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056E64-49BD-4AA1-8CFD-FBC39A191A3C}">
  <a:tblStyle styleId="{2D056E64-49BD-4AA1-8CFD-FBC39A191A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4ec29f8fc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4ec29f8fc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Lowest false positives and negatives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4ec29f8fc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24ec29f8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SAMME (Stagewise Additive Modeling using a Multi-class Exponential loss) is an algorithm used in multiclass classification for boosting weak learners (typically decision trees) into a strong ensemble classifier. SAMME is an extension of the AdaBoost (Adaptive Boosting) algorithm and is designed to handle problems with more than two classes.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4ec29f8fc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4ec29f8f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4ec29f8fc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4ec29f8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4ec29f8fc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4ec29f8f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4ec29f8fc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4ec29f8fc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4ec29f8fc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4ec29f8f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4ec29f8fc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4ec29f8f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4ec29f8fc_0_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4ec29f8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Tenement: </a:t>
            </a:r>
            <a:r>
              <a:rPr lang="en"/>
              <a:t>kamienica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4ec29f8fc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4ec29f8f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basement: older property, with separate kitchen and doesn’t have lift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4ec29f8fc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4ec29f8f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Bialoletka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4ec29f8fc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4ec29f8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4ec29f8fc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4ec29f8f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4ec29f8fc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4ec29f8f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description of the source and problem analyzed.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4ec29f8fc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4ec29f8f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4ec29f8fc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4ec29f8f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4ec29f8fc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4ec29f8f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4ec29f8fc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4ec29f8f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4ec29f8fc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4ec29f8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Precision (True positives / Predicted positives)</a:t>
            </a:r>
            <a:endParaRPr/>
          </a:p>
          <a:p>
            <a:pPr indent="0" lvl="0" marL="0" rtl="0" algn="l">
              <a:spcBef>
                <a:spcPts val="0"/>
              </a:spcBef>
              <a:spcAft>
                <a:spcPts val="0"/>
              </a:spcAft>
              <a:buClr>
                <a:schemeClr val="dk1"/>
              </a:buClr>
              <a:buSzPts val="1100"/>
              <a:buFont typeface="Arial"/>
              <a:buNone/>
            </a:pPr>
            <a:r>
              <a:rPr lang="en"/>
              <a:t>Recall (True positives / Actual positives)</a:t>
            </a:r>
            <a:endParaRPr/>
          </a:p>
          <a:p>
            <a:pPr indent="0" lvl="0" marL="0" rtl="0" algn="l">
              <a:spcBef>
                <a:spcPts val="0"/>
              </a:spcBef>
              <a:spcAft>
                <a:spcPts val="0"/>
              </a:spcAft>
              <a:buClr>
                <a:schemeClr val="dk1"/>
              </a:buClr>
              <a:buSzPts val="1100"/>
              <a:buFont typeface="Arial"/>
              <a:buNone/>
            </a:pPr>
            <a:r>
              <a:rPr lang="en"/>
              <a:t>F1 Score (Harmonic mean of precision and recall)</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2 Project</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Sergio Cárcamo Jara (466116)</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AdaBoost Classifier </a:t>
            </a:r>
            <a:endParaRPr/>
          </a:p>
        </p:txBody>
      </p:sp>
      <p:pic>
        <p:nvPicPr>
          <p:cNvPr id="126" name="Google Shape;126;p22"/>
          <p:cNvPicPr preferRelativeResize="0"/>
          <p:nvPr/>
        </p:nvPicPr>
        <p:blipFill>
          <a:blip r:embed="rId3">
            <a:alphaModFix/>
          </a:blip>
          <a:stretch>
            <a:fillRect/>
          </a:stretch>
        </p:blipFill>
        <p:spPr>
          <a:xfrm>
            <a:off x="681875" y="768300"/>
            <a:ext cx="4867275" cy="426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Conclusions</a:t>
            </a:r>
            <a:endParaRPr/>
          </a:p>
        </p:txBody>
      </p:sp>
      <p:sp>
        <p:nvSpPr>
          <p:cNvPr id="132" name="Google Shape;132;p2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Best hyper parameters</a:t>
            </a:r>
            <a:endParaRPr/>
          </a:p>
          <a:p>
            <a:pPr indent="-304800" lvl="1" marL="914400" rtl="0" algn="l">
              <a:spcBef>
                <a:spcPts val="0"/>
              </a:spcBef>
              <a:spcAft>
                <a:spcPts val="0"/>
              </a:spcAft>
              <a:buSzPts val="1200"/>
              <a:buChar char="○"/>
            </a:pPr>
            <a:r>
              <a:rPr lang="en"/>
              <a:t>algorithm: SAMME</a:t>
            </a:r>
            <a:endParaRPr/>
          </a:p>
          <a:p>
            <a:pPr indent="-304800" lvl="1" marL="914400" rtl="0" algn="l">
              <a:spcBef>
                <a:spcPts val="0"/>
              </a:spcBef>
              <a:spcAft>
                <a:spcPts val="0"/>
              </a:spcAft>
              <a:buSzPts val="1200"/>
              <a:buChar char="○"/>
            </a:pPr>
            <a:r>
              <a:rPr lang="en"/>
              <a:t>learning_rate: 0.63435404</a:t>
            </a:r>
            <a:endParaRPr/>
          </a:p>
          <a:p>
            <a:pPr indent="-304800" lvl="1" marL="914400" rtl="0" algn="l">
              <a:spcBef>
                <a:spcPts val="0"/>
              </a:spcBef>
              <a:spcAft>
                <a:spcPts val="0"/>
              </a:spcAft>
              <a:buSzPts val="1200"/>
              <a:buChar char="○"/>
            </a:pPr>
            <a:r>
              <a:rPr lang="en"/>
              <a:t>n_estimators: 111</a:t>
            </a:r>
            <a:endParaRPr/>
          </a:p>
          <a:p>
            <a:pPr indent="-304800" lvl="1" marL="914400" rtl="0" algn="l">
              <a:spcBef>
                <a:spcPts val="0"/>
              </a:spcBef>
              <a:spcAft>
                <a:spcPts val="0"/>
              </a:spcAft>
              <a:buSzPts val="1200"/>
              <a:buChar char="○"/>
            </a:pPr>
            <a:r>
              <a:rPr lang="en"/>
              <a:t>imputer: mean</a:t>
            </a:r>
            <a:endParaRPr/>
          </a:p>
          <a:p>
            <a:pPr indent="-304800" lvl="1" marL="914400" rtl="0" algn="l">
              <a:spcBef>
                <a:spcPts val="0"/>
              </a:spcBef>
              <a:spcAft>
                <a:spcPts val="0"/>
              </a:spcAft>
              <a:buSzPts val="1200"/>
              <a:buChar char="○"/>
            </a:pPr>
            <a:r>
              <a:rPr lang="en"/>
              <a:t>estimator criterion: entropy</a:t>
            </a:r>
            <a:endParaRPr/>
          </a:p>
          <a:p>
            <a:pPr indent="-304800" lvl="1" marL="914400" rtl="0" algn="l">
              <a:spcBef>
                <a:spcPts val="0"/>
              </a:spcBef>
              <a:spcAft>
                <a:spcPts val="0"/>
              </a:spcAft>
              <a:buSzPts val="1200"/>
              <a:buChar char="○"/>
            </a:pPr>
            <a:r>
              <a:rPr lang="en"/>
              <a:t>estimator max_depth: 7</a:t>
            </a:r>
            <a:endParaRPr/>
          </a:p>
          <a:p>
            <a:pPr indent="-304800" lvl="1" marL="914400" rtl="0" algn="l">
              <a:spcBef>
                <a:spcPts val="0"/>
              </a:spcBef>
              <a:spcAft>
                <a:spcPts val="0"/>
              </a:spcAft>
              <a:buSzPts val="1200"/>
              <a:buChar char="○"/>
            </a:pPr>
            <a:r>
              <a:rPr lang="en"/>
              <a:t>estimator min samples leaf: 3</a:t>
            </a:r>
            <a:endParaRPr/>
          </a:p>
          <a:p>
            <a:pPr indent="-304800" lvl="1" marL="914400" rtl="0" algn="l">
              <a:spcBef>
                <a:spcPts val="0"/>
              </a:spcBef>
              <a:spcAft>
                <a:spcPts val="0"/>
              </a:spcAft>
              <a:buSzPts val="1200"/>
              <a:buChar char="○"/>
            </a:pPr>
            <a:r>
              <a:rPr lang="en"/>
              <a:t>estimator min samples split: 3</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33" name="Google Shape;133;p2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Chosen model is AdaBoost Classifier (with Decision Tree Classifier as base estimator)</a:t>
            </a:r>
            <a:endParaRPr/>
          </a:p>
          <a:p>
            <a:pPr indent="-317500" lvl="0" marL="457200" rtl="0" algn="l">
              <a:spcBef>
                <a:spcPts val="0"/>
              </a:spcBef>
              <a:spcAft>
                <a:spcPts val="0"/>
              </a:spcAft>
              <a:buSzPts val="1400"/>
              <a:buChar char="●"/>
            </a:pPr>
            <a:r>
              <a:rPr lang="en"/>
              <a:t>Find variables that can be removed without sacrificing performance (such as ultrasound images)</a:t>
            </a:r>
            <a:endParaRPr/>
          </a:p>
          <a:p>
            <a:pPr indent="-317500" lvl="0" marL="457200" rtl="0" algn="l">
              <a:spcBef>
                <a:spcPts val="0"/>
              </a:spcBef>
              <a:spcAft>
                <a:spcPts val="0"/>
              </a:spcAft>
              <a:buSzPts val="1400"/>
              <a:buChar char="●"/>
            </a:pPr>
            <a:r>
              <a:rPr lang="en"/>
              <a:t>Improve </a:t>
            </a:r>
            <a:r>
              <a:rPr lang="en"/>
              <a:t>imputation</a:t>
            </a:r>
            <a:r>
              <a:rPr lang="en"/>
              <a:t> methods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Real estate prices</a:t>
            </a:r>
            <a:endParaRPr/>
          </a:p>
        </p:txBody>
      </p:sp>
      <p:sp>
        <p:nvSpPr>
          <p:cNvPr id="139" name="Google Shape;139;p24"/>
          <p:cNvSpPr txBox="1"/>
          <p:nvPr>
            <p:ph type="title"/>
          </p:nvPr>
        </p:nvSpPr>
        <p:spPr>
          <a:xfrm>
            <a:off x="460950" y="3001950"/>
            <a:ext cx="8222100" cy="4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1800"/>
              <a:t>Regression</a:t>
            </a:r>
            <a:endParaRPr i="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45" name="Google Shape;145;p25"/>
          <p:cNvSpPr txBox="1"/>
          <p:nvPr>
            <p:ph idx="1" type="body"/>
          </p:nvPr>
        </p:nvSpPr>
        <p:spPr>
          <a:xfrm>
            <a:off x="471900" y="1919075"/>
            <a:ext cx="3999900" cy="30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regression problem, the data was </a:t>
            </a:r>
            <a:r>
              <a:rPr lang="en"/>
              <a:t>scraped</a:t>
            </a:r>
            <a:r>
              <a:rPr lang="en"/>
              <a:t> from otodom from september to december 2024. The scope is properties for sale in the Warsaw area, including flats, excludes houses.</a:t>
            </a:r>
            <a:br>
              <a:rPr lang="en"/>
            </a:br>
            <a:br>
              <a:rPr lang="en"/>
            </a:br>
            <a:r>
              <a:rPr lang="en"/>
              <a:t>The dataset includes data on the property itself, and the building if the property is a flat. The target variable is the price.</a:t>
            </a:r>
            <a:endParaRPr/>
          </a:p>
          <a:p>
            <a:pPr indent="0" lvl="0" marL="0" rtl="0" algn="l">
              <a:spcBef>
                <a:spcPts val="1600"/>
              </a:spcBef>
              <a:spcAft>
                <a:spcPts val="1600"/>
              </a:spcAft>
              <a:buNone/>
            </a:pPr>
            <a:r>
              <a:t/>
            </a:r>
            <a:endParaRPr/>
          </a:p>
        </p:txBody>
      </p:sp>
      <p:sp>
        <p:nvSpPr>
          <p:cNvPr id="146" name="Google Shape;146;p2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4294967295" type="body"/>
          </p:nvPr>
        </p:nvSpPr>
        <p:spPr>
          <a:xfrm>
            <a:off x="471900" y="951650"/>
            <a:ext cx="3999900" cy="403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Property characteristics:</a:t>
            </a:r>
            <a:endParaRPr/>
          </a:p>
          <a:p>
            <a:pPr indent="-342900" lvl="0" marL="457200" rtl="0" algn="l">
              <a:lnSpc>
                <a:spcPct val="100000"/>
              </a:lnSpc>
              <a:spcBef>
                <a:spcPts val="0"/>
              </a:spcBef>
              <a:spcAft>
                <a:spcPts val="0"/>
              </a:spcAft>
              <a:buSzPts val="1800"/>
              <a:buChar char="●"/>
            </a:pPr>
            <a:r>
              <a:rPr lang="en"/>
              <a:t>e</a:t>
            </a:r>
            <a:r>
              <a:rPr lang="en"/>
              <a:t>state: FLAT, HOUSE</a:t>
            </a:r>
            <a:endParaRPr/>
          </a:p>
          <a:p>
            <a:pPr indent="-342900" lvl="0" marL="457200" rtl="0" algn="l">
              <a:lnSpc>
                <a:spcPct val="100000"/>
              </a:lnSpc>
              <a:spcBef>
                <a:spcPts val="0"/>
              </a:spcBef>
              <a:spcAft>
                <a:spcPts val="0"/>
              </a:spcAft>
              <a:buSzPts val="1800"/>
              <a:buChar char="●"/>
            </a:pPr>
            <a:r>
              <a:rPr b="1" lang="en"/>
              <a:t>area_m2</a:t>
            </a:r>
            <a:endParaRPr b="1"/>
          </a:p>
          <a:p>
            <a:pPr indent="-342900" lvl="0" marL="457200" rtl="0" algn="l">
              <a:lnSpc>
                <a:spcPct val="100000"/>
              </a:lnSpc>
              <a:spcBef>
                <a:spcPts val="0"/>
              </a:spcBef>
              <a:spcAft>
                <a:spcPts val="0"/>
              </a:spcAft>
              <a:buSzPts val="1800"/>
              <a:buChar char="●"/>
            </a:pPr>
            <a:r>
              <a:rPr lang="en"/>
              <a:t>rooms_number</a:t>
            </a:r>
            <a:endParaRPr/>
          </a:p>
          <a:p>
            <a:pPr indent="-342900" lvl="0" marL="457200" rtl="0" algn="l">
              <a:lnSpc>
                <a:spcPct val="100000"/>
              </a:lnSpc>
              <a:spcBef>
                <a:spcPts val="0"/>
              </a:spcBef>
              <a:spcAft>
                <a:spcPts val="0"/>
              </a:spcAft>
              <a:buSzPts val="1800"/>
              <a:buChar char="●"/>
            </a:pPr>
            <a:r>
              <a:rPr lang="en"/>
              <a:t>floor_number</a:t>
            </a:r>
            <a:endParaRPr/>
          </a:p>
          <a:p>
            <a:pPr indent="-342900" lvl="0" marL="457200" rtl="0" algn="l">
              <a:lnSpc>
                <a:spcPct val="100000"/>
              </a:lnSpc>
              <a:spcBef>
                <a:spcPts val="0"/>
              </a:spcBef>
              <a:spcAft>
                <a:spcPts val="0"/>
              </a:spcAft>
              <a:buSzPts val="1800"/>
              <a:buChar char="●"/>
            </a:pPr>
            <a:r>
              <a:rPr lang="en"/>
              <a:t>w</a:t>
            </a:r>
            <a:r>
              <a:rPr lang="en"/>
              <a:t>indows_type</a:t>
            </a:r>
            <a:endParaRPr/>
          </a:p>
          <a:p>
            <a:pPr indent="-342900" lvl="0" marL="457200" rtl="0" algn="l">
              <a:lnSpc>
                <a:spcPct val="100000"/>
              </a:lnSpc>
              <a:spcBef>
                <a:spcPts val="0"/>
              </a:spcBef>
              <a:spcAft>
                <a:spcPts val="0"/>
              </a:spcAft>
              <a:buSzPts val="1800"/>
              <a:buChar char="●"/>
            </a:pPr>
            <a:r>
              <a:rPr lang="en"/>
              <a:t>heating</a:t>
            </a:r>
            <a:endParaRPr/>
          </a:p>
          <a:p>
            <a:pPr indent="-342900" lvl="0" marL="457200" rtl="0" algn="l">
              <a:lnSpc>
                <a:spcPct val="100000"/>
              </a:lnSpc>
              <a:spcBef>
                <a:spcPts val="0"/>
              </a:spcBef>
              <a:spcAft>
                <a:spcPts val="0"/>
              </a:spcAft>
              <a:buSzPts val="1800"/>
              <a:buChar char="●"/>
            </a:pPr>
            <a:r>
              <a:rPr b="1" lang="en"/>
              <a:t>p</a:t>
            </a:r>
            <a:r>
              <a:rPr b="1" lang="en"/>
              <a:t>rice</a:t>
            </a:r>
            <a:endParaRPr b="1"/>
          </a:p>
          <a:p>
            <a:pPr indent="0" lvl="0" marL="0" rtl="0" algn="l">
              <a:lnSpc>
                <a:spcPct val="100000"/>
              </a:lnSpc>
              <a:spcBef>
                <a:spcPts val="1600"/>
              </a:spcBef>
              <a:spcAft>
                <a:spcPts val="0"/>
              </a:spcAft>
              <a:buNone/>
            </a:pPr>
            <a:r>
              <a:rPr lang="en"/>
              <a:t>Location</a:t>
            </a:r>
            <a:endParaRPr/>
          </a:p>
          <a:p>
            <a:pPr indent="-342900" lvl="0" marL="457200" rtl="0" algn="l">
              <a:lnSpc>
                <a:spcPct val="100000"/>
              </a:lnSpc>
              <a:spcBef>
                <a:spcPts val="0"/>
              </a:spcBef>
              <a:spcAft>
                <a:spcPts val="0"/>
              </a:spcAft>
              <a:buSzPts val="1800"/>
              <a:buChar char="●"/>
            </a:pPr>
            <a:r>
              <a:rPr b="1" lang="en"/>
              <a:t>district</a:t>
            </a:r>
            <a:endParaRPr b="1"/>
          </a:p>
          <a:p>
            <a:pPr indent="-342900" lvl="0" marL="457200" rtl="0" algn="l">
              <a:lnSpc>
                <a:spcPct val="100000"/>
              </a:lnSpc>
              <a:spcBef>
                <a:spcPts val="0"/>
              </a:spcBef>
              <a:spcAft>
                <a:spcPts val="0"/>
              </a:spcAft>
              <a:buSzPts val="1800"/>
              <a:buChar char="●"/>
            </a:pPr>
            <a:r>
              <a:rPr lang="en"/>
              <a:t>latitude</a:t>
            </a:r>
            <a:endParaRPr/>
          </a:p>
          <a:p>
            <a:pPr indent="-342900" lvl="0" marL="457200" rtl="0" algn="l">
              <a:lnSpc>
                <a:spcPct val="100000"/>
              </a:lnSpc>
              <a:spcBef>
                <a:spcPts val="0"/>
              </a:spcBef>
              <a:spcAft>
                <a:spcPts val="0"/>
              </a:spcAft>
              <a:buSzPts val="1800"/>
              <a:buChar char="●"/>
            </a:pPr>
            <a:r>
              <a:rPr lang="en"/>
              <a:t>longitude</a:t>
            </a:r>
            <a:endParaRPr/>
          </a:p>
          <a:p>
            <a:pPr indent="0" lvl="0" marL="0" rtl="0" algn="l">
              <a:lnSpc>
                <a:spcPct val="100000"/>
              </a:lnSpc>
              <a:spcBef>
                <a:spcPts val="1600"/>
              </a:spcBef>
              <a:spcAft>
                <a:spcPts val="1600"/>
              </a:spcAft>
              <a:buNone/>
            </a:pPr>
            <a:r>
              <a:t/>
            </a:r>
            <a:endParaRPr b="1"/>
          </a:p>
        </p:txBody>
      </p:sp>
      <p:sp>
        <p:nvSpPr>
          <p:cNvPr id="152" name="Google Shape;152;p26"/>
          <p:cNvSpPr txBox="1"/>
          <p:nvPr>
            <p:ph idx="4294967295" type="body"/>
          </p:nvPr>
        </p:nvSpPr>
        <p:spPr>
          <a:xfrm>
            <a:off x="4702900" y="951650"/>
            <a:ext cx="3999900" cy="4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Building</a:t>
            </a:r>
            <a:r>
              <a:rPr lang="en"/>
              <a:t> characteristics:</a:t>
            </a:r>
            <a:endParaRPr/>
          </a:p>
          <a:p>
            <a:pPr indent="-342900" lvl="0" marL="457200" rtl="0" algn="l">
              <a:spcBef>
                <a:spcPts val="0"/>
              </a:spcBef>
              <a:spcAft>
                <a:spcPts val="0"/>
              </a:spcAft>
              <a:buSzPts val="1800"/>
              <a:buChar char="●"/>
            </a:pPr>
            <a:r>
              <a:rPr lang="en"/>
              <a:t>b</a:t>
            </a:r>
            <a:r>
              <a:rPr lang="en"/>
              <a:t>uilding_year</a:t>
            </a:r>
            <a:endParaRPr/>
          </a:p>
          <a:p>
            <a:pPr indent="-342900" lvl="0" marL="457200" rtl="0" algn="l">
              <a:spcBef>
                <a:spcPts val="0"/>
              </a:spcBef>
              <a:spcAft>
                <a:spcPts val="0"/>
              </a:spcAft>
              <a:buSzPts val="1800"/>
              <a:buChar char="●"/>
            </a:pPr>
            <a:r>
              <a:rPr b="1" lang="en"/>
              <a:t>b</a:t>
            </a:r>
            <a:r>
              <a:rPr b="1" lang="en"/>
              <a:t>uilding_age</a:t>
            </a:r>
            <a:endParaRPr b="1"/>
          </a:p>
          <a:p>
            <a:pPr indent="-342900" lvl="0" marL="457200" rtl="0" algn="l">
              <a:spcBef>
                <a:spcPts val="0"/>
              </a:spcBef>
              <a:spcAft>
                <a:spcPts val="0"/>
              </a:spcAft>
              <a:buSzPts val="1800"/>
              <a:buChar char="●"/>
            </a:pPr>
            <a:r>
              <a:rPr lang="en"/>
              <a:t>building_type</a:t>
            </a:r>
            <a:endParaRPr/>
          </a:p>
          <a:p>
            <a:pPr indent="-342900" lvl="0" marL="457200" rtl="0" algn="l">
              <a:spcBef>
                <a:spcPts val="0"/>
              </a:spcBef>
              <a:spcAft>
                <a:spcPts val="0"/>
              </a:spcAft>
              <a:buSzPts val="1800"/>
              <a:buChar char="●"/>
            </a:pPr>
            <a:r>
              <a:rPr lang="en"/>
              <a:t>building_floors_num</a:t>
            </a:r>
            <a:endParaRPr/>
          </a:p>
          <a:p>
            <a:pPr indent="-342900" lvl="0" marL="457200" rtl="0" algn="l">
              <a:spcBef>
                <a:spcPts val="0"/>
              </a:spcBef>
              <a:spcAft>
                <a:spcPts val="0"/>
              </a:spcAft>
              <a:buSzPts val="1800"/>
              <a:buChar char="●"/>
            </a:pPr>
            <a:r>
              <a:rPr lang="en"/>
              <a:t>construction_status</a:t>
            </a:r>
            <a:endParaRPr/>
          </a:p>
          <a:p>
            <a:pPr indent="-342900" lvl="0" marL="457200" rtl="0" algn="l">
              <a:spcBef>
                <a:spcPts val="0"/>
              </a:spcBef>
              <a:spcAft>
                <a:spcPts val="0"/>
              </a:spcAft>
              <a:buSzPts val="1800"/>
              <a:buChar char="●"/>
            </a:pPr>
            <a:r>
              <a:rPr lang="en"/>
              <a:t>building_material</a:t>
            </a:r>
            <a:endParaRPr/>
          </a:p>
          <a:p>
            <a:pPr indent="-342900" lvl="0" marL="457200" rtl="0" algn="l">
              <a:spcBef>
                <a:spcPts val="0"/>
              </a:spcBef>
              <a:spcAft>
                <a:spcPts val="0"/>
              </a:spcAft>
              <a:buSzPts val="1800"/>
              <a:buChar char="●"/>
            </a:pPr>
            <a:r>
              <a:rPr lang="en"/>
              <a:t>building_ownership</a:t>
            </a:r>
            <a:endParaRPr b="1"/>
          </a:p>
        </p:txBody>
      </p:sp>
      <p:sp>
        <p:nvSpPr>
          <p:cNvPr id="153" name="Google Shape;153;p2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description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4294967295" type="body"/>
          </p:nvPr>
        </p:nvSpPr>
        <p:spPr>
          <a:xfrm>
            <a:off x="471900" y="951650"/>
            <a:ext cx="3999900" cy="40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has_lift</a:t>
            </a:r>
            <a:endParaRPr/>
          </a:p>
          <a:p>
            <a:pPr indent="-342900" lvl="0" marL="457200" rtl="0" algn="l">
              <a:spcBef>
                <a:spcPts val="0"/>
              </a:spcBef>
              <a:spcAft>
                <a:spcPts val="0"/>
              </a:spcAft>
              <a:buSzPts val="1800"/>
              <a:buChar char="●"/>
            </a:pPr>
            <a:r>
              <a:rPr lang="en"/>
              <a:t>has_internet</a:t>
            </a:r>
            <a:endParaRPr/>
          </a:p>
          <a:p>
            <a:pPr indent="-342900" lvl="0" marL="457200" rtl="0" algn="l">
              <a:spcBef>
                <a:spcPts val="0"/>
              </a:spcBef>
              <a:spcAft>
                <a:spcPts val="0"/>
              </a:spcAft>
              <a:buSzPts val="1800"/>
              <a:buChar char="●"/>
            </a:pPr>
            <a:r>
              <a:rPr lang="en"/>
              <a:t>has_furniture</a:t>
            </a:r>
            <a:endParaRPr/>
          </a:p>
          <a:p>
            <a:pPr indent="-342900" lvl="0" marL="457200" rtl="0" algn="l">
              <a:spcBef>
                <a:spcPts val="0"/>
              </a:spcBef>
              <a:spcAft>
                <a:spcPts val="0"/>
              </a:spcAft>
              <a:buSzPts val="1800"/>
              <a:buChar char="●"/>
            </a:pPr>
            <a:r>
              <a:rPr lang="en"/>
              <a:t>has_air_conditioning</a:t>
            </a:r>
            <a:endParaRPr/>
          </a:p>
          <a:p>
            <a:pPr indent="-342900" lvl="0" marL="457200" rtl="0" algn="l">
              <a:spcBef>
                <a:spcPts val="0"/>
              </a:spcBef>
              <a:spcAft>
                <a:spcPts val="0"/>
              </a:spcAft>
              <a:buSzPts val="1800"/>
              <a:buChar char="●"/>
            </a:pPr>
            <a:r>
              <a:rPr lang="en"/>
              <a:t>has_tv</a:t>
            </a:r>
            <a:endParaRPr/>
          </a:p>
          <a:p>
            <a:pPr indent="-342900" lvl="0" marL="457200" rtl="0" algn="l">
              <a:spcBef>
                <a:spcPts val="0"/>
              </a:spcBef>
              <a:spcAft>
                <a:spcPts val="0"/>
              </a:spcAft>
              <a:buSzPts val="1800"/>
              <a:buChar char="●"/>
            </a:pPr>
            <a:r>
              <a:rPr lang="en"/>
              <a:t>has_oven</a:t>
            </a:r>
            <a:endParaRPr/>
          </a:p>
          <a:p>
            <a:pPr indent="-342900" lvl="0" marL="457200" rtl="0" algn="l">
              <a:spcBef>
                <a:spcPts val="0"/>
              </a:spcBef>
              <a:spcAft>
                <a:spcPts val="0"/>
              </a:spcAft>
              <a:buSzPts val="1800"/>
              <a:buChar char="●"/>
            </a:pPr>
            <a:r>
              <a:rPr lang="en"/>
              <a:t>has_stove</a:t>
            </a:r>
            <a:endParaRPr/>
          </a:p>
          <a:p>
            <a:pPr indent="-342900" lvl="0" marL="457200" rtl="0" algn="l">
              <a:spcBef>
                <a:spcPts val="0"/>
              </a:spcBef>
              <a:spcAft>
                <a:spcPts val="0"/>
              </a:spcAft>
              <a:buSzPts val="1800"/>
              <a:buChar char="●"/>
            </a:pPr>
            <a:r>
              <a:rPr lang="en"/>
              <a:t>has_dishwasher</a:t>
            </a:r>
            <a:endParaRPr/>
          </a:p>
          <a:p>
            <a:pPr indent="-342900" lvl="0" marL="457200" rtl="0" algn="l">
              <a:spcBef>
                <a:spcPts val="0"/>
              </a:spcBef>
              <a:spcAft>
                <a:spcPts val="0"/>
              </a:spcAft>
              <a:buSzPts val="1800"/>
              <a:buChar char="●"/>
            </a:pPr>
            <a:r>
              <a:rPr lang="en"/>
              <a:t>has_fridge</a:t>
            </a:r>
            <a:endParaRPr/>
          </a:p>
          <a:p>
            <a:pPr indent="-342900" lvl="0" marL="457200" rtl="0" algn="l">
              <a:spcBef>
                <a:spcPts val="0"/>
              </a:spcBef>
              <a:spcAft>
                <a:spcPts val="0"/>
              </a:spcAft>
              <a:buSzPts val="1800"/>
              <a:buChar char="●"/>
            </a:pPr>
            <a:r>
              <a:rPr lang="en"/>
              <a:t>has_washing_machine</a:t>
            </a:r>
            <a:endParaRPr/>
          </a:p>
          <a:p>
            <a:pPr indent="-342900" lvl="0" marL="457200" rtl="0" algn="l">
              <a:spcBef>
                <a:spcPts val="0"/>
              </a:spcBef>
              <a:spcAft>
                <a:spcPts val="0"/>
              </a:spcAft>
              <a:buSzPts val="1800"/>
              <a:buChar char="●"/>
            </a:pPr>
            <a:r>
              <a:rPr lang="en"/>
              <a:t>has_separate_kitchen</a:t>
            </a:r>
            <a:endParaRPr/>
          </a:p>
        </p:txBody>
      </p:sp>
      <p:sp>
        <p:nvSpPr>
          <p:cNvPr id="159" name="Google Shape;159;p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 description: amenities</a:t>
            </a:r>
            <a:endParaRPr/>
          </a:p>
        </p:txBody>
      </p:sp>
      <p:sp>
        <p:nvSpPr>
          <p:cNvPr id="160" name="Google Shape;160;p27"/>
          <p:cNvSpPr txBox="1"/>
          <p:nvPr>
            <p:ph idx="4294967295" type="body"/>
          </p:nvPr>
        </p:nvSpPr>
        <p:spPr>
          <a:xfrm>
            <a:off x="4702900" y="951650"/>
            <a:ext cx="3999900" cy="403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has_garage</a:t>
            </a:r>
            <a:endParaRPr/>
          </a:p>
          <a:p>
            <a:pPr indent="-342900" lvl="0" marL="457200" rtl="0" algn="l">
              <a:spcBef>
                <a:spcPts val="0"/>
              </a:spcBef>
              <a:spcAft>
                <a:spcPts val="0"/>
              </a:spcAft>
              <a:buSzPts val="1800"/>
              <a:buChar char="●"/>
            </a:pPr>
            <a:r>
              <a:rPr lang="en"/>
              <a:t>has_usable_room</a:t>
            </a:r>
            <a:endParaRPr/>
          </a:p>
          <a:p>
            <a:pPr indent="-342900" lvl="0" marL="457200" rtl="0" algn="l">
              <a:spcBef>
                <a:spcPts val="0"/>
              </a:spcBef>
              <a:spcAft>
                <a:spcPts val="0"/>
              </a:spcAft>
              <a:buSzPts val="1800"/>
              <a:buChar char="●"/>
            </a:pPr>
            <a:r>
              <a:rPr lang="en"/>
              <a:t>has_terrace</a:t>
            </a:r>
            <a:endParaRPr/>
          </a:p>
          <a:p>
            <a:pPr indent="-342900" lvl="0" marL="457200" rtl="0" algn="l">
              <a:spcBef>
                <a:spcPts val="0"/>
              </a:spcBef>
              <a:spcAft>
                <a:spcPts val="0"/>
              </a:spcAft>
              <a:buSzPts val="1800"/>
              <a:buChar char="●"/>
            </a:pPr>
            <a:r>
              <a:rPr lang="en"/>
              <a:t>has_balcony</a:t>
            </a:r>
            <a:endParaRPr/>
          </a:p>
          <a:p>
            <a:pPr indent="-342900" lvl="0" marL="457200" rtl="0" algn="l">
              <a:spcBef>
                <a:spcPts val="0"/>
              </a:spcBef>
              <a:spcAft>
                <a:spcPts val="0"/>
              </a:spcAft>
              <a:buSzPts val="1800"/>
              <a:buChar char="●"/>
            </a:pPr>
            <a:r>
              <a:rPr lang="en"/>
              <a:t>has_attic</a:t>
            </a:r>
            <a:endParaRPr/>
          </a:p>
          <a:p>
            <a:pPr indent="-342900" lvl="0" marL="457200" rtl="0" algn="l">
              <a:spcBef>
                <a:spcPts val="0"/>
              </a:spcBef>
              <a:spcAft>
                <a:spcPts val="0"/>
              </a:spcAft>
              <a:buSzPts val="1800"/>
              <a:buChar char="●"/>
            </a:pPr>
            <a:r>
              <a:rPr lang="en"/>
              <a:t>has_basement</a:t>
            </a:r>
            <a:endParaRPr/>
          </a:p>
          <a:p>
            <a:pPr indent="-342900" lvl="0" marL="457200" rtl="0" algn="l">
              <a:spcBef>
                <a:spcPts val="0"/>
              </a:spcBef>
              <a:spcAft>
                <a:spcPts val="0"/>
              </a:spcAft>
              <a:buSzPts val="1800"/>
              <a:buChar char="●"/>
            </a:pPr>
            <a:r>
              <a:rPr lang="en"/>
              <a:t>has_garden</a:t>
            </a:r>
            <a:endParaRPr/>
          </a:p>
          <a:p>
            <a:pPr indent="-342900" lvl="0" marL="457200" rtl="0" algn="l">
              <a:spcBef>
                <a:spcPts val="0"/>
              </a:spcBef>
              <a:spcAft>
                <a:spcPts val="0"/>
              </a:spcAft>
              <a:buSzPts val="1800"/>
              <a:buChar char="●"/>
            </a:pPr>
            <a:r>
              <a:rPr lang="en"/>
              <a:t>has_pool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8"/>
          <p:cNvPicPr preferRelativeResize="0"/>
          <p:nvPr/>
        </p:nvPicPr>
        <p:blipFill>
          <a:blip r:embed="rId3">
            <a:alphaModFix/>
          </a:blip>
          <a:stretch>
            <a:fillRect/>
          </a:stretch>
        </p:blipFill>
        <p:spPr>
          <a:xfrm>
            <a:off x="152400" y="152400"/>
            <a:ext cx="5844750" cy="484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9"/>
          <p:cNvPicPr preferRelativeResize="0"/>
          <p:nvPr/>
        </p:nvPicPr>
        <p:blipFill>
          <a:blip r:embed="rId3">
            <a:alphaModFix/>
          </a:blip>
          <a:stretch>
            <a:fillRect/>
          </a:stretch>
        </p:blipFill>
        <p:spPr>
          <a:xfrm>
            <a:off x="698900" y="118600"/>
            <a:ext cx="7453124" cy="4819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nvSpPr>
        <p:spPr>
          <a:xfrm>
            <a:off x="237750" y="4657250"/>
            <a:ext cx="17721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Roboto"/>
                <a:ea typeface="Roboto"/>
                <a:cs typeface="Roboto"/>
                <a:sym typeface="Roboto"/>
              </a:rPr>
              <a:t>* tenement: kamienica</a:t>
            </a:r>
            <a:endParaRPr sz="1200">
              <a:solidFill>
                <a:schemeClr val="lt2"/>
              </a:solidFill>
              <a:latin typeface="Roboto"/>
              <a:ea typeface="Roboto"/>
              <a:cs typeface="Roboto"/>
              <a:sym typeface="Roboto"/>
            </a:endParaRPr>
          </a:p>
        </p:txBody>
      </p:sp>
      <p:pic>
        <p:nvPicPr>
          <p:cNvPr id="176" name="Google Shape;176;p30"/>
          <p:cNvPicPr preferRelativeResize="0"/>
          <p:nvPr/>
        </p:nvPicPr>
        <p:blipFill>
          <a:blip r:embed="rId3">
            <a:alphaModFix/>
          </a:blip>
          <a:stretch>
            <a:fillRect/>
          </a:stretch>
        </p:blipFill>
        <p:spPr>
          <a:xfrm>
            <a:off x="65950" y="804125"/>
            <a:ext cx="8991199" cy="2959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1"/>
          <p:cNvPicPr preferRelativeResize="0"/>
          <p:nvPr/>
        </p:nvPicPr>
        <p:blipFill>
          <a:blip r:embed="rId3">
            <a:alphaModFix/>
          </a:blip>
          <a:stretch>
            <a:fillRect/>
          </a:stretch>
        </p:blipFill>
        <p:spPr>
          <a:xfrm>
            <a:off x="307550" y="121350"/>
            <a:ext cx="4698901" cy="4842374"/>
          </a:xfrm>
          <a:prstGeom prst="rect">
            <a:avLst/>
          </a:prstGeom>
          <a:noFill/>
          <a:ln>
            <a:noFill/>
          </a:ln>
        </p:spPr>
      </p:pic>
      <p:sp>
        <p:nvSpPr>
          <p:cNvPr id="182" name="Google Shape;182;p31"/>
          <p:cNvSpPr txBox="1"/>
          <p:nvPr>
            <p:ph idx="4294967295" type="body"/>
          </p:nvPr>
        </p:nvSpPr>
        <p:spPr>
          <a:xfrm>
            <a:off x="5144100" y="270900"/>
            <a:ext cx="3999900" cy="403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Highlights</a:t>
            </a:r>
            <a:endParaRPr b="1"/>
          </a:p>
          <a:p>
            <a:pPr indent="-342900" lvl="0" marL="457200" rtl="0" algn="l">
              <a:spcBef>
                <a:spcPts val="1600"/>
              </a:spcBef>
              <a:spcAft>
                <a:spcPts val="0"/>
              </a:spcAft>
              <a:buSzPts val="1800"/>
              <a:buChar char="●"/>
            </a:pPr>
            <a:r>
              <a:rPr lang="en"/>
              <a:t>Air conditioning: correlated with newer and furnished flats</a:t>
            </a:r>
            <a:endParaRPr/>
          </a:p>
          <a:p>
            <a:pPr indent="-342900" lvl="0" marL="457200" rtl="0" algn="l">
              <a:spcBef>
                <a:spcPts val="0"/>
              </a:spcBef>
              <a:spcAft>
                <a:spcPts val="0"/>
              </a:spcAft>
              <a:buSzPts val="1800"/>
              <a:buChar char="●"/>
            </a:pPr>
            <a:r>
              <a:rPr lang="en"/>
              <a:t>Dishwasher: correlated with furnished properties</a:t>
            </a:r>
            <a:endParaRPr/>
          </a:p>
          <a:p>
            <a:pPr indent="-342900" lvl="0" marL="457200" rtl="0" algn="l">
              <a:spcBef>
                <a:spcPts val="0"/>
              </a:spcBef>
              <a:spcAft>
                <a:spcPts val="0"/>
              </a:spcAft>
              <a:buSzPts val="1800"/>
              <a:buChar char="●"/>
            </a:pPr>
            <a:r>
              <a:rPr lang="en"/>
              <a:t>Terrace: correlated with larger and newer properties</a:t>
            </a:r>
            <a:endParaRPr/>
          </a:p>
          <a:p>
            <a:pPr indent="-342900" lvl="0" marL="457200" rtl="0" algn="l">
              <a:spcBef>
                <a:spcPts val="0"/>
              </a:spcBef>
              <a:spcAft>
                <a:spcPts val="0"/>
              </a:spcAft>
              <a:buSzPts val="1800"/>
              <a:buChar char="●"/>
            </a:pPr>
            <a:r>
              <a:rPr lang="en"/>
              <a:t>Basement: correlated with older properties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Data </a:t>
            </a:r>
            <a:r>
              <a:rPr lang="en"/>
              <a:t>D</a:t>
            </a:r>
            <a:r>
              <a:rPr lang="en"/>
              <a:t>escription</a:t>
            </a:r>
            <a:endParaRPr/>
          </a:p>
          <a:p>
            <a:pPr indent="-342900" lvl="0" marL="457200" rtl="0" algn="l">
              <a:spcBef>
                <a:spcPts val="0"/>
              </a:spcBef>
              <a:spcAft>
                <a:spcPts val="0"/>
              </a:spcAft>
              <a:buSzPts val="1800"/>
              <a:buChar char="●"/>
            </a:pPr>
            <a:r>
              <a:rPr lang="en"/>
              <a:t>Data Specificity</a:t>
            </a:r>
            <a:endParaRPr/>
          </a:p>
          <a:p>
            <a:pPr indent="-342900" lvl="0" marL="457200" rtl="0" algn="l">
              <a:spcBef>
                <a:spcPts val="0"/>
              </a:spcBef>
              <a:spcAft>
                <a:spcPts val="0"/>
              </a:spcAft>
              <a:buSzPts val="1800"/>
              <a:buChar char="●"/>
            </a:pPr>
            <a:r>
              <a:rPr lang="en"/>
              <a:t>Training/Test Data Division</a:t>
            </a:r>
            <a:endParaRPr/>
          </a:p>
          <a:p>
            <a:pPr indent="-342900" lvl="0" marL="457200" rtl="0" algn="l">
              <a:spcBef>
                <a:spcPts val="0"/>
              </a:spcBef>
              <a:spcAft>
                <a:spcPts val="0"/>
              </a:spcAft>
              <a:buSzPts val="1800"/>
              <a:buChar char="●"/>
            </a:pPr>
            <a:r>
              <a:rPr lang="en"/>
              <a:t>Comparison of Methods</a:t>
            </a:r>
            <a:endParaRPr/>
          </a:p>
          <a:p>
            <a:pPr indent="-342900" lvl="0" marL="457200" rtl="0" algn="l">
              <a:spcBef>
                <a:spcPts val="0"/>
              </a:spcBef>
              <a:spcAft>
                <a:spcPts val="0"/>
              </a:spcAft>
              <a:buSzPts val="1800"/>
              <a:buChar char="●"/>
            </a:pPr>
            <a:r>
              <a:rPr lang="en"/>
              <a:t>Summary and Conclusions</a:t>
            </a:r>
            <a:endParaRPr/>
          </a:p>
          <a:p>
            <a:pPr indent="-342900" lvl="0" marL="457200" rtl="0" algn="l">
              <a:spcBef>
                <a:spcPts val="0"/>
              </a:spcBef>
              <a:spcAft>
                <a:spcPts val="0"/>
              </a:spcAft>
              <a:buSzPts val="1800"/>
              <a:buChar char="●"/>
            </a:pPr>
            <a:r>
              <a:rPr lang="en"/>
              <a:t>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2"/>
          <p:cNvPicPr preferRelativeResize="0"/>
          <p:nvPr/>
        </p:nvPicPr>
        <p:blipFill>
          <a:blip r:embed="rId3">
            <a:alphaModFix/>
          </a:blip>
          <a:stretch>
            <a:fillRect/>
          </a:stretch>
        </p:blipFill>
        <p:spPr>
          <a:xfrm>
            <a:off x="660275" y="152400"/>
            <a:ext cx="7378825" cy="490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splitting the data, I used a 80/20 split.</a:t>
            </a:r>
            <a:endParaRPr/>
          </a:p>
          <a:p>
            <a:pPr indent="0" lvl="0" marL="0" rtl="0" algn="l">
              <a:spcBef>
                <a:spcPts val="1600"/>
              </a:spcBef>
              <a:spcAft>
                <a:spcPts val="0"/>
              </a:spcAft>
              <a:buNone/>
            </a:pPr>
            <a:r>
              <a:rPr lang="en"/>
              <a:t>Top 30 features </a:t>
            </a:r>
            <a:r>
              <a:rPr lang="en"/>
              <a:t>selected</a:t>
            </a:r>
            <a:r>
              <a:rPr lang="en"/>
              <a:t> with highest correlation.</a:t>
            </a:r>
            <a:endParaRPr/>
          </a:p>
          <a:p>
            <a:pPr indent="0" lvl="0" marL="0" rtl="0" algn="l">
              <a:spcBef>
                <a:spcPts val="1600"/>
              </a:spcBef>
              <a:spcAft>
                <a:spcPts val="0"/>
              </a:spcAft>
              <a:buNone/>
            </a:pPr>
            <a:r>
              <a:rPr lang="en"/>
              <a:t>Randomized Search CV used for hyperparameter tuning</a:t>
            </a:r>
            <a:r>
              <a:rPr lang="en"/>
              <a:t>.</a:t>
            </a:r>
            <a:endParaRPr/>
          </a:p>
          <a:p>
            <a:pPr indent="-317500" lvl="0" marL="457200" rtl="0" algn="l">
              <a:spcBef>
                <a:spcPts val="1600"/>
              </a:spcBef>
              <a:spcAft>
                <a:spcPts val="0"/>
              </a:spcAft>
              <a:buSzPts val="1400"/>
              <a:buChar char="●"/>
            </a:pPr>
            <a:r>
              <a:rPr lang="en"/>
              <a:t>50</a:t>
            </a:r>
            <a:r>
              <a:rPr lang="en"/>
              <a:t> iterations</a:t>
            </a:r>
            <a:endParaRPr/>
          </a:p>
          <a:p>
            <a:pPr indent="-317500" lvl="0" marL="457200" rtl="0" algn="l">
              <a:spcBef>
                <a:spcPts val="0"/>
              </a:spcBef>
              <a:spcAft>
                <a:spcPts val="0"/>
              </a:spcAft>
              <a:buSzPts val="1400"/>
              <a:buChar char="●"/>
            </a:pPr>
            <a:r>
              <a:rPr lang="en"/>
              <a:t>m</a:t>
            </a:r>
            <a:r>
              <a:rPr lang="en"/>
              <a:t>etric neg_root_mean_squared_error</a:t>
            </a:r>
            <a:endParaRPr/>
          </a:p>
          <a:p>
            <a:pPr indent="-317500" lvl="0" marL="457200" rtl="0" algn="l">
              <a:spcBef>
                <a:spcPts val="0"/>
              </a:spcBef>
              <a:spcAft>
                <a:spcPts val="0"/>
              </a:spcAft>
              <a:buSzPts val="1400"/>
              <a:buChar char="●"/>
            </a:pPr>
            <a:r>
              <a:rPr lang="en"/>
              <a:t>c</a:t>
            </a:r>
            <a:r>
              <a:rPr lang="en"/>
              <a:t>v 5</a:t>
            </a:r>
            <a:endParaRPr/>
          </a:p>
        </p:txBody>
      </p:sp>
      <p:sp>
        <p:nvSpPr>
          <p:cNvPr id="193" name="Google Shape;193;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Training/Test Data Division</a:t>
            </a:r>
            <a:endParaRPr/>
          </a:p>
        </p:txBody>
      </p:sp>
      <p:sp>
        <p:nvSpPr>
          <p:cNvPr id="194" name="Google Shape;194;p33"/>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Methods</a:t>
            </a:r>
            <a:endParaRPr/>
          </a:p>
        </p:txBody>
      </p:sp>
      <p:sp>
        <p:nvSpPr>
          <p:cNvPr id="200" name="Google Shape;200;p34"/>
          <p:cNvSpPr txBox="1"/>
          <p:nvPr>
            <p:ph idx="1" type="body"/>
          </p:nvPr>
        </p:nvSpPr>
        <p:spPr>
          <a:xfrm>
            <a:off x="471900" y="4540075"/>
            <a:ext cx="6346500" cy="32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a:t>
            </a:r>
            <a:r>
              <a:rPr lang="en" sz="1200"/>
              <a:t>Ensemble Learning: XGBoost, Random Forest Regressor, GradientBoostingRegressor</a:t>
            </a:r>
            <a:endParaRPr sz="1200"/>
          </a:p>
        </p:txBody>
      </p:sp>
      <p:graphicFrame>
        <p:nvGraphicFramePr>
          <p:cNvPr id="201" name="Google Shape;201;p34"/>
          <p:cNvGraphicFramePr/>
          <p:nvPr/>
        </p:nvGraphicFramePr>
        <p:xfrm>
          <a:off x="471900" y="2100263"/>
          <a:ext cx="3000000" cy="3000000"/>
        </p:xfrm>
        <a:graphic>
          <a:graphicData uri="http://schemas.openxmlformats.org/drawingml/2006/table">
            <a:tbl>
              <a:tblPr>
                <a:noFill/>
                <a:tableStyleId>{2D056E64-49BD-4AA1-8CFD-FBC39A191A3C}</a:tableStyleId>
              </a:tblPr>
              <a:tblGrid>
                <a:gridCol w="767675"/>
                <a:gridCol w="1266675"/>
                <a:gridCol w="1247475"/>
                <a:gridCol w="1257075"/>
                <a:gridCol w="1305050"/>
              </a:tblGrid>
              <a:tr h="672750">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model</a:t>
                      </a:r>
                      <a:endParaRPr sz="1000">
                        <a:solidFill>
                          <a:srgbClr val="FFFFFF"/>
                        </a:solidFill>
                        <a:latin typeface="Roboto"/>
                        <a:ea typeface="Roboto"/>
                        <a:cs typeface="Roboto"/>
                        <a:sym typeface="Roboto"/>
                      </a:endParaRPr>
                    </a:p>
                  </a:txBody>
                  <a:tcPr marT="19050" marB="19050" marR="76200" marL="76200" anchor="ctr">
                    <a:lnL cap="flat" cmpd="sng" w="9525">
                      <a:solidFill>
                        <a:srgbClr val="292F50"/>
                      </a:solidFill>
                      <a:prstDash val="solid"/>
                      <a:round/>
                      <a:headEnd len="sm" w="sm" type="none"/>
                      <a:tailEnd len="sm" w="sm" type="none"/>
                    </a:lnL>
                    <a:lnR cap="flat" cmpd="sng" w="9525">
                      <a:solidFill>
                        <a:srgbClr val="373F6B"/>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292F50"/>
                      </a:solidFill>
                      <a:prstDash val="solid"/>
                      <a:round/>
                      <a:headEnd len="sm" w="sm" type="none"/>
                      <a:tailEnd len="sm" w="sm" type="none"/>
                    </a:lnB>
                    <a:solidFill>
                      <a:srgbClr val="373F6B"/>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Decision Tree Regressor</a:t>
                      </a:r>
                      <a:endParaRPr sz="1000">
                        <a:solidFill>
                          <a:srgbClr val="FFFFFF"/>
                        </a:solidFill>
                        <a:latin typeface="Roboto"/>
                        <a:ea typeface="Roboto"/>
                        <a:cs typeface="Roboto"/>
                        <a:sym typeface="Roboto"/>
                      </a:endParaRPr>
                    </a:p>
                  </a:txBody>
                  <a:tcPr marT="19050" marB="19050" marR="76200" marL="76200" anchor="ctr">
                    <a:lnL cap="flat" cmpd="sng" w="9525">
                      <a:solidFill>
                        <a:srgbClr val="373F6B"/>
                      </a:solidFill>
                      <a:prstDash val="solid"/>
                      <a:round/>
                      <a:headEnd len="sm" w="sm" type="none"/>
                      <a:tailEnd len="sm" w="sm" type="none"/>
                    </a:lnL>
                    <a:lnR cap="flat" cmpd="sng" w="9525">
                      <a:solidFill>
                        <a:srgbClr val="373F6B"/>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292F50"/>
                      </a:solidFill>
                      <a:prstDash val="solid"/>
                      <a:round/>
                      <a:headEnd len="sm" w="sm" type="none"/>
                      <a:tailEnd len="sm" w="sm" type="none"/>
                    </a:lnB>
                    <a:solidFill>
                      <a:srgbClr val="373F6B"/>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XGBoost Regressor</a:t>
                      </a:r>
                      <a:endParaRPr sz="1000">
                        <a:solidFill>
                          <a:srgbClr val="FFFFFF"/>
                        </a:solidFill>
                        <a:latin typeface="Roboto"/>
                        <a:ea typeface="Roboto"/>
                        <a:cs typeface="Roboto"/>
                        <a:sym typeface="Roboto"/>
                      </a:endParaRPr>
                    </a:p>
                  </a:txBody>
                  <a:tcPr marT="19050" marB="19050" marR="76200" marL="76200" anchor="ctr">
                    <a:lnL cap="flat" cmpd="sng" w="9525">
                      <a:solidFill>
                        <a:srgbClr val="373F6B"/>
                      </a:solidFill>
                      <a:prstDash val="solid"/>
                      <a:round/>
                      <a:headEnd len="sm" w="sm" type="none"/>
                      <a:tailEnd len="sm" w="sm" type="none"/>
                    </a:lnL>
                    <a:lnR cap="flat" cmpd="sng" w="9525">
                      <a:solidFill>
                        <a:srgbClr val="373F6B"/>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292F50"/>
                      </a:solidFill>
                      <a:prstDash val="solid"/>
                      <a:round/>
                      <a:headEnd len="sm" w="sm" type="none"/>
                      <a:tailEnd len="sm" w="sm" type="none"/>
                    </a:lnB>
                    <a:solidFill>
                      <a:srgbClr val="373F6B"/>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Random Forest Regressor</a:t>
                      </a:r>
                      <a:endParaRPr sz="1000">
                        <a:solidFill>
                          <a:srgbClr val="FFFFFF"/>
                        </a:solidFill>
                        <a:latin typeface="Roboto"/>
                        <a:ea typeface="Roboto"/>
                        <a:cs typeface="Roboto"/>
                        <a:sym typeface="Roboto"/>
                      </a:endParaRPr>
                    </a:p>
                  </a:txBody>
                  <a:tcPr marT="19050" marB="19050" marR="76200" marL="76200" anchor="ctr">
                    <a:lnL cap="flat" cmpd="sng" w="9525">
                      <a:solidFill>
                        <a:srgbClr val="373F6B"/>
                      </a:solidFill>
                      <a:prstDash val="solid"/>
                      <a:round/>
                      <a:headEnd len="sm" w="sm" type="none"/>
                      <a:tailEnd len="sm" w="sm" type="none"/>
                    </a:lnL>
                    <a:lnR cap="flat" cmpd="sng" w="9525">
                      <a:solidFill>
                        <a:srgbClr val="373F6B"/>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292F50"/>
                      </a:solidFill>
                      <a:prstDash val="solid"/>
                      <a:round/>
                      <a:headEnd len="sm" w="sm" type="none"/>
                      <a:tailEnd len="sm" w="sm" type="none"/>
                    </a:lnB>
                    <a:solidFill>
                      <a:srgbClr val="373F6B"/>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Ensemble Learning*</a:t>
                      </a:r>
                      <a:endParaRPr sz="1000">
                        <a:solidFill>
                          <a:srgbClr val="FFFFFF"/>
                        </a:solidFill>
                        <a:latin typeface="Roboto"/>
                        <a:ea typeface="Roboto"/>
                        <a:cs typeface="Roboto"/>
                        <a:sym typeface="Roboto"/>
                      </a:endParaRPr>
                    </a:p>
                  </a:txBody>
                  <a:tcPr marT="19050" marB="19050" marR="76200" marL="76200" anchor="ctr">
                    <a:lnL cap="flat" cmpd="sng" w="9525">
                      <a:solidFill>
                        <a:srgbClr val="373F6B"/>
                      </a:solidFill>
                      <a:prstDash val="solid"/>
                      <a:round/>
                      <a:headEnd len="sm" w="sm" type="none"/>
                      <a:tailEnd len="sm" w="sm" type="none"/>
                    </a:lnL>
                    <a:lnR cap="flat" cmpd="sng" w="9525">
                      <a:solidFill>
                        <a:srgbClr val="292F50"/>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292F50"/>
                      </a:solidFill>
                      <a:prstDash val="solid"/>
                      <a:round/>
                      <a:headEnd len="sm" w="sm" type="none"/>
                      <a:tailEnd len="sm" w="sm" type="none"/>
                    </a:lnB>
                    <a:solidFill>
                      <a:srgbClr val="373F6B"/>
                    </a:solidFill>
                  </a:tcPr>
                </a:tc>
              </a:tr>
              <a:tr h="2277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RMSE</a:t>
                      </a:r>
                      <a:endParaRPr sz="1000">
                        <a:solidFill>
                          <a:srgbClr val="434343"/>
                        </a:solidFill>
                        <a:latin typeface="Roboto"/>
                        <a:ea typeface="Roboto"/>
                        <a:cs typeface="Roboto"/>
                        <a:sym typeface="Roboto"/>
                      </a:endParaRPr>
                    </a:p>
                  </a:txBody>
                  <a:tcPr marT="19050" marB="19050" marR="76200" marL="76200" anchor="ctr">
                    <a:lnL cap="flat" cmpd="sng" w="9525">
                      <a:solidFill>
                        <a:srgbClr val="292F5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209411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120715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147654</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131948</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92F50"/>
                      </a:solidFill>
                      <a:prstDash val="solid"/>
                      <a:round/>
                      <a:headEnd len="sm" w="sm" type="none"/>
                      <a:tailEnd len="sm" w="sm" type="none"/>
                    </a:lnR>
                    <a:lnT cap="flat" cmpd="sng" w="9525">
                      <a:solidFill>
                        <a:srgbClr val="292F50"/>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r>
              <a:tr h="2277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R2</a:t>
                      </a:r>
                      <a:endParaRPr sz="1000">
                        <a:solidFill>
                          <a:srgbClr val="434343"/>
                        </a:solidFill>
                        <a:latin typeface="Roboto"/>
                        <a:ea typeface="Roboto"/>
                        <a:cs typeface="Roboto"/>
                        <a:sym typeface="Roboto"/>
                      </a:endParaRPr>
                    </a:p>
                  </a:txBody>
                  <a:tcPr marT="19050" marB="19050" marR="76200" marL="76200" anchor="ctr">
                    <a:lnL cap="flat" cmpd="sng" w="9525">
                      <a:solidFill>
                        <a:srgbClr val="292F50"/>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0.80</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0.932</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0.90</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0.92</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292F50"/>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r>
              <a:tr h="227700">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MAPE</a:t>
                      </a:r>
                      <a:endParaRPr sz="1000">
                        <a:solidFill>
                          <a:srgbClr val="434343"/>
                        </a:solidFill>
                        <a:latin typeface="Roboto"/>
                        <a:ea typeface="Roboto"/>
                        <a:cs typeface="Roboto"/>
                        <a:sym typeface="Roboto"/>
                      </a:endParaRPr>
                    </a:p>
                  </a:txBody>
                  <a:tcPr marT="19050" marB="19050" marR="76200" marL="76200" anchor="ctr">
                    <a:lnL cap="flat" cmpd="sng" w="9525">
                      <a:solidFill>
                        <a:srgbClr val="292F50"/>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92F5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0.14</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92F5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0.068</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92F5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0.09</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92F5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0.079</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92F50"/>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92F5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Selected model is XGBoost Regressor due to lower RMSE and MAPE</a:t>
            </a:r>
            <a:endParaRPr/>
          </a:p>
          <a:p>
            <a:pPr indent="-317500" lvl="0" marL="457200" rtl="0" algn="l">
              <a:spcBef>
                <a:spcPts val="0"/>
              </a:spcBef>
              <a:spcAft>
                <a:spcPts val="0"/>
              </a:spcAft>
              <a:buSzPts val="1400"/>
              <a:buChar char="●"/>
            </a:pPr>
            <a:r>
              <a:rPr lang="en"/>
              <a:t>Improve feature selection methods</a:t>
            </a:r>
            <a:endParaRPr/>
          </a:p>
          <a:p>
            <a:pPr indent="-317500" lvl="0" marL="457200" rtl="0" algn="l">
              <a:spcBef>
                <a:spcPts val="0"/>
              </a:spcBef>
              <a:spcAft>
                <a:spcPts val="0"/>
              </a:spcAft>
              <a:buSzPts val="1400"/>
              <a:buChar char="●"/>
            </a:pPr>
            <a:r>
              <a:rPr lang="en"/>
              <a:t>Improve imputing methods</a:t>
            </a:r>
            <a:endParaRPr/>
          </a:p>
          <a:p>
            <a:pPr indent="-317500" lvl="0" marL="457200" rtl="0" algn="l">
              <a:spcBef>
                <a:spcPts val="0"/>
              </a:spcBef>
              <a:spcAft>
                <a:spcPts val="0"/>
              </a:spcAft>
              <a:buSzPts val="1400"/>
              <a:buChar char="●"/>
            </a:pPr>
            <a:r>
              <a:rPr lang="en"/>
              <a:t>Adjust ensemble pipeline</a:t>
            </a:r>
            <a:endParaRPr/>
          </a:p>
          <a:p>
            <a:pPr indent="-317500" lvl="0" marL="457200" rtl="0" algn="l">
              <a:spcBef>
                <a:spcPts val="0"/>
              </a:spcBef>
              <a:spcAft>
                <a:spcPts val="0"/>
              </a:spcAft>
              <a:buSzPts val="1400"/>
              <a:buChar char="●"/>
            </a:pPr>
            <a:r>
              <a:rPr lang="en"/>
              <a:t>Comparison of performance </a:t>
            </a:r>
            <a:r>
              <a:rPr lang="en"/>
              <a:t>between</a:t>
            </a:r>
            <a:r>
              <a:rPr lang="en"/>
              <a:t> </a:t>
            </a:r>
            <a:r>
              <a:rPr lang="en"/>
              <a:t>training</a:t>
            </a:r>
            <a:r>
              <a:rPr lang="en"/>
              <a:t> and test seems to indicate overfitting</a:t>
            </a:r>
            <a:endParaRPr/>
          </a:p>
        </p:txBody>
      </p:sp>
      <p:sp>
        <p:nvSpPr>
          <p:cNvPr id="207" name="Google Shape;207;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and Conclusions</a:t>
            </a:r>
            <a:endParaRPr/>
          </a:p>
        </p:txBody>
      </p:sp>
      <p:sp>
        <p:nvSpPr>
          <p:cNvPr id="208" name="Google Shape;208;p3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Pediatric Appendicitis</a:t>
            </a:r>
            <a:endParaRPr/>
          </a:p>
        </p:txBody>
      </p:sp>
      <p:sp>
        <p:nvSpPr>
          <p:cNvPr id="80" name="Google Shape;80;p15"/>
          <p:cNvSpPr txBox="1"/>
          <p:nvPr>
            <p:ph type="title"/>
          </p:nvPr>
        </p:nvSpPr>
        <p:spPr>
          <a:xfrm>
            <a:off x="460950" y="3001950"/>
            <a:ext cx="8222100" cy="4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i="1" lang="en" sz="1800"/>
              <a:t>Classification</a:t>
            </a:r>
            <a:endParaRPr i="1"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86" name="Google Shape;86;p16"/>
          <p:cNvSpPr txBox="1"/>
          <p:nvPr>
            <p:ph idx="1" type="body"/>
          </p:nvPr>
        </p:nvSpPr>
        <p:spPr>
          <a:xfrm>
            <a:off x="471900" y="1919075"/>
            <a:ext cx="3999900" cy="30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corresponds to p</a:t>
            </a:r>
            <a:r>
              <a:rPr lang="en"/>
              <a:t>ediatric patients with suspected appendicitis admitted with abdominal pain to Children’s Hospital St. Hedwig in Regensburg, Germany, between 2016 and 2021. </a:t>
            </a:r>
            <a:br>
              <a:rPr lang="en"/>
            </a:br>
            <a:br>
              <a:rPr lang="en"/>
            </a:br>
            <a:r>
              <a:rPr lang="en"/>
              <a:t>The dataset includes ultrasound images, laboratory, physical examination, scoring results and ultrasonographic findings extracted manually by the experts, and the target variable is diagnosis, to predict if the patient has appendicitis or not.</a:t>
            </a:r>
            <a:endParaRPr/>
          </a:p>
          <a:p>
            <a:pPr indent="0" lvl="0" marL="0" rtl="0" algn="l">
              <a:spcBef>
                <a:spcPts val="1600"/>
              </a:spcBef>
              <a:spcAft>
                <a:spcPts val="1600"/>
              </a:spcAft>
              <a:buNone/>
            </a:pPr>
            <a:r>
              <a:t/>
            </a:r>
            <a:endParaRPr/>
          </a:p>
        </p:txBody>
      </p:sp>
      <p:sp>
        <p:nvSpPr>
          <p:cNvPr id="87" name="Google Shape;87;p16"/>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7"/>
          <p:cNvPicPr preferRelativeResize="0"/>
          <p:nvPr/>
        </p:nvPicPr>
        <p:blipFill>
          <a:blip r:embed="rId3">
            <a:alphaModFix/>
          </a:blip>
          <a:stretch>
            <a:fillRect/>
          </a:stretch>
        </p:blipFill>
        <p:spPr>
          <a:xfrm>
            <a:off x="702950" y="88825"/>
            <a:ext cx="7530400" cy="500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304800" y="208525"/>
            <a:ext cx="5626601" cy="2320975"/>
          </a:xfrm>
          <a:prstGeom prst="rect">
            <a:avLst/>
          </a:prstGeom>
          <a:noFill/>
          <a:ln>
            <a:noFill/>
          </a:ln>
        </p:spPr>
      </p:pic>
      <p:sp>
        <p:nvSpPr>
          <p:cNvPr id="98" name="Google Shape;98;p18"/>
          <p:cNvSpPr txBox="1"/>
          <p:nvPr>
            <p:ph idx="4294967295" type="body"/>
          </p:nvPr>
        </p:nvSpPr>
        <p:spPr>
          <a:xfrm>
            <a:off x="6332125" y="280950"/>
            <a:ext cx="2361900" cy="43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Alvarado score is a clinical scoring system used in the diagnosis of appendicitis. Based on symptoms and blood test results.</a:t>
            </a:r>
            <a:endParaRPr/>
          </a:p>
          <a:p>
            <a:pPr indent="0" lvl="0" marL="0" rtl="0" algn="l">
              <a:spcBef>
                <a:spcPts val="1600"/>
              </a:spcBef>
              <a:spcAft>
                <a:spcPts val="1600"/>
              </a:spcAft>
              <a:buNone/>
            </a:pPr>
            <a:r>
              <a:rPr lang="en"/>
              <a:t>WBC: White blood cell count</a:t>
            </a:r>
            <a:endParaRPr/>
          </a:p>
        </p:txBody>
      </p:sp>
      <p:pic>
        <p:nvPicPr>
          <p:cNvPr id="99" name="Google Shape;99;p18"/>
          <p:cNvPicPr preferRelativeResize="0"/>
          <p:nvPr/>
        </p:nvPicPr>
        <p:blipFill>
          <a:blip r:embed="rId4">
            <a:alphaModFix/>
          </a:blip>
          <a:stretch>
            <a:fillRect/>
          </a:stretch>
        </p:blipFill>
        <p:spPr>
          <a:xfrm>
            <a:off x="304800" y="2636575"/>
            <a:ext cx="5626589" cy="23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228600" y="152400"/>
            <a:ext cx="4644238"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71900" y="1919075"/>
            <a:ext cx="3999900" cy="3019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Training/Test data split 80/20</a:t>
            </a:r>
            <a:endParaRPr/>
          </a:p>
          <a:p>
            <a:pPr indent="-317500" lvl="0" marL="457200" rtl="0" algn="l">
              <a:spcBef>
                <a:spcPts val="0"/>
              </a:spcBef>
              <a:spcAft>
                <a:spcPts val="0"/>
              </a:spcAft>
              <a:buSzPts val="1400"/>
              <a:buChar char="●"/>
            </a:pPr>
            <a:r>
              <a:rPr lang="en"/>
              <a:t>Randomized Search CV</a:t>
            </a:r>
            <a:endParaRPr/>
          </a:p>
          <a:p>
            <a:pPr indent="-304800" lvl="1" marL="914400" rtl="0" algn="l">
              <a:spcBef>
                <a:spcPts val="0"/>
              </a:spcBef>
              <a:spcAft>
                <a:spcPts val="0"/>
              </a:spcAft>
              <a:buSzPts val="1200"/>
              <a:buChar char="○"/>
            </a:pPr>
            <a:r>
              <a:rPr lang="en"/>
              <a:t>parameters set for each model</a:t>
            </a:r>
            <a:endParaRPr/>
          </a:p>
          <a:p>
            <a:pPr indent="-304800" lvl="1" marL="914400" rtl="0" algn="l">
              <a:spcBef>
                <a:spcPts val="0"/>
              </a:spcBef>
              <a:spcAft>
                <a:spcPts val="0"/>
              </a:spcAft>
              <a:buSzPts val="1200"/>
              <a:buChar char="○"/>
            </a:pPr>
            <a:r>
              <a:rPr lang="en"/>
              <a:t>25 iterations</a:t>
            </a:r>
            <a:endParaRPr/>
          </a:p>
          <a:p>
            <a:pPr indent="-304800" lvl="1" marL="914400" rtl="0" algn="l">
              <a:spcBef>
                <a:spcPts val="0"/>
              </a:spcBef>
              <a:spcAft>
                <a:spcPts val="0"/>
              </a:spcAft>
              <a:buSzPts val="1200"/>
              <a:buChar char="○"/>
            </a:pPr>
            <a:r>
              <a:rPr lang="en"/>
              <a:t>scoring F1</a:t>
            </a:r>
            <a:endParaRPr/>
          </a:p>
          <a:p>
            <a:pPr indent="-304800" lvl="1" marL="914400" rtl="0" algn="l">
              <a:spcBef>
                <a:spcPts val="0"/>
              </a:spcBef>
              <a:spcAft>
                <a:spcPts val="0"/>
              </a:spcAft>
              <a:buSzPts val="1200"/>
              <a:buChar char="○"/>
            </a:pPr>
            <a:r>
              <a:rPr lang="en"/>
              <a:t>c</a:t>
            </a:r>
            <a:r>
              <a:rPr lang="en"/>
              <a:t>v 5</a:t>
            </a:r>
            <a:endParaRPr/>
          </a:p>
        </p:txBody>
      </p:sp>
      <p:sp>
        <p:nvSpPr>
          <p:cNvPr id="110" name="Google Shape;110;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Training/Test Data Division</a:t>
            </a:r>
            <a:endParaRPr/>
          </a:p>
        </p:txBody>
      </p:sp>
      <p:sp>
        <p:nvSpPr>
          <p:cNvPr id="111" name="Google Shape;111;p20"/>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 of Methods</a:t>
            </a:r>
            <a:endParaRPr/>
          </a:p>
        </p:txBody>
      </p:sp>
      <p:sp>
        <p:nvSpPr>
          <p:cNvPr id="117" name="Google Shape;117;p21"/>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18" name="Google Shape;118;p21"/>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119" name="Google Shape;119;p21"/>
          <p:cNvGraphicFramePr/>
          <p:nvPr/>
        </p:nvGraphicFramePr>
        <p:xfrm>
          <a:off x="624300" y="2247900"/>
          <a:ext cx="3000000" cy="3000000"/>
        </p:xfrm>
        <a:graphic>
          <a:graphicData uri="http://schemas.openxmlformats.org/drawingml/2006/table">
            <a:tbl>
              <a:tblPr>
                <a:noFill/>
                <a:tableStyleId>{2D056E64-49BD-4AA1-8CFD-FBC39A191A3C}</a:tableStyleId>
              </a:tblPr>
              <a:tblGrid>
                <a:gridCol w="814350"/>
                <a:gridCol w="1883175"/>
                <a:gridCol w="1587975"/>
                <a:gridCol w="1262225"/>
              </a:tblGrid>
              <a:tr h="330225">
                <a:tc>
                  <a:txBody>
                    <a:bodyPr/>
                    <a:lstStyle/>
                    <a:p>
                      <a:pPr indent="0" lvl="0" marL="0" rtl="0" algn="l">
                        <a:lnSpc>
                          <a:spcPct val="115000"/>
                        </a:lnSpc>
                        <a:spcBef>
                          <a:spcPts val="0"/>
                        </a:spcBef>
                        <a:spcAft>
                          <a:spcPts val="0"/>
                        </a:spcAft>
                        <a:buNone/>
                      </a:pPr>
                      <a:r>
                        <a:rPr lang="en" sz="1000">
                          <a:solidFill>
                            <a:srgbClr val="FFFFFF"/>
                          </a:solidFill>
                          <a:latin typeface="Roboto"/>
                          <a:ea typeface="Roboto"/>
                          <a:cs typeface="Roboto"/>
                          <a:sym typeface="Roboto"/>
                        </a:rPr>
                        <a:t>model</a:t>
                      </a:r>
                      <a:endParaRPr sz="1000">
                        <a:solidFill>
                          <a:srgbClr val="FFFFFF"/>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535FC1"/>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RandomForestClassifier</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535FC1"/>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AdaBoostClassifier</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535FC1"/>
                    </a:solidFill>
                  </a:tcPr>
                </a:tc>
                <a:tc>
                  <a:txBody>
                    <a:bodyPr/>
                    <a:lstStyle/>
                    <a:p>
                      <a:pPr indent="0" lvl="0" marL="0" rtl="0" algn="ctr">
                        <a:lnSpc>
                          <a:spcPct val="115000"/>
                        </a:lnSpc>
                        <a:spcBef>
                          <a:spcPts val="0"/>
                        </a:spcBef>
                        <a:spcAft>
                          <a:spcPts val="0"/>
                        </a:spcAft>
                        <a:buNone/>
                      </a:pPr>
                      <a:r>
                        <a:rPr lang="en" sz="1000">
                          <a:solidFill>
                            <a:srgbClr val="FFFFFF"/>
                          </a:solidFill>
                          <a:latin typeface="Roboto"/>
                          <a:ea typeface="Roboto"/>
                          <a:cs typeface="Roboto"/>
                          <a:sym typeface="Roboto"/>
                        </a:rPr>
                        <a:t>XGBClassifier</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535FC1"/>
                    </a:solidFill>
                  </a:tcPr>
                </a:tc>
              </a:tr>
              <a:tr h="330225">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accuracy</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0.929487</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0.974359</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0.948718</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r>
              <a:tr h="330225">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precision</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0.94186</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0.977011</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F6F8F9"/>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0.964706</a:t>
                      </a:r>
                      <a:endParaRPr sz="1000">
                        <a:solidFill>
                          <a:srgbClr val="434343"/>
                        </a:solidFill>
                        <a:latin typeface="Roboto"/>
                        <a:ea typeface="Roboto"/>
                        <a:cs typeface="Roboto"/>
                        <a:sym typeface="Roboto"/>
                      </a:endParaRPr>
                    </a:p>
                  </a:txBody>
                  <a:tcPr marT="19050" marB="19050" marR="76200" marL="76200" anchor="ctr">
                    <a:lnL cap="flat" cmpd="sng" w="9525">
                      <a:solidFill>
                        <a:srgbClr val="F6F8F9"/>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6F8F9"/>
                    </a:solidFill>
                  </a:tcPr>
                </a:tc>
              </a:tr>
              <a:tr h="330225">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recall</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0.931034</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0.977011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0.942529</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F6F8F9"/>
                      </a:solidFill>
                      <a:prstDash val="solid"/>
                      <a:round/>
                      <a:headEnd len="sm" w="sm" type="none"/>
                      <a:tailEnd len="sm" w="sm" type="none"/>
                    </a:lnB>
                    <a:solidFill>
                      <a:srgbClr val="FFFFFF"/>
                    </a:solidFill>
                  </a:tcPr>
                </a:tc>
              </a:tr>
              <a:tr h="330225">
                <a:tc>
                  <a:txBody>
                    <a:bodyPr/>
                    <a:lstStyle/>
                    <a:p>
                      <a:pPr indent="0" lvl="0" marL="0" rtl="0" algn="l">
                        <a:lnSpc>
                          <a:spcPct val="115000"/>
                        </a:lnSpc>
                        <a:spcBef>
                          <a:spcPts val="0"/>
                        </a:spcBef>
                        <a:spcAft>
                          <a:spcPts val="0"/>
                        </a:spcAft>
                        <a:buNone/>
                      </a:pPr>
                      <a:r>
                        <a:rPr lang="en" sz="1000">
                          <a:solidFill>
                            <a:srgbClr val="434343"/>
                          </a:solidFill>
                          <a:latin typeface="Roboto"/>
                          <a:ea typeface="Roboto"/>
                          <a:cs typeface="Roboto"/>
                          <a:sym typeface="Roboto"/>
                        </a:rPr>
                        <a:t>F1</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84E3F"/>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0.936416</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84E3F"/>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0.977011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84E3F"/>
                      </a:solidFill>
                      <a:prstDash val="solid"/>
                      <a:round/>
                      <a:headEnd len="sm" w="sm" type="none"/>
                      <a:tailEnd len="sm" w="sm" type="none"/>
                    </a:lnB>
                    <a:solidFill>
                      <a:srgbClr val="F6F8F9"/>
                    </a:solidFill>
                  </a:tcPr>
                </a:tc>
                <a:tc>
                  <a:txBody>
                    <a:bodyPr/>
                    <a:lstStyle/>
                    <a:p>
                      <a:pPr indent="0" lvl="0" marL="0" rtl="0" algn="ctr">
                        <a:lnSpc>
                          <a:spcPct val="115000"/>
                        </a:lnSpc>
                        <a:spcBef>
                          <a:spcPts val="0"/>
                        </a:spcBef>
                        <a:spcAft>
                          <a:spcPts val="0"/>
                        </a:spcAft>
                        <a:buNone/>
                      </a:pPr>
                      <a:r>
                        <a:rPr lang="en" sz="1000">
                          <a:solidFill>
                            <a:srgbClr val="434343"/>
                          </a:solidFill>
                          <a:latin typeface="Roboto"/>
                          <a:ea typeface="Roboto"/>
                          <a:cs typeface="Roboto"/>
                          <a:sym typeface="Roboto"/>
                        </a:rPr>
                        <a:t>0.953488</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6F8F9"/>
                      </a:solidFill>
                      <a:prstDash val="solid"/>
                      <a:round/>
                      <a:headEnd len="sm" w="sm" type="none"/>
                      <a:tailEnd len="sm" w="sm" type="none"/>
                    </a:lnT>
                    <a:lnB cap="flat" cmpd="sng" w="9525">
                      <a:solidFill>
                        <a:srgbClr val="284E3F"/>
                      </a:solidFill>
                      <a:prstDash val="solid"/>
                      <a:round/>
                      <a:headEnd len="sm" w="sm" type="none"/>
                      <a:tailEnd len="sm" w="sm" type="none"/>
                    </a:lnB>
                    <a:solidFill>
                      <a:srgbClr val="F6F8F9"/>
                    </a:solidFill>
                  </a:tcPr>
                </a:tc>
              </a:tr>
            </a:tbl>
          </a:graphicData>
        </a:graphic>
      </p:graphicFrame>
      <p:sp>
        <p:nvSpPr>
          <p:cNvPr id="120" name="Google Shape;120;p21"/>
          <p:cNvSpPr/>
          <p:nvPr/>
        </p:nvSpPr>
        <p:spPr>
          <a:xfrm>
            <a:off x="3436200" y="2117900"/>
            <a:ext cx="1318200" cy="1912500"/>
          </a:xfrm>
          <a:prstGeom prst="rect">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