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1A209-5496-4792-AF12-CAD3A59B4D96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2BE71-ABDA-4244-8B27-D84DBE89A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7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zy1996@connect.hku.h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537FCB75-00E5-47CB-A424-83D00978EFE5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PHYS4150</a:t>
            </a:r>
            <a:br>
              <a:rPr lang="en-US" altLang="zh-CN"/>
            </a:br>
            <a:r>
              <a:rPr lang="en-US" altLang="zh-CN"/>
              <a:t>Tutorial</a:t>
            </a:r>
            <a:endParaRPr lang="zh-CN" altLang="en-US" dirty="0"/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D62C9CE9-62E7-4E8D-850D-67A8331B0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Yu Ziyang</a:t>
            </a:r>
          </a:p>
          <a:p>
            <a:r>
              <a:rPr lang="en-US" altLang="zh-CN" dirty="0">
                <a:hlinkClick r:id="rId2"/>
              </a:rPr>
              <a:t>yzy1996@connect.hku.hk</a:t>
            </a:r>
            <a:endParaRPr lang="en-US" altLang="zh-CN" dirty="0"/>
          </a:p>
          <a:p>
            <a:r>
              <a:rPr lang="en-US" altLang="zh-CN" dirty="0"/>
              <a:t>Room 418, CYM Physics Building</a:t>
            </a:r>
          </a:p>
          <a:p>
            <a:r>
              <a:rPr lang="en-US" altLang="zh-CN" dirty="0"/>
              <a:t>20191009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5FF026-932B-4ACD-AD0D-1888057EC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Pade</a:t>
            </a:r>
            <a:r>
              <a:rPr lang="en-US" altLang="zh-CN" dirty="0"/>
              <a:t> approximation 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6">
                <a:extLst>
                  <a:ext uri="{FF2B5EF4-FFF2-40B4-BE49-F238E27FC236}">
                    <a16:creationId xmlns:a16="http://schemas.microsoft.com/office/drawing/2014/main" id="{ECCBE506-E35F-46EA-AEC4-0105F2B35B9E}"/>
                  </a:ext>
                </a:extLst>
              </p:cNvPr>
              <p:cNvSpPr txBox="1"/>
              <p:nvPr/>
            </p:nvSpPr>
            <p:spPr>
              <a:xfrm>
                <a:off x="838200" y="1393054"/>
                <a:ext cx="79248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itchFamily="18" charset="0"/>
                    <a:cs typeface="Times New Roman" pitchFamily="18" charset="0"/>
                  </a:rPr>
                  <a:t>Use </a:t>
                </a:r>
                <a:r>
                  <a:rPr lang="en-US" altLang="zh-CN" sz="2400" dirty="0" err="1">
                    <a:latin typeface="Times New Roman" pitchFamily="18" charset="0"/>
                    <a:cs typeface="Times New Roman" pitchFamily="18" charset="0"/>
                  </a:rPr>
                  <a:t>Pade</a:t>
                </a:r>
                <a:r>
                  <a:rPr lang="en-US" altLang="zh-CN" sz="2400" dirty="0">
                    <a:latin typeface="Times New Roman" pitchFamily="18" charset="0"/>
                    <a:cs typeface="Times New Roman" pitchFamily="18" charset="0"/>
                  </a:rPr>
                  <a:t> approximation to 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itchFamily="18" charset="0"/>
                    <a:cs typeface="Times New Roman" pitchFamily="18" charset="0"/>
                  </a:rPr>
                  <a:t> up to 5 order. The first five order of Taylor series expansion is </a:t>
                </a:r>
              </a:p>
            </p:txBody>
          </p:sp>
        </mc:Choice>
        <mc:Fallback>
          <p:sp>
            <p:nvSpPr>
              <p:cNvPr id="6" name="TextBox 6">
                <a:extLst>
                  <a:ext uri="{FF2B5EF4-FFF2-40B4-BE49-F238E27FC236}">
                    <a16:creationId xmlns:a16="http://schemas.microsoft.com/office/drawing/2014/main" id="{ECCBE506-E35F-46EA-AEC4-0105F2B35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93054"/>
                <a:ext cx="7924800" cy="830997"/>
              </a:xfrm>
              <a:prstGeom prst="rect">
                <a:avLst/>
              </a:prstGeom>
              <a:blipFill>
                <a:blip r:embed="rId2"/>
                <a:stretch>
                  <a:fillRect l="-1231" t="-5882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2">
                <a:extLst>
                  <a:ext uri="{FF2B5EF4-FFF2-40B4-BE49-F238E27FC236}">
                    <a16:creationId xmlns:a16="http://schemas.microsoft.com/office/drawing/2014/main" id="{34F56E09-173C-4380-B8CA-B6BD958112F4}"/>
                  </a:ext>
                </a:extLst>
              </p:cNvPr>
              <p:cNvSpPr txBox="1"/>
              <p:nvPr/>
            </p:nvSpPr>
            <p:spPr>
              <a:xfrm>
                <a:off x="2819400" y="2462784"/>
                <a:ext cx="4214680" cy="2874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4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4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4400" b="0" dirty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4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4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4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44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sz="4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4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4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4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4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4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44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4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4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4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4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4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zh-CN" sz="4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altLang="zh-CN" sz="4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4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4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4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4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4400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den>
                    </m:f>
                  </m:oMath>
                </a14:m>
                <a:r>
                  <a:rPr lang="en-US" altLang="zh-CN" sz="4400" dirty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4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sz="4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4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4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zh-CN" sz="4400" b="0" i="1" smtClean="0">
                            <a:latin typeface="Cambria Math" panose="02040503050406030204" pitchFamily="18" charset="0"/>
                          </a:rPr>
                          <m:t>120</m:t>
                        </m:r>
                      </m:den>
                    </m:f>
                  </m:oMath>
                </a14:m>
                <a:endParaRPr lang="en-US" altLang="zh-CN" sz="440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7" name="TextBox 2">
                <a:extLst>
                  <a:ext uri="{FF2B5EF4-FFF2-40B4-BE49-F238E27FC236}">
                    <a16:creationId xmlns:a16="http://schemas.microsoft.com/office/drawing/2014/main" id="{34F56E09-173C-4380-B8CA-B6BD95811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2462784"/>
                <a:ext cx="4214680" cy="2874761"/>
              </a:xfrm>
              <a:prstGeom prst="rect">
                <a:avLst/>
              </a:prstGeom>
              <a:blipFill>
                <a:blip r:embed="rId3"/>
                <a:stretch>
                  <a:fillRect t="-59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7276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F4E07A61-6C9D-44DE-84EC-0635EAD64430}"/>
              </a:ext>
            </a:extLst>
          </p:cNvPr>
          <p:cNvSpPr txBox="1"/>
          <p:nvPr/>
        </p:nvSpPr>
        <p:spPr>
          <a:xfrm>
            <a:off x="1538797" y="1029809"/>
            <a:ext cx="5356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We are going to use rational functions, r(x), of the form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825D2EA-745C-4678-8A9B-EC6C1DAF37C7}"/>
                  </a:ext>
                </a:extLst>
              </p:cNvPr>
              <p:cNvSpPr txBox="1"/>
              <p:nvPr/>
            </p:nvSpPr>
            <p:spPr>
              <a:xfrm>
                <a:off x="2192784" y="1775534"/>
                <a:ext cx="7201843" cy="8764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825D2EA-745C-4678-8A9B-EC6C1DAF3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2784" y="1775534"/>
                <a:ext cx="7201843" cy="876458"/>
              </a:xfrm>
              <a:prstGeom prst="rect">
                <a:avLst/>
              </a:prstGeom>
              <a:blipFill>
                <a:blip r:embed="rId2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8FC9C22-4AB4-4CF9-B1D0-B5CF4705866A}"/>
                  </a:ext>
                </a:extLst>
              </p:cNvPr>
              <p:cNvSpPr txBox="1"/>
              <p:nvPr/>
            </p:nvSpPr>
            <p:spPr>
              <a:xfrm>
                <a:off x="1538797" y="2760955"/>
                <a:ext cx="5255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The degree of such a function 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8FC9C22-4AB4-4CF9-B1D0-B5CF47058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797" y="2760955"/>
                <a:ext cx="5255580" cy="369332"/>
              </a:xfrm>
              <a:prstGeom prst="rect">
                <a:avLst/>
              </a:prstGeom>
              <a:blipFill>
                <a:blip r:embed="rId3"/>
                <a:stretch>
                  <a:fillRect l="-927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8B33678-12EB-4F54-A582-5A081741EDE4}"/>
                  </a:ext>
                </a:extLst>
              </p:cNvPr>
              <p:cNvSpPr txBox="1"/>
              <p:nvPr/>
            </p:nvSpPr>
            <p:spPr>
              <a:xfrm>
                <a:off x="1538797" y="3265714"/>
                <a:ext cx="8144046" cy="1958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Extension of Taylor expansion to rational functions: selecting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for k = 0,1,2,…,N.</a:t>
                </a:r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Now, use the </a:t>
                </a:r>
                <a:r>
                  <a:rPr lang="en-US" altLang="zh-CN" dirty="0" err="1"/>
                  <a:t>Tayor</a:t>
                </a:r>
                <a:r>
                  <a:rPr lang="en-US" altLang="zh-CN" dirty="0"/>
                  <a:t> expansion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~ 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sSup>
                      <m:sSupPr>
                        <m:ctrlPr>
                          <a:rPr lang="en-US" altLang="zh-CN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 simplicity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8B33678-12EB-4F54-A582-5A081741E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797" y="3265714"/>
                <a:ext cx="8144046" cy="1958485"/>
              </a:xfrm>
              <a:prstGeom prst="rect">
                <a:avLst/>
              </a:prstGeom>
              <a:blipFill>
                <a:blip r:embed="rId4"/>
                <a:stretch>
                  <a:fillRect l="-599" t="-1869" b="-40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223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8">
                <a:extLst>
                  <a:ext uri="{FF2B5EF4-FFF2-40B4-BE49-F238E27FC236}">
                    <a16:creationId xmlns:a16="http://schemas.microsoft.com/office/drawing/2014/main" id="{78C3162F-3C62-422D-A0B0-F556156BD890}"/>
                  </a:ext>
                </a:extLst>
              </p:cNvPr>
              <p:cNvSpPr/>
              <p:nvPr/>
            </p:nvSpPr>
            <p:spPr>
              <a:xfrm>
                <a:off x="1447800" y="1217658"/>
                <a:ext cx="7261860" cy="7729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nary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Rectangle 8">
                <a:extLst>
                  <a:ext uri="{FF2B5EF4-FFF2-40B4-BE49-F238E27FC236}">
                    <a16:creationId xmlns:a16="http://schemas.microsoft.com/office/drawing/2014/main" id="{78C3162F-3C62-422D-A0B0-F556156BD8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1217658"/>
                <a:ext cx="7261860" cy="7729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9">
            <a:extLst>
              <a:ext uri="{FF2B5EF4-FFF2-40B4-BE49-F238E27FC236}">
                <a16:creationId xmlns:a16="http://schemas.microsoft.com/office/drawing/2014/main" id="{59DE1D56-3C96-4284-94BE-30C1BBADC8D1}"/>
              </a:ext>
            </a:extLst>
          </p:cNvPr>
          <p:cNvSpPr txBox="1"/>
          <p:nvPr/>
        </p:nvSpPr>
        <p:spPr>
          <a:xfrm>
            <a:off x="1660071" y="2235885"/>
            <a:ext cx="398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From this representation, we can obtain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12">
                <a:extLst>
                  <a:ext uri="{FF2B5EF4-FFF2-40B4-BE49-F238E27FC236}">
                    <a16:creationId xmlns:a16="http://schemas.microsoft.com/office/drawing/2014/main" id="{99F17A4E-11F0-4548-AA8F-539E17038893}"/>
                  </a:ext>
                </a:extLst>
              </p:cNvPr>
              <p:cNvSpPr txBox="1"/>
              <p:nvPr/>
            </p:nvSpPr>
            <p:spPr>
              <a:xfrm>
                <a:off x="3493424" y="3034629"/>
                <a:ext cx="1673279" cy="7887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TextBox 12">
                <a:extLst>
                  <a:ext uri="{FF2B5EF4-FFF2-40B4-BE49-F238E27FC236}">
                    <a16:creationId xmlns:a16="http://schemas.microsoft.com/office/drawing/2014/main" id="{99F17A4E-11F0-4548-AA8F-539E17038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424" y="3034629"/>
                <a:ext cx="1673279" cy="7887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186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CBDDA88-C5AE-49A4-901F-9DBD6AE8447F}"/>
                  </a:ext>
                </a:extLst>
              </p:cNvPr>
              <p:cNvSpPr txBox="1"/>
              <p:nvPr/>
            </p:nvSpPr>
            <p:spPr>
              <a:xfrm>
                <a:off x="1828800" y="1028701"/>
                <a:ext cx="8164286" cy="1203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Find the </a:t>
                </a:r>
                <a:r>
                  <a:rPr lang="en-US" altLang="zh-CN" dirty="0" err="1"/>
                  <a:t>Pade</a:t>
                </a:r>
                <a:r>
                  <a:rPr lang="en-US" altLang="zh-CN" dirty="0"/>
                  <a:t> approximation of f(x) of degree 5, 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zh-CN" dirty="0"/>
                  <a:t>, is the Taylor expansion of f(x) about the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endParaRPr lang="en-US" altLang="zh-CN" b="0" dirty="0"/>
              </a:p>
              <a:p>
                <a:endParaRPr lang="en-US" altLang="zh-CN" dirty="0"/>
              </a:p>
              <a:p>
                <a:r>
                  <a:rPr lang="en-US" altLang="zh-CN" dirty="0"/>
                  <a:t>The corresponding equations are: </a:t>
                </a:r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CBDDA88-C5AE-49A4-901F-9DBD6AE84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1028701"/>
                <a:ext cx="8164286" cy="1203406"/>
              </a:xfrm>
              <a:prstGeom prst="rect">
                <a:avLst/>
              </a:prstGeom>
              <a:blipFill>
                <a:blip r:embed="rId2"/>
                <a:stretch>
                  <a:fillRect l="-597" t="-2538" r="-75" b="-76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EB26E22-2DE1-4A43-B865-1AAF3A656D2C}"/>
                  </a:ext>
                </a:extLst>
              </p:cNvPr>
              <p:cNvSpPr txBox="1"/>
              <p:nvPr/>
            </p:nvSpPr>
            <p:spPr>
              <a:xfrm>
                <a:off x="3462291" y="2999866"/>
                <a:ext cx="3523272" cy="2193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− …−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 …−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+1 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− …−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EB26E22-2DE1-4A43-B865-1AAF3A656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291" y="2999866"/>
                <a:ext cx="3523272" cy="21931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7350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608DFFB-1C9D-4952-8AB2-E1AE39844510}"/>
                  </a:ext>
                </a:extLst>
              </p:cNvPr>
              <p:cNvSpPr txBox="1"/>
              <p:nvPr/>
            </p:nvSpPr>
            <p:spPr>
              <a:xfrm>
                <a:off x="1164453" y="2681056"/>
                <a:ext cx="9863093" cy="27004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0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/>
                            <m:e/>
                            <m:e/>
                            <m:e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/>
                            <m:e/>
                            <m:e/>
                            <m:e/>
                          </m:mr>
                          <m:mr>
                            <m:e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/>
                            <m:e/>
                            <m:e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/>
                            <m:e/>
                            <m:e/>
                          </m:mr>
                          <m:mr>
                            <m:e/>
                            <m:e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/>
                            <m:e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/>
                            <m:e/>
                          </m:mr>
                          <m:mr>
                            <m:e/>
                            <m:e/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/>
                            <m:e/>
                            <m:e/>
                            <m:e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/>
                            <m:e/>
                            <m:e/>
                            <m:e/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/>
                            <m:e/>
                            <m:e/>
                            <m:e/>
                            <m:e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608DFFB-1C9D-4952-8AB2-E1AE39844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453" y="2681056"/>
                <a:ext cx="9863093" cy="27004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6628C6BB-F24C-4D15-834B-9F1FE4E95571}"/>
              </a:ext>
            </a:extLst>
          </p:cNvPr>
          <p:cNvSpPr txBox="1"/>
          <p:nvPr/>
        </p:nvSpPr>
        <p:spPr>
          <a:xfrm>
            <a:off x="1331650" y="1980577"/>
            <a:ext cx="687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matrix representation: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5346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7336FFE-B067-41E5-8E50-A9F6DD719903}"/>
                  </a:ext>
                </a:extLst>
              </p:cNvPr>
              <p:cNvSpPr txBox="1"/>
              <p:nvPr/>
            </p:nvSpPr>
            <p:spPr>
              <a:xfrm>
                <a:off x="1625600" y="1030514"/>
                <a:ext cx="7953829" cy="9541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The Taylor series expansion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 </m:t>
                        </m:r>
                      </m:sub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CN" dirty="0"/>
                  <a:t>hence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 −1,  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24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120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7336FFE-B067-41E5-8E50-A9F6DD719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00" y="1030514"/>
                <a:ext cx="7953829" cy="954172"/>
              </a:xfrm>
              <a:prstGeom prst="rect">
                <a:avLst/>
              </a:prstGeom>
              <a:blipFill>
                <a:blip r:embed="rId2"/>
                <a:stretch>
                  <a:fillRect l="-690" b="-19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C3B6D4F-867E-428D-AB9E-FAD7628F0B41}"/>
                  </a:ext>
                </a:extLst>
              </p:cNvPr>
              <p:cNvSpPr txBox="1"/>
              <p:nvPr/>
            </p:nvSpPr>
            <p:spPr>
              <a:xfrm>
                <a:off x="1857829" y="5153638"/>
                <a:ext cx="7721600" cy="508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The result gives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}={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20,</m:t>
                        </m:r>
                      </m:den>
                    </m:f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den>
                    </m:f>
                  </m:oMath>
                </a14:m>
                <a:r>
                  <a:rPr lang="en-US" altLang="zh-CN" dirty="0"/>
                  <a:t>}</a:t>
                </a:r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C3B6D4F-867E-428D-AB9E-FAD7628F0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829" y="5153638"/>
                <a:ext cx="7721600" cy="508537"/>
              </a:xfrm>
              <a:prstGeom prst="rect">
                <a:avLst/>
              </a:prstGeom>
              <a:blipFill>
                <a:blip r:embed="rId3"/>
                <a:stretch>
                  <a:fillRect l="-711" b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038DBF9-564B-4C9E-8783-C89D542369AD}"/>
                  </a:ext>
                </a:extLst>
              </p:cNvPr>
              <p:cNvSpPr txBox="1"/>
              <p:nvPr/>
            </p:nvSpPr>
            <p:spPr>
              <a:xfrm>
                <a:off x="2442487" y="5662175"/>
                <a:ext cx="3432093" cy="9286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038DBF9-564B-4C9E-8783-C89D54236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487" y="5662175"/>
                <a:ext cx="3432093" cy="9286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31B845E1-06B7-4437-A4EA-1160F68807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9564" y="1984686"/>
            <a:ext cx="91059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331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318</Words>
  <Application>Microsoft Office PowerPoint</Application>
  <PresentationFormat>宽屏</PresentationFormat>
  <Paragraphs>31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Arial</vt:lpstr>
      <vt:lpstr>Calibri</vt:lpstr>
      <vt:lpstr>Calibri Light</vt:lpstr>
      <vt:lpstr>Cambria Math</vt:lpstr>
      <vt:lpstr>Times New Roman</vt:lpstr>
      <vt:lpstr>Office Theme</vt:lpstr>
      <vt:lpstr>PowerPoint 演示文稿</vt:lpstr>
      <vt:lpstr>Pade approximation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User</dc:creator>
  <cp:lastModifiedBy>Ziyang Yu</cp:lastModifiedBy>
  <cp:revision>19</cp:revision>
  <dcterms:created xsi:type="dcterms:W3CDTF">2019-10-08T02:29:41Z</dcterms:created>
  <dcterms:modified xsi:type="dcterms:W3CDTF">2019-10-08T08:36:28Z</dcterms:modified>
</cp:coreProperties>
</file>