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yang Yu" initials="ZY" lastIdx="1" clrIdx="0">
    <p:extLst>
      <p:ext uri="{19B8F6BF-5375-455C-9EA6-DF929625EA0E}">
        <p15:presenceInfo xmlns:p15="http://schemas.microsoft.com/office/powerpoint/2012/main" userId="d769654f068a03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BB6D-1409-492C-99BC-AD9D22F12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7D33E-C192-4BB9-B5EF-13BCEF27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57AD2-8F37-4DA0-8D17-EB3AFC7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27F1-C17B-4A32-BF26-B5097E1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5066A-BD33-4E72-BB1F-CC5DD44E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7AE0-5037-44F6-BE31-AD467D13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DF1DD-D69D-4155-ABBB-208C0FA0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B342C-C6F6-4355-9745-F1C3D1B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971BE-6299-4C04-A1FB-1688313F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77CB6-B422-42D4-AEC5-0804E46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2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5A8D8-12EC-4D7D-9AED-95D548FBF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9BE45-B013-4057-B5B4-95BEDB63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1DFD9-4D13-4C5A-879C-4B6333DC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E8B1B-5AD4-41B1-BAE6-57CC10C2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22E87-9646-4BC6-8C81-FF2B7255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B0D43-D7AE-4758-AE0C-AB5D5F24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FCA86-AF60-4952-B12C-4350EF09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632E-1B63-43D0-A17D-8B89158D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E97E0-F234-4A2C-8760-1904644A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1AC04-8C7F-435D-8607-DA708D1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7A22-E069-4006-86ED-31F4162B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769F9-BF33-4C89-A8C4-DE09060D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44DC-6716-4FD2-A2E3-A4C7FAC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2512-5E82-406C-9AE1-7D10A9BA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B851E-C2B0-48B7-A089-6C8F87D5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7994-26D6-49A8-A281-A44C85C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57CF9-4A75-4D99-B815-DB580CE3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3A264-0883-441B-89F7-BAB86B2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E5878-C4C4-4726-B6CE-926574D7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996D4-44FB-40EB-8D2F-D543D48E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71E64-0488-4E27-8CFA-070A2A06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62FE-A170-41BF-97C1-5EA5E4AE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4E54A-0273-472A-ACFB-651D27CD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2D98C-14B1-462B-9EE7-694C9AA6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53C6E-A1D4-482E-892C-5082DF85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D13A2-AED2-449C-B846-71DE8DA82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C34857-9B31-4638-B21C-3442243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33282-7D25-4C57-952F-47EBFAD9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A73BC-DC89-4CF9-92EA-76CDEDD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9909-0527-4D80-A5FA-F8BBB2C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136AF-5B04-480A-8FAB-F40EAB5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00348-DFA9-48AB-AD2C-4DFBD9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A84DC-6F72-427F-B0EF-0F46CF8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7234C-54C1-472A-B47E-F9F9DC9F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1E535-D8DE-4D75-AE3A-46EC1607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71630-4B44-4F40-8F14-3780791F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23B0-6A9C-4F32-8780-5DE63D00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B0A8D-584E-4142-BBF2-3BD8285A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A8A66-8E27-43FD-A77C-35A3FEF5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FD517-2D48-40A8-BD4A-2C422201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66CB0-3D0B-4EEF-840A-84E9AAAF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4C6C9-696D-4AD8-B042-C905964E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C3FF-92A7-48BC-B279-49A6D2DE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3C7C8C-2349-446F-BD24-D7750D9F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488EA-449B-432F-A3F7-CA8CFBBF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66F9E-ED77-450E-AC46-CBA517A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9200F-5836-44F6-BE0C-4195F177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BA0C-9F3B-43B1-A941-4BC98C27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694543-26BF-4886-8A9D-6A4F8AA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9F31-7036-4D05-8379-E20E717F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005C4-A5FD-4166-A913-94C1136FB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EB1B-C2EB-449C-9127-3EC7E8538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025C8-FBC1-4B99-B4F8-A2CE7B4A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2831D4-4F1A-42F6-82FD-CDB97BAF7E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PHYS4150</a:t>
            </a:r>
            <a:br>
              <a:rPr lang="en-US" altLang="zh-CN"/>
            </a:br>
            <a:r>
              <a:rPr lang="en-US" altLang="zh-CN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AB379FF-82BE-42D0-B08F-E2648186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20191101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0724-CE17-4A92-B9C3-62FA4BC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inverse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AF9A9-123B-4B70-AA67-BBBEEEB5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the linear equation, just replace the right column vector with identity matrix.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2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4BEE7-5A6B-4649-BCF1-7554D6F5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 decomposition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AB0C6-A83D-4263-A62F-2E66F9848B8B}"/>
              </a:ext>
            </a:extLst>
          </p:cNvPr>
          <p:cNvSpPr txBox="1"/>
          <p:nvPr/>
        </p:nvSpPr>
        <p:spPr>
          <a:xfrm>
            <a:off x="838200" y="1819922"/>
            <a:ext cx="898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Decompose a matrix as the product of a lower triangular matrix and an upper triangular matrix. LU decomposition can be </a:t>
            </a:r>
            <a:r>
              <a:rPr lang="en-US" altLang="zh-CN" sz="2800" dirty="0" err="1"/>
              <a:t>viewe</a:t>
            </a:r>
            <a:r>
              <a:rPr lang="en-US" altLang="zh-CN" sz="2800" dirty="0"/>
              <a:t> as the matrix form of Gaussian elimination.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25132A-7C26-4FD3-BC7E-14AEBBA02544}"/>
                  </a:ext>
                </a:extLst>
              </p:cNvPr>
              <p:cNvSpPr txBox="1"/>
              <p:nvPr/>
            </p:nvSpPr>
            <p:spPr>
              <a:xfrm>
                <a:off x="2459115" y="3514650"/>
                <a:ext cx="1064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25132A-7C26-4FD3-BC7E-14AEBBA0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15" y="3514650"/>
                <a:ext cx="1064843" cy="369332"/>
              </a:xfrm>
              <a:prstGeom prst="rect">
                <a:avLst/>
              </a:prstGeom>
              <a:blipFill>
                <a:blip r:embed="rId3"/>
                <a:stretch>
                  <a:fillRect l="-5143" r="-5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A19F80A-0814-489D-A413-9B73D3751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41" y="3204917"/>
            <a:ext cx="3971925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1EF939-D8A4-45F1-8338-7379E077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166" y="4968167"/>
            <a:ext cx="3962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1274-0D30-4F25-AD73-8CE8E1D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0FFC4E-0701-4A16-A41C-CBFE7D889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701" y="169068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First row: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Second row, second column, …, until last row and last column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0FFC4E-0701-4A16-A41C-CBFE7D88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01" y="1690688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06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AFA3-0041-470E-99DE-D9E2BDC4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8EB50-5A00-4AF7-8E1F-0B7F8E2D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9301"/>
            <a:ext cx="8660907" cy="44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1DA4-B25B-4E23-970E-76C4EB9C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1F86D-3E2D-499E-9810-3C6AAB6E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Determinant </a:t>
            </a:r>
          </a:p>
          <a:p>
            <a:pPr lvl="1"/>
            <a:r>
              <a:rPr lang="en-US" altLang="zh-CN" dirty="0"/>
              <a:t>Gaussian-Jordan elimination method</a:t>
            </a:r>
          </a:p>
          <a:p>
            <a:pPr lvl="1"/>
            <a:r>
              <a:rPr lang="en-US" altLang="zh-CN" dirty="0"/>
              <a:t>Gaussian-Jordan with pivot alone column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Linear equation</a:t>
            </a:r>
          </a:p>
          <a:p>
            <a:r>
              <a:rPr lang="en-US" altLang="zh-CN" dirty="0"/>
              <a:t>Matrix inverse </a:t>
            </a:r>
          </a:p>
          <a:p>
            <a:r>
              <a:rPr lang="en-US" altLang="zh-CN" dirty="0"/>
              <a:t>LU decomposition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1784-4C87-42D0-9581-872265C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Determinant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6EFFDB-9360-4FB4-BC4A-381171C018F3}"/>
              </a:ext>
            </a:extLst>
          </p:cNvPr>
          <p:cNvSpPr txBox="1"/>
          <p:nvPr/>
        </p:nvSpPr>
        <p:spPr>
          <a:xfrm>
            <a:off x="941033" y="16906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1.The determinant of a square matrix is: </a:t>
            </a:r>
            <a:endParaRPr lang="zh-CN" altLang="en-US" sz="24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E3A09FE-3467-42C0-9F6F-21E00A458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1487"/>
              </p:ext>
            </p:extLst>
          </p:nvPr>
        </p:nvGraphicFramePr>
        <p:xfrm>
          <a:off x="6321210" y="1438020"/>
          <a:ext cx="4300946" cy="96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xMath" r:id="rId3" imgW="2161080" imgH="485280" progId="Equation.AxMath">
                  <p:embed/>
                </p:oleObj>
              </mc:Choice>
              <mc:Fallback>
                <p:oleObj name="AxMath" r:id="rId3" imgW="2161080" imgH="485280" progId="Equation.AxMat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106350D-60D8-4DDA-9B87-87D5B3C44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1210" y="1438020"/>
                        <a:ext cx="4300946" cy="96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E58722D-1E6F-4B00-BE2E-FC04A1A22DDB}"/>
              </a:ext>
            </a:extLst>
          </p:cNvPr>
          <p:cNvSpPr txBox="1"/>
          <p:nvPr/>
        </p:nvSpPr>
        <p:spPr>
          <a:xfrm>
            <a:off x="941033" y="3099706"/>
            <a:ext cx="9445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Properties:</a:t>
            </a:r>
          </a:p>
          <a:p>
            <a:r>
              <a:rPr lang="en-US" altLang="zh-CN" sz="2400" dirty="0"/>
              <a:t>    a. Triangular matrix:</a:t>
            </a:r>
          </a:p>
          <a:p>
            <a:r>
              <a:rPr lang="en-US" altLang="zh-CN" sz="2400" dirty="0"/>
              <a:t>    b. Adding a scalar multiple of one column to another column doesn’t change the value of the determinant. </a:t>
            </a:r>
          </a:p>
          <a:p>
            <a:r>
              <a:rPr lang="en-US" altLang="zh-CN" sz="2400" dirty="0"/>
              <a:t>    3. Interchanging one pair of columns or rows in a matrix cause its determinant change sign once.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207663-17B3-4384-B835-A7CE1BA2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287" y="3290356"/>
            <a:ext cx="2229713" cy="6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C570-C9BB-4E5E-9E95-CF1E9C8F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Determinant: Gauss-Jordan Elimination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8E164-309D-43EC-B995-55DD178F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" y="1533883"/>
            <a:ext cx="7153183" cy="3893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14437D-67BF-4009-A09B-734B96AF8D8A}"/>
                  </a:ext>
                </a:extLst>
              </p:cNvPr>
              <p:cNvSpPr txBox="1"/>
              <p:nvPr/>
            </p:nvSpPr>
            <p:spPr>
              <a:xfrm>
                <a:off x="7714788" y="1913370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14437D-67BF-4009-A09B-734B96AF8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88" y="1913370"/>
                <a:ext cx="3295650" cy="369332"/>
              </a:xfrm>
              <a:prstGeom prst="rect">
                <a:avLst/>
              </a:prstGeom>
              <a:blipFill>
                <a:blip r:embed="rId3"/>
                <a:stretch>
                  <a:fillRect l="-16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051079C-618F-4F34-B618-4EB4CC9E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842" y="4116914"/>
            <a:ext cx="3371850" cy="1447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312782-20C0-48EE-B002-E538D85F5BA8}"/>
              </a:ext>
            </a:extLst>
          </p:cNvPr>
          <p:cNvSpPr txBox="1"/>
          <p:nvPr/>
        </p:nvSpPr>
        <p:spPr>
          <a:xfrm>
            <a:off x="4205334" y="4471482"/>
            <a:ext cx="378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 this procedure N-1 times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73495C5-087F-47AE-8386-DB53B03E8207}"/>
              </a:ext>
            </a:extLst>
          </p:cNvPr>
          <p:cNvSpPr/>
          <p:nvPr/>
        </p:nvSpPr>
        <p:spPr>
          <a:xfrm>
            <a:off x="4317737" y="4862670"/>
            <a:ext cx="308799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93DAFB-73EE-44CB-9FA3-DCF332D1E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62" y="5159044"/>
            <a:ext cx="2349763" cy="5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51DE-7355-4315-9B0D-9761FF7A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Classwork: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2DAD9C-1A56-4D5C-91C7-E057E16E9A48}"/>
              </a:ext>
            </a:extLst>
          </p:cNvPr>
          <p:cNvSpPr txBox="1"/>
          <p:nvPr/>
        </p:nvSpPr>
        <p:spPr>
          <a:xfrm>
            <a:off x="1198485" y="1373535"/>
            <a:ext cx="7403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Gauss-Jordan elimination method to calculate the determinant of this matrix: 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A909F0-3DD6-4462-A8BF-5390B5B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90" y="2699098"/>
            <a:ext cx="1457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269E4-81D8-454C-9C70-5F1A3C63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</a:t>
            </a:r>
            <a:r>
              <a:rPr lang="en-US" altLang="zh-CN" i="1" dirty="0"/>
              <a:t>20191101/</a:t>
            </a:r>
            <a:r>
              <a:rPr lang="en-US" altLang="zh-CN" i="1" dirty="0" err="1"/>
              <a:t>detGJ.m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95788-81FD-4355-9B75-68A275C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8429625" cy="350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94B08-11B6-43B8-98F0-6CCA0BD9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3014662"/>
            <a:ext cx="723900" cy="8286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F7EFAD0-E3D7-4234-BD7A-FB4AE188B36D}"/>
              </a:ext>
            </a:extLst>
          </p:cNvPr>
          <p:cNvSpPr/>
          <p:nvPr/>
        </p:nvSpPr>
        <p:spPr>
          <a:xfrm>
            <a:off x="6096000" y="3429000"/>
            <a:ext cx="4762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31FD2-C53A-4660-AE24-619B38B1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237" y="3738617"/>
            <a:ext cx="2349763" cy="58018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B709194-B1C6-480F-85A5-082311574026}"/>
              </a:ext>
            </a:extLst>
          </p:cNvPr>
          <p:cNvSpPr/>
          <p:nvPr/>
        </p:nvSpPr>
        <p:spPr>
          <a:xfrm>
            <a:off x="9135931" y="3977196"/>
            <a:ext cx="576240" cy="9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3E50-E426-4053-84ED-DE4F7922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Refinement: pivot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72E95-3A6C-4EC1-AF9F-3F4C84ED505B}"/>
              </a:ext>
            </a:extLst>
          </p:cNvPr>
          <p:cNvSpPr txBox="1"/>
          <p:nvPr/>
        </p:nvSpPr>
        <p:spPr>
          <a:xfrm>
            <a:off x="1065319" y="1961965"/>
            <a:ext cx="830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above methods will fail to solve the following matrix: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5B738B-243D-42FD-B434-EFE8DD4C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280" y="1865866"/>
            <a:ext cx="981075" cy="895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B34FFE-CA10-436C-A221-98FB84D2A75B}"/>
              </a:ext>
            </a:extLst>
          </p:cNvPr>
          <p:cNvSpPr txBox="1"/>
          <p:nvPr/>
        </p:nvSpPr>
        <p:spPr>
          <a:xfrm>
            <a:off x="1065319" y="3142694"/>
            <a:ext cx="86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Pivoting alone column: find the absolute maximum value in that column and exchange two rows. ( To make sure the diagonal element absolute value is large enough.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C9BCF6-A8BF-4ACA-AD35-3C22456B66C3}"/>
              </a:ext>
            </a:extLst>
          </p:cNvPr>
          <p:cNvSpPr txBox="1"/>
          <p:nvPr/>
        </p:nvSpPr>
        <p:spPr>
          <a:xfrm>
            <a:off x="1428750" y="504825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</a:t>
            </a:r>
            <a:r>
              <a:rPr lang="en-US" altLang="zh-CN" i="1" dirty="0"/>
              <a:t>TS20191101/</a:t>
            </a:r>
            <a:r>
              <a:rPr lang="en-US" altLang="zh-CN" i="1" dirty="0" err="1"/>
              <a:t>detGJ_pivot.m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275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7C98-B42F-42C5-A925-5FD3011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996"/>
            <a:ext cx="10515600" cy="1325563"/>
          </a:xfrm>
        </p:spPr>
        <p:txBody>
          <a:bodyPr/>
          <a:lstStyle/>
          <a:p>
            <a:r>
              <a:rPr lang="en-US" altLang="zh-CN" dirty="0"/>
              <a:t>Linear equations (classwork)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63AFE0A-D350-48F3-B34D-9340D8117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63470"/>
              </p:ext>
            </p:extLst>
          </p:nvPr>
        </p:nvGraphicFramePr>
        <p:xfrm>
          <a:off x="2834084" y="1056890"/>
          <a:ext cx="3105152" cy="158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xMath" r:id="rId3" imgW="1535040" imgH="786600" progId="Equation.AxMath">
                  <p:embed/>
                </p:oleObj>
              </mc:Choice>
              <mc:Fallback>
                <p:oleObj name="AxMath" r:id="rId3" imgW="1535040" imgH="786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084" y="1056890"/>
                        <a:ext cx="3105152" cy="158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A3354A0-E15B-4398-9E2F-2B653ECF1648}"/>
              </a:ext>
            </a:extLst>
          </p:cNvPr>
          <p:cNvSpPr txBox="1"/>
          <p:nvPr/>
        </p:nvSpPr>
        <p:spPr>
          <a:xfrm>
            <a:off x="1071959" y="1542478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Equations: 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BA481-6747-4337-B977-190C56160E8C}"/>
              </a:ext>
            </a:extLst>
          </p:cNvPr>
          <p:cNvSpPr txBox="1"/>
          <p:nvPr/>
        </p:nvSpPr>
        <p:spPr>
          <a:xfrm>
            <a:off x="914796" y="2540853"/>
            <a:ext cx="42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Transform into matrix form:</a:t>
            </a:r>
            <a:endParaRPr lang="zh-CN" altLang="en-US" sz="2400" b="1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D8921A5-7BE1-4ABE-AD61-30523A91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93491"/>
              </p:ext>
            </p:extLst>
          </p:nvPr>
        </p:nvGraphicFramePr>
        <p:xfrm>
          <a:off x="5787630" y="2540853"/>
          <a:ext cx="3827462" cy="148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xMath" r:id="rId5" imgW="1711440" imgH="664920" progId="Equation.AxMath">
                  <p:embed/>
                </p:oleObj>
              </mc:Choice>
              <mc:Fallback>
                <p:oleObj name="AxMath" r:id="rId5" imgW="1711440" imgH="664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7630" y="2540853"/>
                        <a:ext cx="3827462" cy="148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959FF7-8EBE-4F7E-B912-6E3DD0A90394}"/>
                  </a:ext>
                </a:extLst>
              </p:cNvPr>
              <p:cNvSpPr txBox="1"/>
              <p:nvPr/>
            </p:nvSpPr>
            <p:spPr>
              <a:xfrm>
                <a:off x="1152525" y="4427202"/>
                <a:ext cx="8505825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Property:</a:t>
                </a:r>
              </a:p>
              <a:p>
                <a:r>
                  <a:rPr lang="en-US" altLang="zh-CN" sz="2000" dirty="0"/>
                  <a:t>1. Triangular matrix problem is easy to solve.</a:t>
                </a:r>
              </a:p>
              <a:p>
                <a:r>
                  <a:rPr lang="en-US" altLang="zh-CN" sz="2000" dirty="0"/>
                  <a:t>2. Adding a scalar multiple of one column to another column does not change the solution.</a:t>
                </a:r>
              </a:p>
              <a:p>
                <a:r>
                  <a:rPr lang="en-US" altLang="zh-CN" sz="2000" dirty="0"/>
                  <a:t>3. Interchanging any pair of rows does not change the solution.</a:t>
                </a:r>
              </a:p>
              <a:p>
                <a:r>
                  <a:rPr lang="en-US" altLang="zh-CN" sz="2000" dirty="0"/>
                  <a:t>4. Interchanging two columns will change the order of the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959FF7-8EBE-4F7E-B912-6E3DD0A9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4427202"/>
                <a:ext cx="8505825" cy="1963679"/>
              </a:xfrm>
              <a:prstGeom prst="rect">
                <a:avLst/>
              </a:prstGeom>
              <a:blipFill>
                <a:blip r:embed="rId7"/>
                <a:stretch>
                  <a:fillRect l="-717" t="-155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3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84410-84B0-4001-833F-C3806CEC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43DB6-1BA7-4B0A-8E95-51C0664B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690688"/>
            <a:ext cx="9496425" cy="3914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9D2D5-182B-4EA6-894A-7EAB76955C60}"/>
              </a:ext>
            </a:extLst>
          </p:cNvPr>
          <p:cNvSpPr txBox="1"/>
          <p:nvPr/>
        </p:nvSpPr>
        <p:spPr>
          <a:xfrm>
            <a:off x="6374167" y="2092921"/>
            <a:ext cx="26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 Gauss-Jordan elimination to the concatenated [</a:t>
            </a:r>
            <a:r>
              <a:rPr lang="en-US" altLang="zh-CN" dirty="0" err="1"/>
              <a:t>m,y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0E53851-3321-4EB6-A830-281A67EE0710}"/>
              </a:ext>
            </a:extLst>
          </p:cNvPr>
          <p:cNvSpPr/>
          <p:nvPr/>
        </p:nvSpPr>
        <p:spPr>
          <a:xfrm>
            <a:off x="7075503" y="3016251"/>
            <a:ext cx="381740" cy="543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186E27-3CEE-4216-8727-5D5883A2BA28}"/>
              </a:ext>
            </a:extLst>
          </p:cNvPr>
          <p:cNvSpPr txBox="1"/>
          <p:nvPr/>
        </p:nvSpPr>
        <p:spPr>
          <a:xfrm>
            <a:off x="6471821" y="4944862"/>
            <a:ext cx="337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 linear combinations among the rows of the matrix to get the solution.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372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AxMath</vt:lpstr>
      <vt:lpstr>PHYS4150 Tutorial</vt:lpstr>
      <vt:lpstr>Matrix methods</vt:lpstr>
      <vt:lpstr>Determinant</vt:lpstr>
      <vt:lpstr>Determinant: Gauss-Jordan Elimination</vt:lpstr>
      <vt:lpstr>Classwork:</vt:lpstr>
      <vt:lpstr>Solution: 20191101/detGJ.m</vt:lpstr>
      <vt:lpstr>Refinement: pivot </vt:lpstr>
      <vt:lpstr>Linear equations (classwork) </vt:lpstr>
      <vt:lpstr>Solution</vt:lpstr>
      <vt:lpstr>Matrix inverse</vt:lpstr>
      <vt:lpstr>LU decomposition </vt:lpstr>
      <vt:lpstr>LU decomposition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23</cp:revision>
  <dcterms:created xsi:type="dcterms:W3CDTF">2019-10-29T02:28:08Z</dcterms:created>
  <dcterms:modified xsi:type="dcterms:W3CDTF">2019-11-01T02:52:44Z</dcterms:modified>
</cp:coreProperties>
</file>