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906000" cy="6858000"/>
  <p:notesSz cx="9906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0" y="6858000"/>
                </a:moveTo>
                <a:lnTo>
                  <a:pt x="9906000" y="6858000"/>
                </a:lnTo>
                <a:lnTo>
                  <a:pt x="990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2445" y="2858465"/>
            <a:ext cx="4631690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809" y="1510791"/>
            <a:ext cx="7866380" cy="389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446006" y="6351676"/>
            <a:ext cx="222250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rbc.ru/opinions/economics/02/03/2016/56d6c7579a794797dcfb44cb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50592"/>
            <a:ext cx="9906000" cy="1876425"/>
          </a:xfrm>
          <a:custGeom>
            <a:avLst/>
            <a:gdLst/>
            <a:ahLst/>
            <a:cxnLst/>
            <a:rect l="l" t="t" r="r" b="b"/>
            <a:pathLst>
              <a:path w="9906000" h="1876425">
                <a:moveTo>
                  <a:pt x="0" y="1876043"/>
                </a:moveTo>
                <a:lnTo>
                  <a:pt x="9906000" y="1876043"/>
                </a:lnTo>
                <a:lnTo>
                  <a:pt x="9906000" y="0"/>
                </a:lnTo>
                <a:lnTo>
                  <a:pt x="0" y="0"/>
                </a:lnTo>
                <a:lnTo>
                  <a:pt x="0" y="1876043"/>
                </a:lnTo>
                <a:close/>
              </a:path>
            </a:pathLst>
          </a:custGeom>
          <a:solidFill>
            <a:srgbClr val="FFFFFF">
              <a:alpha val="3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346447"/>
            <a:ext cx="9906000" cy="2511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5"/>
              <a:t>Безопасный</a:t>
            </a:r>
            <a:r>
              <a:rPr dirty="0" spc="-140"/>
              <a:t> </a:t>
            </a:r>
            <a:r>
              <a:rPr dirty="0" spc="35"/>
              <a:t>дом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5957" y="3504387"/>
            <a:ext cx="6353810" cy="679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540">
              <a:lnSpc>
                <a:spcPts val="2570"/>
              </a:lnSpc>
              <a:spcBef>
                <a:spcPts val="105"/>
              </a:spcBef>
            </a:pPr>
            <a:r>
              <a:rPr dirty="0" sz="2250" spc="-65" b="1">
                <a:solidFill>
                  <a:srgbClr val="767070"/>
                </a:solidFill>
                <a:latin typeface="Arial"/>
                <a:cs typeface="Arial"/>
              </a:rPr>
              <a:t>сервис</a:t>
            </a:r>
            <a:r>
              <a:rPr dirty="0" sz="2250" spc="-50" b="1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2250" spc="-5" b="1">
                <a:solidFill>
                  <a:srgbClr val="767070"/>
                </a:solidFill>
                <a:latin typeface="Arial"/>
                <a:cs typeface="Arial"/>
              </a:rPr>
              <a:t>прогнозирования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ts val="2570"/>
              </a:lnSpc>
            </a:pPr>
            <a:r>
              <a:rPr dirty="0" sz="2250" spc="-30" b="1">
                <a:solidFill>
                  <a:srgbClr val="767070"/>
                </a:solidFill>
                <a:latin typeface="Arial"/>
                <a:cs typeface="Arial"/>
              </a:rPr>
              <a:t>аварийности </a:t>
            </a:r>
            <a:r>
              <a:rPr dirty="0" sz="2250" spc="30" b="1">
                <a:solidFill>
                  <a:srgbClr val="767070"/>
                </a:solidFill>
                <a:latin typeface="Arial"/>
                <a:cs typeface="Arial"/>
              </a:rPr>
              <a:t>и </a:t>
            </a:r>
            <a:r>
              <a:rPr dirty="0" sz="2250" spc="-20" b="1">
                <a:solidFill>
                  <a:srgbClr val="767070"/>
                </a:solidFill>
                <a:latin typeface="Arial"/>
                <a:cs typeface="Arial"/>
              </a:rPr>
              <a:t>технического </a:t>
            </a:r>
            <a:r>
              <a:rPr dirty="0" sz="2250" spc="-55" b="1">
                <a:solidFill>
                  <a:srgbClr val="767070"/>
                </a:solidFill>
                <a:latin typeface="Arial"/>
                <a:cs typeface="Arial"/>
              </a:rPr>
              <a:t>состояния</a:t>
            </a:r>
            <a:r>
              <a:rPr dirty="0" sz="2250" spc="-125" b="1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dirty="0" sz="2250" spc="5" b="1">
                <a:solidFill>
                  <a:srgbClr val="767070"/>
                </a:solidFill>
                <a:latin typeface="Arial"/>
                <a:cs typeface="Arial"/>
              </a:rPr>
              <a:t>дома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906000" cy="2470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09204" y="5881115"/>
            <a:ext cx="1796796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2165"/>
            <a:ext cx="20605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Проблемы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307083" y="1303731"/>
            <a:ext cx="4276090" cy="4811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762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latin typeface="Arial"/>
                <a:cs typeface="Arial"/>
              </a:rPr>
              <a:t>Несвоевременный </a:t>
            </a:r>
            <a:r>
              <a:rPr dirty="0" sz="2000" spc="-5" b="1">
                <a:latin typeface="Arial"/>
                <a:cs typeface="Arial"/>
              </a:rPr>
              <a:t>ремонт </a:t>
            </a:r>
            <a:r>
              <a:rPr dirty="0" sz="2000" spc="-204">
                <a:latin typeface="Arial Black"/>
                <a:cs typeface="Arial Black"/>
              </a:rPr>
              <a:t>домов  приводит </a:t>
            </a:r>
            <a:r>
              <a:rPr dirty="0" sz="2000" spc="-290">
                <a:latin typeface="Arial Black"/>
                <a:cs typeface="Arial Black"/>
              </a:rPr>
              <a:t>к </a:t>
            </a:r>
            <a:r>
              <a:rPr dirty="0" sz="2000" spc="-235">
                <a:latin typeface="Arial Black"/>
                <a:cs typeface="Arial Black"/>
              </a:rPr>
              <a:t>дорогостоящему  ремонту, </a:t>
            </a:r>
            <a:r>
              <a:rPr dirty="0" sz="2000" spc="-315">
                <a:latin typeface="Arial Black"/>
                <a:cs typeface="Arial Black"/>
              </a:rPr>
              <a:t>а </a:t>
            </a:r>
            <a:r>
              <a:rPr dirty="0" sz="2000" spc="-185">
                <a:latin typeface="Arial Black"/>
                <a:cs typeface="Arial Black"/>
              </a:rPr>
              <a:t>порой </a:t>
            </a:r>
            <a:r>
              <a:rPr dirty="0" sz="2000" spc="-250">
                <a:latin typeface="Arial Black"/>
                <a:cs typeface="Arial Black"/>
              </a:rPr>
              <a:t>и </a:t>
            </a:r>
            <a:r>
              <a:rPr dirty="0" sz="2000" spc="114" b="1">
                <a:latin typeface="Arial"/>
                <a:cs typeface="Arial"/>
              </a:rPr>
              <a:t>к</a:t>
            </a:r>
            <a:r>
              <a:rPr dirty="0" sz="2000" spc="90" b="1">
                <a:latin typeface="Arial"/>
                <a:cs typeface="Arial"/>
              </a:rPr>
              <a:t> </a:t>
            </a:r>
            <a:r>
              <a:rPr dirty="0" sz="2000" spc="-40" b="1">
                <a:latin typeface="Arial"/>
                <a:cs typeface="Arial"/>
              </a:rPr>
              <a:t>катастрофам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 spc="5" b="1">
                <a:latin typeface="Arial"/>
                <a:cs typeface="Arial"/>
              </a:rPr>
              <a:t>Сложно </a:t>
            </a:r>
            <a:r>
              <a:rPr dirty="0" sz="2000" spc="-10" b="1">
                <a:latin typeface="Arial"/>
                <a:cs typeface="Arial"/>
              </a:rPr>
              <a:t>найти </a:t>
            </a:r>
            <a:r>
              <a:rPr dirty="0" sz="2000" spc="-285">
                <a:latin typeface="Arial Black"/>
                <a:cs typeface="Arial Black"/>
              </a:rPr>
              <a:t>актуальную  </a:t>
            </a:r>
            <a:r>
              <a:rPr dirty="0" sz="2000" spc="-290">
                <a:latin typeface="Arial Black"/>
                <a:cs typeface="Arial Black"/>
              </a:rPr>
              <a:t>информацию </a:t>
            </a:r>
            <a:r>
              <a:rPr dirty="0" sz="2000" spc="-175">
                <a:latin typeface="Arial Black"/>
                <a:cs typeface="Arial Black"/>
              </a:rPr>
              <a:t>по </a:t>
            </a:r>
            <a:r>
              <a:rPr dirty="0" sz="2000" spc="-265">
                <a:latin typeface="Arial Black"/>
                <a:cs typeface="Arial Black"/>
              </a:rPr>
              <a:t>текущему  </a:t>
            </a:r>
            <a:r>
              <a:rPr dirty="0" sz="2000" spc="-270">
                <a:latin typeface="Arial Black"/>
                <a:cs typeface="Arial Black"/>
              </a:rPr>
              <a:t>состоянию</a:t>
            </a:r>
            <a:r>
              <a:rPr dirty="0" sz="2000" spc="125">
                <a:latin typeface="Arial Black"/>
                <a:cs typeface="Arial Black"/>
              </a:rPr>
              <a:t> </a:t>
            </a:r>
            <a:r>
              <a:rPr dirty="0" sz="2000" spc="-254">
                <a:latin typeface="Arial Black"/>
                <a:cs typeface="Arial Black"/>
              </a:rPr>
              <a:t>дома </a:t>
            </a:r>
            <a:r>
              <a:rPr dirty="0" sz="2000" spc="-315">
                <a:latin typeface="Arial Black"/>
                <a:cs typeface="Arial Black"/>
              </a:rPr>
              <a:t>без </a:t>
            </a:r>
            <a:r>
              <a:rPr dirty="0" sz="2000" spc="-250">
                <a:latin typeface="Arial Black"/>
                <a:cs typeface="Arial Black"/>
              </a:rPr>
              <a:t>привлечения  </a:t>
            </a:r>
            <a:r>
              <a:rPr dirty="0" sz="2000" spc="-254">
                <a:latin typeface="Arial Black"/>
                <a:cs typeface="Arial Black"/>
              </a:rPr>
              <a:t>экспертов.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95885" marR="7620">
              <a:lnSpc>
                <a:spcPct val="100000"/>
              </a:lnSpc>
            </a:pPr>
            <a:r>
              <a:rPr dirty="0" sz="2000" spc="35" b="1">
                <a:latin typeface="Arial"/>
                <a:cs typeface="Arial"/>
              </a:rPr>
              <a:t>25 </a:t>
            </a:r>
            <a:r>
              <a:rPr dirty="0" sz="2000" spc="-5" b="1">
                <a:latin typeface="Arial"/>
                <a:cs typeface="Arial"/>
              </a:rPr>
              <a:t>млрд </a:t>
            </a:r>
            <a:r>
              <a:rPr dirty="0" sz="2000" spc="-25" b="1">
                <a:latin typeface="Arial"/>
                <a:cs typeface="Arial"/>
              </a:rPr>
              <a:t>рублей </a:t>
            </a:r>
            <a:r>
              <a:rPr dirty="0" sz="2000" spc="-35" b="1">
                <a:latin typeface="Arial"/>
                <a:cs typeface="Arial"/>
              </a:rPr>
              <a:t>за </a:t>
            </a:r>
            <a:r>
              <a:rPr dirty="0" sz="2000" spc="-20" b="1">
                <a:latin typeface="Arial"/>
                <a:cs typeface="Arial"/>
              </a:rPr>
              <a:t>год  </a:t>
            </a:r>
            <a:r>
              <a:rPr dirty="0" sz="2000" spc="-5" b="1">
                <a:latin typeface="Arial"/>
                <a:cs typeface="Arial"/>
              </a:rPr>
              <a:t>потрачено </a:t>
            </a:r>
            <a:r>
              <a:rPr dirty="0" sz="2000" spc="-170">
                <a:latin typeface="Arial Black"/>
                <a:cs typeface="Arial Black"/>
              </a:rPr>
              <a:t>в </a:t>
            </a:r>
            <a:r>
              <a:rPr dirty="0" sz="2000" spc="-355">
                <a:latin typeface="Arial Black"/>
                <a:cs typeface="Arial Black"/>
              </a:rPr>
              <a:t>РФ </a:t>
            </a:r>
            <a:r>
              <a:rPr dirty="0" sz="2000" spc="-295">
                <a:latin typeface="Arial Black"/>
                <a:cs typeface="Arial Black"/>
              </a:rPr>
              <a:t>на  </a:t>
            </a:r>
            <a:r>
              <a:rPr dirty="0" sz="2000" spc="-290">
                <a:latin typeface="Arial Black"/>
                <a:cs typeface="Arial Black"/>
              </a:rPr>
              <a:t>капитальные  </a:t>
            </a:r>
            <a:r>
              <a:rPr dirty="0" sz="2000" spc="-260">
                <a:latin typeface="Arial Black"/>
                <a:cs typeface="Arial Black"/>
              </a:rPr>
              <a:t>ремонты </a:t>
            </a:r>
            <a:r>
              <a:rPr dirty="0" sz="2000" spc="-170">
                <a:latin typeface="Arial Black"/>
                <a:cs typeface="Arial Black"/>
              </a:rPr>
              <a:t>в </a:t>
            </a:r>
            <a:r>
              <a:rPr dirty="0" sz="2000" spc="-260">
                <a:latin typeface="Arial Black"/>
                <a:cs typeface="Arial Black"/>
              </a:rPr>
              <a:t>2015 </a:t>
            </a:r>
            <a:r>
              <a:rPr dirty="0" sz="2000" spc="-225">
                <a:latin typeface="Arial Black"/>
                <a:cs typeface="Arial Black"/>
              </a:rPr>
              <a:t>году </a:t>
            </a:r>
            <a:r>
              <a:rPr dirty="0" sz="2000" spc="-180">
                <a:latin typeface="Arial Black"/>
                <a:cs typeface="Arial Black"/>
              </a:rPr>
              <a:t>(по </a:t>
            </a:r>
            <a:r>
              <a:rPr dirty="0" sz="2000" spc="-300">
                <a:latin typeface="Arial Black"/>
                <a:cs typeface="Arial Black"/>
              </a:rPr>
              <a:t>данным  </a:t>
            </a:r>
            <a:r>
              <a:rPr dirty="0" sz="2000" spc="-305">
                <a:latin typeface="Arial Black"/>
                <a:cs typeface="Arial Black"/>
              </a:rPr>
              <a:t>РБК)*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583" y="1583436"/>
            <a:ext cx="405765" cy="220979"/>
          </a:xfrm>
          <a:custGeom>
            <a:avLst/>
            <a:gdLst/>
            <a:ahLst/>
            <a:cxnLst/>
            <a:rect l="l" t="t" r="r" b="b"/>
            <a:pathLst>
              <a:path w="405765" h="220980">
                <a:moveTo>
                  <a:pt x="405384" y="0"/>
                </a:moveTo>
                <a:lnTo>
                  <a:pt x="127469" y="0"/>
                </a:lnTo>
                <a:lnTo>
                  <a:pt x="0" y="220979"/>
                </a:lnTo>
                <a:lnTo>
                  <a:pt x="277914" y="220979"/>
                </a:lnTo>
                <a:lnTo>
                  <a:pt x="405384" y="0"/>
                </a:lnTo>
                <a:close/>
              </a:path>
            </a:pathLst>
          </a:custGeom>
          <a:solidFill>
            <a:srgbClr val="901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1583" y="3051048"/>
            <a:ext cx="405765" cy="222885"/>
          </a:xfrm>
          <a:custGeom>
            <a:avLst/>
            <a:gdLst/>
            <a:ahLst/>
            <a:cxnLst/>
            <a:rect l="l" t="t" r="r" b="b"/>
            <a:pathLst>
              <a:path w="405765" h="222885">
                <a:moveTo>
                  <a:pt x="405384" y="0"/>
                </a:moveTo>
                <a:lnTo>
                  <a:pt x="127469" y="0"/>
                </a:lnTo>
                <a:lnTo>
                  <a:pt x="0" y="222503"/>
                </a:lnTo>
                <a:lnTo>
                  <a:pt x="277914" y="222503"/>
                </a:lnTo>
                <a:lnTo>
                  <a:pt x="405384" y="0"/>
                </a:lnTo>
                <a:close/>
              </a:path>
            </a:pathLst>
          </a:custGeom>
          <a:solidFill>
            <a:srgbClr val="901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1583" y="5177028"/>
            <a:ext cx="405765" cy="222885"/>
          </a:xfrm>
          <a:custGeom>
            <a:avLst/>
            <a:gdLst/>
            <a:ahLst/>
            <a:cxnLst/>
            <a:rect l="l" t="t" r="r" b="b"/>
            <a:pathLst>
              <a:path w="405765" h="222885">
                <a:moveTo>
                  <a:pt x="405384" y="0"/>
                </a:moveTo>
                <a:lnTo>
                  <a:pt x="127469" y="0"/>
                </a:lnTo>
                <a:lnTo>
                  <a:pt x="0" y="222504"/>
                </a:lnTo>
                <a:lnTo>
                  <a:pt x="277914" y="222504"/>
                </a:lnTo>
                <a:lnTo>
                  <a:pt x="405384" y="0"/>
                </a:lnTo>
                <a:close/>
              </a:path>
            </a:pathLst>
          </a:custGeom>
          <a:solidFill>
            <a:srgbClr val="901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2968" y="6407911"/>
            <a:ext cx="49098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45">
                <a:latin typeface="Arial Black"/>
                <a:cs typeface="Arial Black"/>
              </a:rPr>
              <a:t>*</a:t>
            </a:r>
            <a:r>
              <a:rPr dirty="0" sz="1050" spc="-114">
                <a:latin typeface="Arial Black"/>
                <a:cs typeface="Arial Black"/>
              </a:rPr>
              <a:t> </a:t>
            </a:r>
            <a:r>
              <a:rPr dirty="0" sz="1050" spc="-110">
                <a:latin typeface="Arial Black"/>
                <a:cs typeface="Arial Black"/>
              </a:rPr>
              <a:t>https://</a:t>
            </a:r>
            <a:r>
              <a:rPr dirty="0" sz="1050" spc="-110">
                <a:latin typeface="Arial Black"/>
                <a:cs typeface="Arial Black"/>
                <a:hlinkClick r:id="rId3"/>
              </a:rPr>
              <a:t>www.rbc.ru/opinions/economics/02/03/2016/56d6c7579a794797dcfb44cb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2428" y="1107947"/>
            <a:ext cx="2677668" cy="1693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2428" y="2880360"/>
            <a:ext cx="2677668" cy="1732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72428" y="4692396"/>
            <a:ext cx="2677668" cy="179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130"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168909"/>
            <a:ext cx="8829675" cy="2379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 sz="2600" spc="-135" b="1">
                <a:solidFill>
                  <a:srgbClr val="404040"/>
                </a:solidFill>
                <a:latin typeface="Arial"/>
                <a:cs typeface="Arial"/>
              </a:rPr>
              <a:t>РЕШЕНИЕ: </a:t>
            </a:r>
            <a:r>
              <a:rPr dirty="0" sz="2600" spc="-370">
                <a:solidFill>
                  <a:srgbClr val="404040"/>
                </a:solidFill>
                <a:latin typeface="Arial Black"/>
                <a:cs typeface="Arial Black"/>
              </a:rPr>
              <a:t>сервис</a:t>
            </a:r>
            <a:r>
              <a:rPr dirty="0" sz="2600" spc="-3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600" spc="-305">
                <a:solidFill>
                  <a:srgbClr val="404040"/>
                </a:solidFill>
                <a:latin typeface="Arial Black"/>
                <a:cs typeface="Arial Black"/>
              </a:rPr>
              <a:t>прогнозирования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ts val="2810"/>
              </a:lnSpc>
            </a:pPr>
            <a:r>
              <a:rPr dirty="0" sz="2600" spc="-330">
                <a:solidFill>
                  <a:srgbClr val="404040"/>
                </a:solidFill>
                <a:latin typeface="Arial Black"/>
                <a:cs typeface="Arial Black"/>
              </a:rPr>
              <a:t>аварийности </a:t>
            </a:r>
            <a:r>
              <a:rPr dirty="0" sz="2600" spc="-325">
                <a:solidFill>
                  <a:srgbClr val="404040"/>
                </a:solidFill>
                <a:latin typeface="Arial Black"/>
                <a:cs typeface="Arial Black"/>
              </a:rPr>
              <a:t>и </a:t>
            </a:r>
            <a:r>
              <a:rPr dirty="0" sz="2600" spc="-360">
                <a:solidFill>
                  <a:srgbClr val="404040"/>
                </a:solidFill>
                <a:latin typeface="Arial Black"/>
                <a:cs typeface="Arial Black"/>
              </a:rPr>
              <a:t>технического </a:t>
            </a:r>
            <a:r>
              <a:rPr dirty="0" sz="2600" spc="-345">
                <a:solidFill>
                  <a:srgbClr val="404040"/>
                </a:solidFill>
                <a:latin typeface="Arial Black"/>
                <a:cs typeface="Arial Black"/>
              </a:rPr>
              <a:t>состояния</a:t>
            </a:r>
            <a:r>
              <a:rPr dirty="0" sz="2600" spc="-145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dirty="0" sz="2600" spc="-325">
                <a:solidFill>
                  <a:srgbClr val="404040"/>
                </a:solidFill>
                <a:latin typeface="Arial Black"/>
                <a:cs typeface="Arial Black"/>
              </a:rPr>
              <a:t>дома</a:t>
            </a:r>
            <a:endParaRPr sz="2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0">
              <a:latin typeface="Times New Roman"/>
              <a:cs typeface="Times New Roman"/>
            </a:endParaRPr>
          </a:p>
          <a:p>
            <a:pPr marL="640080" marR="5080">
              <a:lnSpc>
                <a:spcPct val="100000"/>
              </a:lnSpc>
            </a:pPr>
            <a:r>
              <a:rPr dirty="0" sz="2400" spc="-50" b="1">
                <a:latin typeface="Arial"/>
                <a:cs typeface="Arial"/>
              </a:rPr>
              <a:t>Основная идея: </a:t>
            </a:r>
            <a:r>
              <a:rPr dirty="0" sz="2000" spc="-295">
                <a:latin typeface="Arial Black"/>
                <a:cs typeface="Arial Black"/>
              </a:rPr>
              <a:t>на </a:t>
            </a:r>
            <a:r>
              <a:rPr dirty="0" sz="2000" spc="-245">
                <a:latin typeface="Arial Black"/>
                <a:cs typeface="Arial Black"/>
              </a:rPr>
              <a:t>основе </a:t>
            </a:r>
            <a:r>
              <a:rPr dirty="0" sz="2000" spc="-325">
                <a:latin typeface="Arial Black"/>
                <a:cs typeface="Arial Black"/>
              </a:rPr>
              <a:t>данных </a:t>
            </a:r>
            <a:r>
              <a:rPr dirty="0" sz="2000" spc="-265">
                <a:latin typeface="Arial Black"/>
                <a:cs typeface="Arial Black"/>
              </a:rPr>
              <a:t>технического </a:t>
            </a:r>
            <a:r>
              <a:rPr dirty="0" sz="2000" spc="-245">
                <a:latin typeface="Arial Black"/>
                <a:cs typeface="Arial Black"/>
              </a:rPr>
              <a:t>паспорта </a:t>
            </a:r>
            <a:r>
              <a:rPr dirty="0" sz="2000" spc="-250">
                <a:latin typeface="Arial Black"/>
                <a:cs typeface="Arial Black"/>
              </a:rPr>
              <a:t>дома и  </a:t>
            </a:r>
            <a:r>
              <a:rPr dirty="0" sz="2000" spc="-325">
                <a:latin typeface="Arial Black"/>
                <a:cs typeface="Arial Black"/>
              </a:rPr>
              <a:t>данных </a:t>
            </a:r>
            <a:r>
              <a:rPr dirty="0" sz="2000" spc="-229">
                <a:latin typeface="Arial Black"/>
                <a:cs typeface="Arial Black"/>
              </a:rPr>
              <a:t>датчиков, </a:t>
            </a:r>
            <a:r>
              <a:rPr dirty="0" sz="2000" spc="-245">
                <a:latin typeface="Arial Black"/>
                <a:cs typeface="Arial Black"/>
              </a:rPr>
              <a:t>предоставлять </a:t>
            </a:r>
            <a:r>
              <a:rPr dirty="0" sz="2000" spc="-285">
                <a:latin typeface="Arial Black"/>
                <a:cs typeface="Arial Black"/>
              </a:rPr>
              <a:t>актуальную </a:t>
            </a:r>
            <a:r>
              <a:rPr dirty="0" sz="2000" spc="-290">
                <a:latin typeface="Arial Black"/>
                <a:cs typeface="Arial Black"/>
              </a:rPr>
              <a:t>информацию </a:t>
            </a:r>
            <a:r>
              <a:rPr dirty="0" sz="2000" spc="-170">
                <a:latin typeface="Arial Black"/>
                <a:cs typeface="Arial Black"/>
              </a:rPr>
              <a:t>в </a:t>
            </a:r>
            <a:r>
              <a:rPr dirty="0" sz="2000" spc="-275">
                <a:latin typeface="Arial Black"/>
                <a:cs typeface="Arial Black"/>
              </a:rPr>
              <a:t>онлайн  режиме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160">
                <a:latin typeface="Arial Black"/>
                <a:cs typeface="Arial Black"/>
              </a:rPr>
              <a:t>о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265">
                <a:latin typeface="Arial Black"/>
                <a:cs typeface="Arial Black"/>
              </a:rPr>
              <a:t>состоянии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дома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и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необходимом</a:t>
            </a:r>
            <a:r>
              <a:rPr dirty="0" sz="2000" spc="-145">
                <a:latin typeface="Arial Black"/>
                <a:cs typeface="Arial Black"/>
              </a:rPr>
              <a:t> </a:t>
            </a:r>
            <a:r>
              <a:rPr dirty="0" sz="2000" spc="-240">
                <a:latin typeface="Arial Black"/>
                <a:cs typeface="Arial Black"/>
              </a:rPr>
              <a:t>ремонте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в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54">
                <a:latin typeface="Arial Black"/>
                <a:cs typeface="Arial Black"/>
              </a:rPr>
              <a:t>будущем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1633727"/>
            <a:ext cx="407034" cy="220979"/>
          </a:xfrm>
          <a:custGeom>
            <a:avLst/>
            <a:gdLst/>
            <a:ahLst/>
            <a:cxnLst/>
            <a:rect l="l" t="t" r="r" b="b"/>
            <a:pathLst>
              <a:path w="407034" h="220980">
                <a:moveTo>
                  <a:pt x="406908" y="0"/>
                </a:moveTo>
                <a:lnTo>
                  <a:pt x="127952" y="0"/>
                </a:lnTo>
                <a:lnTo>
                  <a:pt x="0" y="220980"/>
                </a:lnTo>
                <a:lnTo>
                  <a:pt x="278955" y="220980"/>
                </a:lnTo>
                <a:lnTo>
                  <a:pt x="406908" y="0"/>
                </a:lnTo>
                <a:close/>
              </a:path>
            </a:pathLst>
          </a:custGeom>
          <a:solidFill>
            <a:srgbClr val="901B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48911" y="3521964"/>
            <a:ext cx="222885" cy="1379220"/>
          </a:xfrm>
          <a:custGeom>
            <a:avLst/>
            <a:gdLst/>
            <a:ahLst/>
            <a:cxnLst/>
            <a:rect l="l" t="t" r="r" b="b"/>
            <a:pathLst>
              <a:path w="222885" h="1379220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671068"/>
                </a:lnTo>
                <a:lnTo>
                  <a:pt x="119991" y="678305"/>
                </a:lnTo>
                <a:lnTo>
                  <a:pt x="143827" y="684196"/>
                </a:lnTo>
                <a:lnTo>
                  <a:pt x="179189" y="688159"/>
                </a:lnTo>
                <a:lnTo>
                  <a:pt x="222503" y="689610"/>
                </a:lnTo>
                <a:lnTo>
                  <a:pt x="179189" y="691060"/>
                </a:lnTo>
                <a:lnTo>
                  <a:pt x="143827" y="695023"/>
                </a:lnTo>
                <a:lnTo>
                  <a:pt x="119991" y="700914"/>
                </a:lnTo>
                <a:lnTo>
                  <a:pt x="111251" y="708152"/>
                </a:lnTo>
                <a:lnTo>
                  <a:pt x="111251" y="1360678"/>
                </a:lnTo>
                <a:lnTo>
                  <a:pt x="102512" y="1367915"/>
                </a:lnTo>
                <a:lnTo>
                  <a:pt x="78676" y="1373806"/>
                </a:lnTo>
                <a:lnTo>
                  <a:pt x="43314" y="1377769"/>
                </a:lnTo>
                <a:lnTo>
                  <a:pt x="0" y="1379220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24528" y="4939284"/>
            <a:ext cx="271780" cy="646430"/>
          </a:xfrm>
          <a:custGeom>
            <a:avLst/>
            <a:gdLst/>
            <a:ahLst/>
            <a:cxnLst/>
            <a:rect l="l" t="t" r="r" b="b"/>
            <a:pathLst>
              <a:path w="271779" h="646429">
                <a:moveTo>
                  <a:pt x="0" y="0"/>
                </a:moveTo>
                <a:lnTo>
                  <a:pt x="52804" y="1781"/>
                </a:lnTo>
                <a:lnTo>
                  <a:pt x="95916" y="6635"/>
                </a:lnTo>
                <a:lnTo>
                  <a:pt x="124979" y="13823"/>
                </a:lnTo>
                <a:lnTo>
                  <a:pt x="135636" y="22606"/>
                </a:lnTo>
                <a:lnTo>
                  <a:pt x="135636" y="300482"/>
                </a:lnTo>
                <a:lnTo>
                  <a:pt x="146292" y="309264"/>
                </a:lnTo>
                <a:lnTo>
                  <a:pt x="175355" y="316452"/>
                </a:lnTo>
                <a:lnTo>
                  <a:pt x="218467" y="321306"/>
                </a:lnTo>
                <a:lnTo>
                  <a:pt x="271272" y="323088"/>
                </a:lnTo>
                <a:lnTo>
                  <a:pt x="218467" y="324869"/>
                </a:lnTo>
                <a:lnTo>
                  <a:pt x="175355" y="329723"/>
                </a:lnTo>
                <a:lnTo>
                  <a:pt x="146292" y="336911"/>
                </a:lnTo>
                <a:lnTo>
                  <a:pt x="135636" y="345694"/>
                </a:lnTo>
                <a:lnTo>
                  <a:pt x="135636" y="623570"/>
                </a:lnTo>
                <a:lnTo>
                  <a:pt x="124979" y="632352"/>
                </a:lnTo>
                <a:lnTo>
                  <a:pt x="95916" y="639540"/>
                </a:lnTo>
                <a:lnTo>
                  <a:pt x="52804" y="644394"/>
                </a:lnTo>
                <a:lnTo>
                  <a:pt x="0" y="646176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4340" y="5715000"/>
            <a:ext cx="254635" cy="349250"/>
          </a:xfrm>
          <a:custGeom>
            <a:avLst/>
            <a:gdLst/>
            <a:ahLst/>
            <a:cxnLst/>
            <a:rect l="l" t="t" r="r" b="b"/>
            <a:pathLst>
              <a:path w="254635" h="349250">
                <a:moveTo>
                  <a:pt x="0" y="0"/>
                </a:moveTo>
                <a:lnTo>
                  <a:pt x="49512" y="1667"/>
                </a:lnTo>
                <a:lnTo>
                  <a:pt x="89963" y="6213"/>
                </a:lnTo>
                <a:lnTo>
                  <a:pt x="117246" y="12955"/>
                </a:lnTo>
                <a:lnTo>
                  <a:pt x="127254" y="21209"/>
                </a:lnTo>
                <a:lnTo>
                  <a:pt x="127254" y="153288"/>
                </a:lnTo>
                <a:lnTo>
                  <a:pt x="137261" y="161542"/>
                </a:lnTo>
                <a:lnTo>
                  <a:pt x="164544" y="168284"/>
                </a:lnTo>
                <a:lnTo>
                  <a:pt x="204995" y="172830"/>
                </a:lnTo>
                <a:lnTo>
                  <a:pt x="254508" y="174497"/>
                </a:lnTo>
                <a:lnTo>
                  <a:pt x="204995" y="176165"/>
                </a:lnTo>
                <a:lnTo>
                  <a:pt x="164544" y="180711"/>
                </a:lnTo>
                <a:lnTo>
                  <a:pt x="137261" y="187453"/>
                </a:lnTo>
                <a:lnTo>
                  <a:pt x="127254" y="195706"/>
                </a:lnTo>
                <a:lnTo>
                  <a:pt x="127254" y="327787"/>
                </a:lnTo>
                <a:lnTo>
                  <a:pt x="117246" y="336040"/>
                </a:lnTo>
                <a:lnTo>
                  <a:pt x="89963" y="342782"/>
                </a:lnTo>
                <a:lnTo>
                  <a:pt x="49512" y="347328"/>
                </a:lnTo>
                <a:lnTo>
                  <a:pt x="0" y="348995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34865" y="3953078"/>
            <a:ext cx="56324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260">
                <a:latin typeface="Arial"/>
                <a:cs typeface="Arial"/>
              </a:rPr>
              <a:t>B2B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0259" y="5000955"/>
            <a:ext cx="592455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280">
                <a:latin typeface="Arial"/>
                <a:cs typeface="Arial"/>
              </a:rPr>
              <a:t>B2G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6102" y="5624880"/>
            <a:ext cx="55943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320">
                <a:latin typeface="Arial"/>
                <a:cs typeface="Arial"/>
              </a:rPr>
              <a:t>B2C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9965" y="2959684"/>
            <a:ext cx="4190365" cy="84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00"/>
              </a:spcBef>
            </a:pPr>
            <a:r>
              <a:rPr dirty="0" sz="2400" spc="-30" b="1">
                <a:latin typeface="Arial"/>
                <a:cs typeface="Arial"/>
              </a:rPr>
              <a:t>Ценность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800" spc="-235">
                <a:latin typeface="Arial Black"/>
                <a:cs typeface="Arial Black"/>
              </a:rPr>
              <a:t>экономия </a:t>
            </a:r>
            <a:r>
              <a:rPr dirty="0" sz="1800" spc="-290">
                <a:latin typeface="Arial Black"/>
                <a:cs typeface="Arial Black"/>
              </a:rPr>
              <a:t>денежных </a:t>
            </a:r>
            <a:r>
              <a:rPr dirty="0" sz="1800" spc="-245">
                <a:latin typeface="Arial Black"/>
                <a:cs typeface="Arial Black"/>
              </a:rPr>
              <a:t>средств </a:t>
            </a:r>
            <a:r>
              <a:rPr dirty="0" sz="1800" spc="-270">
                <a:latin typeface="Arial Black"/>
                <a:cs typeface="Arial Black"/>
              </a:rPr>
              <a:t>на</a:t>
            </a:r>
            <a:r>
              <a:rPr dirty="0" sz="1800" spc="-405">
                <a:latin typeface="Arial Black"/>
                <a:cs typeface="Arial Black"/>
              </a:rPr>
              <a:t> </a:t>
            </a:r>
            <a:r>
              <a:rPr dirty="0" sz="1800" spc="-210">
                <a:latin typeface="Arial Black"/>
                <a:cs typeface="Arial Black"/>
              </a:rPr>
              <a:t>ремонт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7771" y="3775964"/>
            <a:ext cx="38658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640" algn="l"/>
              </a:tabLst>
            </a:pPr>
            <a:r>
              <a:rPr dirty="0" u="sng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800" spc="-204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29">
                <a:latin typeface="Arial Black"/>
                <a:cs typeface="Arial Black"/>
              </a:rPr>
              <a:t>источник </a:t>
            </a:r>
            <a:r>
              <a:rPr dirty="0" sz="1800" spc="-220">
                <a:latin typeface="Arial Black"/>
                <a:cs typeface="Arial Black"/>
              </a:rPr>
              <a:t>оценки </a:t>
            </a:r>
            <a:r>
              <a:rPr dirty="0" sz="1800" spc="-235">
                <a:latin typeface="Arial Black"/>
                <a:cs typeface="Arial Black"/>
              </a:rPr>
              <a:t>стоимости</a:t>
            </a:r>
            <a:r>
              <a:rPr dirty="0" sz="1800" spc="55">
                <a:latin typeface="Arial Black"/>
                <a:cs typeface="Arial Black"/>
              </a:rPr>
              <a:t> </a:t>
            </a:r>
            <a:r>
              <a:rPr dirty="0" sz="1800" spc="-225">
                <a:latin typeface="Arial Black"/>
                <a:cs typeface="Arial Black"/>
              </a:rPr>
              <a:t>дома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9965" y="4050283"/>
            <a:ext cx="38144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29">
                <a:latin typeface="Arial Black"/>
                <a:cs typeface="Arial Black"/>
              </a:rPr>
              <a:t>источник </a:t>
            </a:r>
            <a:r>
              <a:rPr dirty="0" sz="1800" spc="-220">
                <a:latin typeface="Arial Black"/>
                <a:cs typeface="Arial Black"/>
              </a:rPr>
              <a:t>оценки страхового </a:t>
            </a:r>
            <a:r>
              <a:rPr dirty="0" sz="1800" spc="-270">
                <a:latin typeface="Arial Black"/>
                <a:cs typeface="Arial Black"/>
              </a:rPr>
              <a:t>случая  </a:t>
            </a:r>
            <a:r>
              <a:rPr dirty="0" sz="1800" spc="-229">
                <a:latin typeface="Arial Black"/>
                <a:cs typeface="Arial Black"/>
              </a:rPr>
              <a:t>привлечение</a:t>
            </a:r>
            <a:r>
              <a:rPr dirty="0" sz="1800" spc="-120">
                <a:latin typeface="Arial Black"/>
                <a:cs typeface="Arial Black"/>
              </a:rPr>
              <a:t> </a:t>
            </a:r>
            <a:r>
              <a:rPr dirty="0" sz="1800" spc="-229">
                <a:latin typeface="Arial Black"/>
                <a:cs typeface="Arial Black"/>
              </a:rPr>
              <a:t>клиентов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637" y="2945129"/>
            <a:ext cx="3646170" cy="1904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latin typeface="Arial"/>
                <a:cs typeface="Arial"/>
              </a:rPr>
              <a:t>Сегменты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30" b="1">
                <a:latin typeface="Arial"/>
                <a:cs typeface="Arial"/>
              </a:rPr>
              <a:t>потребителей</a:t>
            </a:r>
            <a:endParaRPr sz="24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2310"/>
              </a:spcBef>
            </a:pPr>
            <a:r>
              <a:rPr dirty="0" sz="2000" spc="-325">
                <a:latin typeface="Arial Black"/>
                <a:cs typeface="Arial Black"/>
              </a:rPr>
              <a:t>УК</a:t>
            </a:r>
            <a:endParaRPr sz="2000">
              <a:latin typeface="Arial Black"/>
              <a:cs typeface="Arial Black"/>
            </a:endParaRPr>
          </a:p>
          <a:p>
            <a:pPr marL="203200">
              <a:lnSpc>
                <a:spcPct val="100000"/>
              </a:lnSpc>
            </a:pPr>
            <a:r>
              <a:rPr dirty="0" sz="2000" spc="-375">
                <a:latin typeface="Arial Black"/>
                <a:cs typeface="Arial Black"/>
              </a:rPr>
              <a:t>Банки</a:t>
            </a:r>
            <a:endParaRPr sz="2000">
              <a:latin typeface="Arial Black"/>
              <a:cs typeface="Arial Black"/>
            </a:endParaRPr>
          </a:p>
          <a:p>
            <a:pPr marL="203200" marR="1027430">
              <a:lnSpc>
                <a:spcPct val="100000"/>
              </a:lnSpc>
            </a:pPr>
            <a:r>
              <a:rPr dirty="0" sz="2000" spc="-330">
                <a:latin typeface="Arial Black"/>
                <a:cs typeface="Arial Black"/>
              </a:rPr>
              <a:t>Страховые </a:t>
            </a:r>
            <a:r>
              <a:rPr dirty="0" sz="2000" spc="-325">
                <a:latin typeface="Arial Black"/>
                <a:cs typeface="Arial Black"/>
              </a:rPr>
              <a:t>компании  </a:t>
            </a:r>
            <a:r>
              <a:rPr dirty="0" sz="2000" spc="-345">
                <a:latin typeface="Arial Black"/>
                <a:cs typeface="Arial Black"/>
              </a:rPr>
              <a:t>Ремонтные</a:t>
            </a:r>
            <a:r>
              <a:rPr dirty="0" sz="2000" spc="-200">
                <a:latin typeface="Arial Black"/>
                <a:cs typeface="Arial Black"/>
              </a:rPr>
              <a:t> </a:t>
            </a:r>
            <a:r>
              <a:rPr dirty="0" sz="2000" spc="-325">
                <a:latin typeface="Arial Black"/>
                <a:cs typeface="Arial Black"/>
              </a:rPr>
              <a:t>компании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0471" y="4943855"/>
            <a:ext cx="208915" cy="673735"/>
          </a:xfrm>
          <a:custGeom>
            <a:avLst/>
            <a:gdLst/>
            <a:ahLst/>
            <a:cxnLst/>
            <a:rect l="l" t="t" r="r" b="b"/>
            <a:pathLst>
              <a:path w="208914" h="673735">
                <a:moveTo>
                  <a:pt x="208787" y="673608"/>
                </a:moveTo>
                <a:lnTo>
                  <a:pt x="168151" y="672241"/>
                </a:lnTo>
                <a:lnTo>
                  <a:pt x="134969" y="668513"/>
                </a:lnTo>
                <a:lnTo>
                  <a:pt x="112597" y="662983"/>
                </a:lnTo>
                <a:lnTo>
                  <a:pt x="104393" y="656209"/>
                </a:lnTo>
                <a:lnTo>
                  <a:pt x="104393" y="354203"/>
                </a:lnTo>
                <a:lnTo>
                  <a:pt x="96190" y="347412"/>
                </a:lnTo>
                <a:lnTo>
                  <a:pt x="73818" y="341884"/>
                </a:lnTo>
                <a:lnTo>
                  <a:pt x="40636" y="338165"/>
                </a:lnTo>
                <a:lnTo>
                  <a:pt x="0" y="336804"/>
                </a:lnTo>
                <a:lnTo>
                  <a:pt x="40636" y="335442"/>
                </a:lnTo>
                <a:lnTo>
                  <a:pt x="73818" y="331724"/>
                </a:lnTo>
                <a:lnTo>
                  <a:pt x="96190" y="326195"/>
                </a:lnTo>
                <a:lnTo>
                  <a:pt x="104393" y="319405"/>
                </a:lnTo>
                <a:lnTo>
                  <a:pt x="104393" y="17399"/>
                </a:lnTo>
                <a:lnTo>
                  <a:pt x="112597" y="10608"/>
                </a:lnTo>
                <a:lnTo>
                  <a:pt x="134969" y="5080"/>
                </a:lnTo>
                <a:lnTo>
                  <a:pt x="168151" y="1361"/>
                </a:lnTo>
                <a:lnTo>
                  <a:pt x="208787" y="0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82184" y="5721096"/>
            <a:ext cx="207645" cy="349250"/>
          </a:xfrm>
          <a:custGeom>
            <a:avLst/>
            <a:gdLst/>
            <a:ahLst/>
            <a:cxnLst/>
            <a:rect l="l" t="t" r="r" b="b"/>
            <a:pathLst>
              <a:path w="207645" h="349250">
                <a:moveTo>
                  <a:pt x="207263" y="348995"/>
                </a:moveTo>
                <a:lnTo>
                  <a:pt x="166907" y="347638"/>
                </a:lnTo>
                <a:lnTo>
                  <a:pt x="133969" y="343936"/>
                </a:lnTo>
                <a:lnTo>
                  <a:pt x="111769" y="338446"/>
                </a:lnTo>
                <a:lnTo>
                  <a:pt x="103631" y="331723"/>
                </a:lnTo>
                <a:lnTo>
                  <a:pt x="103631" y="191769"/>
                </a:lnTo>
                <a:lnTo>
                  <a:pt x="95494" y="185047"/>
                </a:lnTo>
                <a:lnTo>
                  <a:pt x="73294" y="179557"/>
                </a:lnTo>
                <a:lnTo>
                  <a:pt x="40356" y="175855"/>
                </a:lnTo>
                <a:lnTo>
                  <a:pt x="0" y="174497"/>
                </a:lnTo>
                <a:lnTo>
                  <a:pt x="40356" y="173140"/>
                </a:lnTo>
                <a:lnTo>
                  <a:pt x="73294" y="169438"/>
                </a:lnTo>
                <a:lnTo>
                  <a:pt x="95494" y="163948"/>
                </a:lnTo>
                <a:lnTo>
                  <a:pt x="103631" y="157225"/>
                </a:lnTo>
                <a:lnTo>
                  <a:pt x="103631" y="17271"/>
                </a:lnTo>
                <a:lnTo>
                  <a:pt x="111769" y="10549"/>
                </a:lnTo>
                <a:lnTo>
                  <a:pt x="133969" y="5059"/>
                </a:lnTo>
                <a:lnTo>
                  <a:pt x="166907" y="1357"/>
                </a:lnTo>
                <a:lnTo>
                  <a:pt x="207263" y="0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7004" y="5184394"/>
            <a:ext cx="3263900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70">
                <a:latin typeface="Arial Black"/>
                <a:cs typeface="Arial Black"/>
              </a:rPr>
              <a:t>Гос</a:t>
            </a:r>
            <a:r>
              <a:rPr dirty="0" sz="2000" spc="-145">
                <a:latin typeface="Arial Black"/>
                <a:cs typeface="Arial Black"/>
              </a:rPr>
              <a:t> </a:t>
            </a:r>
            <a:r>
              <a:rPr dirty="0" sz="2000" spc="-310">
                <a:latin typeface="Arial Black"/>
                <a:cs typeface="Arial Black"/>
              </a:rPr>
              <a:t>сектор</a:t>
            </a:r>
            <a:endParaRPr sz="2000">
              <a:latin typeface="Arial Black"/>
              <a:cs typeface="Arial Black"/>
            </a:endParaRPr>
          </a:p>
          <a:p>
            <a:pPr marL="30480">
              <a:lnSpc>
                <a:spcPct val="100000"/>
              </a:lnSpc>
              <a:spcBef>
                <a:spcPts val="2170"/>
              </a:spcBef>
            </a:pPr>
            <a:r>
              <a:rPr dirty="0" sz="2000" spc="-390">
                <a:latin typeface="Arial Black"/>
                <a:cs typeface="Arial Black"/>
              </a:rPr>
              <a:t>Жильцы </a:t>
            </a:r>
            <a:r>
              <a:rPr dirty="0" sz="2000" spc="-275">
                <a:latin typeface="Arial Black"/>
                <a:cs typeface="Arial Black"/>
              </a:rPr>
              <a:t>домов </a:t>
            </a:r>
            <a:r>
              <a:rPr dirty="0" sz="2000" spc="-310">
                <a:latin typeface="Arial Black"/>
                <a:cs typeface="Arial Black"/>
              </a:rPr>
              <a:t>и</a:t>
            </a:r>
            <a:r>
              <a:rPr dirty="0" sz="2000" spc="-90">
                <a:latin typeface="Arial Black"/>
                <a:cs typeface="Arial Black"/>
              </a:rPr>
              <a:t> </a:t>
            </a:r>
            <a:r>
              <a:rPr dirty="0" sz="2000" spc="-310">
                <a:latin typeface="Arial Black"/>
                <a:cs typeface="Arial Black"/>
              </a:rPr>
              <a:t>покупатели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3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5538978" y="4912614"/>
            <a:ext cx="2395220" cy="1134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60">
                <a:latin typeface="Arial Black"/>
                <a:cs typeface="Arial Black"/>
              </a:rPr>
              <a:t>экономия </a:t>
            </a:r>
            <a:r>
              <a:rPr dirty="0" sz="2000" spc="-270">
                <a:latin typeface="Arial Black"/>
                <a:cs typeface="Arial Black"/>
              </a:rPr>
              <a:t>бюджета  </a:t>
            </a:r>
            <a:r>
              <a:rPr dirty="0" sz="2000" spc="-265">
                <a:latin typeface="Arial Black"/>
                <a:cs typeface="Arial Black"/>
              </a:rPr>
              <a:t>лояльность</a:t>
            </a:r>
            <a:r>
              <a:rPr dirty="0" sz="2000" spc="-235">
                <a:latin typeface="Arial Black"/>
                <a:cs typeface="Arial Black"/>
              </a:rPr>
              <a:t> </a:t>
            </a:r>
            <a:r>
              <a:rPr dirty="0" sz="2000" spc="-270">
                <a:latin typeface="Arial Black"/>
                <a:cs typeface="Arial Black"/>
              </a:rPr>
              <a:t>граждан</a:t>
            </a:r>
            <a:endParaRPr sz="2000">
              <a:latin typeface="Arial Black"/>
              <a:cs typeface="Arial Black"/>
            </a:endParaRPr>
          </a:p>
          <a:p>
            <a:pPr marL="117475">
              <a:lnSpc>
                <a:spcPct val="100000"/>
              </a:lnSpc>
              <a:spcBef>
                <a:spcPts val="1530"/>
              </a:spcBef>
            </a:pPr>
            <a:r>
              <a:rPr dirty="0" sz="2000" spc="-229">
                <a:latin typeface="Arial Black"/>
                <a:cs typeface="Arial Black"/>
              </a:rPr>
              <a:t>мониторинг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дома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2165"/>
            <a:ext cx="389127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МОНЕТИЗАЦИЯ:</a:t>
            </a:r>
            <a:r>
              <a:rPr dirty="0" sz="3000" spc="-50"/>
              <a:t> </a:t>
            </a:r>
            <a:r>
              <a:rPr dirty="0" sz="3000" spc="-545" b="0">
                <a:latin typeface="Arial Black"/>
                <a:cs typeface="Arial Black"/>
              </a:rPr>
              <a:t>B2B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9288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60" h="1127760">
                <a:moveTo>
                  <a:pt x="2892552" y="0"/>
                </a:moveTo>
                <a:lnTo>
                  <a:pt x="0" y="0"/>
                </a:lnTo>
                <a:lnTo>
                  <a:pt x="939038" y="1127760"/>
                </a:lnTo>
                <a:lnTo>
                  <a:pt x="1953514" y="1127760"/>
                </a:lnTo>
                <a:lnTo>
                  <a:pt x="289255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9288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60" h="1127760">
                <a:moveTo>
                  <a:pt x="2892552" y="0"/>
                </a:moveTo>
                <a:lnTo>
                  <a:pt x="1953514" y="1127760"/>
                </a:lnTo>
                <a:lnTo>
                  <a:pt x="939038" y="1127760"/>
                </a:lnTo>
                <a:lnTo>
                  <a:pt x="0" y="0"/>
                </a:lnTo>
                <a:lnTo>
                  <a:pt x="2892552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8739" y="3430523"/>
            <a:ext cx="1003300" cy="1172210"/>
          </a:xfrm>
          <a:prstGeom prst="rect">
            <a:avLst/>
          </a:prstGeom>
          <a:solidFill>
            <a:srgbClr val="DEEBF7"/>
          </a:solidFill>
          <a:ln w="12191">
            <a:solidFill>
              <a:srgbClr val="41709C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118745" marR="112395" indent="1270">
              <a:lnSpc>
                <a:spcPct val="100000"/>
              </a:lnSpc>
            </a:pPr>
            <a:r>
              <a:rPr dirty="0" sz="1000" spc="-120">
                <a:latin typeface="Arial Black"/>
                <a:cs typeface="Arial Black"/>
              </a:rPr>
              <a:t>1000р </a:t>
            </a:r>
            <a:r>
              <a:rPr dirty="0" sz="1000" spc="-145">
                <a:latin typeface="Arial Black"/>
                <a:cs typeface="Arial Black"/>
              </a:rPr>
              <a:t>*  </a:t>
            </a:r>
            <a:r>
              <a:rPr dirty="0" sz="1000" spc="-150">
                <a:latin typeface="Arial Black"/>
                <a:cs typeface="Arial Black"/>
              </a:rPr>
              <a:t>423тыс. </a:t>
            </a:r>
            <a:r>
              <a:rPr dirty="0" sz="1000" spc="-145">
                <a:latin typeface="Arial Black"/>
                <a:cs typeface="Arial Black"/>
              </a:rPr>
              <a:t>*  </a:t>
            </a:r>
            <a:r>
              <a:rPr dirty="0" sz="1000" spc="-150">
                <a:latin typeface="Arial Black"/>
                <a:cs typeface="Arial Black"/>
              </a:rPr>
              <a:t>50%</a:t>
            </a:r>
            <a:r>
              <a:rPr dirty="0" sz="1000" spc="-140">
                <a:latin typeface="Arial Black"/>
                <a:cs typeface="Arial Black"/>
              </a:rPr>
              <a:t> </a:t>
            </a:r>
            <a:r>
              <a:rPr dirty="0" sz="1000" spc="-160">
                <a:latin typeface="Arial Black"/>
                <a:cs typeface="Arial Black"/>
              </a:rPr>
              <a:t>целевых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000" spc="-145">
                <a:latin typeface="Arial Black"/>
                <a:cs typeface="Arial Black"/>
              </a:rPr>
              <a:t>* </a:t>
            </a:r>
            <a:r>
              <a:rPr dirty="0" sz="1000" spc="-150">
                <a:latin typeface="Arial Black"/>
                <a:cs typeface="Arial Black"/>
              </a:rPr>
              <a:t>20%</a:t>
            </a:r>
            <a:r>
              <a:rPr dirty="0" sz="1000" spc="-200">
                <a:latin typeface="Arial Black"/>
                <a:cs typeface="Arial Black"/>
              </a:rPr>
              <a:t> </a:t>
            </a:r>
            <a:r>
              <a:rPr dirty="0" sz="1000" spc="-120">
                <a:latin typeface="Arial Black"/>
                <a:cs typeface="Arial Black"/>
              </a:rPr>
              <a:t>конв.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1788033"/>
            <a:ext cx="2162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Банки </a:t>
            </a:r>
            <a:r>
              <a:rPr dirty="0" sz="1800" spc="20" b="1">
                <a:latin typeface="Arial"/>
                <a:cs typeface="Arial"/>
              </a:rPr>
              <a:t>и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45" b="1">
                <a:latin typeface="Arial"/>
                <a:cs typeface="Arial"/>
              </a:rPr>
              <a:t>страховые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978" y="2529078"/>
            <a:ext cx="869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423 </a:t>
            </a:r>
            <a:r>
              <a:rPr dirty="0" sz="1800" spc="-285">
                <a:latin typeface="Arial Black"/>
                <a:cs typeface="Arial Black"/>
              </a:rPr>
              <a:t>тыс.  </a:t>
            </a:r>
            <a:r>
              <a:rPr dirty="0" sz="1800" spc="-210">
                <a:latin typeface="Arial Black"/>
                <a:cs typeface="Arial Black"/>
              </a:rPr>
              <a:t>ипотек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836" y="4899786"/>
            <a:ext cx="123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84 </a:t>
            </a:r>
            <a:r>
              <a:rPr dirty="0" sz="1800" spc="-270">
                <a:latin typeface="Arial Black"/>
                <a:cs typeface="Arial Black"/>
              </a:rPr>
              <a:t>млн.</a:t>
            </a:r>
            <a:r>
              <a:rPr dirty="0" sz="1800" spc="-50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руб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887" y="3623564"/>
            <a:ext cx="8763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Плата</a:t>
            </a:r>
            <a:r>
              <a:rPr dirty="0" sz="1600" spc="-95" b="1">
                <a:latin typeface="Arial"/>
                <a:cs typeface="Arial"/>
              </a:rPr>
              <a:t> </a:t>
            </a:r>
            <a:r>
              <a:rPr dirty="0" sz="1600" spc="-30" b="1">
                <a:latin typeface="Arial"/>
                <a:cs typeface="Arial"/>
              </a:rPr>
              <a:t>за  </a:t>
            </a:r>
            <a:r>
              <a:rPr dirty="0" sz="1600" spc="-35" b="1">
                <a:latin typeface="Arial"/>
                <a:cs typeface="Arial"/>
              </a:rPr>
              <a:t>запрос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20440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60" h="1127760">
                <a:moveTo>
                  <a:pt x="2892552" y="0"/>
                </a:moveTo>
                <a:lnTo>
                  <a:pt x="0" y="0"/>
                </a:lnTo>
                <a:lnTo>
                  <a:pt x="939038" y="1127760"/>
                </a:lnTo>
                <a:lnTo>
                  <a:pt x="1953514" y="1127760"/>
                </a:lnTo>
                <a:lnTo>
                  <a:pt x="289255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0440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60" h="1127760">
                <a:moveTo>
                  <a:pt x="2892552" y="0"/>
                </a:moveTo>
                <a:lnTo>
                  <a:pt x="1953514" y="1127760"/>
                </a:lnTo>
                <a:lnTo>
                  <a:pt x="939038" y="1127760"/>
                </a:lnTo>
                <a:lnTo>
                  <a:pt x="0" y="0"/>
                </a:lnTo>
                <a:lnTo>
                  <a:pt x="2892552" y="0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9891" y="3430523"/>
            <a:ext cx="1003300" cy="1172210"/>
          </a:xfrm>
          <a:custGeom>
            <a:avLst/>
            <a:gdLst/>
            <a:ahLst/>
            <a:cxnLst/>
            <a:rect l="l" t="t" r="r" b="b"/>
            <a:pathLst>
              <a:path w="1003300" h="1172210">
                <a:moveTo>
                  <a:pt x="0" y="1171956"/>
                </a:moveTo>
                <a:lnTo>
                  <a:pt x="1002791" y="1171956"/>
                </a:lnTo>
                <a:lnTo>
                  <a:pt x="1002791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0354" y="1683207"/>
            <a:ext cx="16459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Управ</a:t>
            </a:r>
            <a:r>
              <a:rPr dirty="0" sz="1800" spc="-40" b="1">
                <a:latin typeface="Arial"/>
                <a:cs typeface="Arial"/>
              </a:rPr>
              <a:t>л</a:t>
            </a:r>
            <a:r>
              <a:rPr dirty="0" sz="1800" spc="35" b="1">
                <a:latin typeface="Arial"/>
                <a:cs typeface="Arial"/>
              </a:rPr>
              <a:t>яющ</a:t>
            </a:r>
            <a:r>
              <a:rPr dirty="0" sz="1800" spc="20" b="1">
                <a:latin typeface="Arial"/>
                <a:cs typeface="Arial"/>
              </a:rPr>
              <a:t>и</a:t>
            </a:r>
            <a:r>
              <a:rPr dirty="0" sz="1800" spc="-30" b="1">
                <a:latin typeface="Arial"/>
                <a:cs typeface="Arial"/>
              </a:rPr>
              <a:t>е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latin typeface="Arial"/>
                <a:cs typeface="Arial"/>
              </a:rPr>
              <a:t>компании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9505" y="2654553"/>
            <a:ext cx="1070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19 </a:t>
            </a:r>
            <a:r>
              <a:rPr dirty="0" sz="1800" spc="-285">
                <a:latin typeface="Arial Black"/>
                <a:cs typeface="Arial Black"/>
              </a:rPr>
              <a:t>тыс.</a:t>
            </a:r>
            <a:r>
              <a:rPr dirty="0" sz="1800" spc="-50">
                <a:latin typeface="Arial Black"/>
                <a:cs typeface="Arial Black"/>
              </a:rPr>
              <a:t> </a:t>
            </a:r>
            <a:r>
              <a:rPr dirty="0" sz="1800" spc="-235">
                <a:latin typeface="Arial Black"/>
                <a:cs typeface="Arial Black"/>
              </a:rPr>
              <a:t>УК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9241" y="4899786"/>
            <a:ext cx="123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76 </a:t>
            </a:r>
            <a:r>
              <a:rPr dirty="0" sz="1800" spc="-270">
                <a:latin typeface="Arial Black"/>
                <a:cs typeface="Arial Black"/>
              </a:rPr>
              <a:t>млн.</a:t>
            </a:r>
            <a:r>
              <a:rPr dirty="0" sz="1800" spc="-50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руб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7550" y="3841750"/>
            <a:ext cx="998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latin typeface="Arial"/>
                <a:cs typeface="Arial"/>
              </a:rPr>
              <a:t>По</a:t>
            </a:r>
            <a:r>
              <a:rPr dirty="0" sz="1600" b="1">
                <a:latin typeface="Arial"/>
                <a:cs typeface="Arial"/>
              </a:rPr>
              <a:t>д</a:t>
            </a:r>
            <a:r>
              <a:rPr dirty="0" sz="1600" spc="10" b="1">
                <a:latin typeface="Arial"/>
                <a:cs typeface="Arial"/>
              </a:rPr>
              <a:t>п</a:t>
            </a:r>
            <a:r>
              <a:rPr dirty="0" sz="1600" b="1">
                <a:latin typeface="Arial"/>
                <a:cs typeface="Arial"/>
              </a:rPr>
              <a:t>и</a:t>
            </a:r>
            <a:r>
              <a:rPr dirty="0" sz="1600" spc="-25" b="1">
                <a:latin typeface="Arial"/>
                <a:cs typeface="Arial"/>
              </a:rPr>
              <a:t>ска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0756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59" h="1127760">
                <a:moveTo>
                  <a:pt x="2892552" y="0"/>
                </a:moveTo>
                <a:lnTo>
                  <a:pt x="0" y="0"/>
                </a:lnTo>
                <a:lnTo>
                  <a:pt x="939038" y="1127760"/>
                </a:lnTo>
                <a:lnTo>
                  <a:pt x="1953514" y="1127760"/>
                </a:lnTo>
                <a:lnTo>
                  <a:pt x="289255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10756" y="2302764"/>
            <a:ext cx="2893060" cy="1127760"/>
          </a:xfrm>
          <a:custGeom>
            <a:avLst/>
            <a:gdLst/>
            <a:ahLst/>
            <a:cxnLst/>
            <a:rect l="l" t="t" r="r" b="b"/>
            <a:pathLst>
              <a:path w="2893059" h="1127760">
                <a:moveTo>
                  <a:pt x="2892552" y="0"/>
                </a:moveTo>
                <a:lnTo>
                  <a:pt x="1953514" y="1127760"/>
                </a:lnTo>
                <a:lnTo>
                  <a:pt x="939038" y="1127760"/>
                </a:lnTo>
                <a:lnTo>
                  <a:pt x="0" y="0"/>
                </a:lnTo>
                <a:lnTo>
                  <a:pt x="2892552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58683" y="3430523"/>
            <a:ext cx="1003300" cy="1172210"/>
          </a:xfrm>
          <a:custGeom>
            <a:avLst/>
            <a:gdLst/>
            <a:ahLst/>
            <a:cxnLst/>
            <a:rect l="l" t="t" r="r" b="b"/>
            <a:pathLst>
              <a:path w="1003300" h="1172210">
                <a:moveTo>
                  <a:pt x="0" y="1171956"/>
                </a:moveTo>
                <a:lnTo>
                  <a:pt x="1002792" y="1171956"/>
                </a:lnTo>
                <a:lnTo>
                  <a:pt x="1002792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14031" y="1683207"/>
            <a:ext cx="13011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75" b="1">
                <a:latin typeface="Arial"/>
                <a:cs typeface="Arial"/>
              </a:rPr>
              <a:t>Р</a:t>
            </a:r>
            <a:r>
              <a:rPr dirty="0" sz="1800" spc="-65" b="1">
                <a:latin typeface="Arial"/>
                <a:cs typeface="Arial"/>
              </a:rPr>
              <a:t>е</a:t>
            </a:r>
            <a:r>
              <a:rPr dirty="0" sz="1800" spc="35" b="1">
                <a:latin typeface="Arial"/>
                <a:cs typeface="Arial"/>
              </a:rPr>
              <a:t>мо</a:t>
            </a:r>
            <a:r>
              <a:rPr dirty="0" sz="1800" spc="-25" b="1">
                <a:latin typeface="Arial"/>
                <a:cs typeface="Arial"/>
              </a:rPr>
              <a:t>нтн</a:t>
            </a:r>
            <a:r>
              <a:rPr dirty="0" sz="1800" spc="-45" b="1">
                <a:latin typeface="Arial"/>
                <a:cs typeface="Arial"/>
              </a:rPr>
              <a:t>ы</a:t>
            </a:r>
            <a:r>
              <a:rPr dirty="0" sz="1800" spc="-30" b="1">
                <a:latin typeface="Arial"/>
                <a:cs typeface="Arial"/>
              </a:rPr>
              <a:t>е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20" b="1">
                <a:latin typeface="Arial"/>
                <a:cs typeface="Arial"/>
              </a:rPr>
              <a:t>компании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9460" y="2570734"/>
            <a:ext cx="875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25 </a:t>
            </a:r>
            <a:r>
              <a:rPr dirty="0" sz="1800" spc="-245">
                <a:latin typeface="Arial Black"/>
                <a:cs typeface="Arial Black"/>
              </a:rPr>
              <a:t>млрд  </a:t>
            </a:r>
            <a:r>
              <a:rPr dirty="0" sz="1800" spc="-229">
                <a:latin typeface="Arial Black"/>
                <a:cs typeface="Arial Black"/>
              </a:rPr>
              <a:t>рублей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61529" y="4899786"/>
            <a:ext cx="1360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>
                <a:latin typeface="Arial Black"/>
                <a:cs typeface="Arial Black"/>
              </a:rPr>
              <a:t>250 </a:t>
            </a:r>
            <a:r>
              <a:rPr dirty="0" sz="1800" spc="-270">
                <a:latin typeface="Arial Black"/>
                <a:cs typeface="Arial Black"/>
              </a:rPr>
              <a:t>млн.</a:t>
            </a:r>
            <a:r>
              <a:rPr dirty="0" sz="1800" spc="-50">
                <a:latin typeface="Arial Black"/>
                <a:cs typeface="Arial Black"/>
              </a:rPr>
              <a:t> </a:t>
            </a:r>
            <a:r>
              <a:rPr dirty="0" sz="1800" spc="-180">
                <a:latin typeface="Arial Black"/>
                <a:cs typeface="Arial Black"/>
              </a:rPr>
              <a:t>руб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3528" y="3623564"/>
            <a:ext cx="115570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Доля </a:t>
            </a:r>
            <a:r>
              <a:rPr dirty="0" sz="1600" spc="-35" b="1">
                <a:latin typeface="Arial"/>
                <a:cs typeface="Arial"/>
              </a:rPr>
              <a:t>от  </a:t>
            </a:r>
            <a:r>
              <a:rPr dirty="0" sz="1600" spc="5" b="1">
                <a:latin typeface="Arial"/>
                <a:cs typeface="Arial"/>
              </a:rPr>
              <a:t>р</a:t>
            </a:r>
            <a:r>
              <a:rPr dirty="0" sz="1600" spc="5" b="1">
                <a:latin typeface="Arial"/>
                <a:cs typeface="Arial"/>
              </a:rPr>
              <a:t>ем</a:t>
            </a:r>
            <a:r>
              <a:rPr dirty="0" sz="1600" spc="-5" b="1">
                <a:latin typeface="Arial"/>
                <a:cs typeface="Arial"/>
              </a:rPr>
              <a:t>о</a:t>
            </a:r>
            <a:r>
              <a:rPr dirty="0" sz="1600" spc="-30" b="1">
                <a:latin typeface="Arial"/>
                <a:cs typeface="Arial"/>
              </a:rPr>
              <a:t>н</a:t>
            </a:r>
            <a:r>
              <a:rPr dirty="0" sz="1600" spc="-40" b="1">
                <a:latin typeface="Arial"/>
                <a:cs typeface="Arial"/>
              </a:rPr>
              <a:t>т</a:t>
            </a:r>
            <a:r>
              <a:rPr dirty="0" sz="1600" spc="-25" b="1">
                <a:latin typeface="Arial"/>
                <a:cs typeface="Arial"/>
              </a:rPr>
              <a:t>н</a:t>
            </a:r>
            <a:r>
              <a:rPr dirty="0" sz="1600" spc="-45" b="1">
                <a:latin typeface="Arial"/>
                <a:cs typeface="Arial"/>
              </a:rPr>
              <a:t>ы</a:t>
            </a:r>
            <a:r>
              <a:rPr dirty="0" sz="1600" spc="-10" b="1">
                <a:latin typeface="Arial"/>
                <a:cs typeface="Arial"/>
              </a:rPr>
              <a:t>х  </a:t>
            </a:r>
            <a:r>
              <a:rPr dirty="0" sz="1600" spc="-25" b="1">
                <a:latin typeface="Arial"/>
                <a:cs typeface="Arial"/>
              </a:rPr>
              <a:t>работ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5320" y="3430523"/>
            <a:ext cx="1003300" cy="1172210"/>
          </a:xfrm>
          <a:custGeom>
            <a:avLst/>
            <a:gdLst/>
            <a:ahLst/>
            <a:cxnLst/>
            <a:rect l="l" t="t" r="r" b="b"/>
            <a:pathLst>
              <a:path w="1003300" h="1172210">
                <a:moveTo>
                  <a:pt x="0" y="1171956"/>
                </a:moveTo>
                <a:lnTo>
                  <a:pt x="1002791" y="1171956"/>
                </a:lnTo>
                <a:lnTo>
                  <a:pt x="1002791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75988" y="3436620"/>
            <a:ext cx="986155" cy="1160145"/>
          </a:xfrm>
          <a:prstGeom prst="rect">
            <a:avLst/>
          </a:prstGeom>
          <a:solidFill>
            <a:srgbClr val="DEEB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dirty="0" sz="1000" spc="-120">
                <a:latin typeface="Arial Black"/>
                <a:cs typeface="Arial Black"/>
              </a:rPr>
              <a:t>20000р</a:t>
            </a:r>
            <a:r>
              <a:rPr dirty="0" sz="1000" spc="-85">
                <a:latin typeface="Arial Black"/>
                <a:cs typeface="Arial Black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*</a:t>
            </a:r>
            <a:endParaRPr sz="1000">
              <a:latin typeface="Arial Black"/>
              <a:cs typeface="Arial Black"/>
            </a:endParaRPr>
          </a:p>
          <a:p>
            <a:pPr marL="202565" marR="196215" indent="62230">
              <a:lnSpc>
                <a:spcPct val="100000"/>
              </a:lnSpc>
            </a:pPr>
            <a:r>
              <a:rPr dirty="0" sz="1000" spc="-150">
                <a:latin typeface="Arial Black"/>
                <a:cs typeface="Arial Black"/>
              </a:rPr>
              <a:t>19тыс. </a:t>
            </a:r>
            <a:r>
              <a:rPr dirty="0" sz="1000" spc="-145">
                <a:latin typeface="Arial Black"/>
                <a:cs typeface="Arial Black"/>
              </a:rPr>
              <a:t>*  </a:t>
            </a:r>
            <a:r>
              <a:rPr dirty="0" sz="1000" spc="-150">
                <a:latin typeface="Arial Black"/>
                <a:cs typeface="Arial Black"/>
              </a:rPr>
              <a:t>20%</a:t>
            </a:r>
            <a:r>
              <a:rPr dirty="0" sz="1000" spc="-140">
                <a:latin typeface="Arial Black"/>
                <a:cs typeface="Arial Black"/>
              </a:rPr>
              <a:t> </a:t>
            </a:r>
            <a:r>
              <a:rPr dirty="0" sz="1000" spc="-120">
                <a:latin typeface="Arial Black"/>
                <a:cs typeface="Arial Black"/>
              </a:rPr>
              <a:t>конв.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1731" y="3430523"/>
            <a:ext cx="1004569" cy="1172210"/>
          </a:xfrm>
          <a:custGeom>
            <a:avLst/>
            <a:gdLst/>
            <a:ahLst/>
            <a:cxnLst/>
            <a:rect l="l" t="t" r="r" b="b"/>
            <a:pathLst>
              <a:path w="1004570" h="1172210">
                <a:moveTo>
                  <a:pt x="0" y="1171956"/>
                </a:moveTo>
                <a:lnTo>
                  <a:pt x="1004316" y="1171956"/>
                </a:lnTo>
                <a:lnTo>
                  <a:pt x="1004316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767828" y="3436620"/>
            <a:ext cx="988060" cy="1160145"/>
          </a:xfrm>
          <a:prstGeom prst="rect">
            <a:avLst/>
          </a:prstGeom>
          <a:solidFill>
            <a:srgbClr val="DEEBF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410845" marR="165735" indent="-230504">
              <a:lnSpc>
                <a:spcPct val="100000"/>
              </a:lnSpc>
              <a:spcBef>
                <a:spcPts val="5"/>
              </a:spcBef>
            </a:pPr>
            <a:r>
              <a:rPr dirty="0" sz="1000" spc="-135">
                <a:latin typeface="Arial Black"/>
                <a:cs typeface="Arial Black"/>
              </a:rPr>
              <a:t>25млрд </a:t>
            </a:r>
            <a:r>
              <a:rPr dirty="0" sz="1000" spc="-85">
                <a:latin typeface="Arial Black"/>
                <a:cs typeface="Arial Black"/>
              </a:rPr>
              <a:t>р </a:t>
            </a:r>
            <a:r>
              <a:rPr dirty="0" sz="1000" spc="-145">
                <a:latin typeface="Arial Black"/>
                <a:cs typeface="Arial Black"/>
              </a:rPr>
              <a:t>*  </a:t>
            </a:r>
            <a:r>
              <a:rPr dirty="0" sz="1000" spc="-160">
                <a:latin typeface="Arial Black"/>
                <a:cs typeface="Arial Black"/>
              </a:rPr>
              <a:t>1%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2165"/>
            <a:ext cx="28397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К</a:t>
            </a:r>
            <a:r>
              <a:rPr dirty="0" sz="3000" spc="30"/>
              <a:t>О</a:t>
            </a:r>
            <a:r>
              <a:rPr dirty="0" sz="3000" spc="40"/>
              <a:t>Н</a:t>
            </a:r>
            <a:r>
              <a:rPr dirty="0" sz="3000" spc="-95"/>
              <a:t>КУРТЕНТЫ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0838" y="2462072"/>
            <a:ext cx="1390650" cy="575945"/>
          </a:xfrm>
          <a:custGeom>
            <a:avLst/>
            <a:gdLst/>
            <a:ahLst/>
            <a:cxnLst/>
            <a:rect l="l" t="t" r="r" b="b"/>
            <a:pathLst>
              <a:path w="1390650" h="575944">
                <a:moveTo>
                  <a:pt x="0" y="575386"/>
                </a:moveTo>
                <a:lnTo>
                  <a:pt x="1390523" y="575386"/>
                </a:lnTo>
                <a:lnTo>
                  <a:pt x="1390523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1234" y="2462072"/>
            <a:ext cx="1744345" cy="575945"/>
          </a:xfrm>
          <a:custGeom>
            <a:avLst/>
            <a:gdLst/>
            <a:ahLst/>
            <a:cxnLst/>
            <a:rect l="l" t="t" r="r" b="b"/>
            <a:pathLst>
              <a:path w="1744345" h="575944">
                <a:moveTo>
                  <a:pt x="0" y="575386"/>
                </a:moveTo>
                <a:lnTo>
                  <a:pt x="1743837" y="575386"/>
                </a:lnTo>
                <a:lnTo>
                  <a:pt x="1743837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45070" y="2462072"/>
            <a:ext cx="1828800" cy="575945"/>
          </a:xfrm>
          <a:custGeom>
            <a:avLst/>
            <a:gdLst/>
            <a:ahLst/>
            <a:cxnLst/>
            <a:rect l="l" t="t" r="r" b="b"/>
            <a:pathLst>
              <a:path w="1828800" h="575944">
                <a:moveTo>
                  <a:pt x="0" y="575386"/>
                </a:moveTo>
                <a:lnTo>
                  <a:pt x="1828419" y="575386"/>
                </a:lnTo>
                <a:lnTo>
                  <a:pt x="1828419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0838" y="3671874"/>
            <a:ext cx="1390650" cy="575945"/>
          </a:xfrm>
          <a:custGeom>
            <a:avLst/>
            <a:gdLst/>
            <a:ahLst/>
            <a:cxnLst/>
            <a:rect l="l" t="t" r="r" b="b"/>
            <a:pathLst>
              <a:path w="1390650" h="575945">
                <a:moveTo>
                  <a:pt x="0" y="575386"/>
                </a:moveTo>
                <a:lnTo>
                  <a:pt x="1390523" y="575386"/>
                </a:lnTo>
                <a:lnTo>
                  <a:pt x="1390523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01234" y="3671874"/>
            <a:ext cx="1744345" cy="575945"/>
          </a:xfrm>
          <a:custGeom>
            <a:avLst/>
            <a:gdLst/>
            <a:ahLst/>
            <a:cxnLst/>
            <a:rect l="l" t="t" r="r" b="b"/>
            <a:pathLst>
              <a:path w="1744345" h="575945">
                <a:moveTo>
                  <a:pt x="0" y="575386"/>
                </a:moveTo>
                <a:lnTo>
                  <a:pt x="1743837" y="575386"/>
                </a:lnTo>
                <a:lnTo>
                  <a:pt x="1743837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45070" y="3671874"/>
            <a:ext cx="1828800" cy="575945"/>
          </a:xfrm>
          <a:custGeom>
            <a:avLst/>
            <a:gdLst/>
            <a:ahLst/>
            <a:cxnLst/>
            <a:rect l="l" t="t" r="r" b="b"/>
            <a:pathLst>
              <a:path w="1828800" h="575945">
                <a:moveTo>
                  <a:pt x="0" y="575386"/>
                </a:moveTo>
                <a:lnTo>
                  <a:pt x="1828419" y="575386"/>
                </a:lnTo>
                <a:lnTo>
                  <a:pt x="1828419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0838" y="4822621"/>
            <a:ext cx="1390650" cy="575945"/>
          </a:xfrm>
          <a:custGeom>
            <a:avLst/>
            <a:gdLst/>
            <a:ahLst/>
            <a:cxnLst/>
            <a:rect l="l" t="t" r="r" b="b"/>
            <a:pathLst>
              <a:path w="1390650" h="575945">
                <a:moveTo>
                  <a:pt x="0" y="575386"/>
                </a:moveTo>
                <a:lnTo>
                  <a:pt x="1390523" y="575386"/>
                </a:lnTo>
                <a:lnTo>
                  <a:pt x="1390523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01234" y="4822621"/>
            <a:ext cx="1744345" cy="575945"/>
          </a:xfrm>
          <a:custGeom>
            <a:avLst/>
            <a:gdLst/>
            <a:ahLst/>
            <a:cxnLst/>
            <a:rect l="l" t="t" r="r" b="b"/>
            <a:pathLst>
              <a:path w="1744345" h="575945">
                <a:moveTo>
                  <a:pt x="0" y="575386"/>
                </a:moveTo>
                <a:lnTo>
                  <a:pt x="1743837" y="575386"/>
                </a:lnTo>
                <a:lnTo>
                  <a:pt x="1743837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45070" y="4822621"/>
            <a:ext cx="1828800" cy="575945"/>
          </a:xfrm>
          <a:custGeom>
            <a:avLst/>
            <a:gdLst/>
            <a:ahLst/>
            <a:cxnLst/>
            <a:rect l="l" t="t" r="r" b="b"/>
            <a:pathLst>
              <a:path w="1828800" h="575945">
                <a:moveTo>
                  <a:pt x="0" y="575386"/>
                </a:moveTo>
                <a:lnTo>
                  <a:pt x="1828419" y="575386"/>
                </a:lnTo>
                <a:lnTo>
                  <a:pt x="1828419" y="0"/>
                </a:lnTo>
                <a:lnTo>
                  <a:pt x="0" y="0"/>
                </a:lnTo>
                <a:lnTo>
                  <a:pt x="0" y="575386"/>
                </a:lnTo>
                <a:close/>
              </a:path>
            </a:pathLst>
          </a:custGeom>
          <a:solidFill>
            <a:srgbClr val="EC7C3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99185" y="1510791"/>
          <a:ext cx="7787005" cy="389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5430"/>
                <a:gridCol w="1390649"/>
                <a:gridCol w="1744345"/>
                <a:gridCol w="1828800"/>
              </a:tblGrid>
              <a:tr h="9448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90" b="1">
                          <a:latin typeface="Arial"/>
                          <a:cs typeface="Arial"/>
                        </a:rPr>
                        <a:t>Компания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90195">
                        <a:lnSpc>
                          <a:spcPct val="100400"/>
                        </a:lnSpc>
                        <a:spcBef>
                          <a:spcPts val="265"/>
                        </a:spcBef>
                      </a:pPr>
                      <a:r>
                        <a:rPr dirty="0" sz="1400" spc="-100" b="1">
                          <a:latin typeface="Arial"/>
                          <a:cs typeface="Arial"/>
                        </a:rPr>
                        <a:t>Не</a:t>
                      </a:r>
                      <a:r>
                        <a:rPr dirty="0" sz="1400" spc="-1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25" b="1">
                          <a:latin typeface="Arial"/>
                          <a:cs typeface="Arial"/>
                        </a:rPr>
                        <a:t>требуется  </a:t>
                      </a:r>
                      <a:r>
                        <a:rPr dirty="0" sz="1400" spc="-120" b="1">
                          <a:latin typeface="Arial"/>
                          <a:cs typeface="Arial"/>
                        </a:rPr>
                        <a:t>выезда  </a:t>
                      </a:r>
                      <a:r>
                        <a:rPr dirty="0" sz="1400" spc="-110" b="1">
                          <a:latin typeface="Arial"/>
                          <a:cs typeface="Arial"/>
                        </a:rPr>
                        <a:t>эксперта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542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Пр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е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д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с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аз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н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и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е  </a:t>
                      </a:r>
                      <a:r>
                        <a:rPr dirty="0" sz="1400" spc="-120" b="1">
                          <a:latin typeface="Arial"/>
                          <a:cs typeface="Arial"/>
                        </a:rPr>
                        <a:t>будущих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8425" marR="623570">
                        <a:lnSpc>
                          <a:spcPts val="1689"/>
                        </a:lnSpc>
                        <a:spcBef>
                          <a:spcPts val="5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п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ит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л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ь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ных  </a:t>
                      </a:r>
                      <a:r>
                        <a:rPr dirty="0" sz="1400" spc="-105" b="1">
                          <a:latin typeface="Arial"/>
                          <a:cs typeface="Arial"/>
                        </a:rPr>
                        <a:t>ремонтов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5" b="1">
                          <a:latin typeface="Arial"/>
                          <a:cs typeface="Arial"/>
                        </a:rPr>
                        <a:t>Разработка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400" spc="-80" b="1">
                          <a:latin typeface="Arial"/>
                          <a:cs typeface="Arial"/>
                        </a:rPr>
                        <a:t>рекомендаций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-110" b="1">
                          <a:latin typeface="Arial"/>
                          <a:cs typeface="Arial"/>
                        </a:rPr>
                        <a:t>устранения</a:t>
                      </a:r>
                      <a:r>
                        <a:rPr dirty="0" sz="140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5" b="1">
                          <a:latin typeface="Arial"/>
                          <a:cs typeface="Arial"/>
                        </a:rPr>
                        <a:t>проблем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95">
                          <a:latin typeface="Arial"/>
                          <a:cs typeface="Arial"/>
                        </a:rPr>
                        <a:t>MLDivers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EC7C3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95">
                          <a:latin typeface="Arial"/>
                          <a:cs typeface="Arial"/>
                        </a:rPr>
                        <a:t>Региональная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экспертная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600" spc="-55">
                          <a:latin typeface="Arial"/>
                          <a:cs typeface="Arial"/>
                        </a:rPr>
                        <a:t>компания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 spc="-90">
                          <a:latin typeface="Arial"/>
                          <a:cs typeface="Arial"/>
                        </a:rPr>
                        <a:t>Стройэкспертиза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EC7C3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95">
                          <a:latin typeface="Arial"/>
                          <a:cs typeface="Arial"/>
                        </a:rPr>
                        <a:t>Центр 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оценки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недвижимости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E7E6E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-100">
                          <a:latin typeface="Arial"/>
                          <a:cs typeface="Arial"/>
                        </a:rPr>
                        <a:t>СтройЭкспертНадзор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EC7C3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363211" y="2478023"/>
            <a:ext cx="513588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15028" y="3087623"/>
            <a:ext cx="382524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15028" y="3767328"/>
            <a:ext cx="382524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15028" y="4357115"/>
            <a:ext cx="382524" cy="382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17491" y="4939284"/>
            <a:ext cx="381000" cy="380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35396" y="2478023"/>
            <a:ext cx="51511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70447" y="4338828"/>
            <a:ext cx="382524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92723" y="4841747"/>
            <a:ext cx="51511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04915" y="3717035"/>
            <a:ext cx="51358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35396" y="3046476"/>
            <a:ext cx="515112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58100" y="2558795"/>
            <a:ext cx="382524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92568" y="3118104"/>
            <a:ext cx="513587" cy="5151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92568" y="3770376"/>
            <a:ext cx="513587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592568" y="4296155"/>
            <a:ext cx="513587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29143" y="4860035"/>
            <a:ext cx="515111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106426"/>
            <a:ext cx="6290310" cy="894715"/>
          </a:xfrm>
          <a:prstGeom prst="rect"/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  <a:tabLst>
                <a:tab pos="4435475" algn="l"/>
              </a:tabLst>
            </a:pPr>
            <a:r>
              <a:rPr dirty="0" sz="3000" spc="-45"/>
              <a:t>Техническое</a:t>
            </a:r>
            <a:r>
              <a:rPr dirty="0" sz="3000" spc="20"/>
              <a:t> </a:t>
            </a:r>
            <a:r>
              <a:rPr dirty="0" sz="3000" spc="-25"/>
              <a:t>решение:	</a:t>
            </a:r>
            <a:r>
              <a:rPr dirty="0" sz="3000" spc="-415" b="0">
                <a:latin typeface="Arial Black"/>
                <a:cs typeface="Arial Black"/>
              </a:rPr>
              <a:t>CatBoost </a:t>
            </a:r>
            <a:r>
              <a:rPr dirty="0" sz="3000" spc="-375" b="0">
                <a:latin typeface="Arial Black"/>
                <a:cs typeface="Arial Black"/>
              </a:rPr>
              <a:t>и  </a:t>
            </a:r>
            <a:r>
              <a:rPr dirty="0" sz="3000" spc="-365" b="0">
                <a:latin typeface="Arial Black"/>
                <a:cs typeface="Arial Black"/>
              </a:rPr>
              <a:t>ничего</a:t>
            </a:r>
            <a:r>
              <a:rPr dirty="0" sz="3000" spc="-180" b="0">
                <a:latin typeface="Arial Black"/>
                <a:cs typeface="Arial Black"/>
              </a:rPr>
              <a:t> </a:t>
            </a:r>
            <a:r>
              <a:rPr dirty="0" sz="3000" spc="-415" b="0">
                <a:latin typeface="Arial Black"/>
                <a:cs typeface="Arial Black"/>
              </a:rPr>
              <a:t>лишнего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89782" y="2017014"/>
            <a:ext cx="201295" cy="213995"/>
          </a:xfrm>
          <a:custGeom>
            <a:avLst/>
            <a:gdLst/>
            <a:ahLst/>
            <a:cxnLst/>
            <a:rect l="l" t="t" r="r" b="b"/>
            <a:pathLst>
              <a:path w="201295" h="213994">
                <a:moveTo>
                  <a:pt x="201167" y="0"/>
                </a:moveTo>
                <a:lnTo>
                  <a:pt x="0" y="0"/>
                </a:lnTo>
                <a:lnTo>
                  <a:pt x="0" y="213613"/>
                </a:lnTo>
                <a:lnTo>
                  <a:pt x="201167" y="213613"/>
                </a:lnTo>
                <a:lnTo>
                  <a:pt x="2011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0386" y="1815845"/>
            <a:ext cx="680085" cy="201295"/>
          </a:xfrm>
          <a:custGeom>
            <a:avLst/>
            <a:gdLst/>
            <a:ahLst/>
            <a:cxnLst/>
            <a:rect l="l" t="t" r="r" b="b"/>
            <a:pathLst>
              <a:path w="680085" h="201294">
                <a:moveTo>
                  <a:pt x="679958" y="0"/>
                </a:moveTo>
                <a:lnTo>
                  <a:pt x="0" y="0"/>
                </a:lnTo>
                <a:lnTo>
                  <a:pt x="0" y="201167"/>
                </a:lnTo>
                <a:lnTo>
                  <a:pt x="679958" y="201167"/>
                </a:lnTo>
                <a:lnTo>
                  <a:pt x="67995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9782" y="1602232"/>
            <a:ext cx="201295" cy="213995"/>
          </a:xfrm>
          <a:custGeom>
            <a:avLst/>
            <a:gdLst/>
            <a:ahLst/>
            <a:cxnLst/>
            <a:rect l="l" t="t" r="r" b="b"/>
            <a:pathLst>
              <a:path w="201295" h="213994">
                <a:moveTo>
                  <a:pt x="201167" y="0"/>
                </a:moveTo>
                <a:lnTo>
                  <a:pt x="0" y="0"/>
                </a:lnTo>
                <a:lnTo>
                  <a:pt x="0" y="213613"/>
                </a:lnTo>
                <a:lnTo>
                  <a:pt x="201167" y="213613"/>
                </a:lnTo>
                <a:lnTo>
                  <a:pt x="20116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50386" y="1602232"/>
            <a:ext cx="680085" cy="628650"/>
          </a:xfrm>
          <a:custGeom>
            <a:avLst/>
            <a:gdLst/>
            <a:ahLst/>
            <a:cxnLst/>
            <a:rect l="l" t="t" r="r" b="b"/>
            <a:pathLst>
              <a:path w="680085" h="628650">
                <a:moveTo>
                  <a:pt x="0" y="213613"/>
                </a:moveTo>
                <a:lnTo>
                  <a:pt x="239395" y="213613"/>
                </a:lnTo>
                <a:lnTo>
                  <a:pt x="239395" y="0"/>
                </a:lnTo>
                <a:lnTo>
                  <a:pt x="440563" y="0"/>
                </a:lnTo>
                <a:lnTo>
                  <a:pt x="440563" y="213613"/>
                </a:lnTo>
                <a:lnTo>
                  <a:pt x="679958" y="213613"/>
                </a:lnTo>
                <a:lnTo>
                  <a:pt x="679958" y="414781"/>
                </a:lnTo>
                <a:lnTo>
                  <a:pt x="440563" y="414781"/>
                </a:lnTo>
                <a:lnTo>
                  <a:pt x="440563" y="628395"/>
                </a:lnTo>
                <a:lnTo>
                  <a:pt x="239395" y="628395"/>
                </a:lnTo>
                <a:lnTo>
                  <a:pt x="239395" y="414781"/>
                </a:lnTo>
                <a:lnTo>
                  <a:pt x="0" y="414781"/>
                </a:lnTo>
                <a:lnTo>
                  <a:pt x="0" y="213613"/>
                </a:lnTo>
                <a:close/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831" y="1659635"/>
            <a:ext cx="295046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" y="1655064"/>
            <a:ext cx="2959735" cy="523240"/>
          </a:xfrm>
          <a:custGeom>
            <a:avLst/>
            <a:gdLst/>
            <a:ahLst/>
            <a:cxnLst/>
            <a:rect l="l" t="t" r="r" b="b"/>
            <a:pathLst>
              <a:path w="2959735" h="523239">
                <a:moveTo>
                  <a:pt x="0" y="522731"/>
                </a:moveTo>
                <a:lnTo>
                  <a:pt x="2959608" y="522731"/>
                </a:lnTo>
                <a:lnTo>
                  <a:pt x="2959608" y="0"/>
                </a:lnTo>
                <a:lnTo>
                  <a:pt x="0" y="0"/>
                </a:lnTo>
                <a:lnTo>
                  <a:pt x="0" y="522731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83379" y="1272539"/>
            <a:ext cx="2468879" cy="1289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78808" y="1267967"/>
            <a:ext cx="2478405" cy="1298575"/>
          </a:xfrm>
          <a:custGeom>
            <a:avLst/>
            <a:gdLst/>
            <a:ahLst/>
            <a:cxnLst/>
            <a:rect l="l" t="t" r="r" b="b"/>
            <a:pathLst>
              <a:path w="2478404" h="1298575">
                <a:moveTo>
                  <a:pt x="0" y="1298448"/>
                </a:moveTo>
                <a:lnTo>
                  <a:pt x="2478024" y="1298448"/>
                </a:lnTo>
                <a:lnTo>
                  <a:pt x="2478024" y="0"/>
                </a:lnTo>
                <a:lnTo>
                  <a:pt x="0" y="0"/>
                </a:lnTo>
                <a:lnTo>
                  <a:pt x="0" y="1298448"/>
                </a:lnTo>
                <a:close/>
              </a:path>
            </a:pathLst>
          </a:custGeom>
          <a:ln w="9144">
            <a:solidFill>
              <a:srgbClr val="8496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78497" y="1772792"/>
            <a:ext cx="700405" cy="169545"/>
          </a:xfrm>
          <a:custGeom>
            <a:avLst/>
            <a:gdLst/>
            <a:ahLst/>
            <a:cxnLst/>
            <a:rect l="l" t="t" r="r" b="b"/>
            <a:pathLst>
              <a:path w="700404" h="169544">
                <a:moveTo>
                  <a:pt x="700024" y="0"/>
                </a:moveTo>
                <a:lnTo>
                  <a:pt x="0" y="0"/>
                </a:lnTo>
                <a:lnTo>
                  <a:pt x="0" y="169164"/>
                </a:lnTo>
                <a:lnTo>
                  <a:pt x="700024" y="169164"/>
                </a:lnTo>
                <a:lnTo>
                  <a:pt x="700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78497" y="2026539"/>
            <a:ext cx="700405" cy="169545"/>
          </a:xfrm>
          <a:custGeom>
            <a:avLst/>
            <a:gdLst/>
            <a:ahLst/>
            <a:cxnLst/>
            <a:rect l="l" t="t" r="r" b="b"/>
            <a:pathLst>
              <a:path w="700404" h="169544">
                <a:moveTo>
                  <a:pt x="700024" y="0"/>
                </a:moveTo>
                <a:lnTo>
                  <a:pt x="0" y="0"/>
                </a:lnTo>
                <a:lnTo>
                  <a:pt x="0" y="169163"/>
                </a:lnTo>
                <a:lnTo>
                  <a:pt x="700024" y="169163"/>
                </a:lnTo>
                <a:lnTo>
                  <a:pt x="7000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78497" y="1772792"/>
            <a:ext cx="700405" cy="169545"/>
          </a:xfrm>
          <a:custGeom>
            <a:avLst/>
            <a:gdLst/>
            <a:ahLst/>
            <a:cxnLst/>
            <a:rect l="l" t="t" r="r" b="b"/>
            <a:pathLst>
              <a:path w="700404" h="169544">
                <a:moveTo>
                  <a:pt x="0" y="0"/>
                </a:moveTo>
                <a:lnTo>
                  <a:pt x="700024" y="0"/>
                </a:lnTo>
                <a:lnTo>
                  <a:pt x="700024" y="169164"/>
                </a:lnTo>
                <a:lnTo>
                  <a:pt x="0" y="169164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78497" y="2026539"/>
            <a:ext cx="700405" cy="169545"/>
          </a:xfrm>
          <a:custGeom>
            <a:avLst/>
            <a:gdLst/>
            <a:ahLst/>
            <a:cxnLst/>
            <a:rect l="l" t="t" r="r" b="b"/>
            <a:pathLst>
              <a:path w="700404" h="169544">
                <a:moveTo>
                  <a:pt x="0" y="0"/>
                </a:moveTo>
                <a:lnTo>
                  <a:pt x="700024" y="0"/>
                </a:lnTo>
                <a:lnTo>
                  <a:pt x="700024" y="169163"/>
                </a:lnTo>
                <a:lnTo>
                  <a:pt x="0" y="169163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78343" y="2967989"/>
            <a:ext cx="2172970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04">
                <a:latin typeface="Arial Black"/>
                <a:cs typeface="Arial Black"/>
              </a:rPr>
              <a:t>Оценка </a:t>
            </a:r>
            <a:r>
              <a:rPr dirty="0" sz="1600" spc="-215">
                <a:latin typeface="Arial Black"/>
                <a:cs typeface="Arial Black"/>
              </a:rPr>
              <a:t>технического  состояния жилого </a:t>
            </a:r>
            <a:r>
              <a:rPr dirty="0" sz="1600" spc="-204">
                <a:latin typeface="Arial Black"/>
                <a:cs typeface="Arial Black"/>
              </a:rPr>
              <a:t>и </a:t>
            </a:r>
            <a:r>
              <a:rPr dirty="0" sz="1600" spc="-229">
                <a:latin typeface="Arial Black"/>
                <a:cs typeface="Arial Black"/>
              </a:rPr>
              <a:t>не  </a:t>
            </a:r>
            <a:r>
              <a:rPr dirty="0" sz="1600" spc="-215">
                <a:latin typeface="Arial Black"/>
                <a:cs typeface="Arial Black"/>
              </a:rPr>
              <a:t>жилого</a:t>
            </a:r>
            <a:r>
              <a:rPr dirty="0" sz="1600" spc="-90">
                <a:latin typeface="Arial Black"/>
                <a:cs typeface="Arial Black"/>
              </a:rPr>
              <a:t> </a:t>
            </a:r>
            <a:r>
              <a:rPr dirty="0" sz="1600" spc="-270">
                <a:latin typeface="Arial Black"/>
                <a:cs typeface="Arial Black"/>
              </a:rPr>
              <a:t>фонда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43510">
              <a:lnSpc>
                <a:spcPct val="100000"/>
              </a:lnSpc>
            </a:pPr>
            <a:r>
              <a:rPr dirty="0" sz="1600" spc="-200">
                <a:latin typeface="Arial Black"/>
                <a:cs typeface="Arial Black"/>
              </a:rPr>
              <a:t>Прогноз </a:t>
            </a:r>
            <a:r>
              <a:rPr dirty="0" sz="1600" spc="-204">
                <a:latin typeface="Arial Black"/>
                <a:cs typeface="Arial Black"/>
              </a:rPr>
              <a:t>ожидаемого  </a:t>
            </a:r>
            <a:r>
              <a:rPr dirty="0" sz="1600" spc="-195">
                <a:latin typeface="Arial Black"/>
                <a:cs typeface="Arial Black"/>
              </a:rPr>
              <a:t>ремонта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245">
                <a:latin typeface="Arial Black"/>
                <a:cs typeface="Arial Black"/>
              </a:rPr>
              <a:t>зданий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65735">
              <a:lnSpc>
                <a:spcPct val="100000"/>
              </a:lnSpc>
            </a:pPr>
            <a:r>
              <a:rPr dirty="0" sz="1600" spc="-200">
                <a:latin typeface="Arial Black"/>
                <a:cs typeface="Arial Black"/>
              </a:rPr>
              <a:t>Прогноз </a:t>
            </a:r>
            <a:r>
              <a:rPr dirty="0" sz="1600" spc="-210">
                <a:latin typeface="Arial Black"/>
                <a:cs typeface="Arial Black"/>
              </a:rPr>
              <a:t>ожидаемой  </a:t>
            </a:r>
            <a:r>
              <a:rPr dirty="0" sz="1600" spc="-220">
                <a:latin typeface="Arial Black"/>
                <a:cs typeface="Arial Black"/>
              </a:rPr>
              <a:t>статьи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ремонта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567" y="2484500"/>
            <a:ext cx="1892935" cy="295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4">
                <a:latin typeface="Arial Black"/>
                <a:cs typeface="Arial Black"/>
              </a:rPr>
              <a:t>Координаты</a:t>
            </a:r>
            <a:r>
              <a:rPr dirty="0" sz="1600" spc="-110">
                <a:latin typeface="Arial Black"/>
                <a:cs typeface="Arial Black"/>
              </a:rPr>
              <a:t> </a:t>
            </a:r>
            <a:r>
              <a:rPr dirty="0" sz="1600" spc="-245">
                <a:latin typeface="Arial Black"/>
                <a:cs typeface="Arial Black"/>
              </a:rPr>
              <a:t>зданий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254">
                <a:latin typeface="Arial Black"/>
                <a:cs typeface="Arial Black"/>
              </a:rPr>
              <a:t>Инфо </a:t>
            </a:r>
            <a:r>
              <a:rPr dirty="0" sz="1600" spc="-140">
                <a:latin typeface="Arial Black"/>
                <a:cs typeface="Arial Black"/>
              </a:rPr>
              <a:t>об</a:t>
            </a:r>
            <a:r>
              <a:rPr dirty="0" sz="1600" spc="-220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УК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46735">
              <a:lnSpc>
                <a:spcPct val="100000"/>
              </a:lnSpc>
            </a:pPr>
            <a:r>
              <a:rPr dirty="0" sz="1600" spc="-204">
                <a:latin typeface="Arial Black"/>
                <a:cs typeface="Arial Black"/>
              </a:rPr>
              <a:t>Статьи и </a:t>
            </a:r>
            <a:r>
              <a:rPr dirty="0" sz="1600" spc="-220">
                <a:latin typeface="Arial Black"/>
                <a:cs typeface="Arial Black"/>
              </a:rPr>
              <a:t>виды  </a:t>
            </a:r>
            <a:r>
              <a:rPr dirty="0" sz="1600" spc="-195">
                <a:latin typeface="Arial Black"/>
                <a:cs typeface="Arial Black"/>
              </a:rPr>
              <a:t>ремонта</a:t>
            </a:r>
            <a:endParaRPr sz="1600">
              <a:latin typeface="Arial Black"/>
              <a:cs typeface="Arial Black"/>
            </a:endParaRPr>
          </a:p>
          <a:p>
            <a:pPr marL="12700" marR="616585">
              <a:lnSpc>
                <a:spcPct val="200000"/>
              </a:lnSpc>
              <a:spcBef>
                <a:spcPts val="5"/>
              </a:spcBef>
            </a:pPr>
            <a:r>
              <a:rPr dirty="0" sz="1600" spc="-250">
                <a:latin typeface="Arial Black"/>
                <a:cs typeface="Arial Black"/>
              </a:rPr>
              <a:t>Возраст </a:t>
            </a:r>
            <a:r>
              <a:rPr dirty="0" sz="1600" spc="-204">
                <a:latin typeface="Arial Black"/>
                <a:cs typeface="Arial Black"/>
              </a:rPr>
              <a:t>дома  </a:t>
            </a:r>
            <a:r>
              <a:rPr dirty="0" sz="1600" spc="-285">
                <a:latin typeface="Arial Black"/>
                <a:cs typeface="Arial Black"/>
              </a:rPr>
              <a:t>Газ,</a:t>
            </a:r>
            <a:r>
              <a:rPr dirty="0" sz="1600" spc="-110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свет,</a:t>
            </a:r>
            <a:endParaRPr sz="1600">
              <a:latin typeface="Arial Black"/>
              <a:cs typeface="Arial Black"/>
            </a:endParaRPr>
          </a:p>
          <a:p>
            <a:pPr marL="12700" marR="386715">
              <a:lnSpc>
                <a:spcPct val="100000"/>
              </a:lnSpc>
            </a:pPr>
            <a:r>
              <a:rPr dirty="0" sz="1600" spc="-150">
                <a:latin typeface="Arial Black"/>
                <a:cs typeface="Arial Black"/>
              </a:rPr>
              <a:t>в</a:t>
            </a:r>
            <a:r>
              <a:rPr dirty="0" sz="1600" spc="-210">
                <a:latin typeface="Arial Black"/>
                <a:cs typeface="Arial Black"/>
              </a:rPr>
              <a:t>одосна</a:t>
            </a:r>
            <a:r>
              <a:rPr dirty="0" sz="1600" spc="-229">
                <a:latin typeface="Arial Black"/>
                <a:cs typeface="Arial Black"/>
              </a:rPr>
              <a:t>бже</a:t>
            </a:r>
            <a:r>
              <a:rPr dirty="0" sz="1600" spc="-215">
                <a:latin typeface="Arial Black"/>
                <a:cs typeface="Arial Black"/>
              </a:rPr>
              <a:t>н</a:t>
            </a:r>
            <a:r>
              <a:rPr dirty="0" sz="1600" spc="-170">
                <a:latin typeface="Arial Black"/>
                <a:cs typeface="Arial Black"/>
              </a:rPr>
              <a:t>ие  </a:t>
            </a:r>
            <a:r>
              <a:rPr dirty="0" sz="1600" spc="-204">
                <a:latin typeface="Arial Black"/>
                <a:cs typeface="Arial Black"/>
              </a:rPr>
              <a:t>и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др.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5026" y="2967989"/>
            <a:ext cx="291655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9687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Модель </a:t>
            </a:r>
            <a:r>
              <a:rPr dirty="0" sz="1600" spc="-195">
                <a:latin typeface="Arial Black"/>
                <a:cs typeface="Arial Black"/>
              </a:rPr>
              <a:t>градиентного  </a:t>
            </a:r>
            <a:r>
              <a:rPr dirty="0" sz="1600" spc="-30" b="1">
                <a:latin typeface="Arial"/>
                <a:cs typeface="Arial"/>
              </a:rPr>
              <a:t>бустинга </a:t>
            </a:r>
            <a:r>
              <a:rPr dirty="0" sz="1600" spc="-215">
                <a:latin typeface="Arial Black"/>
                <a:cs typeface="Arial Black"/>
              </a:rPr>
              <a:t>(регрессия </a:t>
            </a:r>
            <a:r>
              <a:rPr dirty="0" sz="1600" spc="-204">
                <a:latin typeface="Arial Black"/>
                <a:cs typeface="Arial Black"/>
              </a:rPr>
              <a:t>и  </a:t>
            </a:r>
            <a:r>
              <a:rPr dirty="0" sz="1600" spc="-260">
                <a:latin typeface="Arial Black"/>
                <a:cs typeface="Arial Black"/>
              </a:rPr>
              <a:t>классификация) </a:t>
            </a:r>
            <a:r>
              <a:rPr dirty="0" sz="1600" spc="-145">
                <a:latin typeface="Arial Black"/>
                <a:cs typeface="Arial Black"/>
              </a:rPr>
              <a:t>от</a:t>
            </a:r>
            <a:r>
              <a:rPr dirty="0" sz="1600" spc="-229">
                <a:latin typeface="Arial Black"/>
                <a:cs typeface="Arial Black"/>
              </a:rPr>
              <a:t> </a:t>
            </a:r>
            <a:r>
              <a:rPr dirty="0" sz="1600" spc="-30" b="1">
                <a:latin typeface="Arial"/>
                <a:cs typeface="Arial"/>
              </a:rPr>
              <a:t>Yandex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75310">
              <a:lnSpc>
                <a:spcPct val="100000"/>
              </a:lnSpc>
            </a:pPr>
            <a:r>
              <a:rPr dirty="0" sz="1600" spc="-204">
                <a:latin typeface="Arial Black"/>
                <a:cs typeface="Arial Black"/>
              </a:rPr>
              <a:t>Точность </a:t>
            </a:r>
            <a:r>
              <a:rPr dirty="0" sz="1600" spc="-229">
                <a:latin typeface="Arial Black"/>
                <a:cs typeface="Arial Black"/>
              </a:rPr>
              <a:t>предсказания  </a:t>
            </a:r>
            <a:r>
              <a:rPr dirty="0" sz="1600" spc="-195">
                <a:latin typeface="Arial Black"/>
                <a:cs typeface="Arial Black"/>
              </a:rPr>
              <a:t>ремонта </a:t>
            </a:r>
            <a:r>
              <a:rPr dirty="0" sz="1600" spc="-140">
                <a:latin typeface="Arial Black"/>
                <a:cs typeface="Arial Black"/>
              </a:rPr>
              <a:t>по </a:t>
            </a:r>
            <a:r>
              <a:rPr dirty="0" sz="1600" spc="-40" b="1">
                <a:latin typeface="Arial"/>
                <a:cs typeface="Arial"/>
              </a:rPr>
              <a:t>МАPЕ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55" b="1">
                <a:latin typeface="Arial"/>
                <a:cs typeface="Arial"/>
              </a:rPr>
              <a:t>=95%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215">
                <a:latin typeface="Arial Black"/>
                <a:cs typeface="Arial Black"/>
              </a:rPr>
              <a:t>Ранжирование </a:t>
            </a:r>
            <a:r>
              <a:rPr dirty="0" sz="1600" spc="-225">
                <a:latin typeface="Arial Black"/>
                <a:cs typeface="Arial Black"/>
              </a:rPr>
              <a:t>статей </a:t>
            </a:r>
            <a:r>
              <a:rPr dirty="0" sz="1600" spc="-195">
                <a:latin typeface="Arial Black"/>
                <a:cs typeface="Arial Black"/>
              </a:rPr>
              <a:t>ремонта  </a:t>
            </a:r>
            <a:r>
              <a:rPr dirty="0" sz="1600" spc="-140">
                <a:latin typeface="Arial Black"/>
                <a:cs typeface="Arial Black"/>
              </a:rPr>
              <a:t>по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вероятности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95616" y="1135380"/>
            <a:ext cx="2310383" cy="1802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12165"/>
            <a:ext cx="3561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/>
              <a:t>Команда:</a:t>
            </a:r>
            <a:r>
              <a:rPr dirty="0" sz="3000" spc="-55"/>
              <a:t> </a:t>
            </a:r>
            <a:r>
              <a:rPr dirty="0" sz="3000" spc="-45"/>
              <a:t>MLDivers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938516" y="94488"/>
            <a:ext cx="1796796" cy="897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90515" y="876300"/>
            <a:ext cx="2604516" cy="2604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776" y="859536"/>
            <a:ext cx="2083308" cy="2778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207" y="4239767"/>
            <a:ext cx="2106168" cy="2106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8229" y="946150"/>
            <a:ext cx="2385695" cy="1324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20">
                <a:latin typeface="Arial Black"/>
                <a:cs typeface="Arial Black"/>
              </a:rPr>
              <a:t>Абрамов</a:t>
            </a:r>
            <a:r>
              <a:rPr dirty="0" sz="2000" spc="-204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Александр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260985" marR="253365" indent="339725">
              <a:lnSpc>
                <a:spcPct val="100000"/>
              </a:lnSpc>
            </a:pPr>
            <a:r>
              <a:rPr dirty="0" sz="1500" spc="-190">
                <a:latin typeface="Arial Black"/>
                <a:cs typeface="Arial Black"/>
              </a:rPr>
              <a:t>Data </a:t>
            </a:r>
            <a:r>
              <a:rPr dirty="0" sz="1500" spc="-204">
                <a:latin typeface="Arial Black"/>
                <a:cs typeface="Arial Black"/>
              </a:rPr>
              <a:t>Scientist,  </a:t>
            </a:r>
            <a:r>
              <a:rPr dirty="0" sz="1500" spc="-200">
                <a:latin typeface="Arial Black"/>
                <a:cs typeface="Arial Black"/>
              </a:rPr>
              <a:t>Разработчик</a:t>
            </a:r>
            <a:r>
              <a:rPr dirty="0" sz="1500" spc="-150">
                <a:latin typeface="Arial Black"/>
                <a:cs typeface="Arial Black"/>
              </a:rPr>
              <a:t> </a:t>
            </a:r>
            <a:r>
              <a:rPr dirty="0" sz="1500" spc="-200">
                <a:latin typeface="Arial Black"/>
                <a:cs typeface="Arial Black"/>
              </a:rPr>
              <a:t>модели,</a:t>
            </a:r>
            <a:endParaRPr sz="1500">
              <a:latin typeface="Arial Black"/>
              <a:cs typeface="Arial Black"/>
            </a:endParaRPr>
          </a:p>
          <a:p>
            <a:pPr algn="ctr" marL="1905">
              <a:lnSpc>
                <a:spcPct val="100000"/>
              </a:lnSpc>
            </a:pPr>
            <a:r>
              <a:rPr dirty="0" sz="1500" spc="-195">
                <a:latin typeface="Arial Black"/>
                <a:cs typeface="Arial Black"/>
              </a:rPr>
              <a:t>Коммуникации </a:t>
            </a:r>
            <a:r>
              <a:rPr dirty="0" sz="1500" spc="-215">
                <a:latin typeface="Arial Black"/>
                <a:cs typeface="Arial Black"/>
              </a:rPr>
              <a:t>со</a:t>
            </a:r>
            <a:r>
              <a:rPr dirty="0" sz="1500" spc="-25">
                <a:latin typeface="Arial Black"/>
                <a:cs typeface="Arial Black"/>
              </a:rPr>
              <a:t> </a:t>
            </a:r>
            <a:r>
              <a:rPr dirty="0" sz="1500" spc="-215">
                <a:latin typeface="Arial Black"/>
                <a:cs typeface="Arial Black"/>
              </a:rPr>
              <a:t>всеми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245" y="4266438"/>
            <a:ext cx="21291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latin typeface="Arial Black"/>
                <a:cs typeface="Arial Black"/>
              </a:rPr>
              <a:t>Иванов</a:t>
            </a:r>
            <a:r>
              <a:rPr dirty="0" sz="2000" spc="-160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Кирилл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204">
                <a:latin typeface="Arial Black"/>
                <a:cs typeface="Arial Black"/>
              </a:rPr>
              <a:t>Data</a:t>
            </a:r>
            <a:r>
              <a:rPr dirty="0" sz="1600" spc="-114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Scientist,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600" spc="-215">
                <a:latin typeface="Arial Black"/>
                <a:cs typeface="Arial Black"/>
              </a:rPr>
              <a:t>Разработчик </a:t>
            </a:r>
            <a:r>
              <a:rPr dirty="0" sz="1600" spc="-190">
                <a:latin typeface="Arial Black"/>
                <a:cs typeface="Arial Black"/>
              </a:rPr>
              <a:t>Front</a:t>
            </a:r>
            <a:r>
              <a:rPr dirty="0" sz="1600" spc="-285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End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4886" y="959612"/>
            <a:ext cx="2169160" cy="1369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260">
                <a:latin typeface="Arial Black"/>
                <a:cs typeface="Arial Black"/>
              </a:rPr>
              <a:t>Жуйков</a:t>
            </a:r>
            <a:r>
              <a:rPr dirty="0" sz="2000" spc="-190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Владимир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204">
                <a:latin typeface="Arial Black"/>
                <a:cs typeface="Arial Black"/>
              </a:rPr>
              <a:t>Data</a:t>
            </a:r>
            <a:r>
              <a:rPr dirty="0" sz="1600" spc="-114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Scientist,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600" spc="-200">
                <a:latin typeface="Arial Black"/>
                <a:cs typeface="Arial Black"/>
              </a:rPr>
              <a:t>Организатор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и</a:t>
            </a:r>
            <a:endParaRPr sz="1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600" spc="-175">
                <a:latin typeface="Arial Black"/>
                <a:cs typeface="Arial Black"/>
              </a:rPr>
              <a:t>мотиватор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229">
                <a:latin typeface="Arial Black"/>
                <a:cs typeface="Arial Black"/>
              </a:rPr>
              <a:t>команды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1750" y="4266438"/>
            <a:ext cx="20021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4">
                <a:latin typeface="Arial Black"/>
                <a:cs typeface="Arial Black"/>
              </a:rPr>
              <a:t>Фомичев</a:t>
            </a:r>
            <a:r>
              <a:rPr dirty="0" sz="2000" spc="-185">
                <a:latin typeface="Arial Black"/>
                <a:cs typeface="Arial Black"/>
              </a:rPr>
              <a:t> </a:t>
            </a:r>
            <a:r>
              <a:rPr dirty="0" sz="2000" spc="-260">
                <a:latin typeface="Arial Black"/>
                <a:cs typeface="Arial Black"/>
              </a:rPr>
              <a:t>Никита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143510" marR="138430">
              <a:lnSpc>
                <a:spcPct val="100000"/>
              </a:lnSpc>
            </a:pPr>
            <a:r>
              <a:rPr dirty="0" sz="1600" spc="-204">
                <a:latin typeface="Arial Black"/>
                <a:cs typeface="Arial Black"/>
              </a:rPr>
              <a:t>Data </a:t>
            </a:r>
            <a:r>
              <a:rPr dirty="0" sz="1600" spc="-220">
                <a:latin typeface="Arial Black"/>
                <a:cs typeface="Arial Black"/>
              </a:rPr>
              <a:t>Scientist,  </a:t>
            </a:r>
            <a:r>
              <a:rPr dirty="0" sz="1600" spc="-240">
                <a:latin typeface="Arial Black"/>
                <a:cs typeface="Arial Black"/>
              </a:rPr>
              <a:t>Решение</a:t>
            </a:r>
            <a:r>
              <a:rPr dirty="0" sz="1600" spc="-140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проблем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9659" y="4239767"/>
            <a:ext cx="2392680" cy="23743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dirty="0" spc="-130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Антон Абраров</dc:creator>
  <dc:title>Презентация PowerPoint</dc:title>
  <dcterms:created xsi:type="dcterms:W3CDTF">2018-05-13T09:57:22Z</dcterms:created>
  <dcterms:modified xsi:type="dcterms:W3CDTF">2018-05-13T09:57:22Z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2018-05-13T00:00:00Z</vt:filetime>
  </property>
</Properties>
</file>