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8" r:id="rId2"/>
    <p:sldId id="257" r:id="rId3"/>
    <p:sldId id="280" r:id="rId4"/>
    <p:sldId id="259" r:id="rId5"/>
    <p:sldId id="260" r:id="rId6"/>
    <p:sldId id="276" r:id="rId7"/>
    <p:sldId id="261" r:id="rId8"/>
    <p:sldId id="262" r:id="rId9"/>
    <p:sldId id="263" r:id="rId10"/>
    <p:sldId id="28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3" r:id="rId20"/>
    <p:sldId id="272" r:id="rId21"/>
    <p:sldId id="273" r:id="rId22"/>
    <p:sldId id="274" r:id="rId23"/>
    <p:sldId id="275" r:id="rId24"/>
    <p:sldId id="284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92" autoAdjust="0"/>
  </p:normalViewPr>
  <p:slideViewPr>
    <p:cSldViewPr>
      <p:cViewPr>
        <p:scale>
          <a:sx n="100" d="100"/>
          <a:sy n="100" d="100"/>
        </p:scale>
        <p:origin x="-917" y="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CBCF-C772-4473-95A8-459F8E8D243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4C55-811B-452A-9FA0-1543CCF88EC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dire:</a:t>
            </a:r>
          </a:p>
          <a:p>
            <a:pPr lvl="1"/>
            <a:r>
              <a:rPr lang="en-US" dirty="0" err="1" smtClean="0"/>
              <a:t>Pb</a:t>
            </a:r>
            <a:r>
              <a:rPr lang="en-US" dirty="0" smtClean="0"/>
              <a:t> monde complexes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anim</a:t>
            </a:r>
            <a:r>
              <a:rPr lang="en-US" dirty="0" smtClean="0">
                <a:sym typeface="Wingdings" panose="05000000000000000000" pitchFamily="2" charset="2"/>
              </a:rPr>
              <a:t> physique</a:t>
            </a:r>
            <a:endParaRPr lang="en-US" dirty="0" smtClean="0"/>
          </a:p>
          <a:p>
            <a:pPr lvl="1"/>
            <a:r>
              <a:rPr lang="en-US" dirty="0" smtClean="0"/>
              <a:t>Def animation </a:t>
            </a:r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 smtClean="0"/>
              <a:t>physisque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Dire que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controler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endParaRPr lang="en-US" dirty="0" smtClean="0"/>
          </a:p>
          <a:p>
            <a:pPr lvl="1"/>
            <a:r>
              <a:rPr lang="en-US" dirty="0" smtClean="0"/>
              <a:t>Dire que </a:t>
            </a:r>
            <a:r>
              <a:rPr lang="en-US" dirty="0" err="1" smtClean="0"/>
              <a:t>l'on</a:t>
            </a:r>
            <a:r>
              <a:rPr lang="en-US" dirty="0" smtClean="0"/>
              <a:t> </a:t>
            </a:r>
            <a:r>
              <a:rPr lang="en-US" dirty="0" err="1" smtClean="0"/>
              <a:t>s'intéressera</a:t>
            </a:r>
            <a:r>
              <a:rPr lang="en-US" dirty="0" smtClean="0"/>
              <a:t> à la </a:t>
            </a:r>
            <a:r>
              <a:rPr lang="en-US" dirty="0" err="1" smtClean="0"/>
              <a:t>marche</a:t>
            </a:r>
            <a:r>
              <a:rPr lang="en-US" dirty="0" smtClean="0"/>
              <a:t>, immersion </a:t>
            </a:r>
            <a:r>
              <a:rPr lang="en-US" dirty="0" err="1" smtClean="0"/>
              <a:t>partielle</a:t>
            </a:r>
            <a:r>
              <a:rPr lang="en-US" dirty="0" smtClean="0"/>
              <a:t>, temps </a:t>
            </a:r>
            <a:r>
              <a:rPr lang="en-US" dirty="0" err="1" smtClean="0"/>
              <a:t>réel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4C55-811B-452A-9FA0-1543CCF88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Pr>
        <a:blipFill dpi="0" rotWithShape="1">
          <a:blip r:embed="rId2">
            <a:lum/>
          </a:blip>
          <a:srcRect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64904"/>
            <a:ext cx="9144000" cy="147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00811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184A7C"/>
                </a:solidFill>
                <a:latin typeface="Calibri" pitchFamily="34" charset="0"/>
                <a:cs typeface="Aharoni" pitchFamily="2" charset="-79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86" y="2564904"/>
            <a:ext cx="4504250" cy="144016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639750" y="3890913"/>
            <a:ext cx="4504250" cy="144016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pic>
        <p:nvPicPr>
          <p:cNvPr id="11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516" y="1268760"/>
            <a:ext cx="8229600" cy="4896544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533400" indent="-285750">
              <a:buFontTx/>
              <a:buBlip>
                <a:blip r:embed="rId3"/>
              </a:buBlip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717550" indent="-266700"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987425" indent="-228600"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246188" indent="-228600">
              <a:buFontTx/>
              <a:buBlip>
                <a:blip r:embed="rId6"/>
              </a:buBlip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pic>
        <p:nvPicPr>
          <p:cNvPr id="2051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9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45" y="4365104"/>
            <a:ext cx="9144000" cy="147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359" y="4365104"/>
            <a:ext cx="4504250" cy="144016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5505" y="5691113"/>
            <a:ext cx="4504250" cy="144016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>
            <a:normAutofit/>
          </a:bodyPr>
          <a:lstStyle>
            <a:lvl1pPr algn="l">
              <a:defRPr sz="3600" b="0" cap="none"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4583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pic>
        <p:nvPicPr>
          <p:cNvPr id="11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pic>
        <p:nvPicPr>
          <p:cNvPr id="14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pic>
        <p:nvPicPr>
          <p:cNvPr id="10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Calibri" pitchFamily="34" charset="0"/>
            </a:endParaRPr>
          </a:p>
        </p:txBody>
      </p:sp>
      <p:pic>
        <p:nvPicPr>
          <p:cNvPr id="9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0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63688" y="6356350"/>
            <a:ext cx="11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6821E9D-4020-4CCA-87BA-4B7EDBEA42BD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98800" y="6356350"/>
            <a:ext cx="11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A3763F1A-B7CC-4481-A220-30D59A099235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77208" y="6356350"/>
            <a:ext cx="3896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2600" b="1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3340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717550" indent="-2667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987425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i="1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246188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.xml"/><Relationship Id="rId7" Type="http://schemas.openxmlformats.org/officeDocument/2006/relationships/image" Target="../media/image2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Walking Motion </a:t>
            </a:r>
            <a:r>
              <a:rPr lang="en-US" dirty="0"/>
              <a:t>C</a:t>
            </a:r>
            <a:r>
              <a:rPr lang="en-US" dirty="0" smtClean="0"/>
              <a:t>ontrol in Partial Immersion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Contributions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4" y="1923076"/>
            <a:ext cx="8316416" cy="345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2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Liquid 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r>
              <a:rPr lang="en-US" dirty="0" smtClean="0"/>
              <a:t>Liquid drag: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endParaRPr lang="en-US" sz="900" dirty="0" smtClean="0"/>
          </a:p>
          <a:p>
            <a:r>
              <a:rPr lang="en-US" dirty="0" smtClean="0"/>
              <a:t>Friction: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Buoyancy: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3074" name="Picture 2" descr="C:\Users\scarensac\Documents\GitHub\stage_master\rapport\typeinst\images\colli_primitiv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095799"/>
            <a:ext cx="80832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02283"/>
            <a:ext cx="2952328" cy="8226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61048"/>
            <a:ext cx="2304256" cy="4166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301208"/>
            <a:ext cx="234986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Gait Specification: State </a:t>
            </a:r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Goals: 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efine main characteristic of the gait</a:t>
            </a:r>
          </a:p>
          <a:p>
            <a:pPr lvl="2"/>
            <a:r>
              <a:rPr lang="en-US" dirty="0" smtClean="0"/>
              <a:t>Define conditions specific gaits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be </a:t>
            </a:r>
            <a:r>
              <a:rPr lang="en-US" dirty="0"/>
              <a:t>e</a:t>
            </a:r>
            <a:r>
              <a:rPr lang="en-US" dirty="0" smtClean="0"/>
              <a:t>nable on </a:t>
            </a:r>
            <a:r>
              <a:rPr lang="en-US" dirty="0" smtClean="0"/>
              <a:t>selected joints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Interpolation following a square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Gait Specification: IPM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in the descending phase of </a:t>
            </a:r>
            <a:r>
              <a:rPr lang="en-US" dirty="0" smtClean="0"/>
              <a:t>each</a:t>
            </a:r>
            <a:r>
              <a:rPr lang="en-US" dirty="0" smtClean="0"/>
              <a:t> step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defined swing foot trajectory for ascending phase</a:t>
            </a:r>
          </a:p>
          <a:p>
            <a:endParaRPr lang="en-US" dirty="0"/>
          </a:p>
          <a:p>
            <a:r>
              <a:rPr lang="en-US" dirty="0" smtClean="0"/>
              <a:t>IPM override user defined trajectory if the balance is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 Control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Learning based systems</a:t>
            </a:r>
          </a:p>
          <a:p>
            <a:endParaRPr lang="en-US" dirty="0" smtClean="0"/>
          </a:p>
          <a:p>
            <a:r>
              <a:rPr lang="en-US" dirty="0" smtClean="0"/>
              <a:t>IPM </a:t>
            </a:r>
            <a:r>
              <a:rPr lang="en-US" dirty="0" smtClean="0"/>
              <a:t>result alteration</a:t>
            </a:r>
          </a:p>
          <a:p>
            <a:pPr lvl="1"/>
            <a:r>
              <a:rPr lang="en-US" dirty="0" smtClean="0"/>
              <a:t>Next step nearer </a:t>
            </a:r>
            <a:r>
              <a:rPr lang="en-US" dirty="0" smtClean="0">
                <a:sym typeface="Wingdings" panose="05000000000000000000" pitchFamily="2" charset="2"/>
              </a:rPr>
              <a:t> accelerate character</a:t>
            </a:r>
            <a:endParaRPr lang="en-US" dirty="0" smtClean="0"/>
          </a:p>
          <a:p>
            <a:pPr lvl="1"/>
            <a:r>
              <a:rPr lang="en-US" dirty="0" smtClean="0"/>
              <a:t>Next step further </a:t>
            </a:r>
            <a:r>
              <a:rPr lang="en-US" dirty="0" smtClean="0">
                <a:sym typeface="Wingdings" panose="05000000000000000000" pitchFamily="2" charset="2"/>
              </a:rPr>
              <a:t> slow character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Principle: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Add a Δ to the IPM result.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Adapt the Δ depending on speed at the end of each step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 Control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fine scale control from (coros2010)</a:t>
            </a:r>
          </a:p>
          <a:p>
            <a:r>
              <a:rPr lang="en-US" dirty="0" smtClean="0"/>
              <a:t>Goal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adapt </a:t>
            </a:r>
            <a:r>
              <a:rPr lang="en-US" dirty="0" smtClean="0"/>
              <a:t>virtual force to </a:t>
            </a:r>
            <a:r>
              <a:rPr lang="en-US" dirty="0" smtClean="0"/>
              <a:t>intra-step speed variations.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924944"/>
            <a:ext cx="6384311" cy="262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754916" y="5546639"/>
            <a:ext cx="382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Speed curve learning process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Gravity compensation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Evaluation formula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F_energ</a:t>
            </a:r>
            <a:r>
              <a:rPr lang="en-US" dirty="0" smtClean="0"/>
              <a:t>: consumed energy </a:t>
            </a:r>
            <a:endParaRPr lang="en-US" dirty="0" smtClean="0"/>
          </a:p>
          <a:p>
            <a:r>
              <a:rPr lang="en-US" dirty="0" err="1" smtClean="0"/>
              <a:t>F_drag</a:t>
            </a:r>
            <a:r>
              <a:rPr lang="en-US" dirty="0" smtClean="0"/>
              <a:t>: opposition of liquid</a:t>
            </a:r>
            <a:endParaRPr lang="en-US" dirty="0" smtClean="0"/>
          </a:p>
          <a:p>
            <a:r>
              <a:rPr lang="en-US" dirty="0" err="1" smtClean="0"/>
              <a:t>F_acc</a:t>
            </a:r>
            <a:r>
              <a:rPr lang="en-US" dirty="0" smtClean="0"/>
              <a:t>: sum of desired and observed acceleration</a:t>
            </a:r>
          </a:p>
          <a:p>
            <a:r>
              <a:rPr lang="en-US" dirty="0" err="1" smtClean="0"/>
              <a:t>R_ipm_alt</a:t>
            </a:r>
            <a:r>
              <a:rPr lang="en-US" dirty="0" smtClean="0"/>
              <a:t>: </a:t>
            </a:r>
            <a:r>
              <a:rPr lang="en-US" dirty="0" err="1" smtClean="0"/>
              <a:t>ipm</a:t>
            </a:r>
            <a:r>
              <a:rPr lang="en-US" dirty="0" smtClean="0"/>
              <a:t> alteration used/max </a:t>
            </a:r>
            <a:r>
              <a:rPr lang="en-US" dirty="0" err="1" smtClean="0"/>
              <a:t>ipm</a:t>
            </a:r>
            <a:r>
              <a:rPr lang="en-US" dirty="0" smtClean="0"/>
              <a:t> alteration</a:t>
            </a:r>
          </a:p>
          <a:p>
            <a:r>
              <a:rPr lang="en-US" dirty="0" err="1" smtClean="0"/>
              <a:t>F_speed</a:t>
            </a:r>
            <a:r>
              <a:rPr lang="en-US" dirty="0" smtClean="0"/>
              <a:t>: respect of desired speed </a:t>
            </a:r>
          </a:p>
          <a:p>
            <a:r>
              <a:rPr lang="en-US" dirty="0" err="1" smtClean="0"/>
              <a:t>F_balance</a:t>
            </a:r>
            <a:r>
              <a:rPr lang="en-US" dirty="0" smtClean="0"/>
              <a:t>: maintains stable motion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Covariant </a:t>
            </a:r>
            <a:r>
              <a:rPr lang="en-US" dirty="0"/>
              <a:t>M</a:t>
            </a:r>
            <a:r>
              <a:rPr lang="en-US" dirty="0" smtClean="0"/>
              <a:t>atrix Adaptation (CMA)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" y="1916832"/>
            <a:ext cx="831637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R</a:t>
            </a:r>
            <a:r>
              <a:rPr lang="en-US" sz="6600" dirty="0" smtClean="0"/>
              <a:t>esults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690490" cy="276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42282"/>
            <a:ext cx="377013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1560" y="439846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Biomechanical simulation of human swimming [Si2014]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41733" y="5622602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dancing crowd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oros2010]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 optimization 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smtClean="0"/>
              <a:t>reference </a:t>
            </a:r>
            <a:r>
              <a:rPr lang="en-US" dirty="0" smtClean="0"/>
              <a:t>states </a:t>
            </a:r>
            <a:r>
              <a:rPr lang="en-US" dirty="0" smtClean="0"/>
              <a:t>(5 liquid levels, 2 speed)</a:t>
            </a:r>
          </a:p>
        </p:txBody>
      </p:sp>
    </p:spTree>
    <p:extLst>
      <p:ext uri="{BB962C8B-B14F-4D97-AF65-F5344CB8AC3E}">
        <p14:creationId xmlns:p14="http://schemas.microsoft.com/office/powerpoint/2010/main" val="12154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states studies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516" y="1268760"/>
            <a:ext cx="8229600" cy="720080"/>
          </a:xfrm>
        </p:spPr>
        <p:txBody>
          <a:bodyPr/>
          <a:lstStyle/>
          <a:p>
            <a:r>
              <a:rPr lang="en-US" dirty="0" smtClean="0"/>
              <a:t>Significant linear relations between liquid levels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79141"/>
            <a:ext cx="4176464" cy="27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66150"/>
            <a:ext cx="3855094" cy="296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7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controller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endParaRPr lang="en-US" dirty="0"/>
          </a:p>
          <a:p>
            <a:r>
              <a:rPr lang="en-US" dirty="0" smtClean="0"/>
              <a:t>Show </a:t>
            </a:r>
            <a:r>
              <a:rPr lang="en-US" dirty="0" smtClean="0"/>
              <a:t>the part with diff levels</a:t>
            </a:r>
          </a:p>
          <a:p>
            <a:endParaRPr lang="en-US" dirty="0"/>
          </a:p>
          <a:p>
            <a:r>
              <a:rPr lang="en-US" dirty="0" smtClean="0"/>
              <a:t>Show the collision with balls and also the fall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Contributions:</a:t>
            </a:r>
          </a:p>
          <a:p>
            <a:pPr lvl="2"/>
            <a:r>
              <a:rPr lang="en-US" dirty="0" smtClean="0"/>
              <a:t>Simple liquid through basic hydrodynamics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aits combiner</a:t>
            </a:r>
          </a:p>
          <a:p>
            <a:pPr lvl="2"/>
            <a:r>
              <a:rPr lang="en-US" dirty="0" smtClean="0"/>
              <a:t>Balance strategy activated on need only</a:t>
            </a:r>
          </a:p>
          <a:p>
            <a:pPr lvl="2"/>
            <a:r>
              <a:rPr lang="en-US" dirty="0" smtClean="0"/>
              <a:t>Learning strategy for easy adaptation to liquid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Limits:</a:t>
            </a:r>
          </a:p>
          <a:p>
            <a:pPr lvl="2"/>
            <a:r>
              <a:rPr lang="en-US" dirty="0" smtClean="0"/>
              <a:t>Static Thresholds based systems</a:t>
            </a:r>
          </a:p>
          <a:p>
            <a:pPr lvl="2"/>
            <a:r>
              <a:rPr lang="en-US" dirty="0" smtClean="0"/>
              <a:t>Unstable contact between foot and ground.</a:t>
            </a:r>
          </a:p>
          <a:p>
            <a:pPr lvl="2"/>
            <a:r>
              <a:rPr lang="en-US" dirty="0" smtClean="0"/>
              <a:t>Simplified liquid model may create unrealistic results</a:t>
            </a:r>
          </a:p>
          <a:p>
            <a:pPr marL="450850" lvl="2" indent="0">
              <a:buNone/>
            </a:pPr>
            <a:endParaRPr lang="en-US" dirty="0"/>
          </a:p>
          <a:p>
            <a:r>
              <a:rPr lang="en-US" dirty="0" smtClean="0"/>
              <a:t>Future works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More realistic liquid model</a:t>
            </a:r>
          </a:p>
          <a:p>
            <a:pPr lvl="2"/>
            <a:r>
              <a:rPr lang="en-US" dirty="0" smtClean="0"/>
              <a:t>Extension to more motions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Questions ?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Previous works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Physic-based controller</a:t>
            </a:r>
            <a:endParaRPr lang="en-US" dirty="0"/>
          </a:p>
        </p:txBody>
      </p:sp>
      <p:pic>
        <p:nvPicPr>
          <p:cNvPr id="1026" name="Picture 2" descr="C:\Users\scarensac\Documents\GitHub\stage_master\rapport\typeinst\images\joint_space_motion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4896544" cy="245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arensac\Documents\GitHub\stage_master\rapport\typeinst\images\img_d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60848"/>
            <a:ext cx="2350837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940152" y="5085184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human model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24001" y="4311228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physic-based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 [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Geijtenbeek2012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SIMBICON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PD- controller: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PD-controlled Articulations Feedback</a:t>
            </a:r>
          </a:p>
          <a:p>
            <a:endParaRPr lang="en-US" dirty="0" smtClean="0"/>
          </a:p>
        </p:txBody>
      </p:sp>
      <p:pic>
        <p:nvPicPr>
          <p:cNvPr id="6146" name="Picture 2" descr="C:\Users\scarensac\Documents\GitHub\stage_master\rapport\typeinst\images\v_and_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645024"/>
            <a:ext cx="135386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79960"/>
            <a:ext cx="5115010" cy="5289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21" y="4444799"/>
            <a:ext cx="5267411" cy="4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SIMBICON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Stable state combiner </a:t>
            </a:r>
            <a:r>
              <a:rPr lang="en-US" dirty="0"/>
              <a:t>[</a:t>
            </a:r>
            <a:r>
              <a:rPr lang="en-US" dirty="0" smtClean="0"/>
              <a:t>Coros2009]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Gravity compensation </a:t>
            </a:r>
            <a:r>
              <a:rPr lang="en-US" dirty="0"/>
              <a:t>[Coros2010]</a:t>
            </a:r>
            <a:endParaRPr lang="en-US" dirty="0" smtClean="0"/>
          </a:p>
          <a:p>
            <a:r>
              <a:rPr lang="en-US" dirty="0" smtClean="0"/>
              <a:t>Inversed pendulum Model (IPM) </a:t>
            </a:r>
            <a:r>
              <a:rPr lang="en-US" dirty="0"/>
              <a:t>[Coros2010] </a:t>
            </a:r>
            <a:endParaRPr lang="en-US" dirty="0" smtClean="0"/>
          </a:p>
          <a:p>
            <a:r>
              <a:rPr lang="en-US" dirty="0" smtClean="0"/>
              <a:t>Fine </a:t>
            </a:r>
            <a:r>
              <a:rPr lang="en-US" dirty="0" smtClean="0"/>
              <a:t>scale </a:t>
            </a:r>
            <a:r>
              <a:rPr lang="en-US" dirty="0" smtClean="0"/>
              <a:t>velocity and </a:t>
            </a:r>
            <a:r>
              <a:rPr lang="en-US" dirty="0" smtClean="0"/>
              <a:t>balance control </a:t>
            </a:r>
            <a:r>
              <a:rPr lang="en-US" dirty="0"/>
              <a:t>[Coros2010]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scarensac\Documents\GitHub\stage_master\rapport\typeinst\images\shema_jacobi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8" y="2381442"/>
            <a:ext cx="384159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carensac\Documents\GitHub\stage_master\rapport\typeinst\images\I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04864"/>
            <a:ext cx="2062386" cy="20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67544" y="4191471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Fine scale velocity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tuning (left) and gravity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compensation (right).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[Coros2010]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171145" y="4304129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[Coros2010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vidéo</a:t>
            </a:r>
            <a:r>
              <a:rPr lang="en-US" dirty="0" smtClean="0"/>
              <a:t> du sys de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 based controllers in fluids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Navier</a:t>
            </a:r>
            <a:r>
              <a:rPr lang="en-US" dirty="0"/>
              <a:t>-</a:t>
            </a:r>
            <a:r>
              <a:rPr lang="en-US" dirty="0" smtClean="0"/>
              <a:t>Stokes </a:t>
            </a:r>
            <a:r>
              <a:rPr lang="en-US" dirty="0" smtClean="0"/>
              <a:t>equations in </a:t>
            </a:r>
            <a:r>
              <a:rPr lang="en-US" dirty="0"/>
              <a:t>E</a:t>
            </a:r>
            <a:r>
              <a:rPr lang="en-US" dirty="0" smtClean="0"/>
              <a:t>ulerian space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50186" y="4088105"/>
            <a:ext cx="382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swimming driven by motion capture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[Kwatra2010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615673" cy="271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" y="2196810"/>
            <a:ext cx="4305871" cy="186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898990" y="4556579"/>
            <a:ext cx="382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Human walking under constant wind force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[Lentine2011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Limits and contributions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19663"/>
              </p:ext>
            </p:extLst>
          </p:nvPr>
        </p:nvGraphicFramePr>
        <p:xfrm>
          <a:off x="539552" y="1700807"/>
          <a:ext cx="8064896" cy="38884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8635"/>
                <a:gridCol w="4406261"/>
              </a:tblGrid>
              <a:tr h="44120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Limits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Contributions</a:t>
                      </a:r>
                      <a:endParaRPr lang="en-US" dirty="0"/>
                    </a:p>
                  </a:txBody>
                  <a:tcPr anchor="ctr"/>
                </a:tc>
              </a:tr>
              <a:tr h="8170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liquid interactions not in  real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Simplified liquid model</a:t>
                      </a:r>
                      <a:endParaRPr lang="en-US" dirty="0"/>
                    </a:p>
                  </a:txBody>
                  <a:tcPr anchor="ctr"/>
                </a:tc>
              </a:tr>
              <a:tr h="8170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Gait specifications limited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Intelligent IPM usage</a:t>
                      </a:r>
                    </a:p>
                    <a:p>
                      <a:pPr algn="l"/>
                      <a:r>
                        <a:rPr lang="en-US" dirty="0" smtClean="0"/>
                        <a:t>State combiner</a:t>
                      </a:r>
                      <a:endParaRPr lang="en-US" dirty="0"/>
                    </a:p>
                  </a:txBody>
                  <a:tcPr anchor="ctr"/>
                </a:tc>
              </a:tr>
              <a:tr h="9065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Unable to follow desired speed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IPM alteration</a:t>
                      </a:r>
                    </a:p>
                    <a:p>
                      <a:pPr algn="l"/>
                      <a:r>
                        <a:rPr lang="en-US" dirty="0" smtClean="0"/>
                        <a:t>Intra-step speed variation</a:t>
                      </a:r>
                      <a:r>
                        <a:rPr lang="en-US" baseline="0" dirty="0" smtClean="0"/>
                        <a:t> consideration</a:t>
                      </a:r>
                      <a:endParaRPr lang="en-US" dirty="0"/>
                    </a:p>
                  </a:txBody>
                  <a:tcPr anchor="ctr"/>
                </a:tc>
              </a:tr>
              <a:tr h="9065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Unable to handle immersion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Immersion aware</a:t>
                      </a:r>
                      <a:r>
                        <a:rPr lang="en-US" baseline="0" dirty="0" smtClean="0"/>
                        <a:t> gravity compensation.</a:t>
                      </a:r>
                    </a:p>
                    <a:p>
                      <a:pPr algn="l"/>
                      <a:r>
                        <a:rPr lang="en-US" baseline="0" dirty="0" smtClean="0"/>
                        <a:t>Learning based systems.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0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8"/>
  <p:tag name="ORIGINALWIDTH" val="1177,8"/>
  <p:tag name="LATEXADDIN" val="\documentclass{article}&#10;\usepackage{amsmath}&#10;\pagestyle{empty}&#10;\begin{document}&#10;&#10;&#10;$$&#10;\tau=k_p(\theta_d - \theta) + k_v(\dot{\theta_d} - \dot{\theta})&#10;\label{eq:pd_controler}&#10;$$&#10;&#10;\end{document}"/>
  <p:tag name="IGUANATEXSIZE" val="20"/>
  <p:tag name="IGUANATEXCURSOR" val="176"/>
  <p:tag name="TRANSPARENCY" val="Vrai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8"/>
  <p:tag name="ORIGINALWIDTH" val="1065"/>
  <p:tag name="LATEXADDIN" val="\documentclass{article}&#10;\usepackage{amsmath}&#10;\pagestyle{empty}&#10;\begin{document}&#10;&#10;&#10;\[&#10;\theta_d=\theta_{d0} + c_d*d + c_v*v &#10;\]&#10;&#10;\end{document}"/>
  <p:tag name="IGUANATEXSIZE" val="20"/>
  <p:tag name="IGUANATEXCURSOR" val="125"/>
  <p:tag name="TRANSPARENCY" val="Vrai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2,8"/>
  <p:tag name="ORIGINALWIDTH" val="727,8"/>
  <p:tag name="LATEXADDIN" val="\documentclass{article}&#10;\usepackage{amsmath}&#10;\pagestyle{empty}&#10;\begin{document}&#10;&#10;\[&#10;F_D=\frac{1}{2} \rho v^2 A_n C_d&#10;\]&#10;&#10;&#10;\end{document}"/>
  <p:tag name="IGUANATEXSIZE" val="20"/>
  <p:tag name="IGUANATEXCURSOR" val="119"/>
  <p:tag name="TRANSPARENCY" val="Vrai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,4"/>
  <p:tag name="ORIGINALWIDTH" val="494,4"/>
  <p:tag name="LATEXADDIN" val="\documentclass{article}&#10;\usepackage{amsmath}&#10;\pagestyle{empty}&#10;\begin{document}&#10;&#10;&#10;\[&#10;F=F_D*\mu&#10;\]&#10;&#10;\end{document}"/>
  <p:tag name="IGUANATEXSIZE" val="20"/>
  <p:tag name="IGUANATEXCURSOR" val="97"/>
  <p:tag name="TRANSPARENCY" val="Vrai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87,4"/>
  <p:tag name="LATEXADDIN" val="\documentclass{article}&#10;\usepackage{amsmath}&#10;\pagestyle{empty}&#10;\begin{document}&#10;&#10;&#10;\[&#10;F_{PA}=-V_i \rho g&#10;\]&#10;&#10;\end{document}"/>
  <p:tag name="IGUANATEXSIZE" val="20"/>
  <p:tag name="IGUANATEXCURSOR" val="106"/>
  <p:tag name="TRANSPARENCY" val="Vrai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14772"/>
  <p:tag name="ORIGINALWIDTH" val="720,6893"/>
  <p:tag name="LATEXADDIN" val="\documentclass{article}&#10;\usepackage{amsmath}&#10;\pagestyle{empty}&#10;\begin{document}&#10;&#10;&#10;$$&#10;f_{eval} =\sum_{\substack{t}} (\alpha f_{energ} + \beta f_{drag} + \gamma f_{acc})*(1+0.1* R_{ipm\_alt})+ f_{speed} + f_{balance}&#10;\label{eq:complete_eval}&#10;$$&#10;\end{document}"/>
  <p:tag name="IGUANATEXSIZE" val="20"/>
  <p:tag name="IGUANATEXCURSOR" val="183"/>
  <p:tag name="TRANSPARENCY" val="Vrai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theme_LIRIS_2014">
  <a:themeElements>
    <a:clrScheme name="LIRIS 2014">
      <a:dk1>
        <a:srgbClr val="184A7C"/>
      </a:dk1>
      <a:lt1>
        <a:sysClr val="window" lastClr="FFFFFF"/>
      </a:lt1>
      <a:dk2>
        <a:srgbClr val="727CA1"/>
      </a:dk2>
      <a:lt2>
        <a:srgbClr val="EEECE1"/>
      </a:lt2>
      <a:accent1>
        <a:srgbClr val="B5397D"/>
      </a:accent1>
      <a:accent2>
        <a:srgbClr val="B8B90C"/>
      </a:accent2>
      <a:accent3>
        <a:srgbClr val="9571AB"/>
      </a:accent3>
      <a:accent4>
        <a:srgbClr val="A0C7E7"/>
      </a:accent4>
      <a:accent5>
        <a:srgbClr val="368AD2"/>
      </a:accent5>
      <a:accent6>
        <a:srgbClr val="FF8D40"/>
      </a:accent6>
      <a:hlink>
        <a:srgbClr val="B53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modele_liris</Template>
  <TotalTime>1888</TotalTime>
  <Words>493</Words>
  <Application>Microsoft Office PowerPoint</Application>
  <PresentationFormat>Affichage à l'écran (4:3)</PresentationFormat>
  <Paragraphs>151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theme_LIRIS_2014</vt:lpstr>
      <vt:lpstr>Walking Motion Control in Partial Immersion</vt:lpstr>
      <vt:lpstr>Context</vt:lpstr>
      <vt:lpstr>Previous works</vt:lpstr>
      <vt:lpstr>Physic-based controller</vt:lpstr>
      <vt:lpstr>SIMBICON</vt:lpstr>
      <vt:lpstr>SIMBICON</vt:lpstr>
      <vt:lpstr>Présentation PowerPoint</vt:lpstr>
      <vt:lpstr>Physic based controllers in fluids</vt:lpstr>
      <vt:lpstr>Limits and contributions</vt:lpstr>
      <vt:lpstr>Contributions</vt:lpstr>
      <vt:lpstr>Controller overview</vt:lpstr>
      <vt:lpstr>Liquid model</vt:lpstr>
      <vt:lpstr>Gait Specification: State combiner</vt:lpstr>
      <vt:lpstr>Gait Specification: IPM </vt:lpstr>
      <vt:lpstr>Speed Control</vt:lpstr>
      <vt:lpstr>Speed Control</vt:lpstr>
      <vt:lpstr>Gravity compensation</vt:lpstr>
      <vt:lpstr>Optimization</vt:lpstr>
      <vt:lpstr>Results</vt:lpstr>
      <vt:lpstr>Analyze optimization results</vt:lpstr>
      <vt:lpstr>Reference states studies</vt:lpstr>
      <vt:lpstr>Final controller</vt:lpstr>
      <vt:lpstr>Conclusion</vt:lpstr>
      <vt:lpstr>Questions 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mouv sup mou liquid</dc:title>
  <dc:creator>scarensac</dc:creator>
  <cp:lastModifiedBy>scarensac</cp:lastModifiedBy>
  <cp:revision>36</cp:revision>
  <dcterms:created xsi:type="dcterms:W3CDTF">2015-06-16T14:04:02Z</dcterms:created>
  <dcterms:modified xsi:type="dcterms:W3CDTF">2015-06-17T21:33:01Z</dcterms:modified>
</cp:coreProperties>
</file>