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3" r:id="rId6"/>
    <p:sldId id="265"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978" autoAdjust="0"/>
  </p:normalViewPr>
  <p:slideViewPr>
    <p:cSldViewPr snapToGrid="0">
      <p:cViewPr varScale="1">
        <p:scale>
          <a:sx n="69" d="100"/>
          <a:sy n="69"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524000" y="1122362"/>
            <a:ext cx="9144000" cy="2387601"/>
          </a:xfrm>
          <a:prstGeom prst="rect">
            <a:avLst/>
          </a:prstGeom>
        </p:spPr>
        <p:txBody>
          <a:bodyPr anchor="b"/>
          <a:lstStyle>
            <a:lvl1pPr algn="ctr">
              <a:defRPr sz="6000"/>
            </a:lvl1pPr>
          </a:lstStyle>
          <a:p>
            <a:r>
              <a:t>Texto del título</a:t>
            </a:r>
          </a:p>
        </p:txBody>
      </p:sp>
      <p:sp>
        <p:nvSpPr>
          <p:cNvPr id="12" name="Nivel de texto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838200" y="1825625"/>
            <a:ext cx="5181600" cy="435133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xfrm>
            <a:off x="839787" y="365125"/>
            <a:ext cx="10515601" cy="1325563"/>
          </a:xfrm>
          <a:prstGeom prst="rect">
            <a:avLst/>
          </a:prstGeom>
        </p:spPr>
        <p:txBody>
          <a:bodyPr/>
          <a:lstStyle/>
          <a:p>
            <a:r>
              <a:t>Texto del título</a:t>
            </a:r>
          </a:p>
        </p:txBody>
      </p:sp>
      <p:sp>
        <p:nvSpPr>
          <p:cNvPr id="48" name="Nivel de texto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73" name="Nivel de texto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839787" y="457200"/>
            <a:ext cx="3932239" cy="1600200"/>
          </a:xfrm>
          <a:prstGeom prst="rect">
            <a:avLst/>
          </a:prstGeom>
        </p:spPr>
        <p:txBody>
          <a:bodyPr anchor="b"/>
          <a:lstStyle>
            <a:lvl1pPr>
              <a:defRPr sz="3200"/>
            </a:lvl1pPr>
          </a:lstStyle>
          <a:p>
            <a:r>
              <a:t>Texto del título</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6" descr="Picture 6"/>
          <p:cNvPicPr>
            <a:picLocks noChangeAspect="1"/>
          </p:cNvPicPr>
          <p:nvPr/>
        </p:nvPicPr>
        <p:blipFill>
          <a:blip r:embed="rId2">
            <a:extLst/>
          </a:blip>
          <a:srcRect t="22056" r="1144"/>
          <a:stretch>
            <a:fillRect/>
          </a:stretch>
        </p:blipFill>
        <p:spPr>
          <a:xfrm>
            <a:off x="-10304" y="-1"/>
            <a:ext cx="12202304" cy="6414052"/>
          </a:xfrm>
          <a:prstGeom prst="rect">
            <a:avLst/>
          </a:prstGeom>
          <a:ln w="12700">
            <a:miter lim="400000"/>
          </a:ln>
        </p:spPr>
      </p:pic>
      <p:sp>
        <p:nvSpPr>
          <p:cNvPr id="95" name="Rectangle 7"/>
          <p:cNvSpPr/>
          <p:nvPr/>
        </p:nvSpPr>
        <p:spPr>
          <a:xfrm>
            <a:off x="0" y="3429000"/>
            <a:ext cx="12192000" cy="3429000"/>
          </a:xfrm>
          <a:prstGeom prst="rect">
            <a:avLst/>
          </a:prstGeom>
          <a:solidFill>
            <a:srgbClr val="2A80BB"/>
          </a:solidFill>
          <a:ln w="12700">
            <a:miter lim="400000"/>
          </a:ln>
        </p:spPr>
        <p:txBody>
          <a:bodyPr lIns="45719" rIns="45719" anchor="ctr"/>
          <a:lstStyle/>
          <a:p>
            <a:pPr algn="ctr">
              <a:defRPr sz="4800">
                <a:solidFill>
                  <a:srgbClr val="FFFFFF"/>
                </a:solidFill>
              </a:defRPr>
            </a:pPr>
            <a:endParaRPr/>
          </a:p>
        </p:txBody>
      </p:sp>
      <p:sp>
        <p:nvSpPr>
          <p:cNvPr id="96" name="TextBox 8"/>
          <p:cNvSpPr txBox="1"/>
          <p:nvPr/>
        </p:nvSpPr>
        <p:spPr>
          <a:xfrm>
            <a:off x="2066237" y="4281725"/>
            <a:ext cx="8049222" cy="1882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4400">
                <a:solidFill>
                  <a:srgbClr val="FFFFFF"/>
                </a:solidFill>
                <a:latin typeface="Avenir Black"/>
                <a:ea typeface="Avenir Black"/>
                <a:cs typeface="Avenir Black"/>
                <a:sym typeface="Avenir Black"/>
              </a:defRPr>
            </a:lvl1pPr>
          </a:lstStyle>
          <a:p>
            <a:r>
              <a:t>SISTEMA DE FACTURACIÓN DE LA FARMACIA +SALUD</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ctrTitle"/>
          </p:nvPr>
        </p:nvSpPr>
        <p:spPr>
          <a:xfrm>
            <a:off x="878276" y="721245"/>
            <a:ext cx="383477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t>Introducción</a:t>
            </a:r>
          </a:p>
        </p:txBody>
      </p:sp>
      <p:sp>
        <p:nvSpPr>
          <p:cNvPr id="99" name="Subtitle 2"/>
          <p:cNvSpPr txBox="1">
            <a:spLocks noGrp="1"/>
          </p:cNvSpPr>
          <p:nvPr>
            <p:ph type="subTitle" sz="quarter" idx="1"/>
          </p:nvPr>
        </p:nvSpPr>
        <p:spPr>
          <a:xfrm>
            <a:off x="1524000" y="2160104"/>
            <a:ext cx="9144000" cy="854946"/>
          </a:xfrm>
          <a:prstGeom prst="rect">
            <a:avLst/>
          </a:prstGeom>
        </p:spPr>
        <p:txBody>
          <a:bodyPr/>
          <a:lstStyle>
            <a:lvl1pPr algn="l"/>
          </a:lstStyle>
          <a:p>
            <a:r>
              <a:rPr dirty="0"/>
              <a:t>La </a:t>
            </a:r>
            <a:r>
              <a:rPr dirty="0" err="1"/>
              <a:t>farmacia</a:t>
            </a:r>
            <a:r>
              <a:rPr dirty="0"/>
              <a:t> +</a:t>
            </a:r>
            <a:r>
              <a:rPr dirty="0" err="1"/>
              <a:t>Salud</a:t>
            </a:r>
            <a:r>
              <a:rPr dirty="0"/>
              <a:t> </a:t>
            </a:r>
            <a:r>
              <a:rPr dirty="0" err="1"/>
              <a:t>es</a:t>
            </a:r>
            <a:r>
              <a:rPr dirty="0"/>
              <a:t> </a:t>
            </a:r>
            <a:r>
              <a:rPr dirty="0" err="1"/>
              <a:t>una</a:t>
            </a:r>
            <a:r>
              <a:rPr dirty="0"/>
              <a:t> </a:t>
            </a:r>
            <a:r>
              <a:rPr dirty="0" err="1"/>
              <a:t>empresa</a:t>
            </a:r>
            <a:r>
              <a:rPr dirty="0"/>
              <a:t> </a:t>
            </a:r>
            <a:r>
              <a:rPr dirty="0" err="1"/>
              <a:t>privada</a:t>
            </a:r>
            <a:r>
              <a:rPr dirty="0"/>
              <a:t> que se </a:t>
            </a:r>
            <a:r>
              <a:rPr dirty="0" err="1"/>
              <a:t>dedica</a:t>
            </a:r>
            <a:r>
              <a:rPr dirty="0"/>
              <a:t> al </a:t>
            </a:r>
            <a:r>
              <a:rPr dirty="0" err="1"/>
              <a:t>comercio</a:t>
            </a:r>
            <a:r>
              <a:rPr dirty="0"/>
              <a:t> de </a:t>
            </a:r>
            <a:r>
              <a:rPr dirty="0" err="1"/>
              <a:t>productos</a:t>
            </a:r>
            <a:r>
              <a:rPr dirty="0"/>
              <a:t> de </a:t>
            </a:r>
            <a:r>
              <a:rPr dirty="0" err="1"/>
              <a:t>cuidado</a:t>
            </a:r>
            <a:r>
              <a:rPr dirty="0"/>
              <a:t> de la </a:t>
            </a:r>
            <a:r>
              <a:rPr dirty="0" err="1"/>
              <a:t>salud</a:t>
            </a:r>
            <a:r>
              <a:rPr dirty="0"/>
              <a:t>.</a:t>
            </a:r>
          </a:p>
        </p:txBody>
      </p:sp>
      <p:grpSp>
        <p:nvGrpSpPr>
          <p:cNvPr id="102" name="Group 5"/>
          <p:cNvGrpSpPr/>
          <p:nvPr/>
        </p:nvGrpSpPr>
        <p:grpSpPr>
          <a:xfrm>
            <a:off x="-13254" y="200415"/>
            <a:ext cx="891532" cy="551148"/>
            <a:chOff x="0" y="0"/>
            <a:chExt cx="891530" cy="551146"/>
          </a:xfrm>
        </p:grpSpPr>
        <p:sp>
          <p:nvSpPr>
            <p:cNvPr id="100"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1"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05" name="Group 7"/>
          <p:cNvGrpSpPr/>
          <p:nvPr/>
        </p:nvGrpSpPr>
        <p:grpSpPr>
          <a:xfrm>
            <a:off x="11313722" y="6144016"/>
            <a:ext cx="891531" cy="551147"/>
            <a:chOff x="0" y="0"/>
            <a:chExt cx="891530" cy="551146"/>
          </a:xfrm>
        </p:grpSpPr>
        <p:sp>
          <p:nvSpPr>
            <p:cNvPr id="103"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06"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1</a:t>
            </a:r>
          </a:p>
        </p:txBody>
      </p:sp>
      <p:pic>
        <p:nvPicPr>
          <p:cNvPr id="107" name="Picture 15" descr="Picture 15"/>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08" name="Subtitle 2"/>
          <p:cNvSpPr txBox="1"/>
          <p:nvPr/>
        </p:nvSpPr>
        <p:spPr>
          <a:xfrm>
            <a:off x="1676400" y="3301046"/>
            <a:ext cx="9144000" cy="20000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60604" indent="-260604" defTabSz="694944">
              <a:lnSpc>
                <a:spcPct val="90000"/>
              </a:lnSpc>
              <a:spcBef>
                <a:spcPts val="700"/>
              </a:spcBef>
              <a:buSzPct val="100000"/>
              <a:buChar char="✓"/>
              <a:defRPr sz="1824"/>
            </a:pPr>
            <a:r>
              <a:rPr dirty="0"/>
              <a:t>El </a:t>
            </a:r>
            <a:r>
              <a:rPr dirty="0" err="1"/>
              <a:t>sistema</a:t>
            </a:r>
            <a:r>
              <a:rPr dirty="0"/>
              <a:t> </a:t>
            </a:r>
            <a:r>
              <a:rPr dirty="0" err="1"/>
              <a:t>solicitado</a:t>
            </a:r>
            <a:r>
              <a:rPr dirty="0"/>
              <a:t> </a:t>
            </a:r>
            <a:r>
              <a:rPr dirty="0" err="1"/>
              <a:t>pertenece</a:t>
            </a:r>
            <a:r>
              <a:rPr dirty="0"/>
              <a:t> al </a:t>
            </a:r>
            <a:r>
              <a:rPr dirty="0" err="1"/>
              <a:t>área</a:t>
            </a:r>
            <a:r>
              <a:rPr dirty="0"/>
              <a:t> de facturación:</a:t>
            </a:r>
          </a:p>
          <a:p>
            <a:pPr marL="608076" lvl="1" indent="-260604" defTabSz="694944">
              <a:lnSpc>
                <a:spcPct val="90000"/>
              </a:lnSpc>
              <a:spcBef>
                <a:spcPts val="300"/>
              </a:spcBef>
              <a:buSzPct val="100000"/>
              <a:buFont typeface="Arial"/>
              <a:buChar char="•"/>
              <a:defRPr sz="1520"/>
            </a:pPr>
            <a:r>
              <a:rPr dirty="0" err="1"/>
              <a:t>Compra</a:t>
            </a:r>
            <a:r>
              <a:rPr dirty="0"/>
              <a:t> y </a:t>
            </a:r>
            <a:r>
              <a:rPr dirty="0" err="1"/>
              <a:t>venta</a:t>
            </a:r>
            <a:r>
              <a:rPr dirty="0"/>
              <a:t> de </a:t>
            </a:r>
            <a:r>
              <a:rPr dirty="0" err="1"/>
              <a:t>productos</a:t>
            </a:r>
            <a:r>
              <a:rPr dirty="0"/>
              <a:t>.</a:t>
            </a:r>
          </a:p>
          <a:p>
            <a:pPr marL="608076" lvl="1" indent="-260604" defTabSz="694944">
              <a:lnSpc>
                <a:spcPct val="90000"/>
              </a:lnSpc>
              <a:spcBef>
                <a:spcPts val="300"/>
              </a:spcBef>
              <a:buSzPct val="100000"/>
              <a:buFont typeface="Arial"/>
              <a:buChar char="•"/>
              <a:defRPr sz="1520"/>
            </a:pPr>
            <a:r>
              <a:rPr dirty="0" err="1"/>
              <a:t>Pedidos</a:t>
            </a:r>
            <a:r>
              <a:rPr dirty="0"/>
              <a:t> a </a:t>
            </a:r>
            <a:r>
              <a:rPr dirty="0" err="1"/>
              <a:t>proveedores</a:t>
            </a:r>
            <a:r>
              <a:rPr dirty="0"/>
              <a:t>.</a:t>
            </a:r>
          </a:p>
          <a:p>
            <a:pPr marL="608076" lvl="1" indent="-260604" defTabSz="694944">
              <a:lnSpc>
                <a:spcPct val="90000"/>
              </a:lnSpc>
              <a:spcBef>
                <a:spcPts val="300"/>
              </a:spcBef>
              <a:buSzPct val="100000"/>
              <a:buFont typeface="Arial"/>
              <a:buChar char="•"/>
              <a:defRPr sz="1520"/>
            </a:pPr>
            <a:r>
              <a:rPr dirty="0" err="1"/>
              <a:t>Inventario</a:t>
            </a:r>
            <a:r>
              <a:rPr dirty="0"/>
              <a:t>.</a:t>
            </a:r>
          </a:p>
          <a:p>
            <a:pPr lvl="1" indent="347472" defTabSz="694944">
              <a:lnSpc>
                <a:spcPct val="90000"/>
              </a:lnSpc>
              <a:spcBef>
                <a:spcPts val="300"/>
              </a:spcBef>
              <a:defRPr sz="1520"/>
            </a:pPr>
            <a:endParaRPr dirty="0"/>
          </a:p>
          <a:p>
            <a:pPr marL="260604" indent="-260604" defTabSz="694944">
              <a:lnSpc>
                <a:spcPct val="90000"/>
              </a:lnSpc>
              <a:spcBef>
                <a:spcPts val="700"/>
              </a:spcBef>
              <a:buSzPct val="100000"/>
              <a:buChar char="✓"/>
              <a:defRPr sz="1824"/>
            </a:pP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ctrTitle"/>
          </p:nvPr>
        </p:nvSpPr>
        <p:spPr>
          <a:xfrm>
            <a:off x="878276" y="721245"/>
            <a:ext cx="3834775"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t>Justificación</a:t>
            </a:r>
          </a:p>
        </p:txBody>
      </p:sp>
      <p:sp>
        <p:nvSpPr>
          <p:cNvPr id="111" name="Subtitle 2"/>
          <p:cNvSpPr txBox="1">
            <a:spLocks noGrp="1"/>
          </p:cNvSpPr>
          <p:nvPr>
            <p:ph type="subTitle" sz="half" idx="1"/>
          </p:nvPr>
        </p:nvSpPr>
        <p:spPr>
          <a:xfrm>
            <a:off x="1524000" y="1798151"/>
            <a:ext cx="9144000" cy="3161776"/>
          </a:xfrm>
          <a:prstGeom prst="rect">
            <a:avLst/>
          </a:prstGeom>
        </p:spPr>
        <p:txBody>
          <a:bodyPr>
            <a:normAutofit lnSpcReduction="10000"/>
          </a:bodyPr>
          <a:lstStyle>
            <a:lvl1pPr algn="l"/>
          </a:lstStyle>
          <a:p>
            <a:r>
              <a:rPr lang="es-NI" dirty="0"/>
              <a:t>Actualmente, muchos de los pequeños negocios llevan el control de sus cuentas y anotaciones de una manera desordenada, insegura y poco eficiente; esto provoca algunas veces, pérdida de información y en ocasiones, pérdida de dinero. Por lo que el presente proyecto, tiene como objetivo principal diseñar un sistema para agilizar los procesos de compra y venta de los productos, generar informes de las ventas realizadas, además de llevar un monitoreo sobre los pagos de las compras de los productos y control de los egresos propios de los dueños de la farmacia.</a:t>
            </a:r>
            <a:br>
              <a:rPr lang="es-NI" dirty="0"/>
            </a:br>
            <a:endParaRPr dirty="0"/>
          </a:p>
        </p:txBody>
      </p:sp>
      <p:grpSp>
        <p:nvGrpSpPr>
          <p:cNvPr id="114" name="Group 5"/>
          <p:cNvGrpSpPr/>
          <p:nvPr/>
        </p:nvGrpSpPr>
        <p:grpSpPr>
          <a:xfrm>
            <a:off x="-13254" y="200415"/>
            <a:ext cx="891532" cy="551148"/>
            <a:chOff x="0" y="0"/>
            <a:chExt cx="891530" cy="551146"/>
          </a:xfrm>
        </p:grpSpPr>
        <p:sp>
          <p:nvSpPr>
            <p:cNvPr id="112"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17" name="Group 7"/>
          <p:cNvGrpSpPr/>
          <p:nvPr/>
        </p:nvGrpSpPr>
        <p:grpSpPr>
          <a:xfrm>
            <a:off x="11313722" y="6144016"/>
            <a:ext cx="891531" cy="551147"/>
            <a:chOff x="0" y="0"/>
            <a:chExt cx="891530" cy="551146"/>
          </a:xfrm>
        </p:grpSpPr>
        <p:sp>
          <p:nvSpPr>
            <p:cNvPr id="115"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6"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18"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2</a:t>
            </a:r>
          </a:p>
        </p:txBody>
      </p:sp>
      <p:pic>
        <p:nvPicPr>
          <p:cNvPr id="119"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smtClean="0"/>
              <a:t>Objetivos del </a:t>
            </a:r>
            <a:r>
              <a:rPr lang="en-US" dirty="0"/>
              <a:t>P</a:t>
            </a:r>
            <a:r>
              <a:rPr lang="en-US" dirty="0" smtClean="0"/>
              <a:t>royecto</a:t>
            </a:r>
            <a:endParaRPr dirty="0"/>
          </a:p>
        </p:txBody>
      </p:sp>
      <p:sp>
        <p:nvSpPr>
          <p:cNvPr id="8" name="Text Placeholder 7"/>
          <p:cNvSpPr>
            <a:spLocks noGrp="1"/>
          </p:cNvSpPr>
          <p:nvPr>
            <p:ph type="body" sz="quarter" idx="1"/>
          </p:nvPr>
        </p:nvSpPr>
        <p:spPr/>
        <p:txBody>
          <a:bodyPr/>
          <a:lstStyle/>
          <a:p>
            <a:r>
              <a:rPr lang="es-NI" dirty="0"/>
              <a:t>Objetivo General</a:t>
            </a:r>
          </a:p>
        </p:txBody>
      </p:sp>
      <p:sp>
        <p:nvSpPr>
          <p:cNvPr id="9" name="Text Placeholder 8"/>
          <p:cNvSpPr>
            <a:spLocks noGrp="1"/>
          </p:cNvSpPr>
          <p:nvPr>
            <p:ph type="body" sz="quarter" idx="13"/>
          </p:nvPr>
        </p:nvSpPr>
        <p:spPr>
          <a:xfrm>
            <a:off x="6172200" y="1986188"/>
            <a:ext cx="5183188" cy="823913"/>
          </a:xfrm>
        </p:spPr>
        <p:txBody>
          <a:bodyPr>
            <a:normAutofit/>
          </a:bodyPr>
          <a:lstStyle/>
          <a:p>
            <a:pPr marL="0" indent="0">
              <a:buNone/>
            </a:pPr>
            <a:r>
              <a:rPr lang="es-NI" sz="2400" b="1" dirty="0" smtClean="0"/>
              <a:t>Objetivos </a:t>
            </a:r>
            <a:r>
              <a:rPr lang="es-NI" sz="2400" b="1" dirty="0"/>
              <a:t>Específicos</a:t>
            </a:r>
            <a:br>
              <a:rPr lang="es-NI" sz="2400" b="1" dirty="0"/>
            </a:br>
            <a:endParaRPr lang="es-NI" sz="2400" b="1" dirty="0"/>
          </a:p>
        </p:txBody>
      </p:sp>
      <p:grpSp>
        <p:nvGrpSpPr>
          <p:cNvPr id="125" name="Group 5"/>
          <p:cNvGrpSpPr/>
          <p:nvPr/>
        </p:nvGrpSpPr>
        <p:grpSpPr>
          <a:xfrm>
            <a:off x="-13254" y="200415"/>
            <a:ext cx="891532" cy="551148"/>
            <a:chOff x="0" y="0"/>
            <a:chExt cx="891530" cy="551146"/>
          </a:xfrm>
        </p:grpSpPr>
        <p:sp>
          <p:nvSpPr>
            <p:cNvPr id="123"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 name="Group 7"/>
          <p:cNvGrpSpPr/>
          <p:nvPr/>
        </p:nvGrpSpPr>
        <p:grpSpPr>
          <a:xfrm>
            <a:off x="11313722" y="6144016"/>
            <a:ext cx="891531" cy="551147"/>
            <a:chOff x="0" y="0"/>
            <a:chExt cx="891530" cy="551146"/>
          </a:xfrm>
        </p:grpSpPr>
        <p:sp>
          <p:nvSpPr>
            <p:cNvPr id="126"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9"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3</a:t>
            </a:r>
          </a:p>
        </p:txBody>
      </p:sp>
      <p:pic>
        <p:nvPicPr>
          <p:cNvPr id="130"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1" name="TextBox 10"/>
          <p:cNvSpPr txBox="1"/>
          <p:nvPr/>
        </p:nvSpPr>
        <p:spPr>
          <a:xfrm rot="10800000" flipV="1">
            <a:off x="839787" y="2810101"/>
            <a:ext cx="5157789" cy="2215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NI" sz="2400" dirty="0"/>
              <a:t>Desarrollar un sistema de facturación e inventario, bajo un entorno de escritorio para facilitar la gestión de las funciones contables de la Farmacia +Salud utilizando la metodología RUP.</a:t>
            </a: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21"/>
          <p:cNvSpPr txBox="1"/>
          <p:nvPr/>
        </p:nvSpPr>
        <p:spPr>
          <a:xfrm rot="10800000" flipV="1">
            <a:off x="6181673" y="2768900"/>
            <a:ext cx="516424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s-NI" sz="2000" dirty="0" smtClean="0"/>
              <a:t>Analizar </a:t>
            </a:r>
            <a:r>
              <a:rPr lang="es-NI" sz="2000" dirty="0"/>
              <a:t>las exigencias y requisitos del cliente, con la finalidad de establecer las directrices para el desarrollo del sistema. </a:t>
            </a:r>
            <a:endParaRPr lang="es-NI" sz="2000" dirty="0" smtClean="0"/>
          </a:p>
          <a:p>
            <a:pPr marL="342900" indent="-342900">
              <a:buFont typeface="Arial" panose="020B0604020202020204" pitchFamily="34" charset="0"/>
              <a:buChar char="•"/>
            </a:pPr>
            <a:r>
              <a:rPr lang="es-NI" sz="2000" dirty="0" smtClean="0"/>
              <a:t>. </a:t>
            </a:r>
            <a:r>
              <a:rPr lang="es-NI" sz="2000" dirty="0"/>
              <a:t>Desarrollar el sistema utilizando Java como lenguaje de programación y SQL como lenguaje de consultas. </a:t>
            </a:r>
            <a:endParaRPr lang="es-NI" sz="2000" dirty="0" smtClean="0"/>
          </a:p>
          <a:p>
            <a:pPr marL="342900" indent="-342900">
              <a:buFont typeface="Arial" panose="020B0604020202020204" pitchFamily="34" charset="0"/>
              <a:buChar char="•"/>
            </a:pPr>
            <a:r>
              <a:rPr lang="es-NI" sz="2000" dirty="0" smtClean="0"/>
              <a:t> </a:t>
            </a:r>
            <a:r>
              <a:rPr lang="es-NI" sz="2000" dirty="0"/>
              <a:t>Evaluar la eficiencia del sistema desarrollado para determinar si se ha alcanzado un nivel óptimo para la implementación del mismo.</a:t>
            </a:r>
            <a:r>
              <a:rPr lang="es-NI" dirty="0"/>
              <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smtClean="0"/>
              <a:t>Objetivos del Sistema</a:t>
            </a:r>
            <a:endParaRPr dirty="0"/>
          </a:p>
        </p:txBody>
      </p:sp>
      <p:sp>
        <p:nvSpPr>
          <p:cNvPr id="8" name="Text Placeholder 7"/>
          <p:cNvSpPr>
            <a:spLocks noGrp="1"/>
          </p:cNvSpPr>
          <p:nvPr>
            <p:ph type="body" sz="quarter" idx="1"/>
          </p:nvPr>
        </p:nvSpPr>
        <p:spPr/>
        <p:txBody>
          <a:bodyPr/>
          <a:lstStyle/>
          <a:p>
            <a:r>
              <a:rPr lang="es-NI" dirty="0"/>
              <a:t>Objetivo General</a:t>
            </a:r>
          </a:p>
        </p:txBody>
      </p:sp>
      <p:sp>
        <p:nvSpPr>
          <p:cNvPr id="9" name="Text Placeholder 8"/>
          <p:cNvSpPr>
            <a:spLocks noGrp="1"/>
          </p:cNvSpPr>
          <p:nvPr>
            <p:ph type="body" sz="quarter" idx="13"/>
          </p:nvPr>
        </p:nvSpPr>
        <p:spPr>
          <a:xfrm>
            <a:off x="6172200" y="1986188"/>
            <a:ext cx="5183188" cy="823913"/>
          </a:xfrm>
        </p:spPr>
        <p:txBody>
          <a:bodyPr>
            <a:normAutofit/>
          </a:bodyPr>
          <a:lstStyle/>
          <a:p>
            <a:pPr marL="0" indent="0">
              <a:buNone/>
            </a:pPr>
            <a:r>
              <a:rPr lang="es-NI" sz="2400" b="1" dirty="0" smtClean="0"/>
              <a:t>Objetivos </a:t>
            </a:r>
            <a:r>
              <a:rPr lang="es-NI" sz="2400" b="1" dirty="0"/>
              <a:t>Específicos</a:t>
            </a:r>
            <a:br>
              <a:rPr lang="es-NI" sz="2400" b="1" dirty="0"/>
            </a:br>
            <a:endParaRPr lang="es-NI" sz="2400" b="1" dirty="0"/>
          </a:p>
        </p:txBody>
      </p:sp>
      <p:grpSp>
        <p:nvGrpSpPr>
          <p:cNvPr id="125" name="Group 5"/>
          <p:cNvGrpSpPr/>
          <p:nvPr/>
        </p:nvGrpSpPr>
        <p:grpSpPr>
          <a:xfrm>
            <a:off x="-13254" y="200415"/>
            <a:ext cx="891532" cy="551148"/>
            <a:chOff x="0" y="0"/>
            <a:chExt cx="891530" cy="551146"/>
          </a:xfrm>
        </p:grpSpPr>
        <p:sp>
          <p:nvSpPr>
            <p:cNvPr id="123"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4"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28" name="Group 7"/>
          <p:cNvGrpSpPr/>
          <p:nvPr/>
        </p:nvGrpSpPr>
        <p:grpSpPr>
          <a:xfrm>
            <a:off x="11313722" y="6144016"/>
            <a:ext cx="891531" cy="551147"/>
            <a:chOff x="0" y="0"/>
            <a:chExt cx="891530" cy="551146"/>
          </a:xfrm>
        </p:grpSpPr>
        <p:sp>
          <p:nvSpPr>
            <p:cNvPr id="126"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7"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29" name="TextBox 10"/>
          <p:cNvSpPr txBox="1"/>
          <p:nvPr/>
        </p:nvSpPr>
        <p:spPr>
          <a:xfrm>
            <a:off x="11714750" y="6234922"/>
            <a:ext cx="234999"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rPr lang="en-US" dirty="0" smtClean="0"/>
              <a:t>4</a:t>
            </a:r>
          </a:p>
        </p:txBody>
      </p:sp>
      <p:pic>
        <p:nvPicPr>
          <p:cNvPr id="130"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
        <p:nvSpPr>
          <p:cNvPr id="11" name="TextBox 10"/>
          <p:cNvSpPr txBox="1"/>
          <p:nvPr/>
        </p:nvSpPr>
        <p:spPr>
          <a:xfrm rot="10800000" flipV="1">
            <a:off x="839787" y="2517714"/>
            <a:ext cx="5157789" cy="28007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s-NI" sz="2800" dirty="0"/>
              <a:t>Gestionar los datos de facturación e inventario para la correcta implementación de las reglas de negocio utilizando el lenguaje Java.</a:t>
            </a:r>
            <a:r>
              <a:rPr lang="es-NI" dirty="0"/>
              <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TextBox 21"/>
          <p:cNvSpPr txBox="1"/>
          <p:nvPr/>
        </p:nvSpPr>
        <p:spPr>
          <a:xfrm rot="10800000" flipV="1">
            <a:off x="6181673" y="3184398"/>
            <a:ext cx="5164241"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s-NI" dirty="0" smtClean="0"/>
              <a:t>Almacenar </a:t>
            </a:r>
            <a:r>
              <a:rPr lang="es-NI" dirty="0"/>
              <a:t>los datos de manera segura y permanente utilizando mecanismos de validación </a:t>
            </a:r>
            <a:r>
              <a:rPr lang="es-NI" dirty="0" smtClean="0"/>
              <a:t>explícita.</a:t>
            </a:r>
          </a:p>
          <a:p>
            <a:pPr marL="342900" indent="-342900">
              <a:buFont typeface="Arial" panose="020B0604020202020204" pitchFamily="34" charset="0"/>
              <a:buChar char="•"/>
            </a:pPr>
            <a:r>
              <a:rPr lang="es-NI" dirty="0" smtClean="0"/>
              <a:t> </a:t>
            </a:r>
            <a:r>
              <a:rPr lang="es-NI" dirty="0"/>
              <a:t>Facilitar la realización de los procesos de facturación a través de una interfaz intuitiva</a:t>
            </a:r>
            <a:r>
              <a:rPr lang="es-NI" dirty="0" smtClean="0"/>
              <a:t>.</a:t>
            </a:r>
          </a:p>
          <a:p>
            <a:pPr marL="342900" indent="-342900">
              <a:buFont typeface="Arial" panose="020B0604020202020204" pitchFamily="34" charset="0"/>
              <a:buChar char="•"/>
            </a:pPr>
            <a:r>
              <a:rPr lang="es-NI" dirty="0" smtClean="0"/>
              <a:t> </a:t>
            </a:r>
            <a:r>
              <a:rPr lang="es-NI" dirty="0"/>
              <a:t>Proveer información precisa tras la búsqueda y/o consulta de la misma.</a:t>
            </a:r>
            <a:br>
              <a:rPr lang="es-NI" dirty="0"/>
            </a:br>
            <a:r>
              <a:rPr lang="es-NI" dirty="0"/>
              <a:t/>
            </a:r>
            <a:br>
              <a:rPr lang="es-NI" dirty="0"/>
            </a:br>
            <a:endParaRPr kumimoji="0" lang="es-NI"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223169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878274" y="721245"/>
            <a:ext cx="6079118" cy="719430"/>
          </a:xfrm>
          <a:prstGeom prst="rect">
            <a:avLst/>
          </a:prstGeom>
        </p:spPr>
        <p:txBody>
          <a:bodyPr/>
          <a:lstStyle>
            <a:lvl1pPr defTabSz="694944">
              <a:defRPr sz="3648">
                <a:solidFill>
                  <a:srgbClr val="262626"/>
                </a:solidFill>
                <a:latin typeface="Avenir Book"/>
                <a:ea typeface="Avenir Book"/>
                <a:cs typeface="Avenir Book"/>
                <a:sym typeface="Avenir Book"/>
              </a:defRPr>
            </a:lvl1pPr>
          </a:lstStyle>
          <a:p>
            <a:r>
              <a:rPr lang="en-US" dirty="0" err="1" smtClean="0"/>
              <a:t>Conclusiones</a:t>
            </a:r>
            <a:r>
              <a:rPr lang="en-US" dirty="0" smtClean="0"/>
              <a:t>.</a:t>
            </a:r>
            <a:endParaRPr dirty="0"/>
          </a:p>
        </p:txBody>
      </p:sp>
      <p:sp>
        <p:nvSpPr>
          <p:cNvPr id="155" name="Subtitle 2"/>
          <p:cNvSpPr txBox="1">
            <a:spLocks noGrp="1"/>
          </p:cNvSpPr>
          <p:nvPr>
            <p:ph type="subTitle" sz="half" idx="1"/>
          </p:nvPr>
        </p:nvSpPr>
        <p:spPr>
          <a:xfrm>
            <a:off x="1524000" y="1600201"/>
            <a:ext cx="9144000" cy="3657598"/>
          </a:xfrm>
          <a:prstGeom prst="rect">
            <a:avLst/>
          </a:prstGeom>
        </p:spPr>
        <p:txBody>
          <a:bodyPr>
            <a:normAutofit/>
          </a:bodyPr>
          <a:lstStyle/>
          <a:p>
            <a:pPr algn="just"/>
            <a:r>
              <a:rPr lang="es-NI" sz="2800" dirty="0"/>
              <a:t>Tras la obtención de los resultados expresados anteriormente se puede concluir que, todos los datos obtenidos para su posterior análisis que están reflejados en este documento fueron fundamentales para desarrollar un primer prototipo de sistema que esté dirigido a solucionar los problemas durante se dan los procesos contables en la farmacia</a:t>
            </a:r>
            <a:r>
              <a:rPr lang="es-NI" sz="2800" dirty="0" smtClean="0"/>
              <a:t>.</a:t>
            </a:r>
          </a:p>
          <a:p>
            <a:pPr algn="just"/>
            <a:r>
              <a:rPr lang="es-NI" sz="2800" dirty="0"/>
              <a:t/>
            </a:r>
            <a:br>
              <a:rPr lang="es-NI" sz="2800" dirty="0"/>
            </a:br>
            <a:endParaRPr sz="2800" dirty="0"/>
          </a:p>
        </p:txBody>
      </p:sp>
      <p:grpSp>
        <p:nvGrpSpPr>
          <p:cNvPr id="158" name="Group 5"/>
          <p:cNvGrpSpPr/>
          <p:nvPr/>
        </p:nvGrpSpPr>
        <p:grpSpPr>
          <a:xfrm>
            <a:off x="-13254" y="200415"/>
            <a:ext cx="891532" cy="551148"/>
            <a:chOff x="0" y="0"/>
            <a:chExt cx="891530" cy="551146"/>
          </a:xfrm>
        </p:grpSpPr>
        <p:sp>
          <p:nvSpPr>
            <p:cNvPr id="156" name="Oval 3"/>
            <p:cNvSpPr/>
            <p:nvPr/>
          </p:nvSpPr>
          <p:spPr>
            <a:xfrm>
              <a:off x="352909" y="-1"/>
              <a:ext cx="538622"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7" name="Rectangle 4"/>
            <p:cNvSpPr/>
            <p:nvPr/>
          </p:nvSpPr>
          <p:spPr>
            <a:xfrm>
              <a:off x="-1" y="-1"/>
              <a:ext cx="649361"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161" name="Group 7"/>
          <p:cNvGrpSpPr/>
          <p:nvPr/>
        </p:nvGrpSpPr>
        <p:grpSpPr>
          <a:xfrm>
            <a:off x="11313722" y="6144016"/>
            <a:ext cx="891531" cy="551147"/>
            <a:chOff x="0" y="0"/>
            <a:chExt cx="891530" cy="551146"/>
          </a:xfrm>
        </p:grpSpPr>
        <p:sp>
          <p:nvSpPr>
            <p:cNvPr id="159" name="Oval 8"/>
            <p:cNvSpPr/>
            <p:nvPr/>
          </p:nvSpPr>
          <p:spPr>
            <a:xfrm rot="10800000">
              <a:off x="0" y="-1"/>
              <a:ext cx="538621" cy="551148"/>
            </a:xfrm>
            <a:prstGeom prst="ellipse">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0" name="Rectangle 9"/>
            <p:cNvSpPr/>
            <p:nvPr/>
          </p:nvSpPr>
          <p:spPr>
            <a:xfrm rot="10800000">
              <a:off x="242171" y="-1"/>
              <a:ext cx="649360" cy="551148"/>
            </a:xfrm>
            <a:prstGeom prst="rect">
              <a:avLst/>
            </a:prstGeom>
            <a:solidFill>
              <a:srgbClr val="2A80BB"/>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62" name="TextBox 10"/>
          <p:cNvSpPr txBox="1"/>
          <p:nvPr/>
        </p:nvSpPr>
        <p:spPr>
          <a:xfrm>
            <a:off x="11714750" y="6234922"/>
            <a:ext cx="245365" cy="434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a:solidFill>
                  <a:srgbClr val="FFFFFF"/>
                </a:solidFill>
                <a:latin typeface="Avenir Book"/>
                <a:ea typeface="Avenir Book"/>
                <a:cs typeface="Avenir Book"/>
                <a:sym typeface="Avenir Book"/>
              </a:defRPr>
            </a:lvl1pPr>
          </a:lstStyle>
          <a:p>
            <a:r>
              <a:t>6</a:t>
            </a:r>
          </a:p>
        </p:txBody>
      </p:sp>
      <p:pic>
        <p:nvPicPr>
          <p:cNvPr id="163" name="Picture 11" descr="Picture 11"/>
          <p:cNvPicPr>
            <a:picLocks noChangeAspect="1"/>
          </p:cNvPicPr>
          <p:nvPr/>
        </p:nvPicPr>
        <p:blipFill>
          <a:blip r:embed="rId2">
            <a:extLst/>
          </a:blip>
          <a:stretch>
            <a:fillRect/>
          </a:stretch>
        </p:blipFill>
        <p:spPr>
          <a:xfrm>
            <a:off x="311426" y="299668"/>
            <a:ext cx="352639" cy="352640"/>
          </a:xfrm>
          <a:prstGeom prst="rect">
            <a:avLst/>
          </a:prstGeom>
          <a:ln w="12700">
            <a:miter lim="400000"/>
          </a:ln>
        </p:spPr>
      </p:pic>
    </p:spTree>
    <p:extLst>
      <p:ext uri="{BB962C8B-B14F-4D97-AF65-F5344CB8AC3E}">
        <p14:creationId xmlns:p14="http://schemas.microsoft.com/office/powerpoint/2010/main" val="345144387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1512</TotalTime>
  <Words>382</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Black</vt:lpstr>
      <vt:lpstr>Avenir Book</vt:lpstr>
      <vt:lpstr>Calibri</vt:lpstr>
      <vt:lpstr>Calibri Light</vt:lpstr>
      <vt:lpstr>Office Theme</vt:lpstr>
      <vt:lpstr>PowerPoint Presentation</vt:lpstr>
      <vt:lpstr>Introducción</vt:lpstr>
      <vt:lpstr>Justificación</vt:lpstr>
      <vt:lpstr>Objetivos del Proyecto</vt:lpstr>
      <vt:lpstr>Objetivos del Sistema</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OEM</cp:lastModifiedBy>
  <cp:revision>18</cp:revision>
  <dcterms:modified xsi:type="dcterms:W3CDTF">2019-09-06T22:49:54Z</dcterms:modified>
</cp:coreProperties>
</file>