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3" r:id="rId6"/>
    <p:sldId id="261" r:id="rId7"/>
    <p:sldId id="264" r:id="rId8"/>
    <p:sldId id="262"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65"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69" d="100"/>
          <a:sy n="69" d="100"/>
        </p:scale>
        <p:origin x="7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1524000" y="1122362"/>
            <a:ext cx="9144000" cy="2387601"/>
          </a:xfrm>
          <a:prstGeom prst="rect">
            <a:avLst/>
          </a:prstGeom>
        </p:spPr>
        <p:txBody>
          <a:bodyPr anchor="b"/>
          <a:lstStyle>
            <a:lvl1pPr algn="ctr">
              <a:defRPr sz="6000"/>
            </a:lvl1pPr>
          </a:lstStyle>
          <a:p>
            <a:r>
              <a:t>Texto del título</a:t>
            </a:r>
          </a:p>
        </p:txBody>
      </p:sp>
      <p:sp>
        <p:nvSpPr>
          <p:cNvPr id="12" name="Nivel de texto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half" idx="1"/>
          </p:nvPr>
        </p:nvSpPr>
        <p:spPr>
          <a:xfrm>
            <a:off x="838200" y="1825625"/>
            <a:ext cx="5181600" cy="4351338"/>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xfrm>
            <a:off x="839787" y="365125"/>
            <a:ext cx="10515601" cy="1325563"/>
          </a:xfrm>
          <a:prstGeom prst="rect">
            <a:avLst/>
          </a:prstGeom>
        </p:spPr>
        <p:txBody>
          <a:bodyPr/>
          <a:lstStyle/>
          <a:p>
            <a:r>
              <a:t>Texto del título</a:t>
            </a:r>
          </a:p>
        </p:txBody>
      </p:sp>
      <p:sp>
        <p:nvSpPr>
          <p:cNvPr id="48" name="Nivel de texto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839787" y="457200"/>
            <a:ext cx="3932239" cy="1600200"/>
          </a:xfrm>
          <a:prstGeom prst="rect">
            <a:avLst/>
          </a:prstGeom>
        </p:spPr>
        <p:txBody>
          <a:bodyPr anchor="b"/>
          <a:lstStyle>
            <a:lvl1pPr>
              <a:defRPr sz="3200"/>
            </a:lvl1pPr>
          </a:lstStyle>
          <a:p>
            <a:r>
              <a:t>Texto del título</a:t>
            </a:r>
          </a:p>
        </p:txBody>
      </p:sp>
      <p:sp>
        <p:nvSpPr>
          <p:cNvPr id="73" name="Nivel de texto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839787" y="457200"/>
            <a:ext cx="3932239" cy="1600200"/>
          </a:xfrm>
          <a:prstGeom prst="rect">
            <a:avLst/>
          </a:prstGeom>
        </p:spPr>
        <p:txBody>
          <a:bodyPr anchor="b"/>
          <a:lstStyle>
            <a:lvl1pPr>
              <a:defRPr sz="3200"/>
            </a:lvl1pPr>
          </a:lstStyle>
          <a:p>
            <a:r>
              <a:t>Texto del título</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Nivel de texto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Texto del título</a:t>
            </a:r>
          </a:p>
        </p:txBody>
      </p:sp>
      <p:sp>
        <p:nvSpPr>
          <p:cNvPr id="3" name="Nivel de texto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6" descr="Picture 6"/>
          <p:cNvPicPr>
            <a:picLocks noChangeAspect="1"/>
          </p:cNvPicPr>
          <p:nvPr/>
        </p:nvPicPr>
        <p:blipFill>
          <a:blip r:embed="rId2">
            <a:extLst/>
          </a:blip>
          <a:srcRect t="22056" r="1144"/>
          <a:stretch>
            <a:fillRect/>
          </a:stretch>
        </p:blipFill>
        <p:spPr>
          <a:xfrm>
            <a:off x="-10304" y="-1"/>
            <a:ext cx="12202304" cy="6414052"/>
          </a:xfrm>
          <a:prstGeom prst="rect">
            <a:avLst/>
          </a:prstGeom>
          <a:ln w="12700">
            <a:miter lim="400000"/>
          </a:ln>
        </p:spPr>
      </p:pic>
      <p:sp>
        <p:nvSpPr>
          <p:cNvPr id="95" name="Rectangle 7"/>
          <p:cNvSpPr/>
          <p:nvPr/>
        </p:nvSpPr>
        <p:spPr>
          <a:xfrm>
            <a:off x="0" y="3429000"/>
            <a:ext cx="12192000" cy="3429000"/>
          </a:xfrm>
          <a:prstGeom prst="rect">
            <a:avLst/>
          </a:prstGeom>
          <a:solidFill>
            <a:srgbClr val="2A80BB"/>
          </a:solidFill>
          <a:ln w="12700">
            <a:miter lim="400000"/>
          </a:ln>
        </p:spPr>
        <p:txBody>
          <a:bodyPr lIns="45719" rIns="45719" anchor="ctr"/>
          <a:lstStyle/>
          <a:p>
            <a:pPr algn="ctr">
              <a:defRPr sz="4800">
                <a:solidFill>
                  <a:srgbClr val="FFFFFF"/>
                </a:solidFill>
              </a:defRPr>
            </a:pPr>
            <a:endParaRPr/>
          </a:p>
        </p:txBody>
      </p:sp>
      <p:sp>
        <p:nvSpPr>
          <p:cNvPr id="96" name="TextBox 8"/>
          <p:cNvSpPr txBox="1"/>
          <p:nvPr/>
        </p:nvSpPr>
        <p:spPr>
          <a:xfrm>
            <a:off x="2066237" y="4281725"/>
            <a:ext cx="8049222" cy="188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400">
                <a:solidFill>
                  <a:srgbClr val="FFFFFF"/>
                </a:solidFill>
                <a:latin typeface="Avenir Black"/>
                <a:ea typeface="Avenir Black"/>
                <a:cs typeface="Avenir Black"/>
                <a:sym typeface="Avenir Black"/>
              </a:defRPr>
            </a:lvl1pPr>
          </a:lstStyle>
          <a:p>
            <a:r>
              <a:t>SISTEMA DE FACTURACIÓN DE LA FARMACIA +SALUD</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366926" y="406884"/>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Plan de comunicación</a:t>
            </a:r>
            <a:endParaRPr sz="3200" dirty="0"/>
          </a:p>
        </p:txBody>
      </p:sp>
      <p:sp>
        <p:nvSpPr>
          <p:cNvPr id="155" name="Subtitle 2"/>
          <p:cNvSpPr txBox="1">
            <a:spLocks noGrp="1"/>
          </p:cNvSpPr>
          <p:nvPr>
            <p:ph type="subTitle" sz="half" idx="1"/>
          </p:nvPr>
        </p:nvSpPr>
        <p:spPr>
          <a:xfrm>
            <a:off x="1052945" y="1233530"/>
            <a:ext cx="9144000" cy="4696215"/>
          </a:xfrm>
          <a:prstGeom prst="rect">
            <a:avLst/>
          </a:prstGeom>
        </p:spPr>
        <p:txBody>
          <a:bodyPr>
            <a:normAutofit/>
          </a:bodyPr>
          <a:lstStyle/>
          <a:p>
            <a:pPr marL="342900" indent="-342900" algn="l">
              <a:buFont typeface="Arial" panose="020B0604020202020204" pitchFamily="34" charset="0"/>
              <a:buChar char="•"/>
            </a:pPr>
            <a:r>
              <a:rPr lang="es-NI" b="1" dirty="0" smtClean="0"/>
              <a:t>Partes interesadas.</a:t>
            </a:r>
          </a:p>
          <a:p>
            <a:pPr marL="342900" lvl="4" indent="-342900" algn="l">
              <a:buFont typeface="Courier New" panose="02070309020205020404" pitchFamily="49" charset="0"/>
              <a:buChar char="o"/>
            </a:pPr>
            <a:r>
              <a:rPr lang="es-NI" b="1" dirty="0" smtClean="0"/>
              <a:t>Registro de interesados.</a:t>
            </a:r>
          </a:p>
          <a:p>
            <a:pPr marL="342900" indent="-342900" algn="l">
              <a:buFont typeface="Arial" panose="020B0604020202020204" pitchFamily="34" charset="0"/>
              <a:buChar char="•"/>
            </a:pPr>
            <a:endParaRPr lang="es-NI" b="1" dirty="0" smtClean="0"/>
          </a:p>
          <a:p>
            <a:pPr marL="342900" indent="-342900" algn="l">
              <a:buFont typeface="Arial" panose="020B0604020202020204" pitchFamily="34" charset="0"/>
              <a:buChar char="•"/>
            </a:pPr>
            <a:endParaRPr lang="es-NI" dirty="0" smtClean="0"/>
          </a:p>
          <a:p>
            <a:pPr marL="342900" indent="-342900" algn="l">
              <a:buFont typeface="Arial" panose="020B0604020202020204" pitchFamily="34" charset="0"/>
              <a:buChar char="•"/>
            </a:pPr>
            <a:endParaRPr lang="es-NI" dirty="0"/>
          </a:p>
          <a:p>
            <a:pPr marL="342900" indent="-342900" algn="l">
              <a:buFont typeface="Arial" panose="020B0604020202020204" pitchFamily="34" charset="0"/>
              <a:buChar char="•"/>
            </a:pPr>
            <a:endParaRPr lang="es-NI" dirty="0" smtClean="0"/>
          </a:p>
          <a:p>
            <a:pPr marL="342900" indent="-342900" algn="l">
              <a:buFont typeface="Arial" panose="020B0604020202020204" pitchFamily="34" charset="0"/>
              <a:buChar char="•"/>
            </a:pPr>
            <a:endParaRPr lang="es-NI" dirty="0" smtClean="0"/>
          </a:p>
          <a:p>
            <a:pPr marL="342900" indent="-342900" algn="l">
              <a:buFont typeface="Arial" panose="020B0604020202020204" pitchFamily="34" charset="0"/>
              <a:buChar char="•"/>
            </a:pPr>
            <a:endParaRPr lang="es-NI" dirty="0"/>
          </a:p>
          <a:p>
            <a:pPr algn="l"/>
            <a:endParaRPr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23499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9</a:t>
            </a:r>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3" name="Picture 2"/>
          <p:cNvPicPr>
            <a:picLocks noChangeAspect="1"/>
          </p:cNvPicPr>
          <p:nvPr/>
        </p:nvPicPr>
        <p:blipFill>
          <a:blip r:embed="rId3"/>
          <a:stretch>
            <a:fillRect/>
          </a:stretch>
        </p:blipFill>
        <p:spPr>
          <a:xfrm>
            <a:off x="4743760" y="1488930"/>
            <a:ext cx="6305020" cy="4327328"/>
          </a:xfrm>
          <a:prstGeom prst="rect">
            <a:avLst/>
          </a:prstGeom>
        </p:spPr>
      </p:pic>
      <p:pic>
        <p:nvPicPr>
          <p:cNvPr id="4" name="Picture 3"/>
          <p:cNvPicPr>
            <a:picLocks noChangeAspect="1"/>
          </p:cNvPicPr>
          <p:nvPr/>
        </p:nvPicPr>
        <p:blipFill>
          <a:blip r:embed="rId4"/>
          <a:stretch>
            <a:fillRect/>
          </a:stretch>
        </p:blipFill>
        <p:spPr>
          <a:xfrm>
            <a:off x="4743760" y="5816258"/>
            <a:ext cx="6305020" cy="749501"/>
          </a:xfrm>
          <a:prstGeom prst="rect">
            <a:avLst/>
          </a:prstGeom>
        </p:spPr>
      </p:pic>
    </p:spTree>
    <p:extLst>
      <p:ext uri="{BB962C8B-B14F-4D97-AF65-F5344CB8AC3E}">
        <p14:creationId xmlns:p14="http://schemas.microsoft.com/office/powerpoint/2010/main" val="5047406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Plan de comunicación</a:t>
            </a:r>
            <a:endParaRPr sz="3200" dirty="0"/>
          </a:p>
        </p:txBody>
      </p:sp>
      <p:sp>
        <p:nvSpPr>
          <p:cNvPr id="155" name="Subtitle 2"/>
          <p:cNvSpPr txBox="1">
            <a:spLocks noGrp="1"/>
          </p:cNvSpPr>
          <p:nvPr>
            <p:ph type="subTitle" sz="half" idx="1"/>
          </p:nvPr>
        </p:nvSpPr>
        <p:spPr>
          <a:xfrm>
            <a:off x="1052944" y="1268610"/>
            <a:ext cx="10260778" cy="4558007"/>
          </a:xfrm>
          <a:prstGeom prst="rect">
            <a:avLst/>
          </a:prstGeom>
        </p:spPr>
        <p:txBody>
          <a:bodyPr>
            <a:normAutofit/>
          </a:bodyPr>
          <a:lstStyle/>
          <a:p>
            <a:pPr marL="342900" indent="-342900" algn="l">
              <a:buFont typeface="Arial" panose="020B0604020202020204" pitchFamily="34" charset="0"/>
              <a:buChar char="•"/>
            </a:pPr>
            <a:r>
              <a:rPr lang="es-NI" b="1" dirty="0" smtClean="0"/>
              <a:t>Plan de trabajo para el equipo.</a:t>
            </a:r>
          </a:p>
          <a:p>
            <a:pPr marL="342900" indent="-342900" algn="l">
              <a:buFont typeface="Wingdings" panose="05000000000000000000" pitchFamily="2" charset="2"/>
              <a:buChar char="§"/>
            </a:pPr>
            <a:r>
              <a:rPr lang="es-NI" sz="2000" dirty="0"/>
              <a:t>Reuniones presenciales. </a:t>
            </a:r>
            <a:endParaRPr lang="es-NI" sz="2000" dirty="0" smtClean="0"/>
          </a:p>
          <a:p>
            <a:pPr marL="342900" indent="-342900" algn="l">
              <a:buFont typeface="Wingdings" panose="05000000000000000000" pitchFamily="2" charset="2"/>
              <a:buChar char="§"/>
            </a:pPr>
            <a:r>
              <a:rPr lang="es-NI" sz="2000" dirty="0" smtClean="0"/>
              <a:t> </a:t>
            </a:r>
            <a:r>
              <a:rPr lang="es-NI" sz="2000" dirty="0"/>
              <a:t>Reuniones en línea. </a:t>
            </a:r>
            <a:endParaRPr lang="es-NI" sz="2000" dirty="0" smtClean="0"/>
          </a:p>
          <a:p>
            <a:pPr algn="l"/>
            <a:r>
              <a:rPr lang="es-NI" sz="2000" dirty="0" smtClean="0"/>
              <a:t>Se </a:t>
            </a:r>
            <a:r>
              <a:rPr lang="es-NI" sz="2000" dirty="0"/>
              <a:t>asume que la semana 5 empieza el lunes 4 de junio de 2019 y la semana 15 culmina el viernes 16 de agosto de 2019.</a:t>
            </a:r>
            <a:r>
              <a:rPr lang="es-NI" dirty="0"/>
              <a:t/>
            </a:r>
            <a:br>
              <a:rPr lang="es-NI" dirty="0"/>
            </a:br>
            <a:endParaRPr lang="es-NI" dirty="0"/>
          </a:p>
          <a:p>
            <a:pPr marL="342900" indent="-342900" algn="l">
              <a:buFont typeface="Arial" panose="020B0604020202020204" pitchFamily="34" charset="0"/>
              <a:buChar char="•"/>
            </a:pPr>
            <a:endParaRPr lang="es-NI" dirty="0" smtClean="0"/>
          </a:p>
          <a:p>
            <a:pPr marL="342900" indent="-342900" algn="l">
              <a:buFont typeface="Arial" panose="020B0604020202020204" pitchFamily="34" charset="0"/>
              <a:buChar char="•"/>
            </a:pPr>
            <a:endParaRPr lang="es-NI" b="1" dirty="0" smtClean="0"/>
          </a:p>
          <a:p>
            <a:pPr marL="342900" indent="-342900" algn="l">
              <a:buFont typeface="Arial" panose="020B0604020202020204" pitchFamily="34" charset="0"/>
              <a:buChar char="•"/>
            </a:pPr>
            <a:endParaRPr lang="es-NI" dirty="0"/>
          </a:p>
          <a:p>
            <a:pPr algn="l"/>
            <a:endParaRPr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10</a:t>
            </a:r>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2" name="Picture 1"/>
          <p:cNvPicPr>
            <a:picLocks noChangeAspect="1"/>
          </p:cNvPicPr>
          <p:nvPr/>
        </p:nvPicPr>
        <p:blipFill>
          <a:blip r:embed="rId3"/>
          <a:stretch>
            <a:fillRect/>
          </a:stretch>
        </p:blipFill>
        <p:spPr>
          <a:xfrm>
            <a:off x="1604840" y="3282232"/>
            <a:ext cx="5862760" cy="3412932"/>
          </a:xfrm>
          <a:prstGeom prst="rect">
            <a:avLst/>
          </a:prstGeom>
        </p:spPr>
      </p:pic>
      <p:pic>
        <p:nvPicPr>
          <p:cNvPr id="5" name="Picture 4"/>
          <p:cNvPicPr>
            <a:picLocks noChangeAspect="1"/>
          </p:cNvPicPr>
          <p:nvPr/>
        </p:nvPicPr>
        <p:blipFill>
          <a:blip r:embed="rId4"/>
          <a:stretch>
            <a:fillRect/>
          </a:stretch>
        </p:blipFill>
        <p:spPr>
          <a:xfrm>
            <a:off x="7740095" y="3788784"/>
            <a:ext cx="3676049" cy="1337398"/>
          </a:xfrm>
          <a:prstGeom prst="rect">
            <a:avLst/>
          </a:prstGeom>
        </p:spPr>
      </p:pic>
    </p:spTree>
    <p:extLst>
      <p:ext uri="{BB962C8B-B14F-4D97-AF65-F5344CB8AC3E}">
        <p14:creationId xmlns:p14="http://schemas.microsoft.com/office/powerpoint/2010/main" val="37566319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Gestión de riesgo.</a:t>
            </a:r>
            <a:endParaRPr sz="3200" dirty="0"/>
          </a:p>
        </p:txBody>
      </p:sp>
      <p:sp>
        <p:nvSpPr>
          <p:cNvPr id="155" name="Subtitle 2"/>
          <p:cNvSpPr txBox="1">
            <a:spLocks noGrp="1"/>
          </p:cNvSpPr>
          <p:nvPr>
            <p:ph type="subTitle" sz="half" idx="1"/>
          </p:nvPr>
        </p:nvSpPr>
        <p:spPr>
          <a:xfrm>
            <a:off x="1052944" y="1268610"/>
            <a:ext cx="10260778" cy="4558007"/>
          </a:xfrm>
          <a:prstGeom prst="rect">
            <a:avLst/>
          </a:prstGeom>
        </p:spPr>
        <p:txBody>
          <a:bodyPr>
            <a:normAutofit/>
          </a:bodyPr>
          <a:lstStyle/>
          <a:p>
            <a:pPr marL="342900" indent="-342900" algn="l">
              <a:buFont typeface="Arial" panose="020B0604020202020204" pitchFamily="34" charset="0"/>
              <a:buChar char="•"/>
            </a:pPr>
            <a:r>
              <a:rPr lang="es-NI" b="1" dirty="0"/>
              <a:t>Identificación de riesgos.</a:t>
            </a:r>
            <a:r>
              <a:rPr lang="es-NI" dirty="0"/>
              <a:t/>
            </a:r>
            <a:br>
              <a:rPr lang="es-NI" dirty="0"/>
            </a:br>
            <a:endParaRPr lang="es-NI" dirty="0" smtClean="0"/>
          </a:p>
          <a:p>
            <a:pPr marL="342900" indent="-342900" algn="l">
              <a:buFont typeface="Arial" panose="020B0604020202020204" pitchFamily="34" charset="0"/>
              <a:buChar char="•"/>
            </a:pPr>
            <a:endParaRPr lang="es-NI" b="1" dirty="0" smtClean="0"/>
          </a:p>
          <a:p>
            <a:pPr marL="342900" indent="-342900" algn="l">
              <a:buFont typeface="Arial" panose="020B0604020202020204" pitchFamily="34" charset="0"/>
              <a:buChar char="•"/>
            </a:pPr>
            <a:endParaRPr lang="es-NI" dirty="0"/>
          </a:p>
          <a:p>
            <a:pPr algn="l"/>
            <a:endParaRPr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11</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6" name="Picture 5"/>
          <p:cNvPicPr>
            <a:picLocks noChangeAspect="1"/>
          </p:cNvPicPr>
          <p:nvPr/>
        </p:nvPicPr>
        <p:blipFill>
          <a:blip r:embed="rId3"/>
          <a:stretch>
            <a:fillRect/>
          </a:stretch>
        </p:blipFill>
        <p:spPr>
          <a:xfrm>
            <a:off x="5555673" y="752864"/>
            <a:ext cx="5758049" cy="4560798"/>
          </a:xfrm>
          <a:prstGeom prst="rect">
            <a:avLst/>
          </a:prstGeom>
        </p:spPr>
      </p:pic>
      <p:pic>
        <p:nvPicPr>
          <p:cNvPr id="7" name="Picture 6"/>
          <p:cNvPicPr>
            <a:picLocks noChangeAspect="1"/>
          </p:cNvPicPr>
          <p:nvPr/>
        </p:nvPicPr>
        <p:blipFill>
          <a:blip r:embed="rId4"/>
          <a:stretch>
            <a:fillRect/>
          </a:stretch>
        </p:blipFill>
        <p:spPr>
          <a:xfrm>
            <a:off x="5555673" y="5299808"/>
            <a:ext cx="5758048" cy="1170264"/>
          </a:xfrm>
          <a:prstGeom prst="rect">
            <a:avLst/>
          </a:prstGeom>
        </p:spPr>
      </p:pic>
      <p:pic>
        <p:nvPicPr>
          <p:cNvPr id="2" name="Picture 1"/>
          <p:cNvPicPr>
            <a:picLocks noChangeAspect="1"/>
          </p:cNvPicPr>
          <p:nvPr/>
        </p:nvPicPr>
        <p:blipFill>
          <a:blip r:embed="rId5"/>
          <a:stretch>
            <a:fillRect/>
          </a:stretch>
        </p:blipFill>
        <p:spPr>
          <a:xfrm>
            <a:off x="122959" y="2224519"/>
            <a:ext cx="5295900" cy="1349953"/>
          </a:xfrm>
          <a:prstGeom prst="rect">
            <a:avLst/>
          </a:prstGeom>
        </p:spPr>
      </p:pic>
    </p:spTree>
    <p:extLst>
      <p:ext uri="{BB962C8B-B14F-4D97-AF65-F5344CB8AC3E}">
        <p14:creationId xmlns:p14="http://schemas.microsoft.com/office/powerpoint/2010/main" val="25988158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Gestión de riesgo.</a:t>
            </a:r>
            <a:endParaRPr sz="3200" dirty="0"/>
          </a:p>
        </p:txBody>
      </p:sp>
      <p:sp>
        <p:nvSpPr>
          <p:cNvPr id="155" name="Subtitle 2"/>
          <p:cNvSpPr txBox="1">
            <a:spLocks noGrp="1"/>
          </p:cNvSpPr>
          <p:nvPr>
            <p:ph type="subTitle" sz="half" idx="1"/>
          </p:nvPr>
        </p:nvSpPr>
        <p:spPr>
          <a:xfrm>
            <a:off x="1052944" y="1268610"/>
            <a:ext cx="10260778" cy="4558007"/>
          </a:xfrm>
          <a:prstGeom prst="rect">
            <a:avLst/>
          </a:prstGeom>
        </p:spPr>
        <p:txBody>
          <a:bodyPr>
            <a:normAutofit/>
          </a:bodyPr>
          <a:lstStyle/>
          <a:p>
            <a:pPr marL="342900" indent="-342900" algn="l">
              <a:buFont typeface="Arial" panose="020B0604020202020204" pitchFamily="34" charset="0"/>
              <a:buChar char="•"/>
            </a:pPr>
            <a:r>
              <a:rPr lang="es-NI" b="1" dirty="0" smtClean="0"/>
              <a:t>Análisis </a:t>
            </a:r>
            <a:r>
              <a:rPr lang="es-NI" b="1" dirty="0"/>
              <a:t>de riesgos</a:t>
            </a:r>
            <a:r>
              <a:rPr lang="es-NI" b="1" dirty="0" smtClean="0"/>
              <a:t>.</a:t>
            </a:r>
          </a:p>
          <a:p>
            <a:pPr marL="342900" indent="-342900" algn="l">
              <a:buFont typeface="Courier New" panose="02070309020205020404" pitchFamily="49" charset="0"/>
              <a:buChar char="o"/>
            </a:pPr>
            <a:r>
              <a:rPr lang="es-NI" b="1" dirty="0" smtClean="0"/>
              <a:t>Análisis cualitativo.</a:t>
            </a:r>
          </a:p>
          <a:p>
            <a:pPr algn="l"/>
            <a:r>
              <a:rPr lang="es-NI" dirty="0"/>
              <a:t/>
            </a:r>
            <a:br>
              <a:rPr lang="es-NI" dirty="0"/>
            </a:br>
            <a:endParaRPr lang="es-NI" dirty="0" smtClean="0"/>
          </a:p>
          <a:p>
            <a:pPr marL="342900" indent="-342900" algn="l">
              <a:buFont typeface="Arial" panose="020B0604020202020204" pitchFamily="34" charset="0"/>
              <a:buChar char="•"/>
            </a:pPr>
            <a:endParaRPr lang="es-NI" b="1" dirty="0" smtClean="0"/>
          </a:p>
          <a:p>
            <a:pPr marL="342900" indent="-342900" algn="l">
              <a:buFont typeface="Arial" panose="020B0604020202020204" pitchFamily="34" charset="0"/>
              <a:buChar char="•"/>
            </a:pPr>
            <a:endParaRPr lang="es-NI" dirty="0"/>
          </a:p>
          <a:p>
            <a:pPr algn="l"/>
            <a:endParaRPr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12</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3" name="Picture 2"/>
          <p:cNvPicPr>
            <a:picLocks noChangeAspect="1"/>
          </p:cNvPicPr>
          <p:nvPr/>
        </p:nvPicPr>
        <p:blipFill>
          <a:blip r:embed="rId3"/>
          <a:stretch>
            <a:fillRect/>
          </a:stretch>
        </p:blipFill>
        <p:spPr>
          <a:xfrm>
            <a:off x="1052944" y="2389475"/>
            <a:ext cx="3527303" cy="2501179"/>
          </a:xfrm>
          <a:prstGeom prst="rect">
            <a:avLst/>
          </a:prstGeom>
        </p:spPr>
      </p:pic>
      <p:pic>
        <p:nvPicPr>
          <p:cNvPr id="4" name="Picture 3"/>
          <p:cNvPicPr>
            <a:picLocks noChangeAspect="1"/>
          </p:cNvPicPr>
          <p:nvPr/>
        </p:nvPicPr>
        <p:blipFill>
          <a:blip r:embed="rId4"/>
          <a:stretch>
            <a:fillRect/>
          </a:stretch>
        </p:blipFill>
        <p:spPr>
          <a:xfrm>
            <a:off x="5661746" y="2389475"/>
            <a:ext cx="5529269" cy="3609543"/>
          </a:xfrm>
          <a:prstGeom prst="rect">
            <a:avLst/>
          </a:prstGeom>
        </p:spPr>
      </p:pic>
    </p:spTree>
    <p:extLst>
      <p:ext uri="{BB962C8B-B14F-4D97-AF65-F5344CB8AC3E}">
        <p14:creationId xmlns:p14="http://schemas.microsoft.com/office/powerpoint/2010/main" val="24045571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Gestión de riesgo.</a:t>
            </a:r>
            <a:endParaRPr sz="3200" dirty="0"/>
          </a:p>
        </p:txBody>
      </p:sp>
      <p:sp>
        <p:nvSpPr>
          <p:cNvPr id="155" name="Subtitle 2"/>
          <p:cNvSpPr txBox="1">
            <a:spLocks noGrp="1"/>
          </p:cNvSpPr>
          <p:nvPr>
            <p:ph type="subTitle" sz="half" idx="1"/>
          </p:nvPr>
        </p:nvSpPr>
        <p:spPr>
          <a:xfrm>
            <a:off x="1052944" y="1268610"/>
            <a:ext cx="10260778" cy="4558007"/>
          </a:xfrm>
          <a:prstGeom prst="rect">
            <a:avLst/>
          </a:prstGeom>
        </p:spPr>
        <p:txBody>
          <a:bodyPr>
            <a:normAutofit/>
          </a:bodyPr>
          <a:lstStyle/>
          <a:p>
            <a:pPr marL="342900" indent="-342900" algn="l">
              <a:buFont typeface="Arial" panose="020B0604020202020204" pitchFamily="34" charset="0"/>
              <a:buChar char="•"/>
            </a:pPr>
            <a:r>
              <a:rPr lang="es-NI" b="1" dirty="0" smtClean="0"/>
              <a:t>Análisis </a:t>
            </a:r>
            <a:r>
              <a:rPr lang="es-NI" b="1" dirty="0"/>
              <a:t>de riesgos</a:t>
            </a:r>
            <a:r>
              <a:rPr lang="es-NI" b="1" dirty="0" smtClean="0"/>
              <a:t>.</a:t>
            </a:r>
          </a:p>
          <a:p>
            <a:pPr marL="342900" indent="-342900" algn="l">
              <a:buFont typeface="Courier New" panose="02070309020205020404" pitchFamily="49" charset="0"/>
              <a:buChar char="o"/>
            </a:pPr>
            <a:r>
              <a:rPr lang="es-NI" b="1" dirty="0" smtClean="0"/>
              <a:t>Análisis cualitativo.</a:t>
            </a:r>
          </a:p>
          <a:p>
            <a:pPr algn="l"/>
            <a:r>
              <a:rPr lang="es-NI" dirty="0"/>
              <a:t/>
            </a:r>
            <a:br>
              <a:rPr lang="es-NI" dirty="0"/>
            </a:br>
            <a:endParaRPr lang="es-NI" dirty="0" smtClean="0"/>
          </a:p>
          <a:p>
            <a:pPr marL="342900" indent="-342900" algn="l">
              <a:buFont typeface="Arial" panose="020B0604020202020204" pitchFamily="34" charset="0"/>
              <a:buChar char="•"/>
            </a:pPr>
            <a:endParaRPr lang="es-NI" b="1" dirty="0" smtClean="0"/>
          </a:p>
          <a:p>
            <a:pPr marL="342900" indent="-342900" algn="l">
              <a:buFont typeface="Arial" panose="020B0604020202020204" pitchFamily="34" charset="0"/>
              <a:buChar char="•"/>
            </a:pPr>
            <a:endParaRPr lang="es-NI" dirty="0"/>
          </a:p>
          <a:p>
            <a:pPr algn="l"/>
            <a:endParaRPr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13</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2" name="Picture 1"/>
          <p:cNvPicPr>
            <a:picLocks noChangeAspect="1"/>
          </p:cNvPicPr>
          <p:nvPr/>
        </p:nvPicPr>
        <p:blipFill>
          <a:blip r:embed="rId3"/>
          <a:stretch>
            <a:fillRect/>
          </a:stretch>
        </p:blipFill>
        <p:spPr>
          <a:xfrm>
            <a:off x="911246" y="2090288"/>
            <a:ext cx="5267325" cy="2914650"/>
          </a:xfrm>
          <a:prstGeom prst="rect">
            <a:avLst/>
          </a:prstGeom>
        </p:spPr>
      </p:pic>
      <p:pic>
        <p:nvPicPr>
          <p:cNvPr id="5" name="Picture 4"/>
          <p:cNvPicPr>
            <a:picLocks noChangeAspect="1"/>
          </p:cNvPicPr>
          <p:nvPr/>
        </p:nvPicPr>
        <p:blipFill>
          <a:blip r:embed="rId4"/>
          <a:stretch>
            <a:fillRect/>
          </a:stretch>
        </p:blipFill>
        <p:spPr>
          <a:xfrm>
            <a:off x="911246" y="5004938"/>
            <a:ext cx="5276850" cy="1524000"/>
          </a:xfrm>
          <a:prstGeom prst="rect">
            <a:avLst/>
          </a:prstGeom>
        </p:spPr>
      </p:pic>
      <p:pic>
        <p:nvPicPr>
          <p:cNvPr id="6" name="Picture 5"/>
          <p:cNvPicPr>
            <a:picLocks noChangeAspect="1"/>
          </p:cNvPicPr>
          <p:nvPr/>
        </p:nvPicPr>
        <p:blipFill>
          <a:blip r:embed="rId5"/>
          <a:stretch>
            <a:fillRect/>
          </a:stretch>
        </p:blipFill>
        <p:spPr>
          <a:xfrm>
            <a:off x="6320269" y="2090288"/>
            <a:ext cx="4686300" cy="4438650"/>
          </a:xfrm>
          <a:prstGeom prst="rect">
            <a:avLst/>
          </a:prstGeom>
        </p:spPr>
      </p:pic>
    </p:spTree>
    <p:extLst>
      <p:ext uri="{BB962C8B-B14F-4D97-AF65-F5344CB8AC3E}">
        <p14:creationId xmlns:p14="http://schemas.microsoft.com/office/powerpoint/2010/main" val="29290497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Gestión de riesgo.</a:t>
            </a:r>
            <a:endParaRPr sz="3200" dirty="0"/>
          </a:p>
        </p:txBody>
      </p:sp>
      <p:sp>
        <p:nvSpPr>
          <p:cNvPr id="155" name="Subtitle 2"/>
          <p:cNvSpPr txBox="1">
            <a:spLocks noGrp="1"/>
          </p:cNvSpPr>
          <p:nvPr>
            <p:ph type="subTitle" sz="half" idx="1"/>
          </p:nvPr>
        </p:nvSpPr>
        <p:spPr>
          <a:xfrm>
            <a:off x="1052944" y="1118739"/>
            <a:ext cx="10260778" cy="4558007"/>
          </a:xfrm>
          <a:prstGeom prst="rect">
            <a:avLst/>
          </a:prstGeom>
        </p:spPr>
        <p:txBody>
          <a:bodyPr>
            <a:normAutofit/>
          </a:bodyPr>
          <a:lstStyle/>
          <a:p>
            <a:pPr marL="342900" indent="-342900" algn="l">
              <a:buFont typeface="Arial" panose="020B0604020202020204" pitchFamily="34" charset="0"/>
              <a:buChar char="•"/>
            </a:pPr>
            <a:r>
              <a:rPr lang="es-NI" b="1" dirty="0" smtClean="0"/>
              <a:t>Análisis </a:t>
            </a:r>
            <a:r>
              <a:rPr lang="es-NI" b="1" dirty="0"/>
              <a:t>de riesgos</a:t>
            </a:r>
            <a:r>
              <a:rPr lang="es-NI" b="1" dirty="0" smtClean="0"/>
              <a:t>.</a:t>
            </a:r>
          </a:p>
          <a:p>
            <a:pPr marL="342900" indent="-342900" algn="l">
              <a:buFont typeface="Courier New" panose="02070309020205020404" pitchFamily="49" charset="0"/>
              <a:buChar char="o"/>
            </a:pPr>
            <a:r>
              <a:rPr lang="es-NI" b="1" dirty="0" smtClean="0"/>
              <a:t>Análisis cualitativo.</a:t>
            </a:r>
          </a:p>
          <a:p>
            <a:pPr algn="l"/>
            <a:r>
              <a:rPr lang="es-NI" dirty="0"/>
              <a:t/>
            </a:r>
            <a:br>
              <a:rPr lang="es-NI" dirty="0"/>
            </a:br>
            <a:endParaRPr lang="es-NI" dirty="0" smtClean="0"/>
          </a:p>
          <a:p>
            <a:pPr marL="342900" indent="-342900" algn="l">
              <a:buFont typeface="Arial" panose="020B0604020202020204" pitchFamily="34" charset="0"/>
              <a:buChar char="•"/>
            </a:pPr>
            <a:endParaRPr lang="es-NI" b="1" dirty="0" smtClean="0"/>
          </a:p>
          <a:p>
            <a:pPr marL="342900" indent="-342900" algn="l">
              <a:buFont typeface="Arial" panose="020B0604020202020204" pitchFamily="34" charset="0"/>
              <a:buChar char="•"/>
            </a:pPr>
            <a:endParaRPr lang="es-NI" dirty="0"/>
          </a:p>
          <a:p>
            <a:pPr algn="l"/>
            <a:endParaRPr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14</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2" name="Picture 1"/>
          <p:cNvPicPr>
            <a:picLocks noChangeAspect="1"/>
          </p:cNvPicPr>
          <p:nvPr/>
        </p:nvPicPr>
        <p:blipFill>
          <a:blip r:embed="rId3"/>
          <a:stretch>
            <a:fillRect/>
          </a:stretch>
        </p:blipFill>
        <p:spPr>
          <a:xfrm>
            <a:off x="934847" y="1886667"/>
            <a:ext cx="5248275" cy="333375"/>
          </a:xfrm>
          <a:prstGeom prst="rect">
            <a:avLst/>
          </a:prstGeom>
        </p:spPr>
      </p:pic>
      <p:pic>
        <p:nvPicPr>
          <p:cNvPr id="4" name="Picture 3"/>
          <p:cNvPicPr>
            <a:picLocks noChangeAspect="1"/>
          </p:cNvPicPr>
          <p:nvPr/>
        </p:nvPicPr>
        <p:blipFill>
          <a:blip r:embed="rId4"/>
          <a:stretch>
            <a:fillRect/>
          </a:stretch>
        </p:blipFill>
        <p:spPr>
          <a:xfrm>
            <a:off x="925322" y="2220042"/>
            <a:ext cx="5257800" cy="3705225"/>
          </a:xfrm>
          <a:prstGeom prst="rect">
            <a:avLst/>
          </a:prstGeom>
        </p:spPr>
      </p:pic>
      <p:pic>
        <p:nvPicPr>
          <p:cNvPr id="6" name="Picture 5"/>
          <p:cNvPicPr>
            <a:picLocks noChangeAspect="1"/>
          </p:cNvPicPr>
          <p:nvPr/>
        </p:nvPicPr>
        <p:blipFill>
          <a:blip r:embed="rId5"/>
          <a:stretch>
            <a:fillRect/>
          </a:stretch>
        </p:blipFill>
        <p:spPr>
          <a:xfrm>
            <a:off x="6684572" y="2758751"/>
            <a:ext cx="5248274" cy="3276600"/>
          </a:xfrm>
          <a:prstGeom prst="rect">
            <a:avLst/>
          </a:prstGeom>
        </p:spPr>
      </p:pic>
      <p:pic>
        <p:nvPicPr>
          <p:cNvPr id="17" name="Picture 16"/>
          <p:cNvPicPr>
            <a:picLocks noChangeAspect="1"/>
          </p:cNvPicPr>
          <p:nvPr/>
        </p:nvPicPr>
        <p:blipFill>
          <a:blip r:embed="rId3"/>
          <a:stretch>
            <a:fillRect/>
          </a:stretch>
        </p:blipFill>
        <p:spPr>
          <a:xfrm>
            <a:off x="6684572" y="1320476"/>
            <a:ext cx="5248275" cy="333375"/>
          </a:xfrm>
          <a:prstGeom prst="rect">
            <a:avLst/>
          </a:prstGeom>
        </p:spPr>
      </p:pic>
      <p:pic>
        <p:nvPicPr>
          <p:cNvPr id="7" name="Picture 6"/>
          <p:cNvPicPr>
            <a:picLocks noChangeAspect="1"/>
          </p:cNvPicPr>
          <p:nvPr/>
        </p:nvPicPr>
        <p:blipFill>
          <a:blip r:embed="rId6"/>
          <a:stretch>
            <a:fillRect/>
          </a:stretch>
        </p:blipFill>
        <p:spPr>
          <a:xfrm>
            <a:off x="6684571" y="1653851"/>
            <a:ext cx="5248275" cy="1085850"/>
          </a:xfrm>
          <a:prstGeom prst="rect">
            <a:avLst/>
          </a:prstGeom>
        </p:spPr>
      </p:pic>
    </p:spTree>
    <p:extLst>
      <p:ext uri="{BB962C8B-B14F-4D97-AF65-F5344CB8AC3E}">
        <p14:creationId xmlns:p14="http://schemas.microsoft.com/office/powerpoint/2010/main" val="128326397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Estudio de factibilidad.</a:t>
            </a:r>
            <a:endParaRPr sz="3200" dirty="0"/>
          </a:p>
        </p:txBody>
      </p:sp>
      <p:sp>
        <p:nvSpPr>
          <p:cNvPr id="155" name="Subtitle 2"/>
          <p:cNvSpPr txBox="1">
            <a:spLocks noGrp="1"/>
          </p:cNvSpPr>
          <p:nvPr>
            <p:ph type="subTitle" sz="half" idx="1"/>
          </p:nvPr>
        </p:nvSpPr>
        <p:spPr>
          <a:xfrm>
            <a:off x="1052944" y="1118739"/>
            <a:ext cx="10260778" cy="4558007"/>
          </a:xfrm>
          <a:prstGeom prst="rect">
            <a:avLst/>
          </a:prstGeom>
        </p:spPr>
        <p:txBody>
          <a:bodyPr>
            <a:normAutofit/>
          </a:bodyPr>
          <a:lstStyle/>
          <a:p>
            <a:pPr marL="342900" indent="-342900" algn="l">
              <a:buFont typeface="Arial" panose="020B0604020202020204" pitchFamily="34" charset="0"/>
              <a:buChar char="•"/>
            </a:pPr>
            <a:r>
              <a:rPr lang="es-NI" b="1" dirty="0" smtClean="0"/>
              <a:t>Factibilidad técnica.</a:t>
            </a:r>
          </a:p>
          <a:p>
            <a:pPr marL="342900" indent="-342900" algn="l">
              <a:buFont typeface="Courier New" panose="02070309020205020404" pitchFamily="49" charset="0"/>
              <a:buChar char="o"/>
            </a:pPr>
            <a:r>
              <a:rPr lang="es-NI" sz="2000" dirty="0" smtClean="0"/>
              <a:t>Software.</a:t>
            </a:r>
          </a:p>
          <a:p>
            <a:pPr algn="l"/>
            <a:r>
              <a:rPr lang="es-NI" dirty="0"/>
              <a:t/>
            </a:r>
            <a:br>
              <a:rPr lang="es-NI" dirty="0"/>
            </a:br>
            <a:endParaRPr lang="es-NI" dirty="0" smtClean="0"/>
          </a:p>
          <a:p>
            <a:pPr marL="342900" indent="-342900" algn="l">
              <a:buFont typeface="Arial" panose="020B0604020202020204" pitchFamily="34" charset="0"/>
              <a:buChar char="•"/>
            </a:pPr>
            <a:endParaRPr lang="es-NI" b="1" dirty="0" smtClean="0"/>
          </a:p>
          <a:p>
            <a:pPr marL="342900" indent="-342900" algn="l">
              <a:buFont typeface="Arial" panose="020B0604020202020204" pitchFamily="34" charset="0"/>
              <a:buChar char="•"/>
            </a:pPr>
            <a:endParaRPr lang="es-NI" dirty="0"/>
          </a:p>
          <a:p>
            <a:pPr marL="342900" indent="-342900" algn="l">
              <a:buFont typeface="Courier New" panose="02070309020205020404" pitchFamily="49" charset="0"/>
              <a:buChar char="o"/>
            </a:pPr>
            <a:r>
              <a:rPr lang="en-US" sz="2000" dirty="0" smtClean="0"/>
              <a:t>Hardware.</a:t>
            </a:r>
          </a:p>
          <a:p>
            <a:pPr marL="342900" indent="-342900" algn="l">
              <a:buFont typeface="Courier New" panose="02070309020205020404" pitchFamily="49" charset="0"/>
              <a:buChar char="o"/>
            </a:pPr>
            <a:endParaRPr sz="20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15</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3" name="Picture 2"/>
          <p:cNvPicPr>
            <a:picLocks noChangeAspect="1"/>
          </p:cNvPicPr>
          <p:nvPr/>
        </p:nvPicPr>
        <p:blipFill>
          <a:blip r:embed="rId3"/>
          <a:stretch>
            <a:fillRect/>
          </a:stretch>
        </p:blipFill>
        <p:spPr>
          <a:xfrm>
            <a:off x="1058672" y="1976003"/>
            <a:ext cx="4829510" cy="1252105"/>
          </a:xfrm>
          <a:prstGeom prst="rect">
            <a:avLst/>
          </a:prstGeom>
        </p:spPr>
      </p:pic>
      <p:pic>
        <p:nvPicPr>
          <p:cNvPr id="5" name="Picture 4"/>
          <p:cNvPicPr>
            <a:picLocks noChangeAspect="1"/>
          </p:cNvPicPr>
          <p:nvPr/>
        </p:nvPicPr>
        <p:blipFill>
          <a:blip r:embed="rId4"/>
          <a:stretch>
            <a:fillRect/>
          </a:stretch>
        </p:blipFill>
        <p:spPr>
          <a:xfrm>
            <a:off x="1052944" y="4129520"/>
            <a:ext cx="2904957" cy="2014493"/>
          </a:xfrm>
          <a:prstGeom prst="rect">
            <a:avLst/>
          </a:prstGeom>
        </p:spPr>
      </p:pic>
      <p:pic>
        <p:nvPicPr>
          <p:cNvPr id="8" name="Picture 7"/>
          <p:cNvPicPr>
            <a:picLocks noChangeAspect="1"/>
          </p:cNvPicPr>
          <p:nvPr/>
        </p:nvPicPr>
        <p:blipFill>
          <a:blip r:embed="rId5"/>
          <a:stretch>
            <a:fillRect/>
          </a:stretch>
        </p:blipFill>
        <p:spPr>
          <a:xfrm>
            <a:off x="5488607" y="4129520"/>
            <a:ext cx="3367291" cy="2014493"/>
          </a:xfrm>
          <a:prstGeom prst="rect">
            <a:avLst/>
          </a:prstGeom>
        </p:spPr>
      </p:pic>
    </p:spTree>
    <p:extLst>
      <p:ext uri="{BB962C8B-B14F-4D97-AF65-F5344CB8AC3E}">
        <p14:creationId xmlns:p14="http://schemas.microsoft.com/office/powerpoint/2010/main" val="30701940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Estudio de factibilidad.</a:t>
            </a:r>
            <a:endParaRPr sz="3200" dirty="0"/>
          </a:p>
        </p:txBody>
      </p:sp>
      <p:sp>
        <p:nvSpPr>
          <p:cNvPr id="155" name="Subtitle 2"/>
          <p:cNvSpPr txBox="1">
            <a:spLocks noGrp="1"/>
          </p:cNvSpPr>
          <p:nvPr>
            <p:ph type="subTitle" sz="half" idx="1"/>
          </p:nvPr>
        </p:nvSpPr>
        <p:spPr>
          <a:xfrm>
            <a:off x="1052944" y="1118739"/>
            <a:ext cx="10260778" cy="4558007"/>
          </a:xfrm>
          <a:prstGeom prst="rect">
            <a:avLst/>
          </a:prstGeom>
        </p:spPr>
        <p:txBody>
          <a:bodyPr>
            <a:normAutofit/>
          </a:bodyPr>
          <a:lstStyle/>
          <a:p>
            <a:pPr marL="342900" indent="-342900" algn="l">
              <a:buFont typeface="Arial" panose="020B0604020202020204" pitchFamily="34" charset="0"/>
              <a:buChar char="•"/>
            </a:pPr>
            <a:r>
              <a:rPr lang="es-NI" b="1" dirty="0" smtClean="0"/>
              <a:t>Factibilidad económica.</a:t>
            </a:r>
          </a:p>
          <a:p>
            <a:pPr marL="342900" indent="-342900" algn="l">
              <a:buFont typeface="Courier New" panose="02070309020205020404" pitchFamily="49" charset="0"/>
              <a:buChar char="o"/>
            </a:pPr>
            <a:r>
              <a:rPr lang="es-NI" sz="2000" dirty="0" smtClean="0"/>
              <a:t>Puntos de función(PF).</a:t>
            </a:r>
          </a:p>
          <a:p>
            <a:pPr algn="l"/>
            <a:r>
              <a:rPr lang="es-NI" dirty="0"/>
              <a:t/>
            </a:r>
            <a:br>
              <a:rPr lang="es-NI" dirty="0"/>
            </a:br>
            <a:endParaRPr lang="es-NI" dirty="0" smtClean="0"/>
          </a:p>
          <a:p>
            <a:pPr marL="342900" indent="-342900" algn="l">
              <a:buFont typeface="Arial" panose="020B0604020202020204" pitchFamily="34" charset="0"/>
              <a:buChar char="•"/>
            </a:pPr>
            <a:endParaRPr lang="es-NI" b="1" dirty="0" smtClean="0"/>
          </a:p>
          <a:p>
            <a:pPr marL="342900" indent="-342900" algn="l">
              <a:buFont typeface="Arial" panose="020B0604020202020204" pitchFamily="34" charset="0"/>
              <a:buChar char="•"/>
            </a:pPr>
            <a:endParaRPr lang="es-NI" dirty="0"/>
          </a:p>
          <a:p>
            <a:pPr algn="l"/>
            <a:endParaRPr lang="en-US" sz="2000" dirty="0" smtClean="0"/>
          </a:p>
          <a:p>
            <a:pPr marL="342900" indent="-342900" algn="l">
              <a:buFont typeface="Courier New" panose="02070309020205020404" pitchFamily="49" charset="0"/>
              <a:buChar char="o"/>
            </a:pPr>
            <a:endParaRPr sz="20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16</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2" name="Picture 1"/>
          <p:cNvPicPr>
            <a:picLocks noChangeAspect="1"/>
          </p:cNvPicPr>
          <p:nvPr/>
        </p:nvPicPr>
        <p:blipFill>
          <a:blip r:embed="rId3"/>
          <a:stretch>
            <a:fillRect/>
          </a:stretch>
        </p:blipFill>
        <p:spPr>
          <a:xfrm>
            <a:off x="5704425" y="32726"/>
            <a:ext cx="5256387" cy="6825274"/>
          </a:xfrm>
          <a:prstGeom prst="rect">
            <a:avLst/>
          </a:prstGeom>
        </p:spPr>
      </p:pic>
    </p:spTree>
    <p:extLst>
      <p:ext uri="{BB962C8B-B14F-4D97-AF65-F5344CB8AC3E}">
        <p14:creationId xmlns:p14="http://schemas.microsoft.com/office/powerpoint/2010/main" val="74049141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Estudio de factibilidad.</a:t>
            </a:r>
            <a:endParaRPr sz="3200" dirty="0"/>
          </a:p>
        </p:txBody>
      </p:sp>
      <p:sp>
        <p:nvSpPr>
          <p:cNvPr id="155" name="Subtitle 2"/>
          <p:cNvSpPr txBox="1">
            <a:spLocks noGrp="1"/>
          </p:cNvSpPr>
          <p:nvPr>
            <p:ph type="subTitle" sz="half" idx="1"/>
          </p:nvPr>
        </p:nvSpPr>
        <p:spPr>
          <a:xfrm>
            <a:off x="1052944" y="1118739"/>
            <a:ext cx="10260778" cy="4558007"/>
          </a:xfrm>
          <a:prstGeom prst="rect">
            <a:avLst/>
          </a:prstGeom>
        </p:spPr>
        <p:txBody>
          <a:bodyPr>
            <a:normAutofit/>
          </a:bodyPr>
          <a:lstStyle/>
          <a:p>
            <a:pPr marL="342900" indent="-342900" algn="l">
              <a:buFont typeface="Arial" panose="020B0604020202020204" pitchFamily="34" charset="0"/>
              <a:buChar char="•"/>
            </a:pPr>
            <a:r>
              <a:rPr lang="es-NI" b="1" dirty="0" smtClean="0"/>
              <a:t>Factibilidad económica.</a:t>
            </a:r>
          </a:p>
          <a:p>
            <a:pPr marL="342900" indent="-342900" algn="l">
              <a:buFont typeface="Courier New" panose="02070309020205020404" pitchFamily="49" charset="0"/>
              <a:buChar char="o"/>
            </a:pPr>
            <a:r>
              <a:rPr lang="es-NI" sz="2000" dirty="0" smtClean="0"/>
              <a:t>Puntos de función(PF).</a:t>
            </a:r>
          </a:p>
          <a:p>
            <a:pPr algn="l"/>
            <a:r>
              <a:rPr lang="es-NI" dirty="0"/>
              <a:t/>
            </a:r>
            <a:br>
              <a:rPr lang="es-NI" dirty="0"/>
            </a:br>
            <a:endParaRPr lang="es-NI" dirty="0" smtClean="0"/>
          </a:p>
          <a:p>
            <a:pPr marL="342900" indent="-342900" algn="l">
              <a:buFont typeface="Arial" panose="020B0604020202020204" pitchFamily="34" charset="0"/>
              <a:buChar char="•"/>
            </a:pPr>
            <a:endParaRPr lang="es-NI" b="1" dirty="0" smtClean="0"/>
          </a:p>
          <a:p>
            <a:pPr marL="342900" indent="-342900" algn="l">
              <a:buFont typeface="Arial" panose="020B0604020202020204" pitchFamily="34" charset="0"/>
              <a:buChar char="•"/>
            </a:pPr>
            <a:endParaRPr lang="es-NI" dirty="0"/>
          </a:p>
          <a:p>
            <a:pPr algn="l"/>
            <a:endParaRPr lang="en-US" sz="2000" dirty="0" smtClean="0"/>
          </a:p>
          <a:p>
            <a:pPr marL="342900" indent="-342900" algn="l">
              <a:buFont typeface="Courier New" panose="02070309020205020404" pitchFamily="49" charset="0"/>
              <a:buChar char="o"/>
            </a:pPr>
            <a:endParaRPr sz="20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17</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3" name="Picture 2"/>
          <p:cNvPicPr>
            <a:picLocks noChangeAspect="1"/>
          </p:cNvPicPr>
          <p:nvPr/>
        </p:nvPicPr>
        <p:blipFill>
          <a:blip r:embed="rId3"/>
          <a:stretch>
            <a:fillRect/>
          </a:stretch>
        </p:blipFill>
        <p:spPr>
          <a:xfrm>
            <a:off x="1456026" y="1976715"/>
            <a:ext cx="6619875" cy="3381375"/>
          </a:xfrm>
          <a:prstGeom prst="rect">
            <a:avLst/>
          </a:prstGeom>
        </p:spPr>
      </p:pic>
    </p:spTree>
    <p:extLst>
      <p:ext uri="{BB962C8B-B14F-4D97-AF65-F5344CB8AC3E}">
        <p14:creationId xmlns:p14="http://schemas.microsoft.com/office/powerpoint/2010/main" val="192581867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Estudio de factibilidad.</a:t>
            </a:r>
            <a:endParaRPr sz="3200" dirty="0"/>
          </a:p>
        </p:txBody>
      </p:sp>
      <p:sp>
        <p:nvSpPr>
          <p:cNvPr id="155" name="Subtitle 2"/>
          <p:cNvSpPr txBox="1">
            <a:spLocks noGrp="1"/>
          </p:cNvSpPr>
          <p:nvPr>
            <p:ph type="subTitle" sz="half" idx="1"/>
          </p:nvPr>
        </p:nvSpPr>
        <p:spPr>
          <a:xfrm>
            <a:off x="1052944" y="1118739"/>
            <a:ext cx="10260778" cy="4558007"/>
          </a:xfrm>
          <a:prstGeom prst="rect">
            <a:avLst/>
          </a:prstGeom>
        </p:spPr>
        <p:txBody>
          <a:bodyPr>
            <a:normAutofit/>
          </a:bodyPr>
          <a:lstStyle/>
          <a:p>
            <a:pPr marL="342900" indent="-342900" algn="l">
              <a:buFont typeface="Arial" panose="020B0604020202020204" pitchFamily="34" charset="0"/>
              <a:buChar char="•"/>
            </a:pPr>
            <a:r>
              <a:rPr lang="es-NI" b="1" dirty="0" smtClean="0"/>
              <a:t>Factibilidad económica.</a:t>
            </a:r>
          </a:p>
          <a:p>
            <a:pPr marL="342900" indent="-342900" algn="l">
              <a:buFont typeface="Courier New" panose="02070309020205020404" pitchFamily="49" charset="0"/>
              <a:buChar char="o"/>
            </a:pPr>
            <a:r>
              <a:rPr lang="es-NI" sz="2000" dirty="0"/>
              <a:t>Cálculo de puntos de función con ajuste (PFA</a:t>
            </a:r>
            <a:r>
              <a:rPr lang="es-NI" sz="2000" dirty="0" smtClean="0"/>
              <a:t>).</a:t>
            </a:r>
            <a:r>
              <a:rPr lang="es-NI" dirty="0"/>
              <a:t/>
            </a:r>
            <a:br>
              <a:rPr lang="es-NI" dirty="0"/>
            </a:br>
            <a:r>
              <a:rPr lang="es-NI" dirty="0"/>
              <a:t/>
            </a:r>
            <a:br>
              <a:rPr lang="es-NI" dirty="0"/>
            </a:br>
            <a:endParaRPr lang="es-NI" dirty="0" smtClean="0"/>
          </a:p>
          <a:p>
            <a:pPr marL="342900" indent="-342900" algn="l">
              <a:buFont typeface="Arial" panose="020B0604020202020204" pitchFamily="34" charset="0"/>
              <a:buChar char="•"/>
            </a:pPr>
            <a:endParaRPr lang="es-NI" b="1" dirty="0" smtClean="0"/>
          </a:p>
          <a:p>
            <a:pPr marL="342900" indent="-342900" algn="l">
              <a:buFont typeface="Arial" panose="020B0604020202020204" pitchFamily="34" charset="0"/>
              <a:buChar char="•"/>
            </a:pPr>
            <a:endParaRPr lang="es-NI" dirty="0"/>
          </a:p>
          <a:p>
            <a:pPr algn="l"/>
            <a:endParaRPr lang="en-US" sz="2000" dirty="0" smtClean="0"/>
          </a:p>
          <a:p>
            <a:pPr marL="342900" indent="-342900" algn="l">
              <a:buFont typeface="Courier New" panose="02070309020205020404" pitchFamily="49" charset="0"/>
              <a:buChar char="o"/>
            </a:pPr>
            <a:endParaRPr sz="20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18</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2" name="Picture 1"/>
          <p:cNvPicPr>
            <a:picLocks noChangeAspect="1"/>
          </p:cNvPicPr>
          <p:nvPr/>
        </p:nvPicPr>
        <p:blipFill>
          <a:blip r:embed="rId3"/>
          <a:stretch>
            <a:fillRect/>
          </a:stretch>
        </p:blipFill>
        <p:spPr>
          <a:xfrm>
            <a:off x="6915128" y="1004731"/>
            <a:ext cx="3552825" cy="2093500"/>
          </a:xfrm>
          <a:prstGeom prst="rect">
            <a:avLst/>
          </a:prstGeom>
        </p:spPr>
      </p:pic>
      <p:pic>
        <p:nvPicPr>
          <p:cNvPr id="4" name="Picture 3"/>
          <p:cNvPicPr>
            <a:picLocks noChangeAspect="1"/>
          </p:cNvPicPr>
          <p:nvPr/>
        </p:nvPicPr>
        <p:blipFill>
          <a:blip r:embed="rId4"/>
          <a:stretch>
            <a:fillRect/>
          </a:stretch>
        </p:blipFill>
        <p:spPr>
          <a:xfrm>
            <a:off x="6946724" y="3006437"/>
            <a:ext cx="3543300" cy="3851564"/>
          </a:xfrm>
          <a:prstGeom prst="rect">
            <a:avLst/>
          </a:prstGeom>
        </p:spPr>
      </p:pic>
      <p:pic>
        <p:nvPicPr>
          <p:cNvPr id="5" name="Picture 4"/>
          <p:cNvPicPr>
            <a:picLocks noChangeAspect="1"/>
          </p:cNvPicPr>
          <p:nvPr/>
        </p:nvPicPr>
        <p:blipFill>
          <a:blip r:embed="rId5"/>
          <a:stretch>
            <a:fillRect/>
          </a:stretch>
        </p:blipFill>
        <p:spPr>
          <a:xfrm>
            <a:off x="1052944" y="2491139"/>
            <a:ext cx="4010025" cy="1905000"/>
          </a:xfrm>
          <a:prstGeom prst="rect">
            <a:avLst/>
          </a:prstGeom>
        </p:spPr>
      </p:pic>
    </p:spTree>
    <p:extLst>
      <p:ext uri="{BB962C8B-B14F-4D97-AF65-F5344CB8AC3E}">
        <p14:creationId xmlns:p14="http://schemas.microsoft.com/office/powerpoint/2010/main" val="18972063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p:cNvSpPr txBox="1">
            <a:spLocks noGrp="1"/>
          </p:cNvSpPr>
          <p:nvPr>
            <p:ph type="ctrTitle"/>
          </p:nvPr>
        </p:nvSpPr>
        <p:spPr>
          <a:xfrm>
            <a:off x="878276" y="721245"/>
            <a:ext cx="3834775" cy="719430"/>
          </a:xfrm>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t>Introducción</a:t>
            </a:r>
          </a:p>
        </p:txBody>
      </p:sp>
      <p:sp>
        <p:nvSpPr>
          <p:cNvPr id="99" name="Subtitle 2"/>
          <p:cNvSpPr txBox="1">
            <a:spLocks noGrp="1"/>
          </p:cNvSpPr>
          <p:nvPr>
            <p:ph type="subTitle" sz="quarter" idx="1"/>
          </p:nvPr>
        </p:nvSpPr>
        <p:spPr>
          <a:xfrm>
            <a:off x="1524000" y="2160104"/>
            <a:ext cx="9144000" cy="854946"/>
          </a:xfrm>
          <a:prstGeom prst="rect">
            <a:avLst/>
          </a:prstGeom>
        </p:spPr>
        <p:txBody>
          <a:bodyPr/>
          <a:lstStyle>
            <a:lvl1pPr algn="l"/>
          </a:lstStyle>
          <a:p>
            <a:r>
              <a:t>La farmacia +Salud es una empresa privada que se dedica al comercio de productos de cuidado de la salud.</a:t>
            </a:r>
          </a:p>
        </p:txBody>
      </p:sp>
      <p:grpSp>
        <p:nvGrpSpPr>
          <p:cNvPr id="102" name="Group 5"/>
          <p:cNvGrpSpPr/>
          <p:nvPr/>
        </p:nvGrpSpPr>
        <p:grpSpPr>
          <a:xfrm>
            <a:off x="-13254" y="200415"/>
            <a:ext cx="891532" cy="551148"/>
            <a:chOff x="0" y="0"/>
            <a:chExt cx="891530" cy="551146"/>
          </a:xfrm>
        </p:grpSpPr>
        <p:sp>
          <p:nvSpPr>
            <p:cNvPr id="100"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1"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05" name="Group 7"/>
          <p:cNvGrpSpPr/>
          <p:nvPr/>
        </p:nvGrpSpPr>
        <p:grpSpPr>
          <a:xfrm>
            <a:off x="11313722" y="6144016"/>
            <a:ext cx="891531" cy="551147"/>
            <a:chOff x="0" y="0"/>
            <a:chExt cx="891530" cy="551146"/>
          </a:xfrm>
        </p:grpSpPr>
        <p:sp>
          <p:nvSpPr>
            <p:cNvPr id="103"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6" name="TextBox 10"/>
          <p:cNvSpPr txBox="1"/>
          <p:nvPr/>
        </p:nvSpPr>
        <p:spPr>
          <a:xfrm>
            <a:off x="11714750" y="6234922"/>
            <a:ext cx="245365"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1</a:t>
            </a:r>
          </a:p>
        </p:txBody>
      </p:sp>
      <p:pic>
        <p:nvPicPr>
          <p:cNvPr id="107" name="Picture 15" descr="Picture 15"/>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
        <p:nvSpPr>
          <p:cNvPr id="108" name="Subtitle 2"/>
          <p:cNvSpPr txBox="1"/>
          <p:nvPr/>
        </p:nvSpPr>
        <p:spPr>
          <a:xfrm>
            <a:off x="1676400" y="3301046"/>
            <a:ext cx="9144000" cy="2000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60604" indent="-260604" defTabSz="694944">
              <a:lnSpc>
                <a:spcPct val="90000"/>
              </a:lnSpc>
              <a:spcBef>
                <a:spcPts val="700"/>
              </a:spcBef>
              <a:buSzPct val="100000"/>
              <a:buChar char="✓"/>
              <a:defRPr sz="1824"/>
            </a:pPr>
            <a:r>
              <a:t>El sistema solicitado pertenece al área de facturación:</a:t>
            </a:r>
          </a:p>
          <a:p>
            <a:pPr marL="608076" lvl="1" indent="-260604" defTabSz="694944">
              <a:lnSpc>
                <a:spcPct val="90000"/>
              </a:lnSpc>
              <a:spcBef>
                <a:spcPts val="300"/>
              </a:spcBef>
              <a:buSzPct val="100000"/>
              <a:buFont typeface="Arial"/>
              <a:buChar char="•"/>
              <a:defRPr sz="1520"/>
            </a:pPr>
            <a:r>
              <a:t>Compra y venta de productos.</a:t>
            </a:r>
          </a:p>
          <a:p>
            <a:pPr marL="608076" lvl="1" indent="-260604" defTabSz="694944">
              <a:lnSpc>
                <a:spcPct val="90000"/>
              </a:lnSpc>
              <a:spcBef>
                <a:spcPts val="300"/>
              </a:spcBef>
              <a:buSzPct val="100000"/>
              <a:buFont typeface="Arial"/>
              <a:buChar char="•"/>
              <a:defRPr sz="1520"/>
            </a:pPr>
            <a:r>
              <a:t>Pedidos a proveedores.</a:t>
            </a:r>
          </a:p>
          <a:p>
            <a:pPr marL="608076" lvl="1" indent="-260604" defTabSz="694944">
              <a:lnSpc>
                <a:spcPct val="90000"/>
              </a:lnSpc>
              <a:spcBef>
                <a:spcPts val="300"/>
              </a:spcBef>
              <a:buSzPct val="100000"/>
              <a:buFont typeface="Arial"/>
              <a:buChar char="•"/>
              <a:defRPr sz="1520"/>
            </a:pPr>
            <a:r>
              <a:t>Inventario.</a:t>
            </a:r>
          </a:p>
          <a:p>
            <a:pPr lvl="1" indent="347472" defTabSz="694944">
              <a:lnSpc>
                <a:spcPct val="90000"/>
              </a:lnSpc>
              <a:spcBef>
                <a:spcPts val="300"/>
              </a:spcBef>
              <a:defRPr sz="1520"/>
            </a:pPr>
            <a:endParaRPr/>
          </a:p>
          <a:p>
            <a:pPr marL="260604" indent="-260604" defTabSz="694944">
              <a:lnSpc>
                <a:spcPct val="90000"/>
              </a:lnSpc>
              <a:spcBef>
                <a:spcPts val="700"/>
              </a:spcBef>
              <a:buSzPct val="100000"/>
              <a:buChar char="✓"/>
              <a:defRPr sz="1824"/>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Estudio de factibilidad.</a:t>
            </a:r>
            <a:endParaRPr sz="3200" dirty="0"/>
          </a:p>
        </p:txBody>
      </p:sp>
      <p:sp>
        <p:nvSpPr>
          <p:cNvPr id="155" name="Subtitle 2"/>
          <p:cNvSpPr txBox="1">
            <a:spLocks noGrp="1"/>
          </p:cNvSpPr>
          <p:nvPr>
            <p:ph type="subTitle" sz="half" idx="1"/>
          </p:nvPr>
        </p:nvSpPr>
        <p:spPr>
          <a:xfrm>
            <a:off x="1052944" y="1118739"/>
            <a:ext cx="10260778" cy="4558007"/>
          </a:xfrm>
          <a:prstGeom prst="rect">
            <a:avLst/>
          </a:prstGeom>
        </p:spPr>
        <p:txBody>
          <a:bodyPr>
            <a:normAutofit/>
          </a:bodyPr>
          <a:lstStyle/>
          <a:p>
            <a:pPr marL="342900" indent="-342900" algn="l">
              <a:buFont typeface="Arial" panose="020B0604020202020204" pitchFamily="34" charset="0"/>
              <a:buChar char="•"/>
            </a:pPr>
            <a:r>
              <a:rPr lang="es-NI" b="1" dirty="0" smtClean="0"/>
              <a:t>Factibilidad económica.</a:t>
            </a:r>
          </a:p>
          <a:p>
            <a:pPr marL="342900" indent="-342900" algn="l">
              <a:buFont typeface="Courier New" panose="02070309020205020404" pitchFamily="49" charset="0"/>
              <a:buChar char="o"/>
            </a:pPr>
            <a:r>
              <a:rPr lang="es-NI" sz="2000" dirty="0" smtClean="0"/>
              <a:t>Estimación de esfuerzo.</a:t>
            </a:r>
          </a:p>
          <a:p>
            <a:pPr algn="l"/>
            <a:r>
              <a:rPr lang="es-NI" dirty="0"/>
              <a:t/>
            </a:r>
            <a:br>
              <a:rPr lang="es-NI" dirty="0"/>
            </a:br>
            <a:r>
              <a:rPr lang="es-NI" dirty="0"/>
              <a:t/>
            </a:r>
            <a:br>
              <a:rPr lang="es-NI" dirty="0"/>
            </a:br>
            <a:endParaRPr lang="es-NI" dirty="0" smtClean="0"/>
          </a:p>
          <a:p>
            <a:pPr marL="342900" indent="-342900" algn="l">
              <a:buFont typeface="Arial" panose="020B0604020202020204" pitchFamily="34" charset="0"/>
              <a:buChar char="•"/>
            </a:pPr>
            <a:endParaRPr lang="es-NI" b="1" dirty="0" smtClean="0"/>
          </a:p>
          <a:p>
            <a:pPr marL="342900" indent="-342900" algn="l">
              <a:buFont typeface="Arial" panose="020B0604020202020204" pitchFamily="34" charset="0"/>
              <a:buChar char="•"/>
            </a:pPr>
            <a:endParaRPr lang="es-NI" dirty="0"/>
          </a:p>
          <a:p>
            <a:pPr algn="l"/>
            <a:endParaRPr lang="en-US" sz="2000" dirty="0" smtClean="0"/>
          </a:p>
          <a:p>
            <a:pPr marL="342900" indent="-342900" algn="l">
              <a:buFont typeface="Courier New" panose="02070309020205020404" pitchFamily="49" charset="0"/>
              <a:buChar char="o"/>
            </a:pPr>
            <a:endParaRPr sz="20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19</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3" name="Picture 2"/>
          <p:cNvPicPr>
            <a:picLocks noChangeAspect="1"/>
          </p:cNvPicPr>
          <p:nvPr/>
        </p:nvPicPr>
        <p:blipFill>
          <a:blip r:embed="rId3"/>
          <a:stretch>
            <a:fillRect/>
          </a:stretch>
        </p:blipFill>
        <p:spPr>
          <a:xfrm>
            <a:off x="1270267" y="2109788"/>
            <a:ext cx="6793078" cy="2943225"/>
          </a:xfrm>
          <a:prstGeom prst="rect">
            <a:avLst/>
          </a:prstGeom>
        </p:spPr>
      </p:pic>
    </p:spTree>
    <p:extLst>
      <p:ext uri="{BB962C8B-B14F-4D97-AF65-F5344CB8AC3E}">
        <p14:creationId xmlns:p14="http://schemas.microsoft.com/office/powerpoint/2010/main" val="103451034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Estudio de factibilidad.</a:t>
            </a:r>
            <a:endParaRPr sz="3200" dirty="0"/>
          </a:p>
        </p:txBody>
      </p:sp>
      <p:sp>
        <p:nvSpPr>
          <p:cNvPr id="155" name="Subtitle 2"/>
          <p:cNvSpPr txBox="1">
            <a:spLocks noGrp="1"/>
          </p:cNvSpPr>
          <p:nvPr>
            <p:ph type="subTitle" sz="half" idx="1"/>
          </p:nvPr>
        </p:nvSpPr>
        <p:spPr>
          <a:xfrm>
            <a:off x="1052944" y="1210533"/>
            <a:ext cx="10260778" cy="5314958"/>
          </a:xfrm>
          <a:prstGeom prst="rect">
            <a:avLst/>
          </a:prstGeom>
        </p:spPr>
        <p:txBody>
          <a:bodyPr>
            <a:normAutofit lnSpcReduction="10000"/>
          </a:bodyPr>
          <a:lstStyle/>
          <a:p>
            <a:pPr marL="342900" indent="-342900" algn="l">
              <a:buFont typeface="Arial" panose="020B0604020202020204" pitchFamily="34" charset="0"/>
              <a:buChar char="•"/>
            </a:pPr>
            <a:r>
              <a:rPr lang="es-NI" b="1" dirty="0" smtClean="0"/>
              <a:t>Factibilidad económica.</a:t>
            </a:r>
          </a:p>
          <a:p>
            <a:pPr marL="342900" indent="-342900" algn="l">
              <a:buFont typeface="Courier New" panose="02070309020205020404" pitchFamily="49" charset="0"/>
              <a:buChar char="o"/>
            </a:pPr>
            <a:r>
              <a:rPr lang="es-NI" sz="2000" dirty="0" smtClean="0"/>
              <a:t>Estimación de duración del proyecto.</a:t>
            </a:r>
          </a:p>
          <a:p>
            <a:pPr algn="l"/>
            <a:r>
              <a:rPr lang="es-NI" dirty="0"/>
              <a:t>Para el proyecto se estimó que se iban a trabajar 5 horas diarias durante 5 días a la semana, por lo tanto, se obtienen los </a:t>
            </a:r>
            <a:r>
              <a:rPr lang="es-NI" b="1" dirty="0"/>
              <a:t>días de trabajo (DT)</a:t>
            </a:r>
            <a:r>
              <a:rPr lang="es-NI" dirty="0"/>
              <a:t> como el resultado del cociente entre las horas hombre y las horas de trabajo y finalmente se obtienen los </a:t>
            </a:r>
            <a:r>
              <a:rPr lang="es-NI" b="1" dirty="0"/>
              <a:t>meses de trabajo (MT) </a:t>
            </a:r>
            <a:r>
              <a:rPr lang="es-NI" dirty="0"/>
              <a:t>como el resultado del cociente entre los días de trabajo y la cantidad de días estipuladas para el mes</a:t>
            </a:r>
            <a:r>
              <a:rPr lang="es-NI" dirty="0" smtClean="0"/>
              <a:t>:</a:t>
            </a:r>
          </a:p>
          <a:p>
            <a:pPr algn="l"/>
            <a:r>
              <a:rPr lang="es-NI" dirty="0"/>
              <a:t/>
            </a:r>
            <a:br>
              <a:rPr lang="es-NI" dirty="0"/>
            </a:br>
            <a:r>
              <a:rPr lang="es-NI" b="1" dirty="0"/>
              <a:t>Horas de trabajo </a:t>
            </a:r>
            <a:r>
              <a:rPr lang="es-NI" dirty="0"/>
              <a:t>→ 5 horas diarias</a:t>
            </a:r>
            <a:br>
              <a:rPr lang="es-NI" dirty="0"/>
            </a:br>
            <a:r>
              <a:rPr lang="es-NI" b="1" dirty="0"/>
              <a:t>1 Mes </a:t>
            </a:r>
            <a:r>
              <a:rPr lang="es-NI" dirty="0"/>
              <a:t>→ 20 días</a:t>
            </a:r>
            <a:br>
              <a:rPr lang="es-NI" dirty="0"/>
            </a:br>
            <a:r>
              <a:rPr lang="es-NI" b="1" dirty="0"/>
              <a:t>Número de desarrolladores </a:t>
            </a:r>
            <a:r>
              <a:rPr lang="es-NI" dirty="0"/>
              <a:t>→ 3</a:t>
            </a:r>
            <a:br>
              <a:rPr lang="es-NI" dirty="0"/>
            </a:br>
            <a:r>
              <a:rPr lang="es-NI" b="1" dirty="0"/>
              <a:t>DT </a:t>
            </a:r>
            <a:r>
              <a:rPr lang="es-NI" dirty="0"/>
              <a:t>= 486.64 / 5</a:t>
            </a:r>
            <a:br>
              <a:rPr lang="es-NI" dirty="0"/>
            </a:br>
            <a:r>
              <a:rPr lang="es-NI" b="1" dirty="0"/>
              <a:t>DT </a:t>
            </a:r>
            <a:r>
              <a:rPr lang="es-NI" dirty="0"/>
              <a:t>= 97.32</a:t>
            </a:r>
            <a:br>
              <a:rPr lang="es-NI" dirty="0"/>
            </a:br>
            <a:r>
              <a:rPr lang="es-NI" b="1" dirty="0"/>
              <a:t>MT </a:t>
            </a:r>
            <a:r>
              <a:rPr lang="es-NI" dirty="0"/>
              <a:t>= 97.32 / 20</a:t>
            </a:r>
            <a:br>
              <a:rPr lang="es-NI" dirty="0"/>
            </a:br>
            <a:r>
              <a:rPr lang="es-NI" b="1" dirty="0"/>
              <a:t>MT </a:t>
            </a:r>
            <a:r>
              <a:rPr lang="es-NI" dirty="0"/>
              <a:t>= 4.8 → 5 meses</a:t>
            </a:r>
            <a:br>
              <a:rPr lang="es-NI" dirty="0"/>
            </a:br>
            <a:endParaRPr lang="en-US" sz="2000" dirty="0" smtClean="0"/>
          </a:p>
          <a:p>
            <a:pPr marL="342900" indent="-342900" algn="l">
              <a:buFont typeface="Courier New" panose="02070309020205020404" pitchFamily="49" charset="0"/>
              <a:buChar char="o"/>
            </a:pPr>
            <a:endParaRPr sz="20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a:t>2</a:t>
            </a:r>
            <a:r>
              <a:rPr lang="en-US" dirty="0" smtClean="0"/>
              <a:t>0</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Tree>
    <p:extLst>
      <p:ext uri="{BB962C8B-B14F-4D97-AF65-F5344CB8AC3E}">
        <p14:creationId xmlns:p14="http://schemas.microsoft.com/office/powerpoint/2010/main" val="360839649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Estudio de factibilidad.</a:t>
            </a:r>
            <a:endParaRPr sz="3200" dirty="0"/>
          </a:p>
        </p:txBody>
      </p:sp>
      <p:sp>
        <p:nvSpPr>
          <p:cNvPr id="155" name="Subtitle 2"/>
          <p:cNvSpPr txBox="1">
            <a:spLocks noGrp="1"/>
          </p:cNvSpPr>
          <p:nvPr>
            <p:ph type="subTitle" sz="half" idx="1"/>
          </p:nvPr>
        </p:nvSpPr>
        <p:spPr>
          <a:xfrm>
            <a:off x="1052944" y="1210533"/>
            <a:ext cx="10260778" cy="5314958"/>
          </a:xfrm>
          <a:prstGeom prst="rect">
            <a:avLst/>
          </a:prstGeom>
        </p:spPr>
        <p:txBody>
          <a:bodyPr>
            <a:normAutofit/>
          </a:bodyPr>
          <a:lstStyle/>
          <a:p>
            <a:pPr marL="342900" indent="-342900" algn="l">
              <a:buFont typeface="Arial" panose="020B0604020202020204" pitchFamily="34" charset="0"/>
              <a:buChar char="•"/>
            </a:pPr>
            <a:r>
              <a:rPr lang="es-NI" b="1" dirty="0"/>
              <a:t>Factibilidad económica</a:t>
            </a:r>
            <a:r>
              <a:rPr lang="es-NI" b="1" dirty="0" smtClean="0"/>
              <a:t>.</a:t>
            </a:r>
          </a:p>
          <a:p>
            <a:pPr marL="342900" indent="-342900" algn="l">
              <a:buFont typeface="Courier New" panose="02070309020205020404" pitchFamily="49" charset="0"/>
              <a:buChar char="o"/>
            </a:pPr>
            <a:r>
              <a:rPr lang="es-NI" sz="2000" dirty="0" smtClean="0"/>
              <a:t>Valor actual neto (VAN).</a:t>
            </a:r>
          </a:p>
          <a:p>
            <a:pPr algn="l"/>
            <a:r>
              <a:rPr lang="es-NI" dirty="0"/>
              <a:t/>
            </a:r>
            <a:br>
              <a:rPr lang="es-NI" dirty="0"/>
            </a:br>
            <a:endParaRPr lang="en-US" sz="2000" dirty="0" smtClean="0"/>
          </a:p>
          <a:p>
            <a:pPr marL="342900" indent="-342900" algn="l">
              <a:buFont typeface="Courier New" panose="02070309020205020404" pitchFamily="49" charset="0"/>
              <a:buChar char="o"/>
            </a:pPr>
            <a:endParaRPr sz="20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21</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2" name="Picture 1"/>
          <p:cNvPicPr>
            <a:picLocks noChangeAspect="1"/>
          </p:cNvPicPr>
          <p:nvPr/>
        </p:nvPicPr>
        <p:blipFill>
          <a:blip r:embed="rId3"/>
          <a:stretch>
            <a:fillRect/>
          </a:stretch>
        </p:blipFill>
        <p:spPr>
          <a:xfrm>
            <a:off x="3474200" y="2104503"/>
            <a:ext cx="6597167" cy="4315086"/>
          </a:xfrm>
          <a:prstGeom prst="rect">
            <a:avLst/>
          </a:prstGeom>
        </p:spPr>
      </p:pic>
    </p:spTree>
    <p:extLst>
      <p:ext uri="{BB962C8B-B14F-4D97-AF65-F5344CB8AC3E}">
        <p14:creationId xmlns:p14="http://schemas.microsoft.com/office/powerpoint/2010/main" val="154266962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Estudio de factibilidad.</a:t>
            </a:r>
            <a:endParaRPr sz="3200" dirty="0"/>
          </a:p>
        </p:txBody>
      </p:sp>
      <p:sp>
        <p:nvSpPr>
          <p:cNvPr id="155" name="Subtitle 2"/>
          <p:cNvSpPr txBox="1">
            <a:spLocks noGrp="1"/>
          </p:cNvSpPr>
          <p:nvPr>
            <p:ph type="subTitle" sz="half" idx="1"/>
          </p:nvPr>
        </p:nvSpPr>
        <p:spPr>
          <a:xfrm>
            <a:off x="1052944" y="1210533"/>
            <a:ext cx="10260778" cy="5314958"/>
          </a:xfrm>
          <a:prstGeom prst="rect">
            <a:avLst/>
          </a:prstGeom>
        </p:spPr>
        <p:txBody>
          <a:bodyPr>
            <a:normAutofit/>
          </a:bodyPr>
          <a:lstStyle/>
          <a:p>
            <a:pPr marL="342900" indent="-342900" algn="l">
              <a:buFont typeface="Arial" panose="020B0604020202020204" pitchFamily="34" charset="0"/>
              <a:buChar char="•"/>
            </a:pPr>
            <a:r>
              <a:rPr lang="es-NI" b="1" dirty="0"/>
              <a:t>Factibilidad económica.</a:t>
            </a:r>
          </a:p>
          <a:p>
            <a:pPr marL="342900" indent="-342900" algn="l">
              <a:buFont typeface="Courier New" panose="02070309020205020404" pitchFamily="49" charset="0"/>
              <a:buChar char="o"/>
            </a:pPr>
            <a:r>
              <a:rPr lang="es-NI" sz="2000" dirty="0" smtClean="0"/>
              <a:t>Tasa </a:t>
            </a:r>
            <a:r>
              <a:rPr lang="es-NI" sz="2000" dirty="0"/>
              <a:t>interna de retorno (TIR</a:t>
            </a:r>
            <a:r>
              <a:rPr lang="es-NI" sz="2000" dirty="0" smtClean="0"/>
              <a:t>).</a:t>
            </a:r>
            <a:endParaRPr lang="en-US" sz="2000" dirty="0" smtClean="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22</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4" name="Picture 3"/>
          <p:cNvPicPr>
            <a:picLocks noChangeAspect="1"/>
          </p:cNvPicPr>
          <p:nvPr/>
        </p:nvPicPr>
        <p:blipFill>
          <a:blip r:embed="rId3"/>
          <a:stretch>
            <a:fillRect/>
          </a:stretch>
        </p:blipFill>
        <p:spPr>
          <a:xfrm>
            <a:off x="1230024" y="2544039"/>
            <a:ext cx="7193540" cy="3351907"/>
          </a:xfrm>
          <a:prstGeom prst="rect">
            <a:avLst/>
          </a:prstGeom>
        </p:spPr>
      </p:pic>
    </p:spTree>
    <p:extLst>
      <p:ext uri="{BB962C8B-B14F-4D97-AF65-F5344CB8AC3E}">
        <p14:creationId xmlns:p14="http://schemas.microsoft.com/office/powerpoint/2010/main" val="424148265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Estudio de factibilidad.</a:t>
            </a:r>
            <a:endParaRPr sz="3200" dirty="0"/>
          </a:p>
        </p:txBody>
      </p:sp>
      <p:sp>
        <p:nvSpPr>
          <p:cNvPr id="155" name="Subtitle 2"/>
          <p:cNvSpPr txBox="1">
            <a:spLocks noGrp="1"/>
          </p:cNvSpPr>
          <p:nvPr>
            <p:ph type="subTitle" sz="half" idx="1"/>
          </p:nvPr>
        </p:nvSpPr>
        <p:spPr>
          <a:xfrm>
            <a:off x="1052944" y="1210533"/>
            <a:ext cx="10260778" cy="5314958"/>
          </a:xfrm>
          <a:prstGeom prst="rect">
            <a:avLst/>
          </a:prstGeom>
        </p:spPr>
        <p:txBody>
          <a:bodyPr>
            <a:normAutofit/>
          </a:bodyPr>
          <a:lstStyle/>
          <a:p>
            <a:pPr marL="342900" indent="-342900" algn="l">
              <a:buFont typeface="Arial" panose="020B0604020202020204" pitchFamily="34" charset="0"/>
              <a:buChar char="•"/>
            </a:pPr>
            <a:r>
              <a:rPr lang="es-NI" sz="2000" b="1" dirty="0"/>
              <a:t>Factibilidad económica.</a:t>
            </a:r>
          </a:p>
          <a:p>
            <a:pPr marL="342900" indent="-342900" algn="l">
              <a:buFont typeface="Courier New" panose="02070309020205020404" pitchFamily="49" charset="0"/>
              <a:buChar char="o"/>
            </a:pPr>
            <a:r>
              <a:rPr lang="es-NI" sz="2000" dirty="0" smtClean="0"/>
              <a:t>Retorno </a:t>
            </a:r>
            <a:r>
              <a:rPr lang="es-NI" sz="2000" dirty="0"/>
              <a:t>de la inversión financiera (</a:t>
            </a:r>
            <a:r>
              <a:rPr lang="es-NI" sz="2000" dirty="0" smtClean="0"/>
              <a:t>ROI).</a:t>
            </a:r>
          </a:p>
          <a:p>
            <a:pPr algn="l"/>
            <a:endParaRPr sz="18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23</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2" name="Picture 1"/>
          <p:cNvPicPr>
            <a:picLocks noChangeAspect="1"/>
          </p:cNvPicPr>
          <p:nvPr/>
        </p:nvPicPr>
        <p:blipFill>
          <a:blip r:embed="rId3"/>
          <a:stretch>
            <a:fillRect/>
          </a:stretch>
        </p:blipFill>
        <p:spPr>
          <a:xfrm>
            <a:off x="1347787" y="1929962"/>
            <a:ext cx="5741861" cy="1769201"/>
          </a:xfrm>
          <a:prstGeom prst="rect">
            <a:avLst/>
          </a:prstGeom>
        </p:spPr>
      </p:pic>
    </p:spTree>
    <p:extLst>
      <p:ext uri="{BB962C8B-B14F-4D97-AF65-F5344CB8AC3E}">
        <p14:creationId xmlns:p14="http://schemas.microsoft.com/office/powerpoint/2010/main" val="196085833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Estudio de factibilidad.</a:t>
            </a:r>
            <a:endParaRPr sz="3200" dirty="0"/>
          </a:p>
        </p:txBody>
      </p:sp>
      <p:sp>
        <p:nvSpPr>
          <p:cNvPr id="155" name="Subtitle 2"/>
          <p:cNvSpPr txBox="1">
            <a:spLocks noGrp="1"/>
          </p:cNvSpPr>
          <p:nvPr>
            <p:ph type="subTitle" sz="half" idx="1"/>
          </p:nvPr>
        </p:nvSpPr>
        <p:spPr>
          <a:xfrm>
            <a:off x="636107" y="1210533"/>
            <a:ext cx="10260778" cy="5314958"/>
          </a:xfrm>
          <a:prstGeom prst="rect">
            <a:avLst/>
          </a:prstGeom>
        </p:spPr>
        <p:txBody>
          <a:bodyPr>
            <a:normAutofit/>
          </a:bodyPr>
          <a:lstStyle/>
          <a:p>
            <a:pPr marL="342900" indent="-342900" algn="l">
              <a:buFont typeface="Arial" panose="020B0604020202020204" pitchFamily="34" charset="0"/>
              <a:buChar char="•"/>
            </a:pPr>
            <a:r>
              <a:rPr lang="es-NI" b="1" dirty="0"/>
              <a:t>Factibilidad </a:t>
            </a:r>
            <a:r>
              <a:rPr lang="es-NI" b="1" dirty="0" smtClean="0"/>
              <a:t>operativa.</a:t>
            </a:r>
            <a:endParaRPr sz="18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24</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
        <p:nvSpPr>
          <p:cNvPr id="3" name="Rectangle 2"/>
          <p:cNvSpPr/>
          <p:nvPr/>
        </p:nvSpPr>
        <p:spPr>
          <a:xfrm>
            <a:off x="878279" y="1669502"/>
            <a:ext cx="8582665" cy="3416320"/>
          </a:xfrm>
          <a:prstGeom prst="rect">
            <a:avLst/>
          </a:prstGeom>
        </p:spPr>
        <p:txBody>
          <a:bodyPr wrap="square">
            <a:spAutoFit/>
          </a:bodyPr>
          <a:lstStyle/>
          <a:p>
            <a:r>
              <a:rPr lang="es-NI" dirty="0"/>
              <a:t>El sistema será una aplicación de escritorio que tendrá un diseño amigable y fácil de entender para un mejor manejo de esta por parte del usuario, donde se podrá dar mantenimiento a la información ya que se contará con una base de datos a la que se le podrán añadir, modificar o eliminar registros dependiendo de la necesidad del usuario, así como también poder acceder a los registros de forma más rápida con un buscador, evitando así un uso inadecuado de la aplicación. También, se 36 podrán generar reportes diarios, semanales o mensuales de la información almacenada. En cuanto al desarrollo de este proyecto se cuenta con 3 programadores, que se encargarán de:</a:t>
            </a:r>
            <a:br>
              <a:rPr lang="es-NI" dirty="0"/>
            </a:br>
            <a:r>
              <a:rPr lang="es-NI" dirty="0">
                <a:latin typeface="ArialMT"/>
              </a:rPr>
              <a:t>• Diseñar la base de datos.</a:t>
            </a:r>
            <a:br>
              <a:rPr lang="es-NI" dirty="0">
                <a:latin typeface="ArialMT"/>
              </a:rPr>
            </a:br>
            <a:r>
              <a:rPr lang="es-NI" dirty="0">
                <a:latin typeface="ArialMT"/>
              </a:rPr>
              <a:t>• Realizar el diseño e interfaz de la aplicación.</a:t>
            </a:r>
            <a:br>
              <a:rPr lang="es-NI" dirty="0">
                <a:latin typeface="ArialMT"/>
              </a:rPr>
            </a:br>
            <a:r>
              <a:rPr lang="es-NI" dirty="0">
                <a:latin typeface="ArialMT"/>
              </a:rPr>
              <a:t>• Conectar la base de datos con la aplicación.</a:t>
            </a:r>
            <a:br>
              <a:rPr lang="es-NI" dirty="0">
                <a:latin typeface="ArialMT"/>
              </a:rPr>
            </a:br>
            <a:endParaRPr lang="es-NI" dirty="0"/>
          </a:p>
        </p:txBody>
      </p:sp>
    </p:spTree>
    <p:extLst>
      <p:ext uri="{BB962C8B-B14F-4D97-AF65-F5344CB8AC3E}">
        <p14:creationId xmlns:p14="http://schemas.microsoft.com/office/powerpoint/2010/main" val="120600381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477762" y="491103"/>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Estudio de factibilidad.</a:t>
            </a:r>
            <a:endParaRPr sz="3200" dirty="0"/>
          </a:p>
        </p:txBody>
      </p:sp>
      <p:sp>
        <p:nvSpPr>
          <p:cNvPr id="155" name="Subtitle 2"/>
          <p:cNvSpPr txBox="1">
            <a:spLocks noGrp="1"/>
          </p:cNvSpPr>
          <p:nvPr>
            <p:ph type="subTitle" sz="half" idx="1"/>
          </p:nvPr>
        </p:nvSpPr>
        <p:spPr>
          <a:xfrm>
            <a:off x="636107" y="1210533"/>
            <a:ext cx="10260778" cy="5314958"/>
          </a:xfrm>
          <a:prstGeom prst="rect">
            <a:avLst/>
          </a:prstGeom>
        </p:spPr>
        <p:txBody>
          <a:bodyPr>
            <a:normAutofit/>
          </a:bodyPr>
          <a:lstStyle/>
          <a:p>
            <a:pPr marL="342900" indent="-342900" algn="l">
              <a:buFont typeface="Arial" panose="020B0604020202020204" pitchFamily="34" charset="0"/>
              <a:buChar char="•"/>
            </a:pPr>
            <a:r>
              <a:rPr lang="es-NI" b="1" dirty="0"/>
              <a:t>Factibilidad </a:t>
            </a:r>
            <a:r>
              <a:rPr lang="es-NI" b="1" dirty="0" smtClean="0"/>
              <a:t>operativa.</a:t>
            </a:r>
            <a:endParaRPr sz="18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3776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25</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
        <p:nvSpPr>
          <p:cNvPr id="3" name="Rectangle 2"/>
          <p:cNvSpPr/>
          <p:nvPr/>
        </p:nvSpPr>
        <p:spPr>
          <a:xfrm>
            <a:off x="664065" y="1601627"/>
            <a:ext cx="8582665" cy="3416320"/>
          </a:xfrm>
          <a:prstGeom prst="rect">
            <a:avLst/>
          </a:prstGeom>
        </p:spPr>
        <p:txBody>
          <a:bodyPr wrap="square">
            <a:spAutoFit/>
          </a:bodyPr>
          <a:lstStyle/>
          <a:p>
            <a:r>
              <a:rPr lang="es-NI" dirty="0"/>
              <a:t>El sistema será una aplicación de escritorio que tendrá un diseño amigable y fácil de entender para un mejor manejo de esta por parte del usuario, donde se podrá dar mantenimiento a la información ya que se contará con una base de datos a la que se le podrán añadir, modificar o eliminar registros dependiendo de la necesidad del usuario, así como también poder acceder a los registros de forma más rápida con un buscador, evitando así un uso inadecuado de la aplicación. También, se 36 podrán generar reportes diarios, semanales o mensuales de la información almacenada. En cuanto al desarrollo de este proyecto se cuenta con 3 programadores, que se encargarán de:</a:t>
            </a:r>
            <a:br>
              <a:rPr lang="es-NI" dirty="0"/>
            </a:br>
            <a:r>
              <a:rPr lang="es-NI" dirty="0"/>
              <a:t>• Diseñar la base de datos.</a:t>
            </a:r>
            <a:br>
              <a:rPr lang="es-NI" dirty="0"/>
            </a:br>
            <a:r>
              <a:rPr lang="es-NI" dirty="0"/>
              <a:t>• Realizar el diseño e interfaz de la aplicación.</a:t>
            </a:r>
            <a:br>
              <a:rPr lang="es-NI" dirty="0"/>
            </a:br>
            <a:r>
              <a:rPr lang="es-NI" dirty="0"/>
              <a:t>• Conectar la base de datos con la aplicación.</a:t>
            </a:r>
            <a:br>
              <a:rPr lang="es-NI" dirty="0"/>
            </a:br>
            <a:endParaRPr lang="es-NI" dirty="0"/>
          </a:p>
        </p:txBody>
      </p:sp>
    </p:spTree>
    <p:extLst>
      <p:ext uri="{BB962C8B-B14F-4D97-AF65-F5344CB8AC3E}">
        <p14:creationId xmlns:p14="http://schemas.microsoft.com/office/powerpoint/2010/main" val="348651452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878274" y="721245"/>
            <a:ext cx="6079118" cy="719430"/>
          </a:xfrm>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rPr lang="en-US" dirty="0" err="1" smtClean="0"/>
              <a:t>Conclusiones</a:t>
            </a:r>
            <a:r>
              <a:rPr lang="en-US" dirty="0" smtClean="0"/>
              <a:t>.</a:t>
            </a:r>
            <a:endParaRPr dirty="0"/>
          </a:p>
        </p:txBody>
      </p:sp>
      <p:sp>
        <p:nvSpPr>
          <p:cNvPr id="155" name="Subtitle 2"/>
          <p:cNvSpPr txBox="1">
            <a:spLocks noGrp="1"/>
          </p:cNvSpPr>
          <p:nvPr>
            <p:ph type="subTitle" sz="half" idx="1"/>
          </p:nvPr>
        </p:nvSpPr>
        <p:spPr>
          <a:xfrm>
            <a:off x="1524000" y="1600201"/>
            <a:ext cx="9144000" cy="3657598"/>
          </a:xfrm>
          <a:prstGeom prst="rect">
            <a:avLst/>
          </a:prstGeom>
        </p:spPr>
        <p:txBody>
          <a:bodyPr>
            <a:normAutofit/>
          </a:bodyPr>
          <a:lstStyle/>
          <a:p>
            <a:pPr algn="just"/>
            <a:r>
              <a:rPr lang="es-NI" sz="2800" dirty="0"/>
              <a:t>Tras la obtención de los resultados expresados anteriormente se puede concluir que, todos los datos obtenidos para su posterior análisis que están reflejados en este documento fueron fundamentales para desarrollar un primer prototipo de sistema que esté dirigido a solucionar los problemas durante se dan los procesos contables en la farmacia</a:t>
            </a:r>
            <a:r>
              <a:rPr lang="es-NI" sz="2800" dirty="0" smtClean="0"/>
              <a:t>.</a:t>
            </a:r>
          </a:p>
          <a:p>
            <a:pPr algn="just"/>
            <a:r>
              <a:rPr lang="es-NI" sz="2800" dirty="0"/>
              <a:t/>
            </a:r>
            <a:br>
              <a:rPr lang="es-NI" sz="2800" dirty="0"/>
            </a:br>
            <a:endParaRPr sz="28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245365"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6</a:t>
            </a:r>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Tree>
    <p:extLst>
      <p:ext uri="{BB962C8B-B14F-4D97-AF65-F5344CB8AC3E}">
        <p14:creationId xmlns:p14="http://schemas.microsoft.com/office/powerpoint/2010/main" val="345144387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ctrTitle"/>
          </p:nvPr>
        </p:nvSpPr>
        <p:spPr>
          <a:xfrm>
            <a:off x="878276" y="721245"/>
            <a:ext cx="3834775" cy="719430"/>
          </a:xfrm>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t>Justificación</a:t>
            </a:r>
          </a:p>
        </p:txBody>
      </p:sp>
      <p:sp>
        <p:nvSpPr>
          <p:cNvPr id="111" name="Subtitle 2"/>
          <p:cNvSpPr txBox="1">
            <a:spLocks noGrp="1"/>
          </p:cNvSpPr>
          <p:nvPr>
            <p:ph type="subTitle" sz="half" idx="1"/>
          </p:nvPr>
        </p:nvSpPr>
        <p:spPr>
          <a:xfrm>
            <a:off x="1524000" y="1798151"/>
            <a:ext cx="9144000" cy="3161776"/>
          </a:xfrm>
          <a:prstGeom prst="rect">
            <a:avLst/>
          </a:prstGeom>
        </p:spPr>
        <p:txBody>
          <a:bodyPr>
            <a:normAutofit lnSpcReduction="10000"/>
          </a:bodyPr>
          <a:lstStyle>
            <a:lvl1pPr algn="l"/>
          </a:lstStyle>
          <a:p>
            <a:r>
              <a:rPr lang="es-NI" dirty="0"/>
              <a:t>Actualmente, muchos de los pequeños negocios llevan el control de sus cuentas y anotaciones de una manera desordenada, insegura y poco eficiente; esto provoca algunas veces, pérdida de información y en ocasiones, pérdida de dinero. Por lo que el presente proyecto, tiene como objetivo principal diseñar un sistema para agilizar los procesos de compra y venta de los productos, generar informes de las ventas realizadas, además de llevar un monitoreo sobre los pagos de las compras de los productos y control de los egresos propios de los dueños de la farmacia.</a:t>
            </a:r>
            <a:br>
              <a:rPr lang="es-NI" dirty="0"/>
            </a:br>
            <a:endParaRPr dirty="0"/>
          </a:p>
        </p:txBody>
      </p:sp>
      <p:grpSp>
        <p:nvGrpSpPr>
          <p:cNvPr id="114" name="Group 5"/>
          <p:cNvGrpSpPr/>
          <p:nvPr/>
        </p:nvGrpSpPr>
        <p:grpSpPr>
          <a:xfrm>
            <a:off x="-13254" y="200415"/>
            <a:ext cx="891532" cy="551148"/>
            <a:chOff x="0" y="0"/>
            <a:chExt cx="891530" cy="551146"/>
          </a:xfrm>
        </p:grpSpPr>
        <p:sp>
          <p:nvSpPr>
            <p:cNvPr id="112"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17" name="Group 7"/>
          <p:cNvGrpSpPr/>
          <p:nvPr/>
        </p:nvGrpSpPr>
        <p:grpSpPr>
          <a:xfrm>
            <a:off x="11313722" y="6144016"/>
            <a:ext cx="891531" cy="551147"/>
            <a:chOff x="0" y="0"/>
            <a:chExt cx="891530" cy="551146"/>
          </a:xfrm>
        </p:grpSpPr>
        <p:sp>
          <p:nvSpPr>
            <p:cNvPr id="115"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6"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18" name="TextBox 10"/>
          <p:cNvSpPr txBox="1"/>
          <p:nvPr/>
        </p:nvSpPr>
        <p:spPr>
          <a:xfrm>
            <a:off x="11714750" y="6234922"/>
            <a:ext cx="245365"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2</a:t>
            </a:r>
          </a:p>
        </p:txBody>
      </p:sp>
      <p:pic>
        <p:nvPicPr>
          <p:cNvPr id="119"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rPr lang="en-US" dirty="0" smtClean="0"/>
              <a:t>Objetivos del </a:t>
            </a:r>
            <a:r>
              <a:rPr lang="en-US" dirty="0"/>
              <a:t>P</a:t>
            </a:r>
            <a:r>
              <a:rPr lang="en-US" dirty="0" smtClean="0"/>
              <a:t>royecto</a:t>
            </a:r>
            <a:endParaRPr dirty="0"/>
          </a:p>
        </p:txBody>
      </p:sp>
      <p:sp>
        <p:nvSpPr>
          <p:cNvPr id="8" name="Text Placeholder 7"/>
          <p:cNvSpPr>
            <a:spLocks noGrp="1"/>
          </p:cNvSpPr>
          <p:nvPr>
            <p:ph type="body" sz="quarter" idx="1"/>
          </p:nvPr>
        </p:nvSpPr>
        <p:spPr/>
        <p:txBody>
          <a:bodyPr/>
          <a:lstStyle/>
          <a:p>
            <a:r>
              <a:rPr lang="es-NI" dirty="0"/>
              <a:t>Objetivo General</a:t>
            </a:r>
          </a:p>
        </p:txBody>
      </p:sp>
      <p:sp>
        <p:nvSpPr>
          <p:cNvPr id="9" name="Text Placeholder 8"/>
          <p:cNvSpPr>
            <a:spLocks noGrp="1"/>
          </p:cNvSpPr>
          <p:nvPr>
            <p:ph type="body" sz="quarter" idx="13"/>
          </p:nvPr>
        </p:nvSpPr>
        <p:spPr>
          <a:xfrm>
            <a:off x="6172200" y="1986188"/>
            <a:ext cx="5183188" cy="823913"/>
          </a:xfrm>
        </p:spPr>
        <p:txBody>
          <a:bodyPr>
            <a:normAutofit/>
          </a:bodyPr>
          <a:lstStyle/>
          <a:p>
            <a:pPr marL="0" indent="0">
              <a:buNone/>
            </a:pPr>
            <a:r>
              <a:rPr lang="es-NI" sz="2400" b="1" dirty="0" smtClean="0"/>
              <a:t>Objetivos </a:t>
            </a:r>
            <a:r>
              <a:rPr lang="es-NI" sz="2400" b="1" dirty="0"/>
              <a:t>Específicos</a:t>
            </a:r>
            <a:br>
              <a:rPr lang="es-NI" sz="2400" b="1" dirty="0"/>
            </a:br>
            <a:endParaRPr lang="es-NI" sz="2400" b="1" dirty="0"/>
          </a:p>
        </p:txBody>
      </p:sp>
      <p:grpSp>
        <p:nvGrpSpPr>
          <p:cNvPr id="125" name="Group 5"/>
          <p:cNvGrpSpPr/>
          <p:nvPr/>
        </p:nvGrpSpPr>
        <p:grpSpPr>
          <a:xfrm>
            <a:off x="-13254" y="200415"/>
            <a:ext cx="891532" cy="551148"/>
            <a:chOff x="0" y="0"/>
            <a:chExt cx="891530" cy="551146"/>
          </a:xfrm>
        </p:grpSpPr>
        <p:sp>
          <p:nvSpPr>
            <p:cNvPr id="123"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4"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8" name="Group 7"/>
          <p:cNvGrpSpPr/>
          <p:nvPr/>
        </p:nvGrpSpPr>
        <p:grpSpPr>
          <a:xfrm>
            <a:off x="11313722" y="6144016"/>
            <a:ext cx="891531" cy="551147"/>
            <a:chOff x="0" y="0"/>
            <a:chExt cx="891530" cy="551146"/>
          </a:xfrm>
        </p:grpSpPr>
        <p:sp>
          <p:nvSpPr>
            <p:cNvPr id="126"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7"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29" name="TextBox 10"/>
          <p:cNvSpPr txBox="1"/>
          <p:nvPr/>
        </p:nvSpPr>
        <p:spPr>
          <a:xfrm>
            <a:off x="11714750" y="6234922"/>
            <a:ext cx="245365"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3</a:t>
            </a:r>
          </a:p>
        </p:txBody>
      </p:sp>
      <p:pic>
        <p:nvPicPr>
          <p:cNvPr id="130"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
        <p:nvSpPr>
          <p:cNvPr id="11" name="TextBox 10"/>
          <p:cNvSpPr txBox="1"/>
          <p:nvPr/>
        </p:nvSpPr>
        <p:spPr>
          <a:xfrm rot="10800000" flipV="1">
            <a:off x="839787" y="2810101"/>
            <a:ext cx="5157789" cy="22159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s-NI" sz="2400" dirty="0"/>
              <a:t>Desarrollar un sistema de facturación e inventario, bajo un entorno de escritorio para facilitar la gestión de las funciones contables de la Farmacia +Salud utilizando la metodología RUP.</a:t>
            </a:r>
            <a:r>
              <a:rPr lang="es-NI" dirty="0"/>
              <a:t/>
            </a:r>
            <a:br>
              <a:rPr lang="es-NI" dirty="0"/>
            </a:br>
            <a:endParaRPr kumimoji="0" lang="es-NI" sz="1800" b="0" i="0" u="none" strike="noStrike" cap="none" spc="0" normalizeH="0" baseline="0" dirty="0">
              <a:ln>
                <a:noFill/>
              </a:ln>
              <a:solidFill>
                <a:srgbClr val="000000"/>
              </a:solidFill>
              <a:effectLst/>
              <a:uFillTx/>
              <a:latin typeface="+mn-lt"/>
              <a:ea typeface="+mn-ea"/>
              <a:cs typeface="+mn-cs"/>
              <a:sym typeface="Calibri"/>
            </a:endParaRPr>
          </a:p>
        </p:txBody>
      </p:sp>
      <p:sp>
        <p:nvSpPr>
          <p:cNvPr id="22" name="TextBox 21"/>
          <p:cNvSpPr txBox="1"/>
          <p:nvPr/>
        </p:nvSpPr>
        <p:spPr>
          <a:xfrm rot="10800000" flipV="1">
            <a:off x="6181673" y="2768900"/>
            <a:ext cx="5164241"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lang="es-NI" sz="2000" dirty="0" smtClean="0"/>
              <a:t>Analizar </a:t>
            </a:r>
            <a:r>
              <a:rPr lang="es-NI" sz="2000" dirty="0"/>
              <a:t>las exigencias y requisitos del cliente, con la finalidad de establecer las directrices para el desarrollo del sistema. </a:t>
            </a:r>
            <a:endParaRPr lang="es-NI" sz="2000" dirty="0" smtClean="0"/>
          </a:p>
          <a:p>
            <a:pPr marL="342900" indent="-342900">
              <a:buFont typeface="Arial" panose="020B0604020202020204" pitchFamily="34" charset="0"/>
              <a:buChar char="•"/>
            </a:pPr>
            <a:r>
              <a:rPr lang="es-NI" sz="2000" dirty="0" smtClean="0"/>
              <a:t>. </a:t>
            </a:r>
            <a:r>
              <a:rPr lang="es-NI" sz="2000" dirty="0"/>
              <a:t>Desarrollar el sistema utilizando Java como lenguaje de programación y SQL como lenguaje de consultas. </a:t>
            </a:r>
            <a:endParaRPr lang="es-NI" sz="2000" dirty="0" smtClean="0"/>
          </a:p>
          <a:p>
            <a:pPr marL="342900" indent="-342900">
              <a:buFont typeface="Arial" panose="020B0604020202020204" pitchFamily="34" charset="0"/>
              <a:buChar char="•"/>
            </a:pPr>
            <a:r>
              <a:rPr lang="es-NI" sz="2000" dirty="0" smtClean="0"/>
              <a:t> </a:t>
            </a:r>
            <a:r>
              <a:rPr lang="es-NI" sz="2000" dirty="0"/>
              <a:t>Evaluar la eficiencia del sistema desarrollado para determinar si se ha alcanzado un nivel óptimo para la implementación del mismo.</a:t>
            </a:r>
            <a:r>
              <a:rPr lang="es-NI" dirty="0"/>
              <a:t/>
            </a:r>
            <a:br>
              <a:rPr lang="es-NI" dirty="0"/>
            </a:br>
            <a:r>
              <a:rPr lang="es-NI" dirty="0"/>
              <a:t/>
            </a:r>
            <a:br>
              <a:rPr lang="es-NI" dirty="0"/>
            </a:br>
            <a:endParaRPr kumimoji="0" lang="es-NI"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rPr lang="en-US" dirty="0" smtClean="0"/>
              <a:t>Objetivos del Sistema</a:t>
            </a:r>
            <a:endParaRPr dirty="0"/>
          </a:p>
        </p:txBody>
      </p:sp>
      <p:sp>
        <p:nvSpPr>
          <p:cNvPr id="8" name="Text Placeholder 7"/>
          <p:cNvSpPr>
            <a:spLocks noGrp="1"/>
          </p:cNvSpPr>
          <p:nvPr>
            <p:ph type="body" sz="quarter" idx="1"/>
          </p:nvPr>
        </p:nvSpPr>
        <p:spPr/>
        <p:txBody>
          <a:bodyPr/>
          <a:lstStyle/>
          <a:p>
            <a:r>
              <a:rPr lang="es-NI" dirty="0"/>
              <a:t>Objetivo General</a:t>
            </a:r>
          </a:p>
        </p:txBody>
      </p:sp>
      <p:sp>
        <p:nvSpPr>
          <p:cNvPr id="9" name="Text Placeholder 8"/>
          <p:cNvSpPr>
            <a:spLocks noGrp="1"/>
          </p:cNvSpPr>
          <p:nvPr>
            <p:ph type="body" sz="quarter" idx="13"/>
          </p:nvPr>
        </p:nvSpPr>
        <p:spPr>
          <a:xfrm>
            <a:off x="6172200" y="1986188"/>
            <a:ext cx="5183188" cy="823913"/>
          </a:xfrm>
        </p:spPr>
        <p:txBody>
          <a:bodyPr>
            <a:normAutofit/>
          </a:bodyPr>
          <a:lstStyle/>
          <a:p>
            <a:pPr marL="0" indent="0">
              <a:buNone/>
            </a:pPr>
            <a:r>
              <a:rPr lang="es-NI" sz="2400" b="1" dirty="0" smtClean="0"/>
              <a:t>Objetivos </a:t>
            </a:r>
            <a:r>
              <a:rPr lang="es-NI" sz="2400" b="1" dirty="0"/>
              <a:t>Específicos</a:t>
            </a:r>
            <a:br>
              <a:rPr lang="es-NI" sz="2400" b="1" dirty="0"/>
            </a:br>
            <a:endParaRPr lang="es-NI" sz="2400" b="1" dirty="0"/>
          </a:p>
        </p:txBody>
      </p:sp>
      <p:grpSp>
        <p:nvGrpSpPr>
          <p:cNvPr id="125" name="Group 5"/>
          <p:cNvGrpSpPr/>
          <p:nvPr/>
        </p:nvGrpSpPr>
        <p:grpSpPr>
          <a:xfrm>
            <a:off x="-13254" y="200415"/>
            <a:ext cx="891532" cy="551148"/>
            <a:chOff x="0" y="0"/>
            <a:chExt cx="891530" cy="551146"/>
          </a:xfrm>
        </p:grpSpPr>
        <p:sp>
          <p:nvSpPr>
            <p:cNvPr id="123"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4"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8" name="Group 7"/>
          <p:cNvGrpSpPr/>
          <p:nvPr/>
        </p:nvGrpSpPr>
        <p:grpSpPr>
          <a:xfrm>
            <a:off x="11313722" y="6144016"/>
            <a:ext cx="891531" cy="551147"/>
            <a:chOff x="0" y="0"/>
            <a:chExt cx="891530" cy="551146"/>
          </a:xfrm>
        </p:grpSpPr>
        <p:sp>
          <p:nvSpPr>
            <p:cNvPr id="126"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7"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29" name="TextBox 10"/>
          <p:cNvSpPr txBox="1"/>
          <p:nvPr/>
        </p:nvSpPr>
        <p:spPr>
          <a:xfrm>
            <a:off x="11714750" y="6234922"/>
            <a:ext cx="23499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4</a:t>
            </a:r>
          </a:p>
        </p:txBody>
      </p:sp>
      <p:pic>
        <p:nvPicPr>
          <p:cNvPr id="130"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
        <p:nvSpPr>
          <p:cNvPr id="11" name="TextBox 10"/>
          <p:cNvSpPr txBox="1"/>
          <p:nvPr/>
        </p:nvSpPr>
        <p:spPr>
          <a:xfrm rot="10800000" flipV="1">
            <a:off x="839787" y="2517714"/>
            <a:ext cx="5157789" cy="28007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s-NI" sz="2800" dirty="0"/>
              <a:t>Gestionar los datos de facturación e inventario para la correcta implementación de las reglas de negocio utilizando el lenguaje Java.</a:t>
            </a:r>
            <a:r>
              <a:rPr lang="es-NI" dirty="0"/>
              <a:t/>
            </a:r>
            <a:br>
              <a:rPr lang="es-NI" dirty="0"/>
            </a:br>
            <a:r>
              <a:rPr lang="es-NI" dirty="0"/>
              <a:t/>
            </a:r>
            <a:br>
              <a:rPr lang="es-NI" dirty="0"/>
            </a:br>
            <a:endParaRPr kumimoji="0" lang="es-NI" sz="1800" b="0" i="0" u="none" strike="noStrike" cap="none" spc="0" normalizeH="0" baseline="0" dirty="0">
              <a:ln>
                <a:noFill/>
              </a:ln>
              <a:solidFill>
                <a:srgbClr val="000000"/>
              </a:solidFill>
              <a:effectLst/>
              <a:uFillTx/>
              <a:latin typeface="+mn-lt"/>
              <a:ea typeface="+mn-ea"/>
              <a:cs typeface="+mn-cs"/>
              <a:sym typeface="Calibri"/>
            </a:endParaRPr>
          </a:p>
        </p:txBody>
      </p:sp>
      <p:sp>
        <p:nvSpPr>
          <p:cNvPr id="22" name="TextBox 21"/>
          <p:cNvSpPr txBox="1"/>
          <p:nvPr/>
        </p:nvSpPr>
        <p:spPr>
          <a:xfrm rot="10800000" flipV="1">
            <a:off x="6181673" y="3184398"/>
            <a:ext cx="5164241"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lang="es-NI" dirty="0" smtClean="0"/>
              <a:t>Almacenar </a:t>
            </a:r>
            <a:r>
              <a:rPr lang="es-NI" dirty="0"/>
              <a:t>los datos de manera segura y permanente utilizando mecanismos de validación </a:t>
            </a:r>
            <a:r>
              <a:rPr lang="es-NI" dirty="0" smtClean="0"/>
              <a:t>explícita.</a:t>
            </a:r>
          </a:p>
          <a:p>
            <a:pPr marL="342900" indent="-342900">
              <a:buFont typeface="Arial" panose="020B0604020202020204" pitchFamily="34" charset="0"/>
              <a:buChar char="•"/>
            </a:pPr>
            <a:r>
              <a:rPr lang="es-NI" dirty="0" smtClean="0"/>
              <a:t> </a:t>
            </a:r>
            <a:r>
              <a:rPr lang="es-NI" dirty="0"/>
              <a:t>Facilitar la realización de los procesos de facturación a través de una interfaz intuitiva</a:t>
            </a:r>
            <a:r>
              <a:rPr lang="es-NI" dirty="0" smtClean="0"/>
              <a:t>.</a:t>
            </a:r>
          </a:p>
          <a:p>
            <a:pPr marL="342900" indent="-342900">
              <a:buFont typeface="Arial" panose="020B0604020202020204" pitchFamily="34" charset="0"/>
              <a:buChar char="•"/>
            </a:pPr>
            <a:r>
              <a:rPr lang="es-NI" dirty="0" smtClean="0"/>
              <a:t> </a:t>
            </a:r>
            <a:r>
              <a:rPr lang="es-NI" dirty="0"/>
              <a:t>Proveer información precisa tras la búsqueda y/o consulta de la misma.</a:t>
            </a:r>
            <a:br>
              <a:rPr lang="es-NI" dirty="0"/>
            </a:br>
            <a:r>
              <a:rPr lang="es-NI" dirty="0"/>
              <a:t/>
            </a:r>
            <a:br>
              <a:rPr lang="es-NI" dirty="0"/>
            </a:br>
            <a:endParaRPr kumimoji="0" lang="es-NI"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7223169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ctrTitle"/>
          </p:nvPr>
        </p:nvSpPr>
        <p:spPr>
          <a:xfrm>
            <a:off x="878274" y="721245"/>
            <a:ext cx="6065865" cy="719430"/>
          </a:xfrm>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rPr lang="en-US" dirty="0" err="1" smtClean="0"/>
              <a:t>Diseño</a:t>
            </a:r>
            <a:r>
              <a:rPr lang="en-US" dirty="0" smtClean="0"/>
              <a:t> </a:t>
            </a:r>
            <a:r>
              <a:rPr lang="en-US" dirty="0" err="1"/>
              <a:t>M</a:t>
            </a:r>
            <a:r>
              <a:rPr lang="en-US" dirty="0" err="1" smtClean="0"/>
              <a:t>etodológico</a:t>
            </a:r>
            <a:r>
              <a:rPr lang="en-US" dirty="0" smtClean="0"/>
              <a:t>.</a:t>
            </a:r>
            <a:endParaRPr dirty="0"/>
          </a:p>
        </p:txBody>
      </p:sp>
      <p:sp>
        <p:nvSpPr>
          <p:cNvPr id="144" name="Subtitle 2"/>
          <p:cNvSpPr txBox="1">
            <a:spLocks noGrp="1"/>
          </p:cNvSpPr>
          <p:nvPr>
            <p:ph type="subTitle" idx="1"/>
          </p:nvPr>
        </p:nvSpPr>
        <p:spPr>
          <a:xfrm>
            <a:off x="1524000" y="1746538"/>
            <a:ext cx="9144000" cy="4359489"/>
          </a:xfrm>
          <a:prstGeom prst="rect">
            <a:avLst/>
          </a:prstGeom>
        </p:spPr>
        <p:txBody>
          <a:bodyPr/>
          <a:lstStyle/>
          <a:p>
            <a:pPr algn="l"/>
            <a:r>
              <a:rPr lang="es-NI" dirty="0"/>
              <a:t>El tipo de método que se ha utilizado es el método cualitativo. Se ha seleccionado este, ya que permite alcanzar una comprensión holística acerca del problema al cual se trata de dar solución mediante los objetivos planteados y a su vez, permite obtener una construcción conceptual de la información que sienta las bases para el proyecto, y todo esto utilizando interacciones sociales.</a:t>
            </a:r>
            <a:br>
              <a:rPr lang="es-NI" dirty="0"/>
            </a:br>
            <a:endParaRPr lang="es-NI" dirty="0" smtClean="0"/>
          </a:p>
          <a:p>
            <a:pPr marL="342900" indent="-342900" algn="l">
              <a:buFont typeface="Arial" panose="020B0604020202020204" pitchFamily="34" charset="0"/>
              <a:buChar char="•"/>
            </a:pPr>
            <a:r>
              <a:rPr lang="es-NI" dirty="0" smtClean="0"/>
              <a:t>Universo.</a:t>
            </a:r>
          </a:p>
          <a:p>
            <a:pPr marL="342900" indent="-342900" algn="l">
              <a:buFont typeface="Arial" panose="020B0604020202020204" pitchFamily="34" charset="0"/>
              <a:buChar char="•"/>
            </a:pPr>
            <a:r>
              <a:rPr lang="es-NI" dirty="0" smtClean="0"/>
              <a:t>Métodos e instrumentos de recolección de datos.</a:t>
            </a:r>
          </a:p>
        </p:txBody>
      </p:sp>
      <p:grpSp>
        <p:nvGrpSpPr>
          <p:cNvPr id="147" name="Group 5"/>
          <p:cNvGrpSpPr/>
          <p:nvPr/>
        </p:nvGrpSpPr>
        <p:grpSpPr>
          <a:xfrm>
            <a:off x="-13254" y="200415"/>
            <a:ext cx="891532" cy="551148"/>
            <a:chOff x="0" y="0"/>
            <a:chExt cx="891530" cy="551146"/>
          </a:xfrm>
        </p:grpSpPr>
        <p:sp>
          <p:nvSpPr>
            <p:cNvPr id="145"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6"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50" name="Group 7"/>
          <p:cNvGrpSpPr/>
          <p:nvPr/>
        </p:nvGrpSpPr>
        <p:grpSpPr>
          <a:xfrm>
            <a:off x="11313722" y="6144016"/>
            <a:ext cx="891531" cy="551147"/>
            <a:chOff x="0" y="0"/>
            <a:chExt cx="891530" cy="551146"/>
          </a:xfrm>
        </p:grpSpPr>
        <p:sp>
          <p:nvSpPr>
            <p:cNvPr id="148"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9"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51" name="TextBox 10"/>
          <p:cNvSpPr txBox="1"/>
          <p:nvPr/>
        </p:nvSpPr>
        <p:spPr>
          <a:xfrm>
            <a:off x="11714750" y="6234922"/>
            <a:ext cx="245365"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5</a:t>
            </a:r>
          </a:p>
        </p:txBody>
      </p:sp>
      <p:pic>
        <p:nvPicPr>
          <p:cNvPr id="152"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ctrTitle"/>
          </p:nvPr>
        </p:nvSpPr>
        <p:spPr>
          <a:xfrm>
            <a:off x="878279" y="522646"/>
            <a:ext cx="6065865" cy="719430"/>
          </a:xfrm>
          <a:prstGeom prst="rect">
            <a:avLst/>
          </a:prstGeom>
        </p:spPr>
        <p:txBody>
          <a:bodyPr>
            <a:normAutofit fontScale="90000"/>
          </a:bodyPr>
          <a:lstStyle>
            <a:lvl1pPr defTabSz="694944">
              <a:defRPr sz="3648">
                <a:solidFill>
                  <a:srgbClr val="262626"/>
                </a:solidFill>
                <a:latin typeface="Avenir Book"/>
                <a:ea typeface="Avenir Book"/>
                <a:cs typeface="Avenir Book"/>
                <a:sym typeface="Avenir Book"/>
              </a:defRPr>
            </a:lvl1pPr>
          </a:lstStyle>
          <a:p>
            <a:r>
              <a:rPr lang="en-US" dirty="0" err="1" smtClean="0"/>
              <a:t>Ingeniería</a:t>
            </a:r>
            <a:r>
              <a:rPr lang="en-US" dirty="0" smtClean="0"/>
              <a:t> de </a:t>
            </a:r>
            <a:r>
              <a:rPr lang="en-US" dirty="0" err="1" smtClean="0"/>
              <a:t>requerimientos</a:t>
            </a:r>
            <a:r>
              <a:rPr lang="en-US" dirty="0" smtClean="0"/>
              <a:t>.</a:t>
            </a:r>
            <a:endParaRPr dirty="0"/>
          </a:p>
        </p:txBody>
      </p:sp>
      <p:pic>
        <p:nvPicPr>
          <p:cNvPr id="2" name="Picture 1"/>
          <p:cNvPicPr>
            <a:picLocks noChangeAspect="1"/>
          </p:cNvPicPr>
          <p:nvPr/>
        </p:nvPicPr>
        <p:blipFill>
          <a:blip r:embed="rId2"/>
          <a:stretch>
            <a:fillRect/>
          </a:stretch>
        </p:blipFill>
        <p:spPr>
          <a:xfrm>
            <a:off x="1475890" y="1753688"/>
            <a:ext cx="9081274" cy="4941476"/>
          </a:xfrm>
          <a:prstGeom prst="rect">
            <a:avLst/>
          </a:prstGeom>
        </p:spPr>
      </p:pic>
      <p:grpSp>
        <p:nvGrpSpPr>
          <p:cNvPr id="147" name="Group 5"/>
          <p:cNvGrpSpPr/>
          <p:nvPr/>
        </p:nvGrpSpPr>
        <p:grpSpPr>
          <a:xfrm>
            <a:off x="-13254" y="200415"/>
            <a:ext cx="891532" cy="551148"/>
            <a:chOff x="0" y="0"/>
            <a:chExt cx="891530" cy="551146"/>
          </a:xfrm>
        </p:grpSpPr>
        <p:sp>
          <p:nvSpPr>
            <p:cNvPr id="145"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6"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50" name="Group 7"/>
          <p:cNvGrpSpPr/>
          <p:nvPr/>
        </p:nvGrpSpPr>
        <p:grpSpPr>
          <a:xfrm>
            <a:off x="11313722" y="6144016"/>
            <a:ext cx="891531" cy="551147"/>
            <a:chOff x="0" y="0"/>
            <a:chExt cx="891530" cy="551146"/>
          </a:xfrm>
        </p:grpSpPr>
        <p:sp>
          <p:nvSpPr>
            <p:cNvPr id="148"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9"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51" name="TextBox 10"/>
          <p:cNvSpPr txBox="1"/>
          <p:nvPr/>
        </p:nvSpPr>
        <p:spPr>
          <a:xfrm>
            <a:off x="11714750" y="6234922"/>
            <a:ext cx="23499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6</a:t>
            </a:r>
            <a:endParaRPr dirty="0"/>
          </a:p>
        </p:txBody>
      </p:sp>
      <p:pic>
        <p:nvPicPr>
          <p:cNvPr id="152" name="Picture 11" descr="Picture 11"/>
          <p:cNvPicPr>
            <a:picLocks noChangeAspect="1"/>
          </p:cNvPicPr>
          <p:nvPr/>
        </p:nvPicPr>
        <p:blipFill>
          <a:blip r:embed="rId3">
            <a:extLst/>
          </a:blip>
          <a:stretch>
            <a:fillRect/>
          </a:stretch>
        </p:blipFill>
        <p:spPr>
          <a:xfrm>
            <a:off x="311426" y="299668"/>
            <a:ext cx="352639" cy="352640"/>
          </a:xfrm>
          <a:prstGeom prst="rect">
            <a:avLst/>
          </a:prstGeom>
          <a:ln w="12700">
            <a:miter lim="400000"/>
          </a:ln>
        </p:spPr>
      </p:pic>
      <p:sp>
        <p:nvSpPr>
          <p:cNvPr id="13" name="Title 1"/>
          <p:cNvSpPr txBox="1">
            <a:spLocks/>
          </p:cNvSpPr>
          <p:nvPr/>
        </p:nvSpPr>
        <p:spPr>
          <a:xfrm>
            <a:off x="1626420" y="1034258"/>
            <a:ext cx="6065865" cy="719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fontScale="97500"/>
          </a:bodyPr>
          <a:lstStyle>
            <a:lvl1pPr marL="0" marR="0" indent="0" algn="ctr" defTabSz="694944" rtl="0" latinLnBrk="0">
              <a:lnSpc>
                <a:spcPct val="90000"/>
              </a:lnSpc>
              <a:spcBef>
                <a:spcPts val="0"/>
              </a:spcBef>
              <a:spcAft>
                <a:spcPts val="0"/>
              </a:spcAft>
              <a:buClrTx/>
              <a:buSzTx/>
              <a:buFontTx/>
              <a:buNone/>
              <a:tabLst/>
              <a:defRPr sz="3648" b="0" i="0" u="none" strike="noStrike" cap="none" spc="0" baseline="0">
                <a:ln>
                  <a:noFill/>
                </a:ln>
                <a:solidFill>
                  <a:srgbClr val="262626"/>
                </a:solidFill>
                <a:uFillTx/>
                <a:latin typeface="Avenir Book"/>
                <a:ea typeface="Avenir Book"/>
                <a:cs typeface="Avenir Book"/>
                <a:sym typeface="Avenir Book"/>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r>
              <a:rPr lang="en-US" sz="2500" dirty="0" err="1" smtClean="0"/>
              <a:t>Ingeniería</a:t>
            </a:r>
            <a:r>
              <a:rPr lang="en-US" sz="2500" dirty="0" smtClean="0"/>
              <a:t> de </a:t>
            </a:r>
            <a:r>
              <a:rPr lang="en-US" sz="2500" dirty="0" err="1" smtClean="0"/>
              <a:t>requerimientos</a:t>
            </a:r>
            <a:r>
              <a:rPr lang="en-US" dirty="0" smtClean="0"/>
              <a:t>.</a:t>
            </a:r>
            <a:endParaRPr lang="en-US" dirty="0"/>
          </a:p>
        </p:txBody>
      </p:sp>
    </p:spTree>
    <p:extLst>
      <p:ext uri="{BB962C8B-B14F-4D97-AF65-F5344CB8AC3E}">
        <p14:creationId xmlns:p14="http://schemas.microsoft.com/office/powerpoint/2010/main" val="398189336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878273" y="721245"/>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a:t>Requerimientos no </a:t>
            </a:r>
            <a:r>
              <a:rPr lang="es-NI" sz="3200" b="1" dirty="0" smtClean="0"/>
              <a:t>funcionales</a:t>
            </a:r>
            <a:endParaRPr sz="3200" dirty="0"/>
          </a:p>
        </p:txBody>
      </p:sp>
      <p:sp>
        <p:nvSpPr>
          <p:cNvPr id="155" name="Subtitle 2"/>
          <p:cNvSpPr txBox="1">
            <a:spLocks noGrp="1"/>
          </p:cNvSpPr>
          <p:nvPr>
            <p:ph type="subTitle" sz="half" idx="1"/>
          </p:nvPr>
        </p:nvSpPr>
        <p:spPr>
          <a:xfrm>
            <a:off x="1524000" y="1600201"/>
            <a:ext cx="9144000" cy="4329544"/>
          </a:xfrm>
          <a:prstGeom prst="rect">
            <a:avLst/>
          </a:prstGeom>
        </p:spPr>
        <p:txBody>
          <a:bodyPr>
            <a:normAutofit/>
          </a:bodyPr>
          <a:lstStyle/>
          <a:p>
            <a:pPr marL="342900" indent="-342900" algn="l">
              <a:buFont typeface="Arial" panose="020B0604020202020204" pitchFamily="34" charset="0"/>
              <a:buChar char="•"/>
            </a:pPr>
            <a:r>
              <a:rPr lang="es-NI" b="1" dirty="0"/>
              <a:t>Requerimientos de </a:t>
            </a:r>
            <a:r>
              <a:rPr lang="es-NI" b="1" dirty="0" smtClean="0"/>
              <a:t>seguridad.</a:t>
            </a:r>
          </a:p>
          <a:p>
            <a:pPr marL="342900" indent="-342900" algn="l">
              <a:buFont typeface="Arial" panose="020B0604020202020204" pitchFamily="34" charset="0"/>
              <a:buChar char="•"/>
            </a:pPr>
            <a:r>
              <a:rPr lang="es-NI" b="1" dirty="0" smtClean="0"/>
              <a:t>Requerimientos del producto.</a:t>
            </a:r>
          </a:p>
          <a:p>
            <a:pPr marL="457200" indent="-457200" algn="l">
              <a:buFont typeface="+mj-lt"/>
              <a:buAutoNum type="alphaLcParenR"/>
            </a:pPr>
            <a:r>
              <a:rPr lang="es-NI" dirty="0" smtClean="0"/>
              <a:t>Usabilidad.</a:t>
            </a:r>
          </a:p>
          <a:p>
            <a:pPr marL="457200" indent="-457200" algn="l">
              <a:buFont typeface="+mj-lt"/>
              <a:buAutoNum type="alphaLcParenR"/>
            </a:pPr>
            <a:r>
              <a:rPr lang="es-NI" dirty="0" smtClean="0"/>
              <a:t>Confiabilidad.</a:t>
            </a:r>
          </a:p>
          <a:p>
            <a:pPr marL="457200" indent="-457200" algn="l">
              <a:buFont typeface="+mj-lt"/>
              <a:buAutoNum type="alphaLcParenR"/>
            </a:pPr>
            <a:r>
              <a:rPr lang="es-NI" dirty="0" smtClean="0"/>
              <a:t>Performance.</a:t>
            </a:r>
          </a:p>
          <a:p>
            <a:pPr marL="457200" indent="-457200" algn="l">
              <a:buFont typeface="+mj-lt"/>
              <a:buAutoNum type="alphaLcParenR"/>
            </a:pPr>
            <a:r>
              <a:rPr lang="es-NI" dirty="0" smtClean="0"/>
              <a:t>Documentación.</a:t>
            </a:r>
            <a:endParaRPr lang="en-US" dirty="0" smtClean="0"/>
          </a:p>
          <a:p>
            <a:pPr marL="342900" indent="-342900" algn="l">
              <a:buFont typeface="Arial" panose="020B0604020202020204" pitchFamily="34" charset="0"/>
              <a:buChar char="•"/>
            </a:pPr>
            <a:r>
              <a:rPr lang="es-NI" b="1" dirty="0"/>
              <a:t>Requerimientos </a:t>
            </a:r>
            <a:r>
              <a:rPr lang="es-NI" b="1" dirty="0" smtClean="0"/>
              <a:t>del ambiente. </a:t>
            </a:r>
          </a:p>
          <a:p>
            <a:pPr marL="457200" indent="-457200" algn="l">
              <a:buFont typeface="+mj-lt"/>
              <a:buAutoNum type="alphaLcParenR"/>
            </a:pPr>
            <a:r>
              <a:rPr lang="es-NI" dirty="0" smtClean="0"/>
              <a:t>Ético.</a:t>
            </a:r>
          </a:p>
          <a:p>
            <a:pPr marL="457200" indent="-457200" algn="l">
              <a:buFont typeface="+mj-lt"/>
              <a:buAutoNum type="alphaLcParenR"/>
            </a:pPr>
            <a:r>
              <a:rPr lang="es-NI" dirty="0" smtClean="0"/>
              <a:t>Legales</a:t>
            </a:r>
            <a:endParaRPr lang="es-NI" dirty="0"/>
          </a:p>
          <a:p>
            <a:pPr marL="342900" indent="-342900" algn="l">
              <a:buFont typeface="Arial" panose="020B0604020202020204" pitchFamily="34" charset="0"/>
              <a:buChar char="•"/>
            </a:pPr>
            <a:endParaRPr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23499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7</a:t>
            </a:r>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201110" y="652308"/>
            <a:ext cx="7406745" cy="719430"/>
          </a:xfrm>
          <a:prstGeom prst="rect">
            <a:avLst/>
          </a:prstGeom>
        </p:spPr>
        <p:txBody>
          <a:bodyPr>
            <a:normAutofit/>
          </a:bodyPr>
          <a:lstStyle>
            <a:lvl1pPr defTabSz="694944">
              <a:defRPr sz="3648">
                <a:solidFill>
                  <a:srgbClr val="262626"/>
                </a:solidFill>
                <a:latin typeface="Avenir Book"/>
                <a:ea typeface="Avenir Book"/>
                <a:cs typeface="Avenir Book"/>
                <a:sym typeface="Avenir Book"/>
              </a:defRPr>
            </a:lvl1pPr>
          </a:lstStyle>
          <a:p>
            <a:r>
              <a:rPr lang="es-NI" sz="3200" b="1" dirty="0" smtClean="0"/>
              <a:t>Análisis Costo-Beneficio.</a:t>
            </a:r>
            <a:endParaRPr sz="3200" dirty="0"/>
          </a:p>
        </p:txBody>
      </p:sp>
      <p:sp>
        <p:nvSpPr>
          <p:cNvPr id="155" name="Subtitle 2"/>
          <p:cNvSpPr txBox="1">
            <a:spLocks noGrp="1"/>
          </p:cNvSpPr>
          <p:nvPr>
            <p:ph type="subTitle" sz="half" idx="1"/>
          </p:nvPr>
        </p:nvSpPr>
        <p:spPr>
          <a:xfrm>
            <a:off x="1524000" y="1371738"/>
            <a:ext cx="9144000" cy="4558007"/>
          </a:xfrm>
          <a:prstGeom prst="rect">
            <a:avLst/>
          </a:prstGeom>
        </p:spPr>
        <p:txBody>
          <a:bodyPr>
            <a:normAutofit/>
          </a:bodyPr>
          <a:lstStyle/>
          <a:p>
            <a:pPr marL="342900" indent="-342900" algn="l">
              <a:buFont typeface="Arial" panose="020B0604020202020204" pitchFamily="34" charset="0"/>
              <a:buChar char="•"/>
            </a:pPr>
            <a:r>
              <a:rPr lang="es-NI" b="1" dirty="0" smtClean="0"/>
              <a:t>Costos.</a:t>
            </a:r>
          </a:p>
          <a:p>
            <a:pPr marL="342900" indent="-342900" algn="l">
              <a:buFont typeface="Arial" panose="020B0604020202020204" pitchFamily="34" charset="0"/>
              <a:buChar char="•"/>
            </a:pPr>
            <a:endParaRPr lang="es-NI" b="1" dirty="0" smtClean="0"/>
          </a:p>
          <a:p>
            <a:pPr marL="342900" indent="-342900" algn="l">
              <a:buFont typeface="Arial" panose="020B0604020202020204" pitchFamily="34" charset="0"/>
              <a:buChar char="•"/>
            </a:pPr>
            <a:endParaRPr lang="es-NI" dirty="0" smtClean="0"/>
          </a:p>
          <a:p>
            <a:pPr marL="342900" indent="-342900" algn="l">
              <a:buFont typeface="Arial" panose="020B0604020202020204" pitchFamily="34" charset="0"/>
              <a:buChar char="•"/>
            </a:pPr>
            <a:endParaRPr lang="es-NI" dirty="0"/>
          </a:p>
          <a:p>
            <a:pPr marL="342900" indent="-342900" algn="l">
              <a:buFont typeface="Arial" panose="020B0604020202020204" pitchFamily="34" charset="0"/>
              <a:buChar char="•"/>
            </a:pPr>
            <a:endParaRPr lang="es-NI" dirty="0" smtClean="0"/>
          </a:p>
          <a:p>
            <a:pPr marL="342900" indent="-342900" algn="l">
              <a:buFont typeface="Arial" panose="020B0604020202020204" pitchFamily="34" charset="0"/>
              <a:buChar char="•"/>
            </a:pPr>
            <a:endParaRPr lang="es-NI" dirty="0" smtClean="0"/>
          </a:p>
          <a:p>
            <a:pPr marL="342900" indent="-342900" algn="l">
              <a:buFont typeface="Arial" panose="020B0604020202020204" pitchFamily="34" charset="0"/>
              <a:buChar char="•"/>
            </a:pPr>
            <a:endParaRPr lang="es-NI" dirty="0"/>
          </a:p>
          <a:p>
            <a:pPr marL="342900" indent="-342900" algn="l">
              <a:buFont typeface="Arial" panose="020B0604020202020204" pitchFamily="34" charset="0"/>
              <a:buChar char="•"/>
            </a:pPr>
            <a:r>
              <a:rPr lang="es-NI" dirty="0" smtClean="0"/>
              <a:t> </a:t>
            </a:r>
            <a:r>
              <a:rPr lang="es-NI" b="1" dirty="0" smtClean="0"/>
              <a:t>Beneficios.</a:t>
            </a:r>
          </a:p>
          <a:p>
            <a:pPr marL="457200" indent="-457200" algn="l">
              <a:buFont typeface="+mj-lt"/>
              <a:buAutoNum type="alphaLcParenR"/>
            </a:pPr>
            <a:r>
              <a:rPr lang="es-NI" dirty="0" smtClean="0"/>
              <a:t>Beneficios tangibles.</a:t>
            </a:r>
          </a:p>
          <a:p>
            <a:pPr marL="457200" indent="-457200" algn="l">
              <a:buFont typeface="+mj-lt"/>
              <a:buAutoNum type="alphaLcParenR"/>
            </a:pPr>
            <a:r>
              <a:rPr lang="es-NI" dirty="0"/>
              <a:t>Beneficios </a:t>
            </a:r>
            <a:r>
              <a:rPr lang="es-NI" dirty="0" smtClean="0"/>
              <a:t>no tangibles</a:t>
            </a:r>
            <a:endParaRPr lang="es-NI" dirty="0"/>
          </a:p>
          <a:p>
            <a:pPr marL="342900" indent="-342900" algn="l">
              <a:buFont typeface="Arial" panose="020B0604020202020204" pitchFamily="34" charset="0"/>
              <a:buChar char="•"/>
            </a:pPr>
            <a:endParaRPr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23499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a:t>8</a:t>
            </a:r>
            <a:endParaRPr lang="en-US" dirty="0" smtClean="0"/>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pic>
        <p:nvPicPr>
          <p:cNvPr id="2" name="Picture 1"/>
          <p:cNvPicPr>
            <a:picLocks noChangeAspect="1"/>
          </p:cNvPicPr>
          <p:nvPr/>
        </p:nvPicPr>
        <p:blipFill>
          <a:blip r:embed="rId3"/>
          <a:stretch>
            <a:fillRect/>
          </a:stretch>
        </p:blipFill>
        <p:spPr>
          <a:xfrm>
            <a:off x="2326697" y="1724377"/>
            <a:ext cx="6498647" cy="2819913"/>
          </a:xfrm>
          <a:prstGeom prst="rect">
            <a:avLst/>
          </a:prstGeom>
        </p:spPr>
      </p:pic>
    </p:spTree>
    <p:extLst>
      <p:ext uri="{BB962C8B-B14F-4D97-AF65-F5344CB8AC3E}">
        <p14:creationId xmlns:p14="http://schemas.microsoft.com/office/powerpoint/2010/main" val="2754954455"/>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131</TotalTime>
  <Words>1069</Words>
  <Application>Microsoft Office PowerPoint</Application>
  <PresentationFormat>Widescreen</PresentationFormat>
  <Paragraphs>163</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ArialMT</vt:lpstr>
      <vt:lpstr>Avenir Black</vt:lpstr>
      <vt:lpstr>Avenir Book</vt:lpstr>
      <vt:lpstr>Calibri</vt:lpstr>
      <vt:lpstr>Calibri Light</vt:lpstr>
      <vt:lpstr>Courier New</vt:lpstr>
      <vt:lpstr>Wingdings</vt:lpstr>
      <vt:lpstr>Office Theme</vt:lpstr>
      <vt:lpstr>PowerPoint Presentation</vt:lpstr>
      <vt:lpstr>Introducción</vt:lpstr>
      <vt:lpstr>Justificación</vt:lpstr>
      <vt:lpstr>Objetivos del Proyecto</vt:lpstr>
      <vt:lpstr>Objetivos del Sistema</vt:lpstr>
      <vt:lpstr>Diseño Metodológico.</vt:lpstr>
      <vt:lpstr>Ingeniería de requerimientos.</vt:lpstr>
      <vt:lpstr>Requerimientos no funcionales</vt:lpstr>
      <vt:lpstr>Análisis Costo-Beneficio.</vt:lpstr>
      <vt:lpstr>Plan de comunicación</vt:lpstr>
      <vt:lpstr>Plan de comunicación</vt:lpstr>
      <vt:lpstr>Gestión de riesgo.</vt:lpstr>
      <vt:lpstr>Gestión de riesgo.</vt:lpstr>
      <vt:lpstr>Gestión de riesgo.</vt:lpstr>
      <vt:lpstr>Gestión de riesgo.</vt:lpstr>
      <vt:lpstr>Estudio de factibilidad.</vt:lpstr>
      <vt:lpstr>Estudio de factibilidad.</vt:lpstr>
      <vt:lpstr>Estudio de factibilidad.</vt:lpstr>
      <vt:lpstr>Estudio de factibilidad.</vt:lpstr>
      <vt:lpstr>Estudio de factibilidad.</vt:lpstr>
      <vt:lpstr>Estudio de factibilidad.</vt:lpstr>
      <vt:lpstr>Estudio de factibilidad.</vt:lpstr>
      <vt:lpstr>Estudio de factibilidad.</vt:lpstr>
      <vt:lpstr>Estudio de factibilidad.</vt:lpstr>
      <vt:lpstr>Estudio de factibilidad.</vt:lpstr>
      <vt:lpstr>Estudio de factibilidad.</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OEM</cp:lastModifiedBy>
  <cp:revision>15</cp:revision>
  <dcterms:modified xsi:type="dcterms:W3CDTF">2019-08-29T19:10:22Z</dcterms:modified>
</cp:coreProperties>
</file>