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22056" r="1144" b="0"/>
          <a:stretch>
            <a:fillRect/>
          </a:stretch>
        </p:blipFill>
        <p:spPr>
          <a:xfrm>
            <a:off x="-10304" y="-1"/>
            <a:ext cx="12202304" cy="641405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A80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</a:p>
        </p:txBody>
      </p:sp>
      <p:sp>
        <p:nvSpPr>
          <p:cNvPr id="96" name="TextBox 8"/>
          <p:cNvSpPr txBox="1"/>
          <p:nvPr/>
        </p:nvSpPr>
        <p:spPr>
          <a:xfrm>
            <a:off x="2066237" y="4281725"/>
            <a:ext cx="804922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SISTEMA DE FACTURACIÓN DE LA FARMACIA +SALUD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ctrTitle"/>
          </p:nvPr>
        </p:nvSpPr>
        <p:spPr>
          <a:xfrm>
            <a:off x="878276" y="721245"/>
            <a:ext cx="3834775" cy="719430"/>
          </a:xfrm>
          <a:prstGeom prst="rect">
            <a:avLst/>
          </a:prstGeom>
        </p:spPr>
        <p:txBody>
          <a:bodyPr/>
          <a:lstStyle>
            <a:lvl1pPr defTabSz="694944">
              <a:defRPr sz="3648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Introducción</a:t>
            </a:r>
          </a:p>
        </p:txBody>
      </p:sp>
      <p:sp>
        <p:nvSpPr>
          <p:cNvPr id="99" name="Subtitle 2"/>
          <p:cNvSpPr txBox="1"/>
          <p:nvPr>
            <p:ph type="subTitle" sz="quarter" idx="1"/>
          </p:nvPr>
        </p:nvSpPr>
        <p:spPr>
          <a:xfrm>
            <a:off x="1524000" y="2160104"/>
            <a:ext cx="9144000" cy="85494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La farmacia +Salud es una empresa privada que se dedica al comercio de productos de cuidado de la salud.</a:t>
            </a:r>
          </a:p>
        </p:txBody>
      </p:sp>
      <p:grpSp>
        <p:nvGrpSpPr>
          <p:cNvPr id="102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00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03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6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0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ubtitle 2"/>
          <p:cNvSpPr txBox="1"/>
          <p:nvPr/>
        </p:nvSpPr>
        <p:spPr>
          <a:xfrm>
            <a:off x="1676400" y="3301046"/>
            <a:ext cx="9144000" cy="200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60604" indent="-260604" defTabSz="694944">
              <a:lnSpc>
                <a:spcPct val="90000"/>
              </a:lnSpc>
              <a:spcBef>
                <a:spcPts val="700"/>
              </a:spcBef>
              <a:buSzPct val="100000"/>
              <a:buChar char="✓"/>
              <a:defRPr sz="1824"/>
            </a:pPr>
            <a:r>
              <a:t>El sistema solicitado pertenece al área de facturación:</a:t>
            </a:r>
          </a:p>
          <a:p>
            <a:pPr lvl="1" marL="608076" indent="-260604" defTabSz="694944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20"/>
            </a:pPr>
            <a:r>
              <a:t>Compra y venta de productos.</a:t>
            </a:r>
          </a:p>
          <a:p>
            <a:pPr lvl="1" marL="608076" indent="-260604" defTabSz="694944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20"/>
            </a:pPr>
            <a:r>
              <a:t>Pedidos a proveedores.</a:t>
            </a:r>
          </a:p>
          <a:p>
            <a:pPr lvl="1" marL="608076" indent="-260604" defTabSz="694944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20"/>
            </a:pPr>
            <a:r>
              <a:t>Inventario.</a:t>
            </a:r>
          </a:p>
          <a:p>
            <a:pPr lvl="1" indent="347472" defTabSz="694944">
              <a:lnSpc>
                <a:spcPct val="90000"/>
              </a:lnSpc>
              <a:spcBef>
                <a:spcPts val="300"/>
              </a:spcBef>
              <a:defRPr sz="1520"/>
            </a:pPr>
          </a:p>
          <a:p>
            <a:pPr marL="260604" indent="-260604" defTabSz="694944">
              <a:lnSpc>
                <a:spcPct val="90000"/>
              </a:lnSpc>
              <a:spcBef>
                <a:spcPts val="700"/>
              </a:spcBef>
              <a:buSzPct val="100000"/>
              <a:buChar char="✓"/>
              <a:defRPr sz="1824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ctrTitle"/>
          </p:nvPr>
        </p:nvSpPr>
        <p:spPr>
          <a:xfrm>
            <a:off x="878276" y="721245"/>
            <a:ext cx="3834775" cy="719430"/>
          </a:xfrm>
          <a:prstGeom prst="rect">
            <a:avLst/>
          </a:prstGeom>
        </p:spPr>
        <p:txBody>
          <a:bodyPr/>
          <a:lstStyle>
            <a:lvl1pPr defTabSz="694944">
              <a:defRPr sz="3648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Justificación</a:t>
            </a:r>
          </a:p>
        </p:txBody>
      </p:sp>
      <p:sp>
        <p:nvSpPr>
          <p:cNvPr id="111" name="Subtitle 2"/>
          <p:cNvSpPr txBox="1"/>
          <p:nvPr>
            <p:ph type="subTitle" sz="half" idx="1"/>
          </p:nvPr>
        </p:nvSpPr>
        <p:spPr>
          <a:xfrm>
            <a:off x="1524000" y="1798151"/>
            <a:ext cx="9144000" cy="210673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Actualmente, muchos de los pequeños negocios llevan el control de sus cuentas y anotaciones de una manera desordenada, insegura y poco eficiente; esto provoca, algunas veces, pérdida de información y en ocasiones, pérdida de dinero.</a:t>
            </a:r>
          </a:p>
        </p:txBody>
      </p:sp>
      <p:grpSp>
        <p:nvGrpSpPr>
          <p:cNvPr id="114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12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7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15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8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1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ctrTitle"/>
          </p:nvPr>
        </p:nvSpPr>
        <p:spPr>
          <a:xfrm>
            <a:off x="878276" y="721245"/>
            <a:ext cx="3834775" cy="719430"/>
          </a:xfrm>
          <a:prstGeom prst="rect">
            <a:avLst/>
          </a:prstGeom>
        </p:spPr>
        <p:txBody>
          <a:bodyPr/>
          <a:lstStyle>
            <a:lvl1pPr defTabSz="694944">
              <a:defRPr sz="3648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Objetivo General</a:t>
            </a:r>
          </a:p>
        </p:txBody>
      </p:sp>
      <p:sp>
        <p:nvSpPr>
          <p:cNvPr id="122" name="Subtitle 2"/>
          <p:cNvSpPr txBox="1"/>
          <p:nvPr>
            <p:ph type="subTitle" sz="half" idx="1"/>
          </p:nvPr>
        </p:nvSpPr>
        <p:spPr>
          <a:xfrm>
            <a:off x="1137910" y="1585128"/>
            <a:ext cx="9144001" cy="2681342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>
              <a:defRPr sz="2700"/>
            </a:pPr>
            <a:r>
              <a:t>Llevar el control de facturación e inventario que permita el manejo de los datos relevantes para la farmacia de forma digitalizada y unificada.</a:t>
            </a:r>
          </a:p>
        </p:txBody>
      </p:sp>
      <p:grpSp>
        <p:nvGrpSpPr>
          <p:cNvPr id="125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23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8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26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9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3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ctrTitle"/>
          </p:nvPr>
        </p:nvSpPr>
        <p:spPr>
          <a:xfrm>
            <a:off x="878276" y="721245"/>
            <a:ext cx="3834775" cy="719430"/>
          </a:xfrm>
          <a:prstGeom prst="rect">
            <a:avLst/>
          </a:prstGeom>
        </p:spPr>
        <p:txBody>
          <a:bodyPr/>
          <a:lstStyle>
            <a:lvl1pPr defTabSz="585215">
              <a:defRPr sz="3072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Objetivos Específicos</a:t>
            </a:r>
          </a:p>
        </p:txBody>
      </p:sp>
      <p:sp>
        <p:nvSpPr>
          <p:cNvPr id="133" name="Subtitle 2"/>
          <p:cNvSpPr txBox="1"/>
          <p:nvPr>
            <p:ph type="subTitle" idx="1"/>
          </p:nvPr>
        </p:nvSpPr>
        <p:spPr>
          <a:xfrm>
            <a:off x="1105398" y="1747687"/>
            <a:ext cx="9144001" cy="4503099"/>
          </a:xfrm>
          <a:prstGeom prst="rect">
            <a:avLst/>
          </a:prstGeom>
        </p:spPr>
        <p:txBody>
          <a:bodyPr/>
          <a:lstStyle/>
          <a:p>
            <a:pPr marL="270710" indent="-270710" algn="l">
              <a:buSzPct val="100000"/>
              <a:buChar char="•"/>
              <a:defRPr sz="2700"/>
            </a:pPr>
            <a:r>
              <a:t>Generar facturas de venta.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Registrar ingreso de medicina a bodega.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Llevar informe de los pedidos efectuados a los proveedores con su fecha estimada de entrega.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Facilitar el arqueo de caja.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Elaborar un informe diario de ingresos de dinero. 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Implementar búsqueda de medicamentos por utilidad.</a:t>
            </a:r>
          </a:p>
          <a:p>
            <a:pPr marL="270710" indent="-270710" algn="l">
              <a:buSzPct val="100000"/>
              <a:buChar char="•"/>
              <a:defRPr sz="2700"/>
            </a:pPr>
            <a:r>
              <a:t>Informar cuando un producto esté próximo a vencerse.</a:t>
            </a:r>
          </a:p>
        </p:txBody>
      </p:sp>
      <p:grpSp>
        <p:nvGrpSpPr>
          <p:cNvPr id="136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34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9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37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0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14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ctrTitle"/>
          </p:nvPr>
        </p:nvSpPr>
        <p:spPr>
          <a:xfrm>
            <a:off x="878274" y="721245"/>
            <a:ext cx="6065865" cy="719430"/>
          </a:xfrm>
          <a:prstGeom prst="rect">
            <a:avLst/>
          </a:prstGeom>
        </p:spPr>
        <p:txBody>
          <a:bodyPr/>
          <a:lstStyle>
            <a:lvl1pPr defTabSz="694944">
              <a:defRPr sz="3648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Alcance del proyecto </a:t>
            </a:r>
          </a:p>
        </p:txBody>
      </p:sp>
      <p:sp>
        <p:nvSpPr>
          <p:cNvPr id="144" name="Subtitle 2"/>
          <p:cNvSpPr txBox="1"/>
          <p:nvPr>
            <p:ph type="subTitle" idx="1"/>
          </p:nvPr>
        </p:nvSpPr>
        <p:spPr>
          <a:xfrm>
            <a:off x="1524000" y="1746538"/>
            <a:ext cx="9144000" cy="4359489"/>
          </a:xfrm>
          <a:prstGeom prst="rect">
            <a:avLst/>
          </a:prstGeom>
        </p:spPr>
        <p:txBody>
          <a:bodyPr/>
          <a:lstStyle/>
          <a:p>
            <a:pPr algn="l"/>
            <a:r>
              <a:t>Registros que se llevan en hojas de cálculo:</a:t>
            </a:r>
          </a:p>
          <a:p>
            <a:pPr lvl="1" marL="621631" indent="-240631" algn="l">
              <a:buSzPct val="100000"/>
              <a:buChar char="•"/>
            </a:pPr>
            <a:r>
              <a:t>Todos los registros de productos con sus respectivos precios.</a:t>
            </a:r>
          </a:p>
          <a:p>
            <a:pPr lvl="1" marL="621631" indent="-240631" algn="l">
              <a:buSzPct val="100000"/>
              <a:buChar char="•"/>
            </a:pPr>
            <a:r>
              <a:t>Las ventas mensuales.</a:t>
            </a:r>
          </a:p>
          <a:p>
            <a:pPr lvl="1" marL="621631" indent="-240631" algn="l">
              <a:buSzPct val="100000"/>
              <a:buChar char="•"/>
            </a:pPr>
            <a:r>
              <a:t>Las ganancias diarias.</a:t>
            </a:r>
          </a:p>
          <a:p>
            <a:pPr algn="l"/>
          </a:p>
          <a:p>
            <a:pPr algn="l"/>
            <a:r>
              <a:t>Registros que se llevan en documentos en físico:</a:t>
            </a:r>
          </a:p>
          <a:p>
            <a:pPr lvl="1" marL="621631" indent="-240631" algn="l">
              <a:buSzPct val="100000"/>
              <a:buChar char="•"/>
            </a:pPr>
            <a:r>
              <a:t>Arqueo de caja.</a:t>
            </a:r>
          </a:p>
          <a:p>
            <a:pPr lvl="1" marL="621631" indent="-240631" algn="l">
              <a:buSzPct val="100000"/>
              <a:buChar char="•"/>
            </a:pPr>
            <a:r>
              <a:t>Pedidos a proveedores.</a:t>
            </a:r>
          </a:p>
        </p:txBody>
      </p:sp>
      <p:grpSp>
        <p:nvGrpSpPr>
          <p:cNvPr id="147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45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0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48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1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15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ctrTitle"/>
          </p:nvPr>
        </p:nvSpPr>
        <p:spPr>
          <a:xfrm>
            <a:off x="878274" y="721245"/>
            <a:ext cx="6079118" cy="719430"/>
          </a:xfrm>
          <a:prstGeom prst="rect">
            <a:avLst/>
          </a:prstGeom>
        </p:spPr>
        <p:txBody>
          <a:bodyPr/>
          <a:lstStyle>
            <a:lvl1pPr defTabSz="694944">
              <a:defRPr sz="3648">
                <a:solidFill>
                  <a:srgbClr val="262626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Alcance del sistema </a:t>
            </a:r>
          </a:p>
        </p:txBody>
      </p:sp>
      <p:sp>
        <p:nvSpPr>
          <p:cNvPr id="155" name="Subtitle 2"/>
          <p:cNvSpPr txBox="1"/>
          <p:nvPr>
            <p:ph type="subTitle" sz="half" idx="1"/>
          </p:nvPr>
        </p:nvSpPr>
        <p:spPr>
          <a:xfrm>
            <a:off x="1524000" y="1600201"/>
            <a:ext cx="9144000" cy="3657598"/>
          </a:xfrm>
          <a:prstGeom prst="rect">
            <a:avLst/>
          </a:prstGeom>
        </p:spPr>
        <p:txBody>
          <a:bodyPr/>
          <a:lstStyle/>
          <a:p>
            <a:pPr algn="l"/>
            <a:r>
              <a:t>En primer lugar registrar en la base de datos toda la información que le da cuerpo al sistema:</a:t>
            </a:r>
          </a:p>
          <a:p>
            <a:pPr lvl="1" marL="621631" indent="-240631" algn="l">
              <a:buSzPct val="100000"/>
              <a:buChar char="•"/>
            </a:pPr>
            <a:r>
              <a:t>Todos los productos que hay en existencia tanto en bodega como en estante.</a:t>
            </a:r>
          </a:p>
          <a:p>
            <a:pPr lvl="1" marL="621631" indent="-240631" algn="l">
              <a:buSzPct val="100000"/>
              <a:buChar char="•"/>
            </a:pPr>
            <a:r>
              <a:t>La utilidad para cada uno de los productos.</a:t>
            </a:r>
          </a:p>
          <a:p>
            <a:pPr lvl="1" marL="621631" indent="-240631" algn="l">
              <a:buSzPct val="100000"/>
              <a:buChar char="•"/>
            </a:pPr>
            <a:r>
              <a:t>Información de cada uno de los trabajadores.</a:t>
            </a:r>
          </a:p>
          <a:p>
            <a:pPr lvl="1" marL="621631" indent="-240631" algn="l">
              <a:buSzPct val="100000"/>
              <a:buChar char="•"/>
            </a:pPr>
            <a:r>
              <a:t>Información de cada uno de los proveedores.</a:t>
            </a:r>
          </a:p>
        </p:txBody>
      </p:sp>
      <p:grpSp>
        <p:nvGrpSpPr>
          <p:cNvPr id="158" name="Group 5"/>
          <p:cNvGrpSpPr/>
          <p:nvPr/>
        </p:nvGrpSpPr>
        <p:grpSpPr>
          <a:xfrm>
            <a:off x="-13254" y="200415"/>
            <a:ext cx="891532" cy="551148"/>
            <a:chOff x="0" y="0"/>
            <a:chExt cx="891530" cy="551146"/>
          </a:xfrm>
        </p:grpSpPr>
        <p:sp>
          <p:nvSpPr>
            <p:cNvPr id="156" name="Oval 3"/>
            <p:cNvSpPr/>
            <p:nvPr/>
          </p:nvSpPr>
          <p:spPr>
            <a:xfrm>
              <a:off x="352909" y="-1"/>
              <a:ext cx="538622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Rectangle 4"/>
            <p:cNvSpPr/>
            <p:nvPr/>
          </p:nvSpPr>
          <p:spPr>
            <a:xfrm>
              <a:off x="-1" y="-1"/>
              <a:ext cx="649361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1" name="Group 7"/>
          <p:cNvGrpSpPr/>
          <p:nvPr/>
        </p:nvGrpSpPr>
        <p:grpSpPr>
          <a:xfrm>
            <a:off x="11313722" y="6144016"/>
            <a:ext cx="891531" cy="551147"/>
            <a:chOff x="0" y="0"/>
            <a:chExt cx="891530" cy="551146"/>
          </a:xfrm>
        </p:grpSpPr>
        <p:sp>
          <p:nvSpPr>
            <p:cNvPr id="159" name="Oval 8"/>
            <p:cNvSpPr/>
            <p:nvPr/>
          </p:nvSpPr>
          <p:spPr>
            <a:xfrm rot="10800000">
              <a:off x="0" y="-1"/>
              <a:ext cx="538621" cy="551148"/>
            </a:xfrm>
            <a:prstGeom prst="ellipse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Rectangle 9"/>
            <p:cNvSpPr/>
            <p:nvPr/>
          </p:nvSpPr>
          <p:spPr>
            <a:xfrm rot="10800000">
              <a:off x="242171" y="-1"/>
              <a:ext cx="649360" cy="551148"/>
            </a:xfrm>
            <a:prstGeom prst="rect">
              <a:avLst/>
            </a:prstGeom>
            <a:solidFill>
              <a:srgbClr val="2A80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2" name="TextBox 10"/>
          <p:cNvSpPr txBox="1"/>
          <p:nvPr/>
        </p:nvSpPr>
        <p:spPr>
          <a:xfrm>
            <a:off x="11714750" y="6234922"/>
            <a:ext cx="2453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6</a:t>
            </a:r>
          </a:p>
        </p:txBody>
      </p:sp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26" y="299668"/>
            <a:ext cx="352639" cy="35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