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2"/>
      <p:bold r:id="rId13"/>
      <p:italic r:id="rId14"/>
      <p:boldItalic r:id="rId15"/>
    </p:embeddedFont>
    <p:embeddedFont>
      <p:font typeface="Merriweather" panose="020B0604020202020204" charset="0"/>
      <p:regular r:id="rId16"/>
      <p:bold r:id="rId17"/>
      <p:italic r:id="rId18"/>
      <p:boldItalic r:id="rId19"/>
    </p:embeddedFont>
    <p:embeddedFont>
      <p:font typeface="Open Sans" panose="020B0604020202020204" charset="0"/>
      <p:regular r:id="rId20"/>
      <p:bold r:id="rId21"/>
      <p:italic r:id="rId22"/>
      <p:boldItalic r:id="rId23"/>
    </p:embeddedFont>
    <p:embeddedFont>
      <p:font typeface="PT Sans Narrow" panose="020B0604020202020204" charset="0"/>
      <p:regular r:id="rId24"/>
      <p:bold r:id="rId25"/>
    </p:embeddedFont>
    <p:embeddedFont>
      <p:font typeface="Roboto" panose="020B0604020202020204" charset="0"/>
      <p:regular r:id="rId26"/>
      <p:bold r:id="rId27"/>
      <p:italic r:id="rId28"/>
      <p:boldItalic r:id="rId29"/>
    </p:embeddedFont>
    <p:embeddedFont>
      <p:font typeface="Roboto Medium" panose="020B0604020202020204" charset="0"/>
      <p:regular r:id="rId30"/>
      <p:bold r:id="rId31"/>
      <p:italic r:id="rId32"/>
      <p:boldItalic r:id="rId33"/>
    </p:embeddedFont>
    <p:embeddedFont>
      <p:font typeface="Roboto Thin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viewProps" Target="viewProps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font" Target="fonts/font2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4a322be48_0_1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4a322be48_0_1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4a322be4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4a322be4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4a322be48_0_2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4a322be48_0_2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4a322be48_0_3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4a322be48_0_3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4a322be48_1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4a322be48_1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4a322be48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4a322be48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4a322be48_0_3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4a322be48_0_3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4a322be48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4a322be48_0_2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ronavirus.jhu.edu/us-ma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datasets/covid-19/tree/master/data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0650" y="425975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 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COVID- 19 Dashboard 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6686550" y="2801725"/>
            <a:ext cx="2057100" cy="11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</a:rPr>
              <a:t>Group 3 :</a:t>
            </a:r>
            <a:endParaRPr>
              <a:solidFill>
                <a:srgbClr val="FFD966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Sneha</a:t>
            </a:r>
            <a:endParaRPr>
              <a:solidFill>
                <a:srgbClr val="F3F3F3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Jalil</a:t>
            </a:r>
            <a:endParaRPr>
              <a:solidFill>
                <a:srgbClr val="F3F3F3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Monica</a:t>
            </a:r>
            <a:endParaRPr>
              <a:solidFill>
                <a:srgbClr val="F3F3F3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Erika</a:t>
            </a:r>
            <a:endParaRPr>
              <a:solidFill>
                <a:srgbClr val="F3F3F3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Clinton</a:t>
            </a:r>
            <a:endParaRPr>
              <a:solidFill>
                <a:srgbClr val="F3F3F3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Radhakishore</a:t>
            </a:r>
            <a:endParaRPr sz="1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90500" marR="190500" lvl="0" indent="0" algn="l" rtl="0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1133100" y="54250"/>
            <a:ext cx="6951600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Show the progression of COVID-19 cases  in the USA by state. Will also add color commentary on correlation to Liquid Hand Soap Sales vs the COVID-19 Data.  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0" y="0"/>
            <a:ext cx="14391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Purpose:</a:t>
            </a:r>
            <a:r>
              <a:rPr lang="en" sz="20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200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25" y="708425"/>
            <a:ext cx="8966076" cy="42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367675" y="558325"/>
            <a:ext cx="46545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Inspiration 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https://coronavirus.jhu.edu/us-map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675" y="1563100"/>
            <a:ext cx="4160802" cy="245012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257175" y="314000"/>
            <a:ext cx="2834100" cy="8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Cambria"/>
                <a:ea typeface="Cambria"/>
                <a:cs typeface="Cambria"/>
                <a:sym typeface="Cambria"/>
              </a:rPr>
              <a:t>Sources </a:t>
            </a:r>
            <a:endParaRPr sz="3600"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72575" y="1030425"/>
            <a:ext cx="4160700" cy="25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Sources:</a:t>
            </a:r>
            <a:endParaRPr sz="1600" dirty="0"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457200" lvl="0" indent="-2984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AutoNum type="arabicPeriod"/>
            </a:pPr>
            <a:r>
              <a:rPr lang="en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COVID-19 in USA: </a:t>
            </a:r>
            <a:endParaRPr sz="11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457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u="sng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https://github.com/datasets/covid-19/tree/master/data</a:t>
            </a:r>
            <a:endParaRPr sz="10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84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AutoNum type="arabicPeriod"/>
            </a:pPr>
            <a:r>
              <a:rPr lang="en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State _ Loc File : State Coordinates off google</a:t>
            </a:r>
            <a:endParaRPr sz="13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25" y="381625"/>
            <a:ext cx="8520600" cy="7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 Process...</a:t>
            </a:r>
            <a:endParaRPr/>
          </a:p>
        </p:txBody>
      </p:sp>
      <p:grpSp>
        <p:nvGrpSpPr>
          <p:cNvPr id="86" name="Google Shape;86;p16"/>
          <p:cNvGrpSpPr/>
          <p:nvPr/>
        </p:nvGrpSpPr>
        <p:grpSpPr>
          <a:xfrm>
            <a:off x="5878275" y="1189775"/>
            <a:ext cx="3059700" cy="3483050"/>
            <a:chOff x="5878275" y="1189775"/>
            <a:chExt cx="3059700" cy="3483050"/>
          </a:xfrm>
        </p:grpSpPr>
        <p:sp>
          <p:nvSpPr>
            <p:cNvPr id="87" name="Google Shape;87;p16"/>
            <p:cNvSpPr/>
            <p:nvPr/>
          </p:nvSpPr>
          <p:spPr>
            <a:xfrm>
              <a:off x="5878275" y="1189775"/>
              <a:ext cx="3059700" cy="669000"/>
            </a:xfrm>
            <a:prstGeom prst="chevron">
              <a:avLst>
                <a:gd name="adj" fmla="val 50000"/>
              </a:avLst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4572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Analyzing the data.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16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Once we built out the charts and analyzed the data we were able to see a natural progression of emergency declaration, to soap sale increases,  and finally confirmed cases and deaths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" name="Google Shape;89;p16"/>
          <p:cNvGrpSpPr/>
          <p:nvPr/>
        </p:nvGrpSpPr>
        <p:grpSpPr>
          <a:xfrm>
            <a:off x="0" y="1190000"/>
            <a:ext cx="3414300" cy="3482825"/>
            <a:chOff x="0" y="1190000"/>
            <a:chExt cx="3414300" cy="3482825"/>
          </a:xfrm>
        </p:grpSpPr>
        <p:sp>
          <p:nvSpPr>
            <p:cNvPr id="90" name="Google Shape;90;p16"/>
            <p:cNvSpPr/>
            <p:nvPr/>
          </p:nvSpPr>
          <p:spPr>
            <a:xfrm>
              <a:off x="0" y="1190000"/>
              <a:ext cx="3414300" cy="669000"/>
            </a:xfrm>
            <a:prstGeom prst="homePlate">
              <a:avLst>
                <a:gd name="adj" fmla="val 50000"/>
              </a:avLst>
            </a:pr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EFEFEF"/>
                  </a:solidFill>
                  <a:latin typeface="Roboto"/>
                  <a:ea typeface="Roboto"/>
                  <a:cs typeface="Roboto"/>
                  <a:sym typeface="Roboto"/>
                </a:rPr>
                <a:t>Find COVID-19 confirmed cases and total deaths by day and by state  </a:t>
              </a:r>
              <a:endParaRPr sz="1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After searching for information we saw that Johns Hopkins University Center for System Science and Engineering (CSSE)  had a repository with the latest COVID-19 confirmed cases and deaths by state and by day which we were able to retrieve for our project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" name="Google Shape;92;p16"/>
          <p:cNvGrpSpPr/>
          <p:nvPr/>
        </p:nvGrpSpPr>
        <p:grpSpPr>
          <a:xfrm>
            <a:off x="2944204" y="1189775"/>
            <a:ext cx="3305700" cy="3483050"/>
            <a:chOff x="2944204" y="1189775"/>
            <a:chExt cx="3305700" cy="3483050"/>
          </a:xfrm>
        </p:grpSpPr>
        <p:sp>
          <p:nvSpPr>
            <p:cNvPr id="93" name="Google Shape;93;p16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284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Retrieve liquid hand soap sales by state by week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Once we had COVID-19 data we wanted something interesting to compare the information with to help tell a story. While toilet paper would have been interesting, the next best information we could obtain was liquid soap sales from “IRI Data Total US MULO by State 12/1/19- YTD 3/22/20”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125450" y="15407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Clean up Process </a:t>
            </a:r>
            <a:endParaRPr b="1"/>
          </a:p>
        </p:txBody>
      </p:sp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r="43544"/>
          <a:stretch/>
        </p:blipFill>
        <p:spPr>
          <a:xfrm>
            <a:off x="3895925" y="1322949"/>
            <a:ext cx="3420238" cy="1634575"/>
          </a:xfrm>
          <a:prstGeom prst="rect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1" name="Google Shape;101;p17"/>
          <p:cNvPicPr preferRelativeResize="0"/>
          <p:nvPr/>
        </p:nvPicPr>
        <p:blipFill rotWithShape="1">
          <a:blip r:embed="rId4">
            <a:alphaModFix/>
          </a:blip>
          <a:srcRect r="42896"/>
          <a:stretch/>
        </p:blipFill>
        <p:spPr>
          <a:xfrm>
            <a:off x="0" y="1322950"/>
            <a:ext cx="3785897" cy="1634563"/>
          </a:xfrm>
          <a:prstGeom prst="rect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02" name="Google Shape;102;p17"/>
          <p:cNvGrpSpPr/>
          <p:nvPr/>
        </p:nvGrpSpPr>
        <p:grpSpPr>
          <a:xfrm>
            <a:off x="5859390" y="2957523"/>
            <a:ext cx="3219497" cy="2060581"/>
            <a:chOff x="4572000" y="117225"/>
            <a:chExt cx="4337776" cy="2538912"/>
          </a:xfrm>
        </p:grpSpPr>
        <p:pic>
          <p:nvPicPr>
            <p:cNvPr id="103" name="Google Shape;103;p17"/>
            <p:cNvPicPr preferRelativeResize="0"/>
            <p:nvPr/>
          </p:nvPicPr>
          <p:blipFill rotWithShape="1">
            <a:blip r:embed="rId5">
              <a:alphaModFix/>
            </a:blip>
            <a:srcRect r="36624"/>
            <a:stretch/>
          </p:blipFill>
          <p:spPr>
            <a:xfrm>
              <a:off x="4572000" y="117225"/>
              <a:ext cx="4337776" cy="1497962"/>
            </a:xfrm>
            <a:prstGeom prst="rect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04" name="Google Shape;104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568029" y="1505637"/>
              <a:ext cx="2264296" cy="1150500"/>
            </a:xfrm>
            <a:prstGeom prst="rect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pic>
        <p:nvPicPr>
          <p:cNvPr id="105" name="Google Shape;105;p17"/>
          <p:cNvPicPr preferRelativeResize="0"/>
          <p:nvPr/>
        </p:nvPicPr>
        <p:blipFill rotWithShape="1">
          <a:blip r:embed="rId7">
            <a:alphaModFix/>
          </a:blip>
          <a:srcRect r="33346" b="9346"/>
          <a:stretch/>
        </p:blipFill>
        <p:spPr>
          <a:xfrm>
            <a:off x="212904" y="3541600"/>
            <a:ext cx="4289685" cy="15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7231900" y="1540625"/>
            <a:ext cx="1846800" cy="9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Brought in the Data CSVs, dropped unnecessary data &amp;  renamed columns. </a:t>
            </a:r>
            <a:endParaRPr i="1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2117900" y="4167950"/>
            <a:ext cx="29592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Grouped Covid-19 data sets by dates and states and then summed them for a total US view.  </a:t>
            </a:r>
            <a:endParaRPr i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" name="Google Shape;108;p17"/>
          <p:cNvCxnSpPr/>
          <p:nvPr/>
        </p:nvCxnSpPr>
        <p:spPr>
          <a:xfrm rot="10800000" flipH="1">
            <a:off x="0" y="3394750"/>
            <a:ext cx="52557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7"/>
          <p:cNvCxnSpPr/>
          <p:nvPr/>
        </p:nvCxnSpPr>
        <p:spPr>
          <a:xfrm flipH="1">
            <a:off x="5246425" y="3404050"/>
            <a:ext cx="9300" cy="180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r="25584"/>
          <a:stretch/>
        </p:blipFill>
        <p:spPr>
          <a:xfrm>
            <a:off x="879375" y="3660825"/>
            <a:ext cx="6804600" cy="1333650"/>
          </a:xfrm>
          <a:prstGeom prst="rect">
            <a:avLst/>
          </a:prstGeom>
          <a:noFill/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Clean up Process </a:t>
            </a:r>
            <a:endParaRPr sz="2800" b="1"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07" y="1782450"/>
            <a:ext cx="4459019" cy="1652400"/>
          </a:xfrm>
          <a:prstGeom prst="rect">
            <a:avLst/>
          </a:prstGeom>
          <a:noFill/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3325" y="1619475"/>
            <a:ext cx="4176507" cy="1978346"/>
          </a:xfrm>
          <a:prstGeom prst="rect">
            <a:avLst/>
          </a:prstGeom>
          <a:noFill/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8" name="Google Shape;118;p18"/>
          <p:cNvSpPr txBox="1"/>
          <p:nvPr/>
        </p:nvSpPr>
        <p:spPr>
          <a:xfrm>
            <a:off x="177100" y="1291350"/>
            <a:ext cx="45162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Roboto"/>
                <a:ea typeface="Roboto"/>
                <a:cs typeface="Roboto"/>
                <a:sym typeface="Roboto"/>
              </a:rPr>
              <a:t>Merged the 3 data sets and filtered the final DF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44675" y="0"/>
            <a:ext cx="5334900" cy="70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EFEFEF"/>
                </a:solidFill>
              </a:rPr>
              <a:t>System flow...</a:t>
            </a:r>
            <a:endParaRPr sz="2800" b="1">
              <a:solidFill>
                <a:srgbClr val="EFEFEF"/>
              </a:solidFill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950" y="662225"/>
            <a:ext cx="8224574" cy="41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/>
        </p:nvSpPr>
        <p:spPr>
          <a:xfrm>
            <a:off x="0" y="0"/>
            <a:ext cx="91137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Show &amp; Tell Time</a:t>
            </a:r>
            <a:r>
              <a:rPr lang="en" sz="2000" b="1" u="sng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 </a:t>
            </a:r>
            <a:endParaRPr sz="2000" u="sng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25" y="405850"/>
            <a:ext cx="8717752" cy="463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311700" y="31387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Top COVID-19 Dashboard Insights</a:t>
            </a:r>
            <a:r>
              <a:rPr lang="en"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136" name="Google Shape;136;p21"/>
          <p:cNvGrpSpPr/>
          <p:nvPr/>
        </p:nvGrpSpPr>
        <p:grpSpPr>
          <a:xfrm>
            <a:off x="731457" y="1310003"/>
            <a:ext cx="1590567" cy="3649193"/>
            <a:chOff x="984170" y="283725"/>
            <a:chExt cx="2224880" cy="4076400"/>
          </a:xfrm>
        </p:grpSpPr>
        <p:sp>
          <p:nvSpPr>
            <p:cNvPr id="137" name="Google Shape;137;p21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1118210" y="341749"/>
              <a:ext cx="2030400" cy="24906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41414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1233923" y="1846625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741B47"/>
                  </a:solidFill>
                  <a:latin typeface="Roboto"/>
                  <a:ea typeface="Roboto"/>
                  <a:cs typeface="Roboto"/>
                  <a:sym typeface="Roboto"/>
                </a:rPr>
                <a:t>Week ending showing the rise of confirm cases and LHS sales </a:t>
              </a:r>
              <a:endParaRPr sz="10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741B47"/>
                  </a:solidFill>
                  <a:latin typeface="Roboto"/>
                  <a:ea typeface="Roboto"/>
                  <a:cs typeface="Roboto"/>
                  <a:sym typeface="Roboto"/>
                </a:rPr>
                <a:t>March 15th</a:t>
              </a:r>
              <a:endParaRPr sz="3000">
                <a:solidFill>
                  <a:srgbClr val="741B47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41" name="Google Shape;141;p21"/>
            <p:cNvSpPr/>
            <p:nvPr/>
          </p:nvSpPr>
          <p:spPr>
            <a:xfrm rot="5400000">
              <a:off x="1938854" y="2785391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984170" y="3172455"/>
              <a:ext cx="21450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730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Roboto"/>
                <a:buChar char="●"/>
              </a:pPr>
              <a:r>
                <a:rPr lang="en" sz="7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3/13/20 TRUMP declares National Emergency  </a:t>
              </a:r>
              <a:endParaRPr sz="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30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Roboto"/>
                <a:buChar char="●"/>
              </a:pPr>
              <a:r>
                <a:rPr lang="en" sz="7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Highest week in LHS nationally </a:t>
              </a:r>
              <a:endParaRPr sz="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3" name="Google Shape;143;p21"/>
          <p:cNvGrpSpPr/>
          <p:nvPr/>
        </p:nvGrpSpPr>
        <p:grpSpPr>
          <a:xfrm>
            <a:off x="5194101" y="1310027"/>
            <a:ext cx="1695829" cy="3658161"/>
            <a:chOff x="836929" y="283725"/>
            <a:chExt cx="2372121" cy="4076400"/>
          </a:xfrm>
        </p:grpSpPr>
        <p:sp>
          <p:nvSpPr>
            <p:cNvPr id="144" name="Google Shape;144;p21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1118210" y="341749"/>
              <a:ext cx="2030400" cy="24906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41414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1233923" y="1846625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674EA7"/>
                  </a:solidFill>
                  <a:latin typeface="Roboto"/>
                  <a:ea typeface="Roboto"/>
                  <a:cs typeface="Roboto"/>
                  <a:sym typeface="Roboto"/>
                </a:rPr>
                <a:t>First Confirmed Case in the US</a:t>
              </a:r>
              <a:endParaRPr sz="1100" b="1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1233920" y="341756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674EA7"/>
                  </a:solidFill>
                  <a:latin typeface="Roboto"/>
                  <a:ea typeface="Roboto"/>
                  <a:cs typeface="Roboto"/>
                  <a:sym typeface="Roboto"/>
                </a:rPr>
                <a:t>Jan 22nd</a:t>
              </a:r>
              <a:r>
                <a:rPr lang="en" sz="3600" b="1">
                  <a:solidFill>
                    <a:srgbClr val="674EA7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3600">
                <a:solidFill>
                  <a:srgbClr val="674EA7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 rot="5400000">
              <a:off x="1938854" y="2785391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836929" y="3096961"/>
              <a:ext cx="23721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730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Roboto"/>
                <a:buChar char="●"/>
              </a:pPr>
              <a:r>
                <a:rPr lang="en" sz="7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First  COVID-19 death reported on 2/29  in WA</a:t>
              </a:r>
              <a:endParaRPr sz="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30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Roboto"/>
                <a:buChar char="●"/>
              </a:pPr>
              <a:r>
                <a:rPr lang="en" sz="7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NY  first deaths on 3/14, 12 days after first confirmed case on (3/2/20)</a:t>
              </a:r>
              <a:endParaRPr sz="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0" name="Google Shape;150;p21"/>
          <p:cNvGrpSpPr/>
          <p:nvPr/>
        </p:nvGrpSpPr>
        <p:grpSpPr>
          <a:xfrm>
            <a:off x="6850546" y="1310119"/>
            <a:ext cx="1555834" cy="3670305"/>
            <a:chOff x="1024502" y="283739"/>
            <a:chExt cx="2184546" cy="4186500"/>
          </a:xfrm>
        </p:grpSpPr>
        <p:sp>
          <p:nvSpPr>
            <p:cNvPr id="151" name="Google Shape;151;p21"/>
            <p:cNvSpPr/>
            <p:nvPr/>
          </p:nvSpPr>
          <p:spPr>
            <a:xfrm>
              <a:off x="1178648" y="283739"/>
              <a:ext cx="2030400" cy="4186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1118207" y="341750"/>
              <a:ext cx="2030400" cy="25515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41414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1286331" y="1140106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1155CC"/>
                  </a:solidFill>
                  <a:latin typeface="Roboto"/>
                  <a:ea typeface="Roboto"/>
                  <a:cs typeface="Roboto"/>
                  <a:sym typeface="Roboto"/>
                </a:rPr>
                <a:t>Confirmed Cases in the USA as of 4/10/20</a:t>
              </a:r>
              <a:endParaRPr sz="8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1155CC"/>
                  </a:solidFill>
                  <a:latin typeface="Roboto"/>
                  <a:ea typeface="Roboto"/>
                  <a:cs typeface="Roboto"/>
                  <a:sym typeface="Roboto"/>
                </a:rPr>
                <a:t>3.61% of people with COVID-19 have died  in USA </a:t>
              </a:r>
              <a:endParaRPr sz="1100" b="1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solidFill>
                  <a:srgbClr val="1155CC"/>
                </a:solidFill>
                <a:highlight>
                  <a:srgbClr val="1155CC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1225933" y="401270"/>
              <a:ext cx="18150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b="1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</a:rPr>
                <a:t>495.4</a:t>
              </a:r>
              <a:r>
                <a:rPr lang="en" sz="1200" b="1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</a:rPr>
                <a:t>Thousand </a:t>
              </a:r>
              <a:endParaRPr sz="1200" b="1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 rot="5400000">
              <a:off x="1938854" y="2785391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1024502" y="3037853"/>
              <a:ext cx="2145000" cy="13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730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Roboto"/>
                <a:buChar char="●"/>
              </a:pPr>
              <a:r>
                <a:rPr lang="en" sz="7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WY  has had 239 cases / 0 deaths </a:t>
              </a:r>
              <a:endParaRPr sz="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30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Roboto"/>
                <a:buChar char="●"/>
              </a:pPr>
              <a:r>
                <a:rPr lang="en" sz="7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Highest % of deaths states are MI 5.7%, KY 5.3%,  OK 4.9% </a:t>
              </a:r>
              <a:endParaRPr sz="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30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Roboto"/>
                <a:buChar char="●"/>
              </a:pPr>
              <a:r>
                <a:rPr lang="en" sz="7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NC among the lowest death rates with 2.1% </a:t>
              </a:r>
              <a:endParaRPr sz="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7" name="Google Shape;157;p21"/>
          <p:cNvGrpSpPr/>
          <p:nvPr/>
        </p:nvGrpSpPr>
        <p:grpSpPr>
          <a:xfrm>
            <a:off x="2254096" y="1310020"/>
            <a:ext cx="1590567" cy="3658161"/>
            <a:chOff x="984170" y="283725"/>
            <a:chExt cx="2224880" cy="4076400"/>
          </a:xfrm>
        </p:grpSpPr>
        <p:sp>
          <p:nvSpPr>
            <p:cNvPr id="158" name="Google Shape;158;p21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1118210" y="341749"/>
              <a:ext cx="2030400" cy="24906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41414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1233906" y="1804896"/>
              <a:ext cx="1815000" cy="8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6AA84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Units sold of Liquid Hand Soap in the USA  the week of 3/15/20</a:t>
              </a:r>
              <a:endParaRPr sz="1000">
                <a:solidFill>
                  <a:srgbClr val="6AA84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1189110" y="391440"/>
              <a:ext cx="1815000" cy="8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25.5</a:t>
              </a:r>
              <a:r>
                <a:rPr lang="en" sz="3000" b="1">
                  <a:solidFill>
                    <a:srgbClr val="41414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2200" b="1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MILLION</a:t>
              </a:r>
              <a:endParaRPr sz="2200">
                <a:solidFill>
                  <a:srgbClr val="6AA84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62" name="Google Shape;162;p21"/>
            <p:cNvSpPr/>
            <p:nvPr/>
          </p:nvSpPr>
          <p:spPr>
            <a:xfrm rot="5400000">
              <a:off x="1938854" y="2785391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984170" y="3172455"/>
              <a:ext cx="21450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730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Roboto"/>
                <a:buChar char="●"/>
              </a:pPr>
              <a:r>
                <a:rPr lang="en" sz="7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Texas had the highest sales of LHS  on w/e 3/15 which  sold 2.4M </a:t>
              </a:r>
              <a:endParaRPr sz="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30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Roboto"/>
                <a:buChar char="●"/>
              </a:pPr>
              <a:r>
                <a:rPr lang="en" sz="7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2nd Highest sales that week was CA with 2.2M </a:t>
              </a:r>
              <a:endParaRPr sz="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30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Roboto"/>
                <a:buChar char="●"/>
              </a:pPr>
              <a:r>
                <a:rPr lang="en" sz="7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Florida had 3rd place with 1.6M unit sold</a:t>
              </a:r>
              <a:endParaRPr sz="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" name="Google Shape;164;p21"/>
          <p:cNvGrpSpPr/>
          <p:nvPr/>
        </p:nvGrpSpPr>
        <p:grpSpPr>
          <a:xfrm>
            <a:off x="3805275" y="1310027"/>
            <a:ext cx="1562020" cy="3658161"/>
            <a:chOff x="1024102" y="283725"/>
            <a:chExt cx="2184948" cy="4076400"/>
          </a:xfrm>
        </p:grpSpPr>
        <p:sp>
          <p:nvSpPr>
            <p:cNvPr id="165" name="Google Shape;165;p21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1118210" y="341749"/>
              <a:ext cx="2030400" cy="24906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41414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1189123" y="624378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800" b="1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7827</a:t>
              </a:r>
              <a:endParaRPr sz="38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980000"/>
                  </a:solidFill>
                  <a:latin typeface="Roboto"/>
                  <a:ea typeface="Roboto"/>
                  <a:cs typeface="Roboto"/>
                  <a:sym typeface="Roboto"/>
                </a:rPr>
                <a:t>Deaths</a:t>
              </a:r>
              <a:endParaRPr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p21"/>
            <p:cNvSpPr/>
            <p:nvPr/>
          </p:nvSpPr>
          <p:spPr>
            <a:xfrm rot="5400000">
              <a:off x="1938854" y="2785391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1024102" y="3096961"/>
              <a:ext cx="2145000" cy="118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730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Roboto"/>
                <a:buChar char="●"/>
              </a:pPr>
              <a:r>
                <a:rPr lang="en" sz="7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As of 4/10 top 3 infected states and mortality states are the same ( NY, NJ, MI) </a:t>
              </a:r>
              <a:endParaRPr sz="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30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Roboto"/>
                <a:buChar char="●"/>
              </a:pPr>
              <a:r>
                <a:rPr lang="en" sz="7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FL and TX in top 10 infected but not in top 10 mortality. </a:t>
              </a:r>
              <a:endParaRPr sz="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30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Roboto"/>
                <a:buChar char="●"/>
              </a:pPr>
              <a:endParaRPr sz="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30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Roboto"/>
                <a:buChar char="●"/>
              </a:pPr>
              <a:endParaRPr sz="700" b="1"/>
            </a:p>
            <a:p>
              <a:pPr marL="457200" lvl="0" indent="-2730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Roboto"/>
                <a:buChar char="●"/>
              </a:pPr>
              <a:endParaRPr sz="700" b="1"/>
            </a:p>
            <a:p>
              <a:pPr marL="457200" lvl="0" indent="-2730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Roboto"/>
                <a:buChar char="●"/>
              </a:pPr>
              <a:endParaRPr sz="700" b="1"/>
            </a:p>
            <a:p>
              <a:pPr marL="457200" lvl="0" indent="-2730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Roboto"/>
                <a:buChar char="●"/>
              </a:pPr>
              <a:endParaRPr sz="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30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Roboto"/>
                <a:buChar char="●"/>
              </a:pPr>
              <a:r>
                <a:rPr lang="en" sz="7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Proin vel tellus in felis </a:t>
              </a:r>
              <a:endParaRPr sz="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30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Roboto"/>
                <a:buChar char="●"/>
              </a:pPr>
              <a:r>
                <a:rPr lang="en" sz="7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Molestie nec amet cum </a:t>
              </a:r>
              <a:endParaRPr sz="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1070962" y="1689701"/>
              <a:ext cx="2030400" cy="9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solidFill>
                    <a:srgbClr val="660000"/>
                  </a:solidFill>
                  <a:latin typeface="Roboto"/>
                  <a:ea typeface="Roboto"/>
                  <a:cs typeface="Roboto"/>
                  <a:sym typeface="Roboto"/>
                </a:rPr>
                <a:t>In NY as of 4/10/20 , making it the state with the highest number of deaths to date ; </a:t>
              </a:r>
              <a:endParaRPr sz="900" b="1">
                <a:solidFill>
                  <a:srgbClr val="66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>
                <a:solidFill>
                  <a:srgbClr val="66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523</Words>
  <Application>Microsoft Office PowerPoint</Application>
  <PresentationFormat>On-screen Show (16:9)</PresentationFormat>
  <Paragraphs>69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Cambria</vt:lpstr>
      <vt:lpstr>Open Sans</vt:lpstr>
      <vt:lpstr>Roboto</vt:lpstr>
      <vt:lpstr>Roboto Medium</vt:lpstr>
      <vt:lpstr>Roboto Thin</vt:lpstr>
      <vt:lpstr>Arial</vt:lpstr>
      <vt:lpstr>Merriweather</vt:lpstr>
      <vt:lpstr>PT Sans Narrow</vt:lpstr>
      <vt:lpstr>Paradigm</vt:lpstr>
      <vt:lpstr>Project 2 :  COVID- 19 Dashboard </vt:lpstr>
      <vt:lpstr>PowerPoint Presentation</vt:lpstr>
      <vt:lpstr>Sources </vt:lpstr>
      <vt:lpstr>Thought Process...</vt:lpstr>
      <vt:lpstr>Clean up Process </vt:lpstr>
      <vt:lpstr>Clean up Process </vt:lpstr>
      <vt:lpstr>System flow...</vt:lpstr>
      <vt:lpstr>PowerPoint Presentation</vt:lpstr>
      <vt:lpstr>Top COVID-19 Dashboard Insights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:  COVID- 19 Dashboard</dc:title>
  <dc:creator>clinton waters</dc:creator>
  <cp:lastModifiedBy>clinton waters</cp:lastModifiedBy>
  <cp:revision>2</cp:revision>
  <dcterms:modified xsi:type="dcterms:W3CDTF">2020-04-23T02:05:32Z</dcterms:modified>
</cp:coreProperties>
</file>