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sldIdLst>
    <p:sldId id="256" r:id="rId2"/>
    <p:sldId id="258" r:id="rId3"/>
    <p:sldId id="257" r:id="rId4"/>
    <p:sldId id="259" r:id="rId5"/>
    <p:sldId id="270" r:id="rId6"/>
    <p:sldId id="271" r:id="rId7"/>
    <p:sldId id="260" r:id="rId8"/>
    <p:sldId id="261" r:id="rId9"/>
    <p:sldId id="262" r:id="rId10"/>
    <p:sldId id="263" r:id="rId11"/>
    <p:sldId id="264" r:id="rId12"/>
    <p:sldId id="267" r:id="rId13"/>
    <p:sldId id="265" r:id="rId14"/>
    <p:sldId id="268" r:id="rId15"/>
    <p:sldId id="269"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09"/>
    <p:restoredTop sz="94707"/>
  </p:normalViewPr>
  <p:slideViewPr>
    <p:cSldViewPr snapToGrid="0" snapToObjects="1">
      <p:cViewPr varScale="1">
        <p:scale>
          <a:sx n="104" d="100"/>
          <a:sy n="104" d="100"/>
        </p:scale>
        <p:origin x="64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B2177B5-00CA-0347-B69A-4A5C04057C11}" type="datetimeFigureOut">
              <a:rPr lang="en-US" smtClean="0"/>
              <a:t>1/10/17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F89465-84EF-CC48-A4B1-21AF4A86C8C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2177B5-00CA-0347-B69A-4A5C04057C11}" type="datetimeFigureOut">
              <a:rPr lang="en-US" smtClean="0"/>
              <a:t>1/10/17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F89465-84EF-CC48-A4B1-21AF4A86C8C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2177B5-00CA-0347-B69A-4A5C04057C11}" type="datetimeFigureOut">
              <a:rPr lang="en-US" smtClean="0"/>
              <a:t>1/10/17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F89465-84EF-CC48-A4B1-21AF4A86C8C6}"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2177B5-00CA-0347-B69A-4A5C04057C11}" type="datetimeFigureOut">
              <a:rPr lang="en-US" smtClean="0"/>
              <a:t>1/10/17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F89465-84EF-CC48-A4B1-21AF4A86C8C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EB2177B5-00CA-0347-B69A-4A5C04057C11}" type="datetimeFigureOut">
              <a:rPr lang="en-US" smtClean="0"/>
              <a:t>1/10/17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F89465-84EF-CC48-A4B1-21AF4A86C8C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EB2177B5-00CA-0347-B69A-4A5C04057C11}" type="datetimeFigureOut">
              <a:rPr lang="en-US" smtClean="0"/>
              <a:t>1/10/17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8F89465-84EF-CC48-A4B1-21AF4A86C8C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EB2177B5-00CA-0347-B69A-4A5C04057C11}" type="datetimeFigureOut">
              <a:rPr lang="en-US" smtClean="0"/>
              <a:t>1/10/17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F89465-84EF-CC48-A4B1-21AF4A86C8C6}"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B2177B5-00CA-0347-B69A-4A5C04057C11}" type="datetimeFigureOut">
              <a:rPr lang="en-US" smtClean="0"/>
              <a:t>1/10/17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F89465-84EF-CC48-A4B1-21AF4A86C8C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2177B5-00CA-0347-B69A-4A5C04057C11}" type="datetimeFigureOut">
              <a:rPr lang="en-US" smtClean="0"/>
              <a:t>1/10/17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F89465-84EF-CC48-A4B1-21AF4A86C8C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EB2177B5-00CA-0347-B69A-4A5C04057C11}" type="datetimeFigureOut">
              <a:rPr lang="en-US" smtClean="0"/>
              <a:t>1/10/17</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E8F89465-84EF-CC48-A4B1-21AF4A86C8C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B2177B5-00CA-0347-B69A-4A5C04057C11}" type="datetimeFigureOut">
              <a:rPr lang="en-US" smtClean="0"/>
              <a:t>1/10/17</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E8F89465-84EF-CC48-A4B1-21AF4A86C8C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B2177B5-00CA-0347-B69A-4A5C04057C11}" type="datetimeFigureOut">
              <a:rPr lang="en-US" smtClean="0"/>
              <a:t>1/10/17</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8F89465-84EF-CC48-A4B1-21AF4A86C8C6}" type="slidenum">
              <a:rPr lang="en-US" smtClean="0"/>
              <a:t>‹#›</a:t>
            </a:fld>
            <a:endParaRPr lang="en-US"/>
          </a:p>
        </p:txBody>
      </p:sp>
    </p:spTree>
    <p:extLst>
      <p:ext uri="{BB962C8B-B14F-4D97-AF65-F5344CB8AC3E}">
        <p14:creationId xmlns:p14="http://schemas.microsoft.com/office/powerpoint/2010/main" val="895994344"/>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014151"/>
            <a:ext cx="8991600" cy="2018513"/>
          </a:xfrm>
        </p:spPr>
        <p:txBody>
          <a:bodyPr>
            <a:normAutofit fontScale="90000"/>
          </a:bodyPr>
          <a:lstStyle/>
          <a:p>
            <a:r>
              <a:rPr lang="en-US" dirty="0" smtClean="0"/>
              <a:t>The Effect of voter identification laws on voter turnout and democratic </a:t>
            </a:r>
            <a:r>
              <a:rPr lang="en-US" smtClean="0"/>
              <a:t>party victories</a:t>
            </a:r>
            <a:endParaRPr lang="en-US" dirty="0"/>
          </a:p>
        </p:txBody>
      </p:sp>
      <p:sp>
        <p:nvSpPr>
          <p:cNvPr id="3" name="Subtitle 2"/>
          <p:cNvSpPr>
            <a:spLocks noGrp="1"/>
          </p:cNvSpPr>
          <p:nvPr>
            <p:ph type="subTitle" idx="1"/>
          </p:nvPr>
        </p:nvSpPr>
        <p:spPr/>
        <p:txBody>
          <a:bodyPr>
            <a:normAutofit/>
          </a:bodyPr>
          <a:lstStyle/>
          <a:p>
            <a:r>
              <a:rPr lang="en-US" dirty="0" smtClean="0"/>
              <a:t>Scarlett Winters</a:t>
            </a:r>
          </a:p>
          <a:p>
            <a:r>
              <a:rPr lang="en-US" dirty="0" smtClean="0"/>
              <a:t>Loyola University Chicago</a:t>
            </a:r>
            <a:endParaRPr lang="en-US" dirty="0"/>
          </a:p>
        </p:txBody>
      </p:sp>
    </p:spTree>
    <p:extLst>
      <p:ext uri="{BB962C8B-B14F-4D97-AF65-F5344CB8AC3E}">
        <p14:creationId xmlns:p14="http://schemas.microsoft.com/office/powerpoint/2010/main" val="1255626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Multivariate regression, voter turnout rates</a:t>
            </a:r>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87384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901216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takeaways</a:t>
            </a:r>
            <a:endParaRPr lang="en-US" dirty="0"/>
          </a:p>
        </p:txBody>
      </p:sp>
      <p:sp>
        <p:nvSpPr>
          <p:cNvPr id="3" name="Content Placeholder 2"/>
          <p:cNvSpPr>
            <a:spLocks noGrp="1"/>
          </p:cNvSpPr>
          <p:nvPr>
            <p:ph idx="1"/>
          </p:nvPr>
        </p:nvSpPr>
        <p:spPr/>
        <p:txBody>
          <a:bodyPr/>
          <a:lstStyle/>
          <a:p>
            <a:r>
              <a:rPr lang="en-US" dirty="0" smtClean="0"/>
              <a:t>Voter Turnout:</a:t>
            </a:r>
          </a:p>
          <a:p>
            <a:pPr lvl="1"/>
            <a:r>
              <a:rPr lang="en-US" dirty="0" smtClean="0"/>
              <a:t>Impacted significantly by strength of voter ID laws (</a:t>
            </a:r>
            <a:r>
              <a:rPr lang="en-US" dirty="0"/>
              <a:t>turnout </a:t>
            </a:r>
            <a:r>
              <a:rPr lang="en-US" dirty="0" smtClean="0"/>
              <a:t>↓ 7%)</a:t>
            </a:r>
          </a:p>
          <a:p>
            <a:pPr lvl="1"/>
            <a:r>
              <a:rPr lang="en-US" dirty="0" smtClean="0"/>
              <a:t>Senate races with 10% margin of competition or less (turnout ↓ 0.5%)</a:t>
            </a:r>
          </a:p>
          <a:p>
            <a:pPr lvl="1"/>
            <a:r>
              <a:rPr lang="en-US" dirty="0" smtClean="0"/>
              <a:t>Same-day registration (turnout ↑ 9%)</a:t>
            </a:r>
          </a:p>
          <a:p>
            <a:r>
              <a:rPr lang="en-US" dirty="0" smtClean="0"/>
              <a:t>Proportion of </a:t>
            </a:r>
            <a:r>
              <a:rPr lang="en-US" dirty="0"/>
              <a:t>Democratic </a:t>
            </a:r>
            <a:r>
              <a:rPr lang="en-US" dirty="0" smtClean="0"/>
              <a:t>victories</a:t>
            </a:r>
          </a:p>
          <a:p>
            <a:pPr lvl="1"/>
            <a:r>
              <a:rPr lang="en-US" dirty="0" smtClean="0"/>
              <a:t>Impacted by strength of voter identification laws (turnout ↓ 4%)</a:t>
            </a:r>
          </a:p>
          <a:p>
            <a:pPr lvl="1"/>
            <a:r>
              <a:rPr lang="en-US" dirty="0" smtClean="0"/>
              <a:t>Early voting laws (turnout ↓ 7%)</a:t>
            </a:r>
          </a:p>
          <a:p>
            <a:endParaRPr lang="en-US" dirty="0" smtClean="0"/>
          </a:p>
          <a:p>
            <a:pPr lvl="1"/>
            <a:endParaRPr lang="en-US" dirty="0"/>
          </a:p>
        </p:txBody>
      </p:sp>
    </p:spTree>
    <p:extLst>
      <p:ext uri="{BB962C8B-B14F-4D97-AF65-F5344CB8AC3E}">
        <p14:creationId xmlns:p14="http://schemas.microsoft.com/office/powerpoint/2010/main" val="734983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Prediction plot, voter turnout rates</a:t>
            </a:r>
          </a:p>
          <a:p>
            <a:endParaRPr lang="en-US" dirty="0"/>
          </a:p>
        </p:txBody>
      </p:sp>
      <p:pic>
        <p:nvPicPr>
          <p:cNvPr id="4" name="Picture 3"/>
          <p:cNvPicPr>
            <a:picLocks/>
          </p:cNvPicPr>
          <p:nvPr/>
        </p:nvPicPr>
        <p:blipFill>
          <a:blip r:embed="rId2">
            <a:extLst>
              <a:ext uri="{28A0092B-C50C-407E-A947-70E740481C1C}">
                <a14:useLocalDpi xmlns:a14="http://schemas.microsoft.com/office/drawing/2010/main" val="0"/>
              </a:ext>
            </a:extLst>
          </a:blip>
          <a:stretch>
            <a:fillRect/>
          </a:stretch>
        </p:blipFill>
        <p:spPr>
          <a:xfrm>
            <a:off x="0" y="0"/>
            <a:ext cx="12192000" cy="6692742"/>
          </a:xfrm>
          <a:prstGeom prst="rect">
            <a:avLst/>
          </a:prstGeom>
        </p:spPr>
      </p:pic>
    </p:spTree>
    <p:extLst>
      <p:ext uri="{BB962C8B-B14F-4D97-AF65-F5344CB8AC3E}">
        <p14:creationId xmlns:p14="http://schemas.microsoft.com/office/powerpoint/2010/main" val="1898384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Tree>
    <p:extLst>
      <p:ext uri="{BB962C8B-B14F-4D97-AF65-F5344CB8AC3E}">
        <p14:creationId xmlns:p14="http://schemas.microsoft.com/office/powerpoint/2010/main" val="1882816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plot takeaways &amp; Research limitations</a:t>
            </a:r>
            <a:endParaRPr lang="en-US" dirty="0"/>
          </a:p>
        </p:txBody>
      </p:sp>
      <p:sp>
        <p:nvSpPr>
          <p:cNvPr id="3" name="Content Placeholder 2"/>
          <p:cNvSpPr>
            <a:spLocks noGrp="1"/>
          </p:cNvSpPr>
          <p:nvPr>
            <p:ph idx="1"/>
          </p:nvPr>
        </p:nvSpPr>
        <p:spPr/>
        <p:txBody>
          <a:bodyPr/>
          <a:lstStyle/>
          <a:p>
            <a:r>
              <a:rPr lang="en-US" dirty="0" smtClean="0"/>
              <a:t>Avg. turnout rate 53% when voter ID laws are least strict, decreases to 48.5% when voter ID laws are most strict</a:t>
            </a:r>
          </a:p>
          <a:p>
            <a:r>
              <a:rPr lang="en-US" dirty="0" smtClean="0"/>
              <a:t> 54% of Democrats win their seats in states with least restrictive laws, decreases to 33% in states with most restrictive laws</a:t>
            </a:r>
          </a:p>
          <a:p>
            <a:r>
              <a:rPr lang="en-US" dirty="0" smtClean="0"/>
              <a:t>This was after controlling for state mood.</a:t>
            </a:r>
          </a:p>
          <a:p>
            <a:endParaRPr lang="en-US" dirty="0"/>
          </a:p>
          <a:p>
            <a:r>
              <a:rPr lang="en-US" dirty="0" smtClean="0"/>
              <a:t>Extensive racial demographics and population change over time</a:t>
            </a:r>
            <a:endParaRPr lang="en-US" dirty="0"/>
          </a:p>
        </p:txBody>
      </p:sp>
    </p:spTree>
    <p:extLst>
      <p:ext uri="{BB962C8B-B14F-4D97-AF65-F5344CB8AC3E}">
        <p14:creationId xmlns:p14="http://schemas.microsoft.com/office/powerpoint/2010/main" val="1320452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comes next?</a:t>
            </a:r>
            <a:endParaRPr lang="en-US" dirty="0"/>
          </a:p>
        </p:txBody>
      </p:sp>
      <p:sp>
        <p:nvSpPr>
          <p:cNvPr id="3" name="Content Placeholder 2"/>
          <p:cNvSpPr>
            <a:spLocks noGrp="1"/>
          </p:cNvSpPr>
          <p:nvPr>
            <p:ph idx="1"/>
          </p:nvPr>
        </p:nvSpPr>
        <p:spPr/>
        <p:txBody>
          <a:bodyPr/>
          <a:lstStyle/>
          <a:p>
            <a:r>
              <a:rPr lang="en-US" dirty="0" smtClean="0"/>
              <a:t>Investigate why Senate race contentiousness may have a negative impact on turnout.</a:t>
            </a:r>
          </a:p>
          <a:p>
            <a:r>
              <a:rPr lang="en-US" dirty="0" smtClean="0"/>
              <a:t>Incorporate detailed racial data into analyses</a:t>
            </a:r>
          </a:p>
          <a:p>
            <a:r>
              <a:rPr lang="en-US" dirty="0" smtClean="0"/>
              <a:t>Account for population growth or decline over time</a:t>
            </a:r>
          </a:p>
          <a:p>
            <a:endParaRPr lang="en-US" dirty="0" smtClean="0"/>
          </a:p>
          <a:p>
            <a:endParaRPr lang="en-US" dirty="0"/>
          </a:p>
        </p:txBody>
      </p:sp>
    </p:spTree>
    <p:extLst>
      <p:ext uri="{BB962C8B-B14F-4D97-AF65-F5344CB8AC3E}">
        <p14:creationId xmlns:p14="http://schemas.microsoft.com/office/powerpoint/2010/main" val="1436990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1709" y="2422790"/>
            <a:ext cx="7729728" cy="1188720"/>
          </a:xfrm>
        </p:spPr>
        <p:txBody>
          <a:bodyPr/>
          <a:lstStyle/>
          <a:p>
            <a:r>
              <a:rPr lang="en-US" dirty="0" smtClean="0"/>
              <a:t>end</a:t>
            </a:r>
            <a:endParaRPr lang="en-US" dirty="0"/>
          </a:p>
        </p:txBody>
      </p:sp>
    </p:spTree>
    <p:extLst>
      <p:ext uri="{BB962C8B-B14F-4D97-AF65-F5344CB8AC3E}">
        <p14:creationId xmlns:p14="http://schemas.microsoft.com/office/powerpoint/2010/main" val="1450573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2231136" y="2638044"/>
            <a:ext cx="7729728" cy="3824540"/>
          </a:xfrm>
        </p:spPr>
        <p:txBody>
          <a:bodyPr>
            <a:normAutofit/>
          </a:bodyPr>
          <a:lstStyle/>
          <a:p>
            <a:r>
              <a:rPr lang="en-US" dirty="0" smtClean="0"/>
              <a:t>Background</a:t>
            </a:r>
          </a:p>
          <a:p>
            <a:r>
              <a:rPr lang="en-US" dirty="0" smtClean="0"/>
              <a:t>Hypothesis</a:t>
            </a:r>
          </a:p>
          <a:p>
            <a:r>
              <a:rPr lang="en-US" dirty="0" smtClean="0"/>
              <a:t>Data analysis</a:t>
            </a:r>
          </a:p>
          <a:p>
            <a:r>
              <a:rPr lang="en-US" dirty="0" smtClean="0"/>
              <a:t>Results</a:t>
            </a:r>
          </a:p>
          <a:p>
            <a:r>
              <a:rPr lang="en-US" dirty="0" smtClean="0"/>
              <a:t>Research limitations</a:t>
            </a:r>
          </a:p>
          <a:p>
            <a:r>
              <a:rPr lang="en-US" dirty="0" smtClean="0"/>
              <a:t>Where do we go from here?</a:t>
            </a:r>
          </a:p>
        </p:txBody>
      </p:sp>
    </p:spTree>
    <p:extLst>
      <p:ext uri="{BB962C8B-B14F-4D97-AF65-F5344CB8AC3E}">
        <p14:creationId xmlns:p14="http://schemas.microsoft.com/office/powerpoint/2010/main" val="1737393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2231136" y="2638044"/>
            <a:ext cx="7729728" cy="3750399"/>
          </a:xfrm>
        </p:spPr>
        <p:txBody>
          <a:bodyPr/>
          <a:lstStyle/>
          <a:p>
            <a:r>
              <a:rPr lang="en-US" dirty="0" smtClean="0"/>
              <a:t>The Help America Vote Act of 2002, born out of fear of voter fraud, assisted states in implementing voter identification laws. Many of these laws required some form of identification in order to vote, </a:t>
            </a:r>
          </a:p>
          <a:p>
            <a:r>
              <a:rPr lang="en-US" dirty="0" smtClean="0"/>
              <a:t>Since 2002, 32 states have implemented laws requiring some form of identification before citizens can vote (Underhill 2016).</a:t>
            </a:r>
          </a:p>
          <a:p>
            <a:r>
              <a:rPr lang="en-US" dirty="0" smtClean="0"/>
              <a:t>Voter identification laws have become more contentious, especially in light of the U.S. Supreme Court case </a:t>
            </a:r>
            <a:r>
              <a:rPr lang="en-US" i="1" dirty="0" smtClean="0"/>
              <a:t>Crawford </a:t>
            </a:r>
            <a:r>
              <a:rPr lang="en-US" dirty="0" smtClean="0"/>
              <a:t>v. </a:t>
            </a:r>
            <a:r>
              <a:rPr lang="en-US" i="1" dirty="0" smtClean="0"/>
              <a:t>Marion County Election Board </a:t>
            </a:r>
            <a:r>
              <a:rPr lang="en-US" dirty="0" smtClean="0"/>
              <a:t>(2008).  Here, the Court validated Indiana’s voter identification law while opponents argued such a law disenfranchised minorities and lower-income citizens who cannot afford valid forms of identification. </a:t>
            </a:r>
          </a:p>
        </p:txBody>
      </p:sp>
    </p:spTree>
    <p:extLst>
      <p:ext uri="{BB962C8B-B14F-4D97-AF65-F5344CB8AC3E}">
        <p14:creationId xmlns:p14="http://schemas.microsoft.com/office/powerpoint/2010/main" val="364330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2231136" y="2638044"/>
            <a:ext cx="7729728" cy="3651545"/>
          </a:xfrm>
        </p:spPr>
        <p:txBody>
          <a:bodyPr>
            <a:normAutofit/>
          </a:bodyPr>
          <a:lstStyle/>
          <a:p>
            <a:r>
              <a:rPr lang="en-US" dirty="0" smtClean="0"/>
              <a:t>Proponents of strict voter identification laws argue they defend against voter fraud and strengthen the legitimacy of our democratic process. This increased efficacy actually improves turnout rates </a:t>
            </a:r>
            <a:r>
              <a:rPr lang="en-US" dirty="0"/>
              <a:t>(</a:t>
            </a:r>
            <a:r>
              <a:rPr lang="en-US" dirty="0" err="1"/>
              <a:t>Ansolabehere</a:t>
            </a:r>
            <a:r>
              <a:rPr lang="en-US" dirty="0"/>
              <a:t> 2007; </a:t>
            </a:r>
            <a:r>
              <a:rPr lang="en-US" dirty="0" err="1"/>
              <a:t>Mulhausen</a:t>
            </a:r>
            <a:r>
              <a:rPr lang="en-US" dirty="0"/>
              <a:t> &amp; </a:t>
            </a:r>
            <a:r>
              <a:rPr lang="en-US" dirty="0" err="1"/>
              <a:t>Sikich</a:t>
            </a:r>
            <a:r>
              <a:rPr lang="en-US" dirty="0"/>
              <a:t> 2007; </a:t>
            </a:r>
            <a:r>
              <a:rPr lang="en-US" dirty="0" err="1"/>
              <a:t>Milyo</a:t>
            </a:r>
            <a:r>
              <a:rPr lang="en-US" dirty="0"/>
              <a:t> 2007). </a:t>
            </a:r>
            <a:endParaRPr lang="en-US" dirty="0" smtClean="0"/>
          </a:p>
          <a:p>
            <a:r>
              <a:rPr lang="en-US" dirty="0" smtClean="0"/>
              <a:t>Opponents argue strict voter identification laws disenfranchise prospective voters who cannot afford legitimate forms of identification. </a:t>
            </a:r>
            <a:r>
              <a:rPr lang="en-US" dirty="0"/>
              <a:t>(</a:t>
            </a:r>
            <a:r>
              <a:rPr lang="en-US" dirty="0" err="1"/>
              <a:t>Barreto</a:t>
            </a:r>
            <a:r>
              <a:rPr lang="en-US" dirty="0"/>
              <a:t> et al. 2009; Sobel &amp; Smith 2009; </a:t>
            </a:r>
            <a:r>
              <a:rPr lang="en-US" dirty="0" smtClean="0"/>
              <a:t> </a:t>
            </a:r>
            <a:r>
              <a:rPr lang="en-US" dirty="0" err="1" smtClean="0"/>
              <a:t>Vercellotti</a:t>
            </a:r>
            <a:r>
              <a:rPr lang="en-US" dirty="0" smtClean="0"/>
              <a:t> </a:t>
            </a:r>
            <a:r>
              <a:rPr lang="en-US" dirty="0"/>
              <a:t>&amp; Anderson </a:t>
            </a:r>
            <a:r>
              <a:rPr lang="en-US" dirty="0" smtClean="0"/>
              <a:t>2006; Hood &amp; Bullock 2008). This disenfranchisement discourages voting and lowers turnout rates.</a:t>
            </a:r>
          </a:p>
          <a:p>
            <a:endParaRPr lang="en-US" dirty="0" smtClean="0"/>
          </a:p>
          <a:p>
            <a:endParaRPr lang="en-US" dirty="0"/>
          </a:p>
        </p:txBody>
      </p:sp>
    </p:spTree>
    <p:extLst>
      <p:ext uri="{BB962C8B-B14F-4D97-AF65-F5344CB8AC3E}">
        <p14:creationId xmlns:p14="http://schemas.microsoft.com/office/powerpoint/2010/main" val="887449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p:cNvPicPr>
          <p:nvPr/>
        </p:nvPicPr>
        <p:blipFill>
          <a:blip r:embed="rId2">
            <a:extLst>
              <a:ext uri="{28A0092B-C50C-407E-A947-70E740481C1C}">
                <a14:useLocalDpi xmlns:a14="http://schemas.microsoft.com/office/drawing/2010/main" val="0"/>
              </a:ext>
            </a:extLst>
          </a:blip>
          <a:stretch>
            <a:fillRect/>
          </a:stretch>
        </p:blipFill>
        <p:spPr>
          <a:xfrm>
            <a:off x="6215449" y="1979799"/>
            <a:ext cx="5976551" cy="4668136"/>
          </a:xfrm>
          <a:prstGeom prst="rect">
            <a:avLst/>
          </a:prstGeom>
        </p:spPr>
      </p:pic>
      <p:pic>
        <p:nvPicPr>
          <p:cNvPr id="9" name="Content Placeholder 8"/>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0" y="1977081"/>
            <a:ext cx="5980176" cy="4670854"/>
          </a:xfrm>
        </p:spPr>
      </p:pic>
      <p:sp>
        <p:nvSpPr>
          <p:cNvPr id="11" name="Title 1"/>
          <p:cNvSpPr>
            <a:spLocks noGrp="1"/>
          </p:cNvSpPr>
          <p:nvPr>
            <p:ph type="title"/>
          </p:nvPr>
        </p:nvSpPr>
        <p:spPr>
          <a:xfrm>
            <a:off x="2350585" y="405302"/>
            <a:ext cx="7729728" cy="1040439"/>
          </a:xfrm>
        </p:spPr>
        <p:txBody>
          <a:bodyPr/>
          <a:lstStyle/>
          <a:p>
            <a:r>
              <a:rPr lang="en-US" dirty="0" smtClean="0"/>
              <a:t>Change over time: Voter ID laws</a:t>
            </a:r>
            <a:endParaRPr lang="en-US" dirty="0"/>
          </a:p>
        </p:txBody>
      </p:sp>
    </p:spTree>
    <p:extLst>
      <p:ext uri="{BB962C8B-B14F-4D97-AF65-F5344CB8AC3E}">
        <p14:creationId xmlns:p14="http://schemas.microsoft.com/office/powerpoint/2010/main" val="398095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8019" y="322140"/>
            <a:ext cx="8947610" cy="1188720"/>
          </a:xfrm>
        </p:spPr>
        <p:txBody>
          <a:bodyPr/>
          <a:lstStyle/>
          <a:p>
            <a:r>
              <a:rPr lang="en-US" dirty="0" smtClean="0"/>
              <a:t>Change over time: voter turnout rates</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5824" y="2153411"/>
            <a:ext cx="5980176" cy="4544568"/>
          </a:xfrm>
        </p:spPr>
      </p:pic>
      <p:pic>
        <p:nvPicPr>
          <p:cNvPr id="5" name="Picture 4"/>
          <p:cNvPicPr>
            <a:picLocks/>
          </p:cNvPicPr>
          <p:nvPr/>
        </p:nvPicPr>
        <p:blipFill>
          <a:blip r:embed="rId3">
            <a:extLst>
              <a:ext uri="{28A0092B-C50C-407E-A947-70E740481C1C}">
                <a14:useLocalDpi xmlns:a14="http://schemas.microsoft.com/office/drawing/2010/main" val="0"/>
              </a:ext>
            </a:extLst>
          </a:blip>
          <a:stretch>
            <a:fillRect/>
          </a:stretch>
        </p:blipFill>
        <p:spPr>
          <a:xfrm>
            <a:off x="6211824" y="2153411"/>
            <a:ext cx="5980176" cy="4544568"/>
          </a:xfrm>
          <a:prstGeom prst="rect">
            <a:avLst/>
          </a:prstGeom>
        </p:spPr>
      </p:pic>
    </p:spTree>
    <p:extLst>
      <p:ext uri="{BB962C8B-B14F-4D97-AF65-F5344CB8AC3E}">
        <p14:creationId xmlns:p14="http://schemas.microsoft.com/office/powerpoint/2010/main" val="1162402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a:t>
            </a:r>
            <a:endParaRPr lang="en-US" dirty="0"/>
          </a:p>
        </p:txBody>
      </p:sp>
      <p:sp>
        <p:nvSpPr>
          <p:cNvPr id="3" name="Content Placeholder 2"/>
          <p:cNvSpPr>
            <a:spLocks noGrp="1"/>
          </p:cNvSpPr>
          <p:nvPr>
            <p:ph idx="1"/>
          </p:nvPr>
        </p:nvSpPr>
        <p:spPr/>
        <p:txBody>
          <a:bodyPr/>
          <a:lstStyle/>
          <a:p>
            <a:r>
              <a:rPr lang="en-US" dirty="0" smtClean="0"/>
              <a:t>Despite the argument that voter identification laws disenfranchise minority voters, little research has been done on their impact on the Democratic party.</a:t>
            </a:r>
          </a:p>
          <a:p>
            <a:pPr lvl="1"/>
            <a:r>
              <a:rPr lang="en-US" dirty="0"/>
              <a:t>Historically, the Democratic Party holds the advantage over blacks and Hispanics. Compared to the Republican Party, “[t]he Democrats hold an 80%-11% advantage among blacks ... and by more than two-to-one among Hispanics (56%-26%)” (Doherty &amp; </a:t>
            </a:r>
            <a:r>
              <a:rPr lang="en-US" dirty="0" err="1"/>
              <a:t>Weisel</a:t>
            </a:r>
            <a:r>
              <a:rPr lang="en-US" dirty="0"/>
              <a:t> 2015). </a:t>
            </a:r>
            <a:endParaRPr lang="en-US" dirty="0"/>
          </a:p>
          <a:p>
            <a:r>
              <a:rPr lang="en-US" b="1" dirty="0" smtClean="0"/>
              <a:t>Hypothesis: </a:t>
            </a:r>
            <a:r>
              <a:rPr lang="en-US" dirty="0" smtClean="0"/>
              <a:t>Restrictive voter identification laws have a negative impact on voter turnout rates and Democratic party victories</a:t>
            </a:r>
            <a:endParaRPr lang="en-US" b="1" dirty="0" smtClean="0"/>
          </a:p>
        </p:txBody>
      </p:sp>
    </p:spTree>
    <p:extLst>
      <p:ext uri="{BB962C8B-B14F-4D97-AF65-F5344CB8AC3E}">
        <p14:creationId xmlns:p14="http://schemas.microsoft.com/office/powerpoint/2010/main" val="1261204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a:t>
            </a:r>
            <a:endParaRPr lang="en-US" dirty="0"/>
          </a:p>
        </p:txBody>
      </p:sp>
      <p:sp>
        <p:nvSpPr>
          <p:cNvPr id="3" name="Content Placeholder 2"/>
          <p:cNvSpPr>
            <a:spLocks noGrp="1"/>
          </p:cNvSpPr>
          <p:nvPr>
            <p:ph idx="1"/>
          </p:nvPr>
        </p:nvSpPr>
        <p:spPr>
          <a:xfrm>
            <a:off x="2231136" y="2638044"/>
            <a:ext cx="7729728" cy="3873967"/>
          </a:xfrm>
        </p:spPr>
        <p:txBody>
          <a:bodyPr>
            <a:normAutofit fontScale="77500" lnSpcReduction="20000"/>
          </a:bodyPr>
          <a:lstStyle/>
          <a:p>
            <a:r>
              <a:rPr lang="en-US" dirty="0" smtClean="0"/>
              <a:t>General and midterm turnout rates from 2000 </a:t>
            </a:r>
            <a:r>
              <a:rPr lang="mr-IN" dirty="0" smtClean="0"/>
              <a:t>–</a:t>
            </a:r>
            <a:r>
              <a:rPr lang="en-US" dirty="0" smtClean="0"/>
              <a:t> 2014 (all states excluding Washington, D.C.) (McDonald 2016)</a:t>
            </a:r>
          </a:p>
          <a:p>
            <a:r>
              <a:rPr lang="en-US" dirty="0" smtClean="0"/>
              <a:t>Voter ID law restrictiveness, courtesy of the National Conference of State Legislatures (NCSL):</a:t>
            </a:r>
          </a:p>
          <a:p>
            <a:pPr lvl="1"/>
            <a:r>
              <a:rPr lang="en-US" dirty="0"/>
              <a:t>[1] No document required to vote; [2] ID requested, photo not required; [3] Photo ID requested; [4] Strict, non-photo ID; [5] Strict, photo ID required</a:t>
            </a:r>
            <a:r>
              <a:rPr lang="en-US" dirty="0" smtClean="0"/>
              <a:t>.</a:t>
            </a:r>
          </a:p>
          <a:p>
            <a:r>
              <a:rPr lang="en-US" dirty="0" smtClean="0"/>
              <a:t>U.S. House and Senate race contentiousness (</a:t>
            </a:r>
            <a:r>
              <a:rPr lang="en-US" dirty="0" err="1" smtClean="0"/>
              <a:t>BallotPedia</a:t>
            </a:r>
            <a:r>
              <a:rPr lang="en-US" dirty="0" smtClean="0"/>
              <a:t>)</a:t>
            </a:r>
          </a:p>
          <a:p>
            <a:r>
              <a:rPr lang="en-US" dirty="0" smtClean="0"/>
              <a:t>Percentage of voters who voted Democrat (U.S. House of Representatives)</a:t>
            </a:r>
          </a:p>
          <a:p>
            <a:r>
              <a:rPr lang="en-US" dirty="0" smtClean="0"/>
              <a:t>Policy mood (Enns &amp; Koch 2013)</a:t>
            </a:r>
          </a:p>
          <a:p>
            <a:r>
              <a:rPr lang="en-US" dirty="0" smtClean="0"/>
              <a:t>Party of the incumbent president</a:t>
            </a:r>
          </a:p>
          <a:p>
            <a:r>
              <a:rPr lang="en-US" dirty="0" smtClean="0"/>
              <a:t>Per-capita tax income (U.S. Census Bureau)</a:t>
            </a:r>
          </a:p>
          <a:p>
            <a:r>
              <a:rPr lang="en-US" dirty="0" smtClean="0"/>
              <a:t>Early voting</a:t>
            </a:r>
          </a:p>
          <a:p>
            <a:r>
              <a:rPr lang="en-US" dirty="0" smtClean="0"/>
              <a:t>Same day registration</a:t>
            </a:r>
          </a:p>
          <a:p>
            <a:r>
              <a:rPr lang="en-US" dirty="0" smtClean="0"/>
              <a:t>Proportion of Democrats who won their seats (U.S. House of Representatives)</a:t>
            </a:r>
          </a:p>
          <a:p>
            <a:endParaRPr lang="en-US" dirty="0" smtClean="0"/>
          </a:p>
          <a:p>
            <a:endParaRPr lang="en-US" dirty="0" smtClean="0"/>
          </a:p>
          <a:p>
            <a:endParaRPr lang="en-US" dirty="0"/>
          </a:p>
          <a:p>
            <a:pPr lvl="1"/>
            <a:endParaRPr lang="en-US" dirty="0"/>
          </a:p>
        </p:txBody>
      </p:sp>
    </p:spTree>
    <p:extLst>
      <p:ext uri="{BB962C8B-B14F-4D97-AF65-F5344CB8AC3E}">
        <p14:creationId xmlns:p14="http://schemas.microsoft.com/office/powerpoint/2010/main" val="2102152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early voting?</a:t>
            </a:r>
            <a:endParaRPr lang="en-US" dirty="0"/>
          </a:p>
        </p:txBody>
      </p:sp>
      <p:sp>
        <p:nvSpPr>
          <p:cNvPr id="3" name="Content Placeholder 2"/>
          <p:cNvSpPr>
            <a:spLocks noGrp="1"/>
          </p:cNvSpPr>
          <p:nvPr>
            <p:ph idx="1"/>
          </p:nvPr>
        </p:nvSpPr>
        <p:spPr>
          <a:xfrm>
            <a:off x="2231136" y="2638044"/>
            <a:ext cx="7729728" cy="3886324"/>
          </a:xfrm>
        </p:spPr>
        <p:txBody>
          <a:bodyPr>
            <a:normAutofit fontScale="77500" lnSpcReduction="20000"/>
          </a:bodyPr>
          <a:lstStyle/>
          <a:p>
            <a:r>
              <a:rPr lang="en-US" sz="2300" dirty="0" smtClean="0"/>
              <a:t>Generally, early voting laws are viewed as beneficial for turnout efforts. However, research has shown early voting laws have either no measureable impact or a negative impact on turnout rates. </a:t>
            </a:r>
            <a:r>
              <a:rPr lang="en-US" sz="2300" dirty="0"/>
              <a:t>(Primo, </a:t>
            </a:r>
            <a:r>
              <a:rPr lang="en-US" sz="2300" dirty="0" err="1"/>
              <a:t>Jacobsmeier</a:t>
            </a:r>
            <a:r>
              <a:rPr lang="en-US" sz="2300" dirty="0"/>
              <a:t>, and </a:t>
            </a:r>
            <a:r>
              <a:rPr lang="en-US" sz="2300" dirty="0" err="1"/>
              <a:t>Milyo</a:t>
            </a:r>
            <a:r>
              <a:rPr lang="en-US" sz="2300" dirty="0"/>
              <a:t> 2007; Fitzgerald 2005; </a:t>
            </a:r>
            <a:r>
              <a:rPr lang="en-US" sz="2300" dirty="0" err="1"/>
              <a:t>Gronke</a:t>
            </a:r>
            <a:r>
              <a:rPr lang="en-US" sz="2300" dirty="0"/>
              <a:t> et al. </a:t>
            </a:r>
            <a:r>
              <a:rPr lang="en-US" sz="2300" dirty="0" smtClean="0"/>
              <a:t>2008; </a:t>
            </a:r>
            <a:r>
              <a:rPr lang="nb-NO" sz="2300" dirty="0" err="1"/>
              <a:t>Burden</a:t>
            </a:r>
            <a:r>
              <a:rPr lang="nb-NO" sz="2300" dirty="0"/>
              <a:t> et al. </a:t>
            </a:r>
            <a:r>
              <a:rPr lang="nb-NO" sz="2300" dirty="0" smtClean="0"/>
              <a:t>2013). </a:t>
            </a:r>
            <a:endParaRPr lang="nb-NO" sz="2300" dirty="0"/>
          </a:p>
          <a:p>
            <a:r>
              <a:rPr lang="en-US" sz="2300" dirty="0" smtClean="0"/>
              <a:t>Why?</a:t>
            </a:r>
          </a:p>
          <a:p>
            <a:pPr lvl="1"/>
            <a:r>
              <a:rPr lang="en-US" sz="2000" dirty="0" smtClean="0"/>
              <a:t>Decreased cultural importance on Election Day itself</a:t>
            </a:r>
          </a:p>
          <a:p>
            <a:pPr lvl="1"/>
            <a:r>
              <a:rPr lang="en-US" sz="2000" dirty="0" smtClean="0"/>
              <a:t>Procrastination</a:t>
            </a:r>
          </a:p>
          <a:p>
            <a:r>
              <a:rPr lang="en-US" sz="2300" dirty="0" smtClean="0"/>
              <a:t>States with same-day registration implemented </a:t>
            </a:r>
            <a:r>
              <a:rPr lang="en-US" sz="2300" i="1" dirty="0" smtClean="0"/>
              <a:t>alongside </a:t>
            </a:r>
            <a:r>
              <a:rPr lang="en-US" sz="2300" dirty="0" smtClean="0"/>
              <a:t>early voting laws, however, increase turnout.</a:t>
            </a:r>
          </a:p>
          <a:p>
            <a:pPr lvl="1"/>
            <a:r>
              <a:rPr lang="en-US" sz="2000" dirty="0"/>
              <a:t>Burden, Canon, Mayer, and Moynihan (2013) describe same-day registration as essentially the “marriage” between election day registration and early voting since it allows voters to both register and vote on the same day. </a:t>
            </a:r>
            <a:endParaRPr lang="en-US" sz="2000" dirty="0" smtClean="0"/>
          </a:p>
          <a:p>
            <a:pPr lvl="1"/>
            <a:r>
              <a:rPr lang="en-US" sz="2000" dirty="0" smtClean="0"/>
              <a:t>Convenient for first-time voters.</a:t>
            </a:r>
            <a:endParaRPr lang="en-US" sz="2000" dirty="0"/>
          </a:p>
          <a:p>
            <a:endParaRPr lang="en-US" dirty="0"/>
          </a:p>
        </p:txBody>
      </p:sp>
    </p:spTree>
    <p:extLst>
      <p:ext uri="{BB962C8B-B14F-4D97-AF65-F5344CB8AC3E}">
        <p14:creationId xmlns:p14="http://schemas.microsoft.com/office/powerpoint/2010/main" val="694994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1793</TotalTime>
  <Words>807</Words>
  <Application>Microsoft Macintosh PowerPoint</Application>
  <PresentationFormat>Widescreen</PresentationFormat>
  <Paragraphs>69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Gill Sans MT</vt:lpstr>
      <vt:lpstr>Mangal</vt:lpstr>
      <vt:lpstr>Arial</vt:lpstr>
      <vt:lpstr>Parcel</vt:lpstr>
      <vt:lpstr>The Effect of voter identification laws on voter turnout and democratic party victories</vt:lpstr>
      <vt:lpstr>Overview</vt:lpstr>
      <vt:lpstr>background</vt:lpstr>
      <vt:lpstr>Background</vt:lpstr>
      <vt:lpstr>Change over time: Voter ID laws</vt:lpstr>
      <vt:lpstr>Change over time: voter turnout rates</vt:lpstr>
      <vt:lpstr>Hypothesis</vt:lpstr>
      <vt:lpstr>The data</vt:lpstr>
      <vt:lpstr>Why early voting?</vt:lpstr>
      <vt:lpstr>Results</vt:lpstr>
      <vt:lpstr>Results</vt:lpstr>
      <vt:lpstr>Regression takeaways</vt:lpstr>
      <vt:lpstr>results</vt:lpstr>
      <vt:lpstr>PowerPoint Presentation</vt:lpstr>
      <vt:lpstr>Prediction plot takeaways &amp; Research limitations</vt:lpstr>
      <vt:lpstr>What comes next?</vt:lpstr>
      <vt:lpstr>end</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 of voter identification laws on voter turnout</dc:title>
  <dc:creator>Scarlett Winters</dc:creator>
  <cp:lastModifiedBy>Scarlett Winters</cp:lastModifiedBy>
  <cp:revision>42</cp:revision>
  <dcterms:created xsi:type="dcterms:W3CDTF">2017-01-11T03:34:05Z</dcterms:created>
  <dcterms:modified xsi:type="dcterms:W3CDTF">2017-01-12T09:27:35Z</dcterms:modified>
</cp:coreProperties>
</file>