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14" autoAdjust="0"/>
  </p:normalViewPr>
  <p:slideViewPr>
    <p:cSldViewPr snapToGrid="0">
      <p:cViewPr varScale="1">
        <p:scale>
          <a:sx n="88" d="100"/>
          <a:sy n="88" d="100"/>
        </p:scale>
        <p:origin x="66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6f88395664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6f88395664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Data on large events happening in Chicago. An increased number of people in the city, but also an increase in active duty police officers around the events.</a:t>
            </a:r>
            <a:endParaRPr sz="1200">
              <a:solidFill>
                <a:schemeClr val="accent1"/>
              </a:solidFill>
              <a:latin typeface="Lato"/>
              <a:ea typeface="Lato"/>
              <a:cs typeface="Lato"/>
              <a:sym typeface="Lato"/>
            </a:endParaRPr>
          </a:p>
          <a:p>
            <a:pPr marL="0" lvl="0" indent="0" algn="l" rtl="0">
              <a:spcBef>
                <a:spcPts val="16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f88395664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f88395664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f9b7144d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f9b714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Crime-</a:t>
            </a:r>
            <a:endParaRPr/>
          </a:p>
          <a:p>
            <a:pPr marL="457200" lvl="0" indent="-298450" algn="l" rtl="0">
              <a:spcBef>
                <a:spcPts val="0"/>
              </a:spcBef>
              <a:spcAft>
                <a:spcPts val="0"/>
              </a:spcAft>
              <a:buSzPts val="1100"/>
              <a:buChar char="●"/>
            </a:pPr>
            <a:r>
              <a:rPr lang="en"/>
              <a:t>Date occured </a:t>
            </a:r>
            <a:endParaRPr/>
          </a:p>
          <a:p>
            <a:pPr marL="457200" lvl="0" indent="-298450" algn="l" rtl="0">
              <a:spcBef>
                <a:spcPts val="0"/>
              </a:spcBef>
              <a:spcAft>
                <a:spcPts val="0"/>
              </a:spcAft>
              <a:buSzPts val="1100"/>
              <a:buChar char="●"/>
            </a:pPr>
            <a:r>
              <a:rPr lang="en"/>
              <a:t> Primary type (theft/batter), </a:t>
            </a:r>
            <a:endParaRPr/>
          </a:p>
          <a:p>
            <a:pPr marL="457200" lvl="0" indent="-298450" algn="l" rtl="0">
              <a:spcBef>
                <a:spcPts val="0"/>
              </a:spcBef>
              <a:spcAft>
                <a:spcPts val="0"/>
              </a:spcAft>
              <a:buSzPts val="1100"/>
              <a:buChar char="●"/>
            </a:pPr>
            <a:r>
              <a:rPr lang="en"/>
              <a:t>Description (simple battery, retail theft) </a:t>
            </a:r>
            <a:endParaRPr/>
          </a:p>
          <a:p>
            <a:pPr marL="914400" lvl="1" indent="-298450" algn="l" rtl="0">
              <a:spcBef>
                <a:spcPts val="0"/>
              </a:spcBef>
              <a:spcAft>
                <a:spcPts val="0"/>
              </a:spcAft>
              <a:buSzPts val="1100"/>
              <a:buChar char="○"/>
            </a:pPr>
            <a:r>
              <a:rPr lang="en"/>
              <a:t>(hierarchical- only charged with most serious crime an aggravated domestic battery offender would not also be charged with domestic and simple battery. Additionally if an offender committed a lesser offense in the commission of</a:t>
            </a:r>
            <a:endParaRPr/>
          </a:p>
          <a:p>
            <a:pPr marL="914400" lvl="1" indent="-298450" algn="l" rtl="0">
              <a:spcBef>
                <a:spcPts val="0"/>
              </a:spcBef>
              <a:spcAft>
                <a:spcPts val="0"/>
              </a:spcAft>
              <a:buSzPts val="1100"/>
              <a:buChar char="○"/>
            </a:pPr>
            <a:r>
              <a:rPr lang="en"/>
              <a:t> a crime only the most serious offense would be listed here. All other lesser offenses would only be found in a case report) </a:t>
            </a:r>
            <a:endParaRPr/>
          </a:p>
          <a:p>
            <a:pPr marL="457200" lvl="0" indent="-298450" algn="l" rtl="0">
              <a:spcBef>
                <a:spcPts val="0"/>
              </a:spcBef>
              <a:spcAft>
                <a:spcPts val="0"/>
              </a:spcAft>
              <a:buSzPts val="1100"/>
              <a:buChar char="●"/>
            </a:pPr>
            <a:r>
              <a:rPr lang="en"/>
              <a:t>location (residence, gangway), </a:t>
            </a:r>
            <a:endParaRPr/>
          </a:p>
          <a:p>
            <a:pPr marL="457200" lvl="0" indent="-298450" algn="l" rtl="0">
              <a:spcBef>
                <a:spcPts val="0"/>
              </a:spcBef>
              <a:spcAft>
                <a:spcPts val="0"/>
              </a:spcAft>
              <a:buSzPts val="1100"/>
              <a:buChar char="●"/>
            </a:pPr>
            <a:r>
              <a:rPr lang="en"/>
              <a:t>domestic or not, </a:t>
            </a:r>
            <a:endParaRPr/>
          </a:p>
          <a:p>
            <a:pPr marL="457200" lvl="0" indent="-298450" algn="l" rtl="0">
              <a:spcBef>
                <a:spcPts val="0"/>
              </a:spcBef>
              <a:spcAft>
                <a:spcPts val="0"/>
              </a:spcAft>
              <a:buSzPts val="1100"/>
              <a:buChar char="●"/>
            </a:pPr>
            <a:r>
              <a:rPr lang="en"/>
              <a:t>community area, </a:t>
            </a:r>
            <a:endParaRPr/>
          </a:p>
          <a:p>
            <a:pPr marL="457200" lvl="0" indent="-298450" algn="l" rtl="0">
              <a:spcBef>
                <a:spcPts val="0"/>
              </a:spcBef>
              <a:spcAft>
                <a:spcPts val="0"/>
              </a:spcAft>
              <a:buSzPts val="1100"/>
              <a:buChar char="●"/>
            </a:pPr>
            <a:r>
              <a:rPr lang="en"/>
              <a:t>ward, </a:t>
            </a:r>
            <a:endParaRPr/>
          </a:p>
          <a:p>
            <a:pPr marL="457200" lvl="0" indent="-298450" algn="l" rtl="0">
              <a:spcBef>
                <a:spcPts val="0"/>
              </a:spcBef>
              <a:spcAft>
                <a:spcPts val="0"/>
              </a:spcAft>
              <a:buSzPts val="1100"/>
              <a:buChar char="●"/>
            </a:pPr>
            <a:r>
              <a:rPr lang="en"/>
              <a:t>police locations (district, beat, etc) </a:t>
            </a:r>
            <a:endParaRPr/>
          </a:p>
          <a:p>
            <a:pPr marL="0" lvl="0" indent="0" algn="l" rtl="0">
              <a:spcBef>
                <a:spcPts val="0"/>
              </a:spcBef>
              <a:spcAft>
                <a:spcPts val="0"/>
              </a:spcAft>
              <a:buNone/>
            </a:pPr>
            <a:endParaRPr/>
          </a:p>
          <a:p>
            <a:pPr marL="0" lvl="0" indent="0" algn="l" rtl="0">
              <a:spcBef>
                <a:spcPts val="0"/>
              </a:spcBef>
              <a:spcAft>
                <a:spcPts val="0"/>
              </a:spcAft>
              <a:buNone/>
            </a:pPr>
            <a:r>
              <a:rPr lang="en"/>
              <a:t>Weather </a:t>
            </a:r>
            <a:endParaRPr/>
          </a:p>
          <a:p>
            <a:pPr marL="0" lvl="0" indent="0" algn="l" rtl="0">
              <a:spcBef>
                <a:spcPts val="0"/>
              </a:spcBef>
              <a:spcAft>
                <a:spcPts val="0"/>
              </a:spcAft>
              <a:buNone/>
            </a:pPr>
            <a:r>
              <a:rPr lang="en"/>
              <a:t>Date  (our joining factor) </a:t>
            </a:r>
            <a:endParaRPr/>
          </a:p>
          <a:p>
            <a:pPr marL="0" lvl="0" indent="0" algn="l" rtl="0">
              <a:spcBef>
                <a:spcPts val="0"/>
              </a:spcBef>
              <a:spcAft>
                <a:spcPts val="0"/>
              </a:spcAft>
              <a:buNone/>
            </a:pPr>
            <a:r>
              <a:rPr lang="en"/>
              <a:t>Station</a:t>
            </a:r>
            <a:endParaRPr/>
          </a:p>
          <a:p>
            <a:pPr marL="0" lvl="0" indent="0" algn="l" rtl="0">
              <a:spcBef>
                <a:spcPts val="0"/>
              </a:spcBef>
              <a:spcAft>
                <a:spcPts val="0"/>
              </a:spcAft>
              <a:buNone/>
            </a:pPr>
            <a:r>
              <a:rPr lang="en"/>
              <a:t>Snowdepth</a:t>
            </a:r>
            <a:endParaRPr/>
          </a:p>
          <a:p>
            <a:pPr marL="0" lvl="0" indent="0" algn="l" rtl="0">
              <a:spcBef>
                <a:spcPts val="0"/>
              </a:spcBef>
              <a:spcAft>
                <a:spcPts val="0"/>
              </a:spcAft>
              <a:buNone/>
            </a:pPr>
            <a:r>
              <a:rPr lang="en"/>
              <a:t>Precipitation</a:t>
            </a:r>
            <a:endParaRPr/>
          </a:p>
          <a:p>
            <a:pPr marL="0" lvl="0" indent="0" algn="l" rtl="0">
              <a:spcBef>
                <a:spcPts val="0"/>
              </a:spcBef>
              <a:spcAft>
                <a:spcPts val="0"/>
              </a:spcAft>
              <a:buNone/>
            </a:pPr>
            <a:r>
              <a:rPr lang="en"/>
              <a:t>Tavg</a:t>
            </a:r>
            <a:endParaRPr/>
          </a:p>
          <a:p>
            <a:pPr marL="0" lvl="0" indent="0" algn="l" rtl="0">
              <a:spcBef>
                <a:spcPts val="0"/>
              </a:spcBef>
              <a:spcAft>
                <a:spcPts val="0"/>
              </a:spcAft>
              <a:buNone/>
            </a:pPr>
            <a:r>
              <a:rPr lang="en"/>
              <a:t>Tmax</a:t>
            </a:r>
            <a:endParaRPr/>
          </a:p>
          <a:p>
            <a:pPr marL="0" lvl="0" indent="0" algn="l" rtl="0">
              <a:spcBef>
                <a:spcPts val="0"/>
              </a:spcBef>
              <a:spcAft>
                <a:spcPts val="0"/>
              </a:spcAft>
              <a:buNone/>
            </a:pPr>
            <a:r>
              <a:rPr lang="en"/>
              <a:t>Tmin</a:t>
            </a:r>
            <a:endParaRPr/>
          </a:p>
          <a:p>
            <a:pPr marL="0" lvl="0" indent="0" algn="l" rtl="0">
              <a:spcBef>
                <a:spcPts val="0"/>
              </a:spcBef>
              <a:spcAft>
                <a:spcPts val="0"/>
              </a:spcAft>
              <a:buNone/>
            </a:pPr>
            <a:r>
              <a:rPr lang="en"/>
              <a:t>Windspeed</a:t>
            </a:r>
            <a:endParaRPr/>
          </a:p>
          <a:p>
            <a:pPr marL="0" lvl="0" indent="0" algn="l" rtl="0">
              <a:spcBef>
                <a:spcPts val="0"/>
              </a:spcBef>
              <a:spcAft>
                <a:spcPts val="0"/>
              </a:spcAft>
              <a:buNone/>
            </a:pPr>
            <a:r>
              <a:rPr lang="en"/>
              <a:t>Wind temperature</a:t>
            </a:r>
            <a:endParaRPr/>
          </a:p>
          <a:p>
            <a:pPr marL="0" lvl="0" indent="0" algn="l" rtl="0">
              <a:spcBef>
                <a:spcPts val="0"/>
              </a:spcBef>
              <a:spcAft>
                <a:spcPts val="0"/>
              </a:spcAft>
              <a:buNone/>
            </a:pPr>
            <a:r>
              <a:rPr lang="en"/>
              <a:t>(wind speed not consisten trhoughout the city)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f88395664_0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f88395664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Battery Ranges from Simple Battery (a misdemeanor) to more serious charges like Aggravated Batttery Hand gun (explain various upgraded charges) </a:t>
            </a:r>
            <a:endParaRPr/>
          </a:p>
          <a:p>
            <a:pPr marL="0" lvl="0" indent="0" algn="l" rtl="0">
              <a:spcBef>
                <a:spcPts val="0"/>
              </a:spcBef>
              <a:spcAft>
                <a:spcPts val="0"/>
              </a:spcAft>
              <a:buNone/>
            </a:pPr>
            <a:r>
              <a:rPr lang="en"/>
              <a:t>Theft (not motor vehicle theft, separate charge) . All felony charges except controlled substance charges need to be approved by states attorneys. This meets there maybe have been instances that have occured that may have met criteria for felony charges, but were not charged as such.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f88395664_0_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f88395664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f88395664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f88395664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fb5fcdec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fb5fcdec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0.50 and below log loss = average to good. Scale is 0 to 1 with 0 being best. L1 (Lasso) and L2 (Ridge) are used to regularize parameters and filter out non-important features as they get pushed to 0. All L1 and L2 do is determine method to select which features get regularized. We chose L2 because we had a smaller pool of features and did not need model to select for us via L1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fa2153db5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fa2153db5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fb1f8717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fb1f871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f88395664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f88395664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3D85C6"/>
              </a:buClr>
              <a:buSzPts val="1300"/>
              <a:buFont typeface="Lato"/>
              <a:buChar char="●"/>
            </a:pPr>
            <a:r>
              <a:rPr lang="en" sz="1300" dirty="0">
                <a:solidFill>
                  <a:srgbClr val="3D85C6"/>
                </a:solidFill>
                <a:latin typeface="Lato"/>
                <a:ea typeface="Lato"/>
                <a:cs typeface="Lato"/>
                <a:sym typeface="Lato"/>
              </a:rPr>
              <a:t>Remove crimes (identity theft and credit card fraud)</a:t>
            </a:r>
            <a:endParaRPr sz="1300" dirty="0">
              <a:solidFill>
                <a:srgbClr val="3D85C6"/>
              </a:solidFill>
              <a:latin typeface="Lato"/>
              <a:ea typeface="Lato"/>
              <a:cs typeface="Lato"/>
              <a:sym typeface="Lato"/>
            </a:endParaRPr>
          </a:p>
          <a:p>
            <a:pPr marL="457200" lvl="0" indent="-311150" algn="l" rtl="0">
              <a:lnSpc>
                <a:spcPct val="115000"/>
              </a:lnSpc>
              <a:spcBef>
                <a:spcPts val="0"/>
              </a:spcBef>
              <a:spcAft>
                <a:spcPts val="0"/>
              </a:spcAft>
              <a:buClr>
                <a:srgbClr val="3D85C6"/>
              </a:buClr>
              <a:buSzPts val="1300"/>
              <a:buFont typeface="Lato"/>
              <a:buChar char="●"/>
            </a:pPr>
            <a:r>
              <a:rPr lang="en" sz="1300" dirty="0">
                <a:solidFill>
                  <a:srgbClr val="3D85C6"/>
                </a:solidFill>
                <a:latin typeface="Lato"/>
                <a:ea typeface="Lato"/>
                <a:cs typeface="Lato"/>
                <a:sym typeface="Lato"/>
              </a:rPr>
              <a:t>Remove fields like historical area, zip codes, map coordinates.</a:t>
            </a:r>
            <a:endParaRPr sz="1300" dirty="0">
              <a:solidFill>
                <a:srgbClr val="3D85C6"/>
              </a:solidFill>
              <a:latin typeface="Lato"/>
              <a:ea typeface="Lato"/>
              <a:cs typeface="Lato"/>
              <a:sym typeface="Lato"/>
            </a:endParaRPr>
          </a:p>
          <a:p>
            <a:pPr marL="457200" lvl="0" indent="-311150" algn="l" rtl="0">
              <a:spcBef>
                <a:spcPts val="0"/>
              </a:spcBef>
              <a:spcAft>
                <a:spcPts val="0"/>
              </a:spcAft>
              <a:buClr>
                <a:srgbClr val="3D85C6"/>
              </a:buClr>
              <a:buSzPts val="1300"/>
              <a:buFont typeface="Lato"/>
              <a:buChar char="●"/>
            </a:pPr>
            <a:r>
              <a:rPr lang="en" sz="1300" dirty="0">
                <a:solidFill>
                  <a:srgbClr val="3D85C6"/>
                </a:solidFill>
                <a:latin typeface="Lato"/>
                <a:ea typeface="Lato"/>
                <a:cs typeface="Lato"/>
                <a:sym typeface="Lato"/>
              </a:rPr>
              <a:t>All felony charges except controlled substance charges need to be approved by states attorneys. This meets there maybe have been instances that have occurred that may have met criteria for felony charges, but were not charged as such. </a:t>
            </a:r>
            <a:endParaRPr sz="1300" dirty="0">
              <a:solidFill>
                <a:srgbClr val="3D85C6"/>
              </a:solidFill>
              <a:latin typeface="Lato"/>
              <a:ea typeface="Lato"/>
              <a:cs typeface="Lato"/>
              <a:sym typeface="Lato"/>
            </a:endParaRPr>
          </a:p>
          <a:p>
            <a:pPr marL="0" lvl="0" indent="0" algn="l" rtl="0">
              <a:spcBef>
                <a:spcPts val="0"/>
              </a:spcBef>
              <a:spcAft>
                <a:spcPts val="0"/>
              </a:spcAft>
              <a:buNone/>
            </a:pPr>
            <a:endParaRPr sz="1300" dirty="0">
              <a:solidFill>
                <a:srgbClr val="3D85C6"/>
              </a:solidFill>
              <a:latin typeface="Lato"/>
              <a:ea typeface="Lato"/>
              <a:cs typeface="Lato"/>
              <a:sym typeface="Lato"/>
            </a:endParaRPr>
          </a:p>
          <a:p>
            <a:pPr marL="0" lvl="0" indent="0" algn="l" rtl="0">
              <a:lnSpc>
                <a:spcPct val="115000"/>
              </a:lnSpc>
              <a:spcBef>
                <a:spcPts val="0"/>
              </a:spcBef>
              <a:spcAft>
                <a:spcPts val="0"/>
              </a:spcAft>
              <a:buNone/>
            </a:pPr>
            <a:r>
              <a:rPr lang="en" sz="1600" dirty="0">
                <a:solidFill>
                  <a:schemeClr val="accent1"/>
                </a:solidFill>
                <a:latin typeface="Lato"/>
                <a:ea typeface="Lato"/>
                <a:cs typeface="Lato"/>
                <a:sym typeface="Lato"/>
              </a:rPr>
              <a:t>Felony charges* require State’s Attorney Approval (crimes may have occurred but not charged) </a:t>
            </a:r>
            <a:endParaRPr sz="1600" dirty="0">
              <a:solidFill>
                <a:schemeClr val="accent1"/>
              </a:solidFill>
              <a:latin typeface="Lato"/>
              <a:ea typeface="Lato"/>
              <a:cs typeface="Lato"/>
              <a:sym typeface="Lato"/>
            </a:endParaRPr>
          </a:p>
          <a:p>
            <a:pPr marL="0" lvl="0" indent="0" algn="l" rtl="0">
              <a:lnSpc>
                <a:spcPct val="115000"/>
              </a:lnSpc>
              <a:spcBef>
                <a:spcPts val="1600"/>
              </a:spcBef>
              <a:spcAft>
                <a:spcPts val="0"/>
              </a:spcAft>
              <a:buNone/>
            </a:pPr>
            <a:r>
              <a:rPr lang="en" sz="1000" dirty="0">
                <a:solidFill>
                  <a:schemeClr val="accent1"/>
                </a:solidFill>
                <a:latin typeface="Lato"/>
                <a:ea typeface="Lato"/>
                <a:cs typeface="Lato"/>
                <a:sym typeface="Lato"/>
              </a:rPr>
              <a:t>*For all crimes OTHER than charges relating to a controlled substance</a:t>
            </a:r>
            <a:endParaRPr sz="1300" dirty="0">
              <a:solidFill>
                <a:srgbClr val="3D85C6"/>
              </a:solidFill>
              <a:latin typeface="Lato"/>
              <a:ea typeface="Lato"/>
              <a:cs typeface="Lato"/>
              <a:sym typeface="Lato"/>
            </a:endParaRPr>
          </a:p>
          <a:p>
            <a:pPr marL="0" lvl="0" indent="0" algn="l" rtl="0">
              <a:spcBef>
                <a:spcPts val="160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003650" y="1381964"/>
            <a:ext cx="7136700" cy="10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Chicago Crime </a:t>
            </a:r>
            <a:endParaRPr/>
          </a:p>
        </p:txBody>
      </p:sp>
      <p:sp>
        <p:nvSpPr>
          <p:cNvPr id="87" name="Google Shape;87;p13"/>
          <p:cNvSpPr txBox="1">
            <a:spLocks noGrp="1"/>
          </p:cNvSpPr>
          <p:nvPr>
            <p:ph type="subTitle" idx="1"/>
          </p:nvPr>
        </p:nvSpPr>
        <p:spPr>
          <a:xfrm>
            <a:off x="2599750" y="2769200"/>
            <a:ext cx="3664200" cy="120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By</a:t>
            </a:r>
            <a:endParaRPr sz="1600"/>
          </a:p>
          <a:p>
            <a:pPr marL="0" lvl="0" indent="0" algn="l" rtl="0">
              <a:spcBef>
                <a:spcPts val="0"/>
              </a:spcBef>
              <a:spcAft>
                <a:spcPts val="0"/>
              </a:spcAft>
              <a:buNone/>
            </a:pPr>
            <a:r>
              <a:rPr lang="en" sz="1600"/>
              <a:t>Stephen Bowman, Josh Griggs, Benjamin Sauceda, </a:t>
            </a:r>
            <a:endParaRPr sz="1600"/>
          </a:p>
          <a:p>
            <a:pPr marL="0" lvl="0" indent="0" algn="l" rtl="0">
              <a:spcBef>
                <a:spcPts val="0"/>
              </a:spcBef>
              <a:spcAft>
                <a:spcPts val="0"/>
              </a:spcAft>
              <a:buNone/>
            </a:pPr>
            <a:r>
              <a:rPr lang="en" sz="1600"/>
              <a:t>Shivani Singh, Scarlett Winters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550150" y="579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Additional Data to Enhance the Model</a:t>
            </a:r>
            <a:endParaRPr/>
          </a:p>
        </p:txBody>
      </p:sp>
      <p:sp>
        <p:nvSpPr>
          <p:cNvPr id="180" name="Google Shape;180;p22"/>
          <p:cNvSpPr txBox="1">
            <a:spLocks noGrp="1"/>
          </p:cNvSpPr>
          <p:nvPr>
            <p:ph type="body" idx="1"/>
          </p:nvPr>
        </p:nvSpPr>
        <p:spPr>
          <a:xfrm>
            <a:off x="4808400" y="2078863"/>
            <a:ext cx="39882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Data on large events</a:t>
            </a:r>
            <a:endParaRPr sz="1800"/>
          </a:p>
          <a:p>
            <a:pPr marL="0" lvl="0" indent="0" algn="l" rtl="0">
              <a:spcBef>
                <a:spcPts val="1600"/>
              </a:spcBef>
              <a:spcAft>
                <a:spcPts val="0"/>
              </a:spcAft>
              <a:buNone/>
            </a:pPr>
            <a:r>
              <a:rPr lang="en" sz="1800"/>
              <a:t>Weather data for a full year</a:t>
            </a:r>
            <a:endParaRPr sz="1800"/>
          </a:p>
          <a:p>
            <a:pPr marL="0" lvl="0" indent="0" algn="l" rtl="0">
              <a:spcBef>
                <a:spcPts val="1600"/>
              </a:spcBef>
              <a:spcAft>
                <a:spcPts val="1600"/>
              </a:spcAft>
              <a:buNone/>
            </a:pPr>
            <a:r>
              <a:rPr lang="en" sz="1800"/>
              <a:t>Expand crime data to more years</a:t>
            </a:r>
            <a:endParaRPr sz="1800"/>
          </a:p>
        </p:txBody>
      </p:sp>
      <p:pic>
        <p:nvPicPr>
          <p:cNvPr id="181" name="Google Shape;181;p22"/>
          <p:cNvPicPr preferRelativeResize="0"/>
          <p:nvPr/>
        </p:nvPicPr>
        <p:blipFill rotWithShape="1">
          <a:blip r:embed="rId3">
            <a:alphaModFix/>
          </a:blip>
          <a:srcRect b="8071"/>
          <a:stretch/>
        </p:blipFill>
        <p:spPr>
          <a:xfrm>
            <a:off x="437025" y="1458125"/>
            <a:ext cx="3810000" cy="3502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727650" y="534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a:t>
            </a:r>
            <a:endParaRPr/>
          </a:p>
          <a:p>
            <a:pPr marL="0" lvl="0" indent="0" algn="l" rtl="0">
              <a:spcBef>
                <a:spcPts val="0"/>
              </a:spcBef>
              <a:spcAft>
                <a:spcPts val="0"/>
              </a:spcAft>
              <a:buNone/>
            </a:pPr>
            <a:endParaRPr/>
          </a:p>
        </p:txBody>
      </p:sp>
      <p:sp>
        <p:nvSpPr>
          <p:cNvPr id="187" name="Google Shape;187;p23"/>
          <p:cNvSpPr txBox="1">
            <a:spLocks noGrp="1"/>
          </p:cNvSpPr>
          <p:nvPr>
            <p:ph type="body" idx="1"/>
          </p:nvPr>
        </p:nvSpPr>
        <p:spPr>
          <a:xfrm>
            <a:off x="4807325" y="1896350"/>
            <a:ext cx="4213500" cy="2311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Consider </a:t>
            </a:r>
            <a:r>
              <a:rPr lang="en" sz="1600" dirty="0"/>
              <a:t>weather trends when planning out city-wide c</a:t>
            </a:r>
            <a:r>
              <a:rPr lang="en-US" sz="1600" dirty="0"/>
              <a:t>rime prevention programs. Tailor crime prevention programs to seasonal activity.</a:t>
            </a:r>
          </a:p>
          <a:p>
            <a:pPr marL="0" lvl="0" indent="0" algn="just" rtl="0">
              <a:spcBef>
                <a:spcPts val="1600"/>
              </a:spcBef>
              <a:spcAft>
                <a:spcPts val="1600"/>
              </a:spcAft>
              <a:buNone/>
            </a:pPr>
            <a:r>
              <a:rPr lang="en-US" sz="1600" dirty="0"/>
              <a:t>Bring in more NOAA data to continue studying weather’s relationship with crime</a:t>
            </a:r>
          </a:p>
        </p:txBody>
      </p:sp>
      <p:pic>
        <p:nvPicPr>
          <p:cNvPr id="188" name="Google Shape;188;p23"/>
          <p:cNvPicPr preferRelativeResize="0"/>
          <p:nvPr/>
        </p:nvPicPr>
        <p:blipFill rotWithShape="1">
          <a:blip r:embed="rId3">
            <a:alphaModFix/>
          </a:blip>
          <a:srcRect l="10978" r="9181"/>
          <a:stretch/>
        </p:blipFill>
        <p:spPr>
          <a:xfrm>
            <a:off x="201700" y="1375325"/>
            <a:ext cx="4370301" cy="3353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79675" y="624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Sets Analyzed</a:t>
            </a:r>
            <a:endParaRPr/>
          </a:p>
        </p:txBody>
      </p:sp>
      <p:sp>
        <p:nvSpPr>
          <p:cNvPr id="93" name="Google Shape;93;p14"/>
          <p:cNvSpPr txBox="1">
            <a:spLocks noGrp="1"/>
          </p:cNvSpPr>
          <p:nvPr>
            <p:ph type="body" idx="1"/>
          </p:nvPr>
        </p:nvSpPr>
        <p:spPr>
          <a:xfrm>
            <a:off x="272250" y="2078875"/>
            <a:ext cx="47418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t>2018 Chicago Crime Data</a:t>
            </a:r>
            <a:endParaRPr sz="1800"/>
          </a:p>
          <a:p>
            <a:pPr marL="0" lvl="0" indent="0" algn="l" rtl="0">
              <a:lnSpc>
                <a:spcPct val="100000"/>
              </a:lnSpc>
              <a:spcBef>
                <a:spcPts val="1600"/>
              </a:spcBef>
              <a:spcAft>
                <a:spcPts val="0"/>
              </a:spcAft>
              <a:buNone/>
            </a:pPr>
            <a:r>
              <a:rPr lang="en"/>
              <a:t>data.cityofchicago.org/Public-Safety/Crimes-2018/3i3m-jwuy</a:t>
            </a:r>
            <a:endParaRPr/>
          </a:p>
          <a:p>
            <a:pPr marL="0" lvl="0" indent="0" algn="l" rtl="0">
              <a:lnSpc>
                <a:spcPct val="100000"/>
              </a:lnSpc>
              <a:spcBef>
                <a:spcPts val="1600"/>
              </a:spcBef>
              <a:spcAft>
                <a:spcPts val="0"/>
              </a:spcAft>
              <a:buNone/>
            </a:pPr>
            <a:endParaRPr/>
          </a:p>
          <a:p>
            <a:pPr marL="0" lvl="0" indent="0" algn="l" rtl="0">
              <a:lnSpc>
                <a:spcPct val="100000"/>
              </a:lnSpc>
              <a:spcBef>
                <a:spcPts val="1600"/>
              </a:spcBef>
              <a:spcAft>
                <a:spcPts val="0"/>
              </a:spcAft>
              <a:buNone/>
            </a:pPr>
            <a:r>
              <a:rPr lang="en" sz="1800"/>
              <a:t>Local Weather Data</a:t>
            </a:r>
            <a:endParaRPr sz="1800"/>
          </a:p>
          <a:p>
            <a:pPr marL="0" lvl="0" indent="0" algn="l" rtl="0">
              <a:lnSpc>
                <a:spcPct val="100000"/>
              </a:lnSpc>
              <a:spcBef>
                <a:spcPts val="1600"/>
              </a:spcBef>
              <a:spcAft>
                <a:spcPts val="1600"/>
              </a:spcAft>
              <a:buNone/>
            </a:pPr>
            <a:r>
              <a:rPr lang="en"/>
              <a:t>www.ncdc.noaa.gov</a:t>
            </a:r>
            <a:endParaRPr/>
          </a:p>
        </p:txBody>
      </p:sp>
      <p:pic>
        <p:nvPicPr>
          <p:cNvPr id="94" name="Google Shape;94;p14"/>
          <p:cNvPicPr preferRelativeResize="0"/>
          <p:nvPr/>
        </p:nvPicPr>
        <p:blipFill>
          <a:blip r:embed="rId3">
            <a:alphaModFix/>
          </a:blip>
          <a:stretch>
            <a:fillRect/>
          </a:stretch>
        </p:blipFill>
        <p:spPr>
          <a:xfrm>
            <a:off x="4886675" y="1779250"/>
            <a:ext cx="4232101" cy="330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68300" y="511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Analyze Theft and Battery Arrests?</a:t>
            </a:r>
            <a:endParaRPr/>
          </a:p>
        </p:txBody>
      </p:sp>
      <p:sp>
        <p:nvSpPr>
          <p:cNvPr id="100" name="Google Shape;100;p15"/>
          <p:cNvSpPr txBox="1">
            <a:spLocks noGrp="1"/>
          </p:cNvSpPr>
          <p:nvPr>
            <p:ph type="body" idx="1"/>
          </p:nvPr>
        </p:nvSpPr>
        <p:spPr>
          <a:xfrm>
            <a:off x="5208250" y="1781725"/>
            <a:ext cx="3936000" cy="292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In 2018, theft and battery were the two most common crimes, and accounted for 42.99% of all crime committed in Chicago.</a:t>
            </a:r>
            <a:endParaRPr sz="1600"/>
          </a:p>
          <a:p>
            <a:pPr marL="0" lvl="0" indent="0" algn="l" rtl="0">
              <a:spcBef>
                <a:spcPts val="1600"/>
              </a:spcBef>
              <a:spcAft>
                <a:spcPts val="0"/>
              </a:spcAft>
              <a:buNone/>
            </a:pPr>
            <a:r>
              <a:rPr lang="en" sz="1600"/>
              <a:t>Theft and battery are not restricted by location.</a:t>
            </a:r>
            <a:endParaRPr sz="1600"/>
          </a:p>
          <a:p>
            <a:pPr marL="0" lvl="0" indent="0" algn="l" rtl="0">
              <a:spcBef>
                <a:spcPts val="1600"/>
              </a:spcBef>
              <a:spcAft>
                <a:spcPts val="1600"/>
              </a:spcAft>
              <a:buNone/>
            </a:pPr>
            <a:r>
              <a:rPr lang="en" sz="1600"/>
              <a:t>Not every theft or battery resulted in an arrest (20.58% of battery, 9.71% of theft)</a:t>
            </a:r>
            <a:endParaRPr sz="1600"/>
          </a:p>
        </p:txBody>
      </p:sp>
      <p:pic>
        <p:nvPicPr>
          <p:cNvPr id="101" name="Google Shape;101;p15"/>
          <p:cNvPicPr preferRelativeResize="0"/>
          <p:nvPr/>
        </p:nvPicPr>
        <p:blipFill>
          <a:blip r:embed="rId3">
            <a:alphaModFix/>
          </a:blip>
          <a:stretch>
            <a:fillRect/>
          </a:stretch>
        </p:blipFill>
        <p:spPr>
          <a:xfrm>
            <a:off x="152400" y="1400725"/>
            <a:ext cx="4997825" cy="3742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40025" y="579075"/>
            <a:ext cx="807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Impacts Crime and Arrest Rates in Chicago?</a:t>
            </a:r>
            <a:endParaRPr/>
          </a:p>
        </p:txBody>
      </p:sp>
      <p:sp>
        <p:nvSpPr>
          <p:cNvPr id="107" name="Google Shape;107;p16"/>
          <p:cNvSpPr txBox="1">
            <a:spLocks noGrp="1"/>
          </p:cNvSpPr>
          <p:nvPr>
            <p:ph type="body" idx="1"/>
          </p:nvPr>
        </p:nvSpPr>
        <p:spPr>
          <a:xfrm>
            <a:off x="6480675" y="1637075"/>
            <a:ext cx="2517600" cy="29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Temperature</a:t>
            </a:r>
            <a:endParaRPr sz="1600"/>
          </a:p>
          <a:p>
            <a:pPr marL="0" lvl="0" indent="0" algn="l" rtl="0">
              <a:spcBef>
                <a:spcPts val="1600"/>
              </a:spcBef>
              <a:spcAft>
                <a:spcPts val="0"/>
              </a:spcAft>
              <a:buNone/>
            </a:pPr>
            <a:r>
              <a:rPr lang="en" sz="1600"/>
              <a:t>Wind Speed</a:t>
            </a:r>
            <a:endParaRPr sz="1600"/>
          </a:p>
          <a:p>
            <a:pPr marL="0" lvl="0" indent="0" algn="l" rtl="0">
              <a:spcBef>
                <a:spcPts val="1600"/>
              </a:spcBef>
              <a:spcAft>
                <a:spcPts val="0"/>
              </a:spcAft>
              <a:buNone/>
            </a:pPr>
            <a:r>
              <a:rPr lang="en" sz="1600"/>
              <a:t>Shift of the Day</a:t>
            </a:r>
            <a:endParaRPr sz="1600"/>
          </a:p>
          <a:p>
            <a:pPr marL="0" lvl="0" indent="0" algn="l" rtl="0">
              <a:spcBef>
                <a:spcPts val="1600"/>
              </a:spcBef>
              <a:spcAft>
                <a:spcPts val="0"/>
              </a:spcAft>
              <a:buNone/>
            </a:pPr>
            <a:r>
              <a:rPr lang="en" sz="1600"/>
              <a:t>Precipitation</a:t>
            </a:r>
            <a:endParaRPr sz="1600"/>
          </a:p>
          <a:p>
            <a:pPr marL="0" lvl="0" indent="0" algn="l" rtl="0">
              <a:spcBef>
                <a:spcPts val="1600"/>
              </a:spcBef>
              <a:spcAft>
                <a:spcPts val="0"/>
              </a:spcAft>
              <a:buNone/>
            </a:pPr>
            <a:r>
              <a:rPr lang="en" sz="1600"/>
              <a:t>Season</a:t>
            </a:r>
            <a:endParaRPr sz="1600"/>
          </a:p>
          <a:p>
            <a:pPr marL="0" lvl="0" indent="0" algn="l" rtl="0">
              <a:spcBef>
                <a:spcPts val="1600"/>
              </a:spcBef>
              <a:spcAft>
                <a:spcPts val="1600"/>
              </a:spcAft>
              <a:buNone/>
            </a:pPr>
            <a:r>
              <a:rPr lang="en" sz="1600"/>
              <a:t>Holidays</a:t>
            </a:r>
            <a:endParaRPr sz="1600"/>
          </a:p>
        </p:txBody>
      </p:sp>
      <p:pic>
        <p:nvPicPr>
          <p:cNvPr id="108" name="Google Shape;108;p16"/>
          <p:cNvPicPr preferRelativeResize="0"/>
          <p:nvPr/>
        </p:nvPicPr>
        <p:blipFill>
          <a:blip r:embed="rId3">
            <a:alphaModFix/>
          </a:blip>
          <a:stretch>
            <a:fillRect/>
          </a:stretch>
        </p:blipFill>
        <p:spPr>
          <a:xfrm>
            <a:off x="157950" y="1367125"/>
            <a:ext cx="6188222" cy="3370700"/>
          </a:xfrm>
          <a:prstGeom prst="rect">
            <a:avLst/>
          </a:prstGeom>
          <a:noFill/>
          <a:ln>
            <a:noFill/>
          </a:ln>
        </p:spPr>
      </p:pic>
      <p:sp>
        <p:nvSpPr>
          <p:cNvPr id="109" name="Google Shape;109;p16"/>
          <p:cNvSpPr txBox="1"/>
          <p:nvPr/>
        </p:nvSpPr>
        <p:spPr>
          <a:xfrm>
            <a:off x="5403894" y="2608035"/>
            <a:ext cx="961200" cy="8889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Lato"/>
                <a:ea typeface="Lato"/>
                <a:cs typeface="Lato"/>
                <a:sym typeface="Lato"/>
              </a:rPr>
              <a:t>Theft </a:t>
            </a:r>
            <a:endParaRPr b="1">
              <a:solidFill>
                <a:srgbClr val="666666"/>
              </a:solidFill>
              <a:latin typeface="Lato"/>
              <a:ea typeface="Lato"/>
              <a:cs typeface="Lato"/>
              <a:sym typeface="Lato"/>
            </a:endParaRPr>
          </a:p>
          <a:p>
            <a:pPr marL="0" lvl="0" indent="0" algn="l" rtl="0">
              <a:spcBef>
                <a:spcPts val="0"/>
              </a:spcBef>
              <a:spcAft>
                <a:spcPts val="0"/>
              </a:spcAft>
              <a:buNone/>
            </a:pPr>
            <a:r>
              <a:rPr lang="en" b="1">
                <a:solidFill>
                  <a:srgbClr val="666666"/>
                </a:solidFill>
                <a:latin typeface="Lato"/>
                <a:ea typeface="Lato"/>
                <a:cs typeface="Lato"/>
                <a:sym typeface="Lato"/>
              </a:rPr>
              <a:t>And</a:t>
            </a:r>
            <a:endParaRPr b="1">
              <a:solidFill>
                <a:srgbClr val="666666"/>
              </a:solidFill>
              <a:latin typeface="Lato"/>
              <a:ea typeface="Lato"/>
              <a:cs typeface="Lato"/>
              <a:sym typeface="Lato"/>
            </a:endParaRPr>
          </a:p>
          <a:p>
            <a:pPr marL="0" lvl="0" indent="0" algn="l" rtl="0">
              <a:spcBef>
                <a:spcPts val="0"/>
              </a:spcBef>
              <a:spcAft>
                <a:spcPts val="0"/>
              </a:spcAft>
              <a:buNone/>
            </a:pPr>
            <a:r>
              <a:rPr lang="en" b="1">
                <a:solidFill>
                  <a:srgbClr val="666666"/>
                </a:solidFill>
                <a:latin typeface="Lato"/>
                <a:ea typeface="Lato"/>
                <a:cs typeface="Lato"/>
                <a:sym typeface="Lato"/>
              </a:rPr>
              <a:t>Battery</a:t>
            </a:r>
            <a:endParaRPr b="1">
              <a:solidFill>
                <a:srgbClr val="666666"/>
              </a:solidFill>
              <a:latin typeface="Lato"/>
              <a:ea typeface="Lato"/>
              <a:cs typeface="Lato"/>
              <a:sym typeface="Lato"/>
            </a:endParaRPr>
          </a:p>
        </p:txBody>
      </p:sp>
      <p:sp>
        <p:nvSpPr>
          <p:cNvPr id="110" name="Google Shape;110;p16"/>
          <p:cNvSpPr txBox="1"/>
          <p:nvPr/>
        </p:nvSpPr>
        <p:spPr>
          <a:xfrm>
            <a:off x="4100325" y="2719449"/>
            <a:ext cx="1066800" cy="306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000">
                <a:solidFill>
                  <a:srgbClr val="CC0000"/>
                </a:solidFill>
                <a:latin typeface="Lato"/>
                <a:ea typeface="Lato"/>
                <a:cs typeface="Lato"/>
                <a:sym typeface="Lato"/>
              </a:rPr>
              <a:t>Temperature</a:t>
            </a:r>
            <a:endParaRPr sz="1000">
              <a:solidFill>
                <a:schemeClr val="accent1"/>
              </a:solidFill>
              <a:latin typeface="Lato"/>
              <a:ea typeface="Lato"/>
              <a:cs typeface="Lato"/>
              <a:sym typeface="Lato"/>
            </a:endParaRPr>
          </a:p>
        </p:txBody>
      </p:sp>
      <p:sp>
        <p:nvSpPr>
          <p:cNvPr id="111" name="Google Shape;111;p16"/>
          <p:cNvSpPr txBox="1"/>
          <p:nvPr/>
        </p:nvSpPr>
        <p:spPr>
          <a:xfrm>
            <a:off x="3955650" y="2191271"/>
            <a:ext cx="1066800" cy="306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000">
                <a:solidFill>
                  <a:srgbClr val="CC0000"/>
                </a:solidFill>
                <a:latin typeface="Lato"/>
                <a:ea typeface="Lato"/>
                <a:cs typeface="Lato"/>
                <a:sym typeface="Lato"/>
              </a:rPr>
              <a:t>Precipitation</a:t>
            </a:r>
            <a:endParaRPr sz="1000">
              <a:solidFill>
                <a:srgbClr val="CC0000"/>
              </a:solidFill>
              <a:latin typeface="Lato"/>
              <a:ea typeface="Lato"/>
              <a:cs typeface="Lato"/>
              <a:sym typeface="Lato"/>
            </a:endParaRPr>
          </a:p>
        </p:txBody>
      </p:sp>
      <p:cxnSp>
        <p:nvCxnSpPr>
          <p:cNvPr id="112" name="Google Shape;112;p16"/>
          <p:cNvCxnSpPr/>
          <p:nvPr/>
        </p:nvCxnSpPr>
        <p:spPr>
          <a:xfrm flipH="1">
            <a:off x="3955650" y="2403584"/>
            <a:ext cx="369900" cy="473400"/>
          </a:xfrm>
          <a:prstGeom prst="straightConnector1">
            <a:avLst/>
          </a:prstGeom>
          <a:noFill/>
          <a:ln w="9525" cap="flat" cmpd="sng">
            <a:solidFill>
              <a:schemeClr val="dk2"/>
            </a:solidFill>
            <a:prstDash val="solid"/>
            <a:round/>
            <a:headEnd type="none" w="med" len="med"/>
            <a:tailEnd type="none" w="med" len="med"/>
          </a:ln>
        </p:spPr>
      </p:cxnSp>
      <p:cxnSp>
        <p:nvCxnSpPr>
          <p:cNvPr id="113" name="Google Shape;113;p16"/>
          <p:cNvCxnSpPr/>
          <p:nvPr/>
        </p:nvCxnSpPr>
        <p:spPr>
          <a:xfrm flipH="1">
            <a:off x="4304100" y="2403584"/>
            <a:ext cx="369900" cy="473400"/>
          </a:xfrm>
          <a:prstGeom prst="straightConnector1">
            <a:avLst/>
          </a:prstGeom>
          <a:noFill/>
          <a:ln w="9525" cap="flat" cmpd="sng">
            <a:solidFill>
              <a:schemeClr val="dk2"/>
            </a:solidFill>
            <a:prstDash val="solid"/>
            <a:round/>
            <a:headEnd type="none" w="med" len="med"/>
            <a:tailEnd type="none" w="med" len="med"/>
          </a:ln>
        </p:spPr>
      </p:cxnSp>
      <p:sp>
        <p:nvSpPr>
          <p:cNvPr id="114" name="Google Shape;114;p16"/>
          <p:cNvSpPr txBox="1"/>
          <p:nvPr/>
        </p:nvSpPr>
        <p:spPr>
          <a:xfrm rot="-3165530">
            <a:off x="4171062" y="2403864"/>
            <a:ext cx="518531" cy="29546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000">
                <a:solidFill>
                  <a:srgbClr val="CC0000"/>
                </a:solidFill>
                <a:latin typeface="Lato"/>
                <a:ea typeface="Lato"/>
                <a:cs typeface="Lato"/>
                <a:sym typeface="Lato"/>
              </a:rPr>
              <a:t>Snow</a:t>
            </a:r>
            <a:endParaRPr sz="1000">
              <a:solidFill>
                <a:schemeClr val="accent1"/>
              </a:solidFill>
              <a:latin typeface="Lato"/>
              <a:ea typeface="Lato"/>
              <a:cs typeface="Lato"/>
              <a:sym typeface="Lato"/>
            </a:endParaRPr>
          </a:p>
        </p:txBody>
      </p:sp>
      <p:sp>
        <p:nvSpPr>
          <p:cNvPr id="115" name="Google Shape;115;p16"/>
          <p:cNvSpPr txBox="1"/>
          <p:nvPr/>
        </p:nvSpPr>
        <p:spPr>
          <a:xfrm rot="-3163357">
            <a:off x="3829136" y="2387315"/>
            <a:ext cx="514633" cy="29546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000">
                <a:solidFill>
                  <a:srgbClr val="CC0000"/>
                </a:solidFill>
                <a:latin typeface="Lato"/>
                <a:ea typeface="Lato"/>
                <a:cs typeface="Lato"/>
                <a:sym typeface="Lato"/>
              </a:rPr>
              <a:t>Rain</a:t>
            </a:r>
            <a:endParaRPr sz="1000">
              <a:solidFill>
                <a:srgbClr val="CC0000"/>
              </a:solidFill>
              <a:latin typeface="Lato"/>
              <a:ea typeface="Lato"/>
              <a:cs typeface="Lato"/>
              <a:sym typeface="Lato"/>
            </a:endParaRPr>
          </a:p>
        </p:txBody>
      </p:sp>
      <p:sp>
        <p:nvSpPr>
          <p:cNvPr id="116" name="Google Shape;116;p16"/>
          <p:cNvSpPr txBox="1"/>
          <p:nvPr/>
        </p:nvSpPr>
        <p:spPr>
          <a:xfrm>
            <a:off x="1819775" y="1891895"/>
            <a:ext cx="1066800" cy="353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000">
                <a:solidFill>
                  <a:srgbClr val="CC0000"/>
                </a:solidFill>
                <a:latin typeface="Lato"/>
                <a:ea typeface="Lato"/>
                <a:cs typeface="Lato"/>
                <a:sym typeface="Lato"/>
              </a:rPr>
              <a:t>Shift</a:t>
            </a:r>
            <a:r>
              <a:rPr lang="en" sz="1000">
                <a:solidFill>
                  <a:schemeClr val="accent1"/>
                </a:solidFill>
                <a:latin typeface="Lato"/>
                <a:ea typeface="Lato"/>
                <a:cs typeface="Lato"/>
                <a:sym typeface="Lato"/>
              </a:rPr>
              <a:t> </a:t>
            </a:r>
            <a:r>
              <a:rPr lang="en" sz="1000">
                <a:solidFill>
                  <a:srgbClr val="CC0000"/>
                </a:solidFill>
                <a:latin typeface="Lato"/>
                <a:ea typeface="Lato"/>
                <a:cs typeface="Lato"/>
                <a:sym typeface="Lato"/>
              </a:rPr>
              <a:t>of</a:t>
            </a:r>
            <a:r>
              <a:rPr lang="en" sz="1000">
                <a:solidFill>
                  <a:schemeClr val="accent1"/>
                </a:solidFill>
                <a:latin typeface="Lato"/>
                <a:ea typeface="Lato"/>
                <a:cs typeface="Lato"/>
                <a:sym typeface="Lato"/>
              </a:rPr>
              <a:t> </a:t>
            </a:r>
            <a:r>
              <a:rPr lang="en" sz="1000">
                <a:solidFill>
                  <a:srgbClr val="CC0000"/>
                </a:solidFill>
                <a:latin typeface="Lato"/>
                <a:ea typeface="Lato"/>
                <a:cs typeface="Lato"/>
                <a:sym typeface="Lato"/>
              </a:rPr>
              <a:t>the</a:t>
            </a:r>
            <a:r>
              <a:rPr lang="en" sz="1000">
                <a:solidFill>
                  <a:schemeClr val="accent1"/>
                </a:solidFill>
                <a:latin typeface="Lato"/>
                <a:ea typeface="Lato"/>
                <a:cs typeface="Lato"/>
                <a:sym typeface="Lato"/>
              </a:rPr>
              <a:t> </a:t>
            </a:r>
            <a:r>
              <a:rPr lang="en" sz="1000">
                <a:solidFill>
                  <a:srgbClr val="CC0000"/>
                </a:solidFill>
                <a:latin typeface="Lato"/>
                <a:ea typeface="Lato"/>
                <a:cs typeface="Lato"/>
                <a:sym typeface="Lato"/>
              </a:rPr>
              <a:t>Day</a:t>
            </a:r>
            <a:endParaRPr sz="1000">
              <a:solidFill>
                <a:schemeClr val="accent1"/>
              </a:solidFill>
              <a:latin typeface="Lato"/>
              <a:ea typeface="Lato"/>
              <a:cs typeface="Lato"/>
              <a:sym typeface="Lato"/>
            </a:endParaRPr>
          </a:p>
        </p:txBody>
      </p:sp>
      <p:sp>
        <p:nvSpPr>
          <p:cNvPr id="117" name="Google Shape;117;p16"/>
          <p:cNvSpPr txBox="1"/>
          <p:nvPr/>
        </p:nvSpPr>
        <p:spPr>
          <a:xfrm>
            <a:off x="1929650" y="2210125"/>
            <a:ext cx="1185600" cy="59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solidFill>
                  <a:schemeClr val="accent1"/>
                </a:solidFill>
                <a:latin typeface="Lato"/>
                <a:ea typeface="Lato"/>
                <a:cs typeface="Lato"/>
                <a:sym typeface="Lato"/>
              </a:rPr>
              <a:t>No. of Personnel per Shift</a:t>
            </a:r>
            <a:endParaRPr sz="1000">
              <a:solidFill>
                <a:schemeClr val="accent1"/>
              </a:solidFill>
              <a:latin typeface="Lato"/>
              <a:ea typeface="Lato"/>
              <a:cs typeface="Lato"/>
              <a:sym typeface="Lato"/>
            </a:endParaRPr>
          </a:p>
        </p:txBody>
      </p:sp>
      <p:sp>
        <p:nvSpPr>
          <p:cNvPr id="118" name="Google Shape;118;p16"/>
          <p:cNvSpPr txBox="1"/>
          <p:nvPr/>
        </p:nvSpPr>
        <p:spPr>
          <a:xfrm>
            <a:off x="668625" y="4024185"/>
            <a:ext cx="1066800" cy="353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000">
                <a:solidFill>
                  <a:srgbClr val="CC0000"/>
                </a:solidFill>
                <a:latin typeface="Lato"/>
                <a:ea typeface="Lato"/>
                <a:cs typeface="Lato"/>
                <a:sym typeface="Lato"/>
              </a:rPr>
              <a:t>Holiday</a:t>
            </a:r>
            <a:endParaRPr sz="1000">
              <a:solidFill>
                <a:schemeClr val="accent1"/>
              </a:solidFill>
              <a:latin typeface="Lato"/>
              <a:ea typeface="Lato"/>
              <a:cs typeface="Lato"/>
              <a:sym typeface="Lato"/>
            </a:endParaRPr>
          </a:p>
        </p:txBody>
      </p:sp>
      <p:sp>
        <p:nvSpPr>
          <p:cNvPr id="119" name="Google Shape;119;p16"/>
          <p:cNvSpPr txBox="1"/>
          <p:nvPr/>
        </p:nvSpPr>
        <p:spPr>
          <a:xfrm>
            <a:off x="3945825" y="1637084"/>
            <a:ext cx="1066800" cy="30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solidFill>
                  <a:srgbClr val="CC0000"/>
                </a:solidFill>
                <a:latin typeface="Lato"/>
                <a:ea typeface="Lato"/>
                <a:cs typeface="Lato"/>
                <a:sym typeface="Lato"/>
              </a:rPr>
              <a:t>Season</a:t>
            </a:r>
            <a:endParaRPr sz="1000">
              <a:solidFill>
                <a:srgbClr val="CC0000"/>
              </a:solidFill>
              <a:latin typeface="Lato"/>
              <a:ea typeface="Lato"/>
              <a:cs typeface="Lato"/>
              <a:sym typeface="Lato"/>
            </a:endParaRPr>
          </a:p>
        </p:txBody>
      </p:sp>
      <p:sp>
        <p:nvSpPr>
          <p:cNvPr id="120" name="Google Shape;120;p16"/>
          <p:cNvSpPr txBox="1"/>
          <p:nvPr/>
        </p:nvSpPr>
        <p:spPr>
          <a:xfrm>
            <a:off x="239750" y="1777374"/>
            <a:ext cx="1066800" cy="35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solidFill>
                  <a:schemeClr val="accent1"/>
                </a:solidFill>
                <a:latin typeface="Lato"/>
                <a:ea typeface="Lato"/>
                <a:cs typeface="Lato"/>
                <a:sym typeface="Lato"/>
              </a:rPr>
              <a:t>Used only one year’s data </a:t>
            </a:r>
            <a:endParaRPr sz="1000">
              <a:solidFill>
                <a:schemeClr val="accent1"/>
              </a:solidFill>
              <a:latin typeface="Lato"/>
              <a:ea typeface="Lato"/>
              <a:cs typeface="Lato"/>
              <a:sym typeface="Lato"/>
            </a:endParaRPr>
          </a:p>
        </p:txBody>
      </p:sp>
      <p:sp>
        <p:nvSpPr>
          <p:cNvPr id="121" name="Google Shape;121;p16"/>
          <p:cNvSpPr txBox="1"/>
          <p:nvPr/>
        </p:nvSpPr>
        <p:spPr>
          <a:xfrm>
            <a:off x="4291925" y="3120783"/>
            <a:ext cx="1066800" cy="35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solidFill>
                  <a:schemeClr val="accent1"/>
                </a:solidFill>
                <a:latin typeface="Lato"/>
                <a:ea typeface="Lato"/>
                <a:cs typeface="Lato"/>
                <a:sym typeface="Lato"/>
              </a:rPr>
              <a:t>Weapon</a:t>
            </a:r>
            <a:endParaRPr sz="1000">
              <a:solidFill>
                <a:schemeClr val="accent1"/>
              </a:solidFill>
              <a:latin typeface="Lato"/>
              <a:ea typeface="Lato"/>
              <a:cs typeface="Lato"/>
              <a:sym typeface="Lato"/>
            </a:endParaRPr>
          </a:p>
        </p:txBody>
      </p:sp>
      <p:sp>
        <p:nvSpPr>
          <p:cNvPr id="122" name="Google Shape;122;p16"/>
          <p:cNvSpPr txBox="1"/>
          <p:nvPr/>
        </p:nvSpPr>
        <p:spPr>
          <a:xfrm>
            <a:off x="4024125" y="3394648"/>
            <a:ext cx="1066800" cy="64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solidFill>
                  <a:schemeClr val="accent1"/>
                </a:solidFill>
                <a:latin typeface="Lato"/>
                <a:ea typeface="Lato"/>
                <a:cs typeface="Lato"/>
                <a:sym typeface="Lato"/>
              </a:rPr>
              <a:t>Assault by other items</a:t>
            </a:r>
            <a:endParaRPr sz="1000">
              <a:solidFill>
                <a:schemeClr val="accent1"/>
              </a:solidFill>
              <a:latin typeface="Lato"/>
              <a:ea typeface="Lato"/>
              <a:cs typeface="Lato"/>
              <a:sym typeface="Lato"/>
            </a:endParaRPr>
          </a:p>
        </p:txBody>
      </p:sp>
      <p:sp>
        <p:nvSpPr>
          <p:cNvPr id="123" name="Google Shape;123;p16"/>
          <p:cNvSpPr txBox="1"/>
          <p:nvPr/>
        </p:nvSpPr>
        <p:spPr>
          <a:xfrm>
            <a:off x="440025" y="4431525"/>
            <a:ext cx="1379700" cy="3063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434343"/>
                </a:solidFill>
                <a:latin typeface="Lato"/>
                <a:ea typeface="Lato"/>
                <a:cs typeface="Lato"/>
                <a:sym typeface="Lato"/>
              </a:rPr>
              <a:t>Socio Economic Factors</a:t>
            </a:r>
            <a:endParaRPr sz="1100" b="1">
              <a:solidFill>
                <a:srgbClr val="434343"/>
              </a:solidFill>
              <a:latin typeface="Lato"/>
              <a:ea typeface="Lato"/>
              <a:cs typeface="Lato"/>
              <a:sym typeface="Lato"/>
            </a:endParaRPr>
          </a:p>
        </p:txBody>
      </p:sp>
      <p:sp>
        <p:nvSpPr>
          <p:cNvPr id="124" name="Google Shape;124;p16"/>
          <p:cNvSpPr txBox="1"/>
          <p:nvPr/>
        </p:nvSpPr>
        <p:spPr>
          <a:xfrm>
            <a:off x="312350" y="2293775"/>
            <a:ext cx="1299000" cy="47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solidFill>
                  <a:schemeClr val="accent1"/>
                </a:solidFill>
                <a:latin typeface="Lato"/>
                <a:ea typeface="Lato"/>
                <a:cs typeface="Lato"/>
                <a:sym typeface="Lato"/>
              </a:rPr>
              <a:t>Events in the City</a:t>
            </a:r>
            <a:endParaRPr sz="1000">
              <a:solidFill>
                <a:schemeClr val="accent1"/>
              </a:solidFill>
              <a:latin typeface="Lato"/>
              <a:ea typeface="Lato"/>
              <a:cs typeface="Lato"/>
              <a:sym typeface="Lato"/>
            </a:endParaRPr>
          </a:p>
        </p:txBody>
      </p:sp>
      <p:sp>
        <p:nvSpPr>
          <p:cNvPr id="125" name="Google Shape;125;p16"/>
          <p:cNvSpPr txBox="1"/>
          <p:nvPr/>
        </p:nvSpPr>
        <p:spPr>
          <a:xfrm>
            <a:off x="2430175" y="4431525"/>
            <a:ext cx="763500" cy="3063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434343"/>
                </a:solidFill>
                <a:latin typeface="Lato"/>
                <a:ea typeface="Lato"/>
                <a:cs typeface="Lato"/>
                <a:sym typeface="Lato"/>
              </a:rPr>
              <a:t>Methods</a:t>
            </a:r>
            <a:endParaRPr sz="1100" b="1">
              <a:solidFill>
                <a:srgbClr val="434343"/>
              </a:solidFill>
              <a:latin typeface="Lato"/>
              <a:ea typeface="Lato"/>
              <a:cs typeface="Lato"/>
              <a:sym typeface="Lato"/>
            </a:endParaRPr>
          </a:p>
        </p:txBody>
      </p:sp>
      <p:sp>
        <p:nvSpPr>
          <p:cNvPr id="126" name="Google Shape;126;p16"/>
          <p:cNvSpPr txBox="1"/>
          <p:nvPr/>
        </p:nvSpPr>
        <p:spPr>
          <a:xfrm>
            <a:off x="3796500" y="1423425"/>
            <a:ext cx="1232700" cy="3063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434343"/>
                </a:solidFill>
                <a:latin typeface="Lato"/>
                <a:ea typeface="Lato"/>
                <a:cs typeface="Lato"/>
                <a:sym typeface="Lato"/>
              </a:rPr>
              <a:t>Mother Nature</a:t>
            </a:r>
            <a:endParaRPr sz="1100" b="1">
              <a:solidFill>
                <a:srgbClr val="434343"/>
              </a:solidFill>
              <a:latin typeface="Lato"/>
              <a:ea typeface="Lato"/>
              <a:cs typeface="Lato"/>
              <a:sym typeface="Lato"/>
            </a:endParaRPr>
          </a:p>
        </p:txBody>
      </p:sp>
      <p:sp>
        <p:nvSpPr>
          <p:cNvPr id="127" name="Google Shape;127;p16"/>
          <p:cNvSpPr txBox="1"/>
          <p:nvPr/>
        </p:nvSpPr>
        <p:spPr>
          <a:xfrm>
            <a:off x="4008075" y="4431525"/>
            <a:ext cx="942300" cy="3063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434343"/>
                </a:solidFill>
                <a:latin typeface="Lato"/>
                <a:ea typeface="Lato"/>
                <a:cs typeface="Lato"/>
                <a:sym typeface="Lato"/>
              </a:rPr>
              <a:t>Materials</a:t>
            </a:r>
            <a:endParaRPr sz="1100" b="1">
              <a:solidFill>
                <a:srgbClr val="434343"/>
              </a:solidFill>
              <a:latin typeface="Lato"/>
              <a:ea typeface="Lato"/>
              <a:cs typeface="Lato"/>
              <a:sym typeface="Lato"/>
            </a:endParaRPr>
          </a:p>
        </p:txBody>
      </p:sp>
      <p:sp>
        <p:nvSpPr>
          <p:cNvPr id="128" name="Google Shape;128;p16"/>
          <p:cNvSpPr txBox="1"/>
          <p:nvPr/>
        </p:nvSpPr>
        <p:spPr>
          <a:xfrm>
            <a:off x="2385638" y="1423425"/>
            <a:ext cx="763500" cy="3063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434343"/>
                </a:solidFill>
                <a:latin typeface="Lato"/>
                <a:ea typeface="Lato"/>
                <a:cs typeface="Lato"/>
                <a:sym typeface="Lato"/>
              </a:rPr>
              <a:t>People</a:t>
            </a:r>
            <a:endParaRPr sz="1100" b="1">
              <a:solidFill>
                <a:srgbClr val="434343"/>
              </a:solidFill>
              <a:latin typeface="Lato"/>
              <a:ea typeface="Lato"/>
              <a:cs typeface="Lato"/>
              <a:sym typeface="Lato"/>
            </a:endParaRPr>
          </a:p>
        </p:txBody>
      </p:sp>
      <p:sp>
        <p:nvSpPr>
          <p:cNvPr id="129" name="Google Shape;129;p16"/>
          <p:cNvSpPr txBox="1"/>
          <p:nvPr/>
        </p:nvSpPr>
        <p:spPr>
          <a:xfrm>
            <a:off x="480375" y="1406975"/>
            <a:ext cx="1299000" cy="3063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434343"/>
                </a:solidFill>
                <a:latin typeface="Lato"/>
                <a:ea typeface="Lato"/>
                <a:cs typeface="Lato"/>
                <a:sym typeface="Lato"/>
              </a:rPr>
              <a:t>Measurement</a:t>
            </a:r>
            <a:endParaRPr sz="1100" b="1">
              <a:solidFill>
                <a:srgbClr val="434343"/>
              </a:solidFill>
              <a:latin typeface="Lato"/>
              <a:ea typeface="Lato"/>
              <a:cs typeface="Lato"/>
              <a:sym typeface="Lato"/>
            </a:endParaRPr>
          </a:p>
        </p:txBody>
      </p:sp>
      <p:sp>
        <p:nvSpPr>
          <p:cNvPr id="130" name="Google Shape;130;p16"/>
          <p:cNvSpPr txBox="1"/>
          <p:nvPr/>
        </p:nvSpPr>
        <p:spPr>
          <a:xfrm>
            <a:off x="809000" y="3006350"/>
            <a:ext cx="1066800" cy="47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solidFill>
                  <a:schemeClr val="accent1"/>
                </a:solidFill>
                <a:latin typeface="Lato"/>
                <a:ea typeface="Lato"/>
                <a:cs typeface="Lato"/>
                <a:sym typeface="Lato"/>
              </a:rPr>
              <a:t>Lack of Education</a:t>
            </a:r>
            <a:endParaRPr sz="1000">
              <a:solidFill>
                <a:schemeClr val="accent1"/>
              </a:solidFill>
              <a:latin typeface="Lato"/>
              <a:ea typeface="Lato"/>
              <a:cs typeface="Lato"/>
              <a:sym typeface="Lato"/>
            </a:endParaRPr>
          </a:p>
        </p:txBody>
      </p:sp>
      <p:sp>
        <p:nvSpPr>
          <p:cNvPr id="131" name="Google Shape;131;p16"/>
          <p:cNvSpPr txBox="1"/>
          <p:nvPr/>
        </p:nvSpPr>
        <p:spPr>
          <a:xfrm>
            <a:off x="636375" y="3496850"/>
            <a:ext cx="1066800" cy="47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solidFill>
                  <a:schemeClr val="accent1"/>
                </a:solidFill>
                <a:latin typeface="Lato"/>
                <a:ea typeface="Lato"/>
                <a:cs typeface="Lato"/>
                <a:sym typeface="Lato"/>
              </a:rPr>
              <a:t>Community Areas</a:t>
            </a:r>
            <a:endParaRPr sz="1000">
              <a:solidFill>
                <a:schemeClr val="accent1"/>
              </a:solidFill>
              <a:latin typeface="Lato"/>
              <a:ea typeface="Lato"/>
              <a:cs typeface="Lato"/>
              <a:sym typeface="Lato"/>
            </a:endParaRPr>
          </a:p>
        </p:txBody>
      </p:sp>
      <p:sp>
        <p:nvSpPr>
          <p:cNvPr id="132" name="Google Shape;132;p16"/>
          <p:cNvSpPr txBox="1"/>
          <p:nvPr/>
        </p:nvSpPr>
        <p:spPr>
          <a:xfrm>
            <a:off x="2126875" y="3235300"/>
            <a:ext cx="1146600" cy="35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solidFill>
                  <a:schemeClr val="accent1"/>
                </a:solidFill>
                <a:latin typeface="Lato"/>
                <a:ea typeface="Lato"/>
                <a:cs typeface="Lato"/>
                <a:sym typeface="Lato"/>
              </a:rPr>
              <a:t>Police Response Time</a:t>
            </a:r>
            <a:endParaRPr sz="1000">
              <a:solidFill>
                <a:schemeClr val="accent1"/>
              </a:solidFill>
              <a:latin typeface="Lato"/>
              <a:ea typeface="Lato"/>
              <a:cs typeface="Lato"/>
              <a:sym typeface="Lato"/>
            </a:endParaRPr>
          </a:p>
        </p:txBody>
      </p:sp>
      <p:sp>
        <p:nvSpPr>
          <p:cNvPr id="133" name="Google Shape;133;p16"/>
          <p:cNvSpPr txBox="1"/>
          <p:nvPr/>
        </p:nvSpPr>
        <p:spPr>
          <a:xfrm>
            <a:off x="1989050" y="3734053"/>
            <a:ext cx="1066800" cy="64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solidFill>
                  <a:schemeClr val="accent1"/>
                </a:solidFill>
                <a:latin typeface="Lato"/>
                <a:ea typeface="Lato"/>
                <a:cs typeface="Lato"/>
                <a:sym typeface="Lato"/>
              </a:rPr>
              <a:t>Resources Available to the Police</a:t>
            </a:r>
            <a:endParaRPr sz="1000">
              <a:solidFill>
                <a:schemeClr val="accent1"/>
              </a:solidFill>
              <a:latin typeface="Lato"/>
              <a:ea typeface="Lato"/>
              <a:cs typeface="Lato"/>
              <a:sym typeface="Lato"/>
            </a:endParaRPr>
          </a:p>
        </p:txBody>
      </p:sp>
      <p:sp>
        <p:nvSpPr>
          <p:cNvPr id="134" name="Google Shape;134;p16"/>
          <p:cNvSpPr txBox="1"/>
          <p:nvPr/>
        </p:nvSpPr>
        <p:spPr>
          <a:xfrm>
            <a:off x="3574650" y="3890148"/>
            <a:ext cx="1066800" cy="64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solidFill>
                  <a:schemeClr val="accent1"/>
                </a:solidFill>
                <a:latin typeface="Lato"/>
                <a:ea typeface="Lato"/>
                <a:cs typeface="Lato"/>
                <a:sym typeface="Lato"/>
              </a:rPr>
              <a:t>Assault without weapon or item</a:t>
            </a:r>
            <a:endParaRPr sz="1000">
              <a:solidFill>
                <a:schemeClr val="accent1"/>
              </a:solidFill>
              <a:latin typeface="Lato"/>
              <a:ea typeface="Lato"/>
              <a:cs typeface="Lato"/>
              <a:sym typeface="Lato"/>
            </a:endParaRPr>
          </a:p>
        </p:txBody>
      </p:sp>
      <p:sp>
        <p:nvSpPr>
          <p:cNvPr id="135" name="Google Shape;135;p16"/>
          <p:cNvSpPr txBox="1"/>
          <p:nvPr/>
        </p:nvSpPr>
        <p:spPr>
          <a:xfrm>
            <a:off x="3879450" y="1913509"/>
            <a:ext cx="1066800" cy="30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a:solidFill>
                  <a:srgbClr val="CC0000"/>
                </a:solidFill>
                <a:latin typeface="Lato"/>
                <a:ea typeface="Lato"/>
                <a:cs typeface="Lato"/>
                <a:sym typeface="Lato"/>
              </a:rPr>
              <a:t>Wind Speed</a:t>
            </a:r>
            <a:endParaRPr sz="1000">
              <a:solidFill>
                <a:srgbClr val="CC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7"/>
          <p:cNvSpPr txBox="1">
            <a:spLocks noGrp="1"/>
          </p:cNvSpPr>
          <p:nvPr>
            <p:ph type="title"/>
          </p:nvPr>
        </p:nvSpPr>
        <p:spPr>
          <a:xfrm>
            <a:off x="25725" y="556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Identified Factors for Crime</a:t>
            </a:r>
            <a:endParaRPr/>
          </a:p>
        </p:txBody>
      </p:sp>
      <p:pic>
        <p:nvPicPr>
          <p:cNvPr id="141" name="Google Shape;141;p17"/>
          <p:cNvPicPr preferRelativeResize="0"/>
          <p:nvPr/>
        </p:nvPicPr>
        <p:blipFill>
          <a:blip r:embed="rId3">
            <a:alphaModFix/>
          </a:blip>
          <a:stretch>
            <a:fillRect/>
          </a:stretch>
        </p:blipFill>
        <p:spPr>
          <a:xfrm>
            <a:off x="25725" y="1974813"/>
            <a:ext cx="3085562" cy="2944580"/>
          </a:xfrm>
          <a:prstGeom prst="rect">
            <a:avLst/>
          </a:prstGeom>
          <a:noFill/>
          <a:ln>
            <a:noFill/>
          </a:ln>
        </p:spPr>
      </p:pic>
      <p:pic>
        <p:nvPicPr>
          <p:cNvPr id="142" name="Google Shape;142;p17"/>
          <p:cNvPicPr preferRelativeResize="0"/>
          <p:nvPr/>
        </p:nvPicPr>
        <p:blipFill>
          <a:blip r:embed="rId4">
            <a:alphaModFix/>
          </a:blip>
          <a:stretch>
            <a:fillRect/>
          </a:stretch>
        </p:blipFill>
        <p:spPr>
          <a:xfrm>
            <a:off x="3111288" y="1974200"/>
            <a:ext cx="3085562" cy="2945800"/>
          </a:xfrm>
          <a:prstGeom prst="rect">
            <a:avLst/>
          </a:prstGeom>
          <a:noFill/>
          <a:ln>
            <a:noFill/>
          </a:ln>
        </p:spPr>
      </p:pic>
      <p:pic>
        <p:nvPicPr>
          <p:cNvPr id="143" name="Google Shape;143;p17"/>
          <p:cNvPicPr preferRelativeResize="0"/>
          <p:nvPr/>
        </p:nvPicPr>
        <p:blipFill>
          <a:blip r:embed="rId5">
            <a:alphaModFix/>
          </a:blip>
          <a:stretch>
            <a:fillRect/>
          </a:stretch>
        </p:blipFill>
        <p:spPr>
          <a:xfrm>
            <a:off x="6135109" y="1974813"/>
            <a:ext cx="3008891" cy="2944574"/>
          </a:xfrm>
          <a:prstGeom prst="rect">
            <a:avLst/>
          </a:prstGeom>
          <a:noFill/>
          <a:ln>
            <a:noFill/>
          </a:ln>
        </p:spPr>
      </p:pic>
      <p:sp>
        <p:nvSpPr>
          <p:cNvPr id="144" name="Google Shape;144;p17"/>
          <p:cNvSpPr txBox="1"/>
          <p:nvPr/>
        </p:nvSpPr>
        <p:spPr>
          <a:xfrm>
            <a:off x="638325" y="1526425"/>
            <a:ext cx="1554300" cy="27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Temperature</a:t>
            </a:r>
            <a:endParaRPr>
              <a:latin typeface="Lato"/>
              <a:ea typeface="Lato"/>
              <a:cs typeface="Lato"/>
              <a:sym typeface="Lato"/>
            </a:endParaRPr>
          </a:p>
        </p:txBody>
      </p:sp>
      <p:sp>
        <p:nvSpPr>
          <p:cNvPr id="145" name="Google Shape;145;p17"/>
          <p:cNvSpPr txBox="1"/>
          <p:nvPr/>
        </p:nvSpPr>
        <p:spPr>
          <a:xfrm>
            <a:off x="3516500" y="1526425"/>
            <a:ext cx="1554300" cy="27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Precipitation</a:t>
            </a:r>
            <a:endParaRPr>
              <a:latin typeface="Lato"/>
              <a:ea typeface="Lato"/>
              <a:cs typeface="Lato"/>
              <a:sym typeface="Lato"/>
            </a:endParaRPr>
          </a:p>
        </p:txBody>
      </p:sp>
      <p:sp>
        <p:nvSpPr>
          <p:cNvPr id="146" name="Google Shape;146;p17"/>
          <p:cNvSpPr txBox="1"/>
          <p:nvPr/>
        </p:nvSpPr>
        <p:spPr>
          <a:xfrm>
            <a:off x="6862400" y="1526425"/>
            <a:ext cx="1554300" cy="27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Snow</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txBox="1">
            <a:spLocks noGrp="1"/>
          </p:cNvSpPr>
          <p:nvPr>
            <p:ph type="title"/>
          </p:nvPr>
        </p:nvSpPr>
        <p:spPr>
          <a:xfrm>
            <a:off x="477875" y="5513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Prediction Methodology</a:t>
            </a:r>
            <a:endParaRPr/>
          </a:p>
        </p:txBody>
      </p:sp>
      <p:sp>
        <p:nvSpPr>
          <p:cNvPr id="152" name="Google Shape;152;p18"/>
          <p:cNvSpPr txBox="1">
            <a:spLocks noGrp="1"/>
          </p:cNvSpPr>
          <p:nvPr>
            <p:ph type="body" idx="1"/>
          </p:nvPr>
        </p:nvSpPr>
        <p:spPr>
          <a:xfrm>
            <a:off x="3839125" y="1808100"/>
            <a:ext cx="5157300" cy="2960700"/>
          </a:xfrm>
          <a:prstGeom prst="rect">
            <a:avLst/>
          </a:prstGeom>
        </p:spPr>
        <p:txBody>
          <a:bodyPr spcFirstLastPara="1" wrap="square" lIns="91425" tIns="91425" rIns="91425" bIns="91425" anchor="t" anchorCtr="0">
            <a:noAutofit/>
          </a:bodyPr>
          <a:lstStyle/>
          <a:p>
            <a:pPr marL="457200" lvl="0" indent="-311150" algn="just" rtl="0">
              <a:lnSpc>
                <a:spcPct val="200000"/>
              </a:lnSpc>
              <a:spcBef>
                <a:spcPts val="0"/>
              </a:spcBef>
              <a:spcAft>
                <a:spcPts val="0"/>
              </a:spcAft>
              <a:buSzPts val="1300"/>
              <a:buChar char="●"/>
            </a:pPr>
            <a:r>
              <a:rPr lang="en" b="1"/>
              <a:t>Logistic regression </a:t>
            </a:r>
            <a:r>
              <a:rPr lang="en"/>
              <a:t>→ binary classification question on non-linear data (y/n arrest)</a:t>
            </a:r>
            <a:endParaRPr/>
          </a:p>
          <a:p>
            <a:pPr marL="457200" lvl="0" indent="-311150" algn="just" rtl="0">
              <a:lnSpc>
                <a:spcPct val="200000"/>
              </a:lnSpc>
              <a:spcBef>
                <a:spcPts val="0"/>
              </a:spcBef>
              <a:spcAft>
                <a:spcPts val="0"/>
              </a:spcAft>
              <a:buSzPts val="1300"/>
              <a:buChar char="●"/>
            </a:pPr>
            <a:r>
              <a:rPr lang="en"/>
              <a:t>Used L2 regularization (Ridge) - Did not use feature selection</a:t>
            </a:r>
            <a:endParaRPr/>
          </a:p>
          <a:p>
            <a:pPr marL="457200" lvl="0" indent="-311150" algn="just" rtl="0">
              <a:lnSpc>
                <a:spcPct val="200000"/>
              </a:lnSpc>
              <a:spcBef>
                <a:spcPts val="0"/>
              </a:spcBef>
              <a:spcAft>
                <a:spcPts val="0"/>
              </a:spcAft>
              <a:buSzPts val="1300"/>
              <a:buChar char="●"/>
            </a:pPr>
            <a:r>
              <a:rPr lang="en"/>
              <a:t>Stratified k-fold cross-validation (k=5)</a:t>
            </a:r>
            <a:endParaRPr/>
          </a:p>
          <a:p>
            <a:pPr marL="457200" lvl="0" indent="-311150" algn="just" rtl="0">
              <a:lnSpc>
                <a:spcPct val="200000"/>
              </a:lnSpc>
              <a:spcBef>
                <a:spcPts val="0"/>
              </a:spcBef>
              <a:spcAft>
                <a:spcPts val="0"/>
              </a:spcAft>
              <a:buSzPts val="1300"/>
              <a:buChar char="●"/>
            </a:pPr>
            <a:r>
              <a:rPr lang="en"/>
              <a:t>Ran models on x’s across weather, shift, season &amp; combined</a:t>
            </a:r>
            <a:endParaRPr/>
          </a:p>
          <a:p>
            <a:pPr marL="457200" lvl="0" indent="-311150" algn="just" rtl="0">
              <a:lnSpc>
                <a:spcPct val="200000"/>
              </a:lnSpc>
              <a:spcBef>
                <a:spcPts val="0"/>
              </a:spcBef>
              <a:spcAft>
                <a:spcPts val="0"/>
              </a:spcAft>
              <a:buSzPts val="1300"/>
              <a:buChar char="●"/>
            </a:pPr>
            <a:r>
              <a:rPr lang="en"/>
              <a:t>No log loss greater than 0.50 </a:t>
            </a:r>
            <a:endParaRPr/>
          </a:p>
          <a:p>
            <a:pPr marL="457200" lvl="0" indent="-311150" algn="just" rtl="0">
              <a:lnSpc>
                <a:spcPct val="200000"/>
              </a:lnSpc>
              <a:spcBef>
                <a:spcPts val="0"/>
              </a:spcBef>
              <a:spcAft>
                <a:spcPts val="0"/>
              </a:spcAft>
              <a:buSzPts val="1300"/>
              <a:buChar char="●"/>
            </a:pPr>
            <a:r>
              <a:rPr lang="en"/>
              <a:t>All models experience similar IS and OOS log losses</a:t>
            </a:r>
            <a:endParaRPr/>
          </a:p>
          <a:p>
            <a:pPr marL="457200" lvl="0" indent="-311150" algn="just" rtl="0">
              <a:lnSpc>
                <a:spcPct val="200000"/>
              </a:lnSpc>
              <a:spcBef>
                <a:spcPts val="0"/>
              </a:spcBef>
              <a:spcAft>
                <a:spcPts val="0"/>
              </a:spcAft>
              <a:buSzPts val="1300"/>
              <a:buChar char="●"/>
            </a:pPr>
            <a:r>
              <a:rPr lang="en"/>
              <a:t>Theft models yielded lower LL (~0.31 IS and OOS)</a:t>
            </a:r>
            <a:endParaRPr/>
          </a:p>
        </p:txBody>
      </p:sp>
      <p:pic>
        <p:nvPicPr>
          <p:cNvPr id="153" name="Google Shape;153;p18"/>
          <p:cNvPicPr preferRelativeResize="0"/>
          <p:nvPr/>
        </p:nvPicPr>
        <p:blipFill rotWithShape="1">
          <a:blip r:embed="rId3">
            <a:alphaModFix/>
          </a:blip>
          <a:srcRect l="8753" t="10513" r="6837" b="11264"/>
          <a:stretch/>
        </p:blipFill>
        <p:spPr>
          <a:xfrm>
            <a:off x="111425" y="1850175"/>
            <a:ext cx="3909274" cy="306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9"/>
          <p:cNvSpPr txBox="1">
            <a:spLocks noGrp="1"/>
          </p:cNvSpPr>
          <p:nvPr>
            <p:ph type="title"/>
          </p:nvPr>
        </p:nvSpPr>
        <p:spPr>
          <a:xfrm>
            <a:off x="0" y="534250"/>
            <a:ext cx="91440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Arrests: What did our Analysis Tell Us? (Weather)</a:t>
            </a:r>
            <a:endParaRPr/>
          </a:p>
          <a:p>
            <a:pPr marL="0" lvl="0" indent="0" algn="l" rtl="0">
              <a:spcBef>
                <a:spcPts val="0"/>
              </a:spcBef>
              <a:spcAft>
                <a:spcPts val="0"/>
              </a:spcAft>
              <a:buNone/>
            </a:pPr>
            <a:endParaRPr/>
          </a:p>
        </p:txBody>
      </p:sp>
      <p:sp>
        <p:nvSpPr>
          <p:cNvPr id="159" name="Google Shape;159;p19"/>
          <p:cNvSpPr txBox="1">
            <a:spLocks noGrp="1"/>
          </p:cNvSpPr>
          <p:nvPr>
            <p:ph type="body" idx="1"/>
          </p:nvPr>
        </p:nvSpPr>
        <p:spPr>
          <a:xfrm>
            <a:off x="4168600" y="1514850"/>
            <a:ext cx="4762500" cy="30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				Battery		Theft</a:t>
            </a:r>
            <a:endParaRPr sz="1600"/>
          </a:p>
          <a:p>
            <a:pPr marL="0" lvl="0" indent="0" algn="l" rtl="0">
              <a:spcBef>
                <a:spcPts val="1600"/>
              </a:spcBef>
              <a:spcAft>
                <a:spcPts val="0"/>
              </a:spcAft>
              <a:buNone/>
            </a:pPr>
            <a:r>
              <a:rPr lang="en" sz="1600"/>
              <a:t>Precipitation		Decrease		Decrease</a:t>
            </a:r>
            <a:endParaRPr sz="1600"/>
          </a:p>
          <a:p>
            <a:pPr marL="0" lvl="0" indent="0" algn="l" rtl="0">
              <a:spcBef>
                <a:spcPts val="1600"/>
              </a:spcBef>
              <a:spcAft>
                <a:spcPts val="0"/>
              </a:spcAft>
              <a:buNone/>
            </a:pPr>
            <a:r>
              <a:rPr lang="en" sz="1600"/>
              <a:t>Snow depth		Increase		Increase</a:t>
            </a:r>
            <a:endParaRPr sz="1600"/>
          </a:p>
          <a:p>
            <a:pPr marL="0" lvl="0" indent="0" algn="l" rtl="0">
              <a:spcBef>
                <a:spcPts val="1600"/>
              </a:spcBef>
              <a:spcAft>
                <a:spcPts val="0"/>
              </a:spcAft>
              <a:buNone/>
            </a:pPr>
            <a:r>
              <a:rPr lang="en" sz="1600"/>
              <a:t>Snowfall			Decrease		Increase</a:t>
            </a:r>
            <a:endParaRPr sz="1600"/>
          </a:p>
          <a:p>
            <a:pPr marL="0" lvl="0" indent="0" algn="l" rtl="0">
              <a:spcBef>
                <a:spcPts val="1600"/>
              </a:spcBef>
              <a:spcAft>
                <a:spcPts val="0"/>
              </a:spcAft>
              <a:buNone/>
            </a:pPr>
            <a:r>
              <a:rPr lang="en" sz="1600"/>
              <a:t>Avg. temp.		Increase		Decrease</a:t>
            </a:r>
            <a:endParaRPr sz="1600"/>
          </a:p>
          <a:p>
            <a:pPr marL="0" lvl="0" indent="0" algn="l" rtl="0">
              <a:spcBef>
                <a:spcPts val="1600"/>
              </a:spcBef>
              <a:spcAft>
                <a:spcPts val="1600"/>
              </a:spcAft>
              <a:buNone/>
            </a:pPr>
            <a:r>
              <a:rPr lang="en" sz="1600"/>
              <a:t>Avg. wind speed	Increase		Decrease</a:t>
            </a:r>
            <a:endParaRPr sz="1600"/>
          </a:p>
        </p:txBody>
      </p:sp>
      <p:pic>
        <p:nvPicPr>
          <p:cNvPr id="160" name="Google Shape;160;p19"/>
          <p:cNvPicPr preferRelativeResize="0"/>
          <p:nvPr/>
        </p:nvPicPr>
        <p:blipFill>
          <a:blip r:embed="rId3">
            <a:alphaModFix/>
          </a:blip>
          <a:stretch>
            <a:fillRect/>
          </a:stretch>
        </p:blipFill>
        <p:spPr>
          <a:xfrm>
            <a:off x="152400" y="1298050"/>
            <a:ext cx="3769250" cy="376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txBox="1">
            <a:spLocks noGrp="1"/>
          </p:cNvSpPr>
          <p:nvPr>
            <p:ph type="title"/>
          </p:nvPr>
        </p:nvSpPr>
        <p:spPr>
          <a:xfrm>
            <a:off x="0" y="534250"/>
            <a:ext cx="91440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Arrests: What did our Analysis Tell Us? (Time)</a:t>
            </a:r>
            <a:endParaRPr/>
          </a:p>
          <a:p>
            <a:pPr marL="0" lvl="0" indent="0" algn="ctr" rtl="0">
              <a:spcBef>
                <a:spcPts val="0"/>
              </a:spcBef>
              <a:spcAft>
                <a:spcPts val="0"/>
              </a:spcAft>
              <a:buNone/>
            </a:pPr>
            <a:endParaRPr/>
          </a:p>
        </p:txBody>
      </p:sp>
      <p:sp>
        <p:nvSpPr>
          <p:cNvPr id="166" name="Google Shape;166;p20"/>
          <p:cNvSpPr txBox="1">
            <a:spLocks noGrp="1"/>
          </p:cNvSpPr>
          <p:nvPr>
            <p:ph type="body" idx="1"/>
          </p:nvPr>
        </p:nvSpPr>
        <p:spPr>
          <a:xfrm>
            <a:off x="114500" y="1503625"/>
            <a:ext cx="4473300" cy="35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				Battery		Theft</a:t>
            </a:r>
            <a:endParaRPr sz="1600"/>
          </a:p>
          <a:p>
            <a:pPr marL="0" lvl="0" indent="0" algn="l" rtl="0">
              <a:spcBef>
                <a:spcPts val="1600"/>
              </a:spcBef>
              <a:spcAft>
                <a:spcPts val="0"/>
              </a:spcAft>
              <a:buNone/>
            </a:pPr>
            <a:r>
              <a:rPr lang="en" sz="1600"/>
              <a:t>Holiday			Increase		Increase</a:t>
            </a:r>
            <a:endParaRPr sz="1600"/>
          </a:p>
          <a:p>
            <a:pPr marL="0" lvl="0" indent="0" algn="l" rtl="0">
              <a:spcBef>
                <a:spcPts val="1600"/>
              </a:spcBef>
              <a:spcAft>
                <a:spcPts val="0"/>
              </a:spcAft>
              <a:buNone/>
            </a:pPr>
            <a:r>
              <a:rPr lang="en" sz="1600"/>
              <a:t>Winter/Spring		Increase		Increase</a:t>
            </a:r>
            <a:endParaRPr sz="1600"/>
          </a:p>
          <a:p>
            <a:pPr marL="0" lvl="0" indent="0" algn="l" rtl="0">
              <a:spcBef>
                <a:spcPts val="1600"/>
              </a:spcBef>
              <a:spcAft>
                <a:spcPts val="0"/>
              </a:spcAft>
              <a:buNone/>
            </a:pPr>
            <a:r>
              <a:rPr lang="en" sz="1600"/>
              <a:t>Summer/Fall		Decrease		Decrease</a:t>
            </a:r>
            <a:endParaRPr sz="1600"/>
          </a:p>
          <a:p>
            <a:pPr marL="0" lvl="0" indent="0" algn="l" rtl="0">
              <a:spcBef>
                <a:spcPts val="1600"/>
              </a:spcBef>
              <a:spcAft>
                <a:spcPts val="0"/>
              </a:spcAft>
              <a:buNone/>
            </a:pPr>
            <a:r>
              <a:rPr lang="en" sz="1600"/>
              <a:t>12am-8am		Increase		Decrease</a:t>
            </a:r>
            <a:endParaRPr sz="1600"/>
          </a:p>
          <a:p>
            <a:pPr marL="0" lvl="0" indent="0" algn="l" rtl="0">
              <a:spcBef>
                <a:spcPts val="1600"/>
              </a:spcBef>
              <a:spcAft>
                <a:spcPts val="0"/>
              </a:spcAft>
              <a:buNone/>
            </a:pPr>
            <a:r>
              <a:rPr lang="en" sz="1600"/>
              <a:t>8am-4pm			Decrease		Increase</a:t>
            </a:r>
            <a:endParaRPr sz="1600"/>
          </a:p>
          <a:p>
            <a:pPr marL="0" lvl="0" indent="0" algn="l" rtl="0">
              <a:spcBef>
                <a:spcPts val="1600"/>
              </a:spcBef>
              <a:spcAft>
                <a:spcPts val="1600"/>
              </a:spcAft>
              <a:buNone/>
            </a:pPr>
            <a:r>
              <a:rPr lang="en" sz="1600"/>
              <a:t>4pm-12am		Decrease		Increase</a:t>
            </a:r>
            <a:endParaRPr sz="1600"/>
          </a:p>
        </p:txBody>
      </p:sp>
      <p:pic>
        <p:nvPicPr>
          <p:cNvPr id="167" name="Google Shape;167;p20"/>
          <p:cNvPicPr preferRelativeResize="0"/>
          <p:nvPr/>
        </p:nvPicPr>
        <p:blipFill>
          <a:blip r:embed="rId3">
            <a:alphaModFix/>
          </a:blip>
          <a:stretch>
            <a:fillRect/>
          </a:stretch>
        </p:blipFill>
        <p:spPr>
          <a:xfrm>
            <a:off x="4587750" y="1503633"/>
            <a:ext cx="4473250" cy="29821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438100" y="5678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Potential Big Data Pitfalls</a:t>
            </a:r>
            <a:endParaRPr/>
          </a:p>
        </p:txBody>
      </p:sp>
      <p:sp>
        <p:nvSpPr>
          <p:cNvPr id="173" name="Google Shape;173;p21"/>
          <p:cNvSpPr txBox="1">
            <a:spLocks noGrp="1"/>
          </p:cNvSpPr>
          <p:nvPr>
            <p:ph type="body" idx="1"/>
          </p:nvPr>
        </p:nvSpPr>
        <p:spPr>
          <a:xfrm>
            <a:off x="265125" y="2210750"/>
            <a:ext cx="4728300" cy="218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Removing collinear temperature variables (min/max temp)</a:t>
            </a:r>
            <a:endParaRPr sz="1600"/>
          </a:p>
          <a:p>
            <a:pPr marL="0" lvl="0" indent="0" algn="l" rtl="0">
              <a:spcBef>
                <a:spcPts val="1600"/>
              </a:spcBef>
              <a:spcAft>
                <a:spcPts val="0"/>
              </a:spcAft>
              <a:buNone/>
            </a:pPr>
            <a:r>
              <a:rPr lang="en" sz="1600"/>
              <a:t>Removing crimes and fields that would introduce noise (zip codes, map coordinates)</a:t>
            </a:r>
            <a:endParaRPr sz="1600"/>
          </a:p>
          <a:p>
            <a:pPr marL="0" lvl="0" indent="0" algn="l" rtl="0">
              <a:spcBef>
                <a:spcPts val="1600"/>
              </a:spcBef>
              <a:spcAft>
                <a:spcPts val="0"/>
              </a:spcAft>
              <a:buNone/>
            </a:pPr>
            <a:endParaRPr sz="1600"/>
          </a:p>
          <a:p>
            <a:pPr marL="0" lvl="0" indent="0" algn="l" rtl="0">
              <a:spcBef>
                <a:spcPts val="1600"/>
              </a:spcBef>
              <a:spcAft>
                <a:spcPts val="0"/>
              </a:spcAft>
              <a:buNone/>
            </a:pPr>
            <a:endParaRPr sz="1600"/>
          </a:p>
          <a:p>
            <a:pPr marL="0" lvl="0" indent="0" algn="l" rtl="0">
              <a:spcBef>
                <a:spcPts val="1600"/>
              </a:spcBef>
              <a:spcAft>
                <a:spcPts val="1600"/>
              </a:spcAft>
              <a:buNone/>
            </a:pPr>
            <a:endParaRPr sz="1600"/>
          </a:p>
        </p:txBody>
      </p:sp>
      <p:pic>
        <p:nvPicPr>
          <p:cNvPr id="174" name="Google Shape;174;p21"/>
          <p:cNvPicPr preferRelativeResize="0"/>
          <p:nvPr/>
        </p:nvPicPr>
        <p:blipFill>
          <a:blip r:embed="rId3">
            <a:alphaModFix/>
          </a:blip>
          <a:stretch>
            <a:fillRect/>
          </a:stretch>
        </p:blipFill>
        <p:spPr>
          <a:xfrm>
            <a:off x="4993325" y="1712675"/>
            <a:ext cx="3810000" cy="31813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785</Words>
  <Application>Microsoft Office PowerPoint</Application>
  <PresentationFormat>On-screen Show (16:9)</PresentationFormat>
  <Paragraphs>121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Raleway</vt:lpstr>
      <vt:lpstr>Lato</vt:lpstr>
      <vt:lpstr>Streamline</vt:lpstr>
      <vt:lpstr>Chicago Crime </vt:lpstr>
      <vt:lpstr>Data Sets Analyzed</vt:lpstr>
      <vt:lpstr>Why Analyze Theft and Battery Arrests?</vt:lpstr>
      <vt:lpstr>What Impacts Crime and Arrest Rates in Chicago?</vt:lpstr>
      <vt:lpstr>Identified Factors for Crime</vt:lpstr>
      <vt:lpstr>Prediction Methodology</vt:lpstr>
      <vt:lpstr>Arrests: What did our Analysis Tell Us? (Weather) </vt:lpstr>
      <vt:lpstr>Arrests: What did our Analysis Tell Us? (Time) </vt:lpstr>
      <vt:lpstr>Potential Big Data Pitfalls</vt:lpstr>
      <vt:lpstr>Additional Data to Enhance the Model</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dc:title>
  <cp:lastModifiedBy>Scarlett Winters</cp:lastModifiedBy>
  <cp:revision>2</cp:revision>
  <dcterms:modified xsi:type="dcterms:W3CDTF">2020-03-11T19:31:55Z</dcterms:modified>
</cp:coreProperties>
</file>