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f88395664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f88395664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Data on large events happening in Chicago. An increased number of people in the city, but also an increase in active duty police officers around the events.</a:t>
            </a:r>
            <a:endParaRPr sz="1200">
              <a:solidFill>
                <a:schemeClr val="accent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f8839566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f8839566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9b714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9b714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Crime-</a:t>
            </a:r>
            <a:endParaRPr/>
          </a:p>
          <a:p>
            <a:pPr indent="-298450" lvl="0" marL="457200" rtl="0" algn="l">
              <a:spcBef>
                <a:spcPts val="0"/>
              </a:spcBef>
              <a:spcAft>
                <a:spcPts val="0"/>
              </a:spcAft>
              <a:buSzPts val="1100"/>
              <a:buChar char="●"/>
            </a:pPr>
            <a:r>
              <a:rPr lang="en"/>
              <a:t>Date occured </a:t>
            </a:r>
            <a:endParaRPr/>
          </a:p>
          <a:p>
            <a:pPr indent="-298450" lvl="0" marL="457200" rtl="0" algn="l">
              <a:spcBef>
                <a:spcPts val="0"/>
              </a:spcBef>
              <a:spcAft>
                <a:spcPts val="0"/>
              </a:spcAft>
              <a:buSzPts val="1100"/>
              <a:buChar char="●"/>
            </a:pPr>
            <a:r>
              <a:rPr lang="en"/>
              <a:t> Primary type (theft/batter), </a:t>
            </a:r>
            <a:endParaRPr/>
          </a:p>
          <a:p>
            <a:pPr indent="-298450" lvl="0" marL="457200" rtl="0" algn="l">
              <a:spcBef>
                <a:spcPts val="0"/>
              </a:spcBef>
              <a:spcAft>
                <a:spcPts val="0"/>
              </a:spcAft>
              <a:buSzPts val="1100"/>
              <a:buChar char="●"/>
            </a:pPr>
            <a:r>
              <a:rPr lang="en"/>
              <a:t>Description (simple battery, retail theft) </a:t>
            </a:r>
            <a:endParaRPr/>
          </a:p>
          <a:p>
            <a:pPr indent="-298450" lvl="1" marL="914400" rtl="0" algn="l">
              <a:spcBef>
                <a:spcPts val="0"/>
              </a:spcBef>
              <a:spcAft>
                <a:spcPts val="0"/>
              </a:spcAft>
              <a:buSzPts val="1100"/>
              <a:buChar char="○"/>
            </a:pPr>
            <a:r>
              <a:rPr lang="en"/>
              <a:t>(hierarchical- only charged with most serious crime an aggravated domestic battery offender </a:t>
            </a:r>
            <a:r>
              <a:rPr lang="en"/>
              <a:t>would</a:t>
            </a:r>
            <a:r>
              <a:rPr lang="en"/>
              <a:t> not also be charged with domestic and simple battery. </a:t>
            </a:r>
            <a:r>
              <a:rPr lang="en"/>
              <a:t>Additionally</a:t>
            </a:r>
            <a:r>
              <a:rPr lang="en"/>
              <a:t> if an offender committed a lesser offense in the </a:t>
            </a:r>
            <a:r>
              <a:rPr lang="en"/>
              <a:t>commission</a:t>
            </a:r>
            <a:r>
              <a:rPr lang="en"/>
              <a:t> of</a:t>
            </a:r>
            <a:endParaRPr/>
          </a:p>
          <a:p>
            <a:pPr indent="-298450" lvl="1" marL="914400" rtl="0" algn="l">
              <a:spcBef>
                <a:spcPts val="0"/>
              </a:spcBef>
              <a:spcAft>
                <a:spcPts val="0"/>
              </a:spcAft>
              <a:buSzPts val="1100"/>
              <a:buChar char="○"/>
            </a:pPr>
            <a:r>
              <a:rPr lang="en"/>
              <a:t> a crime only the most serious offense would be listed here. All other lesser offenses would only be found in a case report) </a:t>
            </a:r>
            <a:endParaRPr/>
          </a:p>
          <a:p>
            <a:pPr indent="-298450" lvl="0" marL="457200" rtl="0" algn="l">
              <a:spcBef>
                <a:spcPts val="0"/>
              </a:spcBef>
              <a:spcAft>
                <a:spcPts val="0"/>
              </a:spcAft>
              <a:buSzPts val="1100"/>
              <a:buChar char="●"/>
            </a:pPr>
            <a:r>
              <a:rPr lang="en"/>
              <a:t>location (residence, gangway), </a:t>
            </a:r>
            <a:endParaRPr/>
          </a:p>
          <a:p>
            <a:pPr indent="-298450" lvl="0" marL="457200" rtl="0" algn="l">
              <a:spcBef>
                <a:spcPts val="0"/>
              </a:spcBef>
              <a:spcAft>
                <a:spcPts val="0"/>
              </a:spcAft>
              <a:buSzPts val="1100"/>
              <a:buChar char="●"/>
            </a:pPr>
            <a:r>
              <a:rPr lang="en"/>
              <a:t>domestic or not, </a:t>
            </a:r>
            <a:endParaRPr/>
          </a:p>
          <a:p>
            <a:pPr indent="-298450" lvl="0" marL="457200" rtl="0" algn="l">
              <a:spcBef>
                <a:spcPts val="0"/>
              </a:spcBef>
              <a:spcAft>
                <a:spcPts val="0"/>
              </a:spcAft>
              <a:buSzPts val="1100"/>
              <a:buChar char="●"/>
            </a:pPr>
            <a:r>
              <a:rPr lang="en"/>
              <a:t>community area, </a:t>
            </a:r>
            <a:endParaRPr/>
          </a:p>
          <a:p>
            <a:pPr indent="-298450" lvl="0" marL="457200" rtl="0" algn="l">
              <a:spcBef>
                <a:spcPts val="0"/>
              </a:spcBef>
              <a:spcAft>
                <a:spcPts val="0"/>
              </a:spcAft>
              <a:buSzPts val="1100"/>
              <a:buChar char="●"/>
            </a:pPr>
            <a:r>
              <a:rPr lang="en"/>
              <a:t>ward, </a:t>
            </a:r>
            <a:endParaRPr/>
          </a:p>
          <a:p>
            <a:pPr indent="-298450" lvl="0" marL="457200" rtl="0" algn="l">
              <a:spcBef>
                <a:spcPts val="0"/>
              </a:spcBef>
              <a:spcAft>
                <a:spcPts val="0"/>
              </a:spcAft>
              <a:buSzPts val="1100"/>
              <a:buChar char="●"/>
            </a:pPr>
            <a:r>
              <a:rPr lang="en"/>
              <a:t>police locations (district, beat,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Weather </a:t>
            </a:r>
            <a:endParaRPr/>
          </a:p>
          <a:p>
            <a:pPr indent="0" lvl="0" marL="0" rtl="0" algn="l">
              <a:spcBef>
                <a:spcPts val="0"/>
              </a:spcBef>
              <a:spcAft>
                <a:spcPts val="0"/>
              </a:spcAft>
              <a:buNone/>
            </a:pPr>
            <a:r>
              <a:rPr lang="en"/>
              <a:t>Date  (our joining factor) </a:t>
            </a:r>
            <a:endParaRPr/>
          </a:p>
          <a:p>
            <a:pPr indent="0" lvl="0" marL="0" rtl="0" algn="l">
              <a:spcBef>
                <a:spcPts val="0"/>
              </a:spcBef>
              <a:spcAft>
                <a:spcPts val="0"/>
              </a:spcAft>
              <a:buNone/>
            </a:pPr>
            <a:r>
              <a:rPr lang="en"/>
              <a:t>Station</a:t>
            </a:r>
            <a:endParaRPr/>
          </a:p>
          <a:p>
            <a:pPr indent="0" lvl="0" marL="0" rtl="0" algn="l">
              <a:spcBef>
                <a:spcPts val="0"/>
              </a:spcBef>
              <a:spcAft>
                <a:spcPts val="0"/>
              </a:spcAft>
              <a:buNone/>
            </a:pPr>
            <a:r>
              <a:rPr lang="en"/>
              <a:t>Snowdepth</a:t>
            </a:r>
            <a:endParaRPr/>
          </a:p>
          <a:p>
            <a:pPr indent="0" lvl="0" marL="0" rtl="0" algn="l">
              <a:spcBef>
                <a:spcPts val="0"/>
              </a:spcBef>
              <a:spcAft>
                <a:spcPts val="0"/>
              </a:spcAft>
              <a:buNone/>
            </a:pPr>
            <a:r>
              <a:rPr lang="en"/>
              <a:t>Precipitation</a:t>
            </a:r>
            <a:endParaRPr/>
          </a:p>
          <a:p>
            <a:pPr indent="0" lvl="0" marL="0" rtl="0" algn="l">
              <a:spcBef>
                <a:spcPts val="0"/>
              </a:spcBef>
              <a:spcAft>
                <a:spcPts val="0"/>
              </a:spcAft>
              <a:buNone/>
            </a:pPr>
            <a:r>
              <a:rPr lang="en"/>
              <a:t>Tavg</a:t>
            </a:r>
            <a:endParaRPr/>
          </a:p>
          <a:p>
            <a:pPr indent="0" lvl="0" marL="0" rtl="0" algn="l">
              <a:spcBef>
                <a:spcPts val="0"/>
              </a:spcBef>
              <a:spcAft>
                <a:spcPts val="0"/>
              </a:spcAft>
              <a:buNone/>
            </a:pPr>
            <a:r>
              <a:rPr lang="en"/>
              <a:t>Tmax</a:t>
            </a:r>
            <a:endParaRPr/>
          </a:p>
          <a:p>
            <a:pPr indent="0" lvl="0" marL="0" rtl="0" algn="l">
              <a:spcBef>
                <a:spcPts val="0"/>
              </a:spcBef>
              <a:spcAft>
                <a:spcPts val="0"/>
              </a:spcAft>
              <a:buNone/>
            </a:pPr>
            <a:r>
              <a:rPr lang="en"/>
              <a:t>Tmin</a:t>
            </a:r>
            <a:endParaRPr/>
          </a:p>
          <a:p>
            <a:pPr indent="0" lvl="0" marL="0" rtl="0" algn="l">
              <a:spcBef>
                <a:spcPts val="0"/>
              </a:spcBef>
              <a:spcAft>
                <a:spcPts val="0"/>
              </a:spcAft>
              <a:buNone/>
            </a:pPr>
            <a:r>
              <a:rPr lang="en"/>
              <a:t>Windspeed</a:t>
            </a:r>
            <a:endParaRPr/>
          </a:p>
          <a:p>
            <a:pPr indent="0" lvl="0" marL="0" rtl="0" algn="l">
              <a:spcBef>
                <a:spcPts val="0"/>
              </a:spcBef>
              <a:spcAft>
                <a:spcPts val="0"/>
              </a:spcAft>
              <a:buNone/>
            </a:pPr>
            <a:r>
              <a:rPr lang="en"/>
              <a:t>Wind temperature</a:t>
            </a:r>
            <a:endParaRPr/>
          </a:p>
          <a:p>
            <a:pPr indent="0" lvl="0" marL="0" rtl="0" algn="l">
              <a:spcBef>
                <a:spcPts val="0"/>
              </a:spcBef>
              <a:spcAft>
                <a:spcPts val="0"/>
              </a:spcAft>
              <a:buNone/>
            </a:pPr>
            <a:r>
              <a:rPr lang="en"/>
              <a:t>(wind speed not consisten trhoughout the city)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f88395664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f88395664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Battery Ranges from Simple Battery (a </a:t>
            </a:r>
            <a:r>
              <a:rPr lang="en"/>
              <a:t>misdemeanor) to more serious charges like Aggravated Batttery Hand gun (explain various upgraded charges) </a:t>
            </a:r>
            <a:endParaRPr/>
          </a:p>
          <a:p>
            <a:pPr indent="0" lvl="0" marL="0" rtl="0" algn="l">
              <a:spcBef>
                <a:spcPts val="0"/>
              </a:spcBef>
              <a:spcAft>
                <a:spcPts val="0"/>
              </a:spcAft>
              <a:buNone/>
            </a:pPr>
            <a:r>
              <a:rPr lang="en"/>
              <a:t>Theft (not motor vehicle theft, separate charge) . All felony charges except controlled substance charges need to be approved by states attorneys. This meets there maybe have been instances that have occured that may have met criteria for felony charges, but were not charged as such.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f88395664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f88395664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f88395664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f88395664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fb5fcdec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fb5fcdec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0.50 and below log loss = average to good. Scale is 0 to 1 with 0 being best. L1 (Lasso) and L2 (Ridge) are used to regularize parameters and filter out non-important features as they get pushed to 0. All L1 and L2 do is determine method to select which features get regularized. We chose L2 because we had a smaller pool of features and did not need model to select for us via L1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fa2153db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a2153db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fb1f871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b1f871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f88395664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f88395664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3D85C6"/>
              </a:buClr>
              <a:buSzPts val="1300"/>
              <a:buFont typeface="Lato"/>
              <a:buChar char="●"/>
            </a:pPr>
            <a:r>
              <a:rPr lang="en" sz="1300">
                <a:solidFill>
                  <a:srgbClr val="3D85C6"/>
                </a:solidFill>
                <a:latin typeface="Lato"/>
                <a:ea typeface="Lato"/>
                <a:cs typeface="Lato"/>
                <a:sym typeface="Lato"/>
              </a:rPr>
              <a:t>Remove crimes (identity theft and credit card fraud)</a:t>
            </a:r>
            <a:endParaRPr sz="1300">
              <a:solidFill>
                <a:srgbClr val="3D85C6"/>
              </a:solidFill>
              <a:latin typeface="Lato"/>
              <a:ea typeface="Lato"/>
              <a:cs typeface="Lato"/>
              <a:sym typeface="Lato"/>
            </a:endParaRPr>
          </a:p>
          <a:p>
            <a:pPr indent="-311150" lvl="0" marL="457200" rtl="0" algn="l">
              <a:lnSpc>
                <a:spcPct val="115000"/>
              </a:lnSpc>
              <a:spcBef>
                <a:spcPts val="0"/>
              </a:spcBef>
              <a:spcAft>
                <a:spcPts val="0"/>
              </a:spcAft>
              <a:buClr>
                <a:srgbClr val="3D85C6"/>
              </a:buClr>
              <a:buSzPts val="1300"/>
              <a:buFont typeface="Lato"/>
              <a:buChar char="●"/>
            </a:pPr>
            <a:r>
              <a:rPr lang="en" sz="1300">
                <a:solidFill>
                  <a:srgbClr val="3D85C6"/>
                </a:solidFill>
                <a:latin typeface="Lato"/>
                <a:ea typeface="Lato"/>
                <a:cs typeface="Lato"/>
                <a:sym typeface="Lato"/>
              </a:rPr>
              <a:t>Remove fields like historical area, zip codes, map </a:t>
            </a:r>
            <a:r>
              <a:rPr lang="en" sz="1300">
                <a:solidFill>
                  <a:srgbClr val="3D85C6"/>
                </a:solidFill>
                <a:latin typeface="Lato"/>
                <a:ea typeface="Lato"/>
                <a:cs typeface="Lato"/>
                <a:sym typeface="Lato"/>
              </a:rPr>
              <a:t>coordinates</a:t>
            </a:r>
            <a:r>
              <a:rPr lang="en" sz="1300">
                <a:solidFill>
                  <a:srgbClr val="3D85C6"/>
                </a:solidFill>
                <a:latin typeface="Lato"/>
                <a:ea typeface="Lato"/>
                <a:cs typeface="Lato"/>
                <a:sym typeface="Lato"/>
              </a:rPr>
              <a:t>.</a:t>
            </a:r>
            <a:endParaRPr sz="1300">
              <a:solidFill>
                <a:srgbClr val="3D85C6"/>
              </a:solidFill>
              <a:latin typeface="Lato"/>
              <a:ea typeface="Lato"/>
              <a:cs typeface="Lato"/>
              <a:sym typeface="Lato"/>
            </a:endParaRPr>
          </a:p>
          <a:p>
            <a:pPr indent="-311150" lvl="0" marL="457200" rtl="0" algn="l">
              <a:spcBef>
                <a:spcPts val="0"/>
              </a:spcBef>
              <a:spcAft>
                <a:spcPts val="0"/>
              </a:spcAft>
              <a:buClr>
                <a:srgbClr val="3D85C6"/>
              </a:buClr>
              <a:buSzPts val="1300"/>
              <a:buFont typeface="Lato"/>
              <a:buChar char="●"/>
            </a:pPr>
            <a:r>
              <a:rPr lang="en" sz="1300">
                <a:solidFill>
                  <a:srgbClr val="3D85C6"/>
                </a:solidFill>
                <a:latin typeface="Lato"/>
                <a:ea typeface="Lato"/>
                <a:cs typeface="Lato"/>
                <a:sym typeface="Lato"/>
              </a:rPr>
              <a:t>All felony charges except controlled substance charges need to be approved by states attorneys. This meets there maybe have been instances that have occurred that may have met criteria for felony charges, but were not charged as such. </a:t>
            </a:r>
            <a:endParaRPr sz="1300">
              <a:solidFill>
                <a:srgbClr val="3D85C6"/>
              </a:solidFill>
              <a:latin typeface="Lato"/>
              <a:ea typeface="Lato"/>
              <a:cs typeface="Lato"/>
              <a:sym typeface="Lato"/>
            </a:endParaRPr>
          </a:p>
          <a:p>
            <a:pPr indent="0" lvl="0" marL="0" rtl="0" algn="l">
              <a:spcBef>
                <a:spcPts val="0"/>
              </a:spcBef>
              <a:spcAft>
                <a:spcPts val="0"/>
              </a:spcAft>
              <a:buNone/>
            </a:pPr>
            <a:r>
              <a:t/>
            </a:r>
            <a:endParaRPr sz="1300">
              <a:solidFill>
                <a:srgbClr val="3D85C6"/>
              </a:solidFill>
              <a:latin typeface="Lato"/>
              <a:ea typeface="Lato"/>
              <a:cs typeface="Lato"/>
              <a:sym typeface="Lato"/>
            </a:endParaRPr>
          </a:p>
          <a:p>
            <a:pPr indent="0" lvl="0" marL="0" rtl="0" algn="l">
              <a:lnSpc>
                <a:spcPct val="115000"/>
              </a:lnSpc>
              <a:spcBef>
                <a:spcPts val="0"/>
              </a:spcBef>
              <a:spcAft>
                <a:spcPts val="0"/>
              </a:spcAft>
              <a:buNone/>
            </a:pPr>
            <a:r>
              <a:rPr lang="en" sz="1600">
                <a:solidFill>
                  <a:schemeClr val="accent1"/>
                </a:solidFill>
                <a:latin typeface="Lato"/>
                <a:ea typeface="Lato"/>
                <a:cs typeface="Lato"/>
                <a:sym typeface="Lato"/>
              </a:rPr>
              <a:t>Felony charges* require State’s Attorney Approval (crimes may have occurred but not charged) </a:t>
            </a:r>
            <a:endParaRPr sz="16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000">
                <a:solidFill>
                  <a:schemeClr val="accent1"/>
                </a:solidFill>
                <a:latin typeface="Lato"/>
                <a:ea typeface="Lato"/>
                <a:cs typeface="Lato"/>
                <a:sym typeface="Lato"/>
              </a:rPr>
              <a:t>*For all crimes OTHER than charges relating to a controlled substance</a:t>
            </a:r>
            <a:endParaRPr sz="1300">
              <a:solidFill>
                <a:srgbClr val="3D85C6"/>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03650" y="1381964"/>
            <a:ext cx="7136700" cy="10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Crime </a:t>
            </a:r>
            <a:endParaRPr/>
          </a:p>
        </p:txBody>
      </p:sp>
      <p:sp>
        <p:nvSpPr>
          <p:cNvPr id="87" name="Google Shape;87;p13"/>
          <p:cNvSpPr txBox="1"/>
          <p:nvPr>
            <p:ph idx="1" type="subTitle"/>
          </p:nvPr>
        </p:nvSpPr>
        <p:spPr>
          <a:xfrm>
            <a:off x="2599750" y="2769200"/>
            <a:ext cx="3664200" cy="12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By</a:t>
            </a:r>
            <a:endParaRPr sz="1600"/>
          </a:p>
          <a:p>
            <a:pPr indent="0" lvl="0" marL="0" rtl="0" algn="l">
              <a:spcBef>
                <a:spcPts val="0"/>
              </a:spcBef>
              <a:spcAft>
                <a:spcPts val="0"/>
              </a:spcAft>
              <a:buNone/>
            </a:pPr>
            <a:r>
              <a:rPr lang="en" sz="1600"/>
              <a:t>Stephen Bowman</a:t>
            </a:r>
            <a:r>
              <a:rPr lang="en" sz="1600"/>
              <a:t>, Josh </a:t>
            </a:r>
            <a:r>
              <a:rPr lang="en" sz="1600"/>
              <a:t>Griggs, Benjamin Sauceda, </a:t>
            </a:r>
            <a:endParaRPr sz="1600"/>
          </a:p>
          <a:p>
            <a:pPr indent="0" lvl="0" marL="0" rtl="0" algn="l">
              <a:spcBef>
                <a:spcPts val="0"/>
              </a:spcBef>
              <a:spcAft>
                <a:spcPts val="0"/>
              </a:spcAft>
              <a:buNone/>
            </a:pPr>
            <a:r>
              <a:rPr lang="en" sz="1600"/>
              <a:t>Shivani Singh, Scarlett Winters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550150" y="57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Data to Enhance the Model</a:t>
            </a:r>
            <a:endParaRPr/>
          </a:p>
        </p:txBody>
      </p:sp>
      <p:sp>
        <p:nvSpPr>
          <p:cNvPr id="180" name="Google Shape;180;p22"/>
          <p:cNvSpPr txBox="1"/>
          <p:nvPr>
            <p:ph idx="1" type="body"/>
          </p:nvPr>
        </p:nvSpPr>
        <p:spPr>
          <a:xfrm>
            <a:off x="4808400" y="2078863"/>
            <a:ext cx="3988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on large events</a:t>
            </a:r>
            <a:endParaRPr sz="1800"/>
          </a:p>
          <a:p>
            <a:pPr indent="0" lvl="0" marL="0" rtl="0" algn="l">
              <a:spcBef>
                <a:spcPts val="1600"/>
              </a:spcBef>
              <a:spcAft>
                <a:spcPts val="0"/>
              </a:spcAft>
              <a:buNone/>
            </a:pPr>
            <a:r>
              <a:rPr lang="en" sz="1800"/>
              <a:t>Weather data for a full year</a:t>
            </a:r>
            <a:endParaRPr sz="1800"/>
          </a:p>
          <a:p>
            <a:pPr indent="0" lvl="0" marL="0" rtl="0" algn="l">
              <a:spcBef>
                <a:spcPts val="1600"/>
              </a:spcBef>
              <a:spcAft>
                <a:spcPts val="1600"/>
              </a:spcAft>
              <a:buNone/>
            </a:pPr>
            <a:r>
              <a:rPr lang="en" sz="1800"/>
              <a:t>Expand crime data to more years</a:t>
            </a:r>
            <a:endParaRPr sz="1800"/>
          </a:p>
        </p:txBody>
      </p:sp>
      <p:pic>
        <p:nvPicPr>
          <p:cNvPr id="181" name="Google Shape;181;p22"/>
          <p:cNvPicPr preferRelativeResize="0"/>
          <p:nvPr/>
        </p:nvPicPr>
        <p:blipFill rotWithShape="1">
          <a:blip r:embed="rId3">
            <a:alphaModFix/>
          </a:blip>
          <a:srcRect b="8071" l="0" r="0" t="0"/>
          <a:stretch/>
        </p:blipFill>
        <p:spPr>
          <a:xfrm>
            <a:off x="437025" y="1458125"/>
            <a:ext cx="3810000" cy="350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727650" y="53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a:p>
            <a:pPr indent="0" lvl="0" marL="0" rtl="0" algn="l">
              <a:spcBef>
                <a:spcPts val="0"/>
              </a:spcBef>
              <a:spcAft>
                <a:spcPts val="0"/>
              </a:spcAft>
              <a:buNone/>
            </a:pPr>
            <a:r>
              <a:t/>
            </a:r>
            <a:endParaRPr/>
          </a:p>
        </p:txBody>
      </p:sp>
      <p:sp>
        <p:nvSpPr>
          <p:cNvPr id="187" name="Google Shape;187;p23"/>
          <p:cNvSpPr txBox="1"/>
          <p:nvPr>
            <p:ph idx="1" type="body"/>
          </p:nvPr>
        </p:nvSpPr>
        <p:spPr>
          <a:xfrm>
            <a:off x="4807325" y="1896350"/>
            <a:ext cx="4213500" cy="2311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Increase the number of active duty police during times when both battery and theft having a lower likelihood of having an arrest</a:t>
            </a:r>
            <a:endParaRPr sz="1600"/>
          </a:p>
          <a:p>
            <a:pPr indent="0" lvl="0" marL="0" rtl="0" algn="just">
              <a:spcBef>
                <a:spcPts val="1600"/>
              </a:spcBef>
              <a:spcAft>
                <a:spcPts val="1600"/>
              </a:spcAft>
              <a:buNone/>
            </a:pPr>
            <a:r>
              <a:rPr lang="en" sz="1600"/>
              <a:t>It is possibly fine to let more police enjoy time off at the holidays</a:t>
            </a:r>
            <a:endParaRPr sz="1600"/>
          </a:p>
        </p:txBody>
      </p:sp>
      <p:pic>
        <p:nvPicPr>
          <p:cNvPr id="188" name="Google Shape;188;p23"/>
          <p:cNvPicPr preferRelativeResize="0"/>
          <p:nvPr/>
        </p:nvPicPr>
        <p:blipFill rotWithShape="1">
          <a:blip r:embed="rId3">
            <a:alphaModFix/>
          </a:blip>
          <a:srcRect b="0" l="10978" r="9181" t="0"/>
          <a:stretch/>
        </p:blipFill>
        <p:spPr>
          <a:xfrm>
            <a:off x="201700" y="1375325"/>
            <a:ext cx="4370301" cy="335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479675" y="624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 Analyzed</a:t>
            </a:r>
            <a:endParaRPr/>
          </a:p>
        </p:txBody>
      </p:sp>
      <p:sp>
        <p:nvSpPr>
          <p:cNvPr id="93" name="Google Shape;93;p14"/>
          <p:cNvSpPr txBox="1"/>
          <p:nvPr>
            <p:ph idx="1" type="body"/>
          </p:nvPr>
        </p:nvSpPr>
        <p:spPr>
          <a:xfrm>
            <a:off x="272250" y="2078875"/>
            <a:ext cx="47418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2018 Chicago Crime Data</a:t>
            </a:r>
            <a:endParaRPr sz="1800"/>
          </a:p>
          <a:p>
            <a:pPr indent="0" lvl="0" marL="0" rtl="0" algn="l">
              <a:lnSpc>
                <a:spcPct val="100000"/>
              </a:lnSpc>
              <a:spcBef>
                <a:spcPts val="1600"/>
              </a:spcBef>
              <a:spcAft>
                <a:spcPts val="0"/>
              </a:spcAft>
              <a:buNone/>
            </a:pPr>
            <a:r>
              <a:rPr lang="en"/>
              <a:t>data.cityofchicago.org/Public-Safety/Crimes-2018/3i3m-jwuy</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n" sz="1800"/>
              <a:t>Local Weather Data</a:t>
            </a:r>
            <a:endParaRPr sz="1800"/>
          </a:p>
          <a:p>
            <a:pPr indent="0" lvl="0" marL="0" rtl="0" algn="l">
              <a:lnSpc>
                <a:spcPct val="100000"/>
              </a:lnSpc>
              <a:spcBef>
                <a:spcPts val="1600"/>
              </a:spcBef>
              <a:spcAft>
                <a:spcPts val="1600"/>
              </a:spcAft>
              <a:buNone/>
            </a:pPr>
            <a:r>
              <a:rPr lang="en"/>
              <a:t>www.ncdc.noaa.gov</a:t>
            </a:r>
            <a:endParaRPr/>
          </a:p>
        </p:txBody>
      </p:sp>
      <p:pic>
        <p:nvPicPr>
          <p:cNvPr id="94" name="Google Shape;94;p14"/>
          <p:cNvPicPr preferRelativeResize="0"/>
          <p:nvPr/>
        </p:nvPicPr>
        <p:blipFill>
          <a:blip r:embed="rId3">
            <a:alphaModFix/>
          </a:blip>
          <a:stretch>
            <a:fillRect/>
          </a:stretch>
        </p:blipFill>
        <p:spPr>
          <a:xfrm>
            <a:off x="4886675" y="1779250"/>
            <a:ext cx="4232101" cy="330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68300" y="511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Analyze Theft and Battery Arrests?</a:t>
            </a:r>
            <a:endParaRPr/>
          </a:p>
        </p:txBody>
      </p:sp>
      <p:sp>
        <p:nvSpPr>
          <p:cNvPr id="100" name="Google Shape;100;p15"/>
          <p:cNvSpPr txBox="1"/>
          <p:nvPr>
            <p:ph idx="1" type="body"/>
          </p:nvPr>
        </p:nvSpPr>
        <p:spPr>
          <a:xfrm>
            <a:off x="5208250" y="1781725"/>
            <a:ext cx="3936000" cy="29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a:t>
            </a:r>
            <a:r>
              <a:rPr lang="en" sz="1600"/>
              <a:t>n 2018, t</a:t>
            </a:r>
            <a:r>
              <a:rPr lang="en" sz="1600"/>
              <a:t>heft and battery were the two most common crimes, and accounted for 42.99% of all crime committed in Chicago.</a:t>
            </a:r>
            <a:endParaRPr sz="1600"/>
          </a:p>
          <a:p>
            <a:pPr indent="0" lvl="0" marL="0" rtl="0" algn="l">
              <a:spcBef>
                <a:spcPts val="1600"/>
              </a:spcBef>
              <a:spcAft>
                <a:spcPts val="0"/>
              </a:spcAft>
              <a:buNone/>
            </a:pPr>
            <a:r>
              <a:rPr lang="en" sz="1600"/>
              <a:t>Theft and battery are not restricted by location.</a:t>
            </a:r>
            <a:endParaRPr sz="1600"/>
          </a:p>
          <a:p>
            <a:pPr indent="0" lvl="0" marL="0" rtl="0" algn="l">
              <a:spcBef>
                <a:spcPts val="1600"/>
              </a:spcBef>
              <a:spcAft>
                <a:spcPts val="1600"/>
              </a:spcAft>
              <a:buNone/>
            </a:pPr>
            <a:r>
              <a:rPr lang="en" sz="1600"/>
              <a:t>Not every theft or battery resulted in an arrest (20.58% of battery, 9.71% of theft)</a:t>
            </a:r>
            <a:endParaRPr sz="1600"/>
          </a:p>
        </p:txBody>
      </p:sp>
      <p:pic>
        <p:nvPicPr>
          <p:cNvPr id="101" name="Google Shape;101;p15"/>
          <p:cNvPicPr preferRelativeResize="0"/>
          <p:nvPr/>
        </p:nvPicPr>
        <p:blipFill>
          <a:blip r:embed="rId3">
            <a:alphaModFix/>
          </a:blip>
          <a:stretch>
            <a:fillRect/>
          </a:stretch>
        </p:blipFill>
        <p:spPr>
          <a:xfrm>
            <a:off x="152400" y="1400725"/>
            <a:ext cx="4997825" cy="374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40025" y="579075"/>
            <a:ext cx="807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Impacts Crime and Arrest Rates in Chicago?</a:t>
            </a:r>
            <a:endParaRPr/>
          </a:p>
        </p:txBody>
      </p:sp>
      <p:sp>
        <p:nvSpPr>
          <p:cNvPr id="107" name="Google Shape;107;p16"/>
          <p:cNvSpPr txBox="1"/>
          <p:nvPr>
            <p:ph idx="1" type="body"/>
          </p:nvPr>
        </p:nvSpPr>
        <p:spPr>
          <a:xfrm>
            <a:off x="6480675" y="1637075"/>
            <a:ext cx="2517600" cy="29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Temperature</a:t>
            </a:r>
            <a:endParaRPr sz="1600"/>
          </a:p>
          <a:p>
            <a:pPr indent="0" lvl="0" marL="0" rtl="0" algn="l">
              <a:spcBef>
                <a:spcPts val="1600"/>
              </a:spcBef>
              <a:spcAft>
                <a:spcPts val="0"/>
              </a:spcAft>
              <a:buNone/>
            </a:pPr>
            <a:r>
              <a:rPr lang="en" sz="1600"/>
              <a:t>Wind Speed</a:t>
            </a:r>
            <a:endParaRPr sz="1600"/>
          </a:p>
          <a:p>
            <a:pPr indent="0" lvl="0" marL="0" rtl="0" algn="l">
              <a:spcBef>
                <a:spcPts val="1600"/>
              </a:spcBef>
              <a:spcAft>
                <a:spcPts val="0"/>
              </a:spcAft>
              <a:buNone/>
            </a:pPr>
            <a:r>
              <a:rPr lang="en" sz="1600"/>
              <a:t>Shift of the Day</a:t>
            </a:r>
            <a:endParaRPr sz="1600"/>
          </a:p>
          <a:p>
            <a:pPr indent="0" lvl="0" marL="0" rtl="0" algn="l">
              <a:spcBef>
                <a:spcPts val="1600"/>
              </a:spcBef>
              <a:spcAft>
                <a:spcPts val="0"/>
              </a:spcAft>
              <a:buNone/>
            </a:pPr>
            <a:r>
              <a:rPr lang="en" sz="1600"/>
              <a:t>Precipitation</a:t>
            </a:r>
            <a:endParaRPr sz="1600"/>
          </a:p>
          <a:p>
            <a:pPr indent="0" lvl="0" marL="0" rtl="0" algn="l">
              <a:spcBef>
                <a:spcPts val="1600"/>
              </a:spcBef>
              <a:spcAft>
                <a:spcPts val="0"/>
              </a:spcAft>
              <a:buNone/>
            </a:pPr>
            <a:r>
              <a:rPr lang="en" sz="1600"/>
              <a:t>Season</a:t>
            </a:r>
            <a:endParaRPr sz="1600"/>
          </a:p>
          <a:p>
            <a:pPr indent="0" lvl="0" marL="0" rtl="0" algn="l">
              <a:spcBef>
                <a:spcPts val="1600"/>
              </a:spcBef>
              <a:spcAft>
                <a:spcPts val="1600"/>
              </a:spcAft>
              <a:buNone/>
            </a:pPr>
            <a:r>
              <a:rPr lang="en" sz="1600"/>
              <a:t>Holidays</a:t>
            </a:r>
            <a:endParaRPr sz="1600"/>
          </a:p>
        </p:txBody>
      </p:sp>
      <p:pic>
        <p:nvPicPr>
          <p:cNvPr id="108" name="Google Shape;108;p16"/>
          <p:cNvPicPr preferRelativeResize="0"/>
          <p:nvPr/>
        </p:nvPicPr>
        <p:blipFill>
          <a:blip r:embed="rId3">
            <a:alphaModFix/>
          </a:blip>
          <a:stretch>
            <a:fillRect/>
          </a:stretch>
        </p:blipFill>
        <p:spPr>
          <a:xfrm>
            <a:off x="157950" y="1367125"/>
            <a:ext cx="6188222" cy="3370700"/>
          </a:xfrm>
          <a:prstGeom prst="rect">
            <a:avLst/>
          </a:prstGeom>
          <a:noFill/>
          <a:ln>
            <a:noFill/>
          </a:ln>
        </p:spPr>
      </p:pic>
      <p:sp>
        <p:nvSpPr>
          <p:cNvPr id="109" name="Google Shape;109;p16"/>
          <p:cNvSpPr txBox="1"/>
          <p:nvPr/>
        </p:nvSpPr>
        <p:spPr>
          <a:xfrm>
            <a:off x="5403894" y="2608035"/>
            <a:ext cx="961200" cy="888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Lato"/>
                <a:ea typeface="Lato"/>
                <a:cs typeface="Lato"/>
                <a:sym typeface="Lato"/>
              </a:rPr>
              <a:t>Theft </a:t>
            </a:r>
            <a:endParaRPr b="1">
              <a:solidFill>
                <a:srgbClr val="666666"/>
              </a:solidFill>
              <a:latin typeface="Lato"/>
              <a:ea typeface="Lato"/>
              <a:cs typeface="Lato"/>
              <a:sym typeface="Lato"/>
            </a:endParaRPr>
          </a:p>
          <a:p>
            <a:pPr indent="0" lvl="0" marL="0" rtl="0" algn="l">
              <a:spcBef>
                <a:spcPts val="0"/>
              </a:spcBef>
              <a:spcAft>
                <a:spcPts val="0"/>
              </a:spcAft>
              <a:buNone/>
            </a:pPr>
            <a:r>
              <a:rPr b="1" lang="en">
                <a:solidFill>
                  <a:srgbClr val="666666"/>
                </a:solidFill>
                <a:latin typeface="Lato"/>
                <a:ea typeface="Lato"/>
                <a:cs typeface="Lato"/>
                <a:sym typeface="Lato"/>
              </a:rPr>
              <a:t>And</a:t>
            </a:r>
            <a:endParaRPr b="1">
              <a:solidFill>
                <a:srgbClr val="666666"/>
              </a:solidFill>
              <a:latin typeface="Lato"/>
              <a:ea typeface="Lato"/>
              <a:cs typeface="Lato"/>
              <a:sym typeface="Lato"/>
            </a:endParaRPr>
          </a:p>
          <a:p>
            <a:pPr indent="0" lvl="0" marL="0" rtl="0" algn="l">
              <a:spcBef>
                <a:spcPts val="0"/>
              </a:spcBef>
              <a:spcAft>
                <a:spcPts val="0"/>
              </a:spcAft>
              <a:buNone/>
            </a:pPr>
            <a:r>
              <a:rPr b="1" lang="en">
                <a:solidFill>
                  <a:srgbClr val="666666"/>
                </a:solidFill>
                <a:latin typeface="Lato"/>
                <a:ea typeface="Lato"/>
                <a:cs typeface="Lato"/>
                <a:sym typeface="Lato"/>
              </a:rPr>
              <a:t>Battery</a:t>
            </a:r>
            <a:endParaRPr b="1">
              <a:solidFill>
                <a:srgbClr val="666666"/>
              </a:solidFill>
              <a:latin typeface="Lato"/>
              <a:ea typeface="Lato"/>
              <a:cs typeface="Lato"/>
              <a:sym typeface="Lato"/>
            </a:endParaRPr>
          </a:p>
        </p:txBody>
      </p:sp>
      <p:sp>
        <p:nvSpPr>
          <p:cNvPr id="110" name="Google Shape;110;p16"/>
          <p:cNvSpPr txBox="1"/>
          <p:nvPr/>
        </p:nvSpPr>
        <p:spPr>
          <a:xfrm>
            <a:off x="4100325" y="2719449"/>
            <a:ext cx="1066800" cy="30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000">
                <a:solidFill>
                  <a:srgbClr val="CC0000"/>
                </a:solidFill>
                <a:latin typeface="Lato"/>
                <a:ea typeface="Lato"/>
                <a:cs typeface="Lato"/>
                <a:sym typeface="Lato"/>
              </a:rPr>
              <a:t>Temperature</a:t>
            </a:r>
            <a:endParaRPr sz="1000">
              <a:solidFill>
                <a:schemeClr val="accent1"/>
              </a:solidFill>
              <a:latin typeface="Lato"/>
              <a:ea typeface="Lato"/>
              <a:cs typeface="Lato"/>
              <a:sym typeface="Lato"/>
            </a:endParaRPr>
          </a:p>
        </p:txBody>
      </p:sp>
      <p:sp>
        <p:nvSpPr>
          <p:cNvPr id="111" name="Google Shape;111;p16"/>
          <p:cNvSpPr txBox="1"/>
          <p:nvPr/>
        </p:nvSpPr>
        <p:spPr>
          <a:xfrm>
            <a:off x="3955650" y="2191271"/>
            <a:ext cx="1066800" cy="30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000">
                <a:solidFill>
                  <a:srgbClr val="CC0000"/>
                </a:solidFill>
                <a:latin typeface="Lato"/>
                <a:ea typeface="Lato"/>
                <a:cs typeface="Lato"/>
                <a:sym typeface="Lato"/>
              </a:rPr>
              <a:t>Precipitation</a:t>
            </a:r>
            <a:endParaRPr sz="1000">
              <a:solidFill>
                <a:srgbClr val="CC0000"/>
              </a:solidFill>
              <a:latin typeface="Lato"/>
              <a:ea typeface="Lato"/>
              <a:cs typeface="Lato"/>
              <a:sym typeface="Lato"/>
            </a:endParaRPr>
          </a:p>
        </p:txBody>
      </p:sp>
      <p:cxnSp>
        <p:nvCxnSpPr>
          <p:cNvPr id="112" name="Google Shape;112;p16"/>
          <p:cNvCxnSpPr/>
          <p:nvPr/>
        </p:nvCxnSpPr>
        <p:spPr>
          <a:xfrm flipH="1">
            <a:off x="3955650" y="2403584"/>
            <a:ext cx="369900" cy="4734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6"/>
          <p:cNvCxnSpPr/>
          <p:nvPr/>
        </p:nvCxnSpPr>
        <p:spPr>
          <a:xfrm flipH="1">
            <a:off x="4304100" y="2403584"/>
            <a:ext cx="369900" cy="47340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6"/>
          <p:cNvSpPr txBox="1"/>
          <p:nvPr/>
        </p:nvSpPr>
        <p:spPr>
          <a:xfrm rot="-3165530">
            <a:off x="4171062" y="2403864"/>
            <a:ext cx="518531" cy="2954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000">
                <a:solidFill>
                  <a:srgbClr val="CC0000"/>
                </a:solidFill>
                <a:latin typeface="Lato"/>
                <a:ea typeface="Lato"/>
                <a:cs typeface="Lato"/>
                <a:sym typeface="Lato"/>
              </a:rPr>
              <a:t>Snow</a:t>
            </a:r>
            <a:endParaRPr sz="1000">
              <a:solidFill>
                <a:schemeClr val="accent1"/>
              </a:solidFill>
              <a:latin typeface="Lato"/>
              <a:ea typeface="Lato"/>
              <a:cs typeface="Lato"/>
              <a:sym typeface="Lato"/>
            </a:endParaRPr>
          </a:p>
        </p:txBody>
      </p:sp>
      <p:sp>
        <p:nvSpPr>
          <p:cNvPr id="115" name="Google Shape;115;p16"/>
          <p:cNvSpPr txBox="1"/>
          <p:nvPr/>
        </p:nvSpPr>
        <p:spPr>
          <a:xfrm rot="-3163357">
            <a:off x="3829136" y="2387315"/>
            <a:ext cx="514633" cy="2954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000">
                <a:solidFill>
                  <a:srgbClr val="CC0000"/>
                </a:solidFill>
                <a:latin typeface="Lato"/>
                <a:ea typeface="Lato"/>
                <a:cs typeface="Lato"/>
                <a:sym typeface="Lato"/>
              </a:rPr>
              <a:t>Rain</a:t>
            </a:r>
            <a:endParaRPr sz="1000">
              <a:solidFill>
                <a:srgbClr val="CC0000"/>
              </a:solidFill>
              <a:latin typeface="Lato"/>
              <a:ea typeface="Lato"/>
              <a:cs typeface="Lato"/>
              <a:sym typeface="Lato"/>
            </a:endParaRPr>
          </a:p>
        </p:txBody>
      </p:sp>
      <p:sp>
        <p:nvSpPr>
          <p:cNvPr id="116" name="Google Shape;116;p16"/>
          <p:cNvSpPr txBox="1"/>
          <p:nvPr/>
        </p:nvSpPr>
        <p:spPr>
          <a:xfrm>
            <a:off x="1819775" y="1891895"/>
            <a:ext cx="1066800" cy="35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000">
                <a:solidFill>
                  <a:srgbClr val="CC0000"/>
                </a:solidFill>
                <a:latin typeface="Lato"/>
                <a:ea typeface="Lato"/>
                <a:cs typeface="Lato"/>
                <a:sym typeface="Lato"/>
              </a:rPr>
              <a:t>Shift</a:t>
            </a:r>
            <a:r>
              <a:rPr lang="en" sz="1000">
                <a:solidFill>
                  <a:schemeClr val="accent1"/>
                </a:solidFill>
                <a:latin typeface="Lato"/>
                <a:ea typeface="Lato"/>
                <a:cs typeface="Lato"/>
                <a:sym typeface="Lato"/>
              </a:rPr>
              <a:t> </a:t>
            </a:r>
            <a:r>
              <a:rPr lang="en" sz="1000">
                <a:solidFill>
                  <a:srgbClr val="CC0000"/>
                </a:solidFill>
                <a:latin typeface="Lato"/>
                <a:ea typeface="Lato"/>
                <a:cs typeface="Lato"/>
                <a:sym typeface="Lato"/>
              </a:rPr>
              <a:t>of</a:t>
            </a:r>
            <a:r>
              <a:rPr lang="en" sz="1000">
                <a:solidFill>
                  <a:schemeClr val="accent1"/>
                </a:solidFill>
                <a:latin typeface="Lato"/>
                <a:ea typeface="Lato"/>
                <a:cs typeface="Lato"/>
                <a:sym typeface="Lato"/>
              </a:rPr>
              <a:t> </a:t>
            </a:r>
            <a:r>
              <a:rPr lang="en" sz="1000">
                <a:solidFill>
                  <a:srgbClr val="CC0000"/>
                </a:solidFill>
                <a:latin typeface="Lato"/>
                <a:ea typeface="Lato"/>
                <a:cs typeface="Lato"/>
                <a:sym typeface="Lato"/>
              </a:rPr>
              <a:t>the</a:t>
            </a:r>
            <a:r>
              <a:rPr lang="en" sz="1000">
                <a:solidFill>
                  <a:schemeClr val="accent1"/>
                </a:solidFill>
                <a:latin typeface="Lato"/>
                <a:ea typeface="Lato"/>
                <a:cs typeface="Lato"/>
                <a:sym typeface="Lato"/>
              </a:rPr>
              <a:t> </a:t>
            </a:r>
            <a:r>
              <a:rPr lang="en" sz="1000">
                <a:solidFill>
                  <a:srgbClr val="CC0000"/>
                </a:solidFill>
                <a:latin typeface="Lato"/>
                <a:ea typeface="Lato"/>
                <a:cs typeface="Lato"/>
                <a:sym typeface="Lato"/>
              </a:rPr>
              <a:t>Day</a:t>
            </a:r>
            <a:endParaRPr sz="1000">
              <a:solidFill>
                <a:schemeClr val="accent1"/>
              </a:solidFill>
              <a:latin typeface="Lato"/>
              <a:ea typeface="Lato"/>
              <a:cs typeface="Lato"/>
              <a:sym typeface="Lato"/>
            </a:endParaRPr>
          </a:p>
        </p:txBody>
      </p:sp>
      <p:sp>
        <p:nvSpPr>
          <p:cNvPr id="117" name="Google Shape;117;p16"/>
          <p:cNvSpPr txBox="1"/>
          <p:nvPr/>
        </p:nvSpPr>
        <p:spPr>
          <a:xfrm>
            <a:off x="1929650" y="2210125"/>
            <a:ext cx="1185600" cy="5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No. of Personnel per Shift</a:t>
            </a:r>
            <a:endParaRPr sz="1000">
              <a:solidFill>
                <a:schemeClr val="accent1"/>
              </a:solidFill>
              <a:latin typeface="Lato"/>
              <a:ea typeface="Lato"/>
              <a:cs typeface="Lato"/>
              <a:sym typeface="Lato"/>
            </a:endParaRPr>
          </a:p>
        </p:txBody>
      </p:sp>
      <p:sp>
        <p:nvSpPr>
          <p:cNvPr id="118" name="Google Shape;118;p16"/>
          <p:cNvSpPr txBox="1"/>
          <p:nvPr/>
        </p:nvSpPr>
        <p:spPr>
          <a:xfrm>
            <a:off x="668625" y="4024185"/>
            <a:ext cx="1066800" cy="35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000">
                <a:solidFill>
                  <a:srgbClr val="CC0000"/>
                </a:solidFill>
                <a:latin typeface="Lato"/>
                <a:ea typeface="Lato"/>
                <a:cs typeface="Lato"/>
                <a:sym typeface="Lato"/>
              </a:rPr>
              <a:t>Holiday</a:t>
            </a:r>
            <a:endParaRPr sz="1000">
              <a:solidFill>
                <a:schemeClr val="accent1"/>
              </a:solidFill>
              <a:latin typeface="Lato"/>
              <a:ea typeface="Lato"/>
              <a:cs typeface="Lato"/>
              <a:sym typeface="Lato"/>
            </a:endParaRPr>
          </a:p>
        </p:txBody>
      </p:sp>
      <p:sp>
        <p:nvSpPr>
          <p:cNvPr id="119" name="Google Shape;119;p16"/>
          <p:cNvSpPr txBox="1"/>
          <p:nvPr/>
        </p:nvSpPr>
        <p:spPr>
          <a:xfrm>
            <a:off x="3945825" y="1637084"/>
            <a:ext cx="1066800" cy="3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CC0000"/>
                </a:solidFill>
                <a:latin typeface="Lato"/>
                <a:ea typeface="Lato"/>
                <a:cs typeface="Lato"/>
                <a:sym typeface="Lato"/>
              </a:rPr>
              <a:t>Season</a:t>
            </a:r>
            <a:endParaRPr sz="1000">
              <a:solidFill>
                <a:srgbClr val="CC0000"/>
              </a:solidFill>
              <a:latin typeface="Lato"/>
              <a:ea typeface="Lato"/>
              <a:cs typeface="Lato"/>
              <a:sym typeface="Lato"/>
            </a:endParaRPr>
          </a:p>
        </p:txBody>
      </p:sp>
      <p:sp>
        <p:nvSpPr>
          <p:cNvPr id="120" name="Google Shape;120;p16"/>
          <p:cNvSpPr txBox="1"/>
          <p:nvPr/>
        </p:nvSpPr>
        <p:spPr>
          <a:xfrm>
            <a:off x="239750" y="1777374"/>
            <a:ext cx="1066800" cy="35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Used only one year’s data </a:t>
            </a:r>
            <a:endParaRPr sz="1000">
              <a:solidFill>
                <a:schemeClr val="accent1"/>
              </a:solidFill>
              <a:latin typeface="Lato"/>
              <a:ea typeface="Lato"/>
              <a:cs typeface="Lato"/>
              <a:sym typeface="Lato"/>
            </a:endParaRPr>
          </a:p>
        </p:txBody>
      </p:sp>
      <p:sp>
        <p:nvSpPr>
          <p:cNvPr id="121" name="Google Shape;121;p16"/>
          <p:cNvSpPr txBox="1"/>
          <p:nvPr/>
        </p:nvSpPr>
        <p:spPr>
          <a:xfrm>
            <a:off x="4291925" y="3120783"/>
            <a:ext cx="1066800" cy="35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Weapon</a:t>
            </a:r>
            <a:endParaRPr sz="1000">
              <a:solidFill>
                <a:schemeClr val="accent1"/>
              </a:solidFill>
              <a:latin typeface="Lato"/>
              <a:ea typeface="Lato"/>
              <a:cs typeface="Lato"/>
              <a:sym typeface="Lato"/>
            </a:endParaRPr>
          </a:p>
        </p:txBody>
      </p:sp>
      <p:sp>
        <p:nvSpPr>
          <p:cNvPr id="122" name="Google Shape;122;p16"/>
          <p:cNvSpPr txBox="1"/>
          <p:nvPr/>
        </p:nvSpPr>
        <p:spPr>
          <a:xfrm>
            <a:off x="4024125" y="3394648"/>
            <a:ext cx="1066800" cy="64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Assault by other items</a:t>
            </a:r>
            <a:endParaRPr sz="1000">
              <a:solidFill>
                <a:schemeClr val="accent1"/>
              </a:solidFill>
              <a:latin typeface="Lato"/>
              <a:ea typeface="Lato"/>
              <a:cs typeface="Lato"/>
              <a:sym typeface="Lato"/>
            </a:endParaRPr>
          </a:p>
        </p:txBody>
      </p:sp>
      <p:sp>
        <p:nvSpPr>
          <p:cNvPr id="123" name="Google Shape;123;p16"/>
          <p:cNvSpPr txBox="1"/>
          <p:nvPr/>
        </p:nvSpPr>
        <p:spPr>
          <a:xfrm>
            <a:off x="440025" y="4431525"/>
            <a:ext cx="1379700" cy="306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Lato"/>
                <a:ea typeface="Lato"/>
                <a:cs typeface="Lato"/>
                <a:sym typeface="Lato"/>
              </a:rPr>
              <a:t>Socio Economic Factors</a:t>
            </a:r>
            <a:endParaRPr b="1" sz="1100">
              <a:solidFill>
                <a:srgbClr val="434343"/>
              </a:solidFill>
              <a:latin typeface="Lato"/>
              <a:ea typeface="Lato"/>
              <a:cs typeface="Lato"/>
              <a:sym typeface="Lato"/>
            </a:endParaRPr>
          </a:p>
        </p:txBody>
      </p:sp>
      <p:sp>
        <p:nvSpPr>
          <p:cNvPr id="124" name="Google Shape;124;p16"/>
          <p:cNvSpPr txBox="1"/>
          <p:nvPr/>
        </p:nvSpPr>
        <p:spPr>
          <a:xfrm>
            <a:off x="312350" y="2293775"/>
            <a:ext cx="1299000" cy="47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Events in the City</a:t>
            </a:r>
            <a:endParaRPr sz="1000">
              <a:solidFill>
                <a:schemeClr val="accent1"/>
              </a:solidFill>
              <a:latin typeface="Lato"/>
              <a:ea typeface="Lato"/>
              <a:cs typeface="Lato"/>
              <a:sym typeface="Lato"/>
            </a:endParaRPr>
          </a:p>
        </p:txBody>
      </p:sp>
      <p:sp>
        <p:nvSpPr>
          <p:cNvPr id="125" name="Google Shape;125;p16"/>
          <p:cNvSpPr txBox="1"/>
          <p:nvPr/>
        </p:nvSpPr>
        <p:spPr>
          <a:xfrm>
            <a:off x="2430175" y="4431525"/>
            <a:ext cx="763500" cy="306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Lato"/>
                <a:ea typeface="Lato"/>
                <a:cs typeface="Lato"/>
                <a:sym typeface="Lato"/>
              </a:rPr>
              <a:t>Methods</a:t>
            </a:r>
            <a:endParaRPr b="1" sz="1100">
              <a:solidFill>
                <a:srgbClr val="434343"/>
              </a:solidFill>
              <a:latin typeface="Lato"/>
              <a:ea typeface="Lato"/>
              <a:cs typeface="Lato"/>
              <a:sym typeface="Lato"/>
            </a:endParaRPr>
          </a:p>
        </p:txBody>
      </p:sp>
      <p:sp>
        <p:nvSpPr>
          <p:cNvPr id="126" name="Google Shape;126;p16"/>
          <p:cNvSpPr txBox="1"/>
          <p:nvPr/>
        </p:nvSpPr>
        <p:spPr>
          <a:xfrm>
            <a:off x="3796500" y="1423425"/>
            <a:ext cx="1232700" cy="306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Lato"/>
                <a:ea typeface="Lato"/>
                <a:cs typeface="Lato"/>
                <a:sym typeface="Lato"/>
              </a:rPr>
              <a:t>Mother Nature</a:t>
            </a:r>
            <a:endParaRPr b="1" sz="1100">
              <a:solidFill>
                <a:srgbClr val="434343"/>
              </a:solidFill>
              <a:latin typeface="Lato"/>
              <a:ea typeface="Lato"/>
              <a:cs typeface="Lato"/>
              <a:sym typeface="Lato"/>
            </a:endParaRPr>
          </a:p>
        </p:txBody>
      </p:sp>
      <p:sp>
        <p:nvSpPr>
          <p:cNvPr id="127" name="Google Shape;127;p16"/>
          <p:cNvSpPr txBox="1"/>
          <p:nvPr/>
        </p:nvSpPr>
        <p:spPr>
          <a:xfrm>
            <a:off x="4008075" y="4431525"/>
            <a:ext cx="942300" cy="306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Lato"/>
                <a:ea typeface="Lato"/>
                <a:cs typeface="Lato"/>
                <a:sym typeface="Lato"/>
              </a:rPr>
              <a:t>Materials</a:t>
            </a:r>
            <a:endParaRPr b="1" sz="1100">
              <a:solidFill>
                <a:srgbClr val="434343"/>
              </a:solidFill>
              <a:latin typeface="Lato"/>
              <a:ea typeface="Lato"/>
              <a:cs typeface="Lato"/>
              <a:sym typeface="Lato"/>
            </a:endParaRPr>
          </a:p>
        </p:txBody>
      </p:sp>
      <p:sp>
        <p:nvSpPr>
          <p:cNvPr id="128" name="Google Shape;128;p16"/>
          <p:cNvSpPr txBox="1"/>
          <p:nvPr/>
        </p:nvSpPr>
        <p:spPr>
          <a:xfrm>
            <a:off x="2385638" y="1423425"/>
            <a:ext cx="763500" cy="306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Lato"/>
                <a:ea typeface="Lato"/>
                <a:cs typeface="Lato"/>
                <a:sym typeface="Lato"/>
              </a:rPr>
              <a:t>People</a:t>
            </a:r>
            <a:endParaRPr b="1" sz="1100">
              <a:solidFill>
                <a:srgbClr val="434343"/>
              </a:solidFill>
              <a:latin typeface="Lato"/>
              <a:ea typeface="Lato"/>
              <a:cs typeface="Lato"/>
              <a:sym typeface="Lato"/>
            </a:endParaRPr>
          </a:p>
        </p:txBody>
      </p:sp>
      <p:sp>
        <p:nvSpPr>
          <p:cNvPr id="129" name="Google Shape;129;p16"/>
          <p:cNvSpPr txBox="1"/>
          <p:nvPr/>
        </p:nvSpPr>
        <p:spPr>
          <a:xfrm>
            <a:off x="480375" y="1406975"/>
            <a:ext cx="1299000" cy="306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Lato"/>
                <a:ea typeface="Lato"/>
                <a:cs typeface="Lato"/>
                <a:sym typeface="Lato"/>
              </a:rPr>
              <a:t>Measurement</a:t>
            </a:r>
            <a:endParaRPr b="1" sz="1100">
              <a:solidFill>
                <a:srgbClr val="434343"/>
              </a:solidFill>
              <a:latin typeface="Lato"/>
              <a:ea typeface="Lato"/>
              <a:cs typeface="Lato"/>
              <a:sym typeface="Lato"/>
            </a:endParaRPr>
          </a:p>
        </p:txBody>
      </p:sp>
      <p:sp>
        <p:nvSpPr>
          <p:cNvPr id="130" name="Google Shape;130;p16"/>
          <p:cNvSpPr txBox="1"/>
          <p:nvPr/>
        </p:nvSpPr>
        <p:spPr>
          <a:xfrm>
            <a:off x="809000" y="3006350"/>
            <a:ext cx="1066800" cy="47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Lack of Education</a:t>
            </a:r>
            <a:endParaRPr sz="1000">
              <a:solidFill>
                <a:schemeClr val="accent1"/>
              </a:solidFill>
              <a:latin typeface="Lato"/>
              <a:ea typeface="Lato"/>
              <a:cs typeface="Lato"/>
              <a:sym typeface="Lato"/>
            </a:endParaRPr>
          </a:p>
        </p:txBody>
      </p:sp>
      <p:sp>
        <p:nvSpPr>
          <p:cNvPr id="131" name="Google Shape;131;p16"/>
          <p:cNvSpPr txBox="1"/>
          <p:nvPr/>
        </p:nvSpPr>
        <p:spPr>
          <a:xfrm>
            <a:off x="636375" y="3496850"/>
            <a:ext cx="1066800" cy="47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Community Areas</a:t>
            </a:r>
            <a:endParaRPr sz="1000">
              <a:solidFill>
                <a:schemeClr val="accent1"/>
              </a:solidFill>
              <a:latin typeface="Lato"/>
              <a:ea typeface="Lato"/>
              <a:cs typeface="Lato"/>
              <a:sym typeface="Lato"/>
            </a:endParaRPr>
          </a:p>
        </p:txBody>
      </p:sp>
      <p:sp>
        <p:nvSpPr>
          <p:cNvPr id="132" name="Google Shape;132;p16"/>
          <p:cNvSpPr txBox="1"/>
          <p:nvPr/>
        </p:nvSpPr>
        <p:spPr>
          <a:xfrm>
            <a:off x="2126875" y="3235300"/>
            <a:ext cx="1146600" cy="35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Police Response Time</a:t>
            </a:r>
            <a:endParaRPr sz="1000">
              <a:solidFill>
                <a:schemeClr val="accent1"/>
              </a:solidFill>
              <a:latin typeface="Lato"/>
              <a:ea typeface="Lato"/>
              <a:cs typeface="Lato"/>
              <a:sym typeface="Lato"/>
            </a:endParaRPr>
          </a:p>
        </p:txBody>
      </p:sp>
      <p:sp>
        <p:nvSpPr>
          <p:cNvPr id="133" name="Google Shape;133;p16"/>
          <p:cNvSpPr txBox="1"/>
          <p:nvPr/>
        </p:nvSpPr>
        <p:spPr>
          <a:xfrm>
            <a:off x="1989050" y="3734053"/>
            <a:ext cx="1066800" cy="64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Resources Available to the Police</a:t>
            </a:r>
            <a:endParaRPr sz="1000">
              <a:solidFill>
                <a:schemeClr val="accent1"/>
              </a:solidFill>
              <a:latin typeface="Lato"/>
              <a:ea typeface="Lato"/>
              <a:cs typeface="Lato"/>
              <a:sym typeface="Lato"/>
            </a:endParaRPr>
          </a:p>
        </p:txBody>
      </p:sp>
      <p:sp>
        <p:nvSpPr>
          <p:cNvPr id="134" name="Google Shape;134;p16"/>
          <p:cNvSpPr txBox="1"/>
          <p:nvPr/>
        </p:nvSpPr>
        <p:spPr>
          <a:xfrm>
            <a:off x="3574650" y="3890148"/>
            <a:ext cx="1066800" cy="64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Assault without weapon or item</a:t>
            </a:r>
            <a:endParaRPr sz="1000">
              <a:solidFill>
                <a:schemeClr val="accent1"/>
              </a:solidFill>
              <a:latin typeface="Lato"/>
              <a:ea typeface="Lato"/>
              <a:cs typeface="Lato"/>
              <a:sym typeface="Lato"/>
            </a:endParaRPr>
          </a:p>
        </p:txBody>
      </p:sp>
      <p:sp>
        <p:nvSpPr>
          <p:cNvPr id="135" name="Google Shape;135;p16"/>
          <p:cNvSpPr txBox="1"/>
          <p:nvPr/>
        </p:nvSpPr>
        <p:spPr>
          <a:xfrm>
            <a:off x="3879450" y="1913509"/>
            <a:ext cx="1066800" cy="3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CC0000"/>
                </a:solidFill>
                <a:latin typeface="Lato"/>
                <a:ea typeface="Lato"/>
                <a:cs typeface="Lato"/>
                <a:sym typeface="Lato"/>
              </a:rPr>
              <a:t>Wind Speed</a:t>
            </a:r>
            <a:endParaRPr sz="1000">
              <a:solidFill>
                <a:srgbClr val="CC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25725"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Identified Factors for Crime</a:t>
            </a:r>
            <a:endParaRPr/>
          </a:p>
        </p:txBody>
      </p:sp>
      <p:pic>
        <p:nvPicPr>
          <p:cNvPr id="141" name="Google Shape;141;p17"/>
          <p:cNvPicPr preferRelativeResize="0"/>
          <p:nvPr/>
        </p:nvPicPr>
        <p:blipFill>
          <a:blip r:embed="rId3">
            <a:alphaModFix/>
          </a:blip>
          <a:stretch>
            <a:fillRect/>
          </a:stretch>
        </p:blipFill>
        <p:spPr>
          <a:xfrm>
            <a:off x="25725" y="1974813"/>
            <a:ext cx="3085562" cy="2944580"/>
          </a:xfrm>
          <a:prstGeom prst="rect">
            <a:avLst/>
          </a:prstGeom>
          <a:noFill/>
          <a:ln>
            <a:noFill/>
          </a:ln>
        </p:spPr>
      </p:pic>
      <p:pic>
        <p:nvPicPr>
          <p:cNvPr id="142" name="Google Shape;142;p17"/>
          <p:cNvPicPr preferRelativeResize="0"/>
          <p:nvPr/>
        </p:nvPicPr>
        <p:blipFill>
          <a:blip r:embed="rId4">
            <a:alphaModFix/>
          </a:blip>
          <a:stretch>
            <a:fillRect/>
          </a:stretch>
        </p:blipFill>
        <p:spPr>
          <a:xfrm>
            <a:off x="3111288" y="1974200"/>
            <a:ext cx="3085562" cy="2945800"/>
          </a:xfrm>
          <a:prstGeom prst="rect">
            <a:avLst/>
          </a:prstGeom>
          <a:noFill/>
          <a:ln>
            <a:noFill/>
          </a:ln>
        </p:spPr>
      </p:pic>
      <p:pic>
        <p:nvPicPr>
          <p:cNvPr id="143" name="Google Shape;143;p17"/>
          <p:cNvPicPr preferRelativeResize="0"/>
          <p:nvPr/>
        </p:nvPicPr>
        <p:blipFill>
          <a:blip r:embed="rId5">
            <a:alphaModFix/>
          </a:blip>
          <a:stretch>
            <a:fillRect/>
          </a:stretch>
        </p:blipFill>
        <p:spPr>
          <a:xfrm>
            <a:off x="6135109" y="1974813"/>
            <a:ext cx="3008891" cy="2944574"/>
          </a:xfrm>
          <a:prstGeom prst="rect">
            <a:avLst/>
          </a:prstGeom>
          <a:noFill/>
          <a:ln>
            <a:noFill/>
          </a:ln>
        </p:spPr>
      </p:pic>
      <p:sp>
        <p:nvSpPr>
          <p:cNvPr id="144" name="Google Shape;144;p17"/>
          <p:cNvSpPr txBox="1"/>
          <p:nvPr/>
        </p:nvSpPr>
        <p:spPr>
          <a:xfrm>
            <a:off x="638325" y="1526425"/>
            <a:ext cx="15543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Temperature</a:t>
            </a:r>
            <a:endParaRPr>
              <a:latin typeface="Lato"/>
              <a:ea typeface="Lato"/>
              <a:cs typeface="Lato"/>
              <a:sym typeface="Lato"/>
            </a:endParaRPr>
          </a:p>
        </p:txBody>
      </p:sp>
      <p:sp>
        <p:nvSpPr>
          <p:cNvPr id="145" name="Google Shape;145;p17"/>
          <p:cNvSpPr txBox="1"/>
          <p:nvPr/>
        </p:nvSpPr>
        <p:spPr>
          <a:xfrm>
            <a:off x="3516500" y="1526425"/>
            <a:ext cx="15543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Precipitation</a:t>
            </a:r>
            <a:endParaRPr>
              <a:latin typeface="Lato"/>
              <a:ea typeface="Lato"/>
              <a:cs typeface="Lato"/>
              <a:sym typeface="Lato"/>
            </a:endParaRPr>
          </a:p>
        </p:txBody>
      </p:sp>
      <p:sp>
        <p:nvSpPr>
          <p:cNvPr id="146" name="Google Shape;146;p17"/>
          <p:cNvSpPr txBox="1"/>
          <p:nvPr/>
        </p:nvSpPr>
        <p:spPr>
          <a:xfrm>
            <a:off x="6862400" y="1526425"/>
            <a:ext cx="15543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Snow</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477875" y="551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Methodology</a:t>
            </a:r>
            <a:endParaRPr/>
          </a:p>
        </p:txBody>
      </p:sp>
      <p:sp>
        <p:nvSpPr>
          <p:cNvPr id="152" name="Google Shape;152;p18"/>
          <p:cNvSpPr txBox="1"/>
          <p:nvPr>
            <p:ph idx="1" type="body"/>
          </p:nvPr>
        </p:nvSpPr>
        <p:spPr>
          <a:xfrm>
            <a:off x="3839125" y="1808100"/>
            <a:ext cx="5157300" cy="2960700"/>
          </a:xfrm>
          <a:prstGeom prst="rect">
            <a:avLst/>
          </a:prstGeom>
        </p:spPr>
        <p:txBody>
          <a:bodyPr anchorCtr="0" anchor="t" bIns="91425" lIns="91425" spcFirstLastPara="1" rIns="91425" wrap="square" tIns="91425">
            <a:noAutofit/>
          </a:bodyPr>
          <a:lstStyle/>
          <a:p>
            <a:pPr indent="-311150" lvl="0" marL="457200" rtl="0" algn="just">
              <a:lnSpc>
                <a:spcPct val="200000"/>
              </a:lnSpc>
              <a:spcBef>
                <a:spcPts val="0"/>
              </a:spcBef>
              <a:spcAft>
                <a:spcPts val="0"/>
              </a:spcAft>
              <a:buSzPts val="1300"/>
              <a:buChar char="●"/>
            </a:pPr>
            <a:r>
              <a:rPr b="1" lang="en"/>
              <a:t>Logistic</a:t>
            </a:r>
            <a:r>
              <a:rPr b="1" lang="en"/>
              <a:t> regression </a:t>
            </a:r>
            <a:r>
              <a:rPr lang="en"/>
              <a:t>→ binary classification question on non-linear data (y/n arrest)</a:t>
            </a:r>
            <a:endParaRPr/>
          </a:p>
          <a:p>
            <a:pPr indent="-311150" lvl="0" marL="457200" rtl="0" algn="just">
              <a:lnSpc>
                <a:spcPct val="200000"/>
              </a:lnSpc>
              <a:spcBef>
                <a:spcPts val="0"/>
              </a:spcBef>
              <a:spcAft>
                <a:spcPts val="0"/>
              </a:spcAft>
              <a:buSzPts val="1300"/>
              <a:buChar char="●"/>
            </a:pPr>
            <a:r>
              <a:rPr lang="en"/>
              <a:t>Used L2 regularization (Ridge) - Did not use feature selection</a:t>
            </a:r>
            <a:endParaRPr/>
          </a:p>
          <a:p>
            <a:pPr indent="-311150" lvl="0" marL="457200" rtl="0" algn="just">
              <a:lnSpc>
                <a:spcPct val="200000"/>
              </a:lnSpc>
              <a:spcBef>
                <a:spcPts val="0"/>
              </a:spcBef>
              <a:spcAft>
                <a:spcPts val="0"/>
              </a:spcAft>
              <a:buSzPts val="1300"/>
              <a:buChar char="●"/>
            </a:pPr>
            <a:r>
              <a:rPr lang="en"/>
              <a:t>Stratified k-fold cross-validation (k=5)</a:t>
            </a:r>
            <a:endParaRPr/>
          </a:p>
          <a:p>
            <a:pPr indent="-311150" lvl="0" marL="457200" rtl="0" algn="just">
              <a:lnSpc>
                <a:spcPct val="200000"/>
              </a:lnSpc>
              <a:spcBef>
                <a:spcPts val="0"/>
              </a:spcBef>
              <a:spcAft>
                <a:spcPts val="0"/>
              </a:spcAft>
              <a:buSzPts val="1300"/>
              <a:buChar char="●"/>
            </a:pPr>
            <a:r>
              <a:rPr lang="en"/>
              <a:t>Ran models on x’s across weather, shift, season &amp; combined</a:t>
            </a:r>
            <a:endParaRPr/>
          </a:p>
          <a:p>
            <a:pPr indent="-311150" lvl="0" marL="457200" rtl="0" algn="just">
              <a:lnSpc>
                <a:spcPct val="200000"/>
              </a:lnSpc>
              <a:spcBef>
                <a:spcPts val="0"/>
              </a:spcBef>
              <a:spcAft>
                <a:spcPts val="0"/>
              </a:spcAft>
              <a:buSzPts val="1300"/>
              <a:buChar char="●"/>
            </a:pPr>
            <a:r>
              <a:rPr lang="en"/>
              <a:t>No log loss greater than 0.50 </a:t>
            </a:r>
            <a:endParaRPr/>
          </a:p>
          <a:p>
            <a:pPr indent="-311150" lvl="0" marL="457200" rtl="0" algn="just">
              <a:lnSpc>
                <a:spcPct val="200000"/>
              </a:lnSpc>
              <a:spcBef>
                <a:spcPts val="0"/>
              </a:spcBef>
              <a:spcAft>
                <a:spcPts val="0"/>
              </a:spcAft>
              <a:buSzPts val="1300"/>
              <a:buChar char="●"/>
            </a:pPr>
            <a:r>
              <a:rPr lang="en"/>
              <a:t>All models experience similar IS and OOS log losses</a:t>
            </a:r>
            <a:endParaRPr/>
          </a:p>
          <a:p>
            <a:pPr indent="-311150" lvl="0" marL="457200" rtl="0" algn="just">
              <a:lnSpc>
                <a:spcPct val="200000"/>
              </a:lnSpc>
              <a:spcBef>
                <a:spcPts val="0"/>
              </a:spcBef>
              <a:spcAft>
                <a:spcPts val="0"/>
              </a:spcAft>
              <a:buSzPts val="1300"/>
              <a:buChar char="●"/>
            </a:pPr>
            <a:r>
              <a:rPr lang="en"/>
              <a:t>Theft models yielded lower LL (~0.31 IS and OOS)</a:t>
            </a:r>
            <a:endParaRPr/>
          </a:p>
        </p:txBody>
      </p:sp>
      <p:pic>
        <p:nvPicPr>
          <p:cNvPr id="153" name="Google Shape;153;p18"/>
          <p:cNvPicPr preferRelativeResize="0"/>
          <p:nvPr/>
        </p:nvPicPr>
        <p:blipFill rotWithShape="1">
          <a:blip r:embed="rId3">
            <a:alphaModFix/>
          </a:blip>
          <a:srcRect b="11264" l="8753" r="6837" t="10513"/>
          <a:stretch/>
        </p:blipFill>
        <p:spPr>
          <a:xfrm>
            <a:off x="111425" y="1850175"/>
            <a:ext cx="3909274" cy="306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0" y="534250"/>
            <a:ext cx="91440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Arrests: What did our Analysis Tell Us? (Weather)</a:t>
            </a:r>
            <a:endParaRPr/>
          </a:p>
          <a:p>
            <a:pPr indent="0" lvl="0" marL="0" rtl="0" algn="l">
              <a:spcBef>
                <a:spcPts val="0"/>
              </a:spcBef>
              <a:spcAft>
                <a:spcPts val="0"/>
              </a:spcAft>
              <a:buNone/>
            </a:pPr>
            <a:r>
              <a:t/>
            </a:r>
            <a:endParaRPr/>
          </a:p>
        </p:txBody>
      </p:sp>
      <p:sp>
        <p:nvSpPr>
          <p:cNvPr id="159" name="Google Shape;159;p19"/>
          <p:cNvSpPr txBox="1"/>
          <p:nvPr>
            <p:ph idx="1" type="body"/>
          </p:nvPr>
        </p:nvSpPr>
        <p:spPr>
          <a:xfrm>
            <a:off x="4168600" y="1514850"/>
            <a:ext cx="4762500" cy="30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Battery		Theft</a:t>
            </a:r>
            <a:endParaRPr sz="1600"/>
          </a:p>
          <a:p>
            <a:pPr indent="0" lvl="0" marL="0" rtl="0" algn="l">
              <a:spcBef>
                <a:spcPts val="1600"/>
              </a:spcBef>
              <a:spcAft>
                <a:spcPts val="0"/>
              </a:spcAft>
              <a:buNone/>
            </a:pPr>
            <a:r>
              <a:rPr lang="en" sz="1600"/>
              <a:t>Precipitation		Decrease		Decrease</a:t>
            </a:r>
            <a:endParaRPr sz="1600"/>
          </a:p>
          <a:p>
            <a:pPr indent="0" lvl="0" marL="0" rtl="0" algn="l">
              <a:spcBef>
                <a:spcPts val="1600"/>
              </a:spcBef>
              <a:spcAft>
                <a:spcPts val="0"/>
              </a:spcAft>
              <a:buNone/>
            </a:pPr>
            <a:r>
              <a:rPr lang="en" sz="1600"/>
              <a:t>Snow depth		Increase		Increase</a:t>
            </a:r>
            <a:endParaRPr sz="1600"/>
          </a:p>
          <a:p>
            <a:pPr indent="0" lvl="0" marL="0" rtl="0" algn="l">
              <a:spcBef>
                <a:spcPts val="1600"/>
              </a:spcBef>
              <a:spcAft>
                <a:spcPts val="0"/>
              </a:spcAft>
              <a:buNone/>
            </a:pPr>
            <a:r>
              <a:rPr lang="en" sz="1600"/>
              <a:t>Snowfall</a:t>
            </a:r>
            <a:r>
              <a:rPr lang="en" sz="1600"/>
              <a:t>			Decrease		Increase</a:t>
            </a:r>
            <a:endParaRPr sz="1600"/>
          </a:p>
          <a:p>
            <a:pPr indent="0" lvl="0" marL="0" rtl="0" algn="l">
              <a:spcBef>
                <a:spcPts val="1600"/>
              </a:spcBef>
              <a:spcAft>
                <a:spcPts val="0"/>
              </a:spcAft>
              <a:buNone/>
            </a:pPr>
            <a:r>
              <a:rPr lang="en" sz="1600"/>
              <a:t>Avg. temp.		Increase		Decrease</a:t>
            </a:r>
            <a:endParaRPr sz="1600"/>
          </a:p>
          <a:p>
            <a:pPr indent="0" lvl="0" marL="0" rtl="0" algn="l">
              <a:spcBef>
                <a:spcPts val="1600"/>
              </a:spcBef>
              <a:spcAft>
                <a:spcPts val="1600"/>
              </a:spcAft>
              <a:buNone/>
            </a:pPr>
            <a:r>
              <a:rPr lang="en" sz="1600"/>
              <a:t>Avg. wind speed	Increase		Decrease</a:t>
            </a:r>
            <a:endParaRPr sz="1600"/>
          </a:p>
        </p:txBody>
      </p:sp>
      <p:pic>
        <p:nvPicPr>
          <p:cNvPr id="160" name="Google Shape;160;p19"/>
          <p:cNvPicPr preferRelativeResize="0"/>
          <p:nvPr/>
        </p:nvPicPr>
        <p:blipFill>
          <a:blip r:embed="rId3">
            <a:alphaModFix/>
          </a:blip>
          <a:stretch>
            <a:fillRect/>
          </a:stretch>
        </p:blipFill>
        <p:spPr>
          <a:xfrm>
            <a:off x="152400" y="1298050"/>
            <a:ext cx="3769250" cy="376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0" y="534250"/>
            <a:ext cx="91440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Arrests: </a:t>
            </a:r>
            <a:r>
              <a:rPr lang="en"/>
              <a:t>What did our Analysis Tell Us? (Time)</a:t>
            </a:r>
            <a:endParaRPr/>
          </a:p>
          <a:p>
            <a:pPr indent="0" lvl="0" marL="0" rtl="0" algn="ctr">
              <a:spcBef>
                <a:spcPts val="0"/>
              </a:spcBef>
              <a:spcAft>
                <a:spcPts val="0"/>
              </a:spcAft>
              <a:buNone/>
            </a:pPr>
            <a:r>
              <a:t/>
            </a:r>
            <a:endParaRPr/>
          </a:p>
        </p:txBody>
      </p:sp>
      <p:sp>
        <p:nvSpPr>
          <p:cNvPr id="166" name="Google Shape;166;p20"/>
          <p:cNvSpPr txBox="1"/>
          <p:nvPr>
            <p:ph idx="1" type="body"/>
          </p:nvPr>
        </p:nvSpPr>
        <p:spPr>
          <a:xfrm>
            <a:off x="114500" y="1503625"/>
            <a:ext cx="44733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Battery		Theft</a:t>
            </a:r>
            <a:endParaRPr sz="1600"/>
          </a:p>
          <a:p>
            <a:pPr indent="0" lvl="0" marL="0" rtl="0" algn="l">
              <a:spcBef>
                <a:spcPts val="1600"/>
              </a:spcBef>
              <a:spcAft>
                <a:spcPts val="0"/>
              </a:spcAft>
              <a:buNone/>
            </a:pPr>
            <a:r>
              <a:rPr lang="en" sz="1600"/>
              <a:t>Holiday			Increase		Increase</a:t>
            </a:r>
            <a:endParaRPr sz="1600"/>
          </a:p>
          <a:p>
            <a:pPr indent="0" lvl="0" marL="0" rtl="0" algn="l">
              <a:spcBef>
                <a:spcPts val="1600"/>
              </a:spcBef>
              <a:spcAft>
                <a:spcPts val="0"/>
              </a:spcAft>
              <a:buNone/>
            </a:pPr>
            <a:r>
              <a:rPr lang="en" sz="1600"/>
              <a:t>Winter/Spring		Increase		Increase</a:t>
            </a:r>
            <a:endParaRPr sz="1600"/>
          </a:p>
          <a:p>
            <a:pPr indent="0" lvl="0" marL="0" rtl="0" algn="l">
              <a:spcBef>
                <a:spcPts val="1600"/>
              </a:spcBef>
              <a:spcAft>
                <a:spcPts val="0"/>
              </a:spcAft>
              <a:buNone/>
            </a:pPr>
            <a:r>
              <a:rPr lang="en" sz="1600"/>
              <a:t>Summer/Fall		Decrease		Decrease</a:t>
            </a:r>
            <a:endParaRPr sz="1600"/>
          </a:p>
          <a:p>
            <a:pPr indent="0" lvl="0" marL="0" rtl="0" algn="l">
              <a:spcBef>
                <a:spcPts val="1600"/>
              </a:spcBef>
              <a:spcAft>
                <a:spcPts val="0"/>
              </a:spcAft>
              <a:buNone/>
            </a:pPr>
            <a:r>
              <a:rPr lang="en" sz="1600"/>
              <a:t>12am-8am		Increase		Decrease</a:t>
            </a:r>
            <a:endParaRPr sz="1600"/>
          </a:p>
          <a:p>
            <a:pPr indent="0" lvl="0" marL="0" rtl="0" algn="l">
              <a:spcBef>
                <a:spcPts val="1600"/>
              </a:spcBef>
              <a:spcAft>
                <a:spcPts val="0"/>
              </a:spcAft>
              <a:buNone/>
            </a:pPr>
            <a:r>
              <a:rPr lang="en" sz="1600"/>
              <a:t>8am-4pm			Decrease		Increase</a:t>
            </a:r>
            <a:endParaRPr sz="1600"/>
          </a:p>
          <a:p>
            <a:pPr indent="0" lvl="0" marL="0" rtl="0" algn="l">
              <a:spcBef>
                <a:spcPts val="1600"/>
              </a:spcBef>
              <a:spcAft>
                <a:spcPts val="1600"/>
              </a:spcAft>
              <a:buNone/>
            </a:pPr>
            <a:r>
              <a:rPr lang="en" sz="1600"/>
              <a:t>4p</a:t>
            </a:r>
            <a:r>
              <a:rPr lang="en" sz="1600"/>
              <a:t>m-12am		Decrease		Increase</a:t>
            </a:r>
            <a:endParaRPr sz="1600"/>
          </a:p>
        </p:txBody>
      </p:sp>
      <p:pic>
        <p:nvPicPr>
          <p:cNvPr id="167" name="Google Shape;167;p20"/>
          <p:cNvPicPr preferRelativeResize="0"/>
          <p:nvPr/>
        </p:nvPicPr>
        <p:blipFill>
          <a:blip r:embed="rId3">
            <a:alphaModFix/>
          </a:blip>
          <a:stretch>
            <a:fillRect/>
          </a:stretch>
        </p:blipFill>
        <p:spPr>
          <a:xfrm>
            <a:off x="4587750" y="1503633"/>
            <a:ext cx="4473250" cy="29821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438100" y="56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Big Data Pitfalls</a:t>
            </a:r>
            <a:endParaRPr/>
          </a:p>
        </p:txBody>
      </p:sp>
      <p:sp>
        <p:nvSpPr>
          <p:cNvPr id="173" name="Google Shape;173;p21"/>
          <p:cNvSpPr txBox="1"/>
          <p:nvPr>
            <p:ph idx="1" type="body"/>
          </p:nvPr>
        </p:nvSpPr>
        <p:spPr>
          <a:xfrm>
            <a:off x="265125" y="2210750"/>
            <a:ext cx="4728300" cy="21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Removing collinear temperature variables (min/max temp)</a:t>
            </a:r>
            <a:endParaRPr sz="1600"/>
          </a:p>
          <a:p>
            <a:pPr indent="0" lvl="0" marL="0" rtl="0" algn="l">
              <a:spcBef>
                <a:spcPts val="1600"/>
              </a:spcBef>
              <a:spcAft>
                <a:spcPts val="0"/>
              </a:spcAft>
              <a:buNone/>
            </a:pPr>
            <a:r>
              <a:rPr lang="en" sz="1600"/>
              <a:t>Removing crimes and fields that would introduce noise (zip codes, map coordinates)</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74" name="Google Shape;174;p21"/>
          <p:cNvPicPr preferRelativeResize="0"/>
          <p:nvPr/>
        </p:nvPicPr>
        <p:blipFill>
          <a:blip r:embed="rId3">
            <a:alphaModFix/>
          </a:blip>
          <a:stretch>
            <a:fillRect/>
          </a:stretch>
        </p:blipFill>
        <p:spPr>
          <a:xfrm>
            <a:off x="4993325" y="1712675"/>
            <a:ext cx="3810000" cy="318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