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9" r:id="rId2"/>
    <p:sldId id="260" r:id="rId3"/>
    <p:sldId id="308" r:id="rId4"/>
    <p:sldId id="261" r:id="rId5"/>
    <p:sldId id="263" r:id="rId6"/>
    <p:sldId id="265" r:id="rId7"/>
    <p:sldId id="274" r:id="rId8"/>
    <p:sldId id="309" r:id="rId9"/>
    <p:sldId id="276" r:id="rId10"/>
    <p:sldId id="277" r:id="rId11"/>
    <p:sldId id="271" r:id="rId12"/>
    <p:sldId id="272" r:id="rId13"/>
    <p:sldId id="278" r:id="rId14"/>
    <p:sldId id="279" r:id="rId15"/>
    <p:sldId id="310" r:id="rId16"/>
    <p:sldId id="280" r:id="rId17"/>
    <p:sldId id="281" r:id="rId18"/>
    <p:sldId id="282" r:id="rId19"/>
    <p:sldId id="283" r:id="rId20"/>
    <p:sldId id="284" r:id="rId21"/>
    <p:sldId id="285" r:id="rId22"/>
    <p:sldId id="291" r:id="rId23"/>
    <p:sldId id="292" r:id="rId24"/>
    <p:sldId id="293" r:id="rId25"/>
    <p:sldId id="290" r:id="rId26"/>
    <p:sldId id="311" r:id="rId27"/>
    <p:sldId id="288" r:id="rId28"/>
    <p:sldId id="289" r:id="rId29"/>
    <p:sldId id="286" r:id="rId30"/>
    <p:sldId id="264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4" r:id="rId41"/>
    <p:sldId id="303" r:id="rId42"/>
    <p:sldId id="305" r:id="rId43"/>
    <p:sldId id="306" r:id="rId44"/>
    <p:sldId id="307" r:id="rId45"/>
    <p:sldId id="258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C2416C-BB1C-2645-8CD6-0A146C4D2251}">
          <p14:sldIdLst>
            <p14:sldId id="259"/>
          </p14:sldIdLst>
        </p14:section>
        <p14:section name="多线程概念" id="{06268CF6-8430-2442-AF9A-AEEE19CF13BA}">
          <p14:sldIdLst>
            <p14:sldId id="260"/>
            <p14:sldId id="308"/>
            <p14:sldId id="261"/>
            <p14:sldId id="263"/>
            <p14:sldId id="265"/>
          </p14:sldIdLst>
        </p14:section>
        <p14:section name="GCD" id="{D1E75F19-27F3-DF4D-BD32-B108F2E0FCA7}">
          <p14:sldIdLst>
            <p14:sldId id="274"/>
            <p14:sldId id="309"/>
            <p14:sldId id="276"/>
            <p14:sldId id="277"/>
            <p14:sldId id="271"/>
            <p14:sldId id="272"/>
            <p14:sldId id="278"/>
            <p14:sldId id="279"/>
            <p14:sldId id="310"/>
            <p14:sldId id="280"/>
            <p14:sldId id="281"/>
          </p14:sldIdLst>
        </p14:section>
        <p14:section name="NSOperation" id="{528D6155-7AF7-F94F-BEB8-1FDA09C4D977}">
          <p14:sldIdLst>
            <p14:sldId id="282"/>
            <p14:sldId id="283"/>
            <p14:sldId id="284"/>
            <p14:sldId id="285"/>
            <p14:sldId id="291"/>
            <p14:sldId id="292"/>
            <p14:sldId id="293"/>
          </p14:sldIdLst>
        </p14:section>
        <p14:section name="Run Loop" id="{852DE4A8-1278-8A45-BAE2-0FAA081D6118}">
          <p14:sldIdLst>
            <p14:sldId id="290"/>
            <p14:sldId id="311"/>
            <p14:sldId id="288"/>
            <p14:sldId id="289"/>
            <p14:sldId id="286"/>
          </p14:sldIdLst>
        </p14:section>
        <p14:section name="资源共享" id="{281FD876-83AB-DD42-8D9B-E115B5DEE600}">
          <p14:sldIdLst>
            <p14:sldId id="264"/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单例" id="{3FF537DA-C378-D644-9C61-2CBE0D344D2D}">
          <p14:sldIdLst>
            <p14:sldId id="301"/>
            <p14:sldId id="302"/>
            <p14:sldId id="304"/>
          </p14:sldIdLst>
        </p14:section>
        <p14:section name="NSThread" id="{188E5151-EA6D-F54E-8FBC-105C7A76C418}">
          <p14:sldIdLst>
            <p14:sldId id="303"/>
            <p14:sldId id="305"/>
            <p14:sldId id="306"/>
            <p14:sldId id="30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6240" autoAdjust="0"/>
  </p:normalViewPr>
  <p:slideViewPr>
    <p:cSldViewPr snapToGrid="0" snapToObjects="1">
      <p:cViewPr varScale="1">
        <p:scale>
          <a:sx n="120" d="100"/>
          <a:sy n="120" d="100"/>
        </p:scale>
        <p:origin x="11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HS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30E0F-4356-AE4F-BCB1-986D33E8E168}" type="datetimeFigureOut">
              <a:t>15/4/18</a:t>
            </a:fld>
            <a:endParaRPr kumimoji="1" lang="zh-CHS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HS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HS" altLang="en-US"/>
              <a:t>单击此处编辑母版文本样式</a:t>
            </a:r>
          </a:p>
          <a:p>
            <a:pPr lvl="1"/>
            <a:r>
              <a:rPr kumimoji="1" lang="zh-CHS" altLang="en-US"/>
              <a:t>二级</a:t>
            </a:r>
          </a:p>
          <a:p>
            <a:pPr lvl="2"/>
            <a:r>
              <a:rPr kumimoji="1" lang="zh-CHS" altLang="en-US"/>
              <a:t>三级</a:t>
            </a:r>
          </a:p>
          <a:p>
            <a:pPr lvl="3"/>
            <a:r>
              <a:rPr kumimoji="1" lang="zh-CHS" altLang="en-US"/>
              <a:t>四级</a:t>
            </a:r>
          </a:p>
          <a:p>
            <a:pPr lvl="4"/>
            <a:r>
              <a:rPr kumimoji="1" lang="zh-CHS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HS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D75D1-AE5C-8C42-A791-1C584BAE6D02}" type="slidenum">
              <a:t>‹#›</a:t>
            </a:fld>
            <a:endParaRPr kumimoji="1" lang="zh-CHS" altLang="en-US"/>
          </a:p>
        </p:txBody>
      </p:sp>
    </p:spTree>
    <p:extLst>
      <p:ext uri="{BB962C8B-B14F-4D97-AF65-F5344CB8AC3E}">
        <p14:creationId xmlns:p14="http://schemas.microsoft.com/office/powerpoint/2010/main" val="3164866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HS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D75D1-AE5C-8C42-A791-1C584BAE6D02}" type="slidenum">
              <a:t>16</a:t>
            </a:fld>
            <a:endParaRPr kumimoji="1" lang="zh-CHS" altLang="en-US"/>
          </a:p>
        </p:txBody>
      </p:sp>
    </p:spTree>
    <p:extLst>
      <p:ext uri="{BB962C8B-B14F-4D97-AF65-F5344CB8AC3E}">
        <p14:creationId xmlns:p14="http://schemas.microsoft.com/office/powerpoint/2010/main" val="129628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 descr="overview_ios_galler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HS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HS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 userDrawn="1"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H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HS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HS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 userDrawn="1"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HS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HS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HS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HS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HS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64197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HS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607358"/>
            <a:ext cx="6378389" cy="38091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HS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6419757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1" i="0">
                <a:latin typeface="Eurostile"/>
                <a:cs typeface="Eurostile"/>
              </a:defRPr>
            </a:lvl1pPr>
          </a:lstStyle>
          <a:p>
            <a:r>
              <a:rPr kumimoji="1" lang="zh-CHS" altLang="en-US" dirty="0" smtClean="0"/>
              <a:t>单击此处编辑母版标题样式</a:t>
            </a:r>
            <a:endParaRPr kumimoji="1"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HS" altLang="en-US" dirty="0" smtClean="0"/>
              <a:t>单击此处编辑母版文本样式</a:t>
            </a:r>
          </a:p>
          <a:p>
            <a:pPr lvl="1"/>
            <a:r>
              <a:rPr kumimoji="1" lang="zh-CHS" altLang="en-US" dirty="0" smtClean="0"/>
              <a:t>二级</a:t>
            </a:r>
          </a:p>
          <a:p>
            <a:pPr lvl="2"/>
            <a:r>
              <a:rPr kumimoji="1" lang="zh-CHS" altLang="en-US" dirty="0" smtClean="0"/>
              <a:t>三级</a:t>
            </a:r>
          </a:p>
          <a:p>
            <a:pPr lvl="3"/>
            <a:r>
              <a:rPr kumimoji="1" lang="zh-CHS" altLang="en-US" dirty="0" smtClean="0"/>
              <a:t>四级</a:t>
            </a:r>
          </a:p>
          <a:p>
            <a:pPr lvl="4"/>
            <a:r>
              <a:rPr kumimoji="1" lang="zh-CHS" altLang="en-US" dirty="0" smtClean="0"/>
              <a:t>五级</a:t>
            </a:r>
            <a:endParaRPr kumimoji="1" lang="zh-CHS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HS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HS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HS" altLang="en-US" dirty="0" smtClean="0"/>
              <a:t>单击此处编辑母版文本样式</a:t>
            </a:r>
          </a:p>
          <a:p>
            <a:pPr lvl="1"/>
            <a:r>
              <a:rPr lang="zh-CHS" altLang="en-US" dirty="0" smtClean="0"/>
              <a:t>二级</a:t>
            </a:r>
          </a:p>
          <a:p>
            <a:pPr lvl="2"/>
            <a:r>
              <a:rPr lang="zh-CHS" altLang="en-US" dirty="0" smtClean="0"/>
              <a:t>三级</a:t>
            </a:r>
          </a:p>
          <a:p>
            <a:pPr lvl="3"/>
            <a:r>
              <a:rPr lang="zh-CHS" altLang="en-US" dirty="0" smtClean="0"/>
              <a:t>四级</a:t>
            </a:r>
          </a:p>
          <a:p>
            <a:pPr lvl="4"/>
            <a:r>
              <a:rPr lang="zh-CHS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+mj-ea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HS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HS" altLang="en-US" dirty="0" smtClean="0"/>
              <a:t>单击此处编辑母版文本样式</a:t>
            </a:r>
          </a:p>
          <a:p>
            <a:pPr lvl="1"/>
            <a:r>
              <a:rPr lang="zh-CHS" altLang="en-US" dirty="0" smtClean="0"/>
              <a:t>二级</a:t>
            </a:r>
          </a:p>
          <a:p>
            <a:pPr lvl="2"/>
            <a:r>
              <a:rPr lang="zh-CHS" altLang="en-US" dirty="0" smtClean="0"/>
              <a:t>三级</a:t>
            </a:r>
          </a:p>
          <a:p>
            <a:pPr lvl="3"/>
            <a:r>
              <a:rPr lang="zh-CHS" altLang="en-US" dirty="0" smtClean="0"/>
              <a:t>四级</a:t>
            </a:r>
          </a:p>
          <a:p>
            <a:pPr lvl="4"/>
            <a:r>
              <a:rPr lang="zh-CHS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HS" altLang="en-US" dirty="0" smtClean="0"/>
              <a:t>单击此处编辑母版文本样式</a:t>
            </a:r>
          </a:p>
          <a:p>
            <a:pPr lvl="1"/>
            <a:r>
              <a:rPr lang="zh-CHS" altLang="en-US" dirty="0" smtClean="0"/>
              <a:t>二级</a:t>
            </a:r>
          </a:p>
          <a:p>
            <a:pPr lvl="2"/>
            <a:r>
              <a:rPr lang="zh-CHS" altLang="en-US" dirty="0" smtClean="0"/>
              <a:t>三级</a:t>
            </a:r>
          </a:p>
          <a:p>
            <a:pPr lvl="3"/>
            <a:r>
              <a:rPr lang="zh-CHS" altLang="en-US" dirty="0" smtClean="0"/>
              <a:t>四级</a:t>
            </a:r>
          </a:p>
          <a:p>
            <a:pPr lvl="4"/>
            <a:r>
              <a:rPr lang="zh-CHS" altLang="en-US" dirty="0" smtClean="0"/>
              <a:t>五级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HS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HS" altLang="en-US" dirty="0" smtClean="0"/>
              <a:t>单击此处编辑母版文本样式</a:t>
            </a:r>
          </a:p>
          <a:p>
            <a:pPr lvl="1"/>
            <a:r>
              <a:rPr lang="zh-CHS" altLang="en-US" dirty="0" smtClean="0"/>
              <a:t>二级</a:t>
            </a:r>
          </a:p>
          <a:p>
            <a:pPr lvl="2"/>
            <a:r>
              <a:rPr lang="zh-CHS" altLang="en-US" dirty="0" smtClean="0"/>
              <a:t>三级</a:t>
            </a:r>
          </a:p>
          <a:p>
            <a:pPr lvl="3"/>
            <a:r>
              <a:rPr lang="zh-CHS" altLang="en-US" dirty="0" smtClean="0"/>
              <a:t>四级</a:t>
            </a:r>
          </a:p>
          <a:p>
            <a:pPr lvl="4"/>
            <a:r>
              <a:rPr lang="zh-CHS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HS" altLang="en-US" dirty="0" smtClean="0"/>
              <a:t>单击此处编辑母版文本样式</a:t>
            </a:r>
          </a:p>
          <a:p>
            <a:pPr lvl="1"/>
            <a:r>
              <a:rPr lang="zh-CHS" altLang="en-US" dirty="0" smtClean="0"/>
              <a:t>二级</a:t>
            </a:r>
          </a:p>
          <a:p>
            <a:pPr lvl="2"/>
            <a:r>
              <a:rPr lang="zh-CHS" altLang="en-US" dirty="0" smtClean="0"/>
              <a:t>三级</a:t>
            </a:r>
          </a:p>
          <a:p>
            <a:pPr lvl="3"/>
            <a:r>
              <a:rPr lang="zh-CHS" altLang="en-US" dirty="0" smtClean="0"/>
              <a:t>四级</a:t>
            </a:r>
          </a:p>
          <a:p>
            <a:pPr lvl="4"/>
            <a:r>
              <a:rPr lang="zh-CHS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HS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HS" altLang="en-US" dirty="0" smtClean="0"/>
              <a:t>单击此处编辑母版文本样式</a:t>
            </a:r>
          </a:p>
          <a:p>
            <a:pPr lvl="1"/>
            <a:r>
              <a:rPr lang="zh-CHS" altLang="en-US" dirty="0" smtClean="0"/>
              <a:t>二级</a:t>
            </a:r>
          </a:p>
          <a:p>
            <a:pPr lvl="2"/>
            <a:r>
              <a:rPr lang="zh-CHS" altLang="en-US" dirty="0" smtClean="0"/>
              <a:t>三级</a:t>
            </a:r>
          </a:p>
          <a:p>
            <a:pPr lvl="3"/>
            <a:r>
              <a:rPr lang="zh-CHS" altLang="en-US" dirty="0" smtClean="0"/>
              <a:t>四级</a:t>
            </a:r>
          </a:p>
          <a:p>
            <a:pPr lvl="4"/>
            <a:r>
              <a:rPr lang="zh-CHS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HS" altLang="en-US" dirty="0" smtClean="0"/>
              <a:t>单击此处编辑母版文本样式</a:t>
            </a:r>
          </a:p>
          <a:p>
            <a:pPr lvl="1"/>
            <a:r>
              <a:rPr lang="zh-CHS" altLang="en-US" dirty="0" smtClean="0"/>
              <a:t>二级</a:t>
            </a:r>
          </a:p>
          <a:p>
            <a:pPr lvl="2"/>
            <a:r>
              <a:rPr lang="zh-CHS" altLang="en-US" dirty="0" smtClean="0"/>
              <a:t>三级</a:t>
            </a:r>
          </a:p>
          <a:p>
            <a:pPr lvl="3"/>
            <a:r>
              <a:rPr lang="zh-CHS" altLang="en-US" dirty="0" smtClean="0"/>
              <a:t>四级</a:t>
            </a:r>
          </a:p>
          <a:p>
            <a:pPr lvl="4"/>
            <a:r>
              <a:rPr lang="zh-CHS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H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H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HS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HS" altLang="en-US" dirty="0" smtClean="0"/>
              <a:t>单击此处编辑母版文本样式</a:t>
            </a:r>
          </a:p>
          <a:p>
            <a:pPr lvl="1"/>
            <a:r>
              <a:rPr lang="zh-CHS" altLang="en-US" dirty="0" smtClean="0"/>
              <a:t>二级</a:t>
            </a:r>
          </a:p>
          <a:p>
            <a:pPr lvl="2"/>
            <a:r>
              <a:rPr lang="zh-CHS" altLang="en-US" dirty="0" smtClean="0"/>
              <a:t>三级</a:t>
            </a:r>
          </a:p>
          <a:p>
            <a:pPr lvl="3"/>
            <a:r>
              <a:rPr lang="zh-CHS" altLang="en-US" dirty="0" smtClean="0"/>
              <a:t>四级</a:t>
            </a:r>
          </a:p>
          <a:p>
            <a:pPr lvl="4"/>
            <a:r>
              <a:rPr lang="zh-CHS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HS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H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HS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HS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 descr="overview_ios_gallery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HS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HS" altLang="en-US" dirty="0" smtClean="0"/>
              <a:t>单击此处编辑母版文本样式</a:t>
            </a:r>
          </a:p>
          <a:p>
            <a:pPr lvl="1"/>
            <a:r>
              <a:rPr lang="zh-CHS" altLang="en-US" dirty="0" smtClean="0"/>
              <a:t>二级</a:t>
            </a:r>
          </a:p>
          <a:p>
            <a:pPr lvl="2"/>
            <a:r>
              <a:rPr lang="zh-CHS" altLang="en-US" dirty="0" smtClean="0"/>
              <a:t>三级</a:t>
            </a:r>
          </a:p>
          <a:p>
            <a:pPr lvl="3"/>
            <a:r>
              <a:rPr lang="zh-CHS" altLang="en-US" dirty="0" smtClean="0"/>
              <a:t>四级</a:t>
            </a:r>
          </a:p>
          <a:p>
            <a:pPr lvl="4"/>
            <a:r>
              <a:rPr lang="zh-CHS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HS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HS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63" r:id="rId3"/>
    <p:sldLayoutId id="2147483666" r:id="rId4"/>
    <p:sldLayoutId id="2147483667" r:id="rId5"/>
    <p:sldLayoutId id="2147483668" r:id="rId6"/>
    <p:sldLayoutId id="2147483671" r:id="rId7"/>
    <p:sldLayoutId id="2147483672" r:id="rId8"/>
    <p:sldLayoutId id="2147483673" r:id="rId9"/>
    <p:sldLayoutId id="2147483674" r:id="rId10"/>
    <p:sldLayoutId id="2147483676" r:id="rId11"/>
    <p:sldLayoutId id="2147483675" r:id="rId12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HS" altLang="en-US"/>
              <a:t>多线程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HS" altLang="en-US"/>
              <a:t>讲师：刘凡</a:t>
            </a:r>
          </a:p>
        </p:txBody>
      </p:sp>
    </p:spTree>
    <p:extLst>
      <p:ext uri="{BB962C8B-B14F-4D97-AF65-F5344CB8AC3E}">
        <p14:creationId xmlns:p14="http://schemas.microsoft.com/office/powerpoint/2010/main" val="237749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S" altLang="en-US"/>
              <a:t>并行队列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HS" sz="1600" dirty="0" err="1">
                <a:solidFill>
                  <a:schemeClr val="tx1"/>
                </a:solidFill>
                <a:latin typeface="Menlo-Regular"/>
              </a:rPr>
              <a:t>dispatch_queue_t</a:t>
            </a:r>
            <a:r>
              <a:rPr lang="en-US" altLang="zh-CHS" sz="1600" dirty="0">
                <a:solidFill>
                  <a:schemeClr val="tx1"/>
                </a:solidFill>
                <a:latin typeface="Menlo-Regular"/>
              </a:rPr>
              <a:t> q = </a:t>
            </a:r>
            <a:r>
              <a:rPr lang="en-US" altLang="zh-CHS" sz="1600" dirty="0" err="1">
                <a:solidFill>
                  <a:schemeClr val="tx1"/>
                </a:solidFill>
                <a:latin typeface="Menlo-Regular"/>
              </a:rPr>
              <a:t>dispatch_queue_</a:t>
            </a:r>
            <a:r>
              <a:rPr lang="en-US" altLang="zh-CHS" sz="1600" dirty="0" err="1">
                <a:solidFill>
                  <a:srgbClr val="FF0000"/>
                </a:solidFill>
                <a:latin typeface="Menlo-Regular"/>
              </a:rPr>
              <a:t>create</a:t>
            </a:r>
            <a:r>
              <a:rPr lang="en-US" altLang="zh-CHS" sz="1600" dirty="0">
                <a:solidFill>
                  <a:schemeClr val="tx1"/>
                </a:solidFill>
                <a:latin typeface="Menlo-Regular"/>
              </a:rPr>
              <a:t>("</a:t>
            </a:r>
            <a:r>
              <a:rPr lang="en-US" altLang="zh-CHS" sz="1600" dirty="0" err="1">
                <a:solidFill>
                  <a:schemeClr val="tx1"/>
                </a:solidFill>
                <a:latin typeface="Menlo-Regular"/>
              </a:rPr>
              <a:t>cn.itcast.demoqueue</a:t>
            </a:r>
            <a:r>
              <a:rPr lang="en-US" altLang="zh-CHS" sz="1600" dirty="0">
                <a:solidFill>
                  <a:schemeClr val="tx1"/>
                </a:solidFill>
                <a:latin typeface="Menlo-Regular"/>
              </a:rPr>
              <a:t>", </a:t>
            </a:r>
            <a:r>
              <a:rPr lang="en-US" altLang="zh-CHS" sz="1600" dirty="0">
                <a:solidFill>
                  <a:srgbClr val="FF0000"/>
                </a:solidFill>
                <a:latin typeface="Menlo-Regular"/>
              </a:rPr>
              <a:t>DISPATCH_QUEUE_CONCURRENT</a:t>
            </a:r>
            <a:r>
              <a:rPr lang="en-US" altLang="zh-CHS" sz="1600" dirty="0">
                <a:solidFill>
                  <a:schemeClr val="tx1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da-DK" altLang="zh-CHS" sz="1600" dirty="0" err="1">
                <a:solidFill>
                  <a:schemeClr val="tx1"/>
                </a:solidFill>
                <a:latin typeface="Menlo-Regular"/>
              </a:rPr>
              <a:t>dispatch_</a:t>
            </a:r>
            <a:r>
              <a:rPr lang="da-DK" altLang="zh-CHS" sz="1600" dirty="0" err="1">
                <a:solidFill>
                  <a:srgbClr val="FF0000"/>
                </a:solidFill>
                <a:latin typeface="Menlo-Regular"/>
              </a:rPr>
              <a:t>sync</a:t>
            </a:r>
            <a:r>
              <a:rPr lang="da-DK" altLang="zh-CHS" sz="1600" dirty="0">
                <a:solidFill>
                  <a:schemeClr val="tx1"/>
                </a:solidFill>
                <a:latin typeface="Menlo-Regular"/>
              </a:rPr>
              <a:t>(q, ^{</a:t>
            </a:r>
          </a:p>
          <a:p>
            <a:pPr marL="0" indent="0">
              <a:buNone/>
            </a:pPr>
            <a:r>
              <a:rPr lang="da-DK" altLang="zh-CHS" sz="1600" dirty="0">
                <a:solidFill>
                  <a:schemeClr val="tx1"/>
                </a:solidFill>
                <a:latin typeface="Menlo-Regular"/>
              </a:rPr>
              <a:t>    </a:t>
            </a:r>
            <a:r>
              <a:rPr lang="da-DK" altLang="zh-CHS" sz="1600" dirty="0" err="1">
                <a:solidFill>
                  <a:schemeClr val="tx1"/>
                </a:solidFill>
                <a:latin typeface="Menlo-Regular"/>
              </a:rPr>
              <a:t>NSLog</a:t>
            </a:r>
            <a:r>
              <a:rPr lang="da-DK" altLang="zh-CHS" sz="1600" dirty="0">
                <a:solidFill>
                  <a:schemeClr val="tx1"/>
                </a:solidFill>
                <a:latin typeface="Menlo-Regular"/>
              </a:rPr>
              <a:t>(@"</a:t>
            </a:r>
            <a:r>
              <a:rPr lang="zh-CHS" altLang="da-DK" sz="1600" dirty="0">
                <a:solidFill>
                  <a:schemeClr val="tx1"/>
                </a:solidFill>
                <a:latin typeface="STHeitiSC-Light"/>
              </a:rPr>
              <a:t>并行同步</a:t>
            </a:r>
            <a:r>
              <a:rPr lang="da-DK" altLang="zh-CHS" sz="1600" dirty="0">
                <a:solidFill>
                  <a:schemeClr val="tx1"/>
                </a:solidFill>
                <a:latin typeface="Menlo-Regular"/>
              </a:rPr>
              <a:t> %@", [</a:t>
            </a:r>
            <a:r>
              <a:rPr lang="da-DK" altLang="zh-CHS" sz="1600" dirty="0" err="1">
                <a:solidFill>
                  <a:schemeClr val="tx1"/>
                </a:solidFill>
                <a:latin typeface="Menlo-Regular"/>
              </a:rPr>
              <a:t>NSThread</a:t>
            </a:r>
            <a:r>
              <a:rPr lang="da-DK" altLang="zh-CHS" sz="1600" dirty="0">
                <a:solidFill>
                  <a:schemeClr val="tx1"/>
                </a:solidFill>
                <a:latin typeface="Menlo-Regular"/>
              </a:rPr>
              <a:t> </a:t>
            </a:r>
            <a:r>
              <a:rPr lang="da-DK" altLang="zh-CHS" sz="1600" dirty="0" err="1">
                <a:solidFill>
                  <a:schemeClr val="tx1"/>
                </a:solidFill>
                <a:latin typeface="Menlo-Regular"/>
              </a:rPr>
              <a:t>currentThread</a:t>
            </a:r>
            <a:r>
              <a:rPr lang="da-DK" altLang="zh-CHS" sz="1600" dirty="0">
                <a:solidFill>
                  <a:schemeClr val="tx1"/>
                </a:solidFill>
                <a:latin typeface="Menlo-Regular"/>
              </a:rPr>
              <a:t>]);</a:t>
            </a:r>
          </a:p>
          <a:p>
            <a:pPr marL="0" indent="0">
              <a:buNone/>
            </a:pPr>
            <a:r>
              <a:rPr lang="da-DK" altLang="zh-CHS" sz="1600" dirty="0">
                <a:solidFill>
                  <a:schemeClr val="tx1"/>
                </a:solidFill>
                <a:latin typeface="Menlo-Regular"/>
              </a:rPr>
              <a:t>});</a:t>
            </a:r>
          </a:p>
          <a:p>
            <a:pPr marL="0" indent="0">
              <a:buNone/>
            </a:pPr>
            <a:endParaRPr lang="da-DK" altLang="zh-CHS" sz="1600" dirty="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endParaRPr lang="da-DK" altLang="zh-CHS" sz="1600" dirty="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HS" sz="1600" dirty="0" err="1">
                <a:solidFill>
                  <a:schemeClr val="tx1"/>
                </a:solidFill>
                <a:latin typeface="Menlo-Regular"/>
              </a:rPr>
              <a:t>dispatch_</a:t>
            </a:r>
            <a:r>
              <a:rPr lang="en-US" altLang="zh-CHS" sz="1600" dirty="0" err="1">
                <a:solidFill>
                  <a:srgbClr val="FF0000"/>
                </a:solidFill>
                <a:latin typeface="Menlo-Regular"/>
              </a:rPr>
              <a:t>async</a:t>
            </a:r>
            <a:r>
              <a:rPr lang="en-US" altLang="zh-CHS" sz="1600" dirty="0">
                <a:solidFill>
                  <a:schemeClr val="tx1"/>
                </a:solidFill>
                <a:latin typeface="Menlo-Regular"/>
              </a:rPr>
              <a:t>(q, ^{</a:t>
            </a:r>
          </a:p>
          <a:p>
            <a:pPr marL="0" indent="0">
              <a:buNone/>
            </a:pPr>
            <a:r>
              <a:rPr lang="en-US" altLang="zh-CHS" sz="1600" dirty="0">
                <a:solidFill>
                  <a:schemeClr val="tx1"/>
                </a:solidFill>
                <a:latin typeface="Menlo-Regular"/>
              </a:rPr>
              <a:t>    </a:t>
            </a:r>
            <a:r>
              <a:rPr lang="en-US" altLang="zh-CHS" sz="1600" dirty="0" err="1">
                <a:solidFill>
                  <a:schemeClr val="tx1"/>
                </a:solidFill>
                <a:latin typeface="Menlo-Regular"/>
              </a:rPr>
              <a:t>NSLog</a:t>
            </a:r>
            <a:r>
              <a:rPr lang="en-US" altLang="zh-CHS" sz="1600" dirty="0">
                <a:solidFill>
                  <a:schemeClr val="tx1"/>
                </a:solidFill>
                <a:latin typeface="Menlo-Regular"/>
              </a:rPr>
              <a:t>(@"</a:t>
            </a:r>
            <a:r>
              <a:rPr lang="zh-CHS" altLang="en-US" sz="1600" dirty="0">
                <a:solidFill>
                  <a:schemeClr val="tx1"/>
                </a:solidFill>
                <a:latin typeface="STHeitiSC-Light"/>
              </a:rPr>
              <a:t>并行异步</a:t>
            </a:r>
            <a:r>
              <a:rPr lang="en-US" altLang="zh-CHS" sz="1600" dirty="0">
                <a:solidFill>
                  <a:schemeClr val="tx1"/>
                </a:solidFill>
                <a:latin typeface="Menlo-Regular"/>
              </a:rPr>
              <a:t> %@", [</a:t>
            </a:r>
            <a:r>
              <a:rPr lang="en-US" altLang="zh-CHS" sz="1600" dirty="0" err="1">
                <a:solidFill>
                  <a:schemeClr val="tx1"/>
                </a:solidFill>
                <a:latin typeface="Menlo-Regular"/>
              </a:rPr>
              <a:t>NSThread</a:t>
            </a:r>
            <a:r>
              <a:rPr lang="en-US" altLang="zh-CHS" sz="1600" dirty="0">
                <a:solidFill>
                  <a:schemeClr val="tx1"/>
                </a:solidFill>
                <a:latin typeface="Menlo-Regular"/>
              </a:rPr>
              <a:t> </a:t>
            </a:r>
            <a:r>
              <a:rPr lang="en-US" altLang="zh-CHS" sz="1600" dirty="0" err="1">
                <a:solidFill>
                  <a:schemeClr val="tx1"/>
                </a:solidFill>
                <a:latin typeface="Menlo-Regular"/>
              </a:rPr>
              <a:t>currentThread</a:t>
            </a:r>
            <a:r>
              <a:rPr lang="en-US" altLang="zh-CHS" sz="1600" dirty="0">
                <a:solidFill>
                  <a:schemeClr val="tx1"/>
                </a:solidFill>
                <a:latin typeface="Menlo-Regular"/>
              </a:rPr>
              <a:t>]);</a:t>
            </a:r>
          </a:p>
          <a:p>
            <a:pPr marL="0" indent="0">
              <a:buNone/>
            </a:pPr>
            <a:r>
              <a:rPr lang="en-US" altLang="zh-CHS" sz="1600" dirty="0">
                <a:solidFill>
                  <a:schemeClr val="tx1"/>
                </a:solidFill>
                <a:latin typeface="Menlo-Regular"/>
              </a:rPr>
              <a:t>});</a:t>
            </a:r>
          </a:p>
          <a:p>
            <a:pPr marL="0" indent="0">
              <a:buNone/>
            </a:pPr>
            <a:endParaRPr kumimoji="1" lang="zh-CHS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线形标注 1 3"/>
          <p:cNvSpPr/>
          <p:nvPr/>
        </p:nvSpPr>
        <p:spPr>
          <a:xfrm>
            <a:off x="3732719" y="3049606"/>
            <a:ext cx="4894354" cy="867416"/>
          </a:xfrm>
          <a:prstGeom prst="borderCallout1">
            <a:avLst>
              <a:gd name="adj1" fmla="val 48939"/>
              <a:gd name="adj2" fmla="val -833"/>
              <a:gd name="adj3" fmla="val -62769"/>
              <a:gd name="adj4" fmla="val -3638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HS" altLang="en-US" sz="1600">
                <a:latin typeface="微软雅黑"/>
                <a:ea typeface="微软雅黑"/>
                <a:cs typeface="微软雅黑"/>
              </a:rPr>
              <a:t>同步操作</a:t>
            </a:r>
            <a:r>
              <a:rPr kumimoji="1" lang="zh-CHS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不会新建线程、操作顺序执行</a:t>
            </a:r>
            <a:endParaRPr kumimoji="1" lang="en-US" altLang="zh-CHS" sz="1600">
              <a:solidFill>
                <a:srgbClr val="FFFF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线形标注 1 4"/>
          <p:cNvSpPr/>
          <p:nvPr/>
        </p:nvSpPr>
        <p:spPr>
          <a:xfrm>
            <a:off x="2431688" y="4732100"/>
            <a:ext cx="6195385" cy="1184910"/>
          </a:xfrm>
          <a:prstGeom prst="borderCallout1">
            <a:avLst>
              <a:gd name="adj1" fmla="val 48939"/>
              <a:gd name="adj2" fmla="val -833"/>
              <a:gd name="adj3" fmla="val -37041"/>
              <a:gd name="adj4" fmla="val -758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HS" altLang="en-US" sz="1600">
                <a:latin typeface="微软雅黑"/>
                <a:ea typeface="微软雅黑"/>
                <a:cs typeface="微软雅黑"/>
              </a:rPr>
              <a:t>异步操作</a:t>
            </a:r>
            <a:r>
              <a:rPr kumimoji="1" lang="zh-CHS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会新建</a:t>
            </a:r>
            <a:r>
              <a:rPr kumimoji="1" lang="zh-CHS" altLang="en-US" sz="160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多个</a:t>
            </a:r>
            <a:r>
              <a:rPr kumimoji="1" lang="zh-CHS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线程、操作无序执行（</a:t>
            </a:r>
            <a:r>
              <a:rPr kumimoji="1" lang="zh-CHS" altLang="en-US" sz="1600">
                <a:latin typeface="微软雅黑"/>
                <a:ea typeface="微软雅黑"/>
                <a:cs typeface="微软雅黑"/>
              </a:rPr>
              <a:t>有用，容易出错！</a:t>
            </a:r>
            <a:r>
              <a:rPr kumimoji="1" lang="zh-CHS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）</a:t>
            </a:r>
            <a:endParaRPr kumimoji="1" lang="en-US" altLang="zh-CHS" sz="1600">
              <a:solidFill>
                <a:srgbClr val="FFFF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HS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队列前如果有其他任务，会等待前面的任务完成之后再执行</a:t>
            </a:r>
            <a:endParaRPr kumimoji="1" lang="en-US" altLang="zh-CHS" sz="1600">
              <a:solidFill>
                <a:srgbClr val="FFFF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HS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场景：</a:t>
            </a:r>
            <a:r>
              <a:rPr kumimoji="1" lang="zh-CHS" altLang="en-US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既不影响主线程，又不需要顺序执行的操作！</a:t>
            </a:r>
            <a:endParaRPr kumimoji="1" lang="en-US" altLang="zh-CHS" sz="160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309769" y="2493818"/>
            <a:ext cx="0" cy="2540287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V="1">
            <a:off x="108419" y="2478328"/>
            <a:ext cx="0" cy="2540287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08419" y="5219980"/>
            <a:ext cx="2137408" cy="6970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HS" altLang="en-US" sz="1600">
                <a:latin typeface="微软雅黑"/>
                <a:ea typeface="微软雅黑"/>
                <a:cs typeface="微软雅黑"/>
              </a:rPr>
              <a:t>调整顺序再运行</a:t>
            </a:r>
          </a:p>
        </p:txBody>
      </p:sp>
    </p:spTree>
    <p:extLst>
      <p:ext uri="{BB962C8B-B14F-4D97-AF65-F5344CB8AC3E}">
        <p14:creationId xmlns:p14="http://schemas.microsoft.com/office/powerpoint/2010/main" val="343476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S" altLang="en-US"/>
              <a:t>全局队列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dispatch_queue_t q = dispatch_</a:t>
            </a:r>
            <a:r>
              <a:rPr lang="en-US" altLang="zh-CHS" sz="1600">
                <a:solidFill>
                  <a:srgbClr val="FF0000"/>
                </a:solidFill>
                <a:latin typeface="Menlo-Regular"/>
              </a:rPr>
              <a:t>get_global_queue</a:t>
            </a: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(</a:t>
            </a:r>
            <a:r>
              <a:rPr lang="en-US" altLang="zh-CHS" sz="1600">
                <a:solidFill>
                  <a:srgbClr val="FF0000"/>
                </a:solidFill>
                <a:latin typeface="Menlo-Regular"/>
              </a:rPr>
              <a:t>DISPATCH_QUEUE_PRIORITY_DEFAULT</a:t>
            </a: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, 0);</a:t>
            </a:r>
          </a:p>
          <a:p>
            <a:pPr marL="0" indent="0">
              <a:buNone/>
            </a:pPr>
            <a:endParaRPr lang="en-US" altLang="zh-CHS" sz="16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HS" sz="16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dispatch_</a:t>
            </a:r>
            <a:r>
              <a:rPr lang="en-US" altLang="zh-CHS" sz="1600">
                <a:solidFill>
                  <a:srgbClr val="FF0000"/>
                </a:solidFill>
                <a:latin typeface="Menlo-Regular"/>
              </a:rPr>
              <a:t>async</a:t>
            </a: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(q, ^{</a:t>
            </a:r>
          </a:p>
          <a:p>
            <a:pPr marL="0" indent="0">
              <a:buNone/>
            </a:pP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    NSLog(@"</a:t>
            </a:r>
            <a:r>
              <a:rPr lang="zh-CHS" altLang="en-US" sz="1600">
                <a:solidFill>
                  <a:schemeClr val="tx1"/>
                </a:solidFill>
                <a:latin typeface="STHeitiSC-Light"/>
              </a:rPr>
              <a:t>全局异步</a:t>
            </a: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 %@ %d", [NSThread currentThread], i);</a:t>
            </a:r>
          </a:p>
          <a:p>
            <a:pPr marL="0" indent="0">
              <a:buNone/>
            </a:pP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});</a:t>
            </a:r>
          </a:p>
          <a:p>
            <a:pPr marL="0" indent="0">
              <a:buNone/>
            </a:pPr>
            <a:endParaRPr lang="en-US" altLang="zh-CHS" sz="16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HS" sz="16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dispatch_</a:t>
            </a:r>
            <a:r>
              <a:rPr lang="en-US" altLang="zh-CHS" sz="1600">
                <a:solidFill>
                  <a:srgbClr val="FF0000"/>
                </a:solidFill>
                <a:latin typeface="Menlo-Regular"/>
              </a:rPr>
              <a:t>sync</a:t>
            </a: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(q, ^{</a:t>
            </a:r>
          </a:p>
          <a:p>
            <a:pPr marL="0" indent="0">
              <a:buNone/>
            </a:pP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    NSLog(@"</a:t>
            </a:r>
            <a:r>
              <a:rPr lang="zh-CHS" altLang="en-US" sz="1600">
                <a:solidFill>
                  <a:schemeClr val="tx1"/>
                </a:solidFill>
                <a:latin typeface="STHeitiSC-Light"/>
              </a:rPr>
              <a:t>全局同步</a:t>
            </a: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 %@ %d", [NSThread currentThread], i);</a:t>
            </a:r>
          </a:p>
          <a:p>
            <a:pPr marL="0" indent="0">
              <a:buNone/>
            </a:pP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});</a:t>
            </a:r>
          </a:p>
        </p:txBody>
      </p:sp>
      <p:sp>
        <p:nvSpPr>
          <p:cNvPr id="7" name="线形标注 1 6"/>
          <p:cNvSpPr/>
          <p:nvPr/>
        </p:nvSpPr>
        <p:spPr>
          <a:xfrm>
            <a:off x="3748207" y="2042124"/>
            <a:ext cx="4878866" cy="993827"/>
          </a:xfrm>
          <a:prstGeom prst="borderCallout1">
            <a:avLst>
              <a:gd name="adj1" fmla="val 48939"/>
              <a:gd name="adj2" fmla="val -833"/>
              <a:gd name="adj3" fmla="val -5747"/>
              <a:gd name="adj4" fmla="val -176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HS" altLang="en-US" sz="1600">
                <a:latin typeface="微软雅黑"/>
                <a:ea typeface="微软雅黑"/>
                <a:cs typeface="微软雅黑"/>
              </a:rPr>
              <a:t>全局队列是系统的，直接拿过来</a:t>
            </a:r>
            <a:r>
              <a:rPr kumimoji="1" lang="zh-CHS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（</a:t>
            </a:r>
            <a:r>
              <a:rPr kumimoji="1" lang="en-US" altLang="zh-CH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GET</a:t>
            </a:r>
            <a:r>
              <a:rPr kumimoji="1" lang="zh-CHS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）</a:t>
            </a:r>
            <a:r>
              <a:rPr kumimoji="1" lang="zh-CHS" altLang="en-US" sz="1600">
                <a:latin typeface="微软雅黑"/>
                <a:ea typeface="微软雅黑"/>
                <a:cs typeface="微软雅黑"/>
              </a:rPr>
              <a:t>用就可以</a:t>
            </a:r>
            <a:endParaRPr kumimoji="1" lang="en-US" altLang="zh-CHS" sz="1600"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zh-CHS" sz="160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HS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与并行队列类似，但调试时，无法确认操作所在队列</a:t>
            </a:r>
            <a:endParaRPr kumimoji="1" lang="en-US" altLang="zh-CHS" sz="1600">
              <a:solidFill>
                <a:srgbClr val="FFFF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2602060" y="3428202"/>
            <a:ext cx="6025012" cy="1094748"/>
          </a:xfrm>
          <a:prstGeom prst="borderCallout1">
            <a:avLst>
              <a:gd name="adj1" fmla="val 48939"/>
              <a:gd name="adj2" fmla="val -833"/>
              <a:gd name="adj3" fmla="val -32334"/>
              <a:gd name="adj4" fmla="val -64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HS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会新建</a:t>
            </a:r>
            <a:r>
              <a:rPr kumimoji="1" lang="zh-CHS" altLang="en-US" sz="160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多个</a:t>
            </a:r>
            <a:r>
              <a:rPr kumimoji="1" lang="zh-CHS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线程、操作无序执行</a:t>
            </a:r>
            <a:endParaRPr kumimoji="1" lang="en-US" altLang="zh-CHS" sz="1600">
              <a:solidFill>
                <a:srgbClr val="FFFF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zh-CHS" sz="1600">
              <a:solidFill>
                <a:srgbClr val="FFFF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HS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队列前如果有其他任务，会等待前面的任务完成之后再执行</a:t>
            </a:r>
            <a:endParaRPr kumimoji="1" lang="en-US" altLang="zh-CHS" sz="1600">
              <a:solidFill>
                <a:srgbClr val="FFFF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线形标注 1 8"/>
          <p:cNvSpPr/>
          <p:nvPr/>
        </p:nvSpPr>
        <p:spPr>
          <a:xfrm>
            <a:off x="3531367" y="5313650"/>
            <a:ext cx="5095705" cy="742034"/>
          </a:xfrm>
          <a:prstGeom prst="borderCallout1">
            <a:avLst>
              <a:gd name="adj1" fmla="val 48939"/>
              <a:gd name="adj2" fmla="val -833"/>
              <a:gd name="adj3" fmla="val -80520"/>
              <a:gd name="adj4" fmla="val -304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HS" altLang="en-US" sz="1600">
                <a:latin typeface="微软雅黑"/>
                <a:ea typeface="微软雅黑"/>
                <a:cs typeface="微软雅黑"/>
              </a:rPr>
              <a:t>同步操作</a:t>
            </a:r>
            <a:r>
              <a:rPr kumimoji="1" lang="zh-CHS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不会新建线程、操作顺序执行</a:t>
            </a:r>
            <a:endParaRPr kumimoji="1" lang="en-US" altLang="zh-CHS" sz="1600">
              <a:solidFill>
                <a:srgbClr val="FFFF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6624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主队列</a:t>
            </a:r>
            <a:endParaRPr kumimoji="1" lang="zh-CH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dispatch_queue_t q = </a:t>
            </a:r>
            <a:r>
              <a:rPr lang="en-US" altLang="zh-CHS" sz="1600">
                <a:solidFill>
                  <a:srgbClr val="FF0000"/>
                </a:solidFill>
                <a:latin typeface="Menlo-Regular"/>
              </a:rPr>
              <a:t>dispatch_get_main_queue</a:t>
            </a: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();</a:t>
            </a:r>
          </a:p>
          <a:p>
            <a:pPr marL="0" indent="0">
              <a:buNone/>
            </a:pPr>
            <a:endParaRPr lang="en-US" altLang="zh-CHS" sz="16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HS" sz="16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HS" sz="16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dispatch_</a:t>
            </a:r>
            <a:r>
              <a:rPr lang="en-US" altLang="zh-CHS" sz="1600">
                <a:solidFill>
                  <a:srgbClr val="FF0000"/>
                </a:solidFill>
                <a:latin typeface="Menlo-Regular"/>
              </a:rPr>
              <a:t>async</a:t>
            </a: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(q, ^{</a:t>
            </a:r>
          </a:p>
          <a:p>
            <a:pPr marL="0" indent="0">
              <a:buNone/>
            </a:pP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    NSLog(@"</a:t>
            </a:r>
            <a:r>
              <a:rPr lang="zh-CHS" altLang="en-US" sz="1600">
                <a:solidFill>
                  <a:schemeClr val="tx1"/>
                </a:solidFill>
                <a:latin typeface="STHeitiSC-Light"/>
              </a:rPr>
              <a:t>主队列异步</a:t>
            </a: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 %@", [NSThread currentThread]);</a:t>
            </a:r>
          </a:p>
          <a:p>
            <a:pPr marL="0" indent="0">
              <a:buNone/>
            </a:pP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});</a:t>
            </a:r>
          </a:p>
          <a:p>
            <a:pPr marL="0" indent="0">
              <a:buNone/>
            </a:pPr>
            <a:endParaRPr lang="en-US" altLang="zh-CHS" sz="16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HS" sz="1600">
                <a:solidFill>
                  <a:srgbClr val="FF0000"/>
                </a:solidFill>
                <a:latin typeface="Menlo-Regular"/>
              </a:rPr>
              <a:t>dispatch_sync(q, ^{</a:t>
            </a:r>
          </a:p>
          <a:p>
            <a:pPr marL="0" indent="0">
              <a:buNone/>
            </a:pPr>
            <a:r>
              <a:rPr lang="en-US" altLang="zh-CHS" sz="1600">
                <a:solidFill>
                  <a:srgbClr val="FF0000"/>
                </a:solidFill>
                <a:latin typeface="Menlo-Regular"/>
              </a:rPr>
              <a:t>    NSLog(@"</a:t>
            </a:r>
            <a:r>
              <a:rPr lang="zh-CHS" altLang="en-US" sz="1600">
                <a:solidFill>
                  <a:srgbClr val="FF0000"/>
                </a:solidFill>
                <a:latin typeface="STHeitiSC-Light"/>
              </a:rPr>
              <a:t>主队列同步</a:t>
            </a:r>
            <a:r>
              <a:rPr lang="en-US" altLang="zh-CHS" sz="1600">
                <a:solidFill>
                  <a:srgbClr val="FF0000"/>
                </a:solidFill>
                <a:latin typeface="Menlo-Regular"/>
              </a:rPr>
              <a:t> %@", [NSThread currentThread]);</a:t>
            </a:r>
          </a:p>
          <a:p>
            <a:pPr marL="0" indent="0">
              <a:buNone/>
            </a:pPr>
            <a:r>
              <a:rPr lang="en-US" altLang="zh-CHS" sz="1600">
                <a:solidFill>
                  <a:srgbClr val="FF0000"/>
                </a:solidFill>
                <a:latin typeface="Menlo-Regular"/>
              </a:rPr>
              <a:t>});</a:t>
            </a:r>
            <a:r>
              <a:rPr kumimoji="1" lang="zh-CHS" altLang="en-US" sz="1600">
                <a:solidFill>
                  <a:srgbClr val="FF0000"/>
                </a:solidFill>
                <a:latin typeface="Menlo-Regular"/>
              </a:rPr>
              <a:t> </a:t>
            </a:r>
            <a:endParaRPr kumimoji="1" lang="zh-CHS" altLang="en-US" sz="1600">
              <a:solidFill>
                <a:srgbClr val="FF0000"/>
              </a:solidFill>
            </a:endParaRPr>
          </a:p>
        </p:txBody>
      </p:sp>
      <p:sp>
        <p:nvSpPr>
          <p:cNvPr id="4" name="线形标注 1 3"/>
          <p:cNvSpPr/>
          <p:nvPr/>
        </p:nvSpPr>
        <p:spPr>
          <a:xfrm>
            <a:off x="3748207" y="1887228"/>
            <a:ext cx="4878866" cy="993827"/>
          </a:xfrm>
          <a:prstGeom prst="borderCallout1">
            <a:avLst>
              <a:gd name="adj1" fmla="val 48939"/>
              <a:gd name="adj2" fmla="val -833"/>
              <a:gd name="adj3" fmla="val -13540"/>
              <a:gd name="adj4" fmla="val -497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HS" altLang="en-US" sz="1600">
                <a:latin typeface="微软雅黑"/>
                <a:ea typeface="微软雅黑"/>
                <a:cs typeface="微软雅黑"/>
              </a:rPr>
              <a:t>每一个应用程序对应唯一一个主队列，直接</a:t>
            </a:r>
            <a:r>
              <a:rPr kumimoji="1" lang="en-US" altLang="zh-CH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GET</a:t>
            </a:r>
            <a:r>
              <a:rPr kumimoji="1" lang="zh-CHS" altLang="en-US" sz="1600">
                <a:latin typeface="微软雅黑"/>
                <a:ea typeface="微软雅黑"/>
                <a:cs typeface="微软雅黑"/>
              </a:rPr>
              <a:t>即可</a:t>
            </a:r>
            <a:endParaRPr kumimoji="1" lang="en-US" altLang="zh-CHS" sz="1600"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zh-CHS" sz="160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HS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在多线程开发中，使用主队列更新</a:t>
            </a:r>
            <a:r>
              <a:rPr kumimoji="1" lang="en-US" altLang="zh-CH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UI</a:t>
            </a:r>
          </a:p>
        </p:txBody>
      </p:sp>
      <p:sp>
        <p:nvSpPr>
          <p:cNvPr id="5" name="线形标注 1 4"/>
          <p:cNvSpPr/>
          <p:nvPr/>
        </p:nvSpPr>
        <p:spPr>
          <a:xfrm>
            <a:off x="3748207" y="3542112"/>
            <a:ext cx="4878866" cy="1006366"/>
          </a:xfrm>
          <a:prstGeom prst="borderCallout1">
            <a:avLst>
              <a:gd name="adj1" fmla="val 48939"/>
              <a:gd name="adj2" fmla="val -833"/>
              <a:gd name="adj3" fmla="val -46211"/>
              <a:gd name="adj4" fmla="val -3608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HS" altLang="en-US" sz="1600">
                <a:latin typeface="微软雅黑"/>
                <a:ea typeface="微软雅黑"/>
                <a:cs typeface="微软雅黑"/>
              </a:rPr>
              <a:t>主队列中的操作</a:t>
            </a:r>
            <a:r>
              <a:rPr kumimoji="1" lang="zh-CHS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都应该在主线程上顺序执行</a:t>
            </a:r>
            <a:r>
              <a:rPr kumimoji="1" lang="zh-CHS" altLang="en-US" sz="1600">
                <a:latin typeface="微软雅黑"/>
                <a:ea typeface="微软雅黑"/>
                <a:cs typeface="微软雅黑"/>
              </a:rPr>
              <a:t>的，</a:t>
            </a:r>
            <a:endParaRPr kumimoji="1" lang="en-US" altLang="zh-CHS" sz="1600"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zh-CHS" sz="160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HS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不存在异步的概念</a:t>
            </a:r>
            <a:endParaRPr kumimoji="1" lang="en-US" altLang="zh-CHS" sz="1600">
              <a:solidFill>
                <a:srgbClr val="FFFF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线形标注 1 5"/>
          <p:cNvSpPr/>
          <p:nvPr/>
        </p:nvSpPr>
        <p:spPr>
          <a:xfrm>
            <a:off x="3748207" y="5003126"/>
            <a:ext cx="4878866" cy="1471508"/>
          </a:xfrm>
          <a:prstGeom prst="borderCallout1">
            <a:avLst>
              <a:gd name="adj1" fmla="val 48939"/>
              <a:gd name="adj2" fmla="val -833"/>
              <a:gd name="adj3" fmla="val -34991"/>
              <a:gd name="adj4" fmla="val -367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HS" altLang="en-US" sz="1600">
                <a:latin typeface="微软雅黑"/>
                <a:ea typeface="微软雅黑"/>
                <a:cs typeface="微软雅黑"/>
              </a:rPr>
              <a:t>如果把主线程中的操作看成一个大的</a:t>
            </a:r>
            <a:r>
              <a:rPr kumimoji="1" lang="en-US" altLang="zh-CHS" sz="1600">
                <a:latin typeface="微软雅黑"/>
                <a:ea typeface="微软雅黑"/>
                <a:cs typeface="微软雅黑"/>
              </a:rPr>
              <a:t>Block</a:t>
            </a:r>
            <a:r>
              <a:rPr kumimoji="1" lang="zh-CHS" altLang="en-US" sz="1600">
                <a:latin typeface="微软雅黑"/>
                <a:ea typeface="微软雅黑"/>
                <a:cs typeface="微软雅黑"/>
              </a:rPr>
              <a:t>，</a:t>
            </a:r>
            <a:endParaRPr kumimoji="1" lang="en-US" altLang="zh-CHS" sz="160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HS" altLang="en-US" sz="1600">
                <a:latin typeface="微软雅黑"/>
                <a:ea typeface="微软雅黑"/>
                <a:cs typeface="微软雅黑"/>
              </a:rPr>
              <a:t>那么除非主线程被用户杀掉，否则永远不会结束</a:t>
            </a:r>
            <a:endParaRPr kumimoji="1" lang="en-US" altLang="zh-CHS" sz="1600"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zh-CHS" sz="160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HS" altLang="en-US" sz="160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主队列中添加的同步操作永远不会被执行，会死锁</a:t>
            </a:r>
            <a:endParaRPr kumimoji="1" lang="en-US" altLang="zh-CHS" sz="160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2339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S" altLang="en-US"/>
              <a:t>不同队列中嵌套</a:t>
            </a:r>
            <a:r>
              <a:rPr kumimoji="1" lang="en-US" altLang="zh-CHS"/>
              <a:t>dispatch_sync</a:t>
            </a:r>
            <a:r>
              <a:rPr kumimoji="1" lang="zh-CHS" altLang="en-US"/>
              <a:t>的结果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HS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HS" altLang="en-US">
                <a:solidFill>
                  <a:srgbClr val="007400"/>
                </a:solidFill>
                <a:latin typeface="STHeitiSC-Light"/>
              </a:rPr>
              <a:t>全局队列，都在主线程上执行，不会死锁</a:t>
            </a:r>
            <a:endParaRPr lang="zh-CHS" altLang="en-US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HS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HS">
                <a:solidFill>
                  <a:srgbClr val="000000"/>
                </a:solidFill>
                <a:latin typeface="Menlo-Regular"/>
              </a:rPr>
              <a:t> q = </a:t>
            </a:r>
            <a:r>
              <a:rPr lang="en-US" altLang="zh-CHS">
                <a:solidFill>
                  <a:srgbClr val="2E0D6E"/>
                </a:solidFill>
                <a:latin typeface="Menlo-Regular"/>
              </a:rPr>
              <a:t>dispatch_get_global_queue</a:t>
            </a:r>
            <a:r>
              <a:rPr lang="en-US" altLang="zh-CHS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HS">
                <a:solidFill>
                  <a:srgbClr val="643820"/>
                </a:solidFill>
                <a:latin typeface="Menlo-Regular"/>
              </a:rPr>
              <a:t>DISPATCH_QUEUE_PRIORITY_DEFAULT</a:t>
            </a:r>
            <a:r>
              <a:rPr lang="en-US" altLang="zh-CHS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HS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HS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HS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HS" altLang="en-US">
                <a:solidFill>
                  <a:srgbClr val="007400"/>
                </a:solidFill>
                <a:latin typeface="STHeitiSC-Light"/>
              </a:rPr>
              <a:t>并行队列，都在主线程上执行，不会死锁</a:t>
            </a:r>
            <a:endParaRPr lang="zh-CHS" altLang="en-US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HS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HS">
                <a:solidFill>
                  <a:srgbClr val="000000"/>
                </a:solidFill>
                <a:latin typeface="Menlo-Regular"/>
              </a:rPr>
              <a:t> q = dispatch_queue_create(</a:t>
            </a:r>
            <a:r>
              <a:rPr lang="en-US" altLang="zh-CHS">
                <a:solidFill>
                  <a:srgbClr val="C41A16"/>
                </a:solidFill>
                <a:latin typeface="Menlo-Regular"/>
              </a:rPr>
              <a:t>"cn.itcast.gcddemo"</a:t>
            </a:r>
            <a:r>
              <a:rPr lang="en-US" altLang="zh-CHS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HS">
                <a:solidFill>
                  <a:srgbClr val="643820"/>
                </a:solidFill>
                <a:latin typeface="Menlo-Regular"/>
              </a:rPr>
              <a:t>DISPATCH_QUEUE_CONCURRENT</a:t>
            </a:r>
            <a:r>
              <a:rPr lang="en-US" altLang="zh-CHS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HS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HS" altLang="en-US">
                <a:solidFill>
                  <a:srgbClr val="007400"/>
                </a:solidFill>
                <a:latin typeface="STHeitiSC-Light"/>
              </a:rPr>
              <a:t>串行队列，会死锁，但是会执行嵌套同步操作之前的代码</a:t>
            </a:r>
            <a:endParaRPr lang="zh-CHS" altLang="en-US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HS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HS">
                <a:solidFill>
                  <a:srgbClr val="000000"/>
                </a:solidFill>
                <a:latin typeface="Menlo-Regular"/>
              </a:rPr>
              <a:t> q = dispatch_queue_create(</a:t>
            </a:r>
            <a:r>
              <a:rPr lang="en-US" altLang="zh-CHS">
                <a:solidFill>
                  <a:srgbClr val="C41A16"/>
                </a:solidFill>
                <a:latin typeface="Menlo-Regular"/>
              </a:rPr>
              <a:t>"cn.itcast.gcddemo"</a:t>
            </a:r>
            <a:r>
              <a:rPr lang="en-US" altLang="zh-CHS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HS">
                <a:solidFill>
                  <a:srgbClr val="643820"/>
                </a:solidFill>
                <a:latin typeface="Menlo-Regular"/>
              </a:rPr>
              <a:t>DISPATCH_QUEUE_SERIAL</a:t>
            </a:r>
            <a:r>
              <a:rPr lang="en-US" altLang="zh-CHS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HT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HT" altLang="en-US">
                <a:solidFill>
                  <a:srgbClr val="007400"/>
                </a:solidFill>
                <a:latin typeface="STHeitiSC-Light"/>
              </a:rPr>
              <a:t>直接死锁</a:t>
            </a:r>
            <a:endParaRPr lang="zh-CHT" altLang="en-US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HS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HS">
                <a:solidFill>
                  <a:srgbClr val="000000"/>
                </a:solidFill>
                <a:latin typeface="Menlo-Regular"/>
              </a:rPr>
              <a:t> q = </a:t>
            </a:r>
            <a:r>
              <a:rPr lang="en-US" altLang="zh-CHS">
                <a:solidFill>
                  <a:srgbClr val="643820"/>
                </a:solidFill>
                <a:latin typeface="Menlo-Regular"/>
              </a:rPr>
              <a:t>dispatch_get_main_queue</a:t>
            </a:r>
            <a:r>
              <a:rPr lang="en-US" altLang="zh-CHS">
                <a:solidFill>
                  <a:srgbClr val="000000"/>
                </a:solidFill>
                <a:latin typeface="Menlo-Regular"/>
              </a:rPr>
              <a:t>();</a:t>
            </a:r>
          </a:p>
          <a:p>
            <a:pPr marL="0" indent="0">
              <a:buNone/>
            </a:pPr>
            <a:endParaRPr lang="en-US" altLang="zh-CHS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HS">
                <a:solidFill>
                  <a:srgbClr val="2E0D6E"/>
                </a:solidFill>
                <a:latin typeface="Menlo-Regular"/>
              </a:rPr>
              <a:t>dispatch_sync</a:t>
            </a:r>
            <a:r>
              <a:rPr lang="en-US" altLang="zh-CHS">
                <a:solidFill>
                  <a:srgbClr val="000000"/>
                </a:solidFill>
                <a:latin typeface="Menlo-Regular"/>
              </a:rPr>
              <a:t>(q, ^{</a:t>
            </a:r>
          </a:p>
          <a:p>
            <a:pPr marL="0" indent="0">
              <a:buNone/>
            </a:pPr>
            <a:r>
              <a:rPr lang="en-US" altLang="zh-CHS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HS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CHS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HS">
                <a:solidFill>
                  <a:srgbClr val="C41A16"/>
                </a:solidFill>
                <a:latin typeface="Menlo-Regular"/>
              </a:rPr>
              <a:t>@"</a:t>
            </a:r>
            <a:r>
              <a:rPr lang="zh-CHS" altLang="en-US">
                <a:solidFill>
                  <a:srgbClr val="C41A16"/>
                </a:solidFill>
                <a:latin typeface="STHeitiSC-Light"/>
              </a:rPr>
              <a:t>同步任务</a:t>
            </a:r>
            <a:r>
              <a:rPr lang="en-US" altLang="zh-CHS">
                <a:solidFill>
                  <a:srgbClr val="C41A16"/>
                </a:solidFill>
                <a:latin typeface="Menlo-Regular"/>
              </a:rPr>
              <a:t> %@"</a:t>
            </a:r>
            <a:r>
              <a:rPr lang="en-US" altLang="zh-CHS">
                <a:solidFill>
                  <a:srgbClr val="000000"/>
                </a:solidFill>
                <a:latin typeface="Menlo-Regular"/>
              </a:rPr>
              <a:t>, [NSThread </a:t>
            </a:r>
            <a:r>
              <a:rPr lang="en-US" altLang="zh-CHS">
                <a:solidFill>
                  <a:srgbClr val="2E0D6E"/>
                </a:solidFill>
                <a:latin typeface="Menlo-Regular"/>
              </a:rPr>
              <a:t>currentThread</a:t>
            </a:r>
            <a:r>
              <a:rPr lang="en-US" altLang="zh-CHS">
                <a:solidFill>
                  <a:srgbClr val="000000"/>
                </a:solidFill>
                <a:latin typeface="Menlo-Regular"/>
              </a:rPr>
              <a:t>]);</a:t>
            </a:r>
          </a:p>
          <a:p>
            <a:pPr marL="0" indent="0">
              <a:buNone/>
            </a:pPr>
            <a:r>
              <a:rPr lang="en-US" altLang="zh-CHS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HS">
                <a:solidFill>
                  <a:srgbClr val="2E0D6E"/>
                </a:solidFill>
                <a:latin typeface="Menlo-Regular"/>
              </a:rPr>
              <a:t>dispatch_sync</a:t>
            </a:r>
            <a:r>
              <a:rPr lang="en-US" altLang="zh-CHS">
                <a:solidFill>
                  <a:srgbClr val="000000"/>
                </a:solidFill>
                <a:latin typeface="Menlo-Regular"/>
              </a:rPr>
              <a:t>(q, ^{</a:t>
            </a:r>
          </a:p>
          <a:p>
            <a:pPr marL="0" indent="0">
              <a:buNone/>
            </a:pPr>
            <a:r>
              <a:rPr lang="en-US" altLang="zh-CHS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HS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CHS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HS">
                <a:solidFill>
                  <a:srgbClr val="C41A16"/>
                </a:solidFill>
                <a:latin typeface="Menlo-Regular"/>
              </a:rPr>
              <a:t>@"</a:t>
            </a:r>
            <a:r>
              <a:rPr lang="zh-CHS" altLang="en-US">
                <a:solidFill>
                  <a:srgbClr val="C41A16"/>
                </a:solidFill>
                <a:latin typeface="STHeitiSC-Light"/>
              </a:rPr>
              <a:t>同步任务</a:t>
            </a:r>
            <a:r>
              <a:rPr lang="en-US" altLang="zh-CHS">
                <a:solidFill>
                  <a:srgbClr val="C41A16"/>
                </a:solidFill>
                <a:latin typeface="Menlo-Regular"/>
              </a:rPr>
              <a:t> %@"</a:t>
            </a:r>
            <a:r>
              <a:rPr lang="en-US" altLang="zh-CHS">
                <a:solidFill>
                  <a:srgbClr val="000000"/>
                </a:solidFill>
                <a:latin typeface="Menlo-Regular"/>
              </a:rPr>
              <a:t>, [NSThread </a:t>
            </a:r>
            <a:r>
              <a:rPr lang="en-US" altLang="zh-CHS">
                <a:solidFill>
                  <a:srgbClr val="2E0D6E"/>
                </a:solidFill>
                <a:latin typeface="Menlo-Regular"/>
              </a:rPr>
              <a:t>currentThread</a:t>
            </a:r>
            <a:r>
              <a:rPr lang="en-US" altLang="zh-CHS">
                <a:solidFill>
                  <a:srgbClr val="000000"/>
                </a:solidFill>
                <a:latin typeface="Menlo-Regular"/>
              </a:rPr>
              <a:t>]);</a:t>
            </a:r>
          </a:p>
          <a:p>
            <a:pPr marL="0" indent="0">
              <a:buNone/>
            </a:pPr>
            <a:r>
              <a:rPr lang="en-US" altLang="zh-CHS">
                <a:solidFill>
                  <a:srgbClr val="000000"/>
                </a:solidFill>
                <a:latin typeface="Menlo-Regular"/>
              </a:rPr>
              <a:t>    });</a:t>
            </a:r>
          </a:p>
          <a:p>
            <a:pPr marL="0" indent="0">
              <a:buNone/>
            </a:pPr>
            <a:r>
              <a:rPr lang="en-US" altLang="zh-CHS">
                <a:solidFill>
                  <a:srgbClr val="000000"/>
                </a:solidFill>
                <a:latin typeface="Menlo-Regular"/>
              </a:rPr>
              <a:t>});</a:t>
            </a:r>
            <a:endParaRPr kumimoji="1" lang="zh-CHS" altLang="en-US"/>
          </a:p>
        </p:txBody>
      </p:sp>
    </p:spTree>
    <p:extLst>
      <p:ext uri="{BB962C8B-B14F-4D97-AF65-F5344CB8AC3E}">
        <p14:creationId xmlns:p14="http://schemas.microsoft.com/office/powerpoint/2010/main" val="284237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HS"/>
              <a:t>dispatch_sync</a:t>
            </a:r>
            <a:r>
              <a:rPr kumimoji="1" lang="zh-CHS" altLang="en-US"/>
              <a:t>的应用场景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HS" altLang="en-US" sz="1800">
                <a:solidFill>
                  <a:srgbClr val="FF0000"/>
                </a:solidFill>
              </a:rPr>
              <a:t>阻塞并行队列的执行</a:t>
            </a:r>
            <a:r>
              <a:rPr kumimoji="1" lang="zh-CHS" altLang="en-US" sz="1800"/>
              <a:t>，要求某一操作执行后再进行后续操作，如用户登录</a:t>
            </a:r>
            <a:endParaRPr kumimoji="1" lang="en-US" altLang="zh-CHS" sz="1800"/>
          </a:p>
          <a:p>
            <a:r>
              <a:rPr kumimoji="1" lang="zh-CHS" altLang="en-US" sz="1800">
                <a:solidFill>
                  <a:srgbClr val="FF6600"/>
                </a:solidFill>
              </a:rPr>
              <a:t>确保块代码之外的局部变量确实被修改</a:t>
            </a:r>
            <a:endParaRPr lang="en-US" altLang="zh-CHS" sz="1800">
              <a:solidFill>
                <a:srgbClr val="FF66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dispatch_queue_t q = dispatch_queue_create("cn.itcast.gcddemo", </a:t>
            </a:r>
            <a:r>
              <a:rPr lang="en-US" altLang="zh-CHS" sz="1600">
                <a:solidFill>
                  <a:srgbClr val="FF0000"/>
                </a:solidFill>
                <a:latin typeface="Menlo-Regular"/>
              </a:rPr>
              <a:t>DISPATCH_QUEUE_CONCURRENT</a:t>
            </a: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HS" sz="1600">
                <a:solidFill>
                  <a:srgbClr val="FF6600"/>
                </a:solidFill>
                <a:latin typeface="Menlo-Regular"/>
              </a:rPr>
              <a:t>__block</a:t>
            </a:r>
            <a:r>
              <a:rPr lang="zh-CHS" altLang="en-US" sz="1600">
                <a:solidFill>
                  <a:srgbClr val="FF6600"/>
                </a:solidFill>
                <a:latin typeface="Menlo-Regular"/>
              </a:rPr>
              <a:t> </a:t>
            </a:r>
            <a:r>
              <a:rPr lang="en-US" altLang="zh-CHS" sz="1600">
                <a:solidFill>
                  <a:srgbClr val="FF6600"/>
                </a:solidFill>
                <a:latin typeface="Menlo-Regular"/>
              </a:rPr>
              <a:t>BOOL</a:t>
            </a:r>
            <a:r>
              <a:rPr lang="zh-CHS" altLang="en-US" sz="1600">
                <a:solidFill>
                  <a:srgbClr val="FF6600"/>
                </a:solidFill>
                <a:latin typeface="Menlo-Regular"/>
              </a:rPr>
              <a:t> </a:t>
            </a:r>
            <a:r>
              <a:rPr lang="en-US" altLang="zh-CHS" sz="1600">
                <a:solidFill>
                  <a:srgbClr val="FF6600"/>
                </a:solidFill>
                <a:latin typeface="Menlo-Regular"/>
              </a:rPr>
              <a:t>logon</a:t>
            </a:r>
            <a:r>
              <a:rPr lang="zh-CHS" altLang="en-US" sz="1600">
                <a:solidFill>
                  <a:srgbClr val="FF6600"/>
                </a:solidFill>
                <a:latin typeface="Menlo-Regular"/>
              </a:rPr>
              <a:t> </a:t>
            </a:r>
            <a:r>
              <a:rPr lang="en-US" altLang="zh-CHS" sz="1600">
                <a:solidFill>
                  <a:srgbClr val="FF6600"/>
                </a:solidFill>
                <a:latin typeface="Menlo-Regular"/>
              </a:rPr>
              <a:t>=</a:t>
            </a:r>
            <a:r>
              <a:rPr lang="zh-CHS" altLang="en-US" sz="1600">
                <a:solidFill>
                  <a:srgbClr val="FF6600"/>
                </a:solidFill>
                <a:latin typeface="Menlo-Regular"/>
              </a:rPr>
              <a:t> </a:t>
            </a:r>
            <a:r>
              <a:rPr lang="en-US" altLang="zh-CHS" sz="1600">
                <a:solidFill>
                  <a:srgbClr val="FF6600"/>
                </a:solidFill>
                <a:latin typeface="Menlo-Regular"/>
              </a:rPr>
              <a:t>NO;</a:t>
            </a:r>
          </a:p>
          <a:p>
            <a:pPr marL="0" indent="0">
              <a:buNone/>
            </a:pP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dispatch_sync(q, ^{</a:t>
            </a:r>
          </a:p>
          <a:p>
            <a:pPr marL="0" indent="0">
              <a:buNone/>
            </a:pP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    NSLog(@"</a:t>
            </a:r>
            <a:r>
              <a:rPr lang="zh-CHS" altLang="en-US" sz="1600">
                <a:solidFill>
                  <a:schemeClr val="tx1"/>
                </a:solidFill>
                <a:latin typeface="STHeitiSC-Light"/>
              </a:rPr>
              <a:t>模拟耗时操作</a:t>
            </a: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 %@", [NSThread currentThread]);</a:t>
            </a:r>
            <a:endParaRPr lang="zh-CHS" altLang="en-US" sz="16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    </a:t>
            </a:r>
            <a:r>
              <a:rPr lang="zh-CHS" altLang="en-US" sz="1600">
                <a:solidFill>
                  <a:schemeClr val="tx1"/>
                </a:solidFill>
                <a:latin typeface="Menlo-Regular"/>
              </a:rPr>
              <a:t>  </a:t>
            </a:r>
            <a:r>
              <a:rPr lang="en-US" altLang="zh-CHS" sz="1600">
                <a:solidFill>
                  <a:srgbClr val="FF0000"/>
                </a:solidFill>
                <a:latin typeface="Menlo-Regular"/>
              </a:rPr>
              <a:t>[NSThread sleepForTimeInterval:2.0f];</a:t>
            </a:r>
          </a:p>
          <a:p>
            <a:pPr marL="0" indent="0">
              <a:buNone/>
            </a:pP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    NSLog(@"</a:t>
            </a:r>
            <a:r>
              <a:rPr lang="zh-CHS" altLang="en-US" sz="1600">
                <a:solidFill>
                  <a:schemeClr val="tx1"/>
                </a:solidFill>
                <a:latin typeface="STHeitiSC-Light"/>
              </a:rPr>
              <a:t>模拟耗时完成</a:t>
            </a: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 %@", [NSThread currentThread]); </a:t>
            </a:r>
          </a:p>
          <a:p>
            <a:pPr marL="0" indent="0">
              <a:buNone/>
            </a:pP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    </a:t>
            </a:r>
            <a:r>
              <a:rPr lang="en-US" altLang="zh-CHS" sz="1600">
                <a:solidFill>
                  <a:srgbClr val="FF6600"/>
                </a:solidFill>
                <a:latin typeface="Menlo-Regular"/>
              </a:rPr>
              <a:t>logon = YES;</a:t>
            </a:r>
          </a:p>
          <a:p>
            <a:pPr marL="0" indent="0">
              <a:buNone/>
            </a:pP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});</a:t>
            </a:r>
          </a:p>
          <a:p>
            <a:pPr marL="0" indent="0">
              <a:buNone/>
            </a:pPr>
            <a:endParaRPr lang="en-US" altLang="zh-CHS" sz="16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dispatch_</a:t>
            </a:r>
            <a:r>
              <a:rPr lang="en-US" altLang="zh-CHS" sz="1600">
                <a:solidFill>
                  <a:srgbClr val="FF0000"/>
                </a:solidFill>
                <a:latin typeface="Menlo-Regular"/>
              </a:rPr>
              <a:t>async</a:t>
            </a: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(q, ^{</a:t>
            </a:r>
            <a:endParaRPr lang="zh-CHT" altLang="en-US" sz="16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    </a:t>
            </a:r>
            <a:r>
              <a:rPr lang="zh-CHS" altLang="en-US" sz="1600">
                <a:solidFill>
                  <a:schemeClr val="tx1"/>
                </a:solidFill>
                <a:latin typeface="Menlo-Regular"/>
              </a:rPr>
              <a:t>   </a:t>
            </a: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NSLog(@"</a:t>
            </a:r>
            <a:r>
              <a:rPr lang="zh-CHS" altLang="en-US" sz="1600">
                <a:solidFill>
                  <a:schemeClr val="tx1"/>
                </a:solidFill>
                <a:latin typeface="STHeitiSC-Light"/>
              </a:rPr>
              <a:t>登录完成的处理</a:t>
            </a: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 %@", [NSThread currentThread]);</a:t>
            </a:r>
          </a:p>
          <a:p>
            <a:pPr marL="0" indent="0">
              <a:buNone/>
            </a:pP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});</a:t>
            </a:r>
            <a:endParaRPr kumimoji="1" lang="zh-CHS" altLang="en-US" sz="1600">
              <a:solidFill>
                <a:schemeClr val="tx1"/>
              </a:solidFill>
            </a:endParaRPr>
          </a:p>
        </p:txBody>
      </p:sp>
      <p:sp>
        <p:nvSpPr>
          <p:cNvPr id="4" name="线形标注 1 3"/>
          <p:cNvSpPr/>
          <p:nvPr/>
        </p:nvSpPr>
        <p:spPr>
          <a:xfrm>
            <a:off x="3443111" y="4176888"/>
            <a:ext cx="5183962" cy="1213555"/>
          </a:xfrm>
          <a:prstGeom prst="borderCallout1">
            <a:avLst>
              <a:gd name="adj1" fmla="val -1885"/>
              <a:gd name="adj2" fmla="val 10449"/>
              <a:gd name="adj3" fmla="val -35719"/>
              <a:gd name="adj4" fmla="val -866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HS" sz="1600">
                <a:solidFill>
                  <a:srgbClr val="FFFF00"/>
                </a:solidFill>
                <a:latin typeface="Eurostile"/>
                <a:ea typeface="微软雅黑"/>
                <a:cs typeface="Eurostile"/>
              </a:rPr>
              <a:t>[NSThread sleepForTimeInterval:2.0f];</a:t>
            </a:r>
          </a:p>
          <a:p>
            <a:endParaRPr kumimoji="1" lang="en-US" altLang="zh-CHS" sz="1600">
              <a:latin typeface="Eurostile"/>
              <a:ea typeface="微软雅黑"/>
              <a:cs typeface="Eurostile"/>
            </a:endParaRPr>
          </a:p>
          <a:p>
            <a:r>
              <a:rPr kumimoji="1" lang="zh-CHS" altLang="en-US" sz="1600">
                <a:latin typeface="Eurostile"/>
                <a:ea typeface="微软雅黑"/>
                <a:cs typeface="Eurostile"/>
              </a:rPr>
              <a:t>通常在多线程调试中用于模拟耗时操作</a:t>
            </a:r>
            <a:endParaRPr kumimoji="1" lang="en-US" altLang="zh-CHS" sz="1600">
              <a:latin typeface="Eurostile"/>
              <a:ea typeface="微软雅黑"/>
              <a:cs typeface="Eurostile"/>
            </a:endParaRPr>
          </a:p>
          <a:p>
            <a:r>
              <a:rPr kumimoji="1" lang="zh-CHS" altLang="en-US" sz="1600">
                <a:latin typeface="Eurostile"/>
                <a:ea typeface="微软雅黑"/>
                <a:cs typeface="Eurostile"/>
              </a:rPr>
              <a:t>在发布的应用程序中，不要使用此方法！</a:t>
            </a:r>
          </a:p>
        </p:txBody>
      </p:sp>
    </p:spTree>
    <p:extLst>
      <p:ext uri="{BB962C8B-B14F-4D97-AF65-F5344CB8AC3E}">
        <p14:creationId xmlns:p14="http://schemas.microsoft.com/office/powerpoint/2010/main" val="63941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81897" y="1279938"/>
            <a:ext cx="6541270" cy="886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HS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7635" y="2643003"/>
            <a:ext cx="895629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HS" altLang="en-US"/>
              <a:t>串行队列，同步任务，不需要新建线程</a:t>
            </a:r>
            <a:endParaRPr kumimoji="1" lang="en-US" altLang="zh-CHS"/>
          </a:p>
          <a:p>
            <a:r>
              <a:rPr kumimoji="1" lang="zh-CHS" altLang="en-US">
                <a:solidFill>
                  <a:srgbClr val="FF0000"/>
                </a:solidFill>
              </a:rPr>
              <a:t>串行队列，异步任务</a:t>
            </a:r>
            <a:r>
              <a:rPr kumimoji="1" lang="zh-CHS" altLang="en-US"/>
              <a:t>，</a:t>
            </a:r>
            <a:r>
              <a:rPr kumimoji="1" lang="zh-CHS" altLang="en-US">
                <a:solidFill>
                  <a:srgbClr val="FF0000"/>
                </a:solidFill>
              </a:rPr>
              <a:t>需要一个子线程</a:t>
            </a:r>
            <a:r>
              <a:rPr kumimoji="1" lang="zh-CHS" altLang="en-US"/>
              <a:t>，线程的创建和回收不需要程序员参与！</a:t>
            </a:r>
            <a:endParaRPr kumimoji="1" lang="en-US" altLang="zh-CHS"/>
          </a:p>
          <a:p>
            <a:r>
              <a:rPr kumimoji="1" lang="en-US" altLang="zh-CHS">
                <a:solidFill>
                  <a:srgbClr val="FF0000"/>
                </a:solidFill>
              </a:rPr>
              <a:t>	</a:t>
            </a:r>
            <a:r>
              <a:rPr kumimoji="1" lang="zh-CHS" altLang="en-US">
                <a:solidFill>
                  <a:srgbClr val="FF0000"/>
                </a:solidFill>
              </a:rPr>
              <a:t>“是最安全的一个选择”串行队列只能创建！</a:t>
            </a:r>
            <a:endParaRPr kumimoji="1" lang="en-US" altLang="zh-CHS">
              <a:solidFill>
                <a:srgbClr val="FF0000"/>
              </a:solidFill>
            </a:endParaRPr>
          </a:p>
          <a:p>
            <a:endParaRPr kumimoji="1" lang="en-US" altLang="zh-CHS"/>
          </a:p>
          <a:p>
            <a:r>
              <a:rPr kumimoji="1" lang="zh-CHS" altLang="en-US"/>
              <a:t>并行队列，同步任务，不需要创建线程</a:t>
            </a:r>
            <a:endParaRPr kumimoji="1" lang="en-US" altLang="zh-CHS"/>
          </a:p>
          <a:p>
            <a:r>
              <a:rPr kumimoji="1" lang="zh-CHS" altLang="en-US">
                <a:solidFill>
                  <a:srgbClr val="FF0000"/>
                </a:solidFill>
              </a:rPr>
              <a:t>并行</a:t>
            </a:r>
            <a:r>
              <a:rPr kumimoji="1" lang="zh-CHS" altLang="en-US"/>
              <a:t>队列，</a:t>
            </a:r>
            <a:r>
              <a:rPr kumimoji="1" lang="zh-CHS" altLang="en-US">
                <a:solidFill>
                  <a:srgbClr val="FF0000"/>
                </a:solidFill>
              </a:rPr>
              <a:t>异步</a:t>
            </a:r>
            <a:r>
              <a:rPr kumimoji="1" lang="zh-CHS" altLang="en-US"/>
              <a:t>任务，有多少个任务，就开</a:t>
            </a:r>
            <a:r>
              <a:rPr kumimoji="1" lang="en-US" altLang="zh-CHS"/>
              <a:t>N</a:t>
            </a:r>
            <a:r>
              <a:rPr kumimoji="1" lang="zh-CHS" altLang="en-US"/>
              <a:t>个线程执行，</a:t>
            </a:r>
            <a:endParaRPr kumimoji="1" lang="en-US" altLang="zh-CHS"/>
          </a:p>
          <a:p>
            <a:endParaRPr kumimoji="1" lang="en-US" altLang="zh-CHS"/>
          </a:p>
          <a:p>
            <a:r>
              <a:rPr kumimoji="1" lang="zh-CHS" altLang="en-US">
                <a:solidFill>
                  <a:srgbClr val="FF0000"/>
                </a:solidFill>
              </a:rPr>
              <a:t>无论什么队列和什么任务，线程的创建和回收不需要程序员参与</a:t>
            </a:r>
            <a:r>
              <a:rPr kumimoji="1" lang="zh-CHS" altLang="en-US"/>
              <a:t>。</a:t>
            </a:r>
            <a:endParaRPr kumimoji="1" lang="en-US" altLang="zh-CHS"/>
          </a:p>
          <a:p>
            <a:r>
              <a:rPr kumimoji="1" lang="zh-CHS" altLang="en-US"/>
              <a:t>线程的创建回收工作是由队列负责的</a:t>
            </a:r>
            <a:endParaRPr kumimoji="1" lang="en-US" altLang="zh-CHS"/>
          </a:p>
          <a:p>
            <a:endParaRPr kumimoji="1" lang="en-US" altLang="zh-CHS"/>
          </a:p>
          <a:p>
            <a:r>
              <a:rPr kumimoji="1" lang="zh-CHS" altLang="en-US"/>
              <a:t>“</a:t>
            </a:r>
            <a:r>
              <a:rPr kumimoji="1" lang="zh-CHS" altLang="en-US">
                <a:solidFill>
                  <a:srgbClr val="FF0000"/>
                </a:solidFill>
              </a:rPr>
              <a:t>并发</a:t>
            </a:r>
            <a:r>
              <a:rPr kumimoji="1" lang="zh-CHS" altLang="en-US"/>
              <a:t>”编程，为了让程序员从负责的线程控制中解脱出来！只需要面对</a:t>
            </a:r>
            <a:r>
              <a:rPr kumimoji="1" lang="zh-CHS" altLang="en-US">
                <a:solidFill>
                  <a:srgbClr val="FF0000"/>
                </a:solidFill>
              </a:rPr>
              <a:t>队列</a:t>
            </a:r>
            <a:r>
              <a:rPr kumimoji="1" lang="zh-CHS" altLang="en-US"/>
              <a:t>和</a:t>
            </a:r>
            <a:r>
              <a:rPr kumimoji="1" lang="zh-CHS" altLang="en-US">
                <a:solidFill>
                  <a:srgbClr val="FF0000"/>
                </a:solidFill>
              </a:rPr>
              <a:t>任务！</a:t>
            </a:r>
          </a:p>
        </p:txBody>
      </p:sp>
      <p:sp>
        <p:nvSpPr>
          <p:cNvPr id="6" name="矩形 5"/>
          <p:cNvSpPr/>
          <p:nvPr/>
        </p:nvSpPr>
        <p:spPr>
          <a:xfrm>
            <a:off x="6891695" y="1377890"/>
            <a:ext cx="718820" cy="6709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HS" altLang="en-US"/>
          </a:p>
        </p:txBody>
      </p:sp>
      <p:sp>
        <p:nvSpPr>
          <p:cNvPr id="7" name="矩形 6"/>
          <p:cNvSpPr/>
          <p:nvPr/>
        </p:nvSpPr>
        <p:spPr>
          <a:xfrm>
            <a:off x="5946135" y="1377890"/>
            <a:ext cx="718820" cy="6709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HS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86054" y="910606"/>
            <a:ext cx="232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HS"/>
              <a:t>GCD——</a:t>
            </a:r>
            <a:r>
              <a:rPr kumimoji="1" lang="zh-CHS" altLang="en-US"/>
              <a:t>大中央调度</a:t>
            </a:r>
          </a:p>
        </p:txBody>
      </p:sp>
    </p:spTree>
    <p:extLst>
      <p:ext uri="{BB962C8B-B14F-4D97-AF65-F5344CB8AC3E}">
        <p14:creationId xmlns:p14="http://schemas.microsoft.com/office/powerpoint/2010/main" val="179396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HS"/>
              <a:t>GCD</a:t>
            </a:r>
            <a:r>
              <a:rPr kumimoji="1" lang="zh-CHS" altLang="en-US"/>
              <a:t>阶段性小结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HS" sz="1800" b="1">
                <a:solidFill>
                  <a:srgbClr val="FF6600"/>
                </a:solidFill>
              </a:rPr>
              <a:t>GCD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HS" altLang="en-US" sz="1600"/>
              <a:t>通过</a:t>
            </a:r>
            <a:r>
              <a:rPr kumimoji="1" lang="en-US" altLang="zh-CHS" sz="1600"/>
              <a:t>GCD</a:t>
            </a:r>
            <a:r>
              <a:rPr kumimoji="1" lang="zh-CHS" altLang="en-US" sz="1600"/>
              <a:t>，开发者不用再直接跟线程打交道，</a:t>
            </a:r>
            <a:r>
              <a:rPr kumimoji="1" lang="zh-CHS" altLang="en-US" sz="1600">
                <a:solidFill>
                  <a:srgbClr val="FF0000"/>
                </a:solidFill>
              </a:rPr>
              <a:t>只需要向队列中添加代码块</a:t>
            </a:r>
            <a:r>
              <a:rPr kumimoji="1" lang="zh-CHS" altLang="en-US" sz="1600"/>
              <a:t>即可</a:t>
            </a:r>
            <a:endParaRPr kumimoji="1" lang="en-US" altLang="zh-CHS" sz="1600"/>
          </a:p>
          <a:p>
            <a:pPr marL="571500" lvl="1" indent="-342900">
              <a:buFont typeface="+mj-lt"/>
              <a:buAutoNum type="arabicParenBoth"/>
            </a:pPr>
            <a:r>
              <a:rPr kumimoji="1" lang="en-US" altLang="zh-CHS" sz="1600">
                <a:solidFill>
                  <a:srgbClr val="FF0000"/>
                </a:solidFill>
              </a:rPr>
              <a:t>GCD</a:t>
            </a:r>
            <a:r>
              <a:rPr kumimoji="1" lang="zh-CHS" altLang="en-US" sz="1600">
                <a:solidFill>
                  <a:srgbClr val="FF0000"/>
                </a:solidFill>
              </a:rPr>
              <a:t>在后端管理着一个线程池</a:t>
            </a:r>
            <a:r>
              <a:rPr kumimoji="1" lang="zh-CHS" altLang="zh-CHS" sz="1600"/>
              <a:t>，</a:t>
            </a:r>
            <a:r>
              <a:rPr kumimoji="1" lang="en-US" altLang="zh-CHS" sz="1600"/>
              <a:t>GCD</a:t>
            </a:r>
            <a:r>
              <a:rPr kumimoji="1" lang="zh-CHS" altLang="en-US" sz="1600"/>
              <a:t>不仅决定着代码块将在哪个线程被执行，它还根据可用的系统资源对这些线程进行管理。从而让开发者从线程管理的工作中解放出来，通过集中的管理线程，缓解大量线程被创建的问题</a:t>
            </a:r>
            <a:endParaRPr kumimoji="1" lang="en-US" altLang="zh-CHS" sz="1600">
              <a:solidFill>
                <a:srgbClr val="FF6600"/>
              </a:solidFill>
            </a:endParaRPr>
          </a:p>
          <a:p>
            <a:pPr marL="571500" lvl="1" indent="-342900">
              <a:buFont typeface="+mj-lt"/>
              <a:buAutoNum type="arabicParenBoth"/>
            </a:pPr>
            <a:r>
              <a:rPr kumimoji="1" lang="zh-CHS" altLang="en-US" sz="1600"/>
              <a:t>使用</a:t>
            </a:r>
            <a:r>
              <a:rPr kumimoji="1" lang="en-US" altLang="zh-CHS" sz="1600"/>
              <a:t>GCD</a:t>
            </a:r>
            <a:r>
              <a:rPr kumimoji="1" lang="zh-CHS" altLang="en-US" sz="1600"/>
              <a:t>，</a:t>
            </a:r>
            <a:r>
              <a:rPr kumimoji="1" lang="zh-CHS" altLang="en-US" sz="1600">
                <a:solidFill>
                  <a:srgbClr val="FF0000"/>
                </a:solidFill>
              </a:rPr>
              <a:t>开发者可以将工作考虑为一个队列，而不是一堆线程，这种并行的抽象模型更容易掌握和使用</a:t>
            </a:r>
            <a:endParaRPr kumimoji="1" lang="en-US" altLang="zh-CHS" sz="1600">
              <a:solidFill>
                <a:srgbClr val="FF0000"/>
              </a:solidFill>
            </a:endParaRPr>
          </a:p>
          <a:p>
            <a:endParaRPr kumimoji="1" lang="en-US" altLang="zh-CHS" sz="1800" b="1">
              <a:solidFill>
                <a:srgbClr val="FF6600"/>
              </a:solidFill>
            </a:endParaRPr>
          </a:p>
          <a:p>
            <a:r>
              <a:rPr kumimoji="1" lang="en-US" altLang="zh-CHS" sz="1800" b="1">
                <a:solidFill>
                  <a:srgbClr val="FF6600"/>
                </a:solidFill>
              </a:rPr>
              <a:t>GCD</a:t>
            </a:r>
            <a:r>
              <a:rPr kumimoji="1" lang="zh-CHS" altLang="en-US" sz="1800" b="1">
                <a:solidFill>
                  <a:srgbClr val="FF6600"/>
                </a:solidFill>
              </a:rPr>
              <a:t>的队列</a:t>
            </a:r>
            <a:endParaRPr kumimoji="1" lang="en-US" altLang="zh-CHS" sz="1800" b="1">
              <a:solidFill>
                <a:srgbClr val="FF6600"/>
              </a:solidFill>
            </a:endParaRPr>
          </a:p>
          <a:p>
            <a:pPr marL="685800" lvl="1" indent="-457200">
              <a:buFont typeface="+mj-lt"/>
              <a:buAutoNum type="arabicParenBoth"/>
            </a:pPr>
            <a:r>
              <a:rPr kumimoji="1" lang="en-US" altLang="zh-CHS" sz="1600"/>
              <a:t>GCD</a:t>
            </a:r>
            <a:r>
              <a:rPr kumimoji="1" lang="zh-CHS" altLang="en-US" sz="1600"/>
              <a:t>公开有</a:t>
            </a:r>
            <a:r>
              <a:rPr kumimoji="1" lang="en-US" altLang="zh-CHS" sz="1600"/>
              <a:t>5</a:t>
            </a:r>
            <a:r>
              <a:rPr kumimoji="1" lang="zh-CHS" altLang="en-US" sz="1600"/>
              <a:t>个不同的队列：</a:t>
            </a:r>
            <a:r>
              <a:rPr kumimoji="1" lang="zh-CHS" altLang="en-US" sz="1600">
                <a:solidFill>
                  <a:srgbClr val="FF0000"/>
                </a:solidFill>
              </a:rPr>
              <a:t>运行在主线程中的主队列</a:t>
            </a:r>
            <a:r>
              <a:rPr kumimoji="1" lang="zh-CHS" altLang="en-US" sz="1600"/>
              <a:t>，</a:t>
            </a:r>
            <a:r>
              <a:rPr kumimoji="1" lang="en-US" altLang="zh-CHS" sz="1600">
                <a:solidFill>
                  <a:srgbClr val="FF0000"/>
                </a:solidFill>
              </a:rPr>
              <a:t>3 </a:t>
            </a:r>
            <a:r>
              <a:rPr kumimoji="1" lang="zh-CHS" altLang="en-US" sz="1600">
                <a:solidFill>
                  <a:srgbClr val="FF0000"/>
                </a:solidFill>
              </a:rPr>
              <a:t>个不同优先级的后台队列</a:t>
            </a:r>
            <a:r>
              <a:rPr kumimoji="1" lang="zh-CHS" altLang="en-US" sz="1600"/>
              <a:t>，以及一个</a:t>
            </a:r>
            <a:r>
              <a:rPr kumimoji="1" lang="zh-CHS" altLang="en-US" sz="1600">
                <a:solidFill>
                  <a:srgbClr val="FF0000"/>
                </a:solidFill>
              </a:rPr>
              <a:t>优先级更低的后台队列（用于 </a:t>
            </a:r>
            <a:r>
              <a:rPr kumimoji="1" lang="en-US" altLang="zh-CHS" sz="1600">
                <a:solidFill>
                  <a:srgbClr val="FF0000"/>
                </a:solidFill>
              </a:rPr>
              <a:t>I/O</a:t>
            </a:r>
            <a:r>
              <a:rPr kumimoji="1" lang="zh-CHS" altLang="en-US" sz="1600">
                <a:solidFill>
                  <a:srgbClr val="FF0000"/>
                </a:solidFill>
              </a:rPr>
              <a:t>）</a:t>
            </a:r>
            <a:endParaRPr kumimoji="1" lang="en-US" altLang="zh-CHS" sz="1600">
              <a:solidFill>
                <a:srgbClr val="FF0000"/>
              </a:solidFill>
            </a:endParaRPr>
          </a:p>
          <a:p>
            <a:pPr marL="685800" lvl="1" indent="-457200">
              <a:buFont typeface="+mj-lt"/>
              <a:buAutoNum type="arabicParenBoth"/>
            </a:pPr>
            <a:r>
              <a:rPr kumimoji="1" lang="zh-CHS" altLang="en-US" sz="1600"/>
              <a:t>自定义队列：</a:t>
            </a:r>
            <a:r>
              <a:rPr kumimoji="1" lang="zh-CHS" altLang="en-US" sz="1600">
                <a:solidFill>
                  <a:srgbClr val="FF0000"/>
                </a:solidFill>
              </a:rPr>
              <a:t>串行</a:t>
            </a:r>
            <a:r>
              <a:rPr kumimoji="1" lang="zh-CHS" altLang="en-US" sz="1600"/>
              <a:t>和</a:t>
            </a:r>
            <a:r>
              <a:rPr kumimoji="1" lang="zh-CHS" altLang="en-US" sz="1600">
                <a:solidFill>
                  <a:srgbClr val="FF0000"/>
                </a:solidFill>
              </a:rPr>
              <a:t>并行队列</a:t>
            </a:r>
            <a:r>
              <a:rPr kumimoji="1" lang="zh-CHS" altLang="en-US" sz="1600"/>
              <a:t>。自定义队列非常强大，</a:t>
            </a:r>
            <a:r>
              <a:rPr kumimoji="1" lang="zh-CHS" altLang="en-US" sz="1600">
                <a:solidFill>
                  <a:srgbClr val="FF0000"/>
                </a:solidFill>
              </a:rPr>
              <a:t>建议在开发中使用</a:t>
            </a:r>
            <a:r>
              <a:rPr kumimoji="1" lang="zh-CHS" altLang="en-US" sz="1600"/>
              <a:t>。在自定义队列中被调度的所有</a:t>
            </a:r>
            <a:r>
              <a:rPr kumimoji="1" lang="en-US" altLang="zh-CHS" sz="1600"/>
              <a:t>Block</a:t>
            </a:r>
            <a:r>
              <a:rPr kumimoji="1" lang="zh-CHS" altLang="en-US" sz="1600"/>
              <a:t>最终都将被放入到系统的全局队列中和线程池中</a:t>
            </a:r>
            <a:endParaRPr kumimoji="1" lang="en-US" altLang="zh-CHS">
              <a:solidFill>
                <a:srgbClr val="FF0000"/>
              </a:solidFill>
            </a:endParaRPr>
          </a:p>
          <a:p>
            <a:pPr marL="685800" lvl="1" indent="-457200">
              <a:buFont typeface="+mj-lt"/>
              <a:buAutoNum type="arabicParenBoth"/>
            </a:pPr>
            <a:r>
              <a:rPr kumimoji="1" lang="zh-CHS" altLang="en-US" sz="1600"/>
              <a:t>提示：不建议使用不同优先级的队列，因为如果设计不当，可能会</a:t>
            </a:r>
            <a:r>
              <a:rPr kumimoji="1" lang="zh-CHS" altLang="en-US" sz="1600">
                <a:solidFill>
                  <a:srgbClr val="FF0000"/>
                </a:solidFill>
              </a:rPr>
              <a:t>出现优先级反转</a:t>
            </a:r>
            <a:r>
              <a:rPr kumimoji="1" lang="zh-CHS" altLang="en-US" sz="1600"/>
              <a:t>，即低优先级的操作阻塞高优先级的操作</a:t>
            </a:r>
            <a:endParaRPr kumimoji="1" lang="en-US" altLang="zh-CHS" sz="1600"/>
          </a:p>
          <a:p>
            <a:endParaRPr kumimoji="1" lang="en-US" altLang="zh-CHS" sz="1600"/>
          </a:p>
        </p:txBody>
      </p:sp>
    </p:spTree>
    <p:extLst>
      <p:ext uri="{BB962C8B-B14F-4D97-AF65-F5344CB8AC3E}">
        <p14:creationId xmlns:p14="http://schemas.microsoft.com/office/powerpoint/2010/main" val="178422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HS"/>
              <a:t>GCD</a:t>
            </a:r>
            <a:r>
              <a:rPr kumimoji="1" lang="zh-CHS" altLang="en-US"/>
              <a:t>队列示意图</a:t>
            </a:r>
          </a:p>
        </p:txBody>
      </p:sp>
      <p:pic>
        <p:nvPicPr>
          <p:cNvPr id="4" name="内容占位符 3" descr="gcd-queue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" r="-2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0878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HS"/>
              <a:t>NSOperation &amp; NSOperationQueue</a:t>
            </a:r>
            <a:endParaRPr kumimoji="1" lang="zh-CH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HS" altLang="en-US"/>
              <a:t>简介</a:t>
            </a:r>
            <a:endParaRPr kumimoji="1" lang="en-US" altLang="zh-CHS"/>
          </a:p>
          <a:p>
            <a:pPr marL="571500" lvl="1" indent="-342900">
              <a:buFont typeface="+mj-lt"/>
              <a:buAutoNum type="arabicParenBoth"/>
            </a:pPr>
            <a:r>
              <a:rPr kumimoji="1" lang="en-US" altLang="zh-CHS"/>
              <a:t>NSOperationQueue(</a:t>
            </a:r>
            <a:r>
              <a:rPr kumimoji="1" lang="zh-CHS" altLang="en-US"/>
              <a:t>操作队列</a:t>
            </a:r>
            <a:r>
              <a:rPr kumimoji="1" lang="en-US" altLang="zh-CHS"/>
              <a:t>)</a:t>
            </a:r>
            <a:r>
              <a:rPr kumimoji="1" lang="zh-CHT" altLang="en-US"/>
              <a:t>是</a:t>
            </a:r>
            <a:r>
              <a:rPr kumimoji="1" lang="zh-CHS" altLang="en-US">
                <a:solidFill>
                  <a:srgbClr val="FF0000"/>
                </a:solidFill>
              </a:rPr>
              <a:t>由</a:t>
            </a:r>
            <a:r>
              <a:rPr kumimoji="1" lang="en-US" altLang="zh-CHS">
                <a:solidFill>
                  <a:srgbClr val="FF0000"/>
                </a:solidFill>
              </a:rPr>
              <a:t>GCD</a:t>
            </a:r>
            <a:r>
              <a:rPr kumimoji="1" lang="zh-CHS" altLang="en-US">
                <a:solidFill>
                  <a:srgbClr val="FF0000"/>
                </a:solidFill>
              </a:rPr>
              <a:t>提供的队列模型的</a:t>
            </a:r>
            <a:r>
              <a:rPr kumimoji="1" lang="en-US" altLang="zh-CHS">
                <a:solidFill>
                  <a:srgbClr val="FF0000"/>
                </a:solidFill>
              </a:rPr>
              <a:t>Cocoa</a:t>
            </a:r>
            <a:r>
              <a:rPr kumimoji="1" lang="zh-CHS" altLang="en-US">
                <a:solidFill>
                  <a:srgbClr val="FF0000"/>
                </a:solidFill>
              </a:rPr>
              <a:t>抽象</a:t>
            </a:r>
            <a:r>
              <a:rPr kumimoji="1" lang="zh-CHS" altLang="en-US"/>
              <a:t>，是一套</a:t>
            </a:r>
            <a:r>
              <a:rPr kumimoji="1" lang="en-US" altLang="zh-CHT"/>
              <a:t>Objective-C</a:t>
            </a:r>
            <a:r>
              <a:rPr kumimoji="1" lang="zh-CHT" altLang="en-US"/>
              <a:t>的</a:t>
            </a:r>
            <a:r>
              <a:rPr kumimoji="1" lang="en-US" altLang="zh-CHT"/>
              <a:t>API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en-US" altLang="zh-CHS"/>
              <a:t>GCD</a:t>
            </a:r>
            <a:r>
              <a:rPr kumimoji="1" lang="zh-CHS" altLang="en-US"/>
              <a:t>提供了更加底层的控制，而</a:t>
            </a:r>
            <a:r>
              <a:rPr kumimoji="1" lang="zh-CHS" altLang="en-US">
                <a:solidFill>
                  <a:srgbClr val="FF0000"/>
                </a:solidFill>
              </a:rPr>
              <a:t>操作队列则在</a:t>
            </a:r>
            <a:r>
              <a:rPr kumimoji="1" lang="en-US" altLang="zh-CHS">
                <a:solidFill>
                  <a:srgbClr val="FF0000"/>
                </a:solidFill>
              </a:rPr>
              <a:t>GCD</a:t>
            </a:r>
            <a:r>
              <a:rPr kumimoji="1" lang="zh-CHS" altLang="en-US">
                <a:solidFill>
                  <a:srgbClr val="FF0000"/>
                </a:solidFill>
              </a:rPr>
              <a:t>之上实现了一些方便的功能，这些功能对于开发者而言通常是最好最安全的选择</a:t>
            </a:r>
            <a:endParaRPr kumimoji="1" lang="en-US" altLang="zh-CHS">
              <a:solidFill>
                <a:srgbClr val="FF0000"/>
              </a:solidFill>
            </a:endParaRPr>
          </a:p>
          <a:p>
            <a:r>
              <a:rPr kumimoji="1" lang="zh-CHS" altLang="en-US"/>
              <a:t>队列及操作</a:t>
            </a:r>
            <a:endParaRPr kumimoji="1" lang="en-US" altLang="zh-CHS"/>
          </a:p>
          <a:p>
            <a:pPr lvl="1"/>
            <a:r>
              <a:rPr kumimoji="1" lang="en-US" altLang="zh-CHS"/>
              <a:t>NSOperationQueue</a:t>
            </a:r>
            <a:r>
              <a:rPr kumimoji="1" lang="zh-CHS" altLang="en-US"/>
              <a:t>有两种不同类型的队列：主队列和自定义队列</a:t>
            </a:r>
            <a:endParaRPr kumimoji="1" lang="en-US" altLang="zh-CHS"/>
          </a:p>
          <a:p>
            <a:pPr lvl="1"/>
            <a:r>
              <a:rPr kumimoji="1" lang="zh-CHS" altLang="en-US">
                <a:solidFill>
                  <a:srgbClr val="FF0000"/>
                </a:solidFill>
              </a:rPr>
              <a:t>主队列</a:t>
            </a:r>
            <a:r>
              <a:rPr kumimoji="1" lang="zh-CHS" altLang="en-US"/>
              <a:t>运行在主线程上</a:t>
            </a:r>
            <a:endParaRPr kumimoji="1" lang="en-US" altLang="zh-CHS"/>
          </a:p>
          <a:p>
            <a:pPr lvl="1"/>
            <a:r>
              <a:rPr kumimoji="1" lang="zh-CHS" altLang="en-US">
                <a:solidFill>
                  <a:srgbClr val="FF0000"/>
                </a:solidFill>
              </a:rPr>
              <a:t>自定义队列</a:t>
            </a:r>
            <a:r>
              <a:rPr kumimoji="1" lang="zh-CHS" altLang="en-US"/>
              <a:t>在后台执行</a:t>
            </a:r>
            <a:endParaRPr kumimoji="1" lang="en-US" altLang="zh-CHS"/>
          </a:p>
          <a:p>
            <a:pPr lvl="1"/>
            <a:r>
              <a:rPr kumimoji="1" lang="zh-CHS" altLang="en-US"/>
              <a:t>队列处理的任务是</a:t>
            </a:r>
            <a:r>
              <a:rPr kumimoji="1" lang="en-US" altLang="zh-CHS">
                <a:solidFill>
                  <a:srgbClr val="FF0000"/>
                </a:solidFill>
              </a:rPr>
              <a:t>NSOperation</a:t>
            </a:r>
            <a:r>
              <a:rPr kumimoji="1" lang="zh-CHS" altLang="en-US">
                <a:solidFill>
                  <a:srgbClr val="FF0000"/>
                </a:solidFill>
              </a:rPr>
              <a:t>的子类</a:t>
            </a:r>
            <a:endParaRPr kumimoji="1" lang="en-US" altLang="zh-CHS"/>
          </a:p>
          <a:p>
            <a:pPr marL="800100" lvl="2" indent="-342900">
              <a:buFont typeface="+mj-lt"/>
              <a:buAutoNum type="arabicParenBoth"/>
            </a:pPr>
            <a:r>
              <a:rPr kumimoji="1" lang="en-US" altLang="zh-CHS"/>
              <a:t>NS</a:t>
            </a:r>
            <a:r>
              <a:rPr kumimoji="1" lang="en-US" altLang="zh-CHS">
                <a:solidFill>
                  <a:srgbClr val="FF0000"/>
                </a:solidFill>
              </a:rPr>
              <a:t>Invocation</a:t>
            </a:r>
            <a:r>
              <a:rPr kumimoji="1" lang="en-US" altLang="zh-CHS"/>
              <a:t>Operation</a:t>
            </a:r>
          </a:p>
          <a:p>
            <a:pPr marL="800100" lvl="2" indent="-342900">
              <a:buFont typeface="+mj-lt"/>
              <a:buAutoNum type="arabicParenBoth"/>
            </a:pPr>
            <a:r>
              <a:rPr kumimoji="1" lang="en-US" altLang="zh-CHS"/>
              <a:t>NS</a:t>
            </a:r>
            <a:r>
              <a:rPr kumimoji="1" lang="en-US" altLang="zh-CHS">
                <a:solidFill>
                  <a:srgbClr val="FF0000"/>
                </a:solidFill>
              </a:rPr>
              <a:t>Block</a:t>
            </a:r>
            <a:r>
              <a:rPr kumimoji="1" lang="en-US" altLang="zh-CHS"/>
              <a:t>Operation</a:t>
            </a:r>
          </a:p>
          <a:p>
            <a:pPr lvl="1"/>
            <a:endParaRPr kumimoji="1" lang="en-US" altLang="zh-CHS"/>
          </a:p>
          <a:p>
            <a:pPr lvl="1"/>
            <a:endParaRPr kumimoji="1" lang="en-US" altLang="zh-CHS"/>
          </a:p>
          <a:p>
            <a:pPr lvl="1"/>
            <a:endParaRPr kumimoji="1" lang="en-US" altLang="zh-CHS"/>
          </a:p>
          <a:p>
            <a:pPr lvl="1"/>
            <a:endParaRPr kumimoji="1" lang="en-US" altLang="zh-CHS"/>
          </a:p>
          <a:p>
            <a:endParaRPr kumimoji="1" lang="zh-CHS" altLang="en-US"/>
          </a:p>
        </p:txBody>
      </p:sp>
    </p:spTree>
    <p:extLst>
      <p:ext uri="{BB962C8B-B14F-4D97-AF65-F5344CB8AC3E}">
        <p14:creationId xmlns:p14="http://schemas.microsoft.com/office/powerpoint/2010/main" val="183727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HS"/>
              <a:t>NSOperation</a:t>
            </a:r>
            <a:r>
              <a:rPr kumimoji="1" lang="zh-CHS" altLang="en-US"/>
              <a:t>的基本使用步骤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HS" altLang="en-US"/>
              <a:t>基本使用步骤</a:t>
            </a:r>
            <a:endParaRPr kumimoji="1" lang="en-US" altLang="zh-CHS"/>
          </a:p>
          <a:p>
            <a:pPr marL="571500" lvl="1" indent="-342900">
              <a:buFont typeface="+mj-lt"/>
              <a:buAutoNum type="arabicParenBoth"/>
            </a:pPr>
            <a:r>
              <a:rPr kumimoji="1" lang="zh-CHS" altLang="en-US"/>
              <a:t>定义操作队列</a:t>
            </a:r>
            <a:endParaRPr kumimoji="1" lang="en-US" altLang="zh-CHS"/>
          </a:p>
          <a:p>
            <a:pPr marL="571500" lvl="1" indent="-342900">
              <a:buFont typeface="+mj-lt"/>
              <a:buAutoNum type="arabicParenBoth"/>
            </a:pPr>
            <a:r>
              <a:rPr kumimoji="1" lang="zh-CHS" altLang="en-US"/>
              <a:t>定义操作</a:t>
            </a:r>
            <a:endParaRPr kumimoji="1" lang="en-US" altLang="zh-CHS"/>
          </a:p>
          <a:p>
            <a:pPr marL="571500" lvl="1" indent="-342900">
              <a:buFont typeface="+mj-lt"/>
              <a:buAutoNum type="arabicParenBoth"/>
            </a:pPr>
            <a:r>
              <a:rPr kumimoji="1" lang="zh-CHS" altLang="en-US"/>
              <a:t>将操作添加到队列</a:t>
            </a:r>
            <a:endParaRPr kumimoji="1" lang="en-US" altLang="zh-CHS"/>
          </a:p>
          <a:p>
            <a:endParaRPr kumimoji="1" lang="en-US" altLang="zh-CHS"/>
          </a:p>
          <a:p>
            <a:r>
              <a:rPr kumimoji="1" lang="zh-CHS" altLang="en-US"/>
              <a:t>提示：</a:t>
            </a:r>
            <a:r>
              <a:rPr kumimoji="1" lang="zh-CHS" altLang="en-US">
                <a:solidFill>
                  <a:srgbClr val="FF0000"/>
                </a:solidFill>
              </a:rPr>
              <a:t>一旦将操作添加到队列，操作就会立即被调度执行</a:t>
            </a:r>
          </a:p>
        </p:txBody>
      </p:sp>
    </p:spTree>
    <p:extLst>
      <p:ext uri="{BB962C8B-B14F-4D97-AF65-F5344CB8AC3E}">
        <p14:creationId xmlns:p14="http://schemas.microsoft.com/office/powerpoint/2010/main" val="43680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S" altLang="en-US"/>
              <a:t>多线程概念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3014765"/>
          </a:xfrm>
        </p:spPr>
        <p:txBody>
          <a:bodyPr>
            <a:noAutofit/>
          </a:bodyPr>
          <a:lstStyle/>
          <a:p>
            <a:r>
              <a:rPr kumimoji="1" lang="zh-CHS" altLang="en-US" sz="1800" b="1">
                <a:solidFill>
                  <a:srgbClr val="FF6600"/>
                </a:solidFill>
              </a:rPr>
              <a:t>进程</a:t>
            </a:r>
            <a:endParaRPr kumimoji="1" lang="en-US" altLang="zh-CHS" sz="1800" b="1">
              <a:solidFill>
                <a:srgbClr val="FF6600"/>
              </a:solidFill>
            </a:endParaRPr>
          </a:p>
          <a:p>
            <a:pPr lvl="1"/>
            <a:r>
              <a:rPr kumimoji="1" lang="zh-CHS" altLang="en-US" sz="1600"/>
              <a:t>正在进行中的程序被称为进程，</a:t>
            </a:r>
            <a:r>
              <a:rPr kumimoji="1" lang="zh-CHS" altLang="en-US" sz="1600">
                <a:solidFill>
                  <a:srgbClr val="FF0000"/>
                </a:solidFill>
              </a:rPr>
              <a:t>负责程序运行的内存分配</a:t>
            </a:r>
            <a:endParaRPr kumimoji="1" lang="en-US" altLang="zh-CHS" sz="1600">
              <a:solidFill>
                <a:srgbClr val="FF0000"/>
              </a:solidFill>
            </a:endParaRPr>
          </a:p>
          <a:p>
            <a:pPr lvl="1"/>
            <a:r>
              <a:rPr kumimoji="1" lang="zh-CHS" altLang="en-US" sz="1600"/>
              <a:t>每一个进程都有自己独立的虚拟内存空间</a:t>
            </a:r>
            <a:endParaRPr kumimoji="1" lang="en-US" altLang="zh-CHS" sz="1600"/>
          </a:p>
          <a:p>
            <a:r>
              <a:rPr kumimoji="1" lang="zh-CHS" altLang="en-US" sz="1800" b="1">
                <a:solidFill>
                  <a:srgbClr val="FF6600"/>
                </a:solidFill>
              </a:rPr>
              <a:t>线程</a:t>
            </a:r>
            <a:endParaRPr kumimoji="1" lang="en-US" altLang="zh-CHS" sz="1800" b="1">
              <a:solidFill>
                <a:srgbClr val="FF6600"/>
              </a:solidFill>
            </a:endParaRPr>
          </a:p>
          <a:p>
            <a:pPr lvl="1"/>
            <a:r>
              <a:rPr kumimoji="1" lang="zh-CHS" altLang="en-US" sz="1600"/>
              <a:t>线程是进程中一个独立的</a:t>
            </a:r>
            <a:r>
              <a:rPr kumimoji="1" lang="zh-CHS" altLang="en-US" sz="1600">
                <a:solidFill>
                  <a:srgbClr val="FF0000"/>
                </a:solidFill>
              </a:rPr>
              <a:t>执行路径</a:t>
            </a:r>
            <a:r>
              <a:rPr kumimoji="1" lang="en-US" altLang="zh-CHS" sz="1600"/>
              <a:t>(</a:t>
            </a:r>
            <a:r>
              <a:rPr kumimoji="1" lang="zh-CHS" altLang="en-US" sz="1600"/>
              <a:t>控制单元</a:t>
            </a:r>
            <a:r>
              <a:rPr kumimoji="1" lang="en-US" altLang="zh-CHS" sz="1600"/>
              <a:t>)</a:t>
            </a:r>
          </a:p>
          <a:p>
            <a:pPr lvl="1"/>
            <a:r>
              <a:rPr kumimoji="1" lang="zh-CHS" altLang="en-US" sz="1600">
                <a:solidFill>
                  <a:srgbClr val="FF0000"/>
                </a:solidFill>
              </a:rPr>
              <a:t>一个进程中至少包含一条线程，即主线程</a:t>
            </a:r>
            <a:endParaRPr kumimoji="1" lang="en-US" altLang="zh-CHS" sz="1600">
              <a:solidFill>
                <a:srgbClr val="FF0000"/>
              </a:solidFill>
            </a:endParaRPr>
          </a:p>
          <a:p>
            <a:pPr lvl="1"/>
            <a:r>
              <a:rPr kumimoji="1" lang="zh-CHS" altLang="en-US" sz="1600"/>
              <a:t>可以</a:t>
            </a:r>
            <a:r>
              <a:rPr kumimoji="1" lang="zh-CHS" altLang="en-US" sz="1600">
                <a:solidFill>
                  <a:srgbClr val="0000FF"/>
                </a:solidFill>
              </a:rPr>
              <a:t>将耗时的执行路径</a:t>
            </a:r>
            <a:r>
              <a:rPr kumimoji="1" lang="en-US" altLang="zh-CHS" sz="1600">
                <a:solidFill>
                  <a:srgbClr val="0000FF"/>
                </a:solidFill>
              </a:rPr>
              <a:t>(</a:t>
            </a:r>
            <a:r>
              <a:rPr kumimoji="1" lang="zh-CHS" altLang="en-US" sz="1600">
                <a:solidFill>
                  <a:srgbClr val="0000FF"/>
                </a:solidFill>
              </a:rPr>
              <a:t>如：网络请求</a:t>
            </a:r>
            <a:r>
              <a:rPr kumimoji="1" lang="en-US" altLang="zh-CHS" sz="1600">
                <a:solidFill>
                  <a:srgbClr val="0000FF"/>
                </a:solidFill>
              </a:rPr>
              <a:t>)</a:t>
            </a:r>
            <a:r>
              <a:rPr kumimoji="1" lang="zh-CHS" altLang="en-US" sz="1600">
                <a:solidFill>
                  <a:srgbClr val="0000FF"/>
                </a:solidFill>
              </a:rPr>
              <a:t>放在其他线程</a:t>
            </a:r>
            <a:r>
              <a:rPr kumimoji="1" lang="zh-CHS" altLang="en-US" sz="1600"/>
              <a:t>中执行</a:t>
            </a:r>
            <a:endParaRPr kumimoji="1" lang="en-US" altLang="zh-CHS" sz="1800"/>
          </a:p>
          <a:p>
            <a:r>
              <a:rPr kumimoji="1" lang="zh-CHS" altLang="en-US" sz="1600">
                <a:solidFill>
                  <a:srgbClr val="FF6600"/>
                </a:solidFill>
              </a:rPr>
              <a:t>创建线程的目的就是为了开启一条新的执行路径，运行指定的代码，与主线程中的代码实现同时运行</a:t>
            </a:r>
            <a:endParaRPr kumimoji="1" lang="en-US" altLang="zh-CHS" sz="1200">
              <a:solidFill>
                <a:srgbClr val="FF6600"/>
              </a:solidFill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811295" y="4465741"/>
            <a:ext cx="7521411" cy="1843365"/>
            <a:chOff x="811295" y="4465741"/>
            <a:chExt cx="7521411" cy="1843365"/>
          </a:xfrm>
        </p:grpSpPr>
        <p:sp>
          <p:nvSpPr>
            <p:cNvPr id="4" name="矩形 3"/>
            <p:cNvSpPr/>
            <p:nvPr/>
          </p:nvSpPr>
          <p:spPr>
            <a:xfrm>
              <a:off x="811295" y="4465741"/>
              <a:ext cx="7521411" cy="18433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zh-CHS" altLang="en-US" sz="1600">
                  <a:latin typeface="Eurostile"/>
                  <a:ea typeface="微软雅黑"/>
                  <a:cs typeface="Eurostile"/>
                </a:rPr>
                <a:t>进程</a:t>
              </a:r>
            </a:p>
          </p:txBody>
        </p:sp>
        <p:grpSp>
          <p:nvGrpSpPr>
            <p:cNvPr id="26" name="组 25"/>
            <p:cNvGrpSpPr/>
            <p:nvPr/>
          </p:nvGrpSpPr>
          <p:grpSpPr>
            <a:xfrm>
              <a:off x="993722" y="4572462"/>
              <a:ext cx="1837303" cy="1435884"/>
              <a:chOff x="828499" y="4285014"/>
              <a:chExt cx="1837303" cy="1435884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828499" y="4285014"/>
                <a:ext cx="1837303" cy="143588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HS" altLang="en-US" sz="1600">
                    <a:latin typeface="Eurostile"/>
                    <a:ea typeface="微软雅黑"/>
                    <a:cs typeface="Eurostile"/>
                  </a:rPr>
                  <a:t>主线程</a:t>
                </a:r>
                <a:endParaRPr kumimoji="1" lang="en-US" altLang="zh-CHS" sz="1600">
                  <a:latin typeface="Eurostile"/>
                  <a:ea typeface="微软雅黑"/>
                  <a:cs typeface="Eurostile"/>
                </a:endParaRPr>
              </a:p>
              <a:p>
                <a:pPr algn="ctr"/>
                <a:endParaRPr kumimoji="1" lang="en-US" altLang="zh-CHS" sz="1600">
                  <a:latin typeface="Eurostile"/>
                  <a:ea typeface="微软雅黑"/>
                  <a:cs typeface="Eurostile"/>
                </a:endParaRPr>
              </a:p>
              <a:p>
                <a:pPr algn="ctr"/>
                <a:r>
                  <a:rPr kumimoji="1" lang="zh-CHS" altLang="zh-CHS" sz="1600">
                    <a:solidFill>
                      <a:srgbClr val="FF0000"/>
                    </a:solidFill>
                    <a:latin typeface="Eurostile"/>
                    <a:ea typeface="微软雅黑"/>
                    <a:cs typeface="Eurostile"/>
                  </a:rPr>
                  <a:t>1</a:t>
                </a:r>
                <a:r>
                  <a:rPr kumimoji="1" lang="en-US" altLang="zh-CHS" sz="1600">
                    <a:solidFill>
                      <a:srgbClr val="FF0000"/>
                    </a:solidFill>
                    <a:latin typeface="Eurostile"/>
                    <a:ea typeface="微软雅黑"/>
                    <a:cs typeface="Eurostile"/>
                  </a:rPr>
                  <a:t>M</a:t>
                </a:r>
                <a:r>
                  <a:rPr kumimoji="1" lang="en-US" altLang="zh-CHS" sz="1600">
                    <a:latin typeface="Eurostile"/>
                    <a:ea typeface="微软雅黑"/>
                    <a:cs typeface="Eurostile"/>
                  </a:rPr>
                  <a:t>(</a:t>
                </a:r>
                <a:r>
                  <a:rPr kumimoji="1" lang="zh-CHS" altLang="en-US" sz="1600">
                    <a:latin typeface="Eurostile"/>
                    <a:ea typeface="微软雅黑"/>
                    <a:cs typeface="Eurostile"/>
                  </a:rPr>
                  <a:t>栈区</a:t>
                </a:r>
                <a:r>
                  <a:rPr kumimoji="1" lang="en-US" altLang="zh-CHS" sz="1600">
                    <a:latin typeface="Eurostile"/>
                    <a:ea typeface="微软雅黑"/>
                    <a:cs typeface="Eurostile"/>
                  </a:rPr>
                  <a:t>)</a:t>
                </a:r>
                <a:endParaRPr kumimoji="1" lang="zh-CHS" altLang="en-US" sz="1600">
                  <a:latin typeface="Eurostile"/>
                  <a:ea typeface="微软雅黑"/>
                  <a:cs typeface="Eurostile"/>
                </a:endParaRPr>
              </a:p>
            </p:txBody>
          </p:sp>
          <p:cxnSp>
            <p:nvCxnSpPr>
              <p:cNvPr id="7" name="直线箭头连接符 6"/>
              <p:cNvCxnSpPr/>
              <p:nvPr/>
            </p:nvCxnSpPr>
            <p:spPr>
              <a:xfrm>
                <a:off x="1102140" y="4362630"/>
                <a:ext cx="0" cy="1280653"/>
              </a:xfrm>
              <a:prstGeom prst="straightConnector1">
                <a:avLst/>
              </a:prstGeom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直线箭头连接符 11"/>
            <p:cNvCxnSpPr>
              <a:stCxn id="5" idx="3"/>
              <a:endCxn id="10" idx="1"/>
            </p:cNvCxnSpPr>
            <p:nvPr/>
          </p:nvCxnSpPr>
          <p:spPr>
            <a:xfrm>
              <a:off x="2831025" y="5290404"/>
              <a:ext cx="82498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/>
          </p:nvGrpSpPr>
          <p:grpSpPr>
            <a:xfrm>
              <a:off x="3656005" y="4572462"/>
              <a:ext cx="1837303" cy="1435884"/>
              <a:chOff x="3163052" y="4278187"/>
              <a:chExt cx="1837303" cy="143588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163052" y="4278187"/>
                <a:ext cx="1837303" cy="143588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HS" altLang="en-US" sz="1600">
                    <a:latin typeface="Eurostile"/>
                    <a:ea typeface="微软雅黑"/>
                    <a:cs typeface="Eurostile"/>
                  </a:rPr>
                  <a:t>子线程</a:t>
                </a:r>
                <a:r>
                  <a:rPr kumimoji="1" lang="en-US" altLang="zh-CHS" sz="1600">
                    <a:latin typeface="Eurostile"/>
                    <a:ea typeface="微软雅黑"/>
                    <a:cs typeface="Eurostile"/>
                  </a:rPr>
                  <a:t>1</a:t>
                </a:r>
              </a:p>
              <a:p>
                <a:pPr algn="ctr"/>
                <a:endParaRPr kumimoji="1" lang="en-US" altLang="zh-CHS" sz="1600">
                  <a:latin typeface="Eurostile"/>
                  <a:ea typeface="微软雅黑"/>
                  <a:cs typeface="Eurostile"/>
                </a:endParaRPr>
              </a:p>
              <a:p>
                <a:pPr algn="ctr"/>
                <a:r>
                  <a:rPr kumimoji="1" lang="en-US" altLang="zh-CHS" sz="1600">
                    <a:solidFill>
                      <a:srgbClr val="FF0000"/>
                    </a:solidFill>
                    <a:latin typeface="Eurostile"/>
                    <a:ea typeface="微软雅黑"/>
                    <a:cs typeface="Eurostile"/>
                  </a:rPr>
                  <a:t>512K</a:t>
                </a:r>
                <a:r>
                  <a:rPr kumimoji="1" lang="en-US" altLang="zh-CHS" sz="1600">
                    <a:latin typeface="Eurostile"/>
                    <a:ea typeface="微软雅黑"/>
                    <a:cs typeface="Eurostile"/>
                  </a:rPr>
                  <a:t>(</a:t>
                </a:r>
                <a:r>
                  <a:rPr kumimoji="1" lang="zh-CHS" altLang="en-US" sz="1600">
                    <a:latin typeface="Eurostile"/>
                    <a:ea typeface="微软雅黑"/>
                    <a:cs typeface="Eurostile"/>
                  </a:rPr>
                  <a:t>栈区</a:t>
                </a:r>
                <a:r>
                  <a:rPr kumimoji="1" lang="en-US" altLang="zh-CHS" sz="1600">
                    <a:latin typeface="Eurostile"/>
                    <a:ea typeface="微软雅黑"/>
                    <a:cs typeface="Eurostile"/>
                  </a:rPr>
                  <a:t>)</a:t>
                </a:r>
                <a:endParaRPr kumimoji="1" lang="zh-CHS" altLang="en-US" sz="1600">
                  <a:latin typeface="Eurostile"/>
                  <a:ea typeface="微软雅黑"/>
                  <a:cs typeface="Eurostile"/>
                </a:endParaRPr>
              </a:p>
            </p:txBody>
          </p:sp>
          <p:cxnSp>
            <p:nvCxnSpPr>
              <p:cNvPr id="20" name="直线箭头连接符 19"/>
              <p:cNvCxnSpPr/>
              <p:nvPr/>
            </p:nvCxnSpPr>
            <p:spPr>
              <a:xfrm>
                <a:off x="3384571" y="4362630"/>
                <a:ext cx="0" cy="1280653"/>
              </a:xfrm>
              <a:prstGeom prst="straightConnector1">
                <a:avLst/>
              </a:prstGeom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/>
          </p:nvGrpSpPr>
          <p:grpSpPr>
            <a:xfrm>
              <a:off x="6277410" y="4572462"/>
              <a:ext cx="1837303" cy="1435884"/>
              <a:chOff x="5509304" y="4285014"/>
              <a:chExt cx="1837303" cy="1435884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5509304" y="4285014"/>
                <a:ext cx="1837303" cy="143588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HS" altLang="en-US" sz="1600">
                    <a:latin typeface="Eurostile"/>
                    <a:ea typeface="微软雅黑"/>
                    <a:cs typeface="Eurostile"/>
                  </a:rPr>
                  <a:t>子线程</a:t>
                </a:r>
                <a:r>
                  <a:rPr kumimoji="1" lang="en-US" altLang="zh-CHS" sz="1600">
                    <a:latin typeface="Eurostile"/>
                    <a:ea typeface="微软雅黑"/>
                    <a:cs typeface="Eurostile"/>
                  </a:rPr>
                  <a:t>2</a:t>
                </a:r>
              </a:p>
              <a:p>
                <a:pPr algn="ctr"/>
                <a:endParaRPr kumimoji="1" lang="en-US" altLang="zh-CHS" sz="1600">
                  <a:latin typeface="Eurostile"/>
                  <a:ea typeface="微软雅黑"/>
                  <a:cs typeface="Eurostile"/>
                </a:endParaRPr>
              </a:p>
              <a:p>
                <a:pPr algn="ctr"/>
                <a:r>
                  <a:rPr kumimoji="1" lang="en-US" altLang="zh-CHS" sz="1600">
                    <a:solidFill>
                      <a:srgbClr val="FF0000"/>
                    </a:solidFill>
                    <a:latin typeface="Eurostile"/>
                    <a:ea typeface="微软雅黑"/>
                    <a:cs typeface="Eurostile"/>
                  </a:rPr>
                  <a:t>512K</a:t>
                </a:r>
                <a:r>
                  <a:rPr kumimoji="1" lang="en-US" altLang="zh-CHS" sz="1600">
                    <a:latin typeface="Eurostile"/>
                    <a:ea typeface="微软雅黑"/>
                    <a:cs typeface="Eurostile"/>
                  </a:rPr>
                  <a:t>(</a:t>
                </a:r>
                <a:r>
                  <a:rPr kumimoji="1" lang="zh-CHS" altLang="en-US" sz="1600">
                    <a:latin typeface="Eurostile"/>
                    <a:ea typeface="微软雅黑"/>
                    <a:cs typeface="Eurostile"/>
                  </a:rPr>
                  <a:t>栈区</a:t>
                </a:r>
                <a:r>
                  <a:rPr kumimoji="1" lang="en-US" altLang="zh-CHS" sz="1600">
                    <a:latin typeface="Eurostile"/>
                    <a:ea typeface="微软雅黑"/>
                    <a:cs typeface="Eurostile"/>
                  </a:rPr>
                  <a:t>)</a:t>
                </a:r>
                <a:endParaRPr kumimoji="1" lang="zh-CHS" altLang="en-US" sz="1600">
                  <a:latin typeface="Eurostile"/>
                  <a:ea typeface="微软雅黑"/>
                  <a:cs typeface="Eurostile"/>
                </a:endParaRPr>
              </a:p>
            </p:txBody>
          </p:sp>
          <p:cxnSp>
            <p:nvCxnSpPr>
              <p:cNvPr id="23" name="直线箭头连接符 22"/>
              <p:cNvCxnSpPr/>
              <p:nvPr/>
            </p:nvCxnSpPr>
            <p:spPr>
              <a:xfrm>
                <a:off x="5730823" y="4362630"/>
                <a:ext cx="0" cy="1280653"/>
              </a:xfrm>
              <a:prstGeom prst="straightConnector1">
                <a:avLst/>
              </a:prstGeom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直线箭头连接符 29"/>
            <p:cNvCxnSpPr>
              <a:stCxn id="10" idx="3"/>
              <a:endCxn id="22" idx="1"/>
            </p:cNvCxnSpPr>
            <p:nvPr/>
          </p:nvCxnSpPr>
          <p:spPr>
            <a:xfrm>
              <a:off x="5493308" y="5290404"/>
              <a:ext cx="78410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 45"/>
          <p:cNvGrpSpPr/>
          <p:nvPr/>
        </p:nvGrpSpPr>
        <p:grpSpPr>
          <a:xfrm>
            <a:off x="6389351" y="1450976"/>
            <a:ext cx="2237722" cy="2169233"/>
            <a:chOff x="5800617" y="1586127"/>
            <a:chExt cx="2237722" cy="2592166"/>
          </a:xfrm>
        </p:grpSpPr>
        <p:sp>
          <p:nvSpPr>
            <p:cNvPr id="33" name="矩形 32"/>
            <p:cNvSpPr/>
            <p:nvPr/>
          </p:nvSpPr>
          <p:spPr>
            <a:xfrm>
              <a:off x="5800617" y="1586127"/>
              <a:ext cx="2237722" cy="25921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zh-CHS" altLang="en-US" sz="1600">
                  <a:latin typeface="Eurostile"/>
                  <a:ea typeface="微软雅黑"/>
                  <a:cs typeface="Eurostile"/>
                </a:rPr>
                <a:t>进程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5983043" y="1736200"/>
              <a:ext cx="1837303" cy="20191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HS" altLang="en-US" sz="1600">
                  <a:latin typeface="Eurostile"/>
                  <a:ea typeface="微软雅黑"/>
                  <a:cs typeface="Eurostile"/>
                </a:rPr>
                <a:t>主线程</a:t>
              </a:r>
              <a:endParaRPr kumimoji="1" lang="en-US" altLang="zh-CHS" sz="1600">
                <a:latin typeface="Eurostile"/>
                <a:ea typeface="微软雅黑"/>
                <a:cs typeface="Eurostile"/>
              </a:endParaRPr>
            </a:p>
            <a:p>
              <a:pPr algn="ctr"/>
              <a:endParaRPr kumimoji="1" lang="en-US" altLang="zh-CHS" sz="1600">
                <a:latin typeface="Eurostile"/>
                <a:ea typeface="微软雅黑"/>
                <a:cs typeface="Eurostile"/>
              </a:endParaRPr>
            </a:p>
            <a:p>
              <a:pPr algn="ctr"/>
              <a:r>
                <a:rPr kumimoji="1" lang="zh-CHS" altLang="zh-CHS" sz="1600">
                  <a:solidFill>
                    <a:srgbClr val="FF0000"/>
                  </a:solidFill>
                  <a:latin typeface="Eurostile"/>
                  <a:ea typeface="微软雅黑"/>
                  <a:cs typeface="Eurostile"/>
                </a:rPr>
                <a:t>1</a:t>
              </a:r>
              <a:r>
                <a:rPr kumimoji="1" lang="en-US" altLang="zh-CHS" sz="1600">
                  <a:solidFill>
                    <a:srgbClr val="FF0000"/>
                  </a:solidFill>
                  <a:latin typeface="Eurostile"/>
                  <a:ea typeface="微软雅黑"/>
                  <a:cs typeface="Eurostile"/>
                </a:rPr>
                <a:t>M</a:t>
              </a:r>
              <a:r>
                <a:rPr kumimoji="1" lang="en-US" altLang="zh-CHS" sz="1600">
                  <a:latin typeface="Eurostile"/>
                  <a:ea typeface="微软雅黑"/>
                  <a:cs typeface="Eurostile"/>
                </a:rPr>
                <a:t>(</a:t>
              </a:r>
              <a:r>
                <a:rPr kumimoji="1" lang="zh-CHS" altLang="en-US" sz="1600">
                  <a:latin typeface="Eurostile"/>
                  <a:ea typeface="微软雅黑"/>
                  <a:cs typeface="Eurostile"/>
                </a:rPr>
                <a:t>栈区</a:t>
              </a:r>
              <a:r>
                <a:rPr kumimoji="1" lang="en-US" altLang="zh-CHS" sz="1600">
                  <a:latin typeface="Eurostile"/>
                  <a:ea typeface="微软雅黑"/>
                  <a:cs typeface="Eurostile"/>
                </a:rPr>
                <a:t>)</a:t>
              </a:r>
              <a:endParaRPr kumimoji="1" lang="zh-CHS" altLang="en-US" sz="1600">
                <a:latin typeface="Eurostile"/>
                <a:ea typeface="微软雅黑"/>
                <a:cs typeface="Eurostile"/>
              </a:endParaRPr>
            </a:p>
          </p:txBody>
        </p:sp>
        <p:cxnSp>
          <p:nvCxnSpPr>
            <p:cNvPr id="44" name="直线箭头连接符 43"/>
            <p:cNvCxnSpPr/>
            <p:nvPr/>
          </p:nvCxnSpPr>
          <p:spPr>
            <a:xfrm>
              <a:off x="6256684" y="1845344"/>
              <a:ext cx="0" cy="1800872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同心圆 5"/>
          <p:cNvSpPr/>
          <p:nvPr/>
        </p:nvSpPr>
        <p:spPr>
          <a:xfrm>
            <a:off x="498474" y="5037667"/>
            <a:ext cx="599628" cy="550333"/>
          </a:xfrm>
          <a:prstGeom prst="donu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HS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20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HS"/>
              <a:t>NSInvocationOperation(</a:t>
            </a:r>
            <a:r>
              <a:rPr kumimoji="1" lang="zh-CHS" altLang="en-US"/>
              <a:t>调度操作</a:t>
            </a:r>
            <a:r>
              <a:rPr kumimoji="1" lang="en-US" altLang="zh-CHS"/>
              <a:t>)</a:t>
            </a:r>
            <a:endParaRPr kumimoji="1" lang="zh-CH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HS" altLang="en-US" sz="1600">
                <a:solidFill>
                  <a:srgbClr val="FF6600"/>
                </a:solidFill>
              </a:rPr>
              <a:t>定义队列</a:t>
            </a:r>
            <a:endParaRPr lang="en-US" altLang="zh-CHS" sz="1600">
              <a:solidFill>
                <a:srgbClr val="FF66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HS" sz="1400">
                <a:solidFill>
                  <a:srgbClr val="0000FF"/>
                </a:solidFill>
                <a:latin typeface="Menlo-Regular"/>
              </a:rPr>
              <a:t>self.myQueue</a:t>
            </a:r>
            <a:r>
              <a:rPr lang="en-US" altLang="zh-CHS" sz="1400">
                <a:solidFill>
                  <a:schemeClr val="tx1"/>
                </a:solidFill>
                <a:latin typeface="Menlo-Regular"/>
              </a:rPr>
              <a:t> = [[NSOperationQueue alloc] init];</a:t>
            </a:r>
            <a:endParaRPr kumimoji="1" lang="en-US" altLang="zh-CHS" sz="1400"/>
          </a:p>
          <a:p>
            <a:r>
              <a:rPr kumimoji="1" lang="zh-CHS" altLang="en-US" sz="1600">
                <a:solidFill>
                  <a:srgbClr val="FF6600"/>
                </a:solidFill>
              </a:rPr>
              <a:t>操作调用的方法</a:t>
            </a:r>
            <a:endParaRPr kumimoji="1" lang="en-US" altLang="zh-CHS" sz="160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altLang="zh-CHS" sz="1400">
                <a:solidFill>
                  <a:schemeClr val="tx1"/>
                </a:solidFill>
                <a:latin typeface="Menlo-Regular"/>
              </a:rPr>
              <a:t>- (void)operationAction:</a:t>
            </a:r>
            <a:r>
              <a:rPr lang="en-US" altLang="zh-CHS" sz="1400">
                <a:solidFill>
                  <a:srgbClr val="FF0000"/>
                </a:solidFill>
                <a:latin typeface="Menlo-Regular"/>
              </a:rPr>
              <a:t>(id)obj</a:t>
            </a:r>
          </a:p>
          <a:p>
            <a:pPr marL="0" indent="0">
              <a:buNone/>
            </a:pPr>
            <a:r>
              <a:rPr lang="en-US" altLang="zh-CHS" sz="1400">
                <a:solidFill>
                  <a:schemeClr val="tx1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HS" sz="1400">
                <a:solidFill>
                  <a:schemeClr val="tx1"/>
                </a:solidFill>
                <a:latin typeface="Menlo-Regular"/>
              </a:rPr>
              <a:t>    NSLog(@"%@ - obj : %@", [NSThread currentThread], </a:t>
            </a:r>
            <a:r>
              <a:rPr lang="en-US" altLang="zh-CHS" sz="1400">
                <a:solidFill>
                  <a:srgbClr val="FF0000"/>
                </a:solidFill>
                <a:latin typeface="Menlo-Regular"/>
              </a:rPr>
              <a:t>obj</a:t>
            </a:r>
            <a:r>
              <a:rPr lang="en-US" altLang="zh-CHS" sz="1400">
                <a:solidFill>
                  <a:schemeClr val="tx1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HS" sz="1400">
                <a:solidFill>
                  <a:schemeClr val="tx1"/>
                </a:solidFill>
                <a:latin typeface="Menlo-Regular"/>
              </a:rPr>
              <a:t>}</a:t>
            </a:r>
            <a:endParaRPr kumimoji="1" lang="en-US" altLang="zh-CHS" sz="1400"/>
          </a:p>
          <a:p>
            <a:r>
              <a:rPr kumimoji="1" lang="zh-CHS" altLang="en-US" sz="1600">
                <a:solidFill>
                  <a:srgbClr val="FF6600"/>
                </a:solidFill>
              </a:rPr>
              <a:t>定义操作并添加到队列</a:t>
            </a:r>
            <a:endParaRPr kumimoji="1" lang="en-US" altLang="zh-CHS" sz="160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altLang="zh-CHS" sz="1400">
                <a:solidFill>
                  <a:srgbClr val="FF0000"/>
                </a:solidFill>
                <a:latin typeface="Menlo-Regular"/>
              </a:rPr>
              <a:t>NSInvocationOperation</a:t>
            </a:r>
            <a:r>
              <a:rPr lang="en-US" altLang="zh-CHS" sz="1400">
                <a:solidFill>
                  <a:schemeClr val="tx1"/>
                </a:solidFill>
                <a:latin typeface="Menlo-Regular"/>
              </a:rPr>
              <a:t> *op = [[NSInvocationOperation alloc] </a:t>
            </a:r>
            <a:r>
              <a:rPr lang="en-US" altLang="zh-CHS" sz="1400">
                <a:solidFill>
                  <a:srgbClr val="FF0000"/>
                </a:solidFill>
                <a:latin typeface="Menlo-Regular"/>
              </a:rPr>
              <a:t>initWithTarget</a:t>
            </a:r>
            <a:r>
              <a:rPr lang="en-US" altLang="zh-CHS" sz="1400">
                <a:solidFill>
                  <a:schemeClr val="tx1"/>
                </a:solidFill>
                <a:latin typeface="Menlo-Regular"/>
              </a:rPr>
              <a:t>:self selector:@selector(</a:t>
            </a:r>
            <a:r>
              <a:rPr lang="en-US" altLang="zh-CHS" sz="1400">
                <a:solidFill>
                  <a:srgbClr val="FF0000"/>
                </a:solidFill>
                <a:latin typeface="Menlo-Regular"/>
              </a:rPr>
              <a:t>operationAction</a:t>
            </a:r>
            <a:r>
              <a:rPr lang="en-US" altLang="zh-CHS" sz="1400">
                <a:solidFill>
                  <a:schemeClr val="tx1"/>
                </a:solidFill>
                <a:latin typeface="Menlo-Regular"/>
              </a:rPr>
              <a:t>:) object:</a:t>
            </a:r>
            <a:r>
              <a:rPr lang="en-US" altLang="zh-CHS" sz="1400">
                <a:solidFill>
                  <a:srgbClr val="FF0000"/>
                </a:solidFill>
                <a:latin typeface="Menlo-Regular"/>
              </a:rPr>
              <a:t>@(i)</a:t>
            </a:r>
            <a:r>
              <a:rPr lang="en-US" altLang="zh-CHS" sz="1400">
                <a:solidFill>
                  <a:schemeClr val="tx1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HS" sz="1400">
                <a:solidFill>
                  <a:schemeClr val="tx1"/>
                </a:solidFill>
                <a:latin typeface="Menlo-Regular"/>
              </a:rPr>
              <a:t>[</a:t>
            </a:r>
            <a:r>
              <a:rPr lang="en-US" altLang="zh-CHS" sz="1400">
                <a:solidFill>
                  <a:srgbClr val="0000FF"/>
                </a:solidFill>
                <a:latin typeface="Menlo-Regular"/>
              </a:rPr>
              <a:t>self.myQueue</a:t>
            </a:r>
            <a:r>
              <a:rPr lang="en-US" altLang="zh-CHS" sz="1400">
                <a:solidFill>
                  <a:schemeClr val="tx1"/>
                </a:solidFill>
                <a:latin typeface="Menlo-Regular"/>
              </a:rPr>
              <a:t> </a:t>
            </a:r>
            <a:r>
              <a:rPr lang="en-US" altLang="zh-CHS" sz="1400">
                <a:solidFill>
                  <a:srgbClr val="FF0000"/>
                </a:solidFill>
                <a:latin typeface="Menlo-Regular"/>
              </a:rPr>
              <a:t>addOperation:op</a:t>
            </a:r>
            <a:r>
              <a:rPr lang="en-US" altLang="zh-CHS" sz="1400">
                <a:solidFill>
                  <a:schemeClr val="tx1"/>
                </a:solidFill>
                <a:latin typeface="Menlo-Regular"/>
              </a:rPr>
              <a:t>];</a:t>
            </a:r>
          </a:p>
          <a:p>
            <a:endParaRPr kumimoji="1" lang="en-US" altLang="zh-CHS" sz="1400"/>
          </a:p>
          <a:p>
            <a:pPr>
              <a:buFont typeface="Wingdings" charset="2"/>
              <a:buChar char="²"/>
            </a:pPr>
            <a:r>
              <a:rPr kumimoji="1" lang="zh-CHS" altLang="en-US" sz="1600" b="1">
                <a:solidFill>
                  <a:srgbClr val="FF6600"/>
                </a:solidFill>
              </a:rPr>
              <a:t>小结</a:t>
            </a:r>
            <a:r>
              <a:rPr kumimoji="1" lang="zh-CHS" altLang="en-US" sz="1600"/>
              <a:t>：</a:t>
            </a:r>
            <a:r>
              <a:rPr kumimoji="1" lang="zh-CHS" altLang="en-US" sz="1600">
                <a:solidFill>
                  <a:srgbClr val="FF6600"/>
                </a:solidFill>
              </a:rPr>
              <a:t>需要准备一个被调度的方法</a:t>
            </a:r>
            <a:r>
              <a:rPr kumimoji="1" lang="zh-CHS" altLang="zh-CHS" sz="1600">
                <a:solidFill>
                  <a:srgbClr val="FF6600"/>
                </a:solidFill>
              </a:rPr>
              <a:t>，</a:t>
            </a:r>
            <a:r>
              <a:rPr kumimoji="1" lang="zh-CHS" altLang="en-US" sz="1600">
                <a:solidFill>
                  <a:srgbClr val="FF6600"/>
                </a:solidFill>
              </a:rPr>
              <a:t>并且能够接收一个参数</a:t>
            </a:r>
            <a:endParaRPr kumimoji="1" lang="en-US" altLang="zh-CHS" sz="140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98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HS"/>
              <a:t>NSBlockOperation(</a:t>
            </a:r>
            <a:r>
              <a:rPr kumimoji="1" lang="zh-CHS" altLang="en-US"/>
              <a:t>块操作</a:t>
            </a:r>
            <a:r>
              <a:rPr kumimoji="1" lang="en-US" altLang="zh-CHS"/>
              <a:t>)</a:t>
            </a:r>
            <a:endParaRPr kumimoji="1" lang="zh-CH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HS" altLang="en-US" sz="1800">
                <a:solidFill>
                  <a:srgbClr val="FF6600"/>
                </a:solidFill>
              </a:rPr>
              <a:t>定义操作并添加到队列</a:t>
            </a:r>
            <a:endParaRPr lang="en-US" altLang="zh-CHS" sz="18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HS" sz="1600">
                <a:solidFill>
                  <a:srgbClr val="FF0000"/>
                </a:solidFill>
                <a:latin typeface="Menlo-Regular"/>
              </a:rPr>
              <a:t>NSBlockOperation</a:t>
            </a: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 *op = [NSBlockOperation </a:t>
            </a:r>
            <a:r>
              <a:rPr lang="en-US" altLang="zh-CHS" sz="1600">
                <a:solidFill>
                  <a:srgbClr val="FF0000"/>
                </a:solidFill>
                <a:latin typeface="Menlo-Regular"/>
              </a:rPr>
              <a:t>blockOperationWithBlock</a:t>
            </a: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:</a:t>
            </a:r>
            <a:r>
              <a:rPr lang="en-US" altLang="zh-CHS" sz="1600">
                <a:solidFill>
                  <a:srgbClr val="FF0000"/>
                </a:solidFill>
                <a:latin typeface="Menlo-Regular"/>
              </a:rPr>
              <a:t>^{</a:t>
            </a:r>
          </a:p>
          <a:p>
            <a:pPr marL="0" indent="0">
              <a:buNone/>
            </a:pP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    [</a:t>
            </a:r>
            <a:r>
              <a:rPr lang="en-US" altLang="zh-CHS" sz="1600">
                <a:solidFill>
                  <a:srgbClr val="FF0000"/>
                </a:solidFill>
                <a:latin typeface="Menlo-Regular"/>
              </a:rPr>
              <a:t>self</a:t>
            </a: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 operationAction:@"Block Operation"];</a:t>
            </a:r>
          </a:p>
          <a:p>
            <a:pPr marL="0" indent="0">
              <a:buNone/>
            </a:pPr>
            <a:r>
              <a:rPr lang="en-US" altLang="zh-CHS" sz="1600">
                <a:solidFill>
                  <a:srgbClr val="FF0000"/>
                </a:solidFill>
                <a:latin typeface="Menlo-Regular"/>
              </a:rPr>
              <a:t>}</a:t>
            </a: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];</a:t>
            </a:r>
          </a:p>
          <a:p>
            <a:r>
              <a:rPr kumimoji="1" lang="zh-CHS" altLang="en-US" sz="1800">
                <a:solidFill>
                  <a:srgbClr val="FF6600"/>
                </a:solidFill>
              </a:rPr>
              <a:t>将操作添加到队列</a:t>
            </a:r>
            <a:endParaRPr lang="en-US" altLang="zh-CHS" sz="18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HS" sz="1800">
                <a:solidFill>
                  <a:schemeClr val="tx1"/>
                </a:solidFill>
                <a:latin typeface="Menlo-Regular"/>
              </a:rPr>
              <a:t>[self.myQueue addOperation:op];</a:t>
            </a:r>
          </a:p>
          <a:p>
            <a:pPr marL="0" indent="0">
              <a:buNone/>
            </a:pPr>
            <a:endParaRPr lang="en-US" altLang="zh-CHS" sz="1800">
              <a:solidFill>
                <a:schemeClr val="tx1"/>
              </a:solidFill>
              <a:latin typeface="Menlo-Regular"/>
            </a:endParaRPr>
          </a:p>
          <a:p>
            <a:r>
              <a:rPr kumimoji="1" lang="zh-CHS" altLang="en-US" sz="1800" b="1">
                <a:solidFill>
                  <a:srgbClr val="FF6600"/>
                </a:solidFill>
              </a:rPr>
              <a:t>小结</a:t>
            </a:r>
            <a:r>
              <a:rPr kumimoji="1" lang="zh-CHS" altLang="en-US" sz="1800"/>
              <a:t>：</a:t>
            </a:r>
            <a:r>
              <a:rPr kumimoji="1" lang="en-US" altLang="zh-CHS" sz="1800">
                <a:solidFill>
                  <a:srgbClr val="0000FF"/>
                </a:solidFill>
              </a:rPr>
              <a:t>NSBlockOperation</a:t>
            </a:r>
            <a:r>
              <a:rPr kumimoji="1" lang="zh-CHS" altLang="en-US" sz="1800"/>
              <a:t>比</a:t>
            </a:r>
            <a:r>
              <a:rPr kumimoji="1" lang="en-US" altLang="zh-CHS" sz="1800">
                <a:solidFill>
                  <a:srgbClr val="0000FF"/>
                </a:solidFill>
              </a:rPr>
              <a:t>NSInvocationOperation</a:t>
            </a:r>
            <a:r>
              <a:rPr kumimoji="1" lang="zh-CHS" altLang="en-US" sz="1800"/>
              <a:t>更加灵活</a:t>
            </a:r>
            <a:endParaRPr kumimoji="1" lang="en-US" altLang="zh-CHS" sz="1600">
              <a:solidFill>
                <a:srgbClr val="FF6600"/>
              </a:solidFill>
            </a:endParaRPr>
          </a:p>
          <a:p>
            <a:pPr marL="0" indent="0">
              <a:buNone/>
            </a:pPr>
            <a:endParaRPr kumimoji="1" lang="en-US" altLang="zh-CHS" sz="180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20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S" altLang="en-US"/>
              <a:t>设置操作的依赖关系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HS">
                <a:solidFill>
                  <a:schemeClr val="tx1"/>
                </a:solidFill>
                <a:latin typeface="Menlo-Regular"/>
              </a:rPr>
              <a:t>NSBlockOperation *op1 = [NSBlockOperation blockOperationWithBlock:^{</a:t>
            </a:r>
          </a:p>
          <a:p>
            <a:pPr marL="0" indent="0">
              <a:buNone/>
            </a:pPr>
            <a:r>
              <a:rPr lang="en-US" altLang="zh-CHS">
                <a:solidFill>
                  <a:schemeClr val="tx1"/>
                </a:solidFill>
                <a:latin typeface="Menlo-Regular"/>
              </a:rPr>
              <a:t>    NSLog(@"%@ - </a:t>
            </a:r>
            <a:r>
              <a:rPr lang="zh-CHS" altLang="en-US">
                <a:solidFill>
                  <a:srgbClr val="FF0000"/>
                </a:solidFill>
                <a:latin typeface="STHeitiSC-Light"/>
              </a:rPr>
              <a:t>下载图片</a:t>
            </a:r>
            <a:r>
              <a:rPr lang="en-US" altLang="zh-CHS">
                <a:solidFill>
                  <a:schemeClr val="tx1"/>
                </a:solidFill>
                <a:latin typeface="Menlo-Regular"/>
              </a:rPr>
              <a:t>", [NSThread currentThread]);</a:t>
            </a:r>
          </a:p>
          <a:p>
            <a:pPr marL="0" indent="0">
              <a:buNone/>
            </a:pPr>
            <a:r>
              <a:rPr lang="en-US" altLang="zh-CHS">
                <a:solidFill>
                  <a:schemeClr val="tx1"/>
                </a:solidFill>
                <a:latin typeface="Menlo-Regular"/>
              </a:rPr>
              <a:t>}];</a:t>
            </a:r>
          </a:p>
          <a:p>
            <a:pPr marL="0" indent="0">
              <a:buNone/>
            </a:pPr>
            <a:r>
              <a:rPr lang="en-US" altLang="zh-CHS">
                <a:solidFill>
                  <a:schemeClr val="tx1"/>
                </a:solidFill>
                <a:latin typeface="Menlo-Regular"/>
              </a:rPr>
              <a:t>NSBlockOperation *op2 = [NSBlockOperation blockOperationWithBlock:^{</a:t>
            </a:r>
          </a:p>
          <a:p>
            <a:pPr marL="0" indent="0">
              <a:buNone/>
            </a:pPr>
            <a:r>
              <a:rPr lang="en-US" altLang="zh-CHS">
                <a:solidFill>
                  <a:schemeClr val="tx1"/>
                </a:solidFill>
                <a:latin typeface="Menlo-Regular"/>
              </a:rPr>
              <a:t>    NSLog(@"%@ - </a:t>
            </a:r>
            <a:r>
              <a:rPr lang="zh-CHS" altLang="en-US">
                <a:solidFill>
                  <a:srgbClr val="FF0000"/>
                </a:solidFill>
                <a:latin typeface="STHeitiSC-Light"/>
              </a:rPr>
              <a:t>添加图片滤镜</a:t>
            </a:r>
            <a:r>
              <a:rPr lang="en-US" altLang="zh-CHS">
                <a:solidFill>
                  <a:schemeClr val="tx1"/>
                </a:solidFill>
                <a:latin typeface="Menlo-Regular"/>
              </a:rPr>
              <a:t>", [NSThread currentThread]);</a:t>
            </a:r>
          </a:p>
          <a:p>
            <a:pPr marL="0" indent="0">
              <a:buNone/>
            </a:pPr>
            <a:r>
              <a:rPr lang="en-US" altLang="zh-CHS">
                <a:solidFill>
                  <a:schemeClr val="tx1"/>
                </a:solidFill>
                <a:latin typeface="Menlo-Regular"/>
              </a:rPr>
              <a:t>}];</a:t>
            </a:r>
          </a:p>
          <a:p>
            <a:pPr marL="0" indent="0">
              <a:buNone/>
            </a:pPr>
            <a:r>
              <a:rPr lang="en-US" altLang="zh-CHS">
                <a:solidFill>
                  <a:schemeClr val="tx1"/>
                </a:solidFill>
                <a:latin typeface="Menlo-Regular"/>
              </a:rPr>
              <a:t>NSBlockOperation *op3 = [NSBlockOperation blockOperationWithBlock:^{</a:t>
            </a:r>
          </a:p>
          <a:p>
            <a:pPr marL="0" indent="0">
              <a:buNone/>
            </a:pPr>
            <a:r>
              <a:rPr lang="en-US" altLang="zh-CHS">
                <a:solidFill>
                  <a:schemeClr val="tx1"/>
                </a:solidFill>
                <a:latin typeface="Menlo-Regular"/>
              </a:rPr>
              <a:t>    NSLog(@"%@ - </a:t>
            </a:r>
            <a:r>
              <a:rPr lang="zh-CHS" altLang="en-US">
                <a:solidFill>
                  <a:srgbClr val="FF0000"/>
                </a:solidFill>
                <a:latin typeface="STHeitiSC-Light"/>
              </a:rPr>
              <a:t>更新</a:t>
            </a:r>
            <a:r>
              <a:rPr lang="en-US" altLang="zh-CHS">
                <a:solidFill>
                  <a:srgbClr val="FF0000"/>
                </a:solidFill>
                <a:latin typeface="Menlo-Regular"/>
              </a:rPr>
              <a:t>UI</a:t>
            </a:r>
            <a:r>
              <a:rPr lang="en-US" altLang="zh-CHS">
                <a:solidFill>
                  <a:schemeClr val="tx1"/>
                </a:solidFill>
                <a:latin typeface="Menlo-Regular"/>
              </a:rPr>
              <a:t>", [NSThread currentThread]);</a:t>
            </a:r>
          </a:p>
          <a:p>
            <a:pPr marL="0" indent="0">
              <a:buNone/>
            </a:pPr>
            <a:r>
              <a:rPr lang="en-US" altLang="zh-CHS">
                <a:solidFill>
                  <a:schemeClr val="tx1"/>
                </a:solidFill>
                <a:latin typeface="Menlo-Regular"/>
              </a:rPr>
              <a:t>}];</a:t>
            </a:r>
          </a:p>
          <a:p>
            <a:pPr marL="0" indent="0">
              <a:buNone/>
            </a:pPr>
            <a:r>
              <a:rPr lang="en-US" altLang="zh-CHS">
                <a:solidFill>
                  <a:schemeClr val="tx1"/>
                </a:solidFill>
                <a:latin typeface="Menlo-Regular"/>
              </a:rPr>
              <a:t>[</a:t>
            </a:r>
            <a:r>
              <a:rPr lang="en-US" altLang="zh-CHS">
                <a:solidFill>
                  <a:srgbClr val="FF0000"/>
                </a:solidFill>
                <a:latin typeface="Menlo-Regular"/>
              </a:rPr>
              <a:t>op2</a:t>
            </a:r>
            <a:r>
              <a:rPr lang="en-US" altLang="zh-CHS">
                <a:solidFill>
                  <a:schemeClr val="tx1"/>
                </a:solidFill>
                <a:latin typeface="Menlo-Regular"/>
              </a:rPr>
              <a:t> </a:t>
            </a:r>
            <a:r>
              <a:rPr lang="en-US" altLang="zh-CHS">
                <a:solidFill>
                  <a:srgbClr val="0000FF"/>
                </a:solidFill>
                <a:latin typeface="Menlo-Regular"/>
              </a:rPr>
              <a:t>addDependency</a:t>
            </a:r>
            <a:r>
              <a:rPr lang="en-US" altLang="zh-CHS">
                <a:solidFill>
                  <a:schemeClr val="tx1"/>
                </a:solidFill>
                <a:latin typeface="Menlo-Regular"/>
              </a:rPr>
              <a:t>:</a:t>
            </a:r>
            <a:r>
              <a:rPr lang="en-US" altLang="zh-CHS">
                <a:solidFill>
                  <a:srgbClr val="FF0000"/>
                </a:solidFill>
                <a:latin typeface="Menlo-Regular"/>
              </a:rPr>
              <a:t>op1</a:t>
            </a:r>
            <a:r>
              <a:rPr lang="en-US" altLang="zh-CHS">
                <a:solidFill>
                  <a:schemeClr val="tx1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HS">
                <a:solidFill>
                  <a:schemeClr val="tx1"/>
                </a:solidFill>
                <a:latin typeface="Menlo-Regular"/>
              </a:rPr>
              <a:t>[</a:t>
            </a:r>
            <a:r>
              <a:rPr lang="en-US" altLang="zh-CHS">
                <a:solidFill>
                  <a:srgbClr val="FF0000"/>
                </a:solidFill>
                <a:latin typeface="Menlo-Regular"/>
              </a:rPr>
              <a:t>op3</a:t>
            </a:r>
            <a:r>
              <a:rPr lang="en-US" altLang="zh-CHS">
                <a:solidFill>
                  <a:schemeClr val="tx1"/>
                </a:solidFill>
                <a:latin typeface="Menlo-Regular"/>
              </a:rPr>
              <a:t> </a:t>
            </a:r>
            <a:r>
              <a:rPr lang="en-US" altLang="zh-CHS">
                <a:solidFill>
                  <a:srgbClr val="0000FF"/>
                </a:solidFill>
                <a:latin typeface="Menlo-Regular"/>
              </a:rPr>
              <a:t>addDependency</a:t>
            </a:r>
            <a:r>
              <a:rPr lang="en-US" altLang="zh-CHS">
                <a:solidFill>
                  <a:schemeClr val="tx1"/>
                </a:solidFill>
                <a:latin typeface="Menlo-Regular"/>
              </a:rPr>
              <a:t>:</a:t>
            </a:r>
            <a:r>
              <a:rPr lang="en-US" altLang="zh-CHS">
                <a:solidFill>
                  <a:srgbClr val="FF0000"/>
                </a:solidFill>
                <a:latin typeface="Menlo-Regular"/>
              </a:rPr>
              <a:t>op2</a:t>
            </a:r>
            <a:r>
              <a:rPr lang="en-US" altLang="zh-CHS">
                <a:solidFill>
                  <a:schemeClr val="tx1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HS">
                <a:solidFill>
                  <a:schemeClr val="tx1"/>
                </a:solidFill>
                <a:latin typeface="Menlo-Regular"/>
              </a:rPr>
              <a:t>[self.myQueue addOperation:op1];</a:t>
            </a:r>
          </a:p>
          <a:p>
            <a:pPr marL="0" indent="0">
              <a:buNone/>
            </a:pPr>
            <a:r>
              <a:rPr lang="en-US" altLang="zh-CHS">
                <a:solidFill>
                  <a:schemeClr val="tx1"/>
                </a:solidFill>
                <a:latin typeface="Menlo-Regular"/>
              </a:rPr>
              <a:t>[self.myQueue addOperation:op2];</a:t>
            </a:r>
          </a:p>
          <a:p>
            <a:pPr marL="0" indent="0">
              <a:buNone/>
            </a:pPr>
            <a:r>
              <a:rPr lang="en-US" altLang="zh-CHS">
                <a:solidFill>
                  <a:schemeClr val="tx1"/>
                </a:solidFill>
                <a:latin typeface="Menlo-Regular"/>
              </a:rPr>
              <a:t>[</a:t>
            </a:r>
            <a:r>
              <a:rPr lang="en-US" altLang="zh-CHS">
                <a:solidFill>
                  <a:srgbClr val="FF0000"/>
                </a:solidFill>
                <a:latin typeface="Menlo-Regular"/>
              </a:rPr>
              <a:t>[NSOperationQueue mainQueue]</a:t>
            </a:r>
            <a:r>
              <a:rPr lang="en-US" altLang="zh-CHS">
                <a:solidFill>
                  <a:schemeClr val="tx1"/>
                </a:solidFill>
                <a:latin typeface="Menlo-Regular"/>
              </a:rPr>
              <a:t> addOperation:op3];</a:t>
            </a:r>
          </a:p>
          <a:p>
            <a:pPr marL="0" indent="0">
              <a:buNone/>
            </a:pPr>
            <a:endParaRPr kumimoji="1" lang="en-US" altLang="zh-CHS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r>
              <a:rPr kumimoji="1" lang="zh-CHS" altLang="en-US" sz="2600">
                <a:solidFill>
                  <a:schemeClr val="tx1"/>
                </a:solidFill>
              </a:rPr>
              <a:t>提示：</a:t>
            </a:r>
            <a:r>
              <a:rPr kumimoji="1" lang="zh-CHS" altLang="en-US" sz="2600">
                <a:solidFill>
                  <a:srgbClr val="FF0000"/>
                </a:solidFill>
              </a:rPr>
              <a:t>利用</a:t>
            </a:r>
            <a:r>
              <a:rPr kumimoji="1" lang="en-US" altLang="zh-CHS" sz="2600">
                <a:solidFill>
                  <a:srgbClr val="FF0000"/>
                </a:solidFill>
              </a:rPr>
              <a:t>addDependency</a:t>
            </a:r>
            <a:r>
              <a:rPr kumimoji="1" lang="zh-CHS" altLang="en-US" sz="2600">
                <a:solidFill>
                  <a:srgbClr val="FF0000"/>
                </a:solidFill>
              </a:rPr>
              <a:t>可以指定操作之间的彼此依赖关系</a:t>
            </a:r>
            <a:r>
              <a:rPr kumimoji="1" lang="en-US" altLang="zh-CHS" sz="2600">
                <a:solidFill>
                  <a:srgbClr val="FF0000"/>
                </a:solidFill>
              </a:rPr>
              <a:t>(</a:t>
            </a:r>
            <a:r>
              <a:rPr kumimoji="1" lang="zh-CHS" altLang="en-US" sz="2600">
                <a:solidFill>
                  <a:srgbClr val="FF0000"/>
                </a:solidFill>
              </a:rPr>
              <a:t>执行先后顺序</a:t>
            </a:r>
            <a:r>
              <a:rPr kumimoji="1" lang="en-US" altLang="zh-CHS" sz="260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kumimoji="1" lang="zh-CHS" altLang="en-US" sz="2600">
                <a:solidFill>
                  <a:schemeClr val="tx1"/>
                </a:solidFill>
              </a:rPr>
              <a:t>注意：</a:t>
            </a:r>
            <a:r>
              <a:rPr kumimoji="1" lang="zh-CHS" altLang="en-US" sz="2600">
                <a:solidFill>
                  <a:srgbClr val="FF0000"/>
                </a:solidFill>
              </a:rPr>
              <a:t>不要出现循环依赖</a:t>
            </a:r>
            <a:r>
              <a:rPr kumimoji="1" lang="zh-CHS" altLang="zh-CHS" sz="2600">
                <a:solidFill>
                  <a:srgbClr val="FF0000"/>
                </a:solidFill>
              </a:rPr>
              <a:t>！</a:t>
            </a:r>
            <a:endParaRPr kumimoji="1" lang="zh-CHS" altLang="en-US" sz="2600">
              <a:solidFill>
                <a:srgbClr val="FF0000"/>
              </a:solidFill>
            </a:endParaRPr>
          </a:p>
        </p:txBody>
      </p:sp>
      <p:sp>
        <p:nvSpPr>
          <p:cNvPr id="4" name="线形标注 1 3"/>
          <p:cNvSpPr/>
          <p:nvPr/>
        </p:nvSpPr>
        <p:spPr>
          <a:xfrm>
            <a:off x="4793047" y="3618457"/>
            <a:ext cx="3834026" cy="1078710"/>
          </a:xfrm>
          <a:prstGeom prst="borderCallout1">
            <a:avLst>
              <a:gd name="adj1" fmla="val 18750"/>
              <a:gd name="adj2" fmla="val -8333"/>
              <a:gd name="adj3" fmla="val 64037"/>
              <a:gd name="adj4" fmla="val -4920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HS">
              <a:latin typeface="Menlo Regular"/>
              <a:ea typeface="微软雅黑"/>
              <a:cs typeface="Menlo Regular"/>
            </a:endParaRPr>
          </a:p>
          <a:p>
            <a:pPr algn="ctr"/>
            <a:r>
              <a:rPr kumimoji="1" lang="en-US" altLang="zh-CHS">
                <a:solidFill>
                  <a:srgbClr val="FF0000"/>
                </a:solidFill>
                <a:latin typeface="Menlo Regular"/>
                <a:ea typeface="微软雅黑"/>
                <a:cs typeface="Menlo Regular"/>
              </a:rPr>
              <a:t>[op1 addDependency:op3];</a:t>
            </a:r>
          </a:p>
          <a:p>
            <a:pPr algn="ctr"/>
            <a:r>
              <a:rPr kumimoji="1" lang="zh-CHS" altLang="en-US">
                <a:latin typeface="Menlo Regular"/>
                <a:ea typeface="微软雅黑"/>
                <a:cs typeface="Menlo Regular"/>
              </a:rPr>
              <a:t>会造成循环依赖</a:t>
            </a:r>
            <a:endParaRPr kumimoji="1" lang="en-US" altLang="zh-CHS">
              <a:latin typeface="Menlo Regular"/>
              <a:ea typeface="微软雅黑"/>
              <a:cs typeface="Menlo Regular"/>
            </a:endParaRPr>
          </a:p>
          <a:p>
            <a:pPr algn="ctr"/>
            <a:endParaRPr kumimoji="1" lang="zh-CHS" altLang="en-US">
              <a:latin typeface="Menlo Regular"/>
              <a:ea typeface="微软雅黑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7548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S" altLang="en-US"/>
              <a:t>设置同时并发的线程数量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HS" sz="1400">
                <a:solidFill>
                  <a:schemeClr val="tx1"/>
                </a:solidFill>
                <a:latin typeface="Menlo-Regular"/>
              </a:rPr>
              <a:t>[self.myQueue </a:t>
            </a:r>
            <a:r>
              <a:rPr lang="en-US" altLang="zh-CHS" sz="1400">
                <a:solidFill>
                  <a:srgbClr val="FF0000"/>
                </a:solidFill>
                <a:latin typeface="Menlo-Regular"/>
              </a:rPr>
              <a:t>setMaxConcurrentOperationCount</a:t>
            </a:r>
            <a:r>
              <a:rPr lang="en-US" altLang="zh-CHS" sz="1400">
                <a:solidFill>
                  <a:schemeClr val="tx1"/>
                </a:solidFill>
                <a:latin typeface="Menlo-Regular"/>
              </a:rPr>
              <a:t>:</a:t>
            </a:r>
            <a:r>
              <a:rPr lang="en-US" altLang="zh-CHS" sz="1400" b="1" u="sng">
                <a:solidFill>
                  <a:srgbClr val="FF0000"/>
                </a:solidFill>
                <a:latin typeface="Menlo-Regular"/>
              </a:rPr>
              <a:t>2</a:t>
            </a:r>
            <a:r>
              <a:rPr lang="en-US" altLang="zh-CHS" sz="1400">
                <a:solidFill>
                  <a:schemeClr val="tx1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HS" sz="14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r>
              <a:rPr lang="da-DK" altLang="zh-CHS" sz="1400">
                <a:solidFill>
                  <a:schemeClr val="tx1"/>
                </a:solidFill>
                <a:latin typeface="Menlo-Regular"/>
              </a:rPr>
              <a:t>for (int i = 0; i &lt; 10; ++i) {</a:t>
            </a:r>
          </a:p>
          <a:p>
            <a:pPr marL="0" indent="0">
              <a:buNone/>
            </a:pPr>
            <a:r>
              <a:rPr lang="da-DK" altLang="zh-CHS" sz="1400">
                <a:solidFill>
                  <a:schemeClr val="tx1"/>
                </a:solidFill>
                <a:latin typeface="Menlo-Regular"/>
              </a:rPr>
              <a:t>    NSBlockOperation *op = [NSBlockOperation blockOperationWithBlock:^{</a:t>
            </a:r>
          </a:p>
          <a:p>
            <a:pPr marL="0" indent="0">
              <a:buNone/>
            </a:pPr>
            <a:r>
              <a:rPr lang="da-DK" altLang="zh-CHS" sz="1400">
                <a:solidFill>
                  <a:schemeClr val="tx1"/>
                </a:solidFill>
                <a:latin typeface="Menlo-Regular"/>
              </a:rPr>
              <a:t>        </a:t>
            </a:r>
            <a:r>
              <a:rPr lang="da-DK" altLang="zh-CHS" sz="1400">
                <a:solidFill>
                  <a:srgbClr val="FF0000"/>
                </a:solidFill>
                <a:latin typeface="Menlo-Regular"/>
              </a:rPr>
              <a:t>[self operationAction:@(i)];</a:t>
            </a:r>
          </a:p>
          <a:p>
            <a:pPr marL="0" indent="0">
              <a:buNone/>
            </a:pPr>
            <a:r>
              <a:rPr lang="da-DK" altLang="zh-CHS" sz="1400">
                <a:solidFill>
                  <a:schemeClr val="tx1"/>
                </a:solidFill>
                <a:latin typeface="Menlo-Regular"/>
              </a:rPr>
              <a:t>    }];</a:t>
            </a:r>
          </a:p>
          <a:p>
            <a:pPr marL="0" indent="0">
              <a:buNone/>
            </a:pPr>
            <a:r>
              <a:rPr lang="da-DK" altLang="zh-CHS" sz="1400">
                <a:solidFill>
                  <a:schemeClr val="tx1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da-DK" altLang="zh-CHS" sz="1400">
                <a:solidFill>
                  <a:schemeClr val="tx1"/>
                </a:solidFill>
                <a:latin typeface="Menlo-Regular"/>
              </a:rPr>
              <a:t>    [self.myQueue addOperation:op];</a:t>
            </a:r>
          </a:p>
          <a:p>
            <a:pPr marL="0" indent="0">
              <a:buNone/>
            </a:pPr>
            <a:r>
              <a:rPr lang="da-DK" altLang="zh-CHS" sz="1400">
                <a:solidFill>
                  <a:schemeClr val="tx1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endParaRPr lang="da-DK" altLang="zh-CHS" sz="1400">
              <a:solidFill>
                <a:schemeClr val="tx1"/>
              </a:solidFill>
              <a:latin typeface="Menlo-Regular"/>
            </a:endParaRPr>
          </a:p>
          <a:p>
            <a:r>
              <a:rPr kumimoji="1" lang="zh-CHS" altLang="en-US" sz="1800">
                <a:solidFill>
                  <a:srgbClr val="FF6600"/>
                </a:solidFill>
              </a:rPr>
              <a:t>问题</a:t>
            </a:r>
            <a:endParaRPr lang="en-US" altLang="zh-CHS" sz="1800">
              <a:solidFill>
                <a:schemeClr val="tx1"/>
              </a:solidFill>
              <a:latin typeface="Menlo-Regular"/>
            </a:endParaRPr>
          </a:p>
          <a:p>
            <a:pPr marL="228600" lvl="1" indent="0">
              <a:buNone/>
            </a:pPr>
            <a:r>
              <a:rPr lang="zh-CHS" altLang="en-US">
                <a:solidFill>
                  <a:srgbClr val="FF0000"/>
                </a:solidFill>
                <a:latin typeface="Menlo-Regular"/>
              </a:rPr>
              <a:t>块代码中的</a:t>
            </a:r>
            <a:r>
              <a:rPr lang="en-US" altLang="zh-CHS">
                <a:solidFill>
                  <a:srgbClr val="FF0000"/>
                </a:solidFill>
                <a:latin typeface="Menlo-Regular"/>
              </a:rPr>
              <a:t>self</a:t>
            </a:r>
            <a:r>
              <a:rPr lang="zh-CHS" altLang="en-US">
                <a:solidFill>
                  <a:srgbClr val="FF0000"/>
                </a:solidFill>
                <a:latin typeface="Menlo-Regular"/>
              </a:rPr>
              <a:t>为什么不会造成循环引用？</a:t>
            </a:r>
            <a:endParaRPr kumimoji="1" lang="da-DK" altLang="zh-CHS" sz="14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endParaRPr kumimoji="1" lang="zh-CHS" altLang="en-US" sz="1400">
              <a:solidFill>
                <a:schemeClr val="tx1"/>
              </a:solidFill>
            </a:endParaRPr>
          </a:p>
        </p:txBody>
      </p:sp>
      <p:sp>
        <p:nvSpPr>
          <p:cNvPr id="4" name="线形标注 1 3"/>
          <p:cNvSpPr/>
          <p:nvPr/>
        </p:nvSpPr>
        <p:spPr>
          <a:xfrm>
            <a:off x="4711114" y="3113238"/>
            <a:ext cx="3915959" cy="1379110"/>
          </a:xfrm>
          <a:prstGeom prst="borderCallout1">
            <a:avLst>
              <a:gd name="adj1" fmla="val 18750"/>
              <a:gd name="adj2" fmla="val -8333"/>
              <a:gd name="adj3" fmla="val -97401"/>
              <a:gd name="adj4" fmla="val -2480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HS" altLang="en-US" sz="1600">
                <a:solidFill>
                  <a:srgbClr val="FFFF00"/>
                </a:solidFill>
                <a:latin typeface="Eurostile"/>
                <a:ea typeface="微软雅黑"/>
                <a:cs typeface="Eurostile"/>
              </a:rPr>
              <a:t>设置同时并发的线程数量能够有效地降低</a:t>
            </a:r>
            <a:r>
              <a:rPr kumimoji="1" lang="en-US" altLang="zh-CHS" sz="1600">
                <a:solidFill>
                  <a:srgbClr val="FFFF00"/>
                </a:solidFill>
                <a:latin typeface="Eurostile"/>
                <a:ea typeface="微软雅黑"/>
                <a:cs typeface="Eurostile"/>
              </a:rPr>
              <a:t>CPU</a:t>
            </a:r>
            <a:r>
              <a:rPr kumimoji="1" lang="zh-CHS" altLang="en-US" sz="1600">
                <a:solidFill>
                  <a:srgbClr val="FFFF00"/>
                </a:solidFill>
                <a:latin typeface="Eurostile"/>
                <a:ea typeface="微软雅黑"/>
                <a:cs typeface="Eurostile"/>
              </a:rPr>
              <a:t>和内存的开销</a:t>
            </a:r>
            <a:endParaRPr kumimoji="1" lang="en-US" altLang="zh-CHS" sz="1600">
              <a:solidFill>
                <a:srgbClr val="FFFF00"/>
              </a:solidFill>
              <a:latin typeface="Eurostile"/>
              <a:ea typeface="微软雅黑"/>
              <a:cs typeface="Eurostile"/>
            </a:endParaRPr>
          </a:p>
          <a:p>
            <a:endParaRPr kumimoji="1" lang="en-US" altLang="zh-CHS" sz="1600">
              <a:latin typeface="Eurostile"/>
              <a:ea typeface="微软雅黑"/>
              <a:cs typeface="Eurostile"/>
            </a:endParaRPr>
          </a:p>
          <a:p>
            <a:r>
              <a:rPr kumimoji="1" lang="zh-CHS" altLang="en-US" sz="1600">
                <a:latin typeface="Eurostile"/>
                <a:ea typeface="微软雅黑"/>
                <a:cs typeface="Eurostile"/>
              </a:rPr>
              <a:t>这一功能用</a:t>
            </a:r>
            <a:r>
              <a:rPr kumimoji="1" lang="en-US" altLang="zh-CHS" sz="1600">
                <a:latin typeface="Eurostile"/>
                <a:ea typeface="微软雅黑"/>
                <a:cs typeface="Eurostile"/>
              </a:rPr>
              <a:t>GCD</a:t>
            </a:r>
            <a:r>
              <a:rPr kumimoji="1" lang="zh-CHS" altLang="en-US" sz="1600">
                <a:latin typeface="Eurostile"/>
                <a:ea typeface="微软雅黑"/>
                <a:cs typeface="Eurostile"/>
              </a:rPr>
              <a:t>不容易实现</a:t>
            </a:r>
          </a:p>
        </p:txBody>
      </p:sp>
    </p:spTree>
    <p:extLst>
      <p:ext uri="{BB962C8B-B14F-4D97-AF65-F5344CB8AC3E}">
        <p14:creationId xmlns:p14="http://schemas.microsoft.com/office/powerpoint/2010/main" val="416465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HS"/>
              <a:t>NSOperation</a:t>
            </a:r>
            <a:r>
              <a:rPr kumimoji="1" lang="zh-CHS" altLang="en-US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HS" altLang="en-US"/>
              <a:t>从本质上来看，操作队列的性能会比</a:t>
            </a:r>
            <a:r>
              <a:rPr kumimoji="1" lang="en-US" altLang="zh-CHS"/>
              <a:t>GCD</a:t>
            </a:r>
            <a:r>
              <a:rPr kumimoji="1" lang="zh-CHS" altLang="en-US"/>
              <a:t>略低，不过，大多数情况下这点负面影响可以忽略不计，</a:t>
            </a:r>
            <a:r>
              <a:rPr kumimoji="1" lang="zh-CHS" altLang="en-US">
                <a:solidFill>
                  <a:srgbClr val="FF0000"/>
                </a:solidFill>
              </a:rPr>
              <a:t>操作队列是并发编程的首选工具</a:t>
            </a:r>
            <a:endParaRPr kumimoji="1" lang="en-US" altLang="zh-CHS">
              <a:solidFill>
                <a:srgbClr val="FF0000"/>
              </a:solidFill>
            </a:endParaRPr>
          </a:p>
          <a:p>
            <a:endParaRPr kumimoji="1" lang="en-US" altLang="zh-CHS"/>
          </a:p>
          <a:p>
            <a:r>
              <a:rPr kumimoji="1" lang="en-US" altLang="zh-CHS">
                <a:solidFill>
                  <a:srgbClr val="FF0000"/>
                </a:solidFill>
              </a:rPr>
              <a:t>AFN</a:t>
            </a:r>
            <a:r>
              <a:rPr kumimoji="1" lang="zh-CHS" altLang="en-US"/>
              <a:t>，底层用</a:t>
            </a:r>
            <a:r>
              <a:rPr kumimoji="1" lang="en-US" altLang="zh-CHS"/>
              <a:t>GCD</a:t>
            </a:r>
            <a:r>
              <a:rPr kumimoji="1" lang="zh-CHS" altLang="en-US"/>
              <a:t>开发，开发的接口是</a:t>
            </a:r>
            <a:r>
              <a:rPr kumimoji="1" lang="en-US" altLang="zh-CHS"/>
              <a:t>NSOperation</a:t>
            </a:r>
            <a:r>
              <a:rPr kumimoji="1" lang="zh-CHS" altLang="en-US"/>
              <a:t>的</a:t>
            </a:r>
          </a:p>
        </p:txBody>
      </p:sp>
    </p:spTree>
    <p:extLst>
      <p:ext uri="{BB962C8B-B14F-4D97-AF65-F5344CB8AC3E}">
        <p14:creationId xmlns:p14="http://schemas.microsoft.com/office/powerpoint/2010/main" val="385906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HS"/>
              <a:t>Run Loop</a:t>
            </a:r>
            <a:endParaRPr kumimoji="1" lang="zh-CH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arenBoth"/>
            </a:pPr>
            <a:r>
              <a:rPr kumimoji="1" lang="en-US" altLang="zh-CHS" sz="1800">
                <a:solidFill>
                  <a:srgbClr val="0000FF"/>
                </a:solidFill>
              </a:rPr>
              <a:t>Run</a:t>
            </a:r>
            <a:r>
              <a:rPr kumimoji="1" lang="zh-CHS" altLang="en-US" sz="1800">
                <a:solidFill>
                  <a:srgbClr val="0000FF"/>
                </a:solidFill>
              </a:rPr>
              <a:t> </a:t>
            </a:r>
            <a:r>
              <a:rPr kumimoji="1" lang="en-US" altLang="zh-CHS" sz="1800">
                <a:solidFill>
                  <a:srgbClr val="0000FF"/>
                </a:solidFill>
              </a:rPr>
              <a:t>Loop</a:t>
            </a:r>
            <a:r>
              <a:rPr kumimoji="1" lang="zh-CHS" altLang="en-US" sz="1800"/>
              <a:t>提供了</a:t>
            </a:r>
            <a:r>
              <a:rPr kumimoji="1" lang="zh-CHS" altLang="en-US" sz="1800">
                <a:solidFill>
                  <a:srgbClr val="FF0000"/>
                </a:solidFill>
              </a:rPr>
              <a:t>一种异步执行代码的机制</a:t>
            </a:r>
            <a:r>
              <a:rPr kumimoji="1" lang="zh-CHS" altLang="zh-CHS" sz="1800">
                <a:solidFill>
                  <a:srgbClr val="FF0000"/>
                </a:solidFill>
              </a:rPr>
              <a:t>，</a:t>
            </a:r>
            <a:r>
              <a:rPr kumimoji="1" lang="zh-CHS" altLang="en-US" sz="1800"/>
              <a:t>不能并行执行任务</a:t>
            </a:r>
            <a:endParaRPr kumimoji="1" lang="en-US" altLang="zh-CHS" sz="1800"/>
          </a:p>
          <a:p>
            <a:pPr marL="342900" indent="-342900">
              <a:buFont typeface="+mj-lt"/>
              <a:buAutoNum type="arabicParenBoth"/>
            </a:pPr>
            <a:r>
              <a:rPr kumimoji="1" lang="zh-CHS" altLang="en-US" sz="1800"/>
              <a:t>在</a:t>
            </a:r>
            <a:r>
              <a:rPr kumimoji="1" lang="zh-CHS" altLang="en-US" sz="1800">
                <a:solidFill>
                  <a:srgbClr val="0000FF"/>
                </a:solidFill>
              </a:rPr>
              <a:t>主队列</a:t>
            </a:r>
            <a:r>
              <a:rPr kumimoji="1" lang="zh-CHS" altLang="en-US" sz="1800"/>
              <a:t>中，</a:t>
            </a:r>
            <a:r>
              <a:rPr kumimoji="1" lang="en-US" altLang="zh-CHS" sz="1800">
                <a:solidFill>
                  <a:srgbClr val="FF0000"/>
                </a:solidFill>
              </a:rPr>
              <a:t>Main</a:t>
            </a:r>
            <a:r>
              <a:rPr kumimoji="1" lang="zh-CHS" altLang="en-US" sz="1800">
                <a:solidFill>
                  <a:srgbClr val="FF0000"/>
                </a:solidFill>
              </a:rPr>
              <a:t> </a:t>
            </a:r>
            <a:r>
              <a:rPr kumimoji="1" lang="en-US" altLang="zh-CHS" sz="1800">
                <a:solidFill>
                  <a:srgbClr val="FF0000"/>
                </a:solidFill>
              </a:rPr>
              <a:t>Run Loop</a:t>
            </a:r>
            <a:r>
              <a:rPr kumimoji="1" lang="zh-CHS" altLang="en-US" sz="1800">
                <a:solidFill>
                  <a:srgbClr val="FF0000"/>
                </a:solidFill>
              </a:rPr>
              <a:t>直接配合任务的执行，负责处理</a:t>
            </a:r>
            <a:r>
              <a:rPr kumimoji="1" lang="en-US" altLang="zh-CHS" sz="1800">
                <a:solidFill>
                  <a:srgbClr val="FF0000"/>
                </a:solidFill>
              </a:rPr>
              <a:t>UI</a:t>
            </a:r>
            <a:r>
              <a:rPr kumimoji="1" lang="zh-CHS" altLang="en-US" sz="1800">
                <a:solidFill>
                  <a:srgbClr val="FF0000"/>
                </a:solidFill>
              </a:rPr>
              <a:t>事件、计时器，以及其它内核相关事件</a:t>
            </a:r>
            <a:endParaRPr kumimoji="1" lang="en-US" altLang="zh-CHS" sz="180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arenBoth"/>
            </a:pPr>
            <a:r>
              <a:rPr kumimoji="1" lang="en-US" altLang="zh-CHS" sz="1800"/>
              <a:t>Run</a:t>
            </a:r>
            <a:r>
              <a:rPr kumimoji="1" lang="zh-CHS" altLang="en-US" sz="1800"/>
              <a:t> </a:t>
            </a:r>
            <a:r>
              <a:rPr kumimoji="1" lang="en-US" altLang="zh-CHS" sz="1800"/>
              <a:t>Loop</a:t>
            </a:r>
            <a:r>
              <a:rPr kumimoji="1" lang="zh-CHS" altLang="en-US" sz="1800"/>
              <a:t>的主要目的是保证程序执行的线程不会被系统终止</a:t>
            </a:r>
            <a:endParaRPr kumimoji="1" lang="en-US" altLang="zh-CHS" sz="1800"/>
          </a:p>
          <a:p>
            <a:endParaRPr kumimoji="1" lang="en-US" altLang="zh-CHS" sz="1800" b="1">
              <a:solidFill>
                <a:srgbClr val="FF6600"/>
              </a:solidFill>
            </a:endParaRPr>
          </a:p>
          <a:p>
            <a:r>
              <a:rPr kumimoji="1" lang="en-US" altLang="zh-CHS" sz="1800" b="1">
                <a:solidFill>
                  <a:srgbClr val="FF6600"/>
                </a:solidFill>
              </a:rPr>
              <a:t>Run</a:t>
            </a:r>
            <a:r>
              <a:rPr kumimoji="1" lang="zh-CHS" altLang="en-US" sz="1800" b="1">
                <a:solidFill>
                  <a:srgbClr val="FF6600"/>
                </a:solidFill>
              </a:rPr>
              <a:t> </a:t>
            </a:r>
            <a:r>
              <a:rPr kumimoji="1" lang="en-US" altLang="zh-CHS" sz="1800" b="1">
                <a:solidFill>
                  <a:srgbClr val="FF6600"/>
                </a:solidFill>
              </a:rPr>
              <a:t>Loop</a:t>
            </a:r>
            <a:r>
              <a:rPr kumimoji="1" lang="zh-CHS" altLang="en-US" sz="1800" b="1">
                <a:solidFill>
                  <a:srgbClr val="FF6600"/>
                </a:solidFill>
              </a:rPr>
              <a:t>的工作特点</a:t>
            </a:r>
            <a:endParaRPr kumimoji="1" lang="en-US" altLang="zh-CHS" sz="1800" b="1">
              <a:solidFill>
                <a:srgbClr val="FF6600"/>
              </a:solidFill>
            </a:endParaRPr>
          </a:p>
          <a:p>
            <a:pPr marL="342900" indent="-342900">
              <a:buFont typeface="+mj-lt"/>
              <a:buAutoNum type="arabicParenBoth"/>
            </a:pPr>
            <a:r>
              <a:rPr kumimoji="1" lang="zh-CHS" altLang="en-US" sz="1800"/>
              <a:t>当有事件发生时，</a:t>
            </a:r>
            <a:r>
              <a:rPr kumimoji="1" lang="en-US" altLang="zh-CHS" sz="1800"/>
              <a:t>Run</a:t>
            </a:r>
            <a:r>
              <a:rPr kumimoji="1" lang="zh-CHS" altLang="en-US" sz="1800"/>
              <a:t> </a:t>
            </a:r>
            <a:r>
              <a:rPr kumimoji="1" lang="en-US" altLang="zh-CHS" sz="1800"/>
              <a:t>Loop</a:t>
            </a:r>
            <a:r>
              <a:rPr kumimoji="1" lang="zh-CHS" altLang="en-US" sz="1800"/>
              <a:t>会根据具体的事件类型通知应用程序做出响应</a:t>
            </a:r>
            <a:endParaRPr kumimoji="1" lang="en-US" altLang="zh-CHS" sz="1800"/>
          </a:p>
          <a:p>
            <a:pPr marL="342900" indent="-342900">
              <a:buFont typeface="+mj-lt"/>
              <a:buAutoNum type="arabicParenBoth"/>
            </a:pPr>
            <a:r>
              <a:rPr kumimoji="1" lang="zh-CHS" altLang="en-US" sz="1800"/>
              <a:t>当没有事件发生时，</a:t>
            </a:r>
            <a:r>
              <a:rPr kumimoji="1" lang="en-US" altLang="zh-CHS" sz="1800"/>
              <a:t>Run</a:t>
            </a:r>
            <a:r>
              <a:rPr kumimoji="1" lang="zh-CHS" altLang="en-US" sz="1800"/>
              <a:t> </a:t>
            </a:r>
            <a:r>
              <a:rPr kumimoji="1" lang="en-US" altLang="zh-CHS" sz="1800"/>
              <a:t>Loop</a:t>
            </a:r>
            <a:r>
              <a:rPr kumimoji="1" lang="zh-CHS" altLang="en-US" sz="1800"/>
              <a:t>会进入休眠状态，从而</a:t>
            </a:r>
            <a:r>
              <a:rPr kumimoji="1" lang="zh-CHS" altLang="en-US" sz="1800">
                <a:solidFill>
                  <a:srgbClr val="FF0000"/>
                </a:solidFill>
              </a:rPr>
              <a:t>达到省电的目的</a:t>
            </a:r>
            <a:endParaRPr kumimoji="1" lang="en-US" altLang="zh-CHS" sz="180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arenBoth"/>
            </a:pPr>
            <a:r>
              <a:rPr kumimoji="1" lang="zh-CHS" altLang="en-US" sz="1800"/>
              <a:t>当事件再次发生时，</a:t>
            </a:r>
            <a:r>
              <a:rPr kumimoji="1" lang="en-US" altLang="zh-CHS" sz="1800"/>
              <a:t>Run</a:t>
            </a:r>
            <a:r>
              <a:rPr kumimoji="1" lang="zh-CHS" altLang="en-US" sz="1800"/>
              <a:t> </a:t>
            </a:r>
            <a:r>
              <a:rPr kumimoji="1" lang="en-US" altLang="zh-CHS" sz="1800"/>
              <a:t>Loop</a:t>
            </a:r>
            <a:r>
              <a:rPr kumimoji="1" lang="zh-CHS" altLang="en-US" sz="1800"/>
              <a:t>会被重新唤醒，处理事件</a:t>
            </a:r>
            <a:endParaRPr kumimoji="1" lang="en-US" altLang="zh-CHS" sz="1800"/>
          </a:p>
          <a:p>
            <a:pPr marL="342900" indent="-342900">
              <a:buFont typeface="+mj-lt"/>
              <a:buAutoNum type="arabicParenBoth"/>
            </a:pPr>
            <a:endParaRPr kumimoji="1" lang="en-US" altLang="zh-CHS" sz="1800"/>
          </a:p>
          <a:p>
            <a:pPr marL="342900" indent="-342900">
              <a:buFont typeface="+mj-lt"/>
              <a:buAutoNum type="arabicParenBoth"/>
            </a:pPr>
            <a:r>
              <a:rPr kumimoji="1" lang="zh-CHS" altLang="en-US" sz="1800" b="1">
                <a:solidFill>
                  <a:srgbClr val="FF6600"/>
                </a:solidFill>
              </a:rPr>
              <a:t>主线程和其他线程中的</a:t>
            </a:r>
            <a:r>
              <a:rPr kumimoji="1" lang="en-US" altLang="zh-CHS" sz="1800" b="1">
                <a:solidFill>
                  <a:srgbClr val="FF6600"/>
                </a:solidFill>
              </a:rPr>
              <a:t>Run</a:t>
            </a:r>
            <a:r>
              <a:rPr kumimoji="1" lang="zh-CHS" altLang="en-US" sz="1800" b="1">
                <a:solidFill>
                  <a:srgbClr val="FF6600"/>
                </a:solidFill>
              </a:rPr>
              <a:t> </a:t>
            </a:r>
            <a:r>
              <a:rPr kumimoji="1" lang="en-US" altLang="zh-CHS" sz="1800" b="1">
                <a:solidFill>
                  <a:srgbClr val="FF6600"/>
                </a:solidFill>
              </a:rPr>
              <a:t>Loop</a:t>
            </a:r>
          </a:p>
          <a:p>
            <a:r>
              <a:rPr kumimoji="1" lang="en-US" altLang="zh-CHS" sz="1800"/>
              <a:t>iOS</a:t>
            </a:r>
            <a:r>
              <a:rPr kumimoji="1" lang="zh-CHS" altLang="en-US" sz="1800"/>
              <a:t>程序的</a:t>
            </a:r>
            <a:r>
              <a:rPr kumimoji="1" lang="zh-CHS" altLang="en-US" sz="1800">
                <a:solidFill>
                  <a:srgbClr val="FF0000"/>
                </a:solidFill>
              </a:rPr>
              <a:t>主线程默认已经配置</a:t>
            </a:r>
            <a:r>
              <a:rPr kumimoji="1" lang="zh-CHS" altLang="en-US" sz="1800"/>
              <a:t>好了</a:t>
            </a:r>
            <a:r>
              <a:rPr kumimoji="1" lang="en-US" altLang="zh-CHS" sz="1800"/>
              <a:t>Run Loop</a:t>
            </a:r>
          </a:p>
          <a:p>
            <a:r>
              <a:rPr kumimoji="1" lang="zh-CHS" altLang="en-US" sz="1800">
                <a:solidFill>
                  <a:srgbClr val="FF0000"/>
                </a:solidFill>
              </a:rPr>
              <a:t>其他线程</a:t>
            </a:r>
            <a:r>
              <a:rPr kumimoji="1" lang="zh-CHS" altLang="en-US" sz="1800"/>
              <a:t>默认情况下</a:t>
            </a:r>
            <a:r>
              <a:rPr kumimoji="1" lang="zh-CHS" altLang="en-US" sz="1800">
                <a:solidFill>
                  <a:srgbClr val="FF0000"/>
                </a:solidFill>
              </a:rPr>
              <a:t>没有</a:t>
            </a:r>
            <a:r>
              <a:rPr kumimoji="1" lang="zh-CHS" altLang="en-US" sz="1800"/>
              <a:t>设置</a:t>
            </a:r>
            <a:r>
              <a:rPr kumimoji="1" lang="en-US" altLang="zh-CHS" sz="1800"/>
              <a:t>Run Loop</a:t>
            </a:r>
          </a:p>
          <a:p>
            <a:endParaRPr kumimoji="1" lang="en-US" altLang="zh-CHS" sz="1800"/>
          </a:p>
          <a:p>
            <a:r>
              <a:rPr kumimoji="1" lang="zh-CHS" altLang="en-US" sz="1800"/>
              <a:t>一般在开发中</a:t>
            </a:r>
            <a:r>
              <a:rPr kumimoji="1" lang="zh-CHS" altLang="en-US" sz="1800">
                <a:solidFill>
                  <a:srgbClr val="FF6600"/>
                </a:solidFill>
              </a:rPr>
              <a:t>很少会主动创建</a:t>
            </a:r>
            <a:r>
              <a:rPr kumimoji="1" lang="en-US" altLang="zh-CHS" sz="1800">
                <a:solidFill>
                  <a:srgbClr val="FF6600"/>
                </a:solidFill>
              </a:rPr>
              <a:t>RunLoop</a:t>
            </a:r>
            <a:r>
              <a:rPr kumimoji="1" lang="zh-CHS" altLang="en-US" sz="1800"/>
              <a:t>，而通常会把事件添加到</a:t>
            </a:r>
            <a:r>
              <a:rPr kumimoji="1" lang="en-US" altLang="zh-CHS" sz="1800"/>
              <a:t>RunLoop</a:t>
            </a:r>
            <a:r>
              <a:rPr kumimoji="1" lang="zh-CHS" altLang="en-US" sz="1800"/>
              <a:t>中</a:t>
            </a:r>
            <a:endParaRPr kumimoji="1" lang="en-US" altLang="zh-CHS" sz="1800"/>
          </a:p>
          <a:p>
            <a:pPr marL="342900" indent="-342900">
              <a:buFont typeface="+mj-lt"/>
              <a:buAutoNum type="arabicParenBoth"/>
            </a:pPr>
            <a:endParaRPr kumimoji="1" lang="en-US" altLang="zh-CHS" sz="1800"/>
          </a:p>
          <a:p>
            <a:pPr marL="342900" indent="-342900">
              <a:buFont typeface="+mj-lt"/>
              <a:buAutoNum type="arabicParenBoth"/>
            </a:pPr>
            <a:endParaRPr kumimoji="1" lang="en-US" altLang="zh-CHS" sz="1800"/>
          </a:p>
          <a:p>
            <a:pPr marL="342900" indent="-342900">
              <a:buFont typeface="+mj-lt"/>
              <a:buAutoNum type="arabicParenBoth"/>
            </a:pPr>
            <a:endParaRPr kumimoji="1" lang="en-US" altLang="zh-CHS" sz="1800">
              <a:solidFill>
                <a:srgbClr val="FF0000"/>
              </a:solidFill>
            </a:endParaRPr>
          </a:p>
          <a:p>
            <a:endParaRPr kumimoji="1" lang="zh-CHS" altLang="en-US" sz="1800"/>
          </a:p>
        </p:txBody>
      </p:sp>
    </p:spTree>
    <p:extLst>
      <p:ext uri="{BB962C8B-B14F-4D97-AF65-F5344CB8AC3E}">
        <p14:creationId xmlns:p14="http://schemas.microsoft.com/office/powerpoint/2010/main" val="185898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3780" y="1617523"/>
            <a:ext cx="2923205" cy="40857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HS"/>
          </a:p>
          <a:p>
            <a:pPr algn="ctr"/>
            <a:r>
              <a:rPr kumimoji="1" lang="zh-CHS" altLang="en-US"/>
              <a:t>主线程</a:t>
            </a:r>
          </a:p>
        </p:txBody>
      </p:sp>
      <p:sp>
        <p:nvSpPr>
          <p:cNvPr id="5" name="同心圆 4"/>
          <p:cNvSpPr/>
          <p:nvPr/>
        </p:nvSpPr>
        <p:spPr>
          <a:xfrm>
            <a:off x="-155744" y="3163157"/>
            <a:ext cx="1677249" cy="1581578"/>
          </a:xfrm>
          <a:prstGeom prst="donu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HS" altLang="en-US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4923923" y="1725358"/>
            <a:ext cx="0" cy="25161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353780" y="802771"/>
            <a:ext cx="5882349" cy="7188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HS" altLang="en-US"/>
              <a:t>队列</a:t>
            </a:r>
          </a:p>
        </p:txBody>
      </p:sp>
      <p:sp>
        <p:nvSpPr>
          <p:cNvPr id="12" name="矩形 11"/>
          <p:cNvSpPr/>
          <p:nvPr/>
        </p:nvSpPr>
        <p:spPr>
          <a:xfrm>
            <a:off x="5436096" y="2132856"/>
            <a:ext cx="1845518" cy="20647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HS"/>
              <a:t>self</a:t>
            </a:r>
            <a:endParaRPr kumimoji="1" lang="zh-CHS" altLang="en-US"/>
          </a:p>
        </p:txBody>
      </p:sp>
    </p:spTree>
    <p:extLst>
      <p:ext uri="{BB962C8B-B14F-4D97-AF65-F5344CB8AC3E}">
        <p14:creationId xmlns:p14="http://schemas.microsoft.com/office/powerpoint/2010/main" val="323183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HS"/>
              <a:t>RunLoop</a:t>
            </a:r>
            <a:r>
              <a:rPr kumimoji="1" lang="zh-CHS" altLang="en-US"/>
              <a:t>示意图</a:t>
            </a:r>
          </a:p>
        </p:txBody>
      </p:sp>
      <p:pic>
        <p:nvPicPr>
          <p:cNvPr id="4" name="内容占位符 3" descr="Runloop示意图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56" r="-7956"/>
          <a:stretch>
            <a:fillRect/>
          </a:stretch>
        </p:blipFill>
        <p:spPr/>
      </p:pic>
      <p:sp>
        <p:nvSpPr>
          <p:cNvPr id="6" name="线形标注 1 5"/>
          <p:cNvSpPr/>
          <p:nvPr/>
        </p:nvSpPr>
        <p:spPr>
          <a:xfrm>
            <a:off x="3837169" y="3973475"/>
            <a:ext cx="2048310" cy="914856"/>
          </a:xfrm>
          <a:prstGeom prst="borderCallout1">
            <a:avLst>
              <a:gd name="adj1" fmla="val -5131"/>
              <a:gd name="adj2" fmla="val 51000"/>
              <a:gd name="adj3" fmla="val -69589"/>
              <a:gd name="adj4" fmla="val 79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HS" altLang="en-US" sz="1400">
                <a:latin typeface="微软雅黑"/>
                <a:ea typeface="微软雅黑"/>
                <a:cs typeface="微软雅黑"/>
              </a:rPr>
              <a:t>手势、定时器事件等</a:t>
            </a:r>
          </a:p>
        </p:txBody>
      </p:sp>
    </p:spTree>
    <p:extLst>
      <p:ext uri="{BB962C8B-B14F-4D97-AF65-F5344CB8AC3E}">
        <p14:creationId xmlns:p14="http://schemas.microsoft.com/office/powerpoint/2010/main" val="208606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HS"/>
              <a:t>UIApplication</a:t>
            </a:r>
            <a:r>
              <a:rPr kumimoji="1" lang="zh-CHS" altLang="en-US"/>
              <a:t>中的</a:t>
            </a:r>
            <a:r>
              <a:rPr kumimoji="1" lang="en-US" altLang="zh-CHS"/>
              <a:t>Run</a:t>
            </a:r>
            <a:r>
              <a:rPr kumimoji="1" lang="zh-CHS" altLang="en-US"/>
              <a:t> </a:t>
            </a:r>
            <a:r>
              <a:rPr kumimoji="1" lang="en-US" altLang="zh-CHS"/>
              <a:t>Loop</a:t>
            </a:r>
            <a:endParaRPr kumimoji="1" lang="zh-CHS" altLang="en-US"/>
          </a:p>
        </p:txBody>
      </p:sp>
      <p:pic>
        <p:nvPicPr>
          <p:cNvPr id="4" name="内容占位符 3" descr="UIKit Runloop示意图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24" r="-148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7620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S" altLang="en-US"/>
              <a:t>多线程中的循环引用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HS" altLang="en-US" sz="1800"/>
              <a:t>如果</a:t>
            </a:r>
            <a:r>
              <a:rPr kumimoji="1" lang="en-US" altLang="zh-CHS" sz="1800">
                <a:solidFill>
                  <a:srgbClr val="FF0000"/>
                </a:solidFill>
              </a:rPr>
              <a:t>self</a:t>
            </a:r>
            <a:r>
              <a:rPr kumimoji="1" lang="zh-CHS" altLang="en-US" sz="1800">
                <a:solidFill>
                  <a:srgbClr val="FF0000"/>
                </a:solidFill>
              </a:rPr>
              <a:t>对象持有操作对象</a:t>
            </a:r>
            <a:r>
              <a:rPr kumimoji="1" lang="zh-CHS" altLang="en-US" sz="1800"/>
              <a:t>的引用，同时</a:t>
            </a:r>
            <a:r>
              <a:rPr kumimoji="1" lang="zh-CHS" altLang="en-US" sz="1800">
                <a:solidFill>
                  <a:srgbClr val="FF0000"/>
                </a:solidFill>
              </a:rPr>
              <a:t>操作对象当中又直接访问了</a:t>
            </a:r>
            <a:r>
              <a:rPr kumimoji="1" lang="en-US" altLang="zh-CHS" sz="1800">
                <a:solidFill>
                  <a:srgbClr val="FF0000"/>
                </a:solidFill>
              </a:rPr>
              <a:t>self</a:t>
            </a:r>
            <a:r>
              <a:rPr kumimoji="1" lang="zh-CHS" altLang="en-US" sz="1800"/>
              <a:t>时，才会造成循环引用</a:t>
            </a:r>
            <a:endParaRPr kumimoji="1" lang="en-US" altLang="zh-CHS" sz="1800"/>
          </a:p>
          <a:p>
            <a:endParaRPr kumimoji="1" lang="en-US" altLang="zh-CHS" sz="1800"/>
          </a:p>
          <a:p>
            <a:r>
              <a:rPr kumimoji="1" lang="zh-CHS" altLang="en-US" sz="1800">
                <a:solidFill>
                  <a:srgbClr val="FF0000"/>
                </a:solidFill>
              </a:rPr>
              <a:t>单纯在操作对象中使用</a:t>
            </a:r>
            <a:r>
              <a:rPr kumimoji="1" lang="en-US" altLang="zh-CHS" sz="1800">
                <a:solidFill>
                  <a:srgbClr val="FF0000"/>
                </a:solidFill>
              </a:rPr>
              <a:t>self</a:t>
            </a:r>
            <a:r>
              <a:rPr kumimoji="1" lang="zh-CHS" altLang="en-US" sz="1800">
                <a:solidFill>
                  <a:srgbClr val="FF0000"/>
                </a:solidFill>
              </a:rPr>
              <a:t>不会造成循环引用</a:t>
            </a:r>
            <a:endParaRPr kumimoji="1" lang="en-US" altLang="zh-CHS" sz="1800"/>
          </a:p>
          <a:p>
            <a:endParaRPr kumimoji="1" lang="en-US" altLang="zh-CHS" sz="1800"/>
          </a:p>
          <a:p>
            <a:r>
              <a:rPr kumimoji="1" lang="zh-CHS" altLang="en-US" sz="1800"/>
              <a:t>注意：此时不能使用</a:t>
            </a:r>
            <a:r>
              <a:rPr kumimoji="1" lang="en-US" altLang="zh-CHS" sz="1800">
                <a:solidFill>
                  <a:srgbClr val="0000FF"/>
                </a:solidFill>
              </a:rPr>
              <a:t>(weakSelf)</a:t>
            </a:r>
          </a:p>
        </p:txBody>
      </p:sp>
    </p:spTree>
    <p:extLst>
      <p:ext uri="{BB962C8B-B14F-4D97-AF65-F5344CB8AC3E}">
        <p14:creationId xmlns:p14="http://schemas.microsoft.com/office/powerpoint/2010/main" val="44694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8919" y="1413835"/>
            <a:ext cx="7248110" cy="41696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HS" altLang="en-US" sz="1600"/>
              <a:t>程序是运行在内存中的</a:t>
            </a:r>
            <a:endParaRPr kumimoji="1" lang="en-US" altLang="zh-CHS" sz="1600"/>
          </a:p>
          <a:p>
            <a:pPr algn="ctr"/>
            <a:endParaRPr kumimoji="1" lang="en-US" altLang="zh-CHS" sz="1600"/>
          </a:p>
          <a:p>
            <a:pPr algn="ctr"/>
            <a:r>
              <a:rPr kumimoji="1" lang="en-US" altLang="zh-CHS" sz="1600"/>
              <a:t>Xcode(</a:t>
            </a:r>
            <a:r>
              <a:rPr kumimoji="1" lang="zh-CHS" altLang="en-US" sz="1600"/>
              <a:t>进程</a:t>
            </a:r>
            <a:r>
              <a:rPr kumimoji="1" lang="en-US" altLang="zh-CHS" sz="1600"/>
              <a:t>-</a:t>
            </a:r>
            <a:r>
              <a:rPr kumimoji="1" lang="zh-CHS" altLang="en-US" sz="1600"/>
              <a:t>负责</a:t>
            </a:r>
            <a:r>
              <a:rPr kumimoji="1" lang="zh-CHS" altLang="en-US" sz="1600">
                <a:solidFill>
                  <a:srgbClr val="FF0000"/>
                </a:solidFill>
              </a:rPr>
              <a:t>分配内存</a:t>
            </a:r>
            <a:r>
              <a:rPr kumimoji="1" lang="en-US" altLang="zh-CHS" sz="1600"/>
              <a:t>)</a:t>
            </a:r>
            <a:endParaRPr kumimoji="1" lang="zh-CHS" altLang="en-US" sz="1600"/>
          </a:p>
        </p:txBody>
      </p:sp>
      <p:sp>
        <p:nvSpPr>
          <p:cNvPr id="5" name="矩形 4"/>
          <p:cNvSpPr/>
          <p:nvPr/>
        </p:nvSpPr>
        <p:spPr>
          <a:xfrm>
            <a:off x="958428" y="2252551"/>
            <a:ext cx="1773090" cy="4073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HS" altLang="en-US"/>
          </a:p>
        </p:txBody>
      </p:sp>
      <p:sp>
        <p:nvSpPr>
          <p:cNvPr id="6" name="矩形 5"/>
          <p:cNvSpPr/>
          <p:nvPr/>
        </p:nvSpPr>
        <p:spPr>
          <a:xfrm>
            <a:off x="958428" y="2812327"/>
            <a:ext cx="1773090" cy="4073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HS" altLang="en-US"/>
          </a:p>
        </p:txBody>
      </p:sp>
      <p:sp>
        <p:nvSpPr>
          <p:cNvPr id="7" name="矩形 6"/>
          <p:cNvSpPr/>
          <p:nvPr/>
        </p:nvSpPr>
        <p:spPr>
          <a:xfrm>
            <a:off x="5918290" y="2252551"/>
            <a:ext cx="1773091" cy="23004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HS" altLang="en-US"/>
              <a:t>网络下载照片</a:t>
            </a:r>
          </a:p>
        </p:txBody>
      </p:sp>
      <p:sp>
        <p:nvSpPr>
          <p:cNvPr id="8" name="矩形 7"/>
          <p:cNvSpPr/>
          <p:nvPr/>
        </p:nvSpPr>
        <p:spPr>
          <a:xfrm>
            <a:off x="958428" y="3938603"/>
            <a:ext cx="1773090" cy="4073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HS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826644" y="2000936"/>
            <a:ext cx="0" cy="288757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04430" y="5015372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HS" altLang="en-US"/>
              <a:t>执行路径，线程，负责程序中代码的实际运行</a:t>
            </a:r>
            <a:endParaRPr kumimoji="1" lang="en-US" altLang="zh-CHS"/>
          </a:p>
          <a:p>
            <a:endParaRPr kumimoji="1" lang="en-US" altLang="zh-CHS"/>
          </a:p>
          <a:p>
            <a:r>
              <a:rPr kumimoji="1" lang="zh-CHS" altLang="en-US"/>
              <a:t>一个进程，至少有一个线程</a:t>
            </a:r>
            <a:r>
              <a:rPr kumimoji="1" lang="en-US" altLang="zh-CHS"/>
              <a:t>(</a:t>
            </a:r>
            <a:r>
              <a:rPr kumimoji="1" lang="zh-CHS" altLang="en-US"/>
              <a:t>主线程</a:t>
            </a:r>
            <a:r>
              <a:rPr kumimoji="1" lang="en-US" altLang="zh-CHS"/>
              <a:t>)</a:t>
            </a:r>
            <a:endParaRPr kumimoji="1" lang="zh-CHS" altLang="en-US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5690665" y="2252551"/>
            <a:ext cx="47921" cy="25401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04350" y="5583450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HS" altLang="en-US"/>
              <a:t>新建一条执行路径</a:t>
            </a:r>
            <a:endParaRPr kumimoji="1" lang="en-US" altLang="zh-CHS"/>
          </a:p>
          <a:p>
            <a:r>
              <a:rPr kumimoji="1" lang="en-US" altLang="zh-CHS"/>
              <a:t>512K</a:t>
            </a:r>
          </a:p>
          <a:p>
            <a:r>
              <a:rPr kumimoji="1" lang="zh-CHS" altLang="en-US"/>
              <a:t>不能杀掉一个线程！但是可以暂停、休眠</a:t>
            </a:r>
          </a:p>
        </p:txBody>
      </p:sp>
      <p:cxnSp>
        <p:nvCxnSpPr>
          <p:cNvPr id="16" name="直线箭头连接符 15"/>
          <p:cNvCxnSpPr/>
          <p:nvPr/>
        </p:nvCxnSpPr>
        <p:spPr>
          <a:xfrm flipH="1">
            <a:off x="826644" y="4553029"/>
            <a:ext cx="4864021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26644" y="924688"/>
            <a:ext cx="443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HS" altLang="en-US">
                <a:solidFill>
                  <a:srgbClr val="FF0000"/>
                </a:solidFill>
              </a:rPr>
              <a:t>栈区</a:t>
            </a:r>
            <a:r>
              <a:rPr kumimoji="1" lang="zh-CHS" altLang="en-US"/>
              <a:t>，主线程栈区的</a:t>
            </a:r>
            <a:r>
              <a:rPr kumimoji="1" lang="en-US" altLang="zh-CHS"/>
              <a:t>1M</a:t>
            </a:r>
            <a:r>
              <a:rPr kumimoji="1" lang="zh-CHS" altLang="en-US"/>
              <a:t>，非常非常宝贵！</a:t>
            </a:r>
          </a:p>
        </p:txBody>
      </p:sp>
    </p:spTree>
    <p:extLst>
      <p:ext uri="{BB962C8B-B14F-4D97-AF65-F5344CB8AC3E}">
        <p14:creationId xmlns:p14="http://schemas.microsoft.com/office/powerpoint/2010/main" val="283960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S" altLang="en-US"/>
              <a:t>多线程中的资源共享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HS" altLang="en-US"/>
              <a:t>并发编程中许多</a:t>
            </a:r>
            <a:r>
              <a:rPr kumimoji="1" lang="zh-CHS" altLang="en-US">
                <a:solidFill>
                  <a:srgbClr val="FF0000"/>
                </a:solidFill>
              </a:rPr>
              <a:t>问题的根源就是在多线程中访问共享资源</a:t>
            </a:r>
            <a:r>
              <a:rPr kumimoji="1" lang="zh-CHS" altLang="en-US"/>
              <a:t>。资源可以是一个</a:t>
            </a:r>
            <a:r>
              <a:rPr kumimoji="1" lang="zh-CHS" altLang="en-US">
                <a:solidFill>
                  <a:srgbClr val="0000FF"/>
                </a:solidFill>
              </a:rPr>
              <a:t>属性</a:t>
            </a:r>
            <a:r>
              <a:rPr kumimoji="1" lang="zh-CHS" altLang="en-US"/>
              <a:t>、一个</a:t>
            </a:r>
            <a:r>
              <a:rPr kumimoji="1" lang="zh-CHS" altLang="en-US">
                <a:solidFill>
                  <a:srgbClr val="0000FF"/>
                </a:solidFill>
              </a:rPr>
              <a:t>对象</a:t>
            </a:r>
            <a:r>
              <a:rPr kumimoji="1" lang="zh-CHS" altLang="en-US"/>
              <a:t>、</a:t>
            </a:r>
            <a:r>
              <a:rPr kumimoji="1" lang="zh-CHS" altLang="en-US">
                <a:solidFill>
                  <a:srgbClr val="0000FF"/>
                </a:solidFill>
              </a:rPr>
              <a:t>网络设备</a:t>
            </a:r>
            <a:r>
              <a:rPr kumimoji="1" lang="zh-CHS" altLang="en-US"/>
              <a:t>或者</a:t>
            </a:r>
            <a:r>
              <a:rPr kumimoji="1" lang="zh-CHS" altLang="en-US">
                <a:solidFill>
                  <a:srgbClr val="0000FF"/>
                </a:solidFill>
              </a:rPr>
              <a:t>一个文件</a:t>
            </a:r>
            <a:r>
              <a:rPr kumimoji="1" lang="zh-CHS" altLang="en-US"/>
              <a:t>等</a:t>
            </a:r>
            <a:endParaRPr kumimoji="1" lang="en-US" altLang="zh-CHS"/>
          </a:p>
          <a:p>
            <a:r>
              <a:rPr kumimoji="1" lang="zh-CHS" altLang="en-US"/>
              <a:t>在多线程中</a:t>
            </a:r>
            <a:r>
              <a:rPr kumimoji="1" lang="zh-CHS" altLang="en-US">
                <a:solidFill>
                  <a:srgbClr val="FF0000"/>
                </a:solidFill>
              </a:rPr>
              <a:t>任何一个共享的资源</a:t>
            </a:r>
            <a:r>
              <a:rPr kumimoji="1" lang="zh-CHS" altLang="en-US"/>
              <a:t>都</a:t>
            </a:r>
            <a:r>
              <a:rPr kumimoji="1" lang="zh-CHS" altLang="en-US">
                <a:solidFill>
                  <a:srgbClr val="FF0000"/>
                </a:solidFill>
              </a:rPr>
              <a:t>可能是一个潜在的冲突点</a:t>
            </a:r>
            <a:r>
              <a:rPr kumimoji="1" lang="zh-CHS" altLang="en-US"/>
              <a:t>，必须精心设计以防止这种冲突的发生</a:t>
            </a:r>
            <a:endParaRPr kumimoji="1" lang="en-US" altLang="zh-CHS"/>
          </a:p>
          <a:p>
            <a:endParaRPr kumimoji="1" lang="zh-CHS" altLang="en-US"/>
          </a:p>
        </p:txBody>
      </p:sp>
    </p:spTree>
    <p:extLst>
      <p:ext uri="{BB962C8B-B14F-4D97-AF65-F5344CB8AC3E}">
        <p14:creationId xmlns:p14="http://schemas.microsoft.com/office/powerpoint/2010/main" val="309685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S" altLang="en-US"/>
              <a:t>资源共享示例</a:t>
            </a:r>
          </a:p>
        </p:txBody>
      </p:sp>
      <p:pic>
        <p:nvPicPr>
          <p:cNvPr id="4" name="图片 3" descr="race-condi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1739610"/>
            <a:ext cx="72898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S" altLang="en-US"/>
              <a:t>互斥锁</a:t>
            </a:r>
            <a:r>
              <a:rPr kumimoji="1" lang="en-US" altLang="zh-CHS"/>
              <a:t>(@synchronized)</a:t>
            </a:r>
            <a:endParaRPr kumimoji="1" lang="zh-CHS" altLang="en-US"/>
          </a:p>
        </p:txBody>
      </p:sp>
      <p:pic>
        <p:nvPicPr>
          <p:cNvPr id="3" name="图片 2" descr="lock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1570277"/>
            <a:ext cx="79248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8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S" altLang="en-US"/>
              <a:t>资源强夺演练</a:t>
            </a:r>
            <a:r>
              <a:rPr kumimoji="1" lang="en-US" altLang="zh-CHS"/>
              <a:t>(</a:t>
            </a:r>
            <a:r>
              <a:rPr kumimoji="1" lang="zh-CHS" altLang="en-US"/>
              <a:t>卖票</a:t>
            </a:r>
            <a:r>
              <a:rPr kumimoji="1" lang="en-US" altLang="zh-CHS"/>
              <a:t>)</a:t>
            </a:r>
            <a:endParaRPr kumimoji="1" lang="zh-CHS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HS" altLang="en-US">
                <a:solidFill>
                  <a:srgbClr val="FF6600"/>
                </a:solidFill>
              </a:rPr>
              <a:t>系统预设</a:t>
            </a:r>
          </a:p>
          <a:p>
            <a:pPr lvl="1"/>
            <a:r>
              <a:rPr kumimoji="1" lang="zh-CHS" altLang="en-US"/>
              <a:t>共有</a:t>
            </a:r>
            <a:r>
              <a:rPr kumimoji="1" lang="en-US" altLang="zh-CHS"/>
              <a:t>N</a:t>
            </a:r>
            <a:r>
              <a:rPr kumimoji="1" lang="zh-CHS" altLang="en-US"/>
              <a:t>张票可以销售</a:t>
            </a:r>
          </a:p>
          <a:p>
            <a:pPr lvl="1"/>
            <a:r>
              <a:rPr kumimoji="1" lang="zh-CHS" altLang="en-US"/>
              <a:t>售票工作由多个线程并发进行</a:t>
            </a:r>
          </a:p>
          <a:p>
            <a:pPr lvl="1"/>
            <a:r>
              <a:rPr kumimoji="1" lang="zh-CHS" altLang="en-US"/>
              <a:t>没有可出售票据时，线程工作停止</a:t>
            </a:r>
          </a:p>
          <a:p>
            <a:pPr lvl="1"/>
            <a:r>
              <a:rPr kumimoji="1" lang="zh-CHS" altLang="en-US"/>
              <a:t>子线程的执行效率不同，模拟售票人员效率不同</a:t>
            </a:r>
          </a:p>
          <a:p>
            <a:pPr lvl="1"/>
            <a:r>
              <a:rPr kumimoji="1" lang="zh-CHS" altLang="en-US"/>
              <a:t>使用一个多行文本框公告售票进度（主线程更新</a:t>
            </a:r>
            <a:r>
              <a:rPr kumimoji="1" lang="en-US" altLang="zh-CHS"/>
              <a:t>UI</a:t>
            </a:r>
            <a:r>
              <a:rPr kumimoji="1" lang="zh-CHS" altLang="en-US"/>
              <a:t>）</a:t>
            </a:r>
          </a:p>
          <a:p>
            <a:r>
              <a:rPr kumimoji="1" lang="zh-CHS" altLang="en-US">
                <a:solidFill>
                  <a:srgbClr val="FF6600"/>
                </a:solidFill>
              </a:rPr>
              <a:t>线程工作安排</a:t>
            </a:r>
          </a:p>
          <a:p>
            <a:pPr lvl="1"/>
            <a:r>
              <a:rPr kumimoji="1" lang="zh-CHS" altLang="en-US"/>
              <a:t>主线程：负责更新</a:t>
            </a:r>
            <a:r>
              <a:rPr kumimoji="1" lang="en-US" altLang="zh-CHS"/>
              <a:t>UI</a:t>
            </a:r>
          </a:p>
          <a:p>
            <a:pPr lvl="1"/>
            <a:r>
              <a:rPr kumimoji="1" lang="zh-CHS" altLang="en-US"/>
              <a:t>多个子线程：模拟多名卖票员</a:t>
            </a:r>
          </a:p>
        </p:txBody>
      </p:sp>
    </p:spTree>
    <p:extLst>
      <p:ext uri="{BB962C8B-B14F-4D97-AF65-F5344CB8AC3E}">
        <p14:creationId xmlns:p14="http://schemas.microsoft.com/office/powerpoint/2010/main" val="293257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S" altLang="en-US" dirty="0"/>
              <a:t>单线程卖票流程图</a:t>
            </a:r>
            <a:endParaRPr kumimoji="1" lang="zh-CHS" altLang="en-US"/>
          </a:p>
        </p:txBody>
      </p:sp>
      <p:grpSp>
        <p:nvGrpSpPr>
          <p:cNvPr id="5" name="组 4"/>
          <p:cNvGrpSpPr/>
          <p:nvPr/>
        </p:nvGrpSpPr>
        <p:grpSpPr>
          <a:xfrm>
            <a:off x="1080561" y="1533295"/>
            <a:ext cx="5869868" cy="4438258"/>
            <a:chOff x="1080561" y="1533295"/>
            <a:chExt cx="5869868" cy="4438258"/>
          </a:xfrm>
        </p:grpSpPr>
        <p:cxnSp>
          <p:nvCxnSpPr>
            <p:cNvPr id="6" name="肘形连接符 5"/>
            <p:cNvCxnSpPr>
              <a:stCxn id="10" idx="3"/>
              <a:endCxn id="7" idx="3"/>
            </p:cNvCxnSpPr>
            <p:nvPr/>
          </p:nvCxnSpPr>
          <p:spPr>
            <a:xfrm flipV="1">
              <a:off x="6937729" y="1934777"/>
              <a:ext cx="12700" cy="3676776"/>
            </a:xfrm>
            <a:prstGeom prst="bentConnector3">
              <a:avLst>
                <a:gd name="adj1" fmla="val 737011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7" name="决策 6"/>
            <p:cNvSpPr/>
            <p:nvPr/>
          </p:nvSpPr>
          <p:spPr>
            <a:xfrm>
              <a:off x="4199568" y="1575351"/>
              <a:ext cx="2738161" cy="718851"/>
            </a:xfrm>
            <a:prstGeom prst="flowChartDecision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HS" altLang="en-US" dirty="0" smtClean="0">
                  <a:latin typeface="Eurostile"/>
                  <a:ea typeface="微软雅黑"/>
                  <a:cs typeface="Eurostile"/>
                </a:rPr>
                <a:t>是否还有票？</a:t>
              </a:r>
              <a:endParaRPr kumimoji="1" lang="zh-CHS" altLang="en-US" dirty="0">
                <a:latin typeface="Eurostile"/>
                <a:ea typeface="微软雅黑"/>
                <a:cs typeface="Eurostile"/>
              </a:endParaRPr>
            </a:p>
          </p:txBody>
        </p:sp>
        <p:sp>
          <p:nvSpPr>
            <p:cNvPr id="8" name="进程 7"/>
            <p:cNvSpPr/>
            <p:nvPr/>
          </p:nvSpPr>
          <p:spPr>
            <a:xfrm>
              <a:off x="4199568" y="2701978"/>
              <a:ext cx="2738161" cy="719999"/>
            </a:xfrm>
            <a:prstGeom prst="flowChartProces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HS" altLang="en-US" dirty="0">
                  <a:solidFill>
                    <a:srgbClr val="FF0000"/>
                  </a:solidFill>
                  <a:latin typeface="Eurostile"/>
                  <a:ea typeface="微软雅黑"/>
                  <a:cs typeface="Eurostile"/>
                </a:rPr>
                <a:t>总票数</a:t>
              </a:r>
              <a:r>
                <a:rPr kumimoji="1" lang="en-US" altLang="zh-CHS" dirty="0">
                  <a:solidFill>
                    <a:srgbClr val="FF0000"/>
                  </a:solidFill>
                  <a:latin typeface="Eurostile"/>
                  <a:ea typeface="微软雅黑"/>
                  <a:cs typeface="Eurostile"/>
                </a:rPr>
                <a:t>-</a:t>
              </a:r>
              <a:r>
                <a:rPr kumimoji="1" lang="en-US" altLang="zh-CHS" dirty="0" smtClean="0">
                  <a:solidFill>
                    <a:srgbClr val="FF0000"/>
                  </a:solidFill>
                  <a:latin typeface="Eurostile"/>
                  <a:ea typeface="微软雅黑"/>
                  <a:cs typeface="Eurostile"/>
                </a:rPr>
                <a:t>1</a:t>
              </a:r>
              <a:endParaRPr kumimoji="1" lang="zh-CHS" altLang="en-US" dirty="0">
                <a:solidFill>
                  <a:srgbClr val="FF0000"/>
                </a:solidFill>
                <a:latin typeface="Eurostile"/>
                <a:ea typeface="微软雅黑"/>
                <a:cs typeface="Eurostile"/>
              </a:endParaRPr>
            </a:p>
          </p:txBody>
        </p:sp>
        <p:sp>
          <p:nvSpPr>
            <p:cNvPr id="9" name="进程 8"/>
            <p:cNvSpPr/>
            <p:nvPr/>
          </p:nvSpPr>
          <p:spPr>
            <a:xfrm>
              <a:off x="4201729" y="3937754"/>
              <a:ext cx="2736000" cy="719999"/>
            </a:xfrm>
            <a:prstGeom prst="flowChartProces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en-US" dirty="0">
                  <a:latin typeface="Eurostile"/>
                  <a:ea typeface="微软雅黑"/>
                  <a:cs typeface="Eurostile"/>
                </a:rPr>
                <a:t>显示</a:t>
              </a:r>
              <a:r>
                <a:rPr kumimoji="1" lang="zh-CHS" altLang="en-US" dirty="0">
                  <a:latin typeface="Eurostile"/>
                  <a:ea typeface="微软雅黑"/>
                  <a:cs typeface="Eurostile"/>
                </a:rPr>
                <a:t>当前</a:t>
              </a:r>
              <a:r>
                <a:rPr kumimoji="1" lang="zh-CHS" altLang="en-US" dirty="0" smtClean="0">
                  <a:latin typeface="Eurostile"/>
                  <a:ea typeface="微软雅黑"/>
                  <a:cs typeface="Eurostile"/>
                </a:rPr>
                <a:t>票数</a:t>
              </a:r>
              <a:endParaRPr kumimoji="1" lang="zh-CHS" altLang="en-US" dirty="0">
                <a:latin typeface="Eurostile"/>
                <a:ea typeface="微软雅黑"/>
                <a:cs typeface="Eurostile"/>
              </a:endParaRPr>
            </a:p>
          </p:txBody>
        </p:sp>
        <p:sp>
          <p:nvSpPr>
            <p:cNvPr id="10" name="进程 9"/>
            <p:cNvSpPr/>
            <p:nvPr/>
          </p:nvSpPr>
          <p:spPr>
            <a:xfrm>
              <a:off x="4201729" y="5251553"/>
              <a:ext cx="2736000" cy="720000"/>
            </a:xfrm>
            <a:prstGeom prst="flowChartProces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HS" altLang="en-US" dirty="0" smtClean="0">
                  <a:latin typeface="Eurostile"/>
                  <a:ea typeface="微软雅黑"/>
                  <a:cs typeface="Eurostile"/>
                </a:rPr>
                <a:t>模拟售票其他耗时操作</a:t>
              </a:r>
              <a:endParaRPr kumimoji="1" lang="zh-CHS" altLang="en-US" dirty="0">
                <a:latin typeface="Eurostile"/>
                <a:ea typeface="微软雅黑"/>
                <a:cs typeface="Eurostile"/>
              </a:endParaRPr>
            </a:p>
          </p:txBody>
        </p:sp>
        <p:cxnSp>
          <p:nvCxnSpPr>
            <p:cNvPr id="11" name="直线箭头连接符 10"/>
            <p:cNvCxnSpPr>
              <a:stCxn id="7" idx="2"/>
              <a:endCxn id="8" idx="0"/>
            </p:cNvCxnSpPr>
            <p:nvPr/>
          </p:nvCxnSpPr>
          <p:spPr>
            <a:xfrm>
              <a:off x="5568649" y="2294202"/>
              <a:ext cx="0" cy="4077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2" name="直线箭头连接符 11"/>
            <p:cNvCxnSpPr>
              <a:stCxn id="8" idx="2"/>
              <a:endCxn id="9" idx="0"/>
            </p:cNvCxnSpPr>
            <p:nvPr/>
          </p:nvCxnSpPr>
          <p:spPr>
            <a:xfrm>
              <a:off x="5568649" y="3421977"/>
              <a:ext cx="1080" cy="5157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" name="直线箭头连接符 12"/>
            <p:cNvCxnSpPr>
              <a:stCxn id="9" idx="2"/>
              <a:endCxn id="10" idx="0"/>
            </p:cNvCxnSpPr>
            <p:nvPr/>
          </p:nvCxnSpPr>
          <p:spPr>
            <a:xfrm>
              <a:off x="5569729" y="4657753"/>
              <a:ext cx="0" cy="593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4" name="终止符 13"/>
            <p:cNvSpPr/>
            <p:nvPr/>
          </p:nvSpPr>
          <p:spPr>
            <a:xfrm>
              <a:off x="1080561" y="5251553"/>
              <a:ext cx="2736000" cy="720000"/>
            </a:xfrm>
            <a:prstGeom prst="flowChartTerminator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HS" altLang="en-US" dirty="0" smtClean="0">
                  <a:latin typeface="Eurostile"/>
                  <a:ea typeface="微软雅黑"/>
                  <a:cs typeface="Eurostile"/>
                </a:rPr>
                <a:t>卖票结束</a:t>
              </a:r>
              <a:endParaRPr kumimoji="1" lang="zh-CHS" altLang="en-US" dirty="0">
                <a:latin typeface="Eurostile"/>
                <a:ea typeface="微软雅黑"/>
                <a:cs typeface="Eurostile"/>
              </a:endParaRPr>
            </a:p>
          </p:txBody>
        </p:sp>
        <p:cxnSp>
          <p:nvCxnSpPr>
            <p:cNvPr id="15" name="肘形连接符 14"/>
            <p:cNvCxnSpPr>
              <a:stCxn id="7" idx="1"/>
              <a:endCxn id="14" idx="0"/>
            </p:cNvCxnSpPr>
            <p:nvPr/>
          </p:nvCxnSpPr>
          <p:spPr>
            <a:xfrm rot="10800000" flipV="1">
              <a:off x="2448562" y="1934777"/>
              <a:ext cx="1751007" cy="3316776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5739618" y="2314801"/>
              <a:ext cx="54928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zh-CHS" altLang="en-US" dirty="0" smtClean="0">
                  <a:latin typeface="Eurostile"/>
                  <a:ea typeface="微软雅黑"/>
                  <a:cs typeface="Eurostile"/>
                </a:rPr>
                <a:t>Y</a:t>
              </a:r>
              <a:r>
                <a:rPr kumimoji="1" lang="en-US" altLang="zh-CHS" dirty="0" err="1" smtClean="0">
                  <a:latin typeface="Eurostile"/>
                  <a:ea typeface="微软雅黑"/>
                  <a:cs typeface="Eurostile"/>
                </a:rPr>
                <a:t>es</a:t>
              </a:r>
              <a:endParaRPr kumimoji="1" lang="zh-CHS" altLang="en-US" dirty="0">
                <a:latin typeface="Eurostile"/>
                <a:ea typeface="微软雅黑"/>
                <a:cs typeface="Eurostile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046325" y="1533295"/>
              <a:ext cx="462161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zh-CHS" dirty="0" smtClean="0">
                  <a:latin typeface="Eurostile"/>
                  <a:ea typeface="微软雅黑"/>
                  <a:cs typeface="Eurostile"/>
                </a:rPr>
                <a:t>No</a:t>
              </a:r>
              <a:endParaRPr kumimoji="1" lang="zh-CHS" altLang="en-US" dirty="0">
                <a:latin typeface="Eurostile"/>
                <a:ea typeface="微软雅黑"/>
                <a:cs typeface="Eurostil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80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S" altLang="en-US" dirty="0"/>
              <a:t>多线程卖票示意图</a:t>
            </a:r>
            <a:endParaRPr kumimoji="1" lang="zh-CHS" altLang="en-US"/>
          </a:p>
        </p:txBody>
      </p:sp>
      <p:grpSp>
        <p:nvGrpSpPr>
          <p:cNvPr id="3" name="组 2"/>
          <p:cNvGrpSpPr/>
          <p:nvPr/>
        </p:nvGrpSpPr>
        <p:grpSpPr>
          <a:xfrm>
            <a:off x="1358788" y="1910439"/>
            <a:ext cx="6426424" cy="3910576"/>
            <a:chOff x="1358788" y="1910439"/>
            <a:chExt cx="6426424" cy="3910576"/>
          </a:xfrm>
        </p:grpSpPr>
        <p:sp>
          <p:nvSpPr>
            <p:cNvPr id="4" name="矩形 3"/>
            <p:cNvSpPr/>
            <p:nvPr/>
          </p:nvSpPr>
          <p:spPr>
            <a:xfrm>
              <a:off x="3283183" y="5101015"/>
              <a:ext cx="2736000" cy="72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HS" altLang="en-US" dirty="0" smtClean="0">
                  <a:latin typeface="Eurostile"/>
                  <a:ea typeface="微软雅黑"/>
                  <a:cs typeface="Eurostile"/>
                </a:rPr>
                <a:t>共享资源（票）</a:t>
              </a:r>
              <a:endParaRPr kumimoji="1" lang="zh-CHS" altLang="en-US" dirty="0">
                <a:latin typeface="Eurostile"/>
                <a:ea typeface="微软雅黑"/>
                <a:cs typeface="Eurostile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358788" y="1910439"/>
              <a:ext cx="2736000" cy="72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HS" altLang="en-US" dirty="0" smtClean="0">
                  <a:latin typeface="Eurostile"/>
                  <a:ea typeface="微软雅黑"/>
                  <a:cs typeface="Eurostile"/>
                </a:rPr>
                <a:t>卖票线程</a:t>
              </a:r>
              <a:r>
                <a:rPr kumimoji="1" lang="en-US" altLang="zh-CHS" dirty="0" smtClean="0">
                  <a:latin typeface="Eurostile"/>
                  <a:ea typeface="微软雅黑"/>
                  <a:cs typeface="Eurostile"/>
                </a:rPr>
                <a:t>1</a:t>
              </a:r>
              <a:endParaRPr kumimoji="1" lang="zh-CHS" altLang="en-US" dirty="0">
                <a:latin typeface="Eurostile"/>
                <a:ea typeface="微软雅黑"/>
                <a:cs typeface="Eurostile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049212" y="1910439"/>
              <a:ext cx="2736000" cy="72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HS" altLang="en-US" dirty="0" smtClean="0">
                  <a:latin typeface="Eurostile"/>
                  <a:ea typeface="微软雅黑"/>
                  <a:cs typeface="Eurostile"/>
                </a:rPr>
                <a:t>卖票线程</a:t>
              </a:r>
              <a:r>
                <a:rPr kumimoji="1" lang="en-US" altLang="zh-CHS" dirty="0" smtClean="0">
                  <a:latin typeface="Eurostile"/>
                  <a:ea typeface="微软雅黑"/>
                  <a:cs typeface="Eurostile"/>
                </a:rPr>
                <a:t>2</a:t>
              </a:r>
              <a:endParaRPr kumimoji="1" lang="zh-CHS" altLang="en-US" dirty="0">
                <a:latin typeface="Eurostile"/>
                <a:ea typeface="微软雅黑"/>
                <a:cs typeface="Eurostile"/>
              </a:endParaRPr>
            </a:p>
          </p:txBody>
        </p:sp>
        <p:sp>
          <p:nvSpPr>
            <p:cNvPr id="7" name="预定义流程 6"/>
            <p:cNvSpPr/>
            <p:nvPr/>
          </p:nvSpPr>
          <p:spPr>
            <a:xfrm>
              <a:off x="1358788" y="3308438"/>
              <a:ext cx="2736000" cy="787675"/>
            </a:xfrm>
            <a:prstGeom prst="flowChartPredefined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HS" altLang="en-US" dirty="0" smtClean="0">
                  <a:latin typeface="Eurostile"/>
                  <a:ea typeface="微软雅黑"/>
                  <a:cs typeface="Eurostile"/>
                </a:rPr>
                <a:t>卖票流程</a:t>
              </a:r>
              <a:endParaRPr kumimoji="1" lang="zh-CHS" altLang="en-US" dirty="0">
                <a:latin typeface="Eurostile"/>
                <a:ea typeface="微软雅黑"/>
                <a:cs typeface="Eurostile"/>
              </a:endParaRPr>
            </a:p>
          </p:txBody>
        </p:sp>
        <p:sp>
          <p:nvSpPr>
            <p:cNvPr id="8" name="预定义流程 7"/>
            <p:cNvSpPr/>
            <p:nvPr/>
          </p:nvSpPr>
          <p:spPr>
            <a:xfrm>
              <a:off x="5049212" y="3308438"/>
              <a:ext cx="2736000" cy="787675"/>
            </a:xfrm>
            <a:prstGeom prst="flowChartPredefined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HS" altLang="en-US" dirty="0" smtClean="0">
                  <a:latin typeface="Eurostile"/>
                  <a:ea typeface="微软雅黑"/>
                  <a:cs typeface="Eurostile"/>
                </a:rPr>
                <a:t>卖票流程</a:t>
              </a:r>
              <a:endParaRPr kumimoji="1" lang="zh-CHS" altLang="en-US" dirty="0">
                <a:latin typeface="Eurostile"/>
                <a:ea typeface="微软雅黑"/>
                <a:cs typeface="Eurostile"/>
              </a:endParaRPr>
            </a:p>
          </p:txBody>
        </p:sp>
        <p:cxnSp>
          <p:nvCxnSpPr>
            <p:cNvPr id="9" name="直线箭头连接符 8"/>
            <p:cNvCxnSpPr>
              <a:stCxn id="5" idx="2"/>
              <a:endCxn id="7" idx="0"/>
            </p:cNvCxnSpPr>
            <p:nvPr/>
          </p:nvCxnSpPr>
          <p:spPr>
            <a:xfrm>
              <a:off x="2726788" y="2630439"/>
              <a:ext cx="0" cy="6779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/>
            <p:cNvCxnSpPr>
              <a:stCxn id="6" idx="2"/>
              <a:endCxn id="8" idx="0"/>
            </p:cNvCxnSpPr>
            <p:nvPr/>
          </p:nvCxnSpPr>
          <p:spPr>
            <a:xfrm>
              <a:off x="6417212" y="2630439"/>
              <a:ext cx="0" cy="6779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箭头连接符 10"/>
            <p:cNvCxnSpPr>
              <a:stCxn id="8" idx="2"/>
              <a:endCxn id="4" idx="0"/>
            </p:cNvCxnSpPr>
            <p:nvPr/>
          </p:nvCxnSpPr>
          <p:spPr>
            <a:xfrm flipH="1">
              <a:off x="4651183" y="4096113"/>
              <a:ext cx="1766029" cy="100490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箭头连接符 11"/>
            <p:cNvCxnSpPr>
              <a:stCxn id="7" idx="2"/>
              <a:endCxn id="4" idx="0"/>
            </p:cNvCxnSpPr>
            <p:nvPr/>
          </p:nvCxnSpPr>
          <p:spPr>
            <a:xfrm>
              <a:off x="2726788" y="4096113"/>
              <a:ext cx="1924395" cy="100490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781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S" altLang="en-US"/>
              <a:t>准备工作</a:t>
            </a:r>
            <a:r>
              <a:rPr kumimoji="1" lang="zh-CHS" altLang="zh-CHS"/>
              <a:t>——</a:t>
            </a:r>
            <a:r>
              <a:rPr kumimoji="1" lang="zh-CHS" altLang="en-US"/>
              <a:t>更新</a:t>
            </a:r>
            <a:r>
              <a:rPr kumimoji="1" lang="en-US" altLang="zh-CHS"/>
              <a:t>UI</a:t>
            </a:r>
            <a:endParaRPr kumimoji="1" lang="zh-CHS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HT">
                <a:solidFill>
                  <a:srgbClr val="643820"/>
                </a:solidFill>
                <a:latin typeface="Menlo-Regular"/>
              </a:rPr>
              <a:t>#pragma mark </a:t>
            </a:r>
            <a:r>
              <a:rPr lang="zh-CHT" altLang="en-US">
                <a:solidFill>
                  <a:srgbClr val="643820"/>
                </a:solidFill>
                <a:latin typeface="STHeitiSC-Light"/>
              </a:rPr>
              <a:t>设置提示信息文本</a:t>
            </a:r>
            <a:endParaRPr lang="zh-CHT" altLang="en-US">
              <a:solidFill>
                <a:srgbClr val="64382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HS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HS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HS">
                <a:solidFill>
                  <a:srgbClr val="000000"/>
                </a:solidFill>
                <a:latin typeface="Menlo-Regular"/>
              </a:rPr>
              <a:t>)setInfoText:(</a:t>
            </a:r>
            <a:r>
              <a:rPr lang="en-US" altLang="zh-CHS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HS">
                <a:solidFill>
                  <a:srgbClr val="000000"/>
                </a:solidFill>
                <a:latin typeface="Menlo-Regular"/>
              </a:rPr>
              <a:t> *)infoText</a:t>
            </a:r>
          </a:p>
          <a:p>
            <a:pPr marL="0" indent="0">
              <a:buNone/>
            </a:pPr>
            <a:r>
              <a:rPr lang="en-US" altLang="zh-CHS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HS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HS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HS">
                <a:solidFill>
                  <a:srgbClr val="000000"/>
                </a:solidFill>
                <a:latin typeface="Menlo-Regular"/>
              </a:rPr>
              <a:t> (infoText.</a:t>
            </a:r>
            <a:r>
              <a:rPr lang="en-US" altLang="zh-CHS">
                <a:solidFill>
                  <a:srgbClr val="2E0D6E"/>
                </a:solidFill>
                <a:latin typeface="Menlo-Regular"/>
              </a:rPr>
              <a:t>length</a:t>
            </a:r>
            <a:r>
              <a:rPr lang="en-US" altLang="zh-CHS">
                <a:solidFill>
                  <a:srgbClr val="000000"/>
                </a:solidFill>
                <a:latin typeface="Menlo-Regular"/>
              </a:rPr>
              <a:t> == </a:t>
            </a:r>
            <a:r>
              <a:rPr lang="en-US" altLang="zh-CHS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HS">
                <a:solidFill>
                  <a:srgbClr val="000000"/>
                </a:solidFill>
                <a:latin typeface="Menlo-Regular"/>
              </a:rPr>
              <a:t>) {</a:t>
            </a:r>
          </a:p>
          <a:p>
            <a:pPr marL="0" indent="0">
              <a:buNone/>
            </a:pPr>
            <a:r>
              <a:rPr lang="en-US" altLang="zh-CHS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HS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HS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HS">
                <a:solidFill>
                  <a:srgbClr val="3F6E74"/>
                </a:solidFill>
                <a:latin typeface="Menlo-Regular"/>
              </a:rPr>
              <a:t>infoTextView</a:t>
            </a:r>
            <a:r>
              <a:rPr lang="en-US" altLang="zh-CHS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HS">
                <a:solidFill>
                  <a:srgbClr val="5C2699"/>
                </a:solidFill>
                <a:latin typeface="Menlo-Regular"/>
              </a:rPr>
              <a:t>text</a:t>
            </a:r>
            <a:r>
              <a:rPr lang="en-US" altLang="zh-CHS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HS">
                <a:solidFill>
                  <a:srgbClr val="C41A16"/>
                </a:solidFill>
                <a:latin typeface="Menlo-Regular"/>
              </a:rPr>
              <a:t>@""</a:t>
            </a:r>
            <a:r>
              <a:rPr lang="en-US" altLang="zh-CHS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is-IS" altLang="zh-CHS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is-IS" altLang="zh-CHS">
                <a:solidFill>
                  <a:srgbClr val="AA0D91"/>
                </a:solidFill>
                <a:latin typeface="Menlo-Regular"/>
              </a:rPr>
              <a:t>return</a:t>
            </a:r>
            <a:r>
              <a:rPr lang="is-IS" altLang="zh-CHS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is-IS" altLang="zh-CHS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pPr marL="0" indent="0">
              <a:buNone/>
            </a:pPr>
            <a:r>
              <a:rPr lang="zh-CHT" altLang="en-US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HT">
                <a:solidFill>
                  <a:srgbClr val="007400"/>
                </a:solidFill>
                <a:latin typeface="Menlo-Regular"/>
              </a:rPr>
              <a:t>// 1. </a:t>
            </a:r>
            <a:r>
              <a:rPr lang="zh-CHT" altLang="en-US">
                <a:solidFill>
                  <a:srgbClr val="007400"/>
                </a:solidFill>
                <a:latin typeface="STHeitiSC-Light"/>
              </a:rPr>
              <a:t>取出当前</a:t>
            </a:r>
            <a:r>
              <a:rPr lang="en-US" altLang="zh-CHT">
                <a:solidFill>
                  <a:srgbClr val="007400"/>
                </a:solidFill>
                <a:latin typeface="Menlo-Regular"/>
              </a:rPr>
              <a:t>textView</a:t>
            </a:r>
            <a:r>
              <a:rPr lang="zh-CHT" altLang="en-US">
                <a:solidFill>
                  <a:srgbClr val="007400"/>
                </a:solidFill>
                <a:latin typeface="STHeitiSC-Light"/>
              </a:rPr>
              <a:t>中的内容</a:t>
            </a:r>
            <a:endParaRPr lang="zh-CHT" altLang="en-US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HS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HS" altLang="en-US">
                <a:solidFill>
                  <a:srgbClr val="000000"/>
                </a:solidFill>
                <a:latin typeface="Menlo-Regular"/>
              </a:rPr>
              <a:t>   </a:t>
            </a:r>
            <a:r>
              <a:rPr lang="en-US" altLang="zh-CHS">
                <a:solidFill>
                  <a:srgbClr val="5C2699"/>
                </a:solidFill>
                <a:latin typeface="Menlo-Regular"/>
              </a:rPr>
              <a:t>NSMutableString</a:t>
            </a:r>
            <a:r>
              <a:rPr lang="en-US" altLang="zh-CHS">
                <a:solidFill>
                  <a:srgbClr val="000000"/>
                </a:solidFill>
                <a:latin typeface="Menlo-Regular"/>
              </a:rPr>
              <a:t> *strM = [</a:t>
            </a:r>
            <a:r>
              <a:rPr lang="en-US" altLang="zh-CHS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HS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HS">
                <a:solidFill>
                  <a:srgbClr val="3F6E74"/>
                </a:solidFill>
                <a:latin typeface="Menlo-Regular"/>
              </a:rPr>
              <a:t>infoTextView</a:t>
            </a:r>
            <a:r>
              <a:rPr lang="en-US" altLang="zh-CHS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HS">
                <a:solidFill>
                  <a:srgbClr val="5C2699"/>
                </a:solidFill>
                <a:latin typeface="Menlo-Regular"/>
              </a:rPr>
              <a:t>text</a:t>
            </a:r>
            <a:r>
              <a:rPr lang="en-US" altLang="zh-CHS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HS">
                <a:solidFill>
                  <a:srgbClr val="2E0D6E"/>
                </a:solidFill>
                <a:latin typeface="Menlo-Regular"/>
              </a:rPr>
              <a:t>mutableCopy</a:t>
            </a:r>
            <a:r>
              <a:rPr lang="en-US" altLang="zh-CHS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ja-JP" altLang="en-US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ja-JP">
                <a:solidFill>
                  <a:srgbClr val="007400"/>
                </a:solidFill>
                <a:latin typeface="Menlo-Regular"/>
              </a:rPr>
              <a:t>// 2. </a:t>
            </a:r>
            <a:r>
              <a:rPr lang="ja-JP" altLang="en-US">
                <a:solidFill>
                  <a:srgbClr val="007400"/>
                </a:solidFill>
                <a:latin typeface="STHeitiSC-Light"/>
              </a:rPr>
              <a:t>追加文本</a:t>
            </a:r>
            <a:endParaRPr lang="ja-JP" altLang="en-US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HS">
                <a:solidFill>
                  <a:srgbClr val="000000"/>
                </a:solidFill>
                <a:latin typeface="Menlo-Regular"/>
              </a:rPr>
              <a:t>    [strM </a:t>
            </a:r>
            <a:r>
              <a:rPr lang="en-US" altLang="zh-CHS">
                <a:solidFill>
                  <a:srgbClr val="2E0D6E"/>
                </a:solidFill>
                <a:latin typeface="Menlo-Regular"/>
              </a:rPr>
              <a:t>appendFormat</a:t>
            </a:r>
            <a:r>
              <a:rPr lang="en-US" altLang="zh-CHS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HS">
                <a:solidFill>
                  <a:srgbClr val="C41A16"/>
                </a:solidFill>
                <a:latin typeface="Menlo-Regular"/>
              </a:rPr>
              <a:t>@"%@\n"</a:t>
            </a:r>
            <a:r>
              <a:rPr lang="en-US" altLang="zh-CHS">
                <a:solidFill>
                  <a:srgbClr val="000000"/>
                </a:solidFill>
                <a:latin typeface="Menlo-Regular"/>
              </a:rPr>
              <a:t>, infoText];</a:t>
            </a:r>
          </a:p>
          <a:p>
            <a:pPr marL="0" indent="0">
              <a:buNone/>
            </a:pPr>
            <a:r>
              <a:rPr lang="zh-CHT" altLang="en-US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HT">
                <a:solidFill>
                  <a:srgbClr val="007400"/>
                </a:solidFill>
                <a:latin typeface="Menlo-Regular"/>
              </a:rPr>
              <a:t>// 3. </a:t>
            </a:r>
            <a:r>
              <a:rPr lang="zh-CHT" altLang="en-US">
                <a:solidFill>
                  <a:srgbClr val="007400"/>
                </a:solidFill>
                <a:latin typeface="STHeitiSC-Light"/>
              </a:rPr>
              <a:t>设置</a:t>
            </a:r>
            <a:r>
              <a:rPr lang="en-US" altLang="zh-CHT">
                <a:solidFill>
                  <a:srgbClr val="007400"/>
                </a:solidFill>
                <a:latin typeface="Menlo-Regular"/>
              </a:rPr>
              <a:t>textView</a:t>
            </a:r>
            <a:r>
              <a:rPr lang="zh-CHT" altLang="en-US">
                <a:solidFill>
                  <a:srgbClr val="007400"/>
                </a:solidFill>
                <a:latin typeface="STHeitiSC-Light"/>
              </a:rPr>
              <a:t>中的内容</a:t>
            </a:r>
            <a:endParaRPr lang="zh-CHT" altLang="en-US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HS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HS" altLang="en-US">
                <a:solidFill>
                  <a:srgbClr val="000000"/>
                </a:solidFill>
                <a:latin typeface="Menlo-Regular"/>
              </a:rPr>
              <a:t>   </a:t>
            </a:r>
            <a:r>
              <a:rPr lang="en-US" altLang="zh-CHS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HS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HS">
                <a:solidFill>
                  <a:srgbClr val="3F6E74"/>
                </a:solidFill>
                <a:latin typeface="Menlo-Regular"/>
              </a:rPr>
              <a:t>infoTextView</a:t>
            </a:r>
            <a:r>
              <a:rPr lang="en-US" altLang="zh-CHS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HS">
                <a:solidFill>
                  <a:srgbClr val="5C2699"/>
                </a:solidFill>
                <a:latin typeface="Menlo-Regular"/>
              </a:rPr>
              <a:t>text</a:t>
            </a:r>
            <a:r>
              <a:rPr lang="en-US" altLang="zh-CHS">
                <a:solidFill>
                  <a:srgbClr val="000000"/>
                </a:solidFill>
                <a:latin typeface="Menlo-Regular"/>
              </a:rPr>
              <a:t> = [strM </a:t>
            </a:r>
            <a:r>
              <a:rPr lang="en-US" altLang="zh-CHS">
                <a:solidFill>
                  <a:srgbClr val="2E0D6E"/>
                </a:solidFill>
                <a:latin typeface="Menlo-Regular"/>
              </a:rPr>
              <a:t>copy</a:t>
            </a:r>
            <a:r>
              <a:rPr lang="en-US" altLang="zh-CHS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zh-CHT" altLang="en-US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HT">
                <a:solidFill>
                  <a:srgbClr val="007400"/>
                </a:solidFill>
                <a:latin typeface="Menlo-Regular"/>
              </a:rPr>
              <a:t>// 4. </a:t>
            </a:r>
            <a:r>
              <a:rPr lang="zh-CHT" altLang="en-US">
                <a:solidFill>
                  <a:srgbClr val="007400"/>
                </a:solidFill>
                <a:latin typeface="STHeitiSC-Light"/>
              </a:rPr>
              <a:t>滚动到文本框的末尾</a:t>
            </a:r>
            <a:endParaRPr lang="zh-CHT" altLang="en-US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HS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HS" altLang="en-US">
                <a:solidFill>
                  <a:srgbClr val="000000"/>
                </a:solidFill>
                <a:latin typeface="Menlo-Regular"/>
              </a:rPr>
              <a:t>   </a:t>
            </a:r>
            <a:r>
              <a:rPr lang="en-US" altLang="zh-CHS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HS">
                <a:solidFill>
                  <a:srgbClr val="000000"/>
                </a:solidFill>
                <a:latin typeface="Menlo-Regular"/>
              </a:rPr>
              <a:t> r = </a:t>
            </a:r>
            <a:r>
              <a:rPr lang="en-US" altLang="zh-CHS">
                <a:solidFill>
                  <a:srgbClr val="2E0D6E"/>
                </a:solidFill>
                <a:latin typeface="Menlo-Regular"/>
              </a:rPr>
              <a:t>NSMakeRange</a:t>
            </a:r>
            <a:r>
              <a:rPr lang="en-US" altLang="zh-CHS">
                <a:solidFill>
                  <a:srgbClr val="000000"/>
                </a:solidFill>
                <a:latin typeface="Menlo-Regular"/>
              </a:rPr>
              <a:t>(strM.</a:t>
            </a:r>
            <a:r>
              <a:rPr lang="en-US" altLang="zh-CHS">
                <a:solidFill>
                  <a:srgbClr val="2E0D6E"/>
                </a:solidFill>
                <a:latin typeface="Menlo-Regular"/>
              </a:rPr>
              <a:t>length</a:t>
            </a:r>
            <a:r>
              <a:rPr lang="en-US" altLang="zh-CHS">
                <a:solidFill>
                  <a:srgbClr val="000000"/>
                </a:solidFill>
                <a:latin typeface="Menlo-Regular"/>
              </a:rPr>
              <a:t> - </a:t>
            </a:r>
            <a:r>
              <a:rPr lang="en-US" altLang="zh-CHS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altLang="zh-CHS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HS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altLang="zh-CHS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HS">
                <a:solidFill>
                  <a:srgbClr val="000000"/>
                </a:solidFill>
                <a:latin typeface="Menlo-Regular"/>
              </a:rPr>
              <a:t>    [</a:t>
            </a:r>
            <a:r>
              <a:rPr lang="en-US" altLang="zh-CHS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HS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HS">
                <a:solidFill>
                  <a:srgbClr val="3F6E74"/>
                </a:solidFill>
                <a:latin typeface="Menlo-Regular"/>
              </a:rPr>
              <a:t>infoTextView</a:t>
            </a:r>
            <a:r>
              <a:rPr lang="en-US" altLang="zh-CHS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HS">
                <a:solidFill>
                  <a:srgbClr val="2E0D6E"/>
                </a:solidFill>
                <a:latin typeface="Menlo-Regular"/>
              </a:rPr>
              <a:t>scrollRangeToVisible</a:t>
            </a:r>
            <a:r>
              <a:rPr lang="en-US" altLang="zh-CHS">
                <a:solidFill>
                  <a:srgbClr val="000000"/>
                </a:solidFill>
                <a:latin typeface="Menlo-Regular"/>
              </a:rPr>
              <a:t>:r];</a:t>
            </a:r>
          </a:p>
          <a:p>
            <a:pPr marL="0" indent="0">
              <a:buNone/>
            </a:pPr>
            <a:r>
              <a:rPr lang="en-US" altLang="zh-CHS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endParaRPr kumimoji="1" lang="zh-CHS" altLang="en-US"/>
          </a:p>
        </p:txBody>
      </p:sp>
    </p:spTree>
    <p:extLst>
      <p:ext uri="{BB962C8B-B14F-4D97-AF65-F5344CB8AC3E}">
        <p14:creationId xmlns:p14="http://schemas.microsoft.com/office/powerpoint/2010/main" val="354115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S" altLang="en-US"/>
              <a:t>共享资源小结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HS" altLang="en-US" sz="1800"/>
              <a:t>为了保证性能，</a:t>
            </a:r>
            <a:r>
              <a:rPr kumimoji="1" lang="en-US" altLang="zh-CHS" sz="1800">
                <a:solidFill>
                  <a:srgbClr val="FF0000"/>
                </a:solidFill>
              </a:rPr>
              <a:t>atomic</a:t>
            </a:r>
            <a:r>
              <a:rPr kumimoji="1" lang="zh-CHS" altLang="en-US" sz="1800"/>
              <a:t>仅针对属性的</a:t>
            </a:r>
            <a:r>
              <a:rPr kumimoji="1" lang="en-US" altLang="zh-CHS" sz="1800">
                <a:solidFill>
                  <a:srgbClr val="FF0000"/>
                </a:solidFill>
              </a:rPr>
              <a:t>setter</a:t>
            </a:r>
            <a:r>
              <a:rPr kumimoji="1" lang="zh-CHS" altLang="en-US" sz="1800"/>
              <a:t>方法做了保护</a:t>
            </a:r>
            <a:endParaRPr kumimoji="1" lang="en-US" altLang="zh-CHS" sz="1800"/>
          </a:p>
          <a:p>
            <a:r>
              <a:rPr kumimoji="1" lang="zh-CHS" altLang="en-US" sz="1800"/>
              <a:t>而争抢共享资源时，如果涉及到属性的</a:t>
            </a:r>
            <a:r>
              <a:rPr kumimoji="1" lang="en-US" altLang="zh-CHS" sz="1800">
                <a:solidFill>
                  <a:srgbClr val="FF0000"/>
                </a:solidFill>
              </a:rPr>
              <a:t>getter</a:t>
            </a:r>
            <a:r>
              <a:rPr kumimoji="1" lang="zh-CHS" altLang="en-US" sz="1800"/>
              <a:t>方法，可以使用互斥锁</a:t>
            </a:r>
            <a:r>
              <a:rPr kumimoji="1" lang="en-US" altLang="zh-CHS" sz="1800">
                <a:solidFill>
                  <a:srgbClr val="FF0000"/>
                </a:solidFill>
              </a:rPr>
              <a:t>@synchronized</a:t>
            </a:r>
            <a:r>
              <a:rPr kumimoji="1" lang="zh-CHS" altLang="en-US" sz="1800"/>
              <a:t>可以保证属性在多个线程之间的读写都是安全的</a:t>
            </a:r>
            <a:endParaRPr kumimoji="1" lang="en-US" altLang="zh-CHS" sz="1800"/>
          </a:p>
          <a:p>
            <a:r>
              <a:rPr kumimoji="1" lang="zh-CHS" altLang="en-US" sz="1800"/>
              <a:t>无论是</a:t>
            </a:r>
            <a:r>
              <a:rPr kumimoji="1" lang="en-US" altLang="zh-CHS" sz="1800">
                <a:solidFill>
                  <a:srgbClr val="FF0000"/>
                </a:solidFill>
              </a:rPr>
              <a:t>atomic</a:t>
            </a:r>
            <a:r>
              <a:rPr kumimoji="1" lang="zh-CHS" altLang="en-US" sz="1800"/>
              <a:t>还是</a:t>
            </a:r>
            <a:r>
              <a:rPr kumimoji="1" lang="en-US" altLang="zh-CHS" sz="1800">
                <a:solidFill>
                  <a:srgbClr val="FF0000"/>
                </a:solidFill>
              </a:rPr>
              <a:t>@synchronized</a:t>
            </a:r>
            <a:r>
              <a:rPr kumimoji="1" lang="zh-CHS" altLang="en-US" sz="1800"/>
              <a:t>，使用的</a:t>
            </a:r>
            <a:r>
              <a:rPr kumimoji="1" lang="zh-CHS" altLang="en-US" sz="1800">
                <a:solidFill>
                  <a:srgbClr val="FF0000"/>
                </a:solidFill>
              </a:rPr>
              <a:t>代价都是高昂</a:t>
            </a:r>
            <a:r>
              <a:rPr kumimoji="1" lang="zh-CHS" altLang="en-US" sz="1800"/>
              <a:t>的</a:t>
            </a:r>
            <a:endParaRPr kumimoji="1" lang="en-US" altLang="zh-CHS" sz="1800"/>
          </a:p>
          <a:p>
            <a:endParaRPr kumimoji="1" lang="en-US" altLang="zh-CHS" sz="1800"/>
          </a:p>
          <a:p>
            <a:r>
              <a:rPr kumimoji="1" lang="zh-CHS" altLang="en-US" sz="1800"/>
              <a:t>建议：多线程是并发执行多个任务提高效率的，如果可能，应该在线程中避免争抢共享资源</a:t>
            </a:r>
            <a:endParaRPr kumimoji="1" lang="en-US" altLang="zh-CHS" sz="1800"/>
          </a:p>
          <a:p>
            <a:endParaRPr kumimoji="1" lang="en-US" altLang="zh-CHS" sz="1800"/>
          </a:p>
          <a:p>
            <a:r>
              <a:rPr kumimoji="1" lang="zh-CHS" altLang="en-US" sz="1800">
                <a:solidFill>
                  <a:srgbClr val="FF6600"/>
                </a:solidFill>
              </a:rPr>
              <a:t>正是出于性能的考虑，</a:t>
            </a:r>
            <a:r>
              <a:rPr kumimoji="1" lang="en-US" altLang="zh-CHS" sz="1800">
                <a:solidFill>
                  <a:srgbClr val="FF6600"/>
                </a:solidFill>
              </a:rPr>
              <a:t>UIKit</a:t>
            </a:r>
            <a:r>
              <a:rPr kumimoji="1" lang="zh-CHS" altLang="en-US" sz="1800">
                <a:solidFill>
                  <a:srgbClr val="FF6600"/>
                </a:solidFill>
              </a:rPr>
              <a:t>中的绝大多数的类都不是线程安全的，因此，苹果公司要求：更新</a:t>
            </a:r>
            <a:r>
              <a:rPr kumimoji="1" lang="en-US" altLang="zh-CHS" sz="1800">
                <a:solidFill>
                  <a:srgbClr val="FF6600"/>
                </a:solidFill>
              </a:rPr>
              <a:t>UI</a:t>
            </a:r>
            <a:r>
              <a:rPr kumimoji="1" lang="zh-CHS" altLang="en-US" sz="1800">
                <a:solidFill>
                  <a:srgbClr val="FF6600"/>
                </a:solidFill>
              </a:rPr>
              <a:t>相关的操作，应该在主线程中执行</a:t>
            </a:r>
            <a:endParaRPr kumimoji="1" lang="en-US" altLang="zh-CHS" sz="1800">
              <a:solidFill>
                <a:srgbClr val="FF6600"/>
              </a:solidFill>
            </a:endParaRPr>
          </a:p>
          <a:p>
            <a:endParaRPr kumimoji="1" lang="en-US" altLang="zh-CHS" sz="1800">
              <a:solidFill>
                <a:srgbClr val="FF6600"/>
              </a:solidFill>
            </a:endParaRPr>
          </a:p>
          <a:p>
            <a:r>
              <a:rPr kumimoji="1" lang="zh-CHS" altLang="en-US" sz="1800">
                <a:solidFill>
                  <a:srgbClr val="FF6600"/>
                </a:solidFill>
              </a:rPr>
              <a:t>取舍！</a:t>
            </a:r>
          </a:p>
        </p:txBody>
      </p:sp>
    </p:spTree>
    <p:extLst>
      <p:ext uri="{BB962C8B-B14F-4D97-AF65-F5344CB8AC3E}">
        <p14:creationId xmlns:p14="http://schemas.microsoft.com/office/powerpoint/2010/main" val="222422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S" altLang="en-US"/>
              <a:t>单例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HS" altLang="en-US"/>
              <a:t>单例模式是一种常用的软件设计模式</a:t>
            </a:r>
            <a:endParaRPr kumimoji="1" lang="en-US" altLang="zh-CHS"/>
          </a:p>
          <a:p>
            <a:r>
              <a:rPr kumimoji="1" lang="zh-CHS" altLang="en-US"/>
              <a:t>通过单例模式可以</a:t>
            </a:r>
            <a:r>
              <a:rPr kumimoji="1" lang="zh-CHS" altLang="en-US">
                <a:solidFill>
                  <a:srgbClr val="FF0000"/>
                </a:solidFill>
              </a:rPr>
              <a:t>保证系统中一个类只有一个实例</a:t>
            </a:r>
            <a:r>
              <a:rPr kumimoji="1" lang="zh-CHS" altLang="en-US"/>
              <a:t>而且该实例易于外界访问，从而方便对实例个数的控制并节约系统资源</a:t>
            </a:r>
            <a:endParaRPr kumimoji="1" lang="en-US" altLang="zh-CHS"/>
          </a:p>
          <a:p>
            <a:r>
              <a:rPr kumimoji="1" lang="zh-CHS" altLang="en-US"/>
              <a:t>如果希望系统中某个类的对象只能存在一个，单例模式是最好的解决方案</a:t>
            </a:r>
            <a:endParaRPr kumimoji="1" lang="en-US" altLang="zh-CHS"/>
          </a:p>
          <a:p>
            <a:endParaRPr kumimoji="1" lang="en-US" altLang="zh-CHS"/>
          </a:p>
          <a:p>
            <a:r>
              <a:rPr kumimoji="1" lang="en-US" altLang="zh-CHS"/>
              <a:t>iOS</a:t>
            </a:r>
            <a:r>
              <a:rPr kumimoji="1" lang="zh-CHS" altLang="en-US"/>
              <a:t>中最常见的单例就是</a:t>
            </a:r>
            <a:r>
              <a:rPr kumimoji="1" lang="en-US" altLang="zh-CHS">
                <a:solidFill>
                  <a:srgbClr val="FF0000"/>
                </a:solidFill>
              </a:rPr>
              <a:t>UIApplication</a:t>
            </a:r>
            <a:r>
              <a:rPr kumimoji="1" lang="zh-CHS" altLang="en-US"/>
              <a:t> </a:t>
            </a:r>
            <a:endParaRPr kumimoji="1" lang="en-US" altLang="zh-CHS"/>
          </a:p>
          <a:p>
            <a:endParaRPr kumimoji="1" lang="en-US" altLang="zh-CHS"/>
          </a:p>
          <a:p>
            <a:r>
              <a:rPr kumimoji="1" lang="zh-CHS" altLang="en-US"/>
              <a:t>应用场景：</a:t>
            </a:r>
            <a:endParaRPr kumimoji="1" lang="en-US" altLang="zh-CHS"/>
          </a:p>
          <a:p>
            <a:pPr lvl="1"/>
            <a:r>
              <a:rPr kumimoji="1" lang="zh-CHS" altLang="en-US"/>
              <a:t>音频播放，背景音乐！</a:t>
            </a:r>
            <a:endParaRPr kumimoji="1" lang="en-US" altLang="zh-CHS"/>
          </a:p>
          <a:p>
            <a:pPr lvl="1"/>
            <a:r>
              <a:rPr kumimoji="1" lang="zh-CHS" altLang="en-US"/>
              <a:t>硬件资源：加速器、</a:t>
            </a:r>
            <a:r>
              <a:rPr kumimoji="1" lang="en-US" altLang="zh-CHS"/>
              <a:t>[UIScreen mainScreen]</a:t>
            </a:r>
          </a:p>
          <a:p>
            <a:r>
              <a:rPr kumimoji="1" lang="en-US" altLang="zh-CHS">
                <a:solidFill>
                  <a:srgbClr val="FF0000"/>
                </a:solidFill>
              </a:rPr>
              <a:t>shared</a:t>
            </a:r>
            <a:r>
              <a:rPr kumimoji="1" lang="en-US" altLang="zh-CHS"/>
              <a:t>XX, mainXXX</a:t>
            </a:r>
          </a:p>
          <a:p>
            <a:pPr marL="0" indent="0">
              <a:buNone/>
            </a:pPr>
            <a:endParaRPr kumimoji="1" lang="en-US" altLang="zh-CHS"/>
          </a:p>
          <a:p>
            <a:endParaRPr kumimoji="1" lang="en-US" altLang="zh-CHS"/>
          </a:p>
          <a:p>
            <a:endParaRPr kumimoji="1" lang="zh-CHS" altLang="en-US"/>
          </a:p>
        </p:txBody>
      </p:sp>
    </p:spTree>
    <p:extLst>
      <p:ext uri="{BB962C8B-B14F-4D97-AF65-F5344CB8AC3E}">
        <p14:creationId xmlns:p14="http://schemas.microsoft.com/office/powerpoint/2010/main" val="377067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S" altLang="en-US"/>
              <a:t>单例的实现步骤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HS" altLang="en-US" sz="1800"/>
              <a:t>重写</a:t>
            </a:r>
            <a:r>
              <a:rPr kumimoji="1" lang="en-US" altLang="zh-CHS" sz="1800">
                <a:solidFill>
                  <a:srgbClr val="FF0000"/>
                </a:solidFill>
              </a:rPr>
              <a:t>allocWithZone</a:t>
            </a:r>
            <a:r>
              <a:rPr kumimoji="1" lang="zh-CHS" altLang="en-US" sz="1800"/>
              <a:t>方法</a:t>
            </a:r>
          </a:p>
          <a:p>
            <a:pPr lvl="1"/>
            <a:r>
              <a:rPr kumimoji="1" lang="en-US" altLang="zh-CHS" sz="1600">
                <a:solidFill>
                  <a:srgbClr val="FF6600"/>
                </a:solidFill>
              </a:rPr>
              <a:t>allocWithZone</a:t>
            </a:r>
            <a:r>
              <a:rPr kumimoji="1" lang="zh-CHS" altLang="en-US" sz="1600">
                <a:solidFill>
                  <a:srgbClr val="FF6600"/>
                </a:solidFill>
              </a:rPr>
              <a:t>方法是对象分配内存空间时，最终会调用的方法</a:t>
            </a:r>
            <a:r>
              <a:rPr kumimoji="1" lang="zh-CHS" altLang="en-US" sz="1600"/>
              <a:t>，重写该方法，保证只会分配一个内存空间</a:t>
            </a:r>
          </a:p>
          <a:p>
            <a:r>
              <a:rPr kumimoji="1" lang="zh-CHS" altLang="en-US" sz="1800"/>
              <a:t>建立</a:t>
            </a:r>
            <a:r>
              <a:rPr kumimoji="1" lang="en-US" altLang="zh-CHS" sz="1800">
                <a:solidFill>
                  <a:srgbClr val="FF0000"/>
                </a:solidFill>
              </a:rPr>
              <a:t>sharedXXX</a:t>
            </a:r>
            <a:r>
              <a:rPr kumimoji="1" lang="zh-CHS" altLang="en-US" sz="1800"/>
              <a:t>类方法，便于其他类访问</a:t>
            </a:r>
            <a:endParaRPr kumimoji="1" lang="en-US" altLang="zh-CHS" sz="1800"/>
          </a:p>
          <a:p>
            <a:endParaRPr kumimoji="1" lang="en-US" altLang="zh-CHS" sz="1200"/>
          </a:p>
          <a:p>
            <a:pPr marL="0" indent="0">
              <a:buNone/>
            </a:pPr>
            <a:r>
              <a:rPr lang="en-US" altLang="zh-CHS" sz="1600">
                <a:solidFill>
                  <a:srgbClr val="FF0000"/>
                </a:solidFill>
                <a:latin typeface="Menlo-Regular"/>
              </a:rPr>
              <a:t>+</a:t>
            </a: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 (id)</a:t>
            </a:r>
            <a:r>
              <a:rPr lang="en-US" altLang="zh-CHS" sz="1600">
                <a:solidFill>
                  <a:srgbClr val="FF0000"/>
                </a:solidFill>
                <a:latin typeface="Menlo-Regular"/>
              </a:rPr>
              <a:t>allocWithZone</a:t>
            </a: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:(struct _NSZone *)zone</a:t>
            </a:r>
          </a:p>
          <a:p>
            <a:pPr marL="0" indent="0">
              <a:buNone/>
            </a:pP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    </a:t>
            </a:r>
            <a:r>
              <a:rPr lang="en-US" altLang="zh-CHS" sz="1600">
                <a:solidFill>
                  <a:srgbClr val="FF0000"/>
                </a:solidFill>
                <a:latin typeface="Menlo-Regular"/>
              </a:rPr>
              <a:t>static Ticket *instance</a:t>
            </a: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    static dispatch_once_t onceToken;</a:t>
            </a:r>
          </a:p>
          <a:p>
            <a:pPr marL="0" indent="0">
              <a:buNone/>
            </a:pP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    </a:t>
            </a:r>
            <a:r>
              <a:rPr lang="en-US" altLang="zh-CHS" sz="1600">
                <a:solidFill>
                  <a:srgbClr val="FF0000"/>
                </a:solidFill>
                <a:latin typeface="Menlo-Regular"/>
              </a:rPr>
              <a:t>dispatch_once</a:t>
            </a: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(&amp;onceToken, ^{</a:t>
            </a:r>
          </a:p>
          <a:p>
            <a:pPr marL="0" indent="0">
              <a:buNone/>
            </a:pP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        instance = [super allocWithZone:zone];</a:t>
            </a:r>
          </a:p>
          <a:p>
            <a:pPr marL="0" indent="0">
              <a:buNone/>
            </a:pP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    });   </a:t>
            </a:r>
          </a:p>
          <a:p>
            <a:pPr marL="0" indent="0">
              <a:buNone/>
            </a:pP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    return instance;</a:t>
            </a:r>
          </a:p>
          <a:p>
            <a:pPr marL="0" indent="0">
              <a:buNone/>
            </a:pP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}</a:t>
            </a:r>
          </a:p>
          <a:p>
            <a:endParaRPr kumimoji="1" lang="zh-CHS" altLang="en-US" sz="1200"/>
          </a:p>
        </p:txBody>
      </p:sp>
      <p:sp>
        <p:nvSpPr>
          <p:cNvPr id="4" name="线形标注 1 3"/>
          <p:cNvSpPr/>
          <p:nvPr/>
        </p:nvSpPr>
        <p:spPr>
          <a:xfrm>
            <a:off x="4492628" y="5202385"/>
            <a:ext cx="4134445" cy="1242564"/>
          </a:xfrm>
          <a:prstGeom prst="borderCallout1">
            <a:avLst>
              <a:gd name="adj1" fmla="val 18750"/>
              <a:gd name="adj2" fmla="val -8333"/>
              <a:gd name="adj3" fmla="val -37610"/>
              <a:gd name="adj4" fmla="val -6178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HS" sz="1600">
                <a:latin typeface="Eurostile"/>
                <a:ea typeface="微软雅黑"/>
                <a:cs typeface="Eurostile"/>
              </a:rPr>
              <a:t>dispatch_once</a:t>
            </a:r>
            <a:r>
              <a:rPr kumimoji="1" lang="zh-CHS" altLang="en-US" sz="1600">
                <a:latin typeface="Eurostile"/>
                <a:ea typeface="微软雅黑"/>
                <a:cs typeface="Eurostile"/>
              </a:rPr>
              <a:t>是线程安全的</a:t>
            </a:r>
            <a:endParaRPr kumimoji="1" lang="en-US" altLang="zh-CHS" sz="1600">
              <a:latin typeface="Eurostile"/>
              <a:ea typeface="微软雅黑"/>
              <a:cs typeface="Eurostile"/>
            </a:endParaRPr>
          </a:p>
          <a:p>
            <a:r>
              <a:rPr kumimoji="1" lang="zh-CHS" altLang="en-US" sz="1600">
                <a:latin typeface="Eurostile"/>
                <a:ea typeface="微软雅黑"/>
                <a:cs typeface="Eurostile"/>
              </a:rPr>
              <a:t>能够做到在多线程的环境下</a:t>
            </a:r>
            <a:r>
              <a:rPr kumimoji="1" lang="en-US" altLang="zh-CHS" sz="1600">
                <a:latin typeface="Eurostile"/>
                <a:ea typeface="微软雅黑"/>
                <a:cs typeface="Eurostile"/>
              </a:rPr>
              <a:t>Block</a:t>
            </a:r>
            <a:r>
              <a:rPr kumimoji="1" lang="zh-CHS" altLang="en-US" sz="1600">
                <a:latin typeface="Eurostile"/>
                <a:ea typeface="微软雅黑"/>
                <a:cs typeface="Eurostile"/>
              </a:rPr>
              <a:t>中的代码只会被执行一次</a:t>
            </a:r>
          </a:p>
        </p:txBody>
      </p:sp>
    </p:spTree>
    <p:extLst>
      <p:ext uri="{BB962C8B-B14F-4D97-AF65-F5344CB8AC3E}">
        <p14:creationId xmlns:p14="http://schemas.microsoft.com/office/powerpoint/2010/main" val="119801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S" altLang="en-US"/>
              <a:t>多任务系统调度示意图</a:t>
            </a:r>
          </a:p>
        </p:txBody>
      </p:sp>
      <p:sp>
        <p:nvSpPr>
          <p:cNvPr id="4" name="矩形 3"/>
          <p:cNvSpPr/>
          <p:nvPr/>
        </p:nvSpPr>
        <p:spPr>
          <a:xfrm>
            <a:off x="1610027" y="1503329"/>
            <a:ext cx="1713701" cy="15326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HS">
                <a:latin typeface="Eurostile"/>
                <a:cs typeface="Eurostile"/>
              </a:rPr>
              <a:t>App1</a:t>
            </a:r>
            <a:endParaRPr kumimoji="1" lang="zh-CHS" altLang="en-US">
              <a:latin typeface="Eurostile"/>
              <a:cs typeface="Eurostile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15150" y="1503329"/>
            <a:ext cx="1713701" cy="15326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HS">
                <a:latin typeface="Eurostile"/>
                <a:cs typeface="Eurostile"/>
              </a:rPr>
              <a:t>App</a:t>
            </a:r>
            <a:r>
              <a:rPr kumimoji="1" lang="zh-CHS" altLang="zh-CHS">
                <a:latin typeface="Eurostile"/>
                <a:cs typeface="Eurostile"/>
              </a:rPr>
              <a:t>2</a:t>
            </a:r>
            <a:endParaRPr kumimoji="1" lang="zh-CHS" altLang="en-US">
              <a:latin typeface="Eurostile"/>
              <a:cs typeface="Eurostile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20273" y="1503329"/>
            <a:ext cx="1713701" cy="15326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HS">
                <a:latin typeface="Eurostile"/>
                <a:cs typeface="Eurostile"/>
              </a:rPr>
              <a:t>App</a:t>
            </a:r>
            <a:r>
              <a:rPr kumimoji="1" lang="zh-CHS" altLang="zh-CHS">
                <a:latin typeface="Eurostile"/>
                <a:cs typeface="Eurostile"/>
              </a:rPr>
              <a:t>3</a:t>
            </a:r>
            <a:endParaRPr kumimoji="1" lang="zh-CHS" altLang="en-US">
              <a:latin typeface="Eurostile"/>
              <a:cs typeface="Eurostile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10027" y="3788879"/>
            <a:ext cx="5923947" cy="81927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HS">
                <a:latin typeface="Eurostile"/>
                <a:cs typeface="Eurostile"/>
              </a:rPr>
              <a:t>CPU</a:t>
            </a:r>
            <a:endParaRPr kumimoji="1" lang="zh-CHS" altLang="en-US">
              <a:latin typeface="Eurostile"/>
              <a:cs typeface="Eurostile"/>
            </a:endParaRPr>
          </a:p>
        </p:txBody>
      </p:sp>
      <p:cxnSp>
        <p:nvCxnSpPr>
          <p:cNvPr id="10" name="直线箭头连接符 9"/>
          <p:cNvCxnSpPr>
            <a:stCxn id="8" idx="0"/>
            <a:endCxn id="4" idx="2"/>
          </p:cNvCxnSpPr>
          <p:nvPr/>
        </p:nvCxnSpPr>
        <p:spPr>
          <a:xfrm flipH="1" flipV="1">
            <a:off x="2466878" y="3035953"/>
            <a:ext cx="2105123" cy="7529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610027" y="4849337"/>
            <a:ext cx="59239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HS" altLang="en-US" sz="1600">
                <a:latin typeface="Eurostile"/>
                <a:ea typeface="微软雅黑"/>
                <a:cs typeface="Eurostile"/>
              </a:rPr>
              <a:t>说明：每个应用程序</a:t>
            </a:r>
            <a:r>
              <a:rPr kumimoji="1" lang="zh-CHS" altLang="en-US" sz="1600">
                <a:solidFill>
                  <a:srgbClr val="FF0000"/>
                </a:solidFill>
                <a:latin typeface="Eurostile"/>
                <a:ea typeface="微软雅黑"/>
                <a:cs typeface="Eurostile"/>
              </a:rPr>
              <a:t>由操作系统分配的短暂的时间片</a:t>
            </a:r>
            <a:r>
              <a:rPr kumimoji="1" lang="en-US" altLang="zh-CHS" sz="1600">
                <a:solidFill>
                  <a:srgbClr val="FF0000"/>
                </a:solidFill>
                <a:latin typeface="Eurostile"/>
                <a:ea typeface="微软雅黑"/>
                <a:cs typeface="Eurostile"/>
              </a:rPr>
              <a:t>(Timeslice)</a:t>
            </a:r>
            <a:r>
              <a:rPr kumimoji="1" lang="zh-CHS" altLang="en-US" sz="1600">
                <a:solidFill>
                  <a:srgbClr val="FF0000"/>
                </a:solidFill>
                <a:latin typeface="Eurostile"/>
                <a:ea typeface="微软雅黑"/>
                <a:cs typeface="Eurostile"/>
              </a:rPr>
              <a:t>轮流使用</a:t>
            </a:r>
            <a:r>
              <a:rPr kumimoji="1" lang="en-US" altLang="zh-CHS" sz="1600">
                <a:solidFill>
                  <a:srgbClr val="FF0000"/>
                </a:solidFill>
                <a:latin typeface="Eurostile"/>
                <a:ea typeface="微软雅黑"/>
                <a:cs typeface="Eurostile"/>
              </a:rPr>
              <a:t>CPU</a:t>
            </a:r>
            <a:r>
              <a:rPr kumimoji="1" lang="zh-CHS" altLang="en-US" sz="1600">
                <a:latin typeface="Eurostile"/>
                <a:ea typeface="微软雅黑"/>
                <a:cs typeface="Eurostile"/>
              </a:rPr>
              <a:t>，由于</a:t>
            </a:r>
            <a:r>
              <a:rPr kumimoji="1" lang="en-US" altLang="zh-CHS" sz="1600">
                <a:latin typeface="Eurostile"/>
                <a:ea typeface="微软雅黑"/>
                <a:cs typeface="Eurostile"/>
              </a:rPr>
              <a:t>CPU</a:t>
            </a:r>
            <a:r>
              <a:rPr kumimoji="1" lang="zh-CHS" altLang="en-US" sz="1600">
                <a:latin typeface="Eurostile"/>
                <a:ea typeface="微软雅黑"/>
                <a:cs typeface="Eurostile"/>
              </a:rPr>
              <a:t>对每个时间片的处理速度非常快</a:t>
            </a:r>
            <a:r>
              <a:rPr kumimoji="1" lang="zh-CHS" altLang="zh-CHS" sz="1600">
                <a:latin typeface="Eurostile"/>
                <a:ea typeface="微软雅黑"/>
                <a:cs typeface="Eurostile"/>
              </a:rPr>
              <a:t>，</a:t>
            </a:r>
            <a:r>
              <a:rPr kumimoji="1" lang="zh-CHS" altLang="en-US" sz="1600">
                <a:latin typeface="Eurostile"/>
                <a:ea typeface="微软雅黑"/>
                <a:cs typeface="Eurostile"/>
              </a:rPr>
              <a:t>因此，用户看来</a:t>
            </a:r>
            <a:r>
              <a:rPr kumimoji="1" lang="zh-CHS" altLang="en-US" sz="1600">
                <a:solidFill>
                  <a:srgbClr val="FF0000"/>
                </a:solidFill>
                <a:latin typeface="Eurostile"/>
                <a:ea typeface="微软雅黑"/>
                <a:cs typeface="Eurostile"/>
              </a:rPr>
              <a:t>好像</a:t>
            </a:r>
            <a:r>
              <a:rPr kumimoji="1" lang="zh-CHS" altLang="en-US" sz="1600">
                <a:latin typeface="Eurostile"/>
                <a:ea typeface="微软雅黑"/>
                <a:cs typeface="Eurostile"/>
              </a:rPr>
              <a:t>这些任务在同时执行的</a:t>
            </a:r>
            <a:endParaRPr kumimoji="1" lang="en-US" altLang="zh-CHS" sz="1600">
              <a:latin typeface="Eurostile"/>
              <a:ea typeface="微软雅黑"/>
              <a:cs typeface="Eurostile"/>
            </a:endParaRPr>
          </a:p>
          <a:p>
            <a:endParaRPr kumimoji="1" lang="en-US" altLang="zh-CHS" sz="1600">
              <a:latin typeface="Eurostile"/>
              <a:ea typeface="微软雅黑"/>
              <a:cs typeface="Eurostile"/>
            </a:endParaRPr>
          </a:p>
          <a:p>
            <a:r>
              <a:rPr kumimoji="1" lang="zh-CHS" altLang="en-US" sz="1600">
                <a:solidFill>
                  <a:srgbClr val="FF0000"/>
                </a:solidFill>
                <a:latin typeface="Eurostile"/>
                <a:ea typeface="微软雅黑"/>
                <a:cs typeface="Eurostile"/>
              </a:rPr>
              <a:t>并发</a:t>
            </a:r>
            <a:r>
              <a:rPr kumimoji="1" lang="zh-CHS" altLang="en-US" sz="1600">
                <a:latin typeface="Eurostile"/>
                <a:ea typeface="微软雅黑"/>
                <a:cs typeface="Eurostile"/>
              </a:rPr>
              <a:t>：指两个或多个任务在</a:t>
            </a:r>
            <a:r>
              <a:rPr kumimoji="1" lang="zh-CHS" altLang="en-US" sz="1600">
                <a:solidFill>
                  <a:srgbClr val="FF0000"/>
                </a:solidFill>
                <a:latin typeface="Eurostile"/>
                <a:ea typeface="微软雅黑"/>
                <a:cs typeface="Eurostile"/>
              </a:rPr>
              <a:t>同一时间间隔内发生</a:t>
            </a:r>
            <a:r>
              <a:rPr kumimoji="1" lang="zh-CHS" altLang="en-US" sz="1600">
                <a:latin typeface="Eurostile"/>
                <a:ea typeface="微软雅黑"/>
                <a:cs typeface="Eurostile"/>
              </a:rPr>
              <a:t>，但是，</a:t>
            </a:r>
            <a:r>
              <a:rPr kumimoji="1" lang="zh-CHS" altLang="en-US" sz="1600">
                <a:solidFill>
                  <a:srgbClr val="FF0000"/>
                </a:solidFill>
                <a:latin typeface="Eurostile"/>
                <a:ea typeface="微软雅黑"/>
                <a:cs typeface="Eurostile"/>
              </a:rPr>
              <a:t>在任意一个时刻点上，</a:t>
            </a:r>
            <a:r>
              <a:rPr kumimoji="1" lang="en-US" altLang="zh-CHS" sz="1600">
                <a:solidFill>
                  <a:srgbClr val="FF0000"/>
                </a:solidFill>
                <a:latin typeface="Eurostile"/>
                <a:ea typeface="微软雅黑"/>
                <a:cs typeface="Eurostile"/>
              </a:rPr>
              <a:t>CPU</a:t>
            </a:r>
            <a:r>
              <a:rPr kumimoji="1" lang="zh-CHS" altLang="en-US" sz="1600">
                <a:solidFill>
                  <a:srgbClr val="FF0000"/>
                </a:solidFill>
                <a:latin typeface="Eurostile"/>
                <a:ea typeface="微软雅黑"/>
                <a:cs typeface="Eurostile"/>
              </a:rPr>
              <a:t>只会处理一个任务</a:t>
            </a:r>
            <a:endParaRPr kumimoji="1" lang="en-US" altLang="zh-CHS" sz="1600">
              <a:solidFill>
                <a:srgbClr val="FF0000"/>
              </a:solidFill>
              <a:latin typeface="Eurostile"/>
              <a:ea typeface="微软雅黑"/>
              <a:cs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361510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S" altLang="en-US"/>
              <a:t>单例小结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HS" altLang="en-US" sz="1800" b="1">
                <a:solidFill>
                  <a:srgbClr val="FF6600"/>
                </a:solidFill>
              </a:rPr>
              <a:t>优点</a:t>
            </a:r>
          </a:p>
          <a:p>
            <a:pPr lvl="1"/>
            <a:r>
              <a:rPr kumimoji="1" lang="zh-CHS" altLang="en-US" sz="1600"/>
              <a:t>可以阻止其他对象实例化单例对象的副本，从而确保所有对象都访问唯一实例</a:t>
            </a:r>
            <a:endParaRPr kumimoji="1" lang="en-US" altLang="zh-CHS" sz="1600"/>
          </a:p>
          <a:p>
            <a:endParaRPr kumimoji="1" lang="en-US" altLang="zh-CHS" sz="1800"/>
          </a:p>
          <a:p>
            <a:r>
              <a:rPr kumimoji="1" lang="zh-CHS" altLang="en-US" sz="1800" b="1">
                <a:solidFill>
                  <a:srgbClr val="FF6600"/>
                </a:solidFill>
              </a:rPr>
              <a:t>缺点</a:t>
            </a:r>
          </a:p>
          <a:p>
            <a:pPr lvl="1"/>
            <a:r>
              <a:rPr kumimoji="1" lang="zh-CHS" altLang="en-US" sz="1600"/>
              <a:t>单例对象一旦建立，对象指针是保存在静态区的，单例对象在堆中分配的内存空间，会在应用程序终止后才会被释放</a:t>
            </a:r>
            <a:endParaRPr kumimoji="1" lang="en-US" altLang="zh-CHS" sz="1600"/>
          </a:p>
          <a:p>
            <a:endParaRPr kumimoji="1" lang="en-US" altLang="zh-CHS" sz="1800"/>
          </a:p>
          <a:p>
            <a:r>
              <a:rPr kumimoji="1" lang="zh-CHS" altLang="en-US" sz="1800" b="1">
                <a:solidFill>
                  <a:srgbClr val="FF6600"/>
                </a:solidFill>
              </a:rPr>
              <a:t>提示</a:t>
            </a:r>
            <a:endParaRPr kumimoji="1" lang="en-US" altLang="zh-CHS" sz="1800" b="1">
              <a:solidFill>
                <a:srgbClr val="FF6600"/>
              </a:solidFill>
            </a:endParaRPr>
          </a:p>
          <a:p>
            <a:pPr lvl="1"/>
            <a:r>
              <a:rPr kumimoji="1" lang="zh-CHS" altLang="en-US" sz="1600"/>
              <a:t>只有</a:t>
            </a:r>
            <a:r>
              <a:rPr kumimoji="1" lang="zh-CHS" altLang="en-US" sz="1600">
                <a:solidFill>
                  <a:srgbClr val="FF0000"/>
                </a:solidFill>
              </a:rPr>
              <a:t>确实需要唯一使用的对象</a:t>
            </a:r>
            <a:r>
              <a:rPr kumimoji="1" lang="zh-CHS" altLang="en-US" sz="1600"/>
              <a:t>才需要考虑单例模式，不要滥用单例</a:t>
            </a:r>
          </a:p>
        </p:txBody>
      </p:sp>
    </p:spTree>
    <p:extLst>
      <p:ext uri="{BB962C8B-B14F-4D97-AF65-F5344CB8AC3E}">
        <p14:creationId xmlns:p14="http://schemas.microsoft.com/office/powerpoint/2010/main" val="361583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HT"/>
              <a:t>NSObject</a:t>
            </a:r>
            <a:r>
              <a:rPr kumimoji="1" lang="zh-CHT" altLang="en-US"/>
              <a:t>的多线程方法</a:t>
            </a:r>
            <a:endParaRPr kumimoji="1" lang="zh-CH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HS" altLang="en-US" sz="1600"/>
              <a:t>开启后台执行任务的方法</a:t>
            </a:r>
          </a:p>
          <a:p>
            <a:pPr marL="0" indent="0">
              <a:buNone/>
            </a:pPr>
            <a:r>
              <a:rPr lang="en-US" altLang="zh-CHS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HS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HS" sz="1600">
                <a:solidFill>
                  <a:srgbClr val="000000"/>
                </a:solidFill>
                <a:latin typeface="Menlo-Regular"/>
              </a:rPr>
              <a:t>)performSelectorInBackground:(</a:t>
            </a:r>
            <a:r>
              <a:rPr lang="en-US" altLang="zh-CHS" sz="160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HS" sz="1600">
                <a:solidFill>
                  <a:srgbClr val="000000"/>
                </a:solidFill>
                <a:latin typeface="Menlo-Regular"/>
              </a:rPr>
              <a:t>)aSelector withObject:(</a:t>
            </a:r>
            <a:r>
              <a:rPr lang="en-US" altLang="zh-CHS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HS" sz="1600">
                <a:solidFill>
                  <a:srgbClr val="000000"/>
                </a:solidFill>
                <a:latin typeface="Menlo-Regular"/>
              </a:rPr>
              <a:t>)arg</a:t>
            </a:r>
            <a:endParaRPr kumimoji="1" lang="en-US" altLang="zh-CHS" sz="1600"/>
          </a:p>
          <a:p>
            <a:r>
              <a:rPr kumimoji="1" lang="zh-CHS" altLang="en-US" sz="1600"/>
              <a:t>在后台线程中通知主线程执行任务的方法</a:t>
            </a:r>
          </a:p>
          <a:p>
            <a:pPr marL="0" indent="0">
              <a:buNone/>
            </a:pPr>
            <a:r>
              <a:rPr lang="en-US" altLang="zh-CHS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HS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HS" sz="1600">
                <a:solidFill>
                  <a:srgbClr val="000000"/>
                </a:solidFill>
                <a:latin typeface="Menlo-Regular"/>
              </a:rPr>
              <a:t>)performSelectorOnMainThread:(</a:t>
            </a:r>
            <a:r>
              <a:rPr lang="en-US" altLang="zh-CHS" sz="160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HS" sz="1600">
                <a:solidFill>
                  <a:srgbClr val="000000"/>
                </a:solidFill>
                <a:latin typeface="Menlo-Regular"/>
              </a:rPr>
              <a:t>)aSelector withObject:(</a:t>
            </a:r>
            <a:r>
              <a:rPr lang="en-US" altLang="zh-CHS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HS" sz="1600">
                <a:solidFill>
                  <a:srgbClr val="000000"/>
                </a:solidFill>
                <a:latin typeface="Menlo-Regular"/>
              </a:rPr>
              <a:t>)arg waitUntilDone:(</a:t>
            </a:r>
            <a:r>
              <a:rPr lang="en-US" altLang="zh-CHS" sz="16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HS" sz="1600">
                <a:solidFill>
                  <a:srgbClr val="000000"/>
                </a:solidFill>
                <a:latin typeface="Menlo-Regular"/>
              </a:rPr>
              <a:t>)wait</a:t>
            </a:r>
            <a:endParaRPr kumimoji="1" lang="en-US" altLang="zh-CHS" sz="1600"/>
          </a:p>
          <a:p>
            <a:r>
              <a:rPr kumimoji="1" lang="zh-CHS" altLang="en-US" sz="1600"/>
              <a:t>获取线程信息</a:t>
            </a:r>
          </a:p>
          <a:p>
            <a:pPr marL="0" indent="0">
              <a:buNone/>
            </a:pPr>
            <a:r>
              <a:rPr lang="en-US" altLang="zh-CHS" sz="16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HS" sz="1600">
                <a:solidFill>
                  <a:srgbClr val="5C2699"/>
                </a:solidFill>
                <a:latin typeface="Menlo-Regular"/>
              </a:rPr>
              <a:t>NSThread</a:t>
            </a:r>
            <a:r>
              <a:rPr lang="en-US" altLang="zh-CHS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HS" sz="1600">
                <a:solidFill>
                  <a:srgbClr val="2E0D6E"/>
                </a:solidFill>
                <a:latin typeface="Menlo-Regular"/>
              </a:rPr>
              <a:t>currentThread</a:t>
            </a:r>
            <a:r>
              <a:rPr lang="en-US" altLang="zh-CHS" sz="1600">
                <a:solidFill>
                  <a:srgbClr val="000000"/>
                </a:solidFill>
                <a:latin typeface="Menlo-Regular"/>
              </a:rPr>
              <a:t>]</a:t>
            </a:r>
            <a:endParaRPr kumimoji="1" lang="en-US" altLang="zh-CHS" sz="1600"/>
          </a:p>
          <a:p>
            <a:r>
              <a:rPr kumimoji="1" lang="zh-CHS" altLang="en-US" sz="1600"/>
              <a:t>线程休眠</a:t>
            </a:r>
          </a:p>
          <a:p>
            <a:pPr marL="0" indent="0">
              <a:buNone/>
            </a:pPr>
            <a:r>
              <a:rPr lang="en-US" altLang="zh-CHS" sz="16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HS" sz="1600">
                <a:solidFill>
                  <a:srgbClr val="5C2699"/>
                </a:solidFill>
                <a:latin typeface="Menlo-Regular"/>
              </a:rPr>
              <a:t>NSThread</a:t>
            </a:r>
            <a:r>
              <a:rPr lang="en-US" altLang="zh-CHS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HS" sz="1600">
                <a:solidFill>
                  <a:srgbClr val="2E0D6E"/>
                </a:solidFill>
                <a:latin typeface="Menlo-Regular"/>
              </a:rPr>
              <a:t>sleepForTimeInterval</a:t>
            </a:r>
            <a:r>
              <a:rPr lang="en-US" altLang="zh-CHS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HS" sz="1600">
                <a:solidFill>
                  <a:srgbClr val="1C00CF"/>
                </a:solidFill>
                <a:latin typeface="Menlo-Regular"/>
              </a:rPr>
              <a:t>2.0f</a:t>
            </a:r>
            <a:r>
              <a:rPr lang="en-US" altLang="zh-CHS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endParaRPr kumimoji="1" lang="en-US" altLang="zh-CHS" sz="1600"/>
          </a:p>
          <a:p>
            <a:r>
              <a:rPr kumimoji="1" lang="zh-CHS" altLang="en-US" sz="1600"/>
              <a:t>特点</a:t>
            </a:r>
            <a:endParaRPr kumimoji="1" lang="en-US" altLang="zh-CHS" sz="1600"/>
          </a:p>
          <a:p>
            <a:pPr lvl="1"/>
            <a:r>
              <a:rPr kumimoji="1" lang="zh-CHS" altLang="en-US" sz="1600">
                <a:solidFill>
                  <a:srgbClr val="FF6600"/>
                </a:solidFill>
              </a:rPr>
              <a:t>使用简单，量级轻</a:t>
            </a:r>
            <a:endParaRPr kumimoji="1" lang="en-US" altLang="zh-CHS" sz="1600">
              <a:solidFill>
                <a:srgbClr val="FF6600"/>
              </a:solidFill>
            </a:endParaRPr>
          </a:p>
          <a:p>
            <a:pPr lvl="1"/>
            <a:r>
              <a:rPr kumimoji="1" lang="zh-CHS" altLang="en-US" sz="1600">
                <a:solidFill>
                  <a:srgbClr val="FF6600"/>
                </a:solidFill>
              </a:rPr>
              <a:t>不能控制线程的数量以及执行顺序</a:t>
            </a:r>
          </a:p>
          <a:p>
            <a:endParaRPr kumimoji="1" lang="zh-CHS" altLang="en-US" sz="1600"/>
          </a:p>
        </p:txBody>
      </p:sp>
    </p:spTree>
    <p:extLst>
      <p:ext uri="{BB962C8B-B14F-4D97-AF65-F5344CB8AC3E}">
        <p14:creationId xmlns:p14="http://schemas.microsoft.com/office/powerpoint/2010/main" val="9100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HS"/>
              <a:t>NSObject</a:t>
            </a:r>
            <a:r>
              <a:rPr kumimoji="1" lang="zh-CHS" altLang="en-US"/>
              <a:t>的多线程方法注意事项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HS"/>
              <a:t>NSObject</a:t>
            </a:r>
            <a:r>
              <a:rPr kumimoji="1" lang="zh-CHS" altLang="en-US"/>
              <a:t>的多线程方法使用的是</a:t>
            </a:r>
            <a:r>
              <a:rPr kumimoji="1" lang="en-US" altLang="zh-CHS"/>
              <a:t>NSThread</a:t>
            </a:r>
            <a:r>
              <a:rPr kumimoji="1" lang="zh-CHS" altLang="en-US"/>
              <a:t>的多线程技术</a:t>
            </a:r>
            <a:endParaRPr kumimoji="1" lang="en-US" altLang="zh-CHS"/>
          </a:p>
          <a:p>
            <a:r>
              <a:rPr kumimoji="1" lang="zh-CHS" altLang="en-US">
                <a:solidFill>
                  <a:srgbClr val="FF0000"/>
                </a:solidFill>
              </a:rPr>
              <a:t>而</a:t>
            </a:r>
            <a:r>
              <a:rPr kumimoji="1" lang="en-US" altLang="zh-CHS">
                <a:solidFill>
                  <a:srgbClr val="FF0000"/>
                </a:solidFill>
              </a:rPr>
              <a:t>NSThread</a:t>
            </a:r>
            <a:r>
              <a:rPr kumimoji="1" lang="zh-CHS" altLang="en-US">
                <a:solidFill>
                  <a:srgbClr val="FF0000"/>
                </a:solidFill>
              </a:rPr>
              <a:t>的多线程技术不会自动使用</a:t>
            </a:r>
            <a:r>
              <a:rPr kumimoji="1" lang="en-US" altLang="zh-CHS">
                <a:solidFill>
                  <a:srgbClr val="FF0000"/>
                </a:solidFill>
              </a:rPr>
              <a:t>@autoreleasepool</a:t>
            </a:r>
          </a:p>
          <a:p>
            <a:endParaRPr kumimoji="1" lang="en-US" altLang="zh-CHS"/>
          </a:p>
          <a:p>
            <a:r>
              <a:rPr kumimoji="1" lang="zh-CHS" altLang="en-US"/>
              <a:t>在使用</a:t>
            </a:r>
            <a:r>
              <a:rPr kumimoji="1" lang="en-US" altLang="zh-CHS"/>
              <a:t>NSObject</a:t>
            </a:r>
            <a:r>
              <a:rPr kumimoji="1" lang="zh-CHS" altLang="en-US"/>
              <a:t>或</a:t>
            </a:r>
            <a:r>
              <a:rPr kumimoji="1" lang="en-US" altLang="zh-CHS"/>
              <a:t>NSThread</a:t>
            </a:r>
            <a:r>
              <a:rPr kumimoji="1" lang="zh-CHS" altLang="en-US"/>
              <a:t>的多线程技术时，</a:t>
            </a:r>
            <a:r>
              <a:rPr kumimoji="1" lang="zh-CHS" altLang="en-US">
                <a:solidFill>
                  <a:srgbClr val="FF0000"/>
                </a:solidFill>
              </a:rPr>
              <a:t>如果涉及到对象分配，需要手动添加</a:t>
            </a:r>
            <a:r>
              <a:rPr kumimoji="1" lang="en-US" altLang="zh-CHS">
                <a:solidFill>
                  <a:srgbClr val="FF0000"/>
                </a:solidFill>
              </a:rPr>
              <a:t>@autoreleasepool</a:t>
            </a:r>
            <a:endParaRPr kumimoji="1" lang="zh-CHS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12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HS"/>
              <a:t>@autoreleasepool</a:t>
            </a:r>
            <a:endParaRPr kumimoji="1" lang="zh-CH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800"/>
              </a:spcBef>
              <a:buClr>
                <a:schemeClr val="accent1"/>
              </a:buClr>
            </a:pPr>
            <a:r>
              <a:rPr kumimoji="1" lang="en-US" altLang="zh-CHS"/>
              <a:t>iOS</a:t>
            </a:r>
            <a:r>
              <a:rPr kumimoji="1" lang="zh-CHS" altLang="en-US"/>
              <a:t>开发中的内存管理</a:t>
            </a:r>
            <a:endParaRPr kumimoji="1" lang="en-US" altLang="zh-CHS"/>
          </a:p>
          <a:p>
            <a:pPr marL="571500" lvl="2" indent="-342900">
              <a:spcBef>
                <a:spcPts val="800"/>
              </a:spcBef>
              <a:buFont typeface="+mj-lt"/>
              <a:buAutoNum type="arabicParenBoth"/>
            </a:pPr>
            <a:r>
              <a:rPr kumimoji="1" lang="zh-CHS" altLang="en-US"/>
              <a:t>在</a:t>
            </a:r>
            <a:r>
              <a:rPr kumimoji="1" lang="en-US" altLang="zh-CHS"/>
              <a:t>iOS</a:t>
            </a:r>
            <a:r>
              <a:rPr kumimoji="1" lang="zh-CHS" altLang="en-US"/>
              <a:t>开发中，并没有</a:t>
            </a:r>
            <a:r>
              <a:rPr kumimoji="1" lang="en-US" altLang="zh-CHS"/>
              <a:t>JAVA</a:t>
            </a:r>
            <a:r>
              <a:rPr kumimoji="1" lang="zh-CHS" altLang="en-US"/>
              <a:t>或</a:t>
            </a:r>
            <a:r>
              <a:rPr kumimoji="1" lang="en-US" altLang="zh-CHS"/>
              <a:t>C#</a:t>
            </a:r>
            <a:r>
              <a:rPr kumimoji="1" lang="zh-CHS" altLang="en-US"/>
              <a:t>中的垃圾回收机制</a:t>
            </a:r>
            <a:endParaRPr kumimoji="1" lang="en-US" altLang="zh-CHS"/>
          </a:p>
          <a:p>
            <a:pPr marL="571500" lvl="2" indent="-342900">
              <a:spcBef>
                <a:spcPts val="800"/>
              </a:spcBef>
              <a:buFont typeface="+mj-lt"/>
              <a:buAutoNum type="arabicParenBoth"/>
            </a:pPr>
            <a:r>
              <a:rPr kumimoji="1" lang="zh-CHS" altLang="en-US"/>
              <a:t>使用</a:t>
            </a:r>
            <a:r>
              <a:rPr kumimoji="1" lang="en-US" altLang="zh-CHS"/>
              <a:t>ARC</a:t>
            </a:r>
            <a:r>
              <a:rPr kumimoji="1" lang="zh-CHS" altLang="en-US"/>
              <a:t>开发，只是在编译时，编译器会根据代码结构自动添加了</a:t>
            </a:r>
            <a:r>
              <a:rPr kumimoji="1" lang="en-US" altLang="zh-CHS">
                <a:solidFill>
                  <a:srgbClr val="FF0000"/>
                </a:solidFill>
              </a:rPr>
              <a:t>retain</a:t>
            </a:r>
            <a:r>
              <a:rPr kumimoji="1" lang="zh-CHS" altLang="en-US">
                <a:solidFill>
                  <a:srgbClr val="FF0000"/>
                </a:solidFill>
              </a:rPr>
              <a:t>、</a:t>
            </a:r>
            <a:r>
              <a:rPr kumimoji="1" lang="en-US" altLang="zh-CHS">
                <a:solidFill>
                  <a:srgbClr val="FF0000"/>
                </a:solidFill>
              </a:rPr>
              <a:t>release</a:t>
            </a:r>
            <a:r>
              <a:rPr kumimoji="1" lang="zh-CHS" altLang="en-US"/>
              <a:t>和</a:t>
            </a:r>
            <a:r>
              <a:rPr kumimoji="1" lang="en-US" altLang="zh-CHS">
                <a:solidFill>
                  <a:srgbClr val="FF0000"/>
                </a:solidFill>
              </a:rPr>
              <a:t>autorelease</a:t>
            </a:r>
          </a:p>
          <a:p>
            <a:endParaRPr kumimoji="1" lang="en-US" altLang="zh-CHS"/>
          </a:p>
          <a:p>
            <a:r>
              <a:rPr kumimoji="1" lang="zh-CHS" altLang="en-US"/>
              <a:t>自动释放池的工作原理</a:t>
            </a:r>
            <a:endParaRPr kumimoji="1" lang="en-US" altLang="zh-CHS"/>
          </a:p>
          <a:p>
            <a:pPr marL="571500" lvl="1" indent="-342900">
              <a:buFont typeface="+mj-lt"/>
              <a:buAutoNum type="arabicParenBoth"/>
            </a:pPr>
            <a:r>
              <a:rPr kumimoji="1" lang="zh-CHS" altLang="en-US"/>
              <a:t>标记为</a:t>
            </a:r>
            <a:r>
              <a:rPr kumimoji="1" lang="en-US" altLang="zh-CHS">
                <a:solidFill>
                  <a:srgbClr val="FF0000"/>
                </a:solidFill>
              </a:rPr>
              <a:t>autorelease</a:t>
            </a:r>
            <a:r>
              <a:rPr kumimoji="1" lang="zh-CHS" altLang="en-US"/>
              <a:t>的对象在出了作用域范围后，会</a:t>
            </a:r>
            <a:r>
              <a:rPr kumimoji="1" lang="zh-CHS" altLang="en-US">
                <a:solidFill>
                  <a:srgbClr val="FF0000"/>
                </a:solidFill>
              </a:rPr>
              <a:t>被添加到最近一次创建的自动释放池中</a:t>
            </a:r>
            <a:endParaRPr kumimoji="1" lang="en-US" altLang="zh-CHS">
              <a:solidFill>
                <a:srgbClr val="FF0000"/>
              </a:solidFill>
            </a:endParaRPr>
          </a:p>
          <a:p>
            <a:pPr marL="571500" lvl="1" indent="-342900">
              <a:buFont typeface="+mj-lt"/>
              <a:buAutoNum type="arabicParenBoth"/>
            </a:pPr>
            <a:r>
              <a:rPr kumimoji="1" lang="zh-CHS" altLang="en-US"/>
              <a:t>当自动释放池</a:t>
            </a:r>
            <a:r>
              <a:rPr kumimoji="1" lang="zh-CHS" altLang="en-US">
                <a:solidFill>
                  <a:srgbClr val="FF0000"/>
                </a:solidFill>
              </a:rPr>
              <a:t>被销毁</a:t>
            </a:r>
            <a:r>
              <a:rPr kumimoji="1" lang="zh-CHS" altLang="en-US"/>
              <a:t>或</a:t>
            </a:r>
            <a:r>
              <a:rPr kumimoji="1" lang="zh-CHS" altLang="en-US">
                <a:solidFill>
                  <a:srgbClr val="FF0000"/>
                </a:solidFill>
              </a:rPr>
              <a:t>耗尽</a:t>
            </a:r>
            <a:r>
              <a:rPr kumimoji="1" lang="zh-CHS" altLang="en-US"/>
              <a:t>时，会向自动释放池中的所有对象发送</a:t>
            </a:r>
            <a:r>
              <a:rPr kumimoji="1" lang="en-US" altLang="zh-CHS">
                <a:solidFill>
                  <a:srgbClr val="FF0000"/>
                </a:solidFill>
              </a:rPr>
              <a:t>release</a:t>
            </a:r>
            <a:r>
              <a:rPr kumimoji="1" lang="zh-CHS" altLang="en-US"/>
              <a:t>消息</a:t>
            </a:r>
            <a:endParaRPr kumimoji="1" lang="en-US" altLang="zh-CHS"/>
          </a:p>
          <a:p>
            <a:pPr marL="571500" lvl="1" indent="-342900">
              <a:buFont typeface="+mj-lt"/>
              <a:buAutoNum type="arabicParenBoth"/>
            </a:pPr>
            <a:r>
              <a:rPr kumimoji="1" lang="zh-CHS" altLang="en-US">
                <a:solidFill>
                  <a:srgbClr val="FF0000"/>
                </a:solidFill>
              </a:rPr>
              <a:t>每个线程都需要有</a:t>
            </a:r>
            <a:r>
              <a:rPr kumimoji="1" lang="en-US" altLang="zh-CHS">
                <a:solidFill>
                  <a:srgbClr val="FF0000"/>
                </a:solidFill>
              </a:rPr>
              <a:t>@autoreleasepool</a:t>
            </a:r>
            <a:r>
              <a:rPr kumimoji="1" lang="zh-CHS" altLang="en-US"/>
              <a:t>，否则可能会出现内存泄漏，但是使用</a:t>
            </a:r>
            <a:r>
              <a:rPr kumimoji="1" lang="en-US" altLang="zh-CHS"/>
              <a:t>NSThread</a:t>
            </a:r>
            <a:r>
              <a:rPr kumimoji="1" lang="zh-CHS" altLang="en-US"/>
              <a:t>多线程技术，并不会为后台线程创建自动释放池</a:t>
            </a:r>
          </a:p>
        </p:txBody>
      </p:sp>
    </p:spTree>
    <p:extLst>
      <p:ext uri="{BB962C8B-B14F-4D97-AF65-F5344CB8AC3E}">
        <p14:creationId xmlns:p14="http://schemas.microsoft.com/office/powerpoint/2010/main" val="102302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S" altLang="en-US"/>
              <a:t>自动释放池常见面试代码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altLang="zh-CHS" sz="1800">
                <a:solidFill>
                  <a:srgbClr val="AA0D91"/>
                </a:solidFill>
                <a:latin typeface="Menlo-Regular"/>
              </a:rPr>
              <a:t>for</a:t>
            </a:r>
            <a:r>
              <a:rPr lang="da-DK" altLang="zh-CHS" sz="1800">
                <a:solidFill>
                  <a:srgbClr val="000000"/>
                </a:solidFill>
                <a:latin typeface="Menlo-Regular"/>
              </a:rPr>
              <a:t> (</a:t>
            </a:r>
            <a:r>
              <a:rPr lang="da-DK" altLang="zh-CHS" sz="1800">
                <a:solidFill>
                  <a:srgbClr val="AA0D91"/>
                </a:solidFill>
                <a:latin typeface="Menlo-Regular"/>
              </a:rPr>
              <a:t>int</a:t>
            </a:r>
            <a:r>
              <a:rPr lang="da-DK" altLang="zh-CHS" sz="1800">
                <a:solidFill>
                  <a:srgbClr val="000000"/>
                </a:solidFill>
                <a:latin typeface="Menlo-Regular"/>
              </a:rPr>
              <a:t> i = </a:t>
            </a:r>
            <a:r>
              <a:rPr lang="da-DK" altLang="zh-CHS" sz="1800">
                <a:solidFill>
                  <a:srgbClr val="1C00CF"/>
                </a:solidFill>
                <a:latin typeface="Menlo-Regular"/>
              </a:rPr>
              <a:t>0</a:t>
            </a:r>
            <a:r>
              <a:rPr lang="da-DK" altLang="zh-CHS" sz="1800">
                <a:solidFill>
                  <a:srgbClr val="000000"/>
                </a:solidFill>
                <a:latin typeface="Menlo-Regular"/>
              </a:rPr>
              <a:t>; i &lt; </a:t>
            </a:r>
            <a:r>
              <a:rPr lang="da-DK" altLang="zh-CHS" sz="1800">
                <a:solidFill>
                  <a:srgbClr val="1C00CF"/>
                </a:solidFill>
                <a:latin typeface="Menlo-Regular"/>
              </a:rPr>
              <a:t>10</a:t>
            </a:r>
            <a:r>
              <a:rPr lang="da-DK" altLang="zh-CHS" sz="1800">
                <a:solidFill>
                  <a:srgbClr val="000000"/>
                </a:solidFill>
                <a:latin typeface="Menlo-Regular"/>
              </a:rPr>
              <a:t>; ++i) {</a:t>
            </a:r>
          </a:p>
          <a:p>
            <a:pPr marL="0" indent="0">
              <a:buNone/>
            </a:pPr>
            <a:r>
              <a:rPr lang="da-DK" altLang="zh-CHS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altLang="zh-CHS" sz="18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da-DK" altLang="zh-CHS" sz="1800">
                <a:solidFill>
                  <a:srgbClr val="000000"/>
                </a:solidFill>
                <a:latin typeface="Menlo-Regular"/>
              </a:rPr>
              <a:t> *str = </a:t>
            </a:r>
            <a:r>
              <a:rPr lang="da-DK" altLang="zh-CHS" sz="1800">
                <a:solidFill>
                  <a:srgbClr val="C41A16"/>
                </a:solidFill>
                <a:latin typeface="Menlo-Regular"/>
              </a:rPr>
              <a:t>@"Hello World"</a:t>
            </a:r>
            <a:r>
              <a:rPr lang="da-DK" altLang="zh-CHS" sz="18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da-DK" altLang="zh-CHS" sz="1800">
                <a:solidFill>
                  <a:srgbClr val="000000"/>
                </a:solidFill>
                <a:latin typeface="Menlo-Regular"/>
              </a:rPr>
              <a:t>    str = [str </a:t>
            </a:r>
            <a:r>
              <a:rPr lang="da-DK" altLang="zh-CHS" sz="1800">
                <a:solidFill>
                  <a:srgbClr val="2E0D6E"/>
                </a:solidFill>
                <a:latin typeface="Menlo-Regular"/>
              </a:rPr>
              <a:t>stringByAppendingFormat</a:t>
            </a:r>
            <a:r>
              <a:rPr lang="da-DK" altLang="zh-CHS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da-DK" altLang="zh-CHS" sz="1800">
                <a:solidFill>
                  <a:srgbClr val="C41A16"/>
                </a:solidFill>
                <a:latin typeface="Menlo-Regular"/>
              </a:rPr>
              <a:t>@" - %d"</a:t>
            </a:r>
            <a:r>
              <a:rPr lang="da-DK" altLang="zh-CHS" sz="1800">
                <a:solidFill>
                  <a:srgbClr val="000000"/>
                </a:solidFill>
                <a:latin typeface="Menlo-Regular"/>
              </a:rPr>
              <a:t>, i];</a:t>
            </a:r>
          </a:p>
          <a:p>
            <a:pPr marL="0" indent="0">
              <a:buNone/>
            </a:pPr>
            <a:r>
              <a:rPr lang="da-DK" altLang="zh-CHS" sz="1800">
                <a:solidFill>
                  <a:srgbClr val="000000"/>
                </a:solidFill>
                <a:latin typeface="Menlo-Regular"/>
              </a:rPr>
              <a:t>    str = [str </a:t>
            </a:r>
            <a:r>
              <a:rPr lang="da-DK" altLang="zh-CHS" sz="1800">
                <a:solidFill>
                  <a:srgbClr val="2E0D6E"/>
                </a:solidFill>
                <a:latin typeface="Menlo-Regular"/>
              </a:rPr>
              <a:t>uppercaseString</a:t>
            </a:r>
            <a:r>
              <a:rPr lang="da-DK" altLang="zh-CHS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da-DK" altLang="zh-CHS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altLang="zh-CHS" sz="1800">
                <a:solidFill>
                  <a:srgbClr val="2E0D6E"/>
                </a:solidFill>
                <a:latin typeface="Menlo-Regular"/>
              </a:rPr>
              <a:t>NSLog</a:t>
            </a:r>
            <a:r>
              <a:rPr lang="da-DK" altLang="zh-CHS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altLang="zh-CHS" sz="1800">
                <a:solidFill>
                  <a:srgbClr val="C41A16"/>
                </a:solidFill>
                <a:latin typeface="Menlo-Regular"/>
              </a:rPr>
              <a:t>@"%@"</a:t>
            </a:r>
            <a:r>
              <a:rPr lang="da-DK" altLang="zh-CHS" sz="1800">
                <a:solidFill>
                  <a:srgbClr val="000000"/>
                </a:solidFill>
                <a:latin typeface="Menlo-Regular"/>
              </a:rPr>
              <a:t>, str);</a:t>
            </a:r>
          </a:p>
          <a:p>
            <a:pPr marL="0" indent="0">
              <a:buNone/>
            </a:pPr>
            <a:r>
              <a:rPr lang="da-DK" altLang="zh-CHS" sz="180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endParaRPr kumimoji="1" lang="da-DK" altLang="zh-CH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kumimoji="1" lang="zh-CHS" altLang="en-US" sz="1800"/>
              <a:t>问：以上代码存在什么样的问题？如果循环的次数非常大时，应该如何修改？</a:t>
            </a:r>
          </a:p>
        </p:txBody>
      </p:sp>
    </p:spTree>
    <p:extLst>
      <p:ext uri="{BB962C8B-B14F-4D97-AF65-F5344CB8AC3E}">
        <p14:creationId xmlns:p14="http://schemas.microsoft.com/office/powerpoint/2010/main" val="16708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HS"/>
              <a:t>Q &amp; A</a:t>
            </a:r>
            <a:endParaRPr kumimoji="1" lang="zh-CHS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zh-CHS" altLang="en-US"/>
          </a:p>
        </p:txBody>
      </p:sp>
    </p:spTree>
    <p:extLst>
      <p:ext uri="{BB962C8B-B14F-4D97-AF65-F5344CB8AC3E}">
        <p14:creationId xmlns:p14="http://schemas.microsoft.com/office/powerpoint/2010/main" val="19377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S" altLang="en-US"/>
              <a:t>优势、弊端以及误区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HS" altLang="en-US" b="1">
                <a:solidFill>
                  <a:srgbClr val="FF6600"/>
                </a:solidFill>
              </a:rPr>
              <a:t>优势</a:t>
            </a:r>
            <a:endParaRPr kumimoji="1" lang="en-US" altLang="zh-CHS" b="1">
              <a:solidFill>
                <a:srgbClr val="FF6600"/>
              </a:solidFill>
            </a:endParaRPr>
          </a:p>
          <a:p>
            <a:pPr marL="571500" lvl="1" indent="-342900">
              <a:buFont typeface="+mj-lt"/>
              <a:buAutoNum type="arabicParenBoth"/>
            </a:pPr>
            <a:r>
              <a:rPr kumimoji="1" lang="zh-CHS" altLang="en-US"/>
              <a:t>充分发挥多核处理器优势，将不同线程任务分配给不同的处理器，真正进入“</a:t>
            </a:r>
            <a:r>
              <a:rPr kumimoji="1" lang="zh-CHS" altLang="en-US">
                <a:solidFill>
                  <a:srgbClr val="FF0000"/>
                </a:solidFill>
              </a:rPr>
              <a:t>并行运算</a:t>
            </a:r>
            <a:r>
              <a:rPr kumimoji="1" lang="zh-CHS" altLang="en-US"/>
              <a:t>”状态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HS" altLang="en-US"/>
              <a:t>将</a:t>
            </a:r>
            <a:r>
              <a:rPr kumimoji="1" lang="zh-CHS" altLang="en-US">
                <a:solidFill>
                  <a:srgbClr val="FF0000"/>
                </a:solidFill>
              </a:rPr>
              <a:t>耗时</a:t>
            </a:r>
            <a:r>
              <a:rPr kumimoji="1" lang="zh-CHS" altLang="en-US"/>
              <a:t>的任务分配到其他线程执行，</a:t>
            </a:r>
            <a:r>
              <a:rPr kumimoji="1" lang="zh-CHS" altLang="en-US">
                <a:solidFill>
                  <a:srgbClr val="FF0000"/>
                </a:solidFill>
              </a:rPr>
              <a:t>由主线程负责统一更新界面</a:t>
            </a:r>
            <a:r>
              <a:rPr kumimoji="1" lang="zh-CHS" altLang="en-US"/>
              <a:t>会使</a:t>
            </a:r>
            <a:r>
              <a:rPr kumimoji="1" lang="zh-CHS" altLang="en-US">
                <a:solidFill>
                  <a:srgbClr val="0000FF"/>
                </a:solidFill>
              </a:rPr>
              <a:t>应用程序更加流畅，用户体验更好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HS" altLang="en-US">
                <a:solidFill>
                  <a:srgbClr val="FF0000"/>
                </a:solidFill>
              </a:rPr>
              <a:t>当硬件处理器的数量增加</a:t>
            </a:r>
            <a:r>
              <a:rPr kumimoji="1" lang="zh-CHS" altLang="en-US"/>
              <a:t>，程序会运行更快，而</a:t>
            </a:r>
            <a:r>
              <a:rPr kumimoji="1" lang="zh-CHS" altLang="en-US">
                <a:solidFill>
                  <a:srgbClr val="FF0000"/>
                </a:solidFill>
              </a:rPr>
              <a:t>程序无需做任何调整</a:t>
            </a:r>
            <a:endParaRPr kumimoji="1" lang="en-US" altLang="zh-CHS">
              <a:solidFill>
                <a:srgbClr val="FF0000"/>
              </a:solidFill>
            </a:endParaRPr>
          </a:p>
          <a:p>
            <a:r>
              <a:rPr kumimoji="1" lang="zh-CHS" altLang="en-US" b="1">
                <a:solidFill>
                  <a:srgbClr val="FF6600"/>
                </a:solidFill>
              </a:rPr>
              <a:t>弊端</a:t>
            </a:r>
            <a:endParaRPr kumimoji="1" lang="en-US" altLang="zh-CHS" b="1">
              <a:solidFill>
                <a:srgbClr val="FF6600"/>
              </a:solidFill>
            </a:endParaRPr>
          </a:p>
          <a:p>
            <a:pPr lvl="1"/>
            <a:r>
              <a:rPr kumimoji="1" lang="zh-CHS" altLang="en-US">
                <a:solidFill>
                  <a:srgbClr val="FF0000"/>
                </a:solidFill>
              </a:rPr>
              <a:t>新建线程会消耗内存空间和</a:t>
            </a:r>
            <a:r>
              <a:rPr kumimoji="1" lang="en-US" altLang="zh-CHS">
                <a:solidFill>
                  <a:srgbClr val="FF0000"/>
                </a:solidFill>
              </a:rPr>
              <a:t>CPU</a:t>
            </a:r>
            <a:r>
              <a:rPr kumimoji="1" lang="zh-CHS" altLang="en-US">
                <a:solidFill>
                  <a:srgbClr val="FF0000"/>
                </a:solidFill>
              </a:rPr>
              <a:t>时间</a:t>
            </a:r>
            <a:r>
              <a:rPr kumimoji="1" lang="zh-CHS" altLang="en-US"/>
              <a:t>，线程太多会降低系统的运行性能</a:t>
            </a:r>
            <a:endParaRPr kumimoji="1" lang="en-US" altLang="zh-CHS">
              <a:solidFill>
                <a:srgbClr val="FF0000"/>
              </a:solidFill>
            </a:endParaRPr>
          </a:p>
          <a:p>
            <a:r>
              <a:rPr kumimoji="1" lang="zh-CHS" altLang="en-US" b="1">
                <a:solidFill>
                  <a:srgbClr val="FF6600"/>
                </a:solidFill>
              </a:rPr>
              <a:t>误区</a:t>
            </a:r>
            <a:endParaRPr kumimoji="1" lang="en-US" altLang="zh-CHS" b="1">
              <a:solidFill>
                <a:srgbClr val="FF6600"/>
              </a:solidFill>
            </a:endParaRPr>
          </a:p>
          <a:p>
            <a:pPr lvl="1"/>
            <a:r>
              <a:rPr kumimoji="1" lang="zh-CHS" altLang="en-US"/>
              <a:t>多线程技术是为了</a:t>
            </a:r>
            <a:r>
              <a:rPr kumimoji="1" lang="zh-CHS" altLang="en-US">
                <a:solidFill>
                  <a:srgbClr val="FF0000"/>
                </a:solidFill>
              </a:rPr>
              <a:t>并发</a:t>
            </a:r>
            <a:r>
              <a:rPr kumimoji="1" lang="zh-CHS" altLang="en-US"/>
              <a:t>执行多项任务</a:t>
            </a:r>
            <a:r>
              <a:rPr kumimoji="1" lang="zh-CHS" altLang="zh-CHS"/>
              <a:t>，</a:t>
            </a:r>
            <a:r>
              <a:rPr kumimoji="1" lang="zh-CHS" altLang="en-US"/>
              <a:t>不会提高单个算法本身的执行效率</a:t>
            </a:r>
            <a:endParaRPr kumimoji="1" lang="en-US" altLang="zh-CHS"/>
          </a:p>
        </p:txBody>
      </p:sp>
    </p:spTree>
    <p:extLst>
      <p:ext uri="{BB962C8B-B14F-4D97-AF65-F5344CB8AC3E}">
        <p14:creationId xmlns:p14="http://schemas.microsoft.com/office/powerpoint/2010/main" val="218720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HS"/>
              <a:t>iOS</a:t>
            </a:r>
            <a:r>
              <a:rPr kumimoji="1" lang="zh-CHS" altLang="en-US"/>
              <a:t>的三种多线程技术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HT" b="1">
                <a:solidFill>
                  <a:srgbClr val="FF6600"/>
                </a:solidFill>
              </a:rPr>
              <a:t>NSThread</a:t>
            </a:r>
            <a:r>
              <a:rPr kumimoji="1" lang="en-US" altLang="zh-CHT" b="1"/>
              <a:t> 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HS" altLang="en-US"/>
              <a:t>使用</a:t>
            </a:r>
            <a:r>
              <a:rPr kumimoji="1" lang="en-US" altLang="zh-CHT"/>
              <a:t>NSThread</a:t>
            </a:r>
            <a:r>
              <a:rPr kumimoji="1" lang="zh-CHT" altLang="en-US"/>
              <a:t>对象</a:t>
            </a:r>
            <a:r>
              <a:rPr kumimoji="1" lang="zh-CHS" altLang="en-US">
                <a:solidFill>
                  <a:srgbClr val="FF0000"/>
                </a:solidFill>
              </a:rPr>
              <a:t>建立</a:t>
            </a:r>
            <a:r>
              <a:rPr kumimoji="1" lang="zh-CHT" altLang="en-US">
                <a:solidFill>
                  <a:srgbClr val="FF0000"/>
                </a:solidFill>
              </a:rPr>
              <a:t>一个线程</a:t>
            </a:r>
            <a:r>
              <a:rPr kumimoji="1" lang="zh-CHS" altLang="en-US">
                <a:solidFill>
                  <a:srgbClr val="FF0000"/>
                </a:solidFill>
              </a:rPr>
              <a:t>非常方便</a:t>
            </a:r>
            <a:endParaRPr kumimoji="1" lang="en-US" altLang="zh-CHT">
              <a:solidFill>
                <a:srgbClr val="FF0000"/>
              </a:solidFill>
            </a:endParaRPr>
          </a:p>
          <a:p>
            <a:pPr marL="571500" lvl="1" indent="-342900">
              <a:buFont typeface="+mj-lt"/>
              <a:buAutoNum type="arabicParenBoth"/>
            </a:pPr>
            <a:r>
              <a:rPr kumimoji="1" lang="zh-CHS" altLang="en-US">
                <a:solidFill>
                  <a:srgbClr val="FF0000"/>
                </a:solidFill>
              </a:rPr>
              <a:t>但是！</a:t>
            </a:r>
            <a:r>
              <a:rPr kumimoji="1" lang="zh-CHS" altLang="en-US"/>
              <a:t>要使用</a:t>
            </a:r>
            <a:r>
              <a:rPr kumimoji="1" lang="en-US" altLang="zh-CHS"/>
              <a:t>NSThread</a:t>
            </a:r>
            <a:r>
              <a:rPr kumimoji="1" lang="zh-CHS" altLang="en-US">
                <a:solidFill>
                  <a:srgbClr val="FF0000"/>
                </a:solidFill>
              </a:rPr>
              <a:t>管理多个线程非常困难</a:t>
            </a:r>
            <a:r>
              <a:rPr kumimoji="1" lang="zh-CHS" altLang="en-US"/>
              <a:t>，不推荐使用</a:t>
            </a:r>
            <a:endParaRPr kumimoji="1" lang="en-US" altLang="zh-CHS"/>
          </a:p>
          <a:p>
            <a:pPr marL="571500" lvl="1" indent="-342900">
              <a:buFont typeface="+mj-lt"/>
              <a:buAutoNum type="arabicParenBoth"/>
            </a:pPr>
            <a:r>
              <a:rPr kumimoji="1" lang="zh-CHS" altLang="en-US">
                <a:solidFill>
                  <a:srgbClr val="FF0000"/>
                </a:solidFill>
              </a:rPr>
              <a:t>技巧！</a:t>
            </a:r>
            <a:r>
              <a:rPr kumimoji="1" lang="zh-CHS" altLang="en-US"/>
              <a:t>使用</a:t>
            </a:r>
            <a:r>
              <a:rPr lang="en-US" altLang="zh-CHS">
                <a:solidFill>
                  <a:srgbClr val="FF0000"/>
                </a:solidFill>
              </a:rPr>
              <a:t>[NSThread currentThread]</a:t>
            </a:r>
            <a:r>
              <a:rPr kumimoji="1" lang="zh-CHS" altLang="en-US"/>
              <a:t>跟踪任务所在线程，适用于这三种技术</a:t>
            </a:r>
            <a:endParaRPr kumimoji="1" lang="zh-CHT" altLang="en-US"/>
          </a:p>
          <a:p>
            <a:r>
              <a:rPr kumimoji="1" lang="en-US" altLang="zh-CHT" b="1">
                <a:solidFill>
                  <a:srgbClr val="FF6600"/>
                </a:solidFill>
              </a:rPr>
              <a:t>NSOperation/NSOperationQueue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HS" altLang="en-US"/>
              <a:t>是使用</a:t>
            </a:r>
            <a:r>
              <a:rPr kumimoji="1" lang="en-US" altLang="zh-CHT"/>
              <a:t>GCD</a:t>
            </a:r>
            <a:r>
              <a:rPr kumimoji="1" lang="zh-CHT" altLang="en-US"/>
              <a:t>实现的</a:t>
            </a:r>
            <a:r>
              <a:rPr kumimoji="1" lang="zh-CHS" altLang="en-US"/>
              <a:t>一套</a:t>
            </a:r>
            <a:r>
              <a:rPr kumimoji="1" lang="en-US" altLang="zh-CHT">
                <a:solidFill>
                  <a:srgbClr val="FF0000"/>
                </a:solidFill>
              </a:rPr>
              <a:t>Objective-C</a:t>
            </a:r>
            <a:r>
              <a:rPr kumimoji="1" lang="zh-CHS" altLang="en-US"/>
              <a:t>的</a:t>
            </a:r>
            <a:r>
              <a:rPr kumimoji="1" lang="en-US" altLang="zh-CHT"/>
              <a:t>API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HS" altLang="en-US"/>
              <a:t>是</a:t>
            </a:r>
            <a:r>
              <a:rPr kumimoji="1" lang="zh-CHT" altLang="en-US">
                <a:solidFill>
                  <a:srgbClr val="FF0000"/>
                </a:solidFill>
              </a:rPr>
              <a:t>面向对象</a:t>
            </a:r>
            <a:r>
              <a:rPr kumimoji="1" lang="zh-CHT" altLang="en-US"/>
              <a:t>的</a:t>
            </a:r>
            <a:r>
              <a:rPr kumimoji="1" lang="zh-CHS" altLang="en-US"/>
              <a:t>线程技术</a:t>
            </a:r>
            <a:endParaRPr kumimoji="1" lang="en-US" altLang="zh-CHS"/>
          </a:p>
          <a:p>
            <a:pPr marL="571500" lvl="1" indent="-342900">
              <a:buFont typeface="+mj-lt"/>
              <a:buAutoNum type="arabicParenBoth"/>
            </a:pPr>
            <a:r>
              <a:rPr kumimoji="1" lang="zh-CHS" altLang="en-US"/>
              <a:t>提供了一些</a:t>
            </a:r>
            <a:r>
              <a:rPr kumimoji="1" lang="zh-CHS" altLang="en-US">
                <a:solidFill>
                  <a:srgbClr val="FF0000"/>
                </a:solidFill>
              </a:rPr>
              <a:t>在</a:t>
            </a:r>
            <a:r>
              <a:rPr kumimoji="1" lang="en-US" altLang="zh-CHS">
                <a:solidFill>
                  <a:srgbClr val="FF0000"/>
                </a:solidFill>
              </a:rPr>
              <a:t>GCD</a:t>
            </a:r>
            <a:r>
              <a:rPr kumimoji="1" lang="zh-CHS" altLang="en-US">
                <a:solidFill>
                  <a:srgbClr val="FF0000"/>
                </a:solidFill>
              </a:rPr>
              <a:t>中不容易实现的特性</a:t>
            </a:r>
            <a:r>
              <a:rPr kumimoji="1" lang="zh-CHS" altLang="en-US"/>
              <a:t>，如：</a:t>
            </a:r>
            <a:r>
              <a:rPr kumimoji="1" lang="zh-CHS" altLang="en-US">
                <a:solidFill>
                  <a:srgbClr val="0000FF"/>
                </a:solidFill>
              </a:rPr>
              <a:t>限制最大并发数量</a:t>
            </a:r>
            <a:r>
              <a:rPr kumimoji="1" lang="zh-CHS" altLang="en-US"/>
              <a:t>、</a:t>
            </a:r>
            <a:r>
              <a:rPr kumimoji="1" lang="zh-CHS" altLang="en-US">
                <a:solidFill>
                  <a:srgbClr val="0000FF"/>
                </a:solidFill>
              </a:rPr>
              <a:t>操作之间的依赖关系</a:t>
            </a:r>
            <a:endParaRPr kumimoji="1" lang="zh-CHT" altLang="en-US">
              <a:solidFill>
                <a:srgbClr val="0000FF"/>
              </a:solidFill>
            </a:endParaRPr>
          </a:p>
          <a:p>
            <a:r>
              <a:rPr kumimoji="1" lang="en-US" altLang="zh-CHT" b="1">
                <a:solidFill>
                  <a:srgbClr val="FF6600"/>
                </a:solidFill>
              </a:rPr>
              <a:t>GCD —— Grand Central Dispatch 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HS" altLang="en-US">
                <a:solidFill>
                  <a:srgbClr val="FF0000"/>
                </a:solidFill>
              </a:rPr>
              <a:t>是基于</a:t>
            </a:r>
            <a:r>
              <a:rPr kumimoji="1" lang="en-US" altLang="zh-CHS">
                <a:solidFill>
                  <a:srgbClr val="FF0000"/>
                </a:solidFill>
              </a:rPr>
              <a:t>C</a:t>
            </a:r>
            <a:r>
              <a:rPr kumimoji="1" lang="zh-CHS" altLang="en-US">
                <a:solidFill>
                  <a:srgbClr val="FF0000"/>
                </a:solidFill>
              </a:rPr>
              <a:t>语言</a:t>
            </a:r>
            <a:r>
              <a:rPr kumimoji="1" lang="zh-CHS" altLang="en-US"/>
              <a:t>的底层</a:t>
            </a:r>
            <a:r>
              <a:rPr kumimoji="1" lang="en-US" altLang="zh-CHS"/>
              <a:t>API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HS" altLang="en-US"/>
              <a:t>用</a:t>
            </a:r>
            <a:r>
              <a:rPr kumimoji="1" lang="en-US" altLang="zh-CHS">
                <a:solidFill>
                  <a:srgbClr val="0000FF"/>
                </a:solidFill>
              </a:rPr>
              <a:t>Block</a:t>
            </a:r>
            <a:r>
              <a:rPr kumimoji="1" lang="zh-CHS" altLang="en-US"/>
              <a:t>定义任务，使用起来非常灵活便捷</a:t>
            </a:r>
            <a:endParaRPr kumimoji="1" lang="en-US" altLang="zh-CHS"/>
          </a:p>
          <a:p>
            <a:pPr marL="571500" lvl="1" indent="-342900">
              <a:buFont typeface="+mj-lt"/>
              <a:buAutoNum type="arabicParenBoth"/>
            </a:pPr>
            <a:r>
              <a:rPr kumimoji="1" lang="zh-CHS" altLang="en-US"/>
              <a:t>提供了</a:t>
            </a:r>
            <a:r>
              <a:rPr kumimoji="1" lang="zh-CHS" altLang="en-US">
                <a:solidFill>
                  <a:srgbClr val="FF0000"/>
                </a:solidFill>
              </a:rPr>
              <a:t>更多的控制能力</a:t>
            </a:r>
            <a:r>
              <a:rPr kumimoji="1" lang="zh-CHS" altLang="en-US"/>
              <a:t>以及操作队列中所不能使用的</a:t>
            </a:r>
            <a:r>
              <a:rPr kumimoji="1" lang="zh-CHS" altLang="en-US">
                <a:solidFill>
                  <a:srgbClr val="FF0000"/>
                </a:solidFill>
              </a:rPr>
              <a:t>底层函数</a:t>
            </a:r>
            <a:endParaRPr kumimoji="1" lang="en-US" altLang="zh-CHS">
              <a:solidFill>
                <a:srgbClr val="FF0000"/>
              </a:solidFill>
            </a:endParaRPr>
          </a:p>
          <a:p>
            <a:endParaRPr kumimoji="1" lang="en-US" altLang="zh-CHS"/>
          </a:p>
          <a:p>
            <a:r>
              <a:rPr kumimoji="1" lang="zh-CHS" altLang="en-US" sz="1700" b="1">
                <a:solidFill>
                  <a:srgbClr val="FF6600"/>
                </a:solidFill>
              </a:rPr>
              <a:t>提示：</a:t>
            </a:r>
            <a:r>
              <a:rPr kumimoji="1" lang="en-US" altLang="zh-CHS" sz="1700"/>
              <a:t>iOS</a:t>
            </a:r>
            <a:r>
              <a:rPr kumimoji="1" lang="zh-CHS" altLang="en-US" sz="1700"/>
              <a:t>的开发者，需要了解三种多线程技术的基本使用，因为在实际开发中会根据实际情况选择不同的多线程技术</a:t>
            </a:r>
            <a:endParaRPr kumimoji="1" lang="en-US" altLang="zh-CHS" sz="1700"/>
          </a:p>
          <a:p>
            <a:pPr lvl="1"/>
            <a:endParaRPr kumimoji="1" lang="zh-CHS" altLang="en-US"/>
          </a:p>
        </p:txBody>
      </p:sp>
    </p:spTree>
    <p:extLst>
      <p:ext uri="{BB962C8B-B14F-4D97-AF65-F5344CB8AC3E}">
        <p14:creationId xmlns:p14="http://schemas.microsoft.com/office/powerpoint/2010/main" val="52332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HS"/>
              <a:t>GCD</a:t>
            </a:r>
            <a:r>
              <a:rPr kumimoji="1" lang="zh-CHS" altLang="en-US"/>
              <a:t>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HS"/>
              <a:t>GCD</a:t>
            </a:r>
            <a:r>
              <a:rPr kumimoji="1" lang="zh-CHS" altLang="en-US"/>
              <a:t>的基本思想是就将</a:t>
            </a:r>
            <a:r>
              <a:rPr kumimoji="1" lang="zh-CHS" altLang="en-US">
                <a:solidFill>
                  <a:srgbClr val="FF0000"/>
                </a:solidFill>
              </a:rPr>
              <a:t>操作</a:t>
            </a:r>
            <a:r>
              <a:rPr kumimoji="1" lang="en-US" altLang="zh-CHS">
                <a:solidFill>
                  <a:srgbClr val="FF0000"/>
                </a:solidFill>
              </a:rPr>
              <a:t>s</a:t>
            </a:r>
            <a:r>
              <a:rPr kumimoji="1" lang="zh-CHS" altLang="en-US"/>
              <a:t>放在</a:t>
            </a:r>
            <a:r>
              <a:rPr kumimoji="1" lang="zh-CHS" altLang="en-US">
                <a:solidFill>
                  <a:srgbClr val="FF0000"/>
                </a:solidFill>
              </a:rPr>
              <a:t>队列</a:t>
            </a:r>
            <a:r>
              <a:rPr kumimoji="1" lang="en-US" altLang="zh-CHS">
                <a:solidFill>
                  <a:srgbClr val="FF0000"/>
                </a:solidFill>
              </a:rPr>
              <a:t>s</a:t>
            </a:r>
            <a:r>
              <a:rPr kumimoji="1" lang="zh-CHS" altLang="en-US"/>
              <a:t>中去执行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HS" altLang="en-US"/>
              <a:t>操作使用</a:t>
            </a:r>
            <a:r>
              <a:rPr kumimoji="1" lang="en-US" altLang="zh-CHS">
                <a:solidFill>
                  <a:srgbClr val="FF0000"/>
                </a:solidFill>
              </a:rPr>
              <a:t>Blocks</a:t>
            </a:r>
            <a:r>
              <a:rPr kumimoji="1" lang="zh-CHS" altLang="en-US"/>
              <a:t>定义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HS" altLang="en-US">
                <a:solidFill>
                  <a:srgbClr val="FF0000"/>
                </a:solidFill>
              </a:rPr>
              <a:t>队列</a:t>
            </a:r>
            <a:r>
              <a:rPr kumimoji="1" lang="zh-CHS" altLang="en-US"/>
              <a:t>负责</a:t>
            </a:r>
            <a:r>
              <a:rPr kumimoji="1" lang="zh-CHS" altLang="en-US">
                <a:solidFill>
                  <a:srgbClr val="FF0000"/>
                </a:solidFill>
              </a:rPr>
              <a:t>调度</a:t>
            </a:r>
            <a:r>
              <a:rPr kumimoji="1" lang="zh-CHS" altLang="en-US"/>
              <a:t>任务</a:t>
            </a:r>
            <a:r>
              <a:rPr kumimoji="1" lang="zh-CHS" altLang="en-US">
                <a:solidFill>
                  <a:srgbClr val="FF0000"/>
                </a:solidFill>
              </a:rPr>
              <a:t>执行所在的线程</a:t>
            </a:r>
            <a:r>
              <a:rPr kumimoji="1" lang="zh-CHS" altLang="en-US"/>
              <a:t>以及</a:t>
            </a:r>
            <a:r>
              <a:rPr kumimoji="1" lang="zh-CHS" altLang="en-US">
                <a:solidFill>
                  <a:srgbClr val="FF0000"/>
                </a:solidFill>
              </a:rPr>
              <a:t>具体的执行时间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HS" altLang="en-US">
                <a:solidFill>
                  <a:srgbClr val="FF0000"/>
                </a:solidFill>
              </a:rPr>
              <a:t>队列</a:t>
            </a:r>
            <a:r>
              <a:rPr kumimoji="1" lang="zh-CHS" altLang="en-US"/>
              <a:t>的特点是</a:t>
            </a:r>
            <a:r>
              <a:rPr kumimoji="1" lang="zh-CHS" altLang="en-US">
                <a:solidFill>
                  <a:srgbClr val="FF0000"/>
                </a:solidFill>
              </a:rPr>
              <a:t>先进先出</a:t>
            </a:r>
            <a:r>
              <a:rPr kumimoji="1" lang="en-US" altLang="zh-CHS">
                <a:solidFill>
                  <a:srgbClr val="FF0000"/>
                </a:solidFill>
              </a:rPr>
              <a:t>(FIFO)</a:t>
            </a:r>
            <a:r>
              <a:rPr kumimoji="1" lang="zh-CHS" altLang="en-US"/>
              <a:t>的，新添加至对列的操作都会排在队尾</a:t>
            </a:r>
          </a:p>
          <a:p>
            <a:endParaRPr kumimoji="1" lang="en-US" altLang="zh-CHS"/>
          </a:p>
          <a:p>
            <a:r>
              <a:rPr kumimoji="1" lang="zh-CHS" altLang="en-US"/>
              <a:t>提示</a:t>
            </a:r>
          </a:p>
          <a:p>
            <a:pPr lvl="1"/>
            <a:r>
              <a:rPr kumimoji="1" lang="en-US" altLang="zh-CHS"/>
              <a:t>GCD</a:t>
            </a:r>
            <a:r>
              <a:rPr kumimoji="1" lang="zh-CHS" altLang="en-US"/>
              <a:t>的</a:t>
            </a:r>
            <a:r>
              <a:rPr kumimoji="1" lang="zh-CHS" altLang="en-US">
                <a:solidFill>
                  <a:srgbClr val="FF0000"/>
                </a:solidFill>
              </a:rPr>
              <a:t>函数</a:t>
            </a:r>
            <a:r>
              <a:rPr kumimoji="1" lang="zh-CHS" altLang="en-US"/>
              <a:t>都是</a:t>
            </a:r>
            <a:r>
              <a:rPr kumimoji="1" lang="zh-CHS" altLang="en-US">
                <a:solidFill>
                  <a:srgbClr val="FF0000"/>
                </a:solidFill>
              </a:rPr>
              <a:t>以</a:t>
            </a:r>
            <a:r>
              <a:rPr kumimoji="1" lang="en-US" altLang="zh-CHS">
                <a:solidFill>
                  <a:srgbClr val="0000FF"/>
                </a:solidFill>
              </a:rPr>
              <a:t>dispatch</a:t>
            </a:r>
            <a:r>
              <a:rPr kumimoji="1" lang="en-US" altLang="zh-CHS"/>
              <a:t>(</a:t>
            </a:r>
            <a:r>
              <a:rPr kumimoji="1" lang="zh-CHS" altLang="en-US"/>
              <a:t>分派、调度</a:t>
            </a:r>
            <a:r>
              <a:rPr kumimoji="1" lang="en-US" altLang="zh-CHS"/>
              <a:t>)</a:t>
            </a:r>
            <a:r>
              <a:rPr kumimoji="1" lang="zh-CHS" altLang="en-US"/>
              <a:t>开头的</a:t>
            </a:r>
            <a:endParaRPr kumimoji="1" lang="en-US" altLang="zh-CHS"/>
          </a:p>
          <a:p>
            <a:r>
              <a:rPr kumimoji="1" lang="zh-CHS" altLang="en-US"/>
              <a:t>队列</a:t>
            </a:r>
            <a:endParaRPr kumimoji="1" lang="en-US" altLang="zh-CHS"/>
          </a:p>
          <a:p>
            <a:pPr lvl="1"/>
            <a:r>
              <a:rPr kumimoji="1" lang="en-US" altLang="zh-CHS" b="1">
                <a:solidFill>
                  <a:srgbClr val="FF6600"/>
                </a:solidFill>
              </a:rPr>
              <a:t>dispatch_queue_t</a:t>
            </a:r>
            <a:r>
              <a:rPr kumimoji="1" lang="zh-CHS" altLang="en-US"/>
              <a:t> </a:t>
            </a:r>
            <a:endParaRPr kumimoji="1" lang="en-US" altLang="zh-CHS"/>
          </a:p>
          <a:p>
            <a:pPr lvl="2"/>
            <a:r>
              <a:rPr kumimoji="1" lang="zh-CHS" altLang="en-US" b="1">
                <a:solidFill>
                  <a:srgbClr val="FF6600"/>
                </a:solidFill>
              </a:rPr>
              <a:t>串行队列</a:t>
            </a:r>
            <a:r>
              <a:rPr kumimoji="1" lang="zh-CHS" altLang="en-US"/>
              <a:t>，队列中的任务</a:t>
            </a:r>
            <a:r>
              <a:rPr kumimoji="1" lang="zh-CHS" altLang="en-US" b="1">
                <a:solidFill>
                  <a:srgbClr val="FF0000"/>
                </a:solidFill>
              </a:rPr>
              <a:t>只</a:t>
            </a:r>
            <a:r>
              <a:rPr kumimoji="1" lang="zh-CHS" altLang="en-US"/>
              <a:t>会顺序执行</a:t>
            </a:r>
            <a:endParaRPr kumimoji="1" lang="en-US" altLang="zh-CHS"/>
          </a:p>
          <a:p>
            <a:pPr lvl="2"/>
            <a:r>
              <a:rPr kumimoji="1" lang="zh-CHS" altLang="en-US" b="1">
                <a:solidFill>
                  <a:srgbClr val="FF6600"/>
                </a:solidFill>
              </a:rPr>
              <a:t>并行队列</a:t>
            </a:r>
            <a:r>
              <a:rPr kumimoji="1" lang="zh-CHS" altLang="en-US"/>
              <a:t>，队列中的任务</a:t>
            </a:r>
            <a:r>
              <a:rPr kumimoji="1" lang="zh-CHS" altLang="en-US" b="1">
                <a:solidFill>
                  <a:srgbClr val="FF0000"/>
                </a:solidFill>
              </a:rPr>
              <a:t>通常</a:t>
            </a:r>
            <a:r>
              <a:rPr kumimoji="1" lang="zh-CHS" altLang="en-US"/>
              <a:t>会并发执行</a:t>
            </a:r>
            <a:endParaRPr kumimoji="1" lang="en-US" altLang="zh-CHS"/>
          </a:p>
          <a:p>
            <a:r>
              <a:rPr kumimoji="1" lang="zh-CHS" altLang="en-US"/>
              <a:t>操作</a:t>
            </a:r>
            <a:endParaRPr kumimoji="1" lang="en-US" altLang="zh-CHS"/>
          </a:p>
          <a:p>
            <a:pPr lvl="1"/>
            <a:r>
              <a:rPr kumimoji="1" lang="en-US" altLang="zh-CHS" b="1">
                <a:solidFill>
                  <a:srgbClr val="FF6600"/>
                </a:solidFill>
              </a:rPr>
              <a:t>dispatch_async</a:t>
            </a:r>
            <a:r>
              <a:rPr kumimoji="1" lang="zh-CHS" altLang="en-US">
                <a:solidFill>
                  <a:srgbClr val="FF6600"/>
                </a:solidFill>
              </a:rPr>
              <a:t> </a:t>
            </a:r>
            <a:r>
              <a:rPr kumimoji="1" lang="zh-CHS" altLang="en-US">
                <a:solidFill>
                  <a:srgbClr val="0000FF"/>
                </a:solidFill>
              </a:rPr>
              <a:t>异步</a:t>
            </a:r>
            <a:r>
              <a:rPr kumimoji="1" lang="zh-CHS" altLang="en-US"/>
              <a:t>操作，会并发执行，无法确定任务的执行顺序</a:t>
            </a:r>
            <a:endParaRPr kumimoji="1" lang="en-US" altLang="zh-CHS"/>
          </a:p>
          <a:p>
            <a:pPr lvl="1"/>
            <a:r>
              <a:rPr kumimoji="1" lang="en-US" altLang="zh-CHS" b="1">
                <a:solidFill>
                  <a:srgbClr val="FF6600"/>
                </a:solidFill>
              </a:rPr>
              <a:t>dispatch_sync</a:t>
            </a:r>
            <a:r>
              <a:rPr kumimoji="1" lang="zh-CHS" altLang="en-US">
                <a:solidFill>
                  <a:srgbClr val="FF6600"/>
                </a:solidFill>
              </a:rPr>
              <a:t> </a:t>
            </a:r>
            <a:r>
              <a:rPr kumimoji="1" lang="zh-CHS" altLang="en-US">
                <a:solidFill>
                  <a:srgbClr val="0000FF"/>
                </a:solidFill>
              </a:rPr>
              <a:t>同步</a:t>
            </a:r>
            <a:r>
              <a:rPr kumimoji="1" lang="zh-CHS" altLang="en-US"/>
              <a:t>操作</a:t>
            </a:r>
            <a:r>
              <a:rPr kumimoji="1" lang="zh-CHS" altLang="zh-CHS"/>
              <a:t>，</a:t>
            </a:r>
            <a:r>
              <a:rPr kumimoji="1" lang="zh-CHS" altLang="en-US"/>
              <a:t>会依次顺序执行，能够决定任务的执行顺序</a:t>
            </a:r>
            <a:endParaRPr kumimoji="1" lang="en-US" altLang="zh-CHS"/>
          </a:p>
          <a:p>
            <a:pPr lvl="1"/>
            <a:endParaRPr kumimoji="1" lang="zh-CHS" altLang="en-US"/>
          </a:p>
          <a:p>
            <a:endParaRPr kumimoji="1" lang="zh-CHS" altLang="en-US"/>
          </a:p>
        </p:txBody>
      </p:sp>
    </p:spTree>
    <p:extLst>
      <p:ext uri="{BB962C8B-B14F-4D97-AF65-F5344CB8AC3E}">
        <p14:creationId xmlns:p14="http://schemas.microsoft.com/office/powerpoint/2010/main" val="148805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7430" y="1659458"/>
            <a:ext cx="8086734" cy="13479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HS" altLang="en-US"/>
          </a:p>
        </p:txBody>
      </p:sp>
      <p:sp>
        <p:nvSpPr>
          <p:cNvPr id="5" name="矩形 4"/>
          <p:cNvSpPr/>
          <p:nvPr/>
        </p:nvSpPr>
        <p:spPr>
          <a:xfrm>
            <a:off x="2048639" y="3974760"/>
            <a:ext cx="1006349" cy="9465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HS"/>
              <a:t>^ {…}</a:t>
            </a:r>
            <a:endParaRPr kumimoji="1" lang="zh-CHS" altLang="en-US"/>
          </a:p>
        </p:txBody>
      </p:sp>
      <p:cxnSp>
        <p:nvCxnSpPr>
          <p:cNvPr id="7" name="直线箭头连接符 6"/>
          <p:cNvCxnSpPr/>
          <p:nvPr/>
        </p:nvCxnSpPr>
        <p:spPr>
          <a:xfrm>
            <a:off x="1497543" y="1210147"/>
            <a:ext cx="5319275" cy="47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012160" y="1844709"/>
            <a:ext cx="1006349" cy="9465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HS"/>
              <a:t>^ {…}</a:t>
            </a:r>
            <a:endParaRPr kumimoji="1" lang="zh-CHS" altLang="en-US"/>
          </a:p>
        </p:txBody>
      </p:sp>
      <p:sp>
        <p:nvSpPr>
          <p:cNvPr id="9" name="矩形 8"/>
          <p:cNvSpPr/>
          <p:nvPr/>
        </p:nvSpPr>
        <p:spPr>
          <a:xfrm>
            <a:off x="4716016" y="1916832"/>
            <a:ext cx="1006349" cy="9465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HS"/>
              <a:t>^ {…}</a:t>
            </a:r>
            <a:endParaRPr kumimoji="1" lang="zh-CHS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30801" y="4275352"/>
            <a:ext cx="64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HS"/>
              <a:t>CPU</a:t>
            </a:r>
            <a:endParaRPr kumimoji="1" lang="zh-CHS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23849" y="4921931"/>
            <a:ext cx="77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HS"/>
              <a:t>CPU2</a:t>
            </a:r>
            <a:endParaRPr kumimoji="1" lang="zh-CHS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551814" y="3247707"/>
            <a:ext cx="61885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HS" altLang="en-US"/>
              <a:t>队列不是线程？也不表示对应的</a:t>
            </a:r>
            <a:r>
              <a:rPr kumimoji="1" lang="en-US" altLang="zh-CHS"/>
              <a:t>CPU</a:t>
            </a:r>
          </a:p>
          <a:p>
            <a:r>
              <a:rPr kumimoji="1" lang="zh-CHS" altLang="en-US">
                <a:solidFill>
                  <a:srgbClr val="FF0000"/>
                </a:solidFill>
              </a:rPr>
              <a:t>队列就是负责调度的</a:t>
            </a:r>
            <a:r>
              <a:rPr kumimoji="1" lang="en-US" altLang="zh-CHS">
                <a:solidFill>
                  <a:srgbClr val="FF0000"/>
                </a:solidFill>
              </a:rPr>
              <a:t>!</a:t>
            </a:r>
            <a:r>
              <a:rPr kumimoji="1" lang="zh-CHS" altLang="en-US">
                <a:solidFill>
                  <a:srgbClr val="FF0000"/>
                </a:solidFill>
              </a:rPr>
              <a:t>谁空闲，就把任务给谁！</a:t>
            </a:r>
            <a:endParaRPr kumimoji="1" lang="en-US" altLang="zh-CHS">
              <a:solidFill>
                <a:srgbClr val="FF0000"/>
              </a:solidFill>
            </a:endParaRPr>
          </a:p>
          <a:p>
            <a:endParaRPr kumimoji="1" lang="en-US" altLang="zh-CHS">
              <a:solidFill>
                <a:srgbClr val="FF0000"/>
              </a:solidFill>
            </a:endParaRPr>
          </a:p>
          <a:p>
            <a:r>
              <a:rPr kumimoji="1" lang="zh-CHS" altLang="en-US">
                <a:solidFill>
                  <a:srgbClr val="FF0000"/>
                </a:solidFill>
              </a:rPr>
              <a:t>多线程技术的目的，就是为了在一个</a:t>
            </a:r>
            <a:r>
              <a:rPr kumimoji="1" lang="en-US" altLang="zh-CHS">
                <a:solidFill>
                  <a:srgbClr val="FF0000"/>
                </a:solidFill>
              </a:rPr>
              <a:t>CPU</a:t>
            </a:r>
            <a:r>
              <a:rPr kumimoji="1" lang="zh-CHS" altLang="en-US">
                <a:solidFill>
                  <a:srgbClr val="FF0000"/>
                </a:solidFill>
              </a:rPr>
              <a:t>上实现快速切换！</a:t>
            </a:r>
          </a:p>
        </p:txBody>
      </p:sp>
    </p:spTree>
    <p:extLst>
      <p:ext uri="{BB962C8B-B14F-4D97-AF65-F5344CB8AC3E}">
        <p14:creationId xmlns:p14="http://schemas.microsoft.com/office/powerpoint/2010/main" val="336657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S" altLang="en-US"/>
              <a:t>串行队列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HS" sz="1600">
                <a:solidFill>
                  <a:srgbClr val="FF0000"/>
                </a:solidFill>
                <a:latin typeface="Menlo-Regular"/>
              </a:rPr>
              <a:t>dispatch_queue_t</a:t>
            </a: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 q = dispatch_queue_</a:t>
            </a:r>
            <a:r>
              <a:rPr lang="en-US" altLang="zh-CHS" sz="1600">
                <a:solidFill>
                  <a:srgbClr val="FF0000"/>
                </a:solidFill>
                <a:latin typeface="Menlo-Regular"/>
              </a:rPr>
              <a:t>create</a:t>
            </a: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("</a:t>
            </a:r>
            <a:r>
              <a:rPr lang="en-US" altLang="zh-CHS" sz="1600" u="sng">
                <a:solidFill>
                  <a:srgbClr val="FF0000"/>
                </a:solidFill>
                <a:latin typeface="Menlo-Regular"/>
              </a:rPr>
              <a:t>cn.itcast.demoqueue</a:t>
            </a: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", </a:t>
            </a:r>
            <a:r>
              <a:rPr lang="en-US" altLang="zh-CHS" sz="1600">
                <a:solidFill>
                  <a:srgbClr val="FF0000"/>
                </a:solidFill>
                <a:latin typeface="Menlo-Regular"/>
              </a:rPr>
              <a:t>DISPATCH_QUEUE_SERIAL</a:t>
            </a: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endParaRPr lang="zh-CHS" altLang="en-US" sz="16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dispatch_</a:t>
            </a:r>
            <a:r>
              <a:rPr lang="en-US" altLang="zh-CHS" sz="1600">
                <a:solidFill>
                  <a:srgbClr val="FF0000"/>
                </a:solidFill>
                <a:latin typeface="Menlo-Regular"/>
              </a:rPr>
              <a:t>sync</a:t>
            </a: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(q, ^{</a:t>
            </a:r>
          </a:p>
          <a:p>
            <a:pPr marL="0" indent="0">
              <a:buNone/>
            </a:pP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    NSLog(@"</a:t>
            </a:r>
            <a:r>
              <a:rPr lang="zh-CHS" altLang="en-US" sz="1600">
                <a:solidFill>
                  <a:schemeClr val="tx1"/>
                </a:solidFill>
                <a:latin typeface="STHeitiSC-Light"/>
              </a:rPr>
              <a:t>串行同步</a:t>
            </a: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 %@", [NSThread currentThread]);</a:t>
            </a:r>
          </a:p>
          <a:p>
            <a:pPr marL="0" indent="0">
              <a:buNone/>
            </a:pP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});</a:t>
            </a:r>
          </a:p>
          <a:p>
            <a:pPr marL="0" indent="0">
              <a:buNone/>
            </a:pPr>
            <a:endParaRPr lang="en-US" altLang="zh-CHS" sz="16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HS" sz="16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dispatch_</a:t>
            </a:r>
            <a:r>
              <a:rPr lang="en-US" altLang="zh-CHS" sz="1600">
                <a:solidFill>
                  <a:srgbClr val="FF0000"/>
                </a:solidFill>
                <a:latin typeface="Menlo-Regular"/>
              </a:rPr>
              <a:t>async</a:t>
            </a: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(q, ^{</a:t>
            </a:r>
          </a:p>
          <a:p>
            <a:pPr marL="0" indent="0">
              <a:buNone/>
            </a:pP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    NSLog(@"</a:t>
            </a:r>
            <a:r>
              <a:rPr lang="zh-CHS" altLang="en-US" sz="1600">
                <a:solidFill>
                  <a:schemeClr val="tx1"/>
                </a:solidFill>
                <a:latin typeface="STHeitiSC-Light"/>
              </a:rPr>
              <a:t>串行异步</a:t>
            </a: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 %@", [NSThread currentThread]);</a:t>
            </a:r>
          </a:p>
          <a:p>
            <a:pPr marL="0" indent="0">
              <a:buNone/>
            </a:pPr>
            <a:r>
              <a:rPr lang="en-US" altLang="zh-CHS" sz="1600">
                <a:solidFill>
                  <a:schemeClr val="tx1"/>
                </a:solidFill>
                <a:latin typeface="Menlo-Regular"/>
              </a:rPr>
              <a:t>});</a:t>
            </a:r>
            <a:endParaRPr kumimoji="1" lang="zh-CHS" altLang="en-US" sz="1600">
              <a:solidFill>
                <a:schemeClr val="tx1"/>
              </a:solidFill>
            </a:endParaRPr>
          </a:p>
        </p:txBody>
      </p:sp>
      <p:sp>
        <p:nvSpPr>
          <p:cNvPr id="6" name="线形标注 1 5"/>
          <p:cNvSpPr/>
          <p:nvPr/>
        </p:nvSpPr>
        <p:spPr>
          <a:xfrm>
            <a:off x="2431688" y="3438681"/>
            <a:ext cx="6195385" cy="867416"/>
          </a:xfrm>
          <a:prstGeom prst="borderCallout1">
            <a:avLst>
              <a:gd name="adj1" fmla="val 48939"/>
              <a:gd name="adj2" fmla="val -833"/>
              <a:gd name="adj3" fmla="val -59198"/>
              <a:gd name="adj4" fmla="val -758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HS" altLang="en-US" sz="1600">
                <a:latin typeface="微软雅黑"/>
                <a:ea typeface="微软雅黑"/>
                <a:cs typeface="微软雅黑"/>
              </a:rPr>
              <a:t>同步操作</a:t>
            </a:r>
            <a:r>
              <a:rPr kumimoji="1" lang="zh-CHS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不会新建线程、操作顺序执行（</a:t>
            </a:r>
            <a:r>
              <a:rPr kumimoji="1" lang="zh-CHS" altLang="en-US" sz="1600">
                <a:latin typeface="微软雅黑"/>
                <a:ea typeface="微软雅黑"/>
                <a:cs typeface="微软雅黑"/>
              </a:rPr>
              <a:t>没用！</a:t>
            </a:r>
            <a:r>
              <a:rPr kumimoji="1" lang="zh-CHS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）</a:t>
            </a:r>
            <a:endParaRPr kumimoji="1" lang="en-US" altLang="zh-CHS" sz="1600">
              <a:solidFill>
                <a:srgbClr val="FFFF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线形标注 1 6"/>
          <p:cNvSpPr/>
          <p:nvPr/>
        </p:nvSpPr>
        <p:spPr>
          <a:xfrm>
            <a:off x="2431688" y="5119338"/>
            <a:ext cx="6195385" cy="1184910"/>
          </a:xfrm>
          <a:prstGeom prst="borderCallout1">
            <a:avLst>
              <a:gd name="adj1" fmla="val 48939"/>
              <a:gd name="adj2" fmla="val -833"/>
              <a:gd name="adj3" fmla="val -38282"/>
              <a:gd name="adj4" fmla="val -683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HS" altLang="en-US" sz="1600">
                <a:latin typeface="微软雅黑"/>
                <a:ea typeface="微软雅黑"/>
                <a:cs typeface="微软雅黑"/>
              </a:rPr>
              <a:t>异步操作</a:t>
            </a:r>
            <a:r>
              <a:rPr kumimoji="1" lang="zh-CHS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会新建线程、操作顺序执行（</a:t>
            </a:r>
            <a:r>
              <a:rPr kumimoji="1" lang="zh-CHS" altLang="en-US" sz="160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非常有用！</a:t>
            </a:r>
            <a:r>
              <a:rPr kumimoji="1" lang="zh-CHS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）</a:t>
            </a:r>
            <a:endParaRPr kumimoji="1" lang="en-US" altLang="zh-CHS" sz="1600">
              <a:solidFill>
                <a:srgbClr val="FFFF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zh-CHS" sz="1600">
              <a:solidFill>
                <a:srgbClr val="FFFF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HS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场景：</a:t>
            </a:r>
            <a:r>
              <a:rPr kumimoji="1" lang="zh-CHS" altLang="en-US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既不影响主线程，又需要顺序执行的操作！</a:t>
            </a:r>
            <a:endParaRPr kumimoji="1" lang="en-US" altLang="zh-CHS" sz="160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5790200" y="2088594"/>
            <a:ext cx="2836873" cy="867416"/>
          </a:xfrm>
          <a:prstGeom prst="borderCallout1">
            <a:avLst>
              <a:gd name="adj1" fmla="val 48939"/>
              <a:gd name="adj2" fmla="val -833"/>
              <a:gd name="adj3" fmla="val -10984"/>
              <a:gd name="adj4" fmla="val -503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HS" altLang="en-US">
                <a:latin typeface="微软雅黑"/>
                <a:ea typeface="微软雅黑"/>
                <a:cs typeface="微软雅黑"/>
              </a:rPr>
              <a:t>队列</a:t>
            </a:r>
            <a:r>
              <a:rPr kumimoji="1" lang="zh-CHS" altLang="en-US" sz="1600">
                <a:latin typeface="微软雅黑"/>
                <a:ea typeface="微软雅黑"/>
                <a:cs typeface="微软雅黑"/>
              </a:rPr>
              <a:t>名称在</a:t>
            </a:r>
            <a:r>
              <a:rPr kumimoji="1" lang="zh-CHS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调试时辅</a:t>
            </a:r>
            <a:r>
              <a:rPr kumimoji="1" lang="zh-CHS" altLang="en-US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助</a:t>
            </a:r>
            <a:endParaRPr kumimoji="1" lang="en-US" altLang="zh-CHS">
              <a:solidFill>
                <a:srgbClr val="FFFF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4987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框架PPT2014.potx</Template>
  <TotalTime>2240</TotalTime>
  <Words>3491</Words>
  <Application>Microsoft Macintosh PowerPoint</Application>
  <PresentationFormat>全屏显示(4:3)</PresentationFormat>
  <Paragraphs>468</Paragraphs>
  <Slides>45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5" baseType="lpstr">
      <vt:lpstr>宋体</vt:lpstr>
      <vt:lpstr>微软雅黑</vt:lpstr>
      <vt:lpstr>Calibri</vt:lpstr>
      <vt:lpstr>Eurostile</vt:lpstr>
      <vt:lpstr>Menlo Regular</vt:lpstr>
      <vt:lpstr>Menlo-Regular</vt:lpstr>
      <vt:lpstr>Rockwell</vt:lpstr>
      <vt:lpstr>STHeitiSC-Light</vt:lpstr>
      <vt:lpstr>Wingdings</vt:lpstr>
      <vt:lpstr>框架PPT2014</vt:lpstr>
      <vt:lpstr>多线程</vt:lpstr>
      <vt:lpstr>多线程概念</vt:lpstr>
      <vt:lpstr>PowerPoint 演示文稿</vt:lpstr>
      <vt:lpstr>多任务系统调度示意图</vt:lpstr>
      <vt:lpstr>优势、弊端以及误区</vt:lpstr>
      <vt:lpstr>iOS的三种多线程技术</vt:lpstr>
      <vt:lpstr>GCD基本思想</vt:lpstr>
      <vt:lpstr>PowerPoint 演示文稿</vt:lpstr>
      <vt:lpstr>串行队列</vt:lpstr>
      <vt:lpstr>并行队列</vt:lpstr>
      <vt:lpstr>全局队列</vt:lpstr>
      <vt:lpstr>主队列</vt:lpstr>
      <vt:lpstr>不同队列中嵌套dispatch_sync的结果</vt:lpstr>
      <vt:lpstr>dispatch_sync的应用场景</vt:lpstr>
      <vt:lpstr>PowerPoint 演示文稿</vt:lpstr>
      <vt:lpstr>GCD阶段性小结</vt:lpstr>
      <vt:lpstr>GCD队列示意图</vt:lpstr>
      <vt:lpstr>NSOperation &amp; NSOperationQueue</vt:lpstr>
      <vt:lpstr>NSOperation的基本使用步骤</vt:lpstr>
      <vt:lpstr>NSInvocationOperation(调度操作)</vt:lpstr>
      <vt:lpstr>NSBlockOperation(块操作)</vt:lpstr>
      <vt:lpstr>设置操作的依赖关系</vt:lpstr>
      <vt:lpstr>设置同时并发的线程数量</vt:lpstr>
      <vt:lpstr>NSOperation小结</vt:lpstr>
      <vt:lpstr>Run Loop</vt:lpstr>
      <vt:lpstr>PowerPoint 演示文稿</vt:lpstr>
      <vt:lpstr>RunLoop示意图</vt:lpstr>
      <vt:lpstr>UIApplication中的Run Loop</vt:lpstr>
      <vt:lpstr>多线程中的循环引用</vt:lpstr>
      <vt:lpstr>多线程中的资源共享</vt:lpstr>
      <vt:lpstr>资源共享示例</vt:lpstr>
      <vt:lpstr>互斥锁(@synchronized)</vt:lpstr>
      <vt:lpstr>资源强夺演练(卖票)</vt:lpstr>
      <vt:lpstr>单线程卖票流程图</vt:lpstr>
      <vt:lpstr>多线程卖票示意图</vt:lpstr>
      <vt:lpstr>准备工作——更新UI</vt:lpstr>
      <vt:lpstr>共享资源小结</vt:lpstr>
      <vt:lpstr>单例</vt:lpstr>
      <vt:lpstr>单例的实现步骤</vt:lpstr>
      <vt:lpstr>单例小结</vt:lpstr>
      <vt:lpstr>NSObject的多线程方法</vt:lpstr>
      <vt:lpstr>NSObject的多线程方法注意事项</vt:lpstr>
      <vt:lpstr>@autoreleasepool</vt:lpstr>
      <vt:lpstr>自动释放池常见面试代码</vt:lpstr>
      <vt:lpstr>Q &amp; A</vt:lpstr>
    </vt:vector>
  </TitlesOfParts>
  <Company>joyios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凡 刘</dc:creator>
  <cp:lastModifiedBy>scarlett che</cp:lastModifiedBy>
  <cp:revision>480</cp:revision>
  <dcterms:created xsi:type="dcterms:W3CDTF">2014-04-20T02:34:42Z</dcterms:created>
  <dcterms:modified xsi:type="dcterms:W3CDTF">2015-04-18T13:57:34Z</dcterms:modified>
</cp:coreProperties>
</file>