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1" r:id="rId1"/>
  </p:sldMasterIdLst>
  <p:notesMasterIdLst>
    <p:notesMasterId r:id="rId23"/>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05E89-1A0C-4AE7-A02C-8334C88DAF5E}" v="1" dt="2021-09-03T17:43:32.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Carter" userId="478be665cd43597b" providerId="LiveId" clId="{CBA05E89-1A0C-4AE7-A02C-8334C88DAF5E}"/>
    <pc:docChg chg="modSld">
      <pc:chgData name="Stephen Carter" userId="478be665cd43597b" providerId="LiveId" clId="{CBA05E89-1A0C-4AE7-A02C-8334C88DAF5E}" dt="2021-09-03T17:43:32.853" v="0"/>
      <pc:docMkLst>
        <pc:docMk/>
      </pc:docMkLst>
      <pc:sldChg chg="modTransition">
        <pc:chgData name="Stephen Carter" userId="478be665cd43597b" providerId="LiveId" clId="{CBA05E89-1A0C-4AE7-A02C-8334C88DAF5E}" dt="2021-09-03T17:43:32.853" v="0"/>
        <pc:sldMkLst>
          <pc:docMk/>
          <pc:sldMk cId="16177810"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86EB7-BFDB-4BDD-95D2-3CC836E6317B}" type="datetimeFigureOut">
              <a:rPr lang="en-US" smtClean="0"/>
              <a:t>9/3/2021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8B7D0-2C0A-4DE6-881A-27128FD48DE5}" type="slidenum">
              <a:rPr lang="en-US" smtClean="0"/>
              <a:t>‹#›</a:t>
            </a:fld>
            <a:endParaRPr lang="en-US"/>
          </a:p>
        </p:txBody>
      </p:sp>
    </p:spTree>
    <p:extLst>
      <p:ext uri="{BB962C8B-B14F-4D97-AF65-F5344CB8AC3E}">
        <p14:creationId xmlns:p14="http://schemas.microsoft.com/office/powerpoint/2010/main" val="226612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D91C7C-96FF-4948-A179-D72F13A4ACE8}" type="slidenum">
              <a:rPr lang="en-US" smtClean="0"/>
              <a:pPr>
                <a:defRPr/>
              </a:pPr>
              <a:t>5</a:t>
            </a:fld>
            <a:endParaRPr lang="en-US"/>
          </a:p>
        </p:txBody>
      </p:sp>
    </p:spTree>
    <p:extLst>
      <p:ext uri="{BB962C8B-B14F-4D97-AF65-F5344CB8AC3E}">
        <p14:creationId xmlns:p14="http://schemas.microsoft.com/office/powerpoint/2010/main" val="360315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D91C7C-96FF-4948-A179-D72F13A4ACE8}" type="slidenum">
              <a:rPr lang="en-US" smtClean="0"/>
              <a:pPr>
                <a:defRPr/>
              </a:pPr>
              <a:t>6</a:t>
            </a:fld>
            <a:endParaRPr lang="en-US"/>
          </a:p>
        </p:txBody>
      </p:sp>
    </p:spTree>
    <p:extLst>
      <p:ext uri="{BB962C8B-B14F-4D97-AF65-F5344CB8AC3E}">
        <p14:creationId xmlns:p14="http://schemas.microsoft.com/office/powerpoint/2010/main" val="36372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2D91C7C-96FF-4948-A179-D72F13A4ACE8}" type="slidenum">
              <a:rPr lang="en-US" smtClean="0"/>
              <a:pPr>
                <a:defRPr/>
              </a:pPr>
              <a:t>7</a:t>
            </a:fld>
            <a:endParaRPr lang="en-US"/>
          </a:p>
        </p:txBody>
      </p:sp>
    </p:spTree>
    <p:extLst>
      <p:ext uri="{BB962C8B-B14F-4D97-AF65-F5344CB8AC3E}">
        <p14:creationId xmlns:p14="http://schemas.microsoft.com/office/powerpoint/2010/main" val="169831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595787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59135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949255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0236964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302289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82413398"/>
      </p:ext>
    </p:extLst>
  </p:cSld>
  <p:clrMapOvr>
    <a:masterClrMapping/>
  </p:clrMapOvr>
  <p:hf sldNum="0"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7426325" y="6516691"/>
            <a:ext cx="1371600" cy="204787"/>
          </a:xfrm>
        </p:spPr>
        <p:txBody>
          <a:bodyPr/>
          <a:lstStyle>
            <a:lvl1pPr>
              <a:defRPr/>
            </a:lvl1pPr>
          </a:lstStyle>
          <a:p>
            <a:pPr>
              <a:defRPr/>
            </a:pPr>
            <a:fld id="{B1AC4725-30D2-6342-BF92-7B3A3E435DB7}" type="datetime1">
              <a:rPr lang="en-US"/>
              <a:pPr>
                <a:defRPr/>
              </a:pPr>
              <a:t>9/3/2021</a:t>
            </a:fld>
            <a:endParaRPr lang="en-US" dirty="0"/>
          </a:p>
        </p:txBody>
      </p:sp>
      <p:sp>
        <p:nvSpPr>
          <p:cNvPr id="6" name="Footer Placeholder 4"/>
          <p:cNvSpPr>
            <a:spLocks noGrp="1"/>
          </p:cNvSpPr>
          <p:nvPr>
            <p:ph type="ftr" sz="quarter" idx="11"/>
          </p:nvPr>
        </p:nvSpPr>
        <p:spPr>
          <a:xfrm>
            <a:off x="1371602" y="6516691"/>
            <a:ext cx="5761039" cy="204787"/>
          </a:xfrm>
        </p:spPr>
        <p:txBody>
          <a:bodyPr/>
          <a:lstStyle>
            <a:lvl1pPr>
              <a:defRPr/>
            </a:lvl1pPr>
          </a:lstStyle>
          <a:p>
            <a:pPr>
              <a:defRPr/>
            </a:pPr>
            <a:endParaRPr lang="en-US" dirty="0"/>
          </a:p>
        </p:txBody>
      </p:sp>
      <p:sp>
        <p:nvSpPr>
          <p:cNvPr id="7" name="Slide Number Placeholder 5"/>
          <p:cNvSpPr>
            <a:spLocks noGrp="1"/>
          </p:cNvSpPr>
          <p:nvPr>
            <p:ph type="sldNum" sz="quarter" idx="12"/>
          </p:nvPr>
        </p:nvSpPr>
        <p:spPr>
          <a:xfrm>
            <a:off x="8996363" y="6516691"/>
            <a:ext cx="914400" cy="204787"/>
          </a:xfrm>
        </p:spPr>
        <p:txBody>
          <a:bodyPr/>
          <a:lstStyle>
            <a:lvl1pPr>
              <a:defRPr/>
            </a:lvl1pPr>
          </a:lstStyle>
          <a:p>
            <a:pPr>
              <a:defRPr/>
            </a:pPr>
            <a:fld id="{A0674E2C-16E4-404E-BCF5-11C7837A89A2}" type="slidenum">
              <a:rPr lang="en-US"/>
              <a:pPr>
                <a:defRPr/>
              </a:pPr>
              <a:t>‹#›</a:t>
            </a:fld>
            <a:endParaRPr lang="en-US"/>
          </a:p>
        </p:txBody>
      </p:sp>
    </p:spTree>
    <p:extLst>
      <p:ext uri="{BB962C8B-B14F-4D97-AF65-F5344CB8AC3E}">
        <p14:creationId xmlns:p14="http://schemas.microsoft.com/office/powerpoint/2010/main" val="2769705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574688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200706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66755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70030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7661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746961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151639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5586B75A-687E-405C-8A0B-8D00578BA2C3}" type="datetimeFigureOut">
              <a:rPr lang="en-US" smtClean="0"/>
              <a:pPr/>
              <a:t>9/3/2021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11790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86B75A-687E-405C-8A0B-8D00578BA2C3}" type="datetimeFigureOut">
              <a:rPr lang="en-US" smtClean="0"/>
              <a:pPr/>
              <a:t>9/3/2021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97398704"/>
      </p:ext>
    </p:extLst>
  </p:cSld>
  <p:clrMap bg1="dk1" tx1="lt1" bg2="dk2" tx2="lt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 id="2147483973" r:id="rId12"/>
    <p:sldLayoutId id="2147483974" r:id="rId13"/>
    <p:sldLayoutId id="2147483975" r:id="rId14"/>
    <p:sldLayoutId id="2147483976" r:id="rId15"/>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ElVUqv0v1E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0Q6a_rD85X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Growth Mindset (Grit)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881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Mindset</a:t>
            </a:r>
          </a:p>
        </p:txBody>
      </p:sp>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sz="2800" dirty="0">
                <a:latin typeface="Arial Narrow" panose="020B0606020202030204" pitchFamily="34" charset="0"/>
              </a:rPr>
              <a:t>A growth mindset is based on the belief that </a:t>
            </a:r>
            <a:r>
              <a:rPr lang="en-US" sz="2800" b="1" i="1" dirty="0">
                <a:latin typeface="Arial Narrow" panose="020B0606020202030204" pitchFamily="34" charset="0"/>
              </a:rPr>
              <a:t>your basic qualities are things you can cultivate through your efforts. </a:t>
            </a:r>
            <a:endParaRPr lang="en-US" sz="2800" b="1" dirty="0">
              <a:latin typeface="Arial Narrow" panose="020B0606020202030204" pitchFamily="34" charset="0"/>
            </a:endParaRPr>
          </a:p>
          <a:p>
            <a:pPr lvl="0">
              <a:buFont typeface="Arial" panose="020B0604020202020204" pitchFamily="34" charset="0"/>
              <a:buChar char="•"/>
            </a:pPr>
            <a:r>
              <a:rPr lang="en-US" sz="2800" dirty="0">
                <a:latin typeface="Arial Narrow" panose="020B0606020202030204" pitchFamily="34" charset="0"/>
              </a:rPr>
              <a:t>Although people may differ in every which way (in their initial talents and aptitudes, interests, or temperaments)</a:t>
            </a:r>
            <a:r>
              <a:rPr lang="en-US" sz="2800" b="1" dirty="0">
                <a:latin typeface="Arial Narrow" panose="020B0606020202030204" pitchFamily="34" charset="0"/>
              </a:rPr>
              <a:t>, </a:t>
            </a:r>
            <a:r>
              <a:rPr lang="en-US" sz="2800" b="1" i="1" dirty="0">
                <a:latin typeface="Arial Narrow" panose="020B0606020202030204" pitchFamily="34" charset="0"/>
              </a:rPr>
              <a:t>everyone can change and grow through application and experience</a:t>
            </a:r>
            <a:r>
              <a:rPr lang="en-US" sz="2800" b="1" dirty="0">
                <a:latin typeface="Arial Narrow" panose="020B0606020202030204" pitchFamily="34" charset="0"/>
              </a:rPr>
              <a:t>.</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173889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Nurturing a Growth Mindset</a:t>
            </a:r>
          </a:p>
        </p:txBody>
      </p:sp>
      <p:sp>
        <p:nvSpPr>
          <p:cNvPr id="3" name="Content Placeholder 2"/>
          <p:cNvSpPr>
            <a:spLocks noGrp="1"/>
          </p:cNvSpPr>
          <p:nvPr>
            <p:ph idx="1"/>
          </p:nvPr>
        </p:nvSpPr>
        <p:spPr/>
        <p:txBody>
          <a:bodyPr/>
          <a:lstStyle/>
          <a:p>
            <a:pPr lvl="0">
              <a:buFont typeface="Arial" panose="020B0604020202020204" pitchFamily="34" charset="0"/>
              <a:buChar char="•"/>
            </a:pPr>
            <a:r>
              <a:rPr lang="en-US" sz="3200" dirty="0">
                <a:latin typeface="Arial Narrow" panose="020B0606020202030204" pitchFamily="34" charset="0"/>
              </a:rPr>
              <a:t>In one world, failure is about having a setback. Getting a bad grade. Losing a tournament. Getting fired. Getting rejected. To a person with a Fixed Mindset …</a:t>
            </a:r>
            <a:r>
              <a:rPr lang="en-US" sz="3200" i="1" dirty="0">
                <a:latin typeface="Arial Narrow" panose="020B0606020202030204" pitchFamily="34" charset="0"/>
              </a:rPr>
              <a:t>It means you’re not smart or talented.</a:t>
            </a:r>
            <a:endParaRPr lang="en-US" sz="3200" dirty="0">
              <a:latin typeface="Arial Narrow" panose="020B0606020202030204" pitchFamily="34" charset="0"/>
            </a:endParaRPr>
          </a:p>
          <a:p>
            <a:pPr lvl="0">
              <a:buFont typeface="Arial" panose="020B0604020202020204" pitchFamily="34" charset="0"/>
              <a:buChar char="•"/>
            </a:pPr>
            <a:r>
              <a:rPr lang="en-US" sz="3200" dirty="0">
                <a:latin typeface="Arial Narrow" panose="020B0606020202030204" pitchFamily="34" charset="0"/>
              </a:rPr>
              <a:t>However, in the other world, real failure is about </a:t>
            </a:r>
            <a:r>
              <a:rPr lang="en-US" sz="3200" b="1" dirty="0">
                <a:latin typeface="Arial Narrow" panose="020B0606020202030204" pitchFamily="34" charset="0"/>
              </a:rPr>
              <a:t>not growing</a:t>
            </a:r>
            <a:r>
              <a:rPr lang="en-US" sz="3200" dirty="0">
                <a:latin typeface="Arial Narrow" panose="020B0606020202030204" pitchFamily="34" charset="0"/>
              </a:rPr>
              <a:t> and </a:t>
            </a:r>
            <a:r>
              <a:rPr lang="en-US" sz="3200" b="1" dirty="0">
                <a:latin typeface="Arial Narrow" panose="020B0606020202030204" pitchFamily="34" charset="0"/>
              </a:rPr>
              <a:t>not reaching for the things you value</a:t>
            </a:r>
            <a:r>
              <a:rPr lang="en-US" sz="3200" dirty="0">
                <a:latin typeface="Arial Narrow" panose="020B0606020202030204" pitchFamily="34" charset="0"/>
              </a:rPr>
              <a:t>. </a:t>
            </a:r>
            <a:r>
              <a:rPr lang="en-US" sz="3200" i="1" dirty="0">
                <a:latin typeface="Arial Narrow" panose="020B0606020202030204" pitchFamily="34" charset="0"/>
              </a:rPr>
              <a:t>It means you’re not </a:t>
            </a:r>
            <a:r>
              <a:rPr lang="en-US" sz="3200" b="1" i="1" dirty="0">
                <a:latin typeface="Arial Narrow" panose="020B0606020202030204" pitchFamily="34" charset="0"/>
              </a:rPr>
              <a:t>fulfilling your potential</a:t>
            </a:r>
            <a:r>
              <a:rPr lang="en-US" sz="3200" i="1" dirty="0">
                <a:latin typeface="Arial Narrow" panose="020B0606020202030204" pitchFamily="34" charset="0"/>
              </a:rPr>
              <a:t>.</a:t>
            </a:r>
          </a:p>
          <a:p>
            <a:endParaRPr lang="en-US" dirty="0"/>
          </a:p>
        </p:txBody>
      </p:sp>
    </p:spTree>
    <p:extLst>
      <p:ext uri="{BB962C8B-B14F-4D97-AF65-F5344CB8AC3E}">
        <p14:creationId xmlns:p14="http://schemas.microsoft.com/office/powerpoint/2010/main" val="1280294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434" y="464441"/>
            <a:ext cx="3407435" cy="970450"/>
          </a:xfrm>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423358" y="10992"/>
            <a:ext cx="8970039" cy="6847008"/>
          </a:xfrm>
          <a:prstGeom prst="rect">
            <a:avLst/>
          </a:prstGeom>
        </p:spPr>
      </p:pic>
    </p:spTree>
    <p:extLst>
      <p:ext uri="{BB962C8B-B14F-4D97-AF65-F5344CB8AC3E}">
        <p14:creationId xmlns:p14="http://schemas.microsoft.com/office/powerpoint/2010/main" val="107984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Growth Mindset</a:t>
            </a:r>
          </a:p>
        </p:txBody>
      </p:sp>
      <p:sp>
        <p:nvSpPr>
          <p:cNvPr id="3" name="Content Placeholder 2"/>
          <p:cNvSpPr>
            <a:spLocks noGrp="1"/>
          </p:cNvSpPr>
          <p:nvPr>
            <p:ph idx="1"/>
          </p:nvPr>
        </p:nvSpPr>
        <p:spPr/>
        <p:txBody>
          <a:bodyPr/>
          <a:lstStyle/>
          <a:p>
            <a:pPr marL="457200" lvl="1" indent="0">
              <a:buNone/>
            </a:pPr>
            <a:r>
              <a:rPr lang="en-US" sz="2800" dirty="0">
                <a:latin typeface="Arial Narrow" panose="020B0606020202030204" pitchFamily="34" charset="0"/>
              </a:rPr>
              <a:t>Underlying principles of growth mindset: </a:t>
            </a:r>
          </a:p>
          <a:p>
            <a:pPr marL="457200" lvl="1" indent="0">
              <a:buNone/>
            </a:pPr>
            <a:r>
              <a:rPr lang="en-US" sz="2800" b="1" dirty="0">
                <a:latin typeface="Arial Narrow" panose="020B0606020202030204" pitchFamily="34" charset="0"/>
              </a:rPr>
              <a:t>Belief</a:t>
            </a:r>
            <a:r>
              <a:rPr lang="en-US" sz="2800" dirty="0">
                <a:latin typeface="Arial Narrow" panose="020B0606020202030204" pitchFamily="34" charset="0"/>
              </a:rPr>
              <a:t>: in change, capacity to grow, and build skills</a:t>
            </a:r>
          </a:p>
          <a:p>
            <a:pPr marL="457200" lvl="1" indent="0">
              <a:buNone/>
            </a:pPr>
            <a:r>
              <a:rPr lang="en-US" sz="2800" b="1" dirty="0">
                <a:latin typeface="Arial Narrow" panose="020B0606020202030204" pitchFamily="34" charset="0"/>
              </a:rPr>
              <a:t>Focus</a:t>
            </a:r>
            <a:r>
              <a:rPr lang="en-US" sz="2800" dirty="0">
                <a:latin typeface="Arial Narrow" panose="020B0606020202030204" pitchFamily="34" charset="0"/>
              </a:rPr>
              <a:t>: on process, journey, getting better </a:t>
            </a:r>
          </a:p>
          <a:p>
            <a:pPr marL="457200" lvl="1" indent="0">
              <a:buNone/>
            </a:pPr>
            <a:r>
              <a:rPr lang="en-US" dirty="0"/>
              <a:t>Please play </a:t>
            </a:r>
            <a:r>
              <a:rPr lang="en-US" b="1" u="sng" dirty="0">
                <a:hlinkClick r:id="rId2"/>
              </a:rPr>
              <a:t>https://www.youtube.com/watch?v=ElVUqv0v1EE</a:t>
            </a:r>
            <a:endParaRPr lang="en-US" dirty="0"/>
          </a:p>
          <a:p>
            <a:pPr marL="457200" lvl="1" indent="0">
              <a:buNone/>
            </a:pPr>
            <a:endParaRPr lang="en-US" sz="2800" dirty="0">
              <a:latin typeface="Arial Narrow" panose="020B0606020202030204" pitchFamily="34" charset="0"/>
            </a:endParaRPr>
          </a:p>
          <a:p>
            <a:endParaRPr lang="en-US" dirty="0"/>
          </a:p>
        </p:txBody>
      </p:sp>
    </p:spTree>
    <p:extLst>
      <p:ext uri="{BB962C8B-B14F-4D97-AF65-F5344CB8AC3E}">
        <p14:creationId xmlns:p14="http://schemas.microsoft.com/office/powerpoint/2010/main" val="420312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GRIT</a:t>
            </a:r>
          </a:p>
        </p:txBody>
      </p:sp>
      <p:sp>
        <p:nvSpPr>
          <p:cNvPr id="3" name="Content Placeholder 2"/>
          <p:cNvSpPr>
            <a:spLocks noGrp="1"/>
          </p:cNvSpPr>
          <p:nvPr>
            <p:ph idx="1"/>
          </p:nvPr>
        </p:nvSpPr>
        <p:spPr/>
        <p:txBody>
          <a:bodyPr/>
          <a:lstStyle/>
          <a:p>
            <a:pPr marL="228600" lvl="0" indent="-228600" fontAlgn="auto">
              <a:lnSpc>
                <a:spcPct val="90000"/>
              </a:lnSpc>
              <a:spcBef>
                <a:spcPts val="1000"/>
              </a:spcBef>
              <a:spcAft>
                <a:spcPts val="0"/>
              </a:spcAft>
              <a:buFont typeface="Arial" panose="020B0604020202020204" pitchFamily="34" charset="0"/>
              <a:buChar char="•"/>
            </a:pPr>
            <a:r>
              <a:rPr lang="en-US" sz="3200" dirty="0">
                <a:latin typeface="Arial Narrow" panose="020B0606020202030204" pitchFamily="34" charset="0"/>
              </a:rPr>
              <a:t>Grit is the tendency to sustain interest in and effort toward very long-term goals.  (</a:t>
            </a:r>
            <a:r>
              <a:rPr lang="en-US" sz="3200" dirty="0">
                <a:solidFill>
                  <a:srgbClr val="FF0000"/>
                </a:solidFill>
                <a:latin typeface="Arial Narrow" panose="020B0606020202030204" pitchFamily="34" charset="0"/>
              </a:rPr>
              <a:t>Sticking with things and not giving up</a:t>
            </a:r>
            <a:r>
              <a:rPr lang="en-US" sz="3200" dirty="0">
                <a:latin typeface="Arial Narrow" panose="020B0606020202030204" pitchFamily="34" charset="0"/>
              </a:rPr>
              <a:t>)</a:t>
            </a:r>
          </a:p>
          <a:p>
            <a:pPr marL="228600" lvl="0" indent="-228600" fontAlgn="auto">
              <a:lnSpc>
                <a:spcPct val="90000"/>
              </a:lnSpc>
              <a:spcBef>
                <a:spcPts val="1000"/>
              </a:spcBef>
              <a:spcAft>
                <a:spcPts val="0"/>
              </a:spcAft>
              <a:buFont typeface="Arial" panose="020B0604020202020204" pitchFamily="34" charset="0"/>
              <a:buChar char="•"/>
            </a:pPr>
            <a:endParaRPr lang="en-US" sz="1200" dirty="0">
              <a:latin typeface="Arial Narrow" panose="020B0606020202030204" pitchFamily="34" charset="0"/>
            </a:endParaRPr>
          </a:p>
          <a:p>
            <a:pPr marL="228600" lvl="0" indent="-228600" fontAlgn="auto">
              <a:lnSpc>
                <a:spcPct val="90000"/>
              </a:lnSpc>
              <a:spcBef>
                <a:spcPts val="1000"/>
              </a:spcBef>
              <a:spcAft>
                <a:spcPts val="0"/>
              </a:spcAft>
              <a:buFont typeface="Arial" panose="020B0604020202020204" pitchFamily="34" charset="0"/>
              <a:buChar char="•"/>
            </a:pPr>
            <a:r>
              <a:rPr lang="en-US" sz="3200" dirty="0">
                <a:latin typeface="Arial Narrow" panose="020B0606020202030204" pitchFamily="34" charset="0"/>
              </a:rPr>
              <a:t>It has been found that grit—a combination of passion and perseverance for a singularly important goal—is the hallmark of high achievers in every domain. </a:t>
            </a:r>
          </a:p>
          <a:p>
            <a:pPr marL="228600" lvl="0" indent="-228600" fontAlgn="auto">
              <a:lnSpc>
                <a:spcPct val="90000"/>
              </a:lnSpc>
              <a:spcBef>
                <a:spcPts val="1000"/>
              </a:spcBef>
              <a:spcAft>
                <a:spcPts val="0"/>
              </a:spcAft>
              <a:buFont typeface="Arial" panose="020B0604020202020204" pitchFamily="34" charset="0"/>
              <a:buChar char="•"/>
            </a:pPr>
            <a:endParaRPr lang="en-US" sz="1200" dirty="0">
              <a:latin typeface="Arial Narrow" panose="020B0606020202030204" pitchFamily="34" charset="0"/>
            </a:endParaRPr>
          </a:p>
          <a:p>
            <a:pPr marL="228600" lvl="0" indent="-228600" fontAlgn="auto">
              <a:lnSpc>
                <a:spcPct val="90000"/>
              </a:lnSpc>
              <a:spcBef>
                <a:spcPts val="1000"/>
              </a:spcBef>
              <a:spcAft>
                <a:spcPts val="0"/>
              </a:spcAft>
              <a:buFont typeface="Arial" panose="020B0604020202020204" pitchFamily="34" charset="0"/>
              <a:buChar char="•"/>
            </a:pPr>
            <a:r>
              <a:rPr lang="en-US" sz="3200" dirty="0">
                <a:latin typeface="Arial Narrow" panose="020B0606020202030204" pitchFamily="34" charset="0"/>
              </a:rPr>
              <a:t>There is also scientific evidence that </a:t>
            </a:r>
            <a:r>
              <a:rPr lang="en-US" sz="3200" dirty="0">
                <a:solidFill>
                  <a:srgbClr val="FF0000"/>
                </a:solidFill>
                <a:latin typeface="Arial Narrow" panose="020B0606020202030204" pitchFamily="34" charset="0"/>
              </a:rPr>
              <a:t>grit can grow</a:t>
            </a:r>
            <a:r>
              <a:rPr lang="en-US" sz="3200" dirty="0">
                <a:latin typeface="Arial Narrow" panose="020B0606020202030204" pitchFamily="34" charset="0"/>
              </a:rPr>
              <a:t>.</a:t>
            </a:r>
          </a:p>
          <a:p>
            <a:endParaRPr lang="en-US" dirty="0"/>
          </a:p>
        </p:txBody>
      </p:sp>
    </p:spTree>
    <p:extLst>
      <p:ext uri="{BB962C8B-B14F-4D97-AF65-F5344CB8AC3E}">
        <p14:creationId xmlns:p14="http://schemas.microsoft.com/office/powerpoint/2010/main" val="41494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216989" y="0"/>
            <a:ext cx="6858000" cy="6858000"/>
          </a:xfrm>
          <a:prstGeom prst="rect">
            <a:avLst/>
          </a:prstGeom>
        </p:spPr>
      </p:pic>
    </p:spTree>
    <p:extLst>
      <p:ext uri="{BB962C8B-B14F-4D97-AF65-F5344CB8AC3E}">
        <p14:creationId xmlns:p14="http://schemas.microsoft.com/office/powerpoint/2010/main" val="1823117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911" y="290648"/>
            <a:ext cx="8134708" cy="6101031"/>
          </a:xfrm>
          <a:prstGeom prst="rect">
            <a:avLst/>
          </a:prstGeom>
        </p:spPr>
      </p:pic>
    </p:spTree>
    <p:extLst>
      <p:ext uri="{BB962C8B-B14F-4D97-AF65-F5344CB8AC3E}">
        <p14:creationId xmlns:p14="http://schemas.microsoft.com/office/powerpoint/2010/main" val="424299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rotWithShape="1">
          <a:blip r:embed="rId2"/>
          <a:srcRect l="40607" t="33458" r="30073" b="30222"/>
          <a:stretch/>
        </p:blipFill>
        <p:spPr>
          <a:xfrm>
            <a:off x="3045123" y="1595886"/>
            <a:ext cx="5572665" cy="5001110"/>
          </a:xfrm>
          <a:prstGeom prst="rect">
            <a:avLst/>
          </a:prstGeom>
        </p:spPr>
      </p:pic>
    </p:spTree>
    <p:extLst>
      <p:ext uri="{BB962C8B-B14F-4D97-AF65-F5344CB8AC3E}">
        <p14:creationId xmlns:p14="http://schemas.microsoft.com/office/powerpoint/2010/main" val="2774756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Growth Mindset…</a:t>
            </a:r>
          </a:p>
        </p:txBody>
      </p:sp>
      <p:pic>
        <p:nvPicPr>
          <p:cNvPr id="4" name="Content Placeholder 3"/>
          <p:cNvPicPr>
            <a:picLocks noGrp="1" noChangeAspect="1"/>
          </p:cNvPicPr>
          <p:nvPr>
            <p:ph idx="1"/>
          </p:nvPr>
        </p:nvPicPr>
        <p:blipFill rotWithShape="1">
          <a:blip r:embed="rId2"/>
          <a:srcRect l="26222" t="30628" r="12218" b="40383"/>
          <a:stretch/>
        </p:blipFill>
        <p:spPr>
          <a:xfrm>
            <a:off x="923026" y="2442855"/>
            <a:ext cx="10223455" cy="3483492"/>
          </a:xfrm>
          <a:prstGeom prst="rect">
            <a:avLst/>
          </a:prstGeom>
        </p:spPr>
      </p:pic>
      <p:sp>
        <p:nvSpPr>
          <p:cNvPr id="5" name="Rectangle 4"/>
          <p:cNvSpPr/>
          <p:nvPr/>
        </p:nvSpPr>
        <p:spPr>
          <a:xfrm>
            <a:off x="9739223" y="5270740"/>
            <a:ext cx="1259456" cy="5607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33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I adapt my growth mindset?</a:t>
            </a:r>
          </a:p>
        </p:txBody>
      </p:sp>
      <p:sp>
        <p:nvSpPr>
          <p:cNvPr id="3" name="Content Placeholder 2"/>
          <p:cNvSpPr>
            <a:spLocks noGrp="1"/>
          </p:cNvSpPr>
          <p:nvPr>
            <p:ph idx="1"/>
          </p:nvPr>
        </p:nvSpPr>
        <p:spPr/>
        <p:txBody>
          <a:bodyPr>
            <a:normAutofit lnSpcReduction="10000"/>
          </a:bodyPr>
          <a:lstStyle/>
          <a:p>
            <a:pPr marL="914400" lvl="2" indent="0">
              <a:buNone/>
            </a:pPr>
            <a:r>
              <a:rPr lang="en-US" sz="3600" dirty="0">
                <a:latin typeface="Arial Narrow" panose="020B0606020202030204" pitchFamily="34" charset="0"/>
              </a:rPr>
              <a:t> A:  Try something new, make mistakes, reflect</a:t>
            </a:r>
          </a:p>
          <a:p>
            <a:pPr marL="914400" lvl="2" indent="0">
              <a:buNone/>
            </a:pPr>
            <a:endParaRPr lang="en-US" sz="3600" dirty="0">
              <a:latin typeface="Arial Narrow" panose="020B0606020202030204" pitchFamily="34" charset="0"/>
            </a:endParaRPr>
          </a:p>
          <a:p>
            <a:pPr marL="1371600" lvl="3" indent="0">
              <a:buNone/>
            </a:pPr>
            <a:r>
              <a:rPr lang="en-US" sz="3000" b="1" i="1" dirty="0">
                <a:solidFill>
                  <a:schemeClr val="accent1">
                    <a:lumMod val="60000"/>
                    <a:lumOff val="40000"/>
                  </a:schemeClr>
                </a:solidFill>
                <a:latin typeface="Arial Narrow" panose="020B0606020202030204" pitchFamily="34" charset="0"/>
              </a:rPr>
              <a:t>Try a different approach</a:t>
            </a:r>
          </a:p>
          <a:p>
            <a:pPr marL="1371600" lvl="3" indent="0">
              <a:buNone/>
            </a:pPr>
            <a:r>
              <a:rPr lang="en-US" sz="3000" b="1" i="1" dirty="0">
                <a:solidFill>
                  <a:schemeClr val="accent1">
                    <a:lumMod val="60000"/>
                    <a:lumOff val="40000"/>
                  </a:schemeClr>
                </a:solidFill>
                <a:latin typeface="Arial Narrow" panose="020B0606020202030204" pitchFamily="34" charset="0"/>
              </a:rPr>
              <a:t>Making mistakes is part of the process</a:t>
            </a:r>
          </a:p>
          <a:p>
            <a:pPr marL="1371600" lvl="3" indent="0">
              <a:buNone/>
            </a:pPr>
            <a:r>
              <a:rPr lang="en-US" sz="3000" b="1" i="1" dirty="0">
                <a:solidFill>
                  <a:schemeClr val="accent1">
                    <a:lumMod val="60000"/>
                    <a:lumOff val="40000"/>
                  </a:schemeClr>
                </a:solidFill>
                <a:latin typeface="Arial Narrow" panose="020B0606020202030204" pitchFamily="34" charset="0"/>
              </a:rPr>
              <a:t>Focus on what will I learn/what did I learn (rather than success or failure)</a:t>
            </a:r>
            <a:endParaRPr lang="en-US" b="1" dirty="0">
              <a:solidFill>
                <a:schemeClr val="accent1">
                  <a:lumMod val="60000"/>
                  <a:lumOff val="40000"/>
                </a:schemeClr>
              </a:solidFill>
            </a:endParaRPr>
          </a:p>
        </p:txBody>
      </p:sp>
    </p:spTree>
    <p:extLst>
      <p:ext uri="{BB962C8B-B14F-4D97-AF65-F5344CB8AC3E}">
        <p14:creationId xmlns:p14="http://schemas.microsoft.com/office/powerpoint/2010/main" val="268725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 What is an important ingredient in the learning process?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sz="4800" dirty="0"/>
              <a:t>       A:   FAILURE</a:t>
            </a:r>
            <a:endParaRPr lang="en-US" dirty="0"/>
          </a:p>
        </p:txBody>
      </p:sp>
    </p:spTree>
    <p:extLst>
      <p:ext uri="{BB962C8B-B14F-4D97-AF65-F5344CB8AC3E}">
        <p14:creationId xmlns:p14="http://schemas.microsoft.com/office/powerpoint/2010/main" val="1960582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What?</a:t>
            </a:r>
          </a:p>
        </p:txBody>
      </p:sp>
      <p:sp>
        <p:nvSpPr>
          <p:cNvPr id="3" name="Content Placeholder 2"/>
          <p:cNvSpPr>
            <a:spLocks noGrp="1"/>
          </p:cNvSpPr>
          <p:nvPr>
            <p:ph idx="1"/>
          </p:nvPr>
        </p:nvSpPr>
        <p:spPr>
          <a:xfrm>
            <a:off x="818712" y="2044460"/>
            <a:ext cx="10554574" cy="4744527"/>
          </a:xfrm>
        </p:spPr>
        <p:txBody>
          <a:bodyPr>
            <a:noAutofit/>
          </a:bodyPr>
          <a:lstStyle/>
          <a:p>
            <a:r>
              <a:rPr lang="en-US" sz="2400" dirty="0"/>
              <a:t>You are capable of much more than you think</a:t>
            </a:r>
          </a:p>
          <a:p>
            <a:r>
              <a:rPr lang="en-US" sz="2400" dirty="0"/>
              <a:t>I believe in everyone here…but the ultimate goal is for you to also believe in yourself</a:t>
            </a:r>
          </a:p>
          <a:p>
            <a:r>
              <a:rPr lang="en-US" sz="2400" dirty="0"/>
              <a:t>Failure is ok…but you need to stand up after you fall / fail</a:t>
            </a:r>
          </a:p>
          <a:p>
            <a:r>
              <a:rPr lang="en-US" sz="2400" dirty="0"/>
              <a:t>We will all support each other as we take risks and attempt new learning</a:t>
            </a:r>
          </a:p>
          <a:p>
            <a:r>
              <a:rPr lang="en-US" sz="2400" dirty="0"/>
              <a:t>You will be challenged – embrace the challenges and the successes that come once you overcome the challenges</a:t>
            </a:r>
          </a:p>
          <a:p>
            <a:r>
              <a:rPr lang="en-US" sz="2400" dirty="0"/>
              <a:t>You can go beyond your self-perceived limits… your instructors may </a:t>
            </a:r>
            <a:r>
              <a:rPr lang="en-US" sz="2400" b="1" dirty="0"/>
              <a:t>push</a:t>
            </a:r>
            <a:r>
              <a:rPr lang="en-US" sz="2400" dirty="0"/>
              <a:t> you because </a:t>
            </a:r>
            <a:r>
              <a:rPr lang="en-US" sz="2400" b="1" dirty="0"/>
              <a:t>we want you to succeed </a:t>
            </a:r>
            <a:r>
              <a:rPr lang="en-US" sz="2400" dirty="0"/>
              <a:t>and </a:t>
            </a:r>
            <a:r>
              <a:rPr lang="en-US" sz="2400" b="1" dirty="0">
                <a:solidFill>
                  <a:schemeClr val="accent1">
                    <a:lumMod val="60000"/>
                    <a:lumOff val="40000"/>
                  </a:schemeClr>
                </a:solidFill>
              </a:rPr>
              <a:t>we want you to be successful in our industry</a:t>
            </a:r>
          </a:p>
        </p:txBody>
      </p:sp>
    </p:spTree>
    <p:extLst>
      <p:ext uri="{BB962C8B-B14F-4D97-AF65-F5344CB8AC3E}">
        <p14:creationId xmlns:p14="http://schemas.microsoft.com/office/powerpoint/2010/main" val="214124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Video</a:t>
            </a:r>
          </a:p>
        </p:txBody>
      </p:sp>
      <p:sp>
        <p:nvSpPr>
          <p:cNvPr id="3" name="Content Placeholder 2"/>
          <p:cNvSpPr>
            <a:spLocks noGrp="1"/>
          </p:cNvSpPr>
          <p:nvPr>
            <p:ph idx="1"/>
          </p:nvPr>
        </p:nvSpPr>
        <p:spPr/>
        <p:txBody>
          <a:bodyPr/>
          <a:lstStyle/>
          <a:p>
            <a:r>
              <a:rPr lang="en-US" sz="2400" dirty="0"/>
              <a:t>Please play </a:t>
            </a:r>
            <a:r>
              <a:rPr lang="en-US" sz="2400" b="1" u="sng" dirty="0">
                <a:hlinkClick r:id="rId2"/>
              </a:rPr>
              <a:t>https://www.youtube.com/watch?v=0Q6a_rD85X0</a:t>
            </a:r>
            <a:endParaRPr lang="en-US" sz="2400" dirty="0"/>
          </a:p>
          <a:p>
            <a:endParaRPr lang="en-US" dirty="0"/>
          </a:p>
        </p:txBody>
      </p:sp>
    </p:spTree>
    <p:extLst>
      <p:ext uri="{BB962C8B-B14F-4D97-AF65-F5344CB8AC3E}">
        <p14:creationId xmlns:p14="http://schemas.microsoft.com/office/powerpoint/2010/main" val="1617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FAILURE</a:t>
            </a:r>
            <a:r>
              <a:rPr lang="en-US" dirty="0"/>
              <a:t> IS NOT SOMETHING TO FEAR</a:t>
            </a:r>
          </a:p>
        </p:txBody>
      </p:sp>
      <p:sp>
        <p:nvSpPr>
          <p:cNvPr id="3" name="Content Placeholder 2"/>
          <p:cNvSpPr>
            <a:spLocks noGrp="1"/>
          </p:cNvSpPr>
          <p:nvPr>
            <p:ph idx="1"/>
          </p:nvPr>
        </p:nvSpPr>
        <p:spPr/>
        <p:txBody>
          <a:bodyPr>
            <a:normAutofit lnSpcReduction="10000"/>
          </a:bodyPr>
          <a:lstStyle/>
          <a:p>
            <a:pPr marL="800100" lvl="2" indent="0">
              <a:buNone/>
            </a:pPr>
            <a:r>
              <a:rPr lang="en-US" sz="2400" dirty="0"/>
              <a:t>“Failure is not a step backward; it’s an excellent stepping stone to success. We never learn to move out of our comfort zone if we don’t overcome our fear of failure. </a:t>
            </a:r>
          </a:p>
          <a:p>
            <a:pPr marL="800100" lvl="2" indent="0">
              <a:buNone/>
            </a:pPr>
            <a:r>
              <a:rPr lang="en-US" sz="2400" dirty="0"/>
              <a:t>The most progressive companies deliberately seek employees with track records reflecting both failure and success. That’s because someone who survives failure has gained irreplaceable knowledge and the unstoppable perseverance born from overcoming hardship.”</a:t>
            </a:r>
          </a:p>
          <a:p>
            <a:pPr marL="800100" lvl="2" indent="0">
              <a:buNone/>
            </a:pPr>
            <a:r>
              <a:rPr lang="en-US" sz="2400" dirty="0">
                <a:latin typeface="Arial Narrow" panose="020B0606020202030204" pitchFamily="34" charset="0"/>
              </a:rPr>
              <a:t>~William </a:t>
            </a:r>
            <a:r>
              <a:rPr lang="en-US" sz="2400" dirty="0" err="1">
                <a:latin typeface="Arial Narrow" panose="020B0606020202030204" pitchFamily="34" charset="0"/>
              </a:rPr>
              <a:t>Arruda</a:t>
            </a:r>
            <a:r>
              <a:rPr lang="en-US" sz="2400" dirty="0">
                <a:latin typeface="Arial Narrow" panose="020B0606020202030204" pitchFamily="34" charset="0"/>
              </a:rPr>
              <a:t>, Forbes.com~</a:t>
            </a:r>
            <a:endParaRPr lang="en-US" dirty="0">
              <a:latin typeface="Arial Narrow" panose="020B0606020202030204" pitchFamily="34" charset="0"/>
            </a:endParaRPr>
          </a:p>
          <a:p>
            <a:endParaRPr lang="en-US" dirty="0"/>
          </a:p>
        </p:txBody>
      </p:sp>
    </p:spTree>
    <p:extLst>
      <p:ext uri="{BB962C8B-B14F-4D97-AF65-F5344CB8AC3E}">
        <p14:creationId xmlns:p14="http://schemas.microsoft.com/office/powerpoint/2010/main" val="138254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Arial Narrow" panose="020B0606020202030204" pitchFamily="34" charset="0"/>
              </a:rPr>
              <a:t>So what does </a:t>
            </a:r>
            <a:r>
              <a:rPr lang="en-US" dirty="0">
                <a:solidFill>
                  <a:schemeClr val="accent5">
                    <a:lumMod val="75000"/>
                  </a:schemeClr>
                </a:solidFill>
                <a:latin typeface="Arial Narrow" panose="020B0606020202030204" pitchFamily="34" charset="0"/>
              </a:rPr>
              <a:t>failure</a:t>
            </a:r>
            <a:r>
              <a:rPr lang="en-US" dirty="0">
                <a:solidFill>
                  <a:schemeClr val="bg1"/>
                </a:solidFill>
                <a:latin typeface="Arial Narrow" panose="020B0606020202030204" pitchFamily="34" charset="0"/>
              </a:rPr>
              <a:t> have to do with </a:t>
            </a:r>
            <a:br>
              <a:rPr lang="en-US" dirty="0">
                <a:solidFill>
                  <a:schemeClr val="bg1"/>
                </a:solidFill>
                <a:latin typeface="Arial Narrow" panose="020B0606020202030204" pitchFamily="34" charset="0"/>
              </a:rPr>
            </a:br>
            <a:r>
              <a:rPr lang="en-US" dirty="0">
                <a:solidFill>
                  <a:schemeClr val="bg1"/>
                </a:solidFill>
                <a:latin typeface="Arial Narrow" panose="020B0606020202030204" pitchFamily="34" charset="0"/>
              </a:rPr>
              <a:t>growth mindset or grit?</a:t>
            </a:r>
            <a:endParaRPr lang="en-US" dirty="0"/>
          </a:p>
        </p:txBody>
      </p:sp>
      <p:sp>
        <p:nvSpPr>
          <p:cNvPr id="3" name="Content Placeholder 2"/>
          <p:cNvSpPr>
            <a:spLocks noGrp="1"/>
          </p:cNvSpPr>
          <p:nvPr>
            <p:ph idx="1"/>
          </p:nvPr>
        </p:nvSpPr>
        <p:spPr/>
        <p:txBody>
          <a:bodyPr/>
          <a:lstStyle/>
          <a:p>
            <a:pPr marL="800100" lvl="2" indent="0">
              <a:buNone/>
            </a:pPr>
            <a:r>
              <a:rPr lang="en-US" sz="3600" dirty="0">
                <a:latin typeface="Arial Narrow" panose="020B0606020202030204" pitchFamily="34" charset="0"/>
              </a:rPr>
              <a:t>A: Our mindsets have a significant impact on how we view failure and success</a:t>
            </a:r>
            <a:br>
              <a:rPr lang="en-US" sz="3600" dirty="0">
                <a:solidFill>
                  <a:srgbClr val="829600"/>
                </a:solidFill>
                <a:latin typeface="Arial Narrow" panose="020B0606020202030204" pitchFamily="34" charset="0"/>
              </a:rPr>
            </a:br>
            <a:endParaRPr lang="en-US" sz="3600" dirty="0"/>
          </a:p>
        </p:txBody>
      </p:sp>
    </p:spTree>
    <p:extLst>
      <p:ext uri="{BB962C8B-B14F-4D97-AF65-F5344CB8AC3E}">
        <p14:creationId xmlns:p14="http://schemas.microsoft.com/office/powerpoint/2010/main" val="240739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3325" y="700425"/>
            <a:ext cx="11413067" cy="551882"/>
          </a:xfrm>
          <a:prstGeom prst="rect">
            <a:avLst/>
          </a:prstGeom>
          <a:noFill/>
        </p:spPr>
        <p:txBody>
          <a:bodyPr wrap="square" rtlCol="0">
            <a:spAutoFit/>
          </a:bodyPr>
          <a:lstStyle/>
          <a:p>
            <a:pPr algn="ctr">
              <a:lnSpc>
                <a:spcPct val="80000"/>
              </a:lnSpc>
            </a:pPr>
            <a:r>
              <a:rPr lang="en-US" sz="3733" dirty="0">
                <a:solidFill>
                  <a:schemeClr val="accent1">
                    <a:lumMod val="60000"/>
                    <a:lumOff val="40000"/>
                  </a:schemeClr>
                </a:solidFill>
                <a:latin typeface="Arial Narrow"/>
                <a:cs typeface="Arial Narrow"/>
              </a:rPr>
              <a:t>Mindset Self-Assessment</a:t>
            </a:r>
            <a:endParaRPr lang="en-CA" sz="3733" dirty="0">
              <a:solidFill>
                <a:schemeClr val="accent1">
                  <a:lumMod val="60000"/>
                  <a:lumOff val="40000"/>
                </a:schemeClr>
              </a:solidFill>
              <a:latin typeface="Arial Narrow"/>
              <a:cs typeface="Arial Narrow"/>
            </a:endParaRPr>
          </a:p>
        </p:txBody>
      </p:sp>
      <p:sp>
        <p:nvSpPr>
          <p:cNvPr id="2" name="TextBox 1"/>
          <p:cNvSpPr txBox="1"/>
          <p:nvPr/>
        </p:nvSpPr>
        <p:spPr>
          <a:xfrm>
            <a:off x="1158548" y="1808273"/>
            <a:ext cx="9908771" cy="2554545"/>
          </a:xfrm>
          <a:prstGeom prst="rect">
            <a:avLst/>
          </a:prstGeom>
          <a:noFill/>
        </p:spPr>
        <p:txBody>
          <a:bodyPr wrap="square" rtlCol="0">
            <a:spAutoFit/>
          </a:bodyPr>
          <a:lstStyle/>
          <a:p>
            <a:pPr marL="609585" indent="-609585">
              <a:buAutoNum type="arabicPeriod"/>
            </a:pPr>
            <a:r>
              <a:rPr lang="en-US" sz="3200" dirty="0"/>
              <a:t>Record the number (0-3) for each question which best describes you </a:t>
            </a:r>
          </a:p>
          <a:p>
            <a:pPr marL="609585" indent="-609585">
              <a:buFont typeface="+mj-lt"/>
              <a:buAutoNum type="arabicPeriod"/>
            </a:pPr>
            <a:r>
              <a:rPr lang="en-US" sz="3200" dirty="0"/>
              <a:t>Total and record your score when you have completed each of the 10 questions </a:t>
            </a:r>
          </a:p>
          <a:p>
            <a:pPr marL="609585" indent="-609585">
              <a:buFont typeface="+mj-lt"/>
              <a:buAutoNum type="arabicPeriod"/>
            </a:pPr>
            <a:r>
              <a:rPr lang="en-US" sz="3200" dirty="0"/>
              <a:t>Using the SCORE chart, record your mindset </a:t>
            </a:r>
            <a:endParaRPr lang="en-US" sz="3200" dirty="0">
              <a:latin typeface="Arial Narrow" panose="020B0606020202030204" pitchFamily="34" charset="0"/>
            </a:endParaRPr>
          </a:p>
        </p:txBody>
      </p:sp>
    </p:spTree>
    <p:extLst>
      <p:ext uri="{BB962C8B-B14F-4D97-AF65-F5344CB8AC3E}">
        <p14:creationId xmlns:p14="http://schemas.microsoft.com/office/powerpoint/2010/main" val="7703916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895208" y="6045499"/>
            <a:ext cx="5100707" cy="812501"/>
          </a:xfrm>
          <a:prstGeom prst="rect">
            <a:avLst/>
          </a:prstGeom>
        </p:spPr>
      </p:pic>
      <p:pic>
        <p:nvPicPr>
          <p:cNvPr id="4" name="Picture 3"/>
          <p:cNvPicPr>
            <a:picLocks noChangeAspect="1"/>
          </p:cNvPicPr>
          <p:nvPr/>
        </p:nvPicPr>
        <p:blipFill>
          <a:blip r:embed="rId4"/>
          <a:stretch>
            <a:fillRect/>
          </a:stretch>
        </p:blipFill>
        <p:spPr>
          <a:xfrm>
            <a:off x="529285" y="0"/>
            <a:ext cx="11215105" cy="6750324"/>
          </a:xfrm>
          <a:prstGeom prst="rect">
            <a:avLst/>
          </a:prstGeom>
        </p:spPr>
      </p:pic>
      <p:sp>
        <p:nvSpPr>
          <p:cNvPr id="9" name="TextBox 8"/>
          <p:cNvSpPr txBox="1"/>
          <p:nvPr/>
        </p:nvSpPr>
        <p:spPr>
          <a:xfrm>
            <a:off x="430306" y="409063"/>
            <a:ext cx="6608850" cy="551882"/>
          </a:xfrm>
          <a:prstGeom prst="rect">
            <a:avLst/>
          </a:prstGeom>
          <a:noFill/>
        </p:spPr>
        <p:txBody>
          <a:bodyPr wrap="square" rtlCol="0">
            <a:spAutoFit/>
          </a:bodyPr>
          <a:lstStyle/>
          <a:p>
            <a:pPr algn="ctr">
              <a:lnSpc>
                <a:spcPct val="80000"/>
              </a:lnSpc>
            </a:pPr>
            <a:r>
              <a:rPr lang="en-US" sz="3733" dirty="0">
                <a:solidFill>
                  <a:srgbClr val="007599"/>
                </a:solidFill>
                <a:latin typeface="Arial Narrow"/>
                <a:cs typeface="Arial Narrow"/>
              </a:rPr>
              <a:t>Mindset Self-Assessment</a:t>
            </a:r>
            <a:endParaRPr lang="en-CA" sz="3733" dirty="0">
              <a:solidFill>
                <a:srgbClr val="007599"/>
              </a:solidFill>
              <a:latin typeface="Arial Narrow"/>
              <a:cs typeface="Arial Narrow"/>
            </a:endParaRPr>
          </a:p>
        </p:txBody>
      </p:sp>
    </p:spTree>
    <p:extLst>
      <p:ext uri="{BB962C8B-B14F-4D97-AF65-F5344CB8AC3E}">
        <p14:creationId xmlns:p14="http://schemas.microsoft.com/office/powerpoint/2010/main" val="6506639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6438" y="427940"/>
            <a:ext cx="11413067" cy="551882"/>
          </a:xfrm>
          <a:prstGeom prst="rect">
            <a:avLst/>
          </a:prstGeom>
          <a:noFill/>
        </p:spPr>
        <p:txBody>
          <a:bodyPr wrap="square" rtlCol="0">
            <a:spAutoFit/>
          </a:bodyPr>
          <a:lstStyle/>
          <a:p>
            <a:pPr algn="ctr">
              <a:lnSpc>
                <a:spcPct val="80000"/>
              </a:lnSpc>
            </a:pPr>
            <a:r>
              <a:rPr lang="en-US" sz="3733" dirty="0">
                <a:solidFill>
                  <a:schemeClr val="accent1">
                    <a:lumMod val="60000"/>
                    <a:lumOff val="40000"/>
                  </a:schemeClr>
                </a:solidFill>
                <a:latin typeface="Arial Narrow"/>
                <a:cs typeface="Arial Narrow"/>
              </a:rPr>
              <a:t>Mindset Self-Assessment</a:t>
            </a:r>
            <a:endParaRPr lang="en-CA" sz="3733" dirty="0">
              <a:solidFill>
                <a:schemeClr val="accent1">
                  <a:lumMod val="60000"/>
                  <a:lumOff val="40000"/>
                </a:schemeClr>
              </a:solidFill>
              <a:latin typeface="Arial Narrow"/>
              <a:cs typeface="Arial Narrow"/>
            </a:endParaRPr>
          </a:p>
        </p:txBody>
      </p:sp>
      <p:pic>
        <p:nvPicPr>
          <p:cNvPr id="2" name="Picture 1"/>
          <p:cNvPicPr>
            <a:picLocks noChangeAspect="1"/>
          </p:cNvPicPr>
          <p:nvPr/>
        </p:nvPicPr>
        <p:blipFill>
          <a:blip r:embed="rId3"/>
          <a:stretch>
            <a:fillRect/>
          </a:stretch>
        </p:blipFill>
        <p:spPr>
          <a:xfrm>
            <a:off x="2021083" y="979822"/>
            <a:ext cx="6613959" cy="5389152"/>
          </a:xfrm>
          <a:prstGeom prst="rect">
            <a:avLst/>
          </a:prstGeom>
        </p:spPr>
      </p:pic>
      <p:pic>
        <p:nvPicPr>
          <p:cNvPr id="3" name="Picture 2"/>
          <p:cNvPicPr>
            <a:picLocks noChangeAspect="1"/>
          </p:cNvPicPr>
          <p:nvPr/>
        </p:nvPicPr>
        <p:blipFill>
          <a:blip r:embed="rId4"/>
          <a:stretch>
            <a:fillRect/>
          </a:stretch>
        </p:blipFill>
        <p:spPr>
          <a:xfrm>
            <a:off x="6310006" y="5794661"/>
            <a:ext cx="5740400" cy="914400"/>
          </a:xfrm>
          <a:prstGeom prst="rect">
            <a:avLst/>
          </a:prstGeom>
        </p:spPr>
      </p:pic>
    </p:spTree>
    <p:extLst>
      <p:ext uri="{BB962C8B-B14F-4D97-AF65-F5344CB8AC3E}">
        <p14:creationId xmlns:p14="http://schemas.microsoft.com/office/powerpoint/2010/main" val="32765380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encompasses a Fixed Mindset?</a:t>
            </a:r>
          </a:p>
        </p:txBody>
      </p:sp>
      <p:sp>
        <p:nvSpPr>
          <p:cNvPr id="3" name="Content Placeholder 2"/>
          <p:cNvSpPr>
            <a:spLocks noGrp="1"/>
          </p:cNvSpPr>
          <p:nvPr>
            <p:ph idx="1"/>
          </p:nvPr>
        </p:nvSpPr>
        <p:spPr/>
        <p:txBody>
          <a:bodyPr/>
          <a:lstStyle/>
          <a:p>
            <a:pPr marL="228600" lvl="0" indent="-228600" fontAlgn="auto">
              <a:lnSpc>
                <a:spcPct val="90000"/>
              </a:lnSpc>
              <a:spcBef>
                <a:spcPts val="1000"/>
              </a:spcBef>
              <a:spcAft>
                <a:spcPts val="0"/>
              </a:spcAft>
              <a:buFont typeface="Arial" panose="020B0604020202020204" pitchFamily="34" charset="0"/>
              <a:buChar char="•"/>
            </a:pPr>
            <a:r>
              <a:rPr lang="en-US" sz="3200" dirty="0">
                <a:solidFill>
                  <a:schemeClr val="accent1">
                    <a:lumMod val="60000"/>
                    <a:lumOff val="40000"/>
                  </a:schemeClr>
                </a:solidFill>
                <a:latin typeface="Arial Narrow" panose="020B0606020202030204" pitchFamily="34" charset="0"/>
              </a:rPr>
              <a:t>A</a:t>
            </a:r>
            <a:r>
              <a:rPr lang="en-US" sz="3200" dirty="0">
                <a:solidFill>
                  <a:prstClr val="black"/>
                </a:solidFill>
                <a:latin typeface="Arial Narrow" panose="020B0606020202030204" pitchFamily="34" charset="0"/>
              </a:rPr>
              <a:t> </a:t>
            </a:r>
            <a:r>
              <a:rPr lang="en-US" sz="3200" dirty="0">
                <a:latin typeface="Arial Narrow" panose="020B0606020202030204" pitchFamily="34" charset="0"/>
              </a:rPr>
              <a:t>fixed mindset </a:t>
            </a:r>
            <a:r>
              <a:rPr lang="en-US" sz="3200" dirty="0">
                <a:solidFill>
                  <a:schemeClr val="accent1">
                    <a:lumMod val="60000"/>
                    <a:lumOff val="40000"/>
                  </a:schemeClr>
                </a:solidFill>
                <a:latin typeface="Arial Narrow" panose="020B0606020202030204" pitchFamily="34" charset="0"/>
              </a:rPr>
              <a:t>assumes </a:t>
            </a:r>
          </a:p>
          <a:p>
            <a:pPr marL="628650" lvl="1" indent="-228600">
              <a:lnSpc>
                <a:spcPct val="90000"/>
              </a:lnSpc>
              <a:spcBef>
                <a:spcPts val="1000"/>
              </a:spcBef>
              <a:spcAft>
                <a:spcPts val="0"/>
              </a:spcAft>
              <a:buFont typeface="Arial" panose="020B0604020202020204" pitchFamily="34" charset="0"/>
              <a:buChar char="•"/>
            </a:pPr>
            <a:r>
              <a:rPr lang="en-US" sz="3000" dirty="0">
                <a:solidFill>
                  <a:schemeClr val="accent1">
                    <a:lumMod val="60000"/>
                    <a:lumOff val="40000"/>
                  </a:schemeClr>
                </a:solidFill>
                <a:latin typeface="Arial Narrow" panose="020B0606020202030204" pitchFamily="34" charset="0"/>
              </a:rPr>
              <a:t>that our character, intelligence, and creative ability are static givens. </a:t>
            </a:r>
          </a:p>
          <a:p>
            <a:pPr marL="628650" lvl="1" indent="-228600">
              <a:lnSpc>
                <a:spcPct val="90000"/>
              </a:lnSpc>
              <a:spcBef>
                <a:spcPts val="1000"/>
              </a:spcBef>
              <a:spcAft>
                <a:spcPts val="0"/>
              </a:spcAft>
              <a:buFont typeface="Arial" panose="020B0604020202020204" pitchFamily="34" charset="0"/>
              <a:buChar char="•"/>
            </a:pPr>
            <a:r>
              <a:rPr lang="en-US" sz="3000" dirty="0">
                <a:solidFill>
                  <a:schemeClr val="accent1">
                    <a:lumMod val="60000"/>
                    <a:lumOff val="40000"/>
                  </a:schemeClr>
                </a:solidFill>
                <a:latin typeface="Arial Narrow" panose="020B0606020202030204" pitchFamily="34" charset="0"/>
              </a:rPr>
              <a:t>That we can’t change these traits in any meaningful way.</a:t>
            </a:r>
          </a:p>
          <a:p>
            <a:pPr marL="628650" lvl="1" indent="-228600">
              <a:lnSpc>
                <a:spcPct val="90000"/>
              </a:lnSpc>
              <a:spcBef>
                <a:spcPts val="1000"/>
              </a:spcBef>
              <a:spcAft>
                <a:spcPts val="0"/>
              </a:spcAft>
              <a:buFont typeface="Arial" panose="020B0604020202020204" pitchFamily="34" charset="0"/>
              <a:buChar char="•"/>
            </a:pPr>
            <a:r>
              <a:rPr lang="en-CA" sz="3000" dirty="0">
                <a:solidFill>
                  <a:schemeClr val="accent1">
                    <a:lumMod val="60000"/>
                    <a:lumOff val="40000"/>
                  </a:schemeClr>
                </a:solidFill>
                <a:latin typeface="Arial Narrow" panose="020B0606020202030204" pitchFamily="34" charset="0"/>
              </a:rPr>
              <a:t>That success is the affirmation of that inherent intelligence.</a:t>
            </a:r>
          </a:p>
          <a:p>
            <a:pPr marL="628650" lvl="1" indent="-228600">
              <a:lnSpc>
                <a:spcPct val="90000"/>
              </a:lnSpc>
              <a:spcBef>
                <a:spcPts val="1000"/>
              </a:spcBef>
              <a:spcAft>
                <a:spcPts val="0"/>
              </a:spcAft>
              <a:buFont typeface="Arial" panose="020B0604020202020204" pitchFamily="34" charset="0"/>
              <a:buChar char="•"/>
            </a:pPr>
            <a:r>
              <a:rPr lang="en-CA" sz="3000" dirty="0">
                <a:solidFill>
                  <a:schemeClr val="accent1">
                    <a:lumMod val="60000"/>
                    <a:lumOff val="40000"/>
                  </a:schemeClr>
                </a:solidFill>
                <a:latin typeface="Arial Narrow" panose="020B0606020202030204" pitchFamily="34" charset="0"/>
              </a:rPr>
              <a:t>That striving for success and avoiding failure at all costs become ways of maintaining the sense of being smart or skilled.</a:t>
            </a:r>
            <a:endParaRPr lang="en-US" dirty="0">
              <a:solidFill>
                <a:schemeClr val="accent1">
                  <a:lumMod val="60000"/>
                  <a:lumOff val="40000"/>
                </a:schemeClr>
              </a:solidFill>
              <a:latin typeface="Arial Narrow" panose="020B0606020202030204" pitchFamily="34" charset="0"/>
            </a:endParaRPr>
          </a:p>
          <a:p>
            <a:endParaRPr lang="en-US" dirty="0"/>
          </a:p>
        </p:txBody>
      </p:sp>
    </p:spTree>
    <p:extLst>
      <p:ext uri="{BB962C8B-B14F-4D97-AF65-F5344CB8AC3E}">
        <p14:creationId xmlns:p14="http://schemas.microsoft.com/office/powerpoint/2010/main" val="38679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Nurturing a Growth Mindset</a:t>
            </a:r>
          </a:p>
        </p:txBody>
      </p:sp>
      <p:sp>
        <p:nvSpPr>
          <p:cNvPr id="3" name="Content Placeholder 2"/>
          <p:cNvSpPr>
            <a:spLocks noGrp="1"/>
          </p:cNvSpPr>
          <p:nvPr>
            <p:ph idx="1"/>
          </p:nvPr>
        </p:nvSpPr>
        <p:spPr/>
        <p:txBody>
          <a:bodyPr/>
          <a:lstStyle/>
          <a:p>
            <a:pPr lvl="0" fontAlgn="auto">
              <a:lnSpc>
                <a:spcPct val="90000"/>
              </a:lnSpc>
              <a:spcBef>
                <a:spcPts val="1000"/>
              </a:spcBef>
              <a:spcAft>
                <a:spcPts val="0"/>
              </a:spcAft>
              <a:buFont typeface="Arial" panose="020B0604020202020204" pitchFamily="34" charset="0"/>
              <a:buChar char="•"/>
            </a:pPr>
            <a:r>
              <a:rPr lang="en-US" sz="3200" dirty="0">
                <a:solidFill>
                  <a:schemeClr val="accent1">
                    <a:lumMod val="40000"/>
                    <a:lumOff val="60000"/>
                  </a:schemeClr>
                </a:solidFill>
                <a:latin typeface="Arial Narrow" panose="020B0606020202030204" pitchFamily="34" charset="0"/>
              </a:rPr>
              <a:t>A </a:t>
            </a:r>
            <a:r>
              <a:rPr lang="en-US" sz="3200" dirty="0">
                <a:latin typeface="Arial Narrow" panose="020B0606020202030204" pitchFamily="34" charset="0"/>
              </a:rPr>
              <a:t>growth mindset </a:t>
            </a:r>
          </a:p>
          <a:p>
            <a:pPr lvl="1">
              <a:lnSpc>
                <a:spcPct val="90000"/>
              </a:lnSpc>
              <a:spcBef>
                <a:spcPts val="1000"/>
              </a:spcBef>
              <a:spcAft>
                <a:spcPts val="0"/>
              </a:spcAft>
              <a:buFont typeface="Arial" panose="020B0604020202020204" pitchFamily="34" charset="0"/>
              <a:buChar char="•"/>
            </a:pPr>
            <a:r>
              <a:rPr lang="en-US" sz="3000" dirty="0">
                <a:solidFill>
                  <a:schemeClr val="accent1">
                    <a:lumMod val="40000"/>
                    <a:lumOff val="60000"/>
                  </a:schemeClr>
                </a:solidFill>
                <a:latin typeface="Arial Narrow" panose="020B0606020202030204" pitchFamily="34" charset="0"/>
              </a:rPr>
              <a:t>thrives on challenge and sees failure “as a heartening springboard for growth and for stretching our existing abilities.”</a:t>
            </a:r>
          </a:p>
          <a:p>
            <a:pPr lvl="1">
              <a:lnSpc>
                <a:spcPct val="90000"/>
              </a:lnSpc>
              <a:spcBef>
                <a:spcPts val="1000"/>
              </a:spcBef>
              <a:spcAft>
                <a:spcPts val="0"/>
              </a:spcAft>
              <a:buFont typeface="Arial" panose="020B0604020202020204" pitchFamily="34" charset="0"/>
              <a:buChar char="•"/>
            </a:pPr>
            <a:r>
              <a:rPr lang="en-US" sz="3000" dirty="0">
                <a:solidFill>
                  <a:schemeClr val="accent1">
                    <a:lumMod val="40000"/>
                    <a:lumOff val="60000"/>
                  </a:schemeClr>
                </a:solidFill>
                <a:latin typeface="Arial Narrow" panose="020B0606020202030204" pitchFamily="34" charset="0"/>
              </a:rPr>
              <a:t>They feel a</a:t>
            </a:r>
            <a:r>
              <a:rPr lang="en-CA" sz="3000" dirty="0">
                <a:solidFill>
                  <a:schemeClr val="accent1">
                    <a:lumMod val="40000"/>
                    <a:lumOff val="60000"/>
                  </a:schemeClr>
                </a:solidFill>
                <a:latin typeface="Arial Narrow" panose="020B0606020202030204" pitchFamily="34" charset="0"/>
              </a:rPr>
              <a:t> person’s true potential is unknown.</a:t>
            </a:r>
          </a:p>
          <a:p>
            <a:pPr lvl="1">
              <a:lnSpc>
                <a:spcPct val="90000"/>
              </a:lnSpc>
              <a:spcBef>
                <a:spcPts val="1000"/>
              </a:spcBef>
              <a:spcAft>
                <a:spcPts val="0"/>
              </a:spcAft>
              <a:buFont typeface="Arial" panose="020B0604020202020204" pitchFamily="34" charset="0"/>
              <a:buChar char="•"/>
            </a:pPr>
            <a:r>
              <a:rPr lang="en-CA" sz="3000" dirty="0">
                <a:solidFill>
                  <a:schemeClr val="accent1">
                    <a:lumMod val="40000"/>
                    <a:lumOff val="60000"/>
                  </a:schemeClr>
                </a:solidFill>
                <a:latin typeface="Arial Narrow" panose="020B0606020202030204" pitchFamily="34" charset="0"/>
              </a:rPr>
              <a:t>They feel it’s impossible to foresee what can be accomplished with years of passion, toil, and training.</a:t>
            </a:r>
            <a:endParaRPr lang="en-US" sz="3000" dirty="0">
              <a:solidFill>
                <a:schemeClr val="accent1">
                  <a:lumMod val="40000"/>
                  <a:lumOff val="60000"/>
                </a:schemeClr>
              </a:solidFill>
              <a:latin typeface="Arial Narrow" panose="020B0606020202030204" pitchFamily="34" charset="0"/>
            </a:endParaRPr>
          </a:p>
          <a:p>
            <a:pPr marL="228600" lvl="0" indent="-228600" fontAlgn="auto">
              <a:lnSpc>
                <a:spcPct val="90000"/>
              </a:lnSpc>
              <a:spcBef>
                <a:spcPts val="1000"/>
              </a:spcBef>
              <a:spcAft>
                <a:spcPts val="0"/>
              </a:spcAft>
              <a:buFont typeface="Arial" panose="020B0604020202020204" pitchFamily="34" charset="0"/>
              <a:buChar char="•"/>
            </a:pPr>
            <a:endParaRPr lang="en-US" sz="3200" dirty="0">
              <a:latin typeface="Calibri" panose="020F0502020204030204"/>
            </a:endParaRPr>
          </a:p>
          <a:p>
            <a:endParaRPr lang="en-US" dirty="0"/>
          </a:p>
        </p:txBody>
      </p:sp>
    </p:spTree>
    <p:extLst>
      <p:ext uri="{BB962C8B-B14F-4D97-AF65-F5344CB8AC3E}">
        <p14:creationId xmlns:p14="http://schemas.microsoft.com/office/powerpoint/2010/main" val="33816784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116</TotalTime>
  <Words>678</Words>
  <Application>Microsoft Office PowerPoint</Application>
  <PresentationFormat>Widescreen</PresentationFormat>
  <Paragraphs>62</Paragraphs>
  <Slides>21</Slides>
  <Notes>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Century Gothic</vt:lpstr>
      <vt:lpstr>Wingdings 2</vt:lpstr>
      <vt:lpstr>Quotable</vt:lpstr>
      <vt:lpstr>Growth Mindset (Grit)</vt:lpstr>
      <vt:lpstr>Q: What is an important ingredient in the learning process?</vt:lpstr>
      <vt:lpstr>FAILURE IS NOT SOMETHING TO FEAR</vt:lpstr>
      <vt:lpstr>So what does failure have to do with  growth mindset or grit?</vt:lpstr>
      <vt:lpstr>PowerPoint Presentation</vt:lpstr>
      <vt:lpstr>PowerPoint Presentation</vt:lpstr>
      <vt:lpstr>PowerPoint Presentation</vt:lpstr>
      <vt:lpstr>What encompasses a Fixed Mindset?</vt:lpstr>
      <vt:lpstr>Nurturing a Growth Mindset</vt:lpstr>
      <vt:lpstr>Growth Mindset</vt:lpstr>
      <vt:lpstr>Nurturing a Growth Mindset</vt:lpstr>
      <vt:lpstr>PowerPoint Presentation</vt:lpstr>
      <vt:lpstr>Growth Mindset</vt:lpstr>
      <vt:lpstr>GRIT</vt:lpstr>
      <vt:lpstr>PowerPoint Presentation</vt:lpstr>
      <vt:lpstr>PowerPoint Presentation</vt:lpstr>
      <vt:lpstr>PowerPoint Presentation</vt:lpstr>
      <vt:lpstr>A Growth Mindset…</vt:lpstr>
      <vt:lpstr>How can I adapt my growth mindset?</vt:lpstr>
      <vt:lpstr>Guess What?</vt:lpstr>
      <vt:lpstr>Last Video</vt:lpstr>
    </vt:vector>
  </TitlesOfParts>
  <Company>New Brunswick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Mindset (Grit)</dc:title>
  <dc:creator>Ryan, Bonnie (NBCC Moncton)</dc:creator>
  <cp:lastModifiedBy>Carter, Stephen (NBCC Moncton)</cp:lastModifiedBy>
  <cp:revision>48</cp:revision>
  <dcterms:created xsi:type="dcterms:W3CDTF">2018-08-31T16:41:38Z</dcterms:created>
  <dcterms:modified xsi:type="dcterms:W3CDTF">2021-09-03T17:43:37Z</dcterms:modified>
</cp:coreProperties>
</file>