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2" r:id="rId6"/>
    <p:sldId id="260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63" r:id="rId20"/>
    <p:sldId id="264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8/7/2018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8/7/2018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Evaluating For Grades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Chapter 14 – Rebecca, Burton, Robert &amp; Stephen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48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/>
          <a:lstStyle/>
          <a:p>
            <a:r>
              <a:rPr lang="en-US" sz="2800" dirty="0" smtClean="0"/>
              <a:t>Subvert the system</a:t>
            </a:r>
          </a:p>
          <a:p>
            <a:pPr lvl="1"/>
            <a:r>
              <a:rPr lang="en-US" dirty="0" smtClean="0"/>
              <a:t>Class participation</a:t>
            </a:r>
          </a:p>
          <a:p>
            <a:pPr lvl="1"/>
            <a:r>
              <a:rPr lang="en-US" dirty="0" smtClean="0"/>
              <a:t>Daily course work</a:t>
            </a:r>
          </a:p>
          <a:p>
            <a:pPr lvl="1"/>
            <a:r>
              <a:rPr lang="en-US" dirty="0" smtClean="0"/>
              <a:t>discussion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989" y="1874517"/>
            <a:ext cx="4075546" cy="4401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04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Teach learners to ignore the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6083" y="1983832"/>
            <a:ext cx="4197927" cy="419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924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De-emphasize grading</a:t>
            </a:r>
          </a:p>
          <a:p>
            <a:pPr lvl="1"/>
            <a:r>
              <a:rPr lang="en-US" dirty="0" smtClean="0"/>
              <a:t>There are no marks on your Power Engineering license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9195" y="2286001"/>
            <a:ext cx="5556594" cy="3125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746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>
            <a:normAutofit/>
          </a:bodyPr>
          <a:lstStyle/>
          <a:p>
            <a:r>
              <a:rPr lang="en-US" sz="2800" dirty="0" smtClean="0"/>
              <a:t>Work with learners and instructors to change the system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170" y="2123237"/>
            <a:ext cx="3940233" cy="375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Grade: 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348627" cy="3593591"/>
          </a:xfrm>
        </p:spPr>
        <p:txBody>
          <a:bodyPr/>
          <a:lstStyle/>
          <a:p>
            <a:r>
              <a:rPr lang="en-US" dirty="0" smtClean="0"/>
              <a:t>Choose meaningful assignments that allow students to demonstrate what they know in real-life situations</a:t>
            </a:r>
          </a:p>
          <a:p>
            <a:r>
              <a:rPr lang="en-US" dirty="0" smtClean="0"/>
              <a:t>Avoid assignments that have no useful function outside the purpose of the grade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628" y="2170868"/>
            <a:ext cx="3823855" cy="3823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73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Grade: 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5348627" cy="3593591"/>
          </a:xfrm>
        </p:spPr>
        <p:txBody>
          <a:bodyPr/>
          <a:lstStyle/>
          <a:p>
            <a:r>
              <a:rPr lang="en-US" dirty="0" smtClean="0"/>
              <a:t>Balance different types of activity for assessment</a:t>
            </a:r>
          </a:p>
          <a:p>
            <a:r>
              <a:rPr lang="en-US" dirty="0" smtClean="0"/>
              <a:t>PET students are required to write procedures in the classroom and demonstrate their ability to start up equipment in the lab.  A rubric is used to assess a numerical grade for both activities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684" y="2286001"/>
            <a:ext cx="4570057" cy="2691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064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Deriving the Grade: Issues to Consider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8798409" cy="3593591"/>
          </a:xfrm>
        </p:spPr>
        <p:txBody>
          <a:bodyPr/>
          <a:lstStyle/>
          <a:p>
            <a:r>
              <a:rPr lang="en-US" dirty="0" smtClean="0"/>
              <a:t>Make sure the majority of the work evaluated reflects the most important skill/knowledge of the program</a:t>
            </a:r>
          </a:p>
          <a:p>
            <a:r>
              <a:rPr lang="en-US" dirty="0" smtClean="0"/>
              <a:t>It is assumed that learners demonstrate their level of knowledge at the conclusion of a program</a:t>
            </a:r>
          </a:p>
          <a:p>
            <a:r>
              <a:rPr lang="en-US" dirty="0" smtClean="0"/>
              <a:t>I believe that power engineers require oral and writing communication skills.  Log books.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1935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211" y="1402476"/>
            <a:ext cx="4375750" cy="327758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7468" y="1429415"/>
            <a:ext cx="5290952" cy="325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Alternative Methods of deriving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9" y="2286001"/>
            <a:ext cx="5539820" cy="3593591"/>
          </a:xfrm>
        </p:spPr>
        <p:txBody>
          <a:bodyPr/>
          <a:lstStyle/>
          <a:p>
            <a:r>
              <a:rPr lang="en-US" dirty="0" smtClean="0"/>
              <a:t>Credit/Non-credit, Satisfactory/Unsatisfactory, or Complete</a:t>
            </a:r>
          </a:p>
          <a:p>
            <a:r>
              <a:rPr lang="en-US" dirty="0" smtClean="0"/>
              <a:t>Self assessment</a:t>
            </a:r>
          </a:p>
          <a:p>
            <a:r>
              <a:rPr lang="en-US" dirty="0" smtClean="0"/>
              <a:t>Performance approach</a:t>
            </a:r>
          </a:p>
          <a:p>
            <a:pPr lvl="1"/>
            <a:r>
              <a:rPr lang="en-US" dirty="0" smtClean="0"/>
              <a:t>This approach is best suited to concrete, demonstrable learner performance, such as a technical skill</a:t>
            </a:r>
            <a:endParaRPr lang="en-US" dirty="0"/>
          </a:p>
        </p:txBody>
      </p:sp>
      <p:pic>
        <p:nvPicPr>
          <p:cNvPr id="4" name="Picture 3" descr="Cuestionario de 30 de diferencia a los candidatos a la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7787" y="2468418"/>
            <a:ext cx="4364874" cy="29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64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Maximizing your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899740" cy="3593591"/>
          </a:xfrm>
        </p:spPr>
        <p:txBody>
          <a:bodyPr/>
          <a:lstStyle/>
          <a:p>
            <a:r>
              <a:rPr lang="en-US" dirty="0" smtClean="0"/>
              <a:t>There is often </a:t>
            </a:r>
            <a:r>
              <a:rPr lang="en-US" smtClean="0"/>
              <a:t>too </a:t>
            </a:r>
            <a:r>
              <a:rPr lang="en-US" smtClean="0"/>
              <a:t>little</a:t>
            </a:r>
            <a:endParaRPr lang="en-US" dirty="0" smtClean="0"/>
          </a:p>
          <a:p>
            <a:r>
              <a:rPr lang="en-US" dirty="0" smtClean="0"/>
              <a:t>Efficient marking schemes</a:t>
            </a:r>
          </a:p>
          <a:p>
            <a:r>
              <a:rPr lang="en-US" dirty="0" smtClean="0"/>
              <a:t>Holistic grading</a:t>
            </a:r>
          </a:p>
          <a:p>
            <a:r>
              <a:rPr lang="en-US" dirty="0" smtClean="0"/>
              <a:t>Peer feedback</a:t>
            </a:r>
            <a:endParaRPr lang="en-US" dirty="0"/>
          </a:p>
        </p:txBody>
      </p:sp>
      <p:pic>
        <p:nvPicPr>
          <p:cNvPr id="4" name="Picture 3" descr="File:&lt;strong&gt;Hourglass&lt;/strong&gt; modern.svg - Wikimedia Common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4725" y="2071116"/>
            <a:ext cx="3483769" cy="402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110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does a grade mean?</a:t>
            </a:r>
          </a:p>
          <a:p>
            <a:r>
              <a:rPr lang="en-US" dirty="0" smtClean="0"/>
              <a:t>The politics of grades</a:t>
            </a:r>
          </a:p>
          <a:p>
            <a:r>
              <a:rPr lang="en-US" dirty="0" smtClean="0"/>
              <a:t>Deriving grades</a:t>
            </a:r>
          </a:p>
          <a:p>
            <a:r>
              <a:rPr lang="en-US" dirty="0" smtClean="0"/>
              <a:t>Maximizing your time</a:t>
            </a:r>
          </a:p>
          <a:p>
            <a:r>
              <a:rPr lang="en-US" dirty="0" smtClean="0"/>
              <a:t>Reporting grades to learners</a:t>
            </a:r>
          </a:p>
          <a:p>
            <a:r>
              <a:rPr lang="en-US" dirty="0" smtClean="0"/>
              <a:t>Trouble Shooting</a:t>
            </a:r>
          </a:p>
          <a:p>
            <a:r>
              <a:rPr lang="en-US" dirty="0" smtClean="0"/>
              <a:t>Activity</a:t>
            </a:r>
            <a:endParaRPr lang="en-US" dirty="0"/>
          </a:p>
        </p:txBody>
      </p:sp>
      <p:pic>
        <p:nvPicPr>
          <p:cNvPr id="4" name="Picture 3" descr="Clipart - Good &lt;strong&gt;Grade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0295" y="1874517"/>
            <a:ext cx="3821709" cy="4231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161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Reporting grades to learners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932991" cy="3593591"/>
          </a:xfrm>
        </p:spPr>
        <p:txBody>
          <a:bodyPr/>
          <a:lstStyle/>
          <a:p>
            <a:r>
              <a:rPr lang="en-US" dirty="0" smtClean="0"/>
              <a:t>Communicate clear criteria</a:t>
            </a:r>
          </a:p>
          <a:p>
            <a:r>
              <a:rPr lang="en-US" dirty="0" smtClean="0"/>
              <a:t>Deal with learner concerns</a:t>
            </a:r>
          </a:p>
          <a:p>
            <a:r>
              <a:rPr lang="en-US" dirty="0" smtClean="0"/>
              <a:t>Allow learners to revise assignments</a:t>
            </a:r>
            <a:endParaRPr lang="en-US" dirty="0"/>
          </a:p>
        </p:txBody>
      </p:sp>
      <p:pic>
        <p:nvPicPr>
          <p:cNvPr id="4" name="Picture 3" descr="Penn State Track and Field Alumni (Golf): June 20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9384" y="1874517"/>
            <a:ext cx="5005899" cy="4129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73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does a grade mean?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10178322" cy="4463934"/>
          </a:xfrm>
        </p:spPr>
        <p:txBody>
          <a:bodyPr>
            <a:normAutofit fontScale="2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271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“</a:t>
            </a:r>
            <a:r>
              <a:rPr lang="en-US" sz="96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7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I ran a school, I’d give the average grade to the ones who gave me all the right answers, for being good parrots.  I’d give the top grades to those who made a lot of mistakes and told me about them, and then told me what they learned from them.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indent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8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US" sz="5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8800" dirty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										</a:t>
            </a:r>
            <a:r>
              <a:rPr lang="en-US" sz="880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                                      -- </a:t>
            </a:r>
            <a:r>
              <a:rPr lang="en-US" sz="88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R. Buckminster Fuller     </a:t>
            </a:r>
            <a:r>
              <a:rPr lang="en-US" sz="27100" dirty="0" smtClean="0">
                <a:latin typeface="Gill Sans MT" panose="020B05020201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US" sz="27100" dirty="0"/>
          </a:p>
        </p:txBody>
      </p:sp>
    </p:spTree>
    <p:extLst>
      <p:ext uri="{BB962C8B-B14F-4D97-AF65-F5344CB8AC3E}">
        <p14:creationId xmlns:p14="http://schemas.microsoft.com/office/powerpoint/2010/main" val="4191750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does a grade </a:t>
            </a:r>
            <a:r>
              <a:rPr lang="en-US" sz="4400" dirty="0" smtClean="0"/>
              <a:t>mean to the student?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5628143" cy="3605348"/>
          </a:xfrm>
        </p:spPr>
        <p:txBody>
          <a:bodyPr>
            <a:normAutofit/>
          </a:bodyPr>
          <a:lstStyle/>
          <a:p>
            <a:r>
              <a:rPr lang="en-US" dirty="0" smtClean="0"/>
              <a:t>Reward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Represents competence and hard work</a:t>
            </a:r>
          </a:p>
          <a:p>
            <a:pPr lvl="1"/>
            <a:r>
              <a:rPr lang="en-US" dirty="0" smtClean="0"/>
              <a:t>How can hard work be accurately measured?</a:t>
            </a:r>
          </a:p>
          <a:p>
            <a:pPr lvl="1"/>
            <a:r>
              <a:rPr lang="en-US" dirty="0" smtClean="0"/>
              <a:t>How is hard work related to learning?</a:t>
            </a:r>
          </a:p>
          <a:p>
            <a:endParaRPr lang="en-US" dirty="0"/>
          </a:p>
          <a:p>
            <a:r>
              <a:rPr lang="en-US" dirty="0" smtClean="0"/>
              <a:t>Want to know how they compare to their peers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HeLLo GoD, MaY i SPeaK To My SoN, PLeASe?: Call 166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21" y="1715193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37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does a grade </a:t>
            </a:r>
            <a:r>
              <a:rPr lang="en-US" sz="4400" dirty="0" smtClean="0"/>
              <a:t>mean to the student?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2"/>
            <a:ext cx="5628143" cy="3958044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Norm Referencing</a:t>
            </a:r>
          </a:p>
          <a:p>
            <a:pPr lvl="1"/>
            <a:r>
              <a:rPr lang="en-US" dirty="0" smtClean="0"/>
              <a:t>Learners are awarded grades based on their ranking within </a:t>
            </a:r>
          </a:p>
          <a:p>
            <a:pPr lvl="1"/>
            <a:endParaRPr lang="en-US" dirty="0"/>
          </a:p>
          <a:p>
            <a:r>
              <a:rPr lang="en-US" dirty="0" smtClean="0"/>
              <a:t>Self Referencing</a:t>
            </a:r>
          </a:p>
          <a:p>
            <a:pPr lvl="1"/>
            <a:r>
              <a:rPr lang="en-US" dirty="0" smtClean="0"/>
              <a:t>Learners compare their present performance to their past performance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Criterion Referencing</a:t>
            </a:r>
          </a:p>
          <a:p>
            <a:pPr lvl="1"/>
            <a:r>
              <a:rPr lang="en-US" dirty="0" smtClean="0"/>
              <a:t>Determining grade based on clearly stated outcomes or standards for performance</a:t>
            </a:r>
            <a:endParaRPr lang="en-US" dirty="0"/>
          </a:p>
          <a:p>
            <a:endParaRPr lang="en-US" dirty="0" smtClean="0"/>
          </a:p>
        </p:txBody>
      </p:sp>
      <p:pic>
        <p:nvPicPr>
          <p:cNvPr id="7" name="Picture 6" descr="HeLLo GoD, MaY i SPeaK To My SoN, PLeASe?: Call 166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9821" y="1715193"/>
            <a:ext cx="36195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198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What does a grade </a:t>
            </a:r>
            <a:r>
              <a:rPr lang="en-US" sz="4400" dirty="0" smtClean="0"/>
              <a:t>mean to the Instructor?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6238089" cy="43392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 few questions to ask yourself:</a:t>
            </a:r>
          </a:p>
          <a:p>
            <a:r>
              <a:rPr lang="en-US" dirty="0" smtClean="0"/>
              <a:t>Does a grade…</a:t>
            </a:r>
          </a:p>
          <a:p>
            <a:pPr marL="457200" lvl="1" indent="0">
              <a:buNone/>
            </a:pPr>
            <a:endParaRPr lang="en-US" dirty="0" smtClean="0"/>
          </a:p>
          <a:p>
            <a:pPr lvl="1"/>
            <a:r>
              <a:rPr lang="en-US" dirty="0"/>
              <a:t>r</a:t>
            </a:r>
            <a:r>
              <a:rPr lang="en-US" dirty="0" smtClean="0"/>
              <a:t>epresent the quality of students throughout the course?</a:t>
            </a:r>
          </a:p>
          <a:p>
            <a:pPr lvl="1"/>
            <a:r>
              <a:rPr lang="en-US" dirty="0"/>
              <a:t>r</a:t>
            </a:r>
            <a:r>
              <a:rPr lang="en-US" dirty="0" smtClean="0"/>
              <a:t>epresent </a:t>
            </a:r>
            <a:r>
              <a:rPr lang="en-US" u="sng" dirty="0" smtClean="0"/>
              <a:t>only</a:t>
            </a:r>
            <a:r>
              <a:rPr lang="en-US" dirty="0" smtClean="0"/>
              <a:t> what the student can produce at the end of a course? </a:t>
            </a:r>
          </a:p>
          <a:p>
            <a:pPr lvl="1"/>
            <a:r>
              <a:rPr lang="en-US" dirty="0" smtClean="0"/>
              <a:t>Show the percentage of skills the student can use when necessary?</a:t>
            </a:r>
          </a:p>
          <a:p>
            <a:pPr lvl="1"/>
            <a:r>
              <a:rPr lang="en-US" dirty="0" smtClean="0"/>
              <a:t>Show exactly what the student has learned?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HOW MANY INEFFECTIVE TEACHERS ARE THERE? | Assailed &lt;strong&gt;Teacher&lt;/strong&gt;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023" y="2597935"/>
            <a:ext cx="3917823" cy="253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090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Politics of Grades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3794147" cy="3593591"/>
          </a:xfrm>
        </p:spPr>
        <p:txBody>
          <a:bodyPr/>
          <a:lstStyle/>
          <a:p>
            <a:r>
              <a:rPr lang="en-US" dirty="0" smtClean="0"/>
              <a:t>Grading is philosophically, socially and politically driven.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2313" y="2286001"/>
            <a:ext cx="451485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929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442540" cy="3593591"/>
          </a:xfrm>
        </p:spPr>
        <p:txBody>
          <a:bodyPr/>
          <a:lstStyle/>
          <a:p>
            <a:r>
              <a:rPr lang="en-US" dirty="0" smtClean="0"/>
              <a:t>In certain occupations, grades are examined carefully by employers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0733" y="2104366"/>
            <a:ext cx="3990052" cy="39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459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Politics of Grades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51678" y="2286001"/>
            <a:ext cx="4209784" cy="3593591"/>
          </a:xfrm>
        </p:spPr>
        <p:txBody>
          <a:bodyPr/>
          <a:lstStyle/>
          <a:p>
            <a:r>
              <a:rPr lang="en-US" sz="2800" dirty="0" smtClean="0"/>
              <a:t>Fight the System</a:t>
            </a:r>
          </a:p>
          <a:p>
            <a:pPr lvl="1"/>
            <a:r>
              <a:rPr lang="en-US" dirty="0" smtClean="0"/>
              <a:t>Use “credit” or “non-credit” as opposed to marks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494" y="2058324"/>
            <a:ext cx="3258128" cy="439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819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TM10001106[[fn=Badge]]</Template>
  <TotalTime>309</TotalTime>
  <Words>542</Words>
  <Application>Microsoft Office PowerPoint</Application>
  <PresentationFormat>Widescreen</PresentationFormat>
  <Paragraphs>83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Gill Sans MT</vt:lpstr>
      <vt:lpstr>Impact</vt:lpstr>
      <vt:lpstr>Times New Roman</vt:lpstr>
      <vt:lpstr>Badge</vt:lpstr>
      <vt:lpstr>Evaluating For Grades</vt:lpstr>
      <vt:lpstr>Agenda</vt:lpstr>
      <vt:lpstr>What does a grade mean?</vt:lpstr>
      <vt:lpstr>What does a grade mean to the student?</vt:lpstr>
      <vt:lpstr>What does a grade mean to the student?</vt:lpstr>
      <vt:lpstr>What does a grade mean to the Instructor?</vt:lpstr>
      <vt:lpstr>The Politics of Grades</vt:lpstr>
      <vt:lpstr>The Politics of Grades</vt:lpstr>
      <vt:lpstr>The Politics of Grades</vt:lpstr>
      <vt:lpstr>The Politics of Grades</vt:lpstr>
      <vt:lpstr>The Politics of Grades</vt:lpstr>
      <vt:lpstr>The Politics of Grades</vt:lpstr>
      <vt:lpstr>The Politics of Grades</vt:lpstr>
      <vt:lpstr>Deriving the Grade: Issues to Consider</vt:lpstr>
      <vt:lpstr>Deriving the Grade: Issues to Consider</vt:lpstr>
      <vt:lpstr>Deriving the Grade: Issues to Consider</vt:lpstr>
      <vt:lpstr>PowerPoint Presentation</vt:lpstr>
      <vt:lpstr>Alternative Methods of deriving grades</vt:lpstr>
      <vt:lpstr>Maximizing your time</vt:lpstr>
      <vt:lpstr>Reporting grades to learners</vt:lpstr>
    </vt:vector>
  </TitlesOfParts>
  <Company>New Brunswick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For Grades</dc:title>
  <dc:creator>Carter, Stephen (NBCC Moncton)</dc:creator>
  <cp:lastModifiedBy>Carter, Stephen (NBCC Moncton)</cp:lastModifiedBy>
  <cp:revision>34</cp:revision>
  <dcterms:created xsi:type="dcterms:W3CDTF">2018-08-01T17:40:04Z</dcterms:created>
  <dcterms:modified xsi:type="dcterms:W3CDTF">2018-08-07T16:57:57Z</dcterms:modified>
</cp:coreProperties>
</file>