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86" r:id="rId4"/>
    <p:sldId id="287" r:id="rId5"/>
    <p:sldId id="288" r:id="rId6"/>
    <p:sldId id="289" r:id="rId7"/>
    <p:sldId id="290" r:id="rId8"/>
    <p:sldId id="291" r:id="rId9"/>
    <p:sldId id="257" r:id="rId10"/>
    <p:sldId id="259" r:id="rId11"/>
    <p:sldId id="262" r:id="rId12"/>
    <p:sldId id="260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63" r:id="rId26"/>
    <p:sldId id="264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9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Zswty2nfv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8.xml"/><Relationship Id="rId1" Type="http://schemas.openxmlformats.org/officeDocument/2006/relationships/video" Target="https://www.youtube.com/embed/MASNukczu5A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Evaluating For Grades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14 – Rebecca, Burton, Robert &amp; Stephen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What does a grade </a:t>
            </a:r>
            <a:r>
              <a:rPr lang="en-US" sz="4400" dirty="0" smtClean="0"/>
              <a:t>mean to the student?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2"/>
            <a:ext cx="5628143" cy="3605348"/>
          </a:xfrm>
        </p:spPr>
        <p:txBody>
          <a:bodyPr>
            <a:normAutofit/>
          </a:bodyPr>
          <a:lstStyle/>
          <a:p>
            <a:r>
              <a:rPr lang="en-US" dirty="0" smtClean="0"/>
              <a:t>Reward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Represents competence and hard work</a:t>
            </a:r>
          </a:p>
          <a:p>
            <a:pPr lvl="1"/>
            <a:r>
              <a:rPr lang="en-US" dirty="0" smtClean="0"/>
              <a:t>How can hard work be accurately measured?</a:t>
            </a:r>
          </a:p>
          <a:p>
            <a:pPr lvl="1"/>
            <a:r>
              <a:rPr lang="en-US" dirty="0" smtClean="0"/>
              <a:t>How is hard work related to learning?</a:t>
            </a:r>
          </a:p>
          <a:p>
            <a:endParaRPr lang="en-US" dirty="0"/>
          </a:p>
          <a:p>
            <a:r>
              <a:rPr lang="en-US" dirty="0" smtClean="0"/>
              <a:t>Want to know how they compare to their peers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HeLLo GoD, MaY i SPeaK To My SoN, PLeASe?: Call 166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821" y="1715193"/>
            <a:ext cx="3619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7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What does a grade </a:t>
            </a:r>
            <a:r>
              <a:rPr lang="en-US" sz="4400" dirty="0" smtClean="0"/>
              <a:t>mean to the student?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2"/>
            <a:ext cx="5628143" cy="395804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Norm Referencing</a:t>
            </a:r>
          </a:p>
          <a:p>
            <a:pPr lvl="1"/>
            <a:r>
              <a:rPr lang="en-US" dirty="0" smtClean="0"/>
              <a:t>Learners are awarded grades based on their ranking within </a:t>
            </a:r>
          </a:p>
          <a:p>
            <a:pPr lvl="1"/>
            <a:endParaRPr lang="en-US" dirty="0"/>
          </a:p>
          <a:p>
            <a:r>
              <a:rPr lang="en-US" dirty="0" smtClean="0"/>
              <a:t>Self Referencing</a:t>
            </a:r>
          </a:p>
          <a:p>
            <a:pPr lvl="1"/>
            <a:r>
              <a:rPr lang="en-US" dirty="0" smtClean="0"/>
              <a:t>Learners compare their present performance to their past performance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Criterion Referencing</a:t>
            </a:r>
          </a:p>
          <a:p>
            <a:pPr lvl="1"/>
            <a:r>
              <a:rPr lang="en-US" dirty="0" smtClean="0"/>
              <a:t>Determining grade based on clearly stated outcomes or standards for performance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7" name="Picture 6" descr="HeLLo GoD, MaY i SPeaK To My SoN, PLeASe?: Call 166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821" y="1715193"/>
            <a:ext cx="3619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9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What does a grade </a:t>
            </a:r>
            <a:r>
              <a:rPr lang="en-US" sz="4400" dirty="0" smtClean="0"/>
              <a:t>mean to the Instructor?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6238089" cy="433924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few questions to ask yourself:</a:t>
            </a:r>
          </a:p>
          <a:p>
            <a:r>
              <a:rPr lang="en-US" dirty="0" smtClean="0"/>
              <a:t>Does a grade…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epresent the quality of students throughout the course?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epresent </a:t>
            </a:r>
            <a:r>
              <a:rPr lang="en-US" u="sng" dirty="0" smtClean="0"/>
              <a:t>only</a:t>
            </a:r>
            <a:r>
              <a:rPr lang="en-US" dirty="0" smtClean="0"/>
              <a:t> what the student can produce at the end of a course? </a:t>
            </a:r>
          </a:p>
          <a:p>
            <a:pPr lvl="1"/>
            <a:r>
              <a:rPr lang="en-US" dirty="0" smtClean="0"/>
              <a:t>Show the percentage of skills the student can use when necessary?</a:t>
            </a:r>
          </a:p>
          <a:p>
            <a:pPr lvl="1"/>
            <a:r>
              <a:rPr lang="en-US" dirty="0" smtClean="0"/>
              <a:t>Show exactly what the student has learned?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HOW MANY INEFFECTIVE TEACHERS ARE THERE? | Assailed &lt;strong&gt;Teacher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023" y="2597935"/>
            <a:ext cx="3917823" cy="253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0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Politics of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3794147" cy="3593591"/>
          </a:xfrm>
        </p:spPr>
        <p:txBody>
          <a:bodyPr/>
          <a:lstStyle/>
          <a:p>
            <a:r>
              <a:rPr lang="en-US" dirty="0" smtClean="0"/>
              <a:t>Grading is philosophically, socially and politically driven.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13" y="2286001"/>
            <a:ext cx="45148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2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Politics of 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4442540" cy="3593591"/>
          </a:xfrm>
        </p:spPr>
        <p:txBody>
          <a:bodyPr/>
          <a:lstStyle/>
          <a:p>
            <a:r>
              <a:rPr lang="en-US" dirty="0" smtClean="0"/>
              <a:t>In certain occupations, grades are examined carefully by employers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733" y="2104366"/>
            <a:ext cx="3990052" cy="39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5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Politics of 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4209784" cy="3593591"/>
          </a:xfrm>
        </p:spPr>
        <p:txBody>
          <a:bodyPr/>
          <a:lstStyle/>
          <a:p>
            <a:r>
              <a:rPr lang="en-US" sz="2800" dirty="0" smtClean="0"/>
              <a:t>Fight the System</a:t>
            </a:r>
          </a:p>
          <a:p>
            <a:pPr lvl="1"/>
            <a:r>
              <a:rPr lang="en-US" dirty="0" smtClean="0"/>
              <a:t>Use “credit” or “non-credit” as opposed to marks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494" y="2058324"/>
            <a:ext cx="3258128" cy="439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1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Politics of 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4209784" cy="3593591"/>
          </a:xfrm>
        </p:spPr>
        <p:txBody>
          <a:bodyPr/>
          <a:lstStyle/>
          <a:p>
            <a:r>
              <a:rPr lang="en-US" sz="2800" dirty="0" smtClean="0"/>
              <a:t>Subvert the system</a:t>
            </a:r>
          </a:p>
          <a:p>
            <a:pPr lvl="1"/>
            <a:r>
              <a:rPr lang="en-US" dirty="0" smtClean="0"/>
              <a:t>Class participation</a:t>
            </a:r>
          </a:p>
          <a:p>
            <a:pPr lvl="1"/>
            <a:r>
              <a:rPr lang="en-US" dirty="0" smtClean="0"/>
              <a:t>Daily course work</a:t>
            </a:r>
          </a:p>
          <a:p>
            <a:pPr lvl="1"/>
            <a:r>
              <a:rPr lang="en-US" dirty="0" smtClean="0"/>
              <a:t>discussion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89" y="1874517"/>
            <a:ext cx="4075546" cy="440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4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Politics of 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4209784" cy="359359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Teach learners to ignore the system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083" y="1983832"/>
            <a:ext cx="4197927" cy="419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2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Politics of 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4209784" cy="359359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De-emphasize grading</a:t>
            </a:r>
          </a:p>
          <a:p>
            <a:pPr lvl="1"/>
            <a:r>
              <a:rPr lang="en-US" dirty="0" smtClean="0"/>
              <a:t>There are no marks on your Power Engineering license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195" y="2286001"/>
            <a:ext cx="5556594" cy="312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4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Politics of 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4209784" cy="359359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Work with learners and instructors to change the system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170" y="2123237"/>
            <a:ext cx="3940233" cy="375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9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Activity</a:t>
            </a:r>
          </a:p>
          <a:p>
            <a:r>
              <a:rPr lang="en-US" dirty="0" smtClean="0"/>
              <a:t>What does a grade mean?</a:t>
            </a:r>
          </a:p>
          <a:p>
            <a:r>
              <a:rPr lang="en-US" dirty="0" smtClean="0"/>
              <a:t>The politics of grades</a:t>
            </a:r>
          </a:p>
          <a:p>
            <a:r>
              <a:rPr lang="en-US" dirty="0" smtClean="0"/>
              <a:t>Deriving grades</a:t>
            </a:r>
          </a:p>
          <a:p>
            <a:r>
              <a:rPr lang="en-US" dirty="0" smtClean="0"/>
              <a:t>Maximizing your time</a:t>
            </a:r>
          </a:p>
          <a:p>
            <a:r>
              <a:rPr lang="en-US" dirty="0" smtClean="0"/>
              <a:t>Reporting grades to learners</a:t>
            </a:r>
          </a:p>
          <a:p>
            <a:r>
              <a:rPr lang="en-US" dirty="0" smtClean="0"/>
              <a:t>Trouble </a:t>
            </a:r>
            <a:r>
              <a:rPr lang="en-US" dirty="0" smtClean="0"/>
              <a:t>Shooting</a:t>
            </a:r>
          </a:p>
          <a:p>
            <a:r>
              <a:rPr lang="en-US" dirty="0" smtClean="0"/>
              <a:t>Q &amp; A</a:t>
            </a:r>
            <a:endParaRPr lang="en-US" dirty="0" smtClean="0"/>
          </a:p>
          <a:p>
            <a:r>
              <a:rPr lang="en-US" dirty="0" smtClean="0"/>
              <a:t>Closing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Clipart - Good &lt;strong&gt;Grad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95" y="1874517"/>
            <a:ext cx="3821709" cy="423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6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Deriving the Grade: Issues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5348627" cy="3593591"/>
          </a:xfrm>
        </p:spPr>
        <p:txBody>
          <a:bodyPr/>
          <a:lstStyle/>
          <a:p>
            <a:r>
              <a:rPr lang="en-US" dirty="0" smtClean="0"/>
              <a:t>Choose meaningful assignments that allow students to demonstrate what they know in real-life situations</a:t>
            </a:r>
          </a:p>
          <a:p>
            <a:r>
              <a:rPr lang="en-US" dirty="0" smtClean="0"/>
              <a:t>Avoid assignments that have no useful function outside the purpose of the grade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628" y="2170868"/>
            <a:ext cx="3823855" cy="382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7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Deriving the Grade: Issues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5348627" cy="3593591"/>
          </a:xfrm>
        </p:spPr>
        <p:txBody>
          <a:bodyPr/>
          <a:lstStyle/>
          <a:p>
            <a:r>
              <a:rPr lang="en-US" dirty="0" smtClean="0"/>
              <a:t>Balance different types of activity for assessment</a:t>
            </a:r>
          </a:p>
          <a:p>
            <a:r>
              <a:rPr lang="en-US" dirty="0" smtClean="0"/>
              <a:t>PET students are required to write procedures in the classroom and demonstrate their ability to start up equipment in the lab.  A rubric is used to assess a numerical grade for both activities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684" y="2286001"/>
            <a:ext cx="4570057" cy="269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6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Deriving the Grade: Issues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8798409" cy="3593591"/>
          </a:xfrm>
        </p:spPr>
        <p:txBody>
          <a:bodyPr/>
          <a:lstStyle/>
          <a:p>
            <a:r>
              <a:rPr lang="en-US" dirty="0" smtClean="0"/>
              <a:t>Make sure the majority of the work evaluated reflects the most important skill/knowledge of the program</a:t>
            </a:r>
          </a:p>
          <a:p>
            <a:r>
              <a:rPr lang="en-US" dirty="0" smtClean="0"/>
              <a:t>It is assumed that learners demonstrate their level of knowledge at the conclusion of a program</a:t>
            </a:r>
          </a:p>
          <a:p>
            <a:r>
              <a:rPr lang="en-US" dirty="0" smtClean="0"/>
              <a:t>I believe that power engineers require oral and writing communication skills.  Log books.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93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211" y="1402476"/>
            <a:ext cx="4375750" cy="3277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468" y="1429415"/>
            <a:ext cx="5290952" cy="325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Methods of deriving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9" y="2286001"/>
            <a:ext cx="5539820" cy="3593591"/>
          </a:xfrm>
        </p:spPr>
        <p:txBody>
          <a:bodyPr/>
          <a:lstStyle/>
          <a:p>
            <a:r>
              <a:rPr lang="en-US" dirty="0" smtClean="0"/>
              <a:t>Credit/Non-credit, Satisfactory/Unsatisfactory, or Complete</a:t>
            </a:r>
          </a:p>
          <a:p>
            <a:r>
              <a:rPr lang="en-US" dirty="0" smtClean="0"/>
              <a:t>Self assessment</a:t>
            </a:r>
          </a:p>
          <a:p>
            <a:r>
              <a:rPr lang="en-US" dirty="0" smtClean="0"/>
              <a:t>Performance approach</a:t>
            </a:r>
          </a:p>
          <a:p>
            <a:pPr lvl="1"/>
            <a:r>
              <a:rPr lang="en-US" dirty="0" smtClean="0"/>
              <a:t>This approach is best suited to concrete, demonstrable learner performance, such as a technical skill</a:t>
            </a:r>
            <a:endParaRPr lang="en-US" dirty="0"/>
          </a:p>
        </p:txBody>
      </p:sp>
      <p:pic>
        <p:nvPicPr>
          <p:cNvPr id="4" name="Picture 3" descr="Cuestionario de 30 de diferencia a los candidatos a la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787" y="2468418"/>
            <a:ext cx="4364874" cy="290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4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Maximizing your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4899740" cy="3593591"/>
          </a:xfrm>
        </p:spPr>
        <p:txBody>
          <a:bodyPr/>
          <a:lstStyle/>
          <a:p>
            <a:r>
              <a:rPr lang="en-US" dirty="0" smtClean="0"/>
              <a:t>There is often </a:t>
            </a:r>
            <a:r>
              <a:rPr lang="en-US" smtClean="0"/>
              <a:t>too </a:t>
            </a:r>
            <a:r>
              <a:rPr lang="en-US" smtClean="0"/>
              <a:t>little</a:t>
            </a:r>
            <a:endParaRPr lang="en-US" dirty="0" smtClean="0"/>
          </a:p>
          <a:p>
            <a:r>
              <a:rPr lang="en-US" dirty="0" smtClean="0"/>
              <a:t>Efficient marking schemes</a:t>
            </a:r>
          </a:p>
          <a:p>
            <a:r>
              <a:rPr lang="en-US" dirty="0" smtClean="0"/>
              <a:t>Holistic grading</a:t>
            </a:r>
          </a:p>
          <a:p>
            <a:r>
              <a:rPr lang="en-US" dirty="0" smtClean="0"/>
              <a:t>Peer feedback</a:t>
            </a:r>
            <a:endParaRPr lang="en-US" dirty="0"/>
          </a:p>
        </p:txBody>
      </p:sp>
      <p:pic>
        <p:nvPicPr>
          <p:cNvPr id="4" name="Picture 3" descr="File:&lt;strong&gt;Hourglass&lt;/strong&gt; modern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725" y="2071116"/>
            <a:ext cx="3483769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1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grades to learners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4932991" cy="3593591"/>
          </a:xfrm>
        </p:spPr>
        <p:txBody>
          <a:bodyPr/>
          <a:lstStyle/>
          <a:p>
            <a:r>
              <a:rPr lang="en-US" dirty="0" smtClean="0"/>
              <a:t>Communicate clear criteria</a:t>
            </a:r>
          </a:p>
          <a:p>
            <a:r>
              <a:rPr lang="en-US" dirty="0" smtClean="0"/>
              <a:t>Deal with learner concerns</a:t>
            </a:r>
          </a:p>
          <a:p>
            <a:r>
              <a:rPr lang="en-US" dirty="0" smtClean="0"/>
              <a:t>Allow learners to revise assignments</a:t>
            </a:r>
            <a:endParaRPr lang="en-US" dirty="0"/>
          </a:p>
        </p:txBody>
      </p:sp>
      <p:pic>
        <p:nvPicPr>
          <p:cNvPr id="4" name="Picture 3" descr="Penn State Track and Field Alumni (Golf): June 20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384" y="1874517"/>
            <a:ext cx="5005899" cy="412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7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 Shooting</a:t>
            </a:r>
            <a:endParaRPr lang="en-US" dirty="0"/>
          </a:p>
        </p:txBody>
      </p:sp>
      <p:pic>
        <p:nvPicPr>
          <p:cNvPr id="1026" name="Picture 2" descr="Image result for stressed teache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928" y="1874517"/>
            <a:ext cx="6273821" cy="452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14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/>
              <a:t>What do you say when they ask…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“Where did I lose marks?”</a:t>
            </a:r>
            <a:endParaRPr lang="en-US" dirty="0"/>
          </a:p>
        </p:txBody>
      </p:sp>
      <p:pic>
        <p:nvPicPr>
          <p:cNvPr id="5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270" y="2327127"/>
            <a:ext cx="3594100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966651" y="2139018"/>
            <a:ext cx="716905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“You’re not losing marks, you’re gaining them”</a:t>
            </a:r>
          </a:p>
          <a:p>
            <a:r>
              <a:rPr lang="en-US" sz="2800" dirty="0"/>
              <a:t>    The learner starts at zero and accumulates marks through effort, achievement and </a:t>
            </a:r>
            <a:r>
              <a:rPr lang="en-US" sz="2800" dirty="0" smtClean="0"/>
              <a:t>thought.</a:t>
            </a:r>
          </a:p>
          <a:p>
            <a:endParaRPr lang="en-US" sz="2800" dirty="0"/>
          </a:p>
          <a:p>
            <a:r>
              <a:rPr lang="en-US" sz="2800" b="1" dirty="0"/>
              <a:t>“72% means you are already 72 percent closer to meeting the goal”</a:t>
            </a:r>
          </a:p>
          <a:p>
            <a:r>
              <a:rPr lang="en-US" sz="2800" dirty="0"/>
              <a:t>    Talk about their strengths first and then discuss the areas that need improvement</a:t>
            </a:r>
          </a:p>
        </p:txBody>
      </p:sp>
    </p:spTree>
    <p:extLst>
      <p:ext uri="{BB962C8B-B14F-4D97-AF65-F5344CB8AC3E}">
        <p14:creationId xmlns:p14="http://schemas.microsoft.com/office/powerpoint/2010/main" val="315135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7" y="331561"/>
            <a:ext cx="10178322" cy="149213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/>
              <a:t>Grading for class </a:t>
            </a:r>
            <a:r>
              <a:rPr lang="en-US" sz="5400" b="1" dirty="0" smtClean="0"/>
              <a:t>participation </a:t>
            </a:r>
            <a:r>
              <a:rPr lang="en-US" sz="5400" b="1" dirty="0"/>
              <a:t>Encouraging Attendance</a:t>
            </a:r>
            <a:endParaRPr lang="en-US" dirty="0"/>
          </a:p>
        </p:txBody>
      </p:sp>
      <p:pic>
        <p:nvPicPr>
          <p:cNvPr id="6" name="Picture 2" descr="Image result for absent students mem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168" y="2448507"/>
            <a:ext cx="4001688" cy="326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251677" y="2448507"/>
            <a:ext cx="6651351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i="1" dirty="0"/>
              <a:t>Class Participation Marks</a:t>
            </a: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-participation in group activities</a:t>
            </a:r>
            <a:br>
              <a:rPr lang="en-US" sz="2400" dirty="0"/>
            </a:br>
            <a:r>
              <a:rPr lang="en-US" sz="2400" dirty="0"/>
              <a:t>-classroom discussion</a:t>
            </a:r>
            <a:br>
              <a:rPr lang="en-US" sz="2400" dirty="0"/>
            </a:br>
            <a:r>
              <a:rPr lang="en-US" sz="2400" dirty="0"/>
              <a:t>-in class assignments: informal presentation, explain a </a:t>
            </a:r>
            <a:r>
              <a:rPr lang="en-US" sz="2400" dirty="0" smtClean="0"/>
              <a:t>procedure</a:t>
            </a:r>
            <a:r>
              <a:rPr lang="en-US" sz="2400" dirty="0"/>
              <a:t>, create a poster, teach the teach, </a:t>
            </a:r>
            <a:r>
              <a:rPr lang="en-US" sz="2400" dirty="0" err="1"/>
              <a:t>etc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-in class surprise task or fun </a:t>
            </a:r>
            <a:r>
              <a:rPr lang="en-US" sz="2400" dirty="0" smtClean="0"/>
              <a:t>activity</a:t>
            </a:r>
          </a:p>
          <a:p>
            <a:endParaRPr lang="en-US" sz="2400" dirty="0"/>
          </a:p>
          <a:p>
            <a:r>
              <a:rPr lang="en-US" sz="2800" dirty="0" smtClean="0">
                <a:latin typeface="Gabriola" panose="04040605051002020D02" pitchFamily="82" charset="0"/>
              </a:rPr>
              <a:t>Be careful not to award marks to the chattiest learner.</a:t>
            </a:r>
            <a:endParaRPr lang="en-US" sz="28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56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849085"/>
            <a:ext cx="10178322" cy="1025431"/>
          </a:xfrm>
        </p:spPr>
        <p:txBody>
          <a:bodyPr/>
          <a:lstStyle/>
          <a:p>
            <a:pPr algn="ctr"/>
            <a:r>
              <a:rPr lang="en-US" dirty="0" smtClean="0"/>
              <a:t>Can you make the grade??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8593" y="1763486"/>
            <a:ext cx="10178322" cy="478984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/>
              <a:t> </a:t>
            </a:r>
          </a:p>
          <a:p>
            <a:r>
              <a:rPr lang="en-US" sz="2800" dirty="0" smtClean="0"/>
              <a:t>ON A PIECE OF PAPER: assign a </a:t>
            </a:r>
            <a:r>
              <a:rPr lang="en-US" sz="2800" b="1" i="1" dirty="0" smtClean="0"/>
              <a:t>letter and number </a:t>
            </a:r>
            <a:r>
              <a:rPr lang="en-US" sz="2800" dirty="0" smtClean="0"/>
              <a:t>grade to the following examples of assessment</a:t>
            </a:r>
          </a:p>
          <a:p>
            <a:r>
              <a:rPr lang="en-US" sz="2800" dirty="0" smtClean="0"/>
              <a:t>Do not share or discuss your grades with others.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6" name="Picture 4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307" y="4271010"/>
            <a:ext cx="223837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34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084217" y="248195"/>
          <a:ext cx="10463349" cy="63641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70733">
                  <a:extLst>
                    <a:ext uri="{9D8B030D-6E8A-4147-A177-3AD203B41FA5}">
                      <a16:colId xmlns:a16="http://schemas.microsoft.com/office/drawing/2014/main" val="566131557"/>
                    </a:ext>
                  </a:extLst>
                </a:gridCol>
                <a:gridCol w="2971686">
                  <a:extLst>
                    <a:ext uri="{9D8B030D-6E8A-4147-A177-3AD203B41FA5}">
                      <a16:colId xmlns:a16="http://schemas.microsoft.com/office/drawing/2014/main" val="2066701499"/>
                    </a:ext>
                  </a:extLst>
                </a:gridCol>
                <a:gridCol w="4520930">
                  <a:extLst>
                    <a:ext uri="{9D8B030D-6E8A-4147-A177-3AD203B41FA5}">
                      <a16:colId xmlns:a16="http://schemas.microsoft.com/office/drawing/2014/main" val="3179638142"/>
                    </a:ext>
                  </a:extLst>
                </a:gridCol>
              </a:tblGrid>
              <a:tr h="5989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dirty="0">
                          <a:solidFill>
                            <a:schemeClr val="tx1"/>
                          </a:solidFill>
                          <a:effectLst/>
                          <a:latin typeface="Impact" panose="020B0806030902050204" pitchFamily="34" charset="0"/>
                        </a:rPr>
                        <a:t> </a:t>
                      </a:r>
                      <a:r>
                        <a:rPr lang="en-US" sz="3200" dirty="0" smtClean="0">
                          <a:solidFill>
                            <a:schemeClr val="tx1"/>
                          </a:solidFill>
                          <a:effectLst/>
                          <a:latin typeface="Impact" panose="020B0806030902050204" pitchFamily="34" charset="0"/>
                        </a:rPr>
                        <a:t>GRADING GROUPS</a:t>
                      </a:r>
                      <a:endParaRPr lang="en-US" sz="3200" dirty="0">
                        <a:solidFill>
                          <a:schemeClr val="tx1"/>
                        </a:solidFill>
                        <a:effectLst/>
                        <a:latin typeface="Impact" panose="020B080603090205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37" marR="43437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Advantages</a:t>
                      </a:r>
                      <a:endParaRPr lang="en-US" sz="36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37" marR="4343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Disadvantages</a:t>
                      </a:r>
                      <a:endParaRPr lang="en-US" sz="3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37" marR="43437" marT="0" marB="0"/>
                </a:tc>
                <a:extLst>
                  <a:ext uri="{0D108BD9-81ED-4DB2-BD59-A6C34878D82A}">
                    <a16:rowId xmlns:a16="http://schemas.microsoft.com/office/drawing/2014/main" val="4013476688"/>
                  </a:ext>
                </a:extLst>
              </a:tr>
              <a:tr h="113171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Peer Grading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Every member of the group gives other members a grade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37" marR="4343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The people who contribute the most receive the highest mark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37" marR="4343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Learners require a high degree of maturity, critical thinking and honesty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37" marR="43437" marT="0" marB="0"/>
                </a:tc>
                <a:extLst>
                  <a:ext uri="{0D108BD9-81ED-4DB2-BD59-A6C34878D82A}">
                    <a16:rowId xmlns:a16="http://schemas.microsoft.com/office/drawing/2014/main" val="1630283805"/>
                  </a:ext>
                </a:extLst>
              </a:tr>
              <a:tr h="187470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Shared Grading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Everyone in the group gets the same grade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37" marR="4343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-Requires the group to self-manage and delegate fairly.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Sink or Swim together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-Straightforward </a:t>
                      </a:r>
                      <a:r>
                        <a:rPr lang="en-US" sz="1600" dirty="0">
                          <a:effectLst/>
                        </a:rPr>
                        <a:t>method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37" marR="4343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-Group can fall apart if there is an uncooperative group member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-Individual </a:t>
                      </a:r>
                      <a:r>
                        <a:rPr lang="en-US" sz="1600" dirty="0">
                          <a:effectLst/>
                        </a:rPr>
                        <a:t>contributions aren’t always recognized in the mark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-Stronger students maybe unfairly disadvantage by weaker learners and vice versa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37" marR="43437" marT="0" marB="0"/>
                </a:tc>
                <a:extLst>
                  <a:ext uri="{0D108BD9-81ED-4DB2-BD59-A6C34878D82A}">
                    <a16:rowId xmlns:a16="http://schemas.microsoft.com/office/drawing/2014/main" val="2362930759"/>
                  </a:ext>
                </a:extLst>
              </a:tr>
              <a:tr h="164592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Individual Grading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Students are marked on their allocated task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37" marR="4343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-Every member receives his or her own mark.    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-Outstanding contributions can be recognized.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-Motivation </a:t>
                      </a:r>
                      <a:r>
                        <a:rPr lang="en-US" sz="1600" dirty="0">
                          <a:effectLst/>
                        </a:rPr>
                        <a:t>for some learners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37" marR="4343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-Difficult </a:t>
                      </a:r>
                      <a:r>
                        <a:rPr lang="en-US" sz="1600" dirty="0">
                          <a:effectLst/>
                        </a:rPr>
                        <a:t>to find tasks that are equal in value.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-Does </a:t>
                      </a:r>
                      <a:r>
                        <a:rPr lang="en-US" sz="1600" dirty="0">
                          <a:effectLst/>
                        </a:rPr>
                        <a:t>not encourage group work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-Message to learners: product counts more than process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37" marR="43437" marT="0" marB="0"/>
                </a:tc>
                <a:extLst>
                  <a:ext uri="{0D108BD9-81ED-4DB2-BD59-A6C34878D82A}">
                    <a16:rowId xmlns:a16="http://schemas.microsoft.com/office/drawing/2014/main" val="2231018041"/>
                  </a:ext>
                </a:extLst>
              </a:tr>
              <a:tr h="111286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Self-Grading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Learners mark themselves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37" marR="4343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-Can be a good reflective experience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-Ensures </a:t>
                      </a:r>
                      <a:r>
                        <a:rPr lang="en-US" sz="1600" dirty="0">
                          <a:effectLst/>
                        </a:rPr>
                        <a:t>each individual’s </a:t>
                      </a:r>
                      <a:r>
                        <a:rPr lang="en-US" sz="1600" dirty="0" smtClean="0">
                          <a:effectLst/>
                        </a:rPr>
                        <a:t>effort is acknowledged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37" marR="43437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-Learners can either be too humble or too confident in their contributions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-Decreases </a:t>
                      </a:r>
                      <a:r>
                        <a:rPr lang="en-US" sz="1600" dirty="0">
                          <a:effectLst/>
                        </a:rPr>
                        <a:t>the value of group work.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-More </a:t>
                      </a:r>
                      <a:r>
                        <a:rPr lang="en-US" sz="1600" dirty="0">
                          <a:effectLst/>
                        </a:rPr>
                        <a:t>work for the instructor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37" marR="43437" marT="0" marB="0"/>
                </a:tc>
                <a:extLst>
                  <a:ext uri="{0D108BD9-81ED-4DB2-BD59-A6C34878D82A}">
                    <a16:rowId xmlns:a16="http://schemas.microsoft.com/office/drawing/2014/main" val="38117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42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0" y="1"/>
            <a:ext cx="4258491" cy="165387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How can you award grades fairly for portfolios or journals?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2" y="613954"/>
            <a:ext cx="6831874" cy="60481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700" dirty="0" smtClean="0">
                <a:latin typeface="+mj-lt"/>
              </a:rPr>
              <a:t>Grading Subjective Material</a:t>
            </a:r>
          </a:p>
          <a:p>
            <a:r>
              <a:rPr lang="en-US" dirty="0" smtClean="0"/>
              <a:t>Journals</a:t>
            </a:r>
          </a:p>
          <a:p>
            <a:r>
              <a:rPr lang="en-US" dirty="0" smtClean="0"/>
              <a:t>Portfolios</a:t>
            </a:r>
          </a:p>
          <a:p>
            <a:r>
              <a:rPr lang="en-US" dirty="0" smtClean="0"/>
              <a:t>Essays</a:t>
            </a:r>
          </a:p>
          <a:p>
            <a:r>
              <a:rPr lang="en-US" dirty="0" smtClean="0"/>
              <a:t>Creative projects: poetry</a:t>
            </a:r>
          </a:p>
          <a:p>
            <a:pPr marL="0" indent="0">
              <a:buNone/>
            </a:pPr>
            <a:r>
              <a:rPr lang="en-US" dirty="0" smtClean="0"/>
              <a:t>                             art projects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music/dance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-Have clear expectations, specific grading criteria.</a:t>
            </a:r>
          </a:p>
          <a:p>
            <a:pPr marL="0" indent="0">
              <a:buNone/>
            </a:pPr>
            <a:r>
              <a:rPr lang="en-US" dirty="0" smtClean="0"/>
              <a:t>-Use examples</a:t>
            </a:r>
          </a:p>
          <a:p>
            <a:pPr marL="0" indent="0">
              <a:buNone/>
            </a:pPr>
            <a:r>
              <a:rPr lang="en-US" dirty="0" smtClean="0"/>
              <a:t>-Provide a rubric                       </a:t>
            </a:r>
            <a:endParaRPr lang="en-US" dirty="0"/>
          </a:p>
        </p:txBody>
      </p:sp>
      <p:pic>
        <p:nvPicPr>
          <p:cNvPr id="5122" name="Picture 2" descr="Image result for rubrics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350" y="1870801"/>
            <a:ext cx="3820164" cy="479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05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Should tasks be weighted to construct the final grade?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9713" y="1711234"/>
            <a:ext cx="5865223" cy="5055325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General themes </a:t>
            </a:r>
            <a:r>
              <a:rPr lang="en-US" dirty="0" smtClean="0"/>
              <a:t>the course is already structured around: </a:t>
            </a:r>
          </a:p>
          <a:p>
            <a:r>
              <a:rPr lang="en-US" b="1" i="1" dirty="0" smtClean="0"/>
              <a:t>Skill areas</a:t>
            </a:r>
            <a:r>
              <a:rPr lang="en-US" dirty="0" smtClean="0"/>
              <a:t>: writing, speaking, presentations, lab work,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b="1" i="1" dirty="0" smtClean="0"/>
              <a:t>Units or modules: </a:t>
            </a:r>
            <a:r>
              <a:rPr lang="en-US" dirty="0" smtClean="0"/>
              <a:t>course is broken into equal periods of time.</a:t>
            </a:r>
          </a:p>
          <a:p>
            <a:r>
              <a:rPr lang="en-US" b="1" i="1" dirty="0" smtClean="0"/>
              <a:t>Learning Objectives: </a:t>
            </a:r>
            <a:r>
              <a:rPr lang="en-US" dirty="0" smtClean="0"/>
              <a:t>a list of different tasks that the learner must be able to perform at the end of the course.</a:t>
            </a:r>
          </a:p>
          <a:p>
            <a:r>
              <a:rPr lang="en-US" b="1" i="1" dirty="0" smtClean="0"/>
              <a:t>A series </a:t>
            </a:r>
            <a:r>
              <a:rPr lang="en-US" dirty="0" smtClean="0"/>
              <a:t>of projects, tasks or experiences the learners must move through.</a:t>
            </a:r>
          </a:p>
          <a:p>
            <a:pPr marL="0" indent="0">
              <a:buNone/>
            </a:pPr>
            <a:r>
              <a:rPr lang="en-US" sz="2200" i="1" dirty="0" smtClean="0">
                <a:solidFill>
                  <a:schemeClr val="tx1"/>
                </a:solidFill>
              </a:rPr>
              <a:t>Each part should be weighted according to it’s significance to the course goals</a:t>
            </a:r>
          </a:p>
          <a:p>
            <a:endParaRPr lang="en-US" dirty="0" smtClean="0"/>
          </a:p>
        </p:txBody>
      </p:sp>
      <p:pic>
        <p:nvPicPr>
          <p:cNvPr id="6146" name="Picture 2" descr="Image result for weighted grade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936" y="2217418"/>
            <a:ext cx="5013636" cy="420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37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you do when the class averages for a particular task are too low or too high?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1678" y="2690948"/>
            <a:ext cx="4800600" cy="416705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200" b="1" dirty="0" smtClean="0">
                <a:solidFill>
                  <a:schemeClr val="tx1"/>
                </a:solidFill>
              </a:rPr>
              <a:t> Why did this happen??</a:t>
            </a:r>
          </a:p>
          <a:p>
            <a:r>
              <a:rPr lang="en-US" dirty="0" smtClean="0"/>
              <a:t>Motivated learners, worked hard</a:t>
            </a:r>
          </a:p>
          <a:p>
            <a:r>
              <a:rPr lang="en-US" dirty="0" smtClean="0"/>
              <a:t>Material was familiar and easy to master</a:t>
            </a:r>
          </a:p>
          <a:p>
            <a:r>
              <a:rPr lang="en-US" dirty="0" smtClean="0"/>
              <a:t>Instruction was successful</a:t>
            </a:r>
          </a:p>
          <a:p>
            <a:r>
              <a:rPr lang="en-US" dirty="0" smtClean="0"/>
              <a:t>The evaluator is reluctant to award lower scores</a:t>
            </a:r>
          </a:p>
          <a:p>
            <a:r>
              <a:rPr lang="en-US" dirty="0" smtClean="0"/>
              <a:t>Test questions are ambiguous</a:t>
            </a:r>
          </a:p>
          <a:p>
            <a:r>
              <a:rPr lang="en-US" dirty="0" smtClean="0"/>
              <a:t>Learner’s lack the knowledge to complete the assignment</a:t>
            </a:r>
          </a:p>
          <a:p>
            <a:r>
              <a:rPr lang="en-US" dirty="0" smtClean="0"/>
              <a:t>Instructors expectations are too high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29400" y="2690948"/>
            <a:ext cx="4800600" cy="36195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What can we do??</a:t>
            </a:r>
          </a:p>
          <a:p>
            <a:r>
              <a:rPr lang="en-US" dirty="0" smtClean="0"/>
              <a:t>Scale the marks up or down</a:t>
            </a:r>
          </a:p>
          <a:p>
            <a:r>
              <a:rPr lang="en-US" dirty="0" smtClean="0"/>
              <a:t>If the assessment tool was at fault you may consider redoing it.</a:t>
            </a:r>
          </a:p>
          <a:p>
            <a:r>
              <a:rPr lang="en-US" dirty="0" smtClean="0"/>
              <a:t>Do not include the grade in the final assessment</a:t>
            </a:r>
          </a:p>
          <a:p>
            <a:r>
              <a:rPr lang="en-US" dirty="0" smtClean="0"/>
              <a:t>Consider giving everyone equal credit for completing the task.</a:t>
            </a:r>
          </a:p>
          <a:p>
            <a:r>
              <a:rPr lang="en-US" dirty="0" smtClean="0"/>
              <a:t>Discuss options with the learner and choose an action together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48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should overall growth be considered in the final grade?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8902" y="2063931"/>
            <a:ext cx="10865396" cy="4506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i="1" dirty="0" smtClean="0"/>
              <a:t>A good pre and post-test are the most common and effective way to measure a learner’s progress.</a:t>
            </a:r>
          </a:p>
          <a:p>
            <a:pPr marL="0" indent="0">
              <a:buNone/>
            </a:pPr>
            <a:r>
              <a:rPr lang="en-US" b="1" dirty="0" smtClean="0"/>
              <a:t>Examples of pre-course assignments to determine a learner’s entry knowledge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smtClean="0"/>
              <a:t>paper and pencil test</a:t>
            </a:r>
          </a:p>
          <a:p>
            <a:pPr marL="0" indent="0">
              <a:buNone/>
            </a:pPr>
            <a:r>
              <a:rPr lang="en-US" dirty="0" smtClean="0"/>
              <a:t>-formal skill demonstration</a:t>
            </a:r>
          </a:p>
          <a:p>
            <a:pPr marL="0" indent="0">
              <a:buNone/>
            </a:pPr>
            <a:r>
              <a:rPr lang="en-US" dirty="0" smtClean="0"/>
              <a:t>-conference with the learner</a:t>
            </a:r>
          </a:p>
          <a:p>
            <a:pPr marL="0" indent="0">
              <a:buNone/>
            </a:pPr>
            <a:r>
              <a:rPr lang="en-US" dirty="0" smtClean="0"/>
              <a:t>-self assessment</a:t>
            </a:r>
          </a:p>
          <a:p>
            <a:pPr marL="0" indent="0">
              <a:buNone/>
            </a:pPr>
            <a:r>
              <a:rPr lang="en-US" dirty="0" smtClean="0"/>
              <a:t>-written description of prior learning</a:t>
            </a:r>
          </a:p>
          <a:p>
            <a:pPr marL="0" indent="0">
              <a:buNone/>
            </a:pPr>
            <a:r>
              <a:rPr lang="en-US" dirty="0" smtClean="0"/>
              <a:t>-Experience</a:t>
            </a:r>
          </a:p>
          <a:p>
            <a:pPr marL="0" indent="0">
              <a:buNone/>
            </a:pPr>
            <a:r>
              <a:rPr lang="en-US" dirty="0" smtClean="0"/>
              <a:t>-informal observation of the learner</a:t>
            </a:r>
          </a:p>
          <a:p>
            <a:pPr marL="0" indent="0">
              <a:buNone/>
            </a:pPr>
            <a:r>
              <a:rPr lang="en-US" dirty="0" smtClean="0"/>
              <a:t>-combination of all the above</a:t>
            </a:r>
            <a:endParaRPr lang="en-US" dirty="0"/>
          </a:p>
        </p:txBody>
      </p:sp>
      <p:pic>
        <p:nvPicPr>
          <p:cNvPr id="7170" name="Picture 2" descr="Image result for prior learning assess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0" y="2994112"/>
            <a:ext cx="3985351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70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Learner growth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123407"/>
            <a:ext cx="10178322" cy="5734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-The criteria used during the pre-course assessment should be the same type used in the post-course assessment.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smtClean="0"/>
              <a:t>Using either a letter or number grade compare the results of both pre and post course assessments.</a:t>
            </a:r>
          </a:p>
          <a:p>
            <a:pPr marL="0" indent="0">
              <a:buNone/>
            </a:pPr>
            <a:r>
              <a:rPr lang="en-US" dirty="0" smtClean="0"/>
              <a:t>-It’s important to remember that not all learning registers itself in levels. 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smtClean="0"/>
              <a:t>Nor can growth or the lack thereof be attributed solely to a particular program. External factors can influence learning such as family, workplace, community, life crises, access to other resources and much more.</a:t>
            </a:r>
          </a:p>
          <a:p>
            <a:pPr marL="0" indent="0">
              <a:buNone/>
            </a:pPr>
            <a:r>
              <a:rPr lang="en-US" dirty="0" smtClean="0"/>
              <a:t>-Learner growth should include both quantitative and qualitative commentary</a:t>
            </a:r>
          </a:p>
          <a:p>
            <a:pPr marL="0" indent="0">
              <a:buNone/>
            </a:pPr>
            <a:endParaRPr lang="en-US" sz="800" dirty="0" smtClean="0"/>
          </a:p>
          <a:p>
            <a:pPr marL="0" indent="0">
              <a:buNone/>
            </a:pPr>
            <a:r>
              <a:rPr lang="en-US" dirty="0" smtClean="0"/>
              <a:t>DISADVANTAGES….</a:t>
            </a:r>
          </a:p>
          <a:p>
            <a:pPr marL="0" indent="0">
              <a:buNone/>
            </a:pPr>
            <a:r>
              <a:rPr lang="en-US" dirty="0" smtClean="0"/>
              <a:t>-learners entering the course with a high degree of understanding and skill do not show as much growth as those entering with little knowledge</a:t>
            </a:r>
          </a:p>
          <a:p>
            <a:pPr marL="0" indent="0">
              <a:buNone/>
            </a:pPr>
            <a:r>
              <a:rPr lang="en-US" dirty="0" smtClean="0"/>
              <a:t>-there are deep levels of learning that cannot be measured, some learners need time to be able to process and express their learning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56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2384"/>
            <a:ext cx="10972800" cy="243324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“</a:t>
            </a:r>
            <a:r>
              <a:rPr lang="en-US" sz="6000" dirty="0" smtClean="0"/>
              <a:t>In the end test scores and grades are not all that matter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1026" name="Picture 2" descr="Image result for grading mem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434" y="2312125"/>
            <a:ext cx="3725753" cy="428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927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br>
              <a:rPr lang="en-US" dirty="0" smtClean="0"/>
            </a:br>
            <a:r>
              <a:rPr lang="en-US" dirty="0" smtClean="0"/>
              <a:t>and Answer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have questions</a:t>
            </a:r>
          </a:p>
          <a:p>
            <a:r>
              <a:rPr lang="en-US" dirty="0" smtClean="0"/>
              <a:t>We have Answers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098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4194" y="382384"/>
            <a:ext cx="8895806" cy="627967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Elementary Math Quiz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1.  </a:t>
            </a:r>
            <a:r>
              <a:rPr lang="en-US" dirty="0" smtClean="0">
                <a:latin typeface="+mn-lt"/>
              </a:rPr>
              <a:t>3 x 4 = 12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2.  </a:t>
            </a:r>
            <a:r>
              <a:rPr lang="en-US" dirty="0" smtClean="0">
                <a:latin typeface="+mn-lt"/>
              </a:rPr>
              <a:t>7+14 = 21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3.  </a:t>
            </a:r>
            <a:r>
              <a:rPr lang="en-US" dirty="0" smtClean="0">
                <a:latin typeface="+mn-lt"/>
              </a:rPr>
              <a:t>24-11=13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4.  </a:t>
            </a:r>
            <a:r>
              <a:rPr lang="en-US" dirty="0" smtClean="0">
                <a:latin typeface="+mn-lt"/>
              </a:rPr>
              <a:t>18÷2 = 9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2800" dirty="0" smtClean="0"/>
              <a:t>Assign this student a number and letter grade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35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992" y="121127"/>
            <a:ext cx="10178322" cy="1492132"/>
          </a:xfrm>
        </p:spPr>
        <p:txBody>
          <a:bodyPr/>
          <a:lstStyle/>
          <a:p>
            <a:r>
              <a:rPr lang="en-US" dirty="0" smtClean="0"/>
              <a:t>Reflective Journal Entry</a:t>
            </a:r>
            <a:endParaRPr lang="en-US" dirty="0"/>
          </a:p>
        </p:txBody>
      </p:sp>
      <p:pic>
        <p:nvPicPr>
          <p:cNvPr id="9218" name="Picture 2" descr="Image result for example of reflective journal ent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177" y="852920"/>
            <a:ext cx="9588137" cy="6005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35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463" y="169817"/>
            <a:ext cx="10959737" cy="1704700"/>
          </a:xfrm>
        </p:spPr>
        <p:txBody>
          <a:bodyPr/>
          <a:lstStyle/>
          <a:p>
            <a:r>
              <a:rPr lang="en-US" dirty="0" smtClean="0"/>
              <a:t>Diagram of engine cooling system- 2 submissions from 2 students</a:t>
            </a:r>
            <a:endParaRPr lang="en-US" dirty="0"/>
          </a:p>
        </p:txBody>
      </p:sp>
      <p:pic>
        <p:nvPicPr>
          <p:cNvPr id="10244" name="Picture 4" descr="Image result for student diagram engine cool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860" y="2410857"/>
            <a:ext cx="6167718" cy="389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 result for student diagram engine cooling syst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788" y="1874517"/>
            <a:ext cx="4722212" cy="498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18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 Demo: </a:t>
            </a:r>
            <a:br>
              <a:rPr lang="en-US" dirty="0" smtClean="0"/>
            </a:br>
            <a:r>
              <a:rPr lang="en-US" dirty="0" smtClean="0"/>
              <a:t>how to give a flu shot</a:t>
            </a:r>
            <a:endParaRPr lang="en-US" dirty="0"/>
          </a:p>
        </p:txBody>
      </p:sp>
      <p:pic>
        <p:nvPicPr>
          <p:cNvPr id="6" name="LZswty2nfvs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83341" y="1874517"/>
            <a:ext cx="8714996" cy="490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1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70263"/>
            <a:ext cx="3092115" cy="313508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 smtClean="0"/>
              <a:t>Dance your    </a:t>
            </a:r>
            <a:br>
              <a:rPr lang="en-US" sz="4400" dirty="0" smtClean="0"/>
            </a:br>
            <a:r>
              <a:rPr lang="en-US" sz="4400" dirty="0" smtClean="0"/>
              <a:t> PhD</a:t>
            </a:r>
            <a:br>
              <a:rPr lang="en-US" sz="4400" dirty="0" smtClean="0"/>
            </a:br>
            <a:r>
              <a:rPr lang="en-US" sz="4400" dirty="0" smtClean="0"/>
              <a:t>Contest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5" name="MASNukczu5A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57142" y="1521823"/>
            <a:ext cx="7006852" cy="4454434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59337" y="3749040"/>
            <a:ext cx="4258492" cy="2677886"/>
          </a:xfrm>
        </p:spPr>
        <p:txBody>
          <a:bodyPr/>
          <a:lstStyle/>
          <a:p>
            <a:pPr algn="ctr"/>
            <a:r>
              <a:rPr lang="en-US" sz="3600" dirty="0" smtClean="0">
                <a:solidFill>
                  <a:schemeClr val="bg1"/>
                </a:solidFill>
              </a:rPr>
              <a:t>2017 WINNER</a:t>
            </a:r>
          </a:p>
          <a:p>
            <a:pPr algn="ctr"/>
            <a:r>
              <a:rPr lang="en-US" sz="3600" dirty="0" smtClean="0"/>
              <a:t>“Representations of the Braid Groups”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828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grade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463934"/>
          </a:xfrm>
        </p:spPr>
        <p:txBody>
          <a:bodyPr>
            <a:normAutofit fontScale="25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71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96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5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8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I ran a school, I’d give the average grade to the ones who gave me all the right answers, for being good parrots.  I’d give the top grades to those who made a lot of mistakes and told me about them, and then told me what they learned from them.</a:t>
            </a:r>
            <a:endParaRPr lang="en-US" sz="5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8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5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					</a:t>
            </a:r>
            <a:r>
              <a:rPr lang="en-US" sz="8800" smtClean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-- </a:t>
            </a:r>
            <a:r>
              <a:rPr lang="en-US" sz="8800" dirty="0" smtClean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R. Buckminster Fuller     </a:t>
            </a:r>
            <a:r>
              <a:rPr lang="en-US" sz="27100" dirty="0" smtClean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n-US" sz="27100" dirty="0"/>
          </a:p>
        </p:txBody>
      </p:sp>
    </p:spTree>
    <p:extLst>
      <p:ext uri="{BB962C8B-B14F-4D97-AF65-F5344CB8AC3E}">
        <p14:creationId xmlns:p14="http://schemas.microsoft.com/office/powerpoint/2010/main" val="419175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527</TotalTime>
  <Words>1393</Words>
  <Application>Microsoft Office PowerPoint</Application>
  <PresentationFormat>Widescreen</PresentationFormat>
  <Paragraphs>199</Paragraphs>
  <Slides>37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Gabriola</vt:lpstr>
      <vt:lpstr>Gill Sans MT</vt:lpstr>
      <vt:lpstr>Impact</vt:lpstr>
      <vt:lpstr>Times New Roman</vt:lpstr>
      <vt:lpstr>Badge</vt:lpstr>
      <vt:lpstr>Evaluating For Grades</vt:lpstr>
      <vt:lpstr>Agenda</vt:lpstr>
      <vt:lpstr>Can you make the grade??</vt:lpstr>
      <vt:lpstr>Elementary Math Quiz  1.  3 x 4 = 12 2.  7+14 = 21 3.  24-11=13 4.  18÷2 = 9    Assign this student a number and letter grade</vt:lpstr>
      <vt:lpstr>Reflective Journal Entry</vt:lpstr>
      <vt:lpstr>Diagram of engine cooling system- 2 submissions from 2 students</vt:lpstr>
      <vt:lpstr>Student Demo:  how to give a flu shot</vt:lpstr>
      <vt:lpstr>Dance your      PhD Contest </vt:lpstr>
      <vt:lpstr>What does a grade mean?</vt:lpstr>
      <vt:lpstr>What does a grade mean to the student?</vt:lpstr>
      <vt:lpstr>What does a grade mean to the student?</vt:lpstr>
      <vt:lpstr>What does a grade mean to the Instructor?</vt:lpstr>
      <vt:lpstr>The Politics of Grades</vt:lpstr>
      <vt:lpstr>The Politics of Grades</vt:lpstr>
      <vt:lpstr>The Politics of Grades</vt:lpstr>
      <vt:lpstr>The Politics of Grades</vt:lpstr>
      <vt:lpstr>The Politics of Grades</vt:lpstr>
      <vt:lpstr>The Politics of Grades</vt:lpstr>
      <vt:lpstr>The Politics of Grades</vt:lpstr>
      <vt:lpstr>Deriving the Grade: Issues to Consider</vt:lpstr>
      <vt:lpstr>Deriving the Grade: Issues to Consider</vt:lpstr>
      <vt:lpstr>Deriving the Grade: Issues to Consider</vt:lpstr>
      <vt:lpstr>PowerPoint Presentation</vt:lpstr>
      <vt:lpstr>Alternative Methods of deriving grades</vt:lpstr>
      <vt:lpstr>Maximizing your time</vt:lpstr>
      <vt:lpstr>Reporting grades to learners</vt:lpstr>
      <vt:lpstr>Trouble Shooting</vt:lpstr>
      <vt:lpstr>What do you say when they ask… “Where did I lose marks?”</vt:lpstr>
      <vt:lpstr>Grading for class participation Encouraging Attendance</vt:lpstr>
      <vt:lpstr>PowerPoint Presentation</vt:lpstr>
      <vt:lpstr>How can you award grades fairly for portfolios or journals?</vt:lpstr>
      <vt:lpstr>How Should tasks be weighted to construct the final grade? </vt:lpstr>
      <vt:lpstr>What do you do when the class averages for a particular task are too low or too high?</vt:lpstr>
      <vt:lpstr>How should overall growth be considered in the final grade?</vt:lpstr>
      <vt:lpstr>Learner growth </vt:lpstr>
      <vt:lpstr>“In the end test scores and grades are not all that matter”</vt:lpstr>
      <vt:lpstr>Question and Answer </vt:lpstr>
    </vt:vector>
  </TitlesOfParts>
  <Company>New Brunswick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For Grades</dc:title>
  <dc:creator>Carter, Stephen (NBCC Moncton)</dc:creator>
  <cp:lastModifiedBy>Carter, Stephen (NBCC Moncton)</cp:lastModifiedBy>
  <cp:revision>40</cp:revision>
  <dcterms:created xsi:type="dcterms:W3CDTF">2018-08-01T17:40:04Z</dcterms:created>
  <dcterms:modified xsi:type="dcterms:W3CDTF">2018-08-08T19:07:07Z</dcterms:modified>
</cp:coreProperties>
</file>