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5" r:id="rId4"/>
    <p:sldId id="258" r:id="rId5"/>
    <p:sldId id="259" r:id="rId6"/>
    <p:sldId id="277" r:id="rId7"/>
    <p:sldId id="260" r:id="rId8"/>
    <p:sldId id="261" r:id="rId9"/>
    <p:sldId id="262" r:id="rId10"/>
    <p:sldId id="263" r:id="rId11"/>
    <p:sldId id="264" r:id="rId12"/>
    <p:sldId id="271" r:id="rId13"/>
    <p:sldId id="272" r:id="rId14"/>
    <p:sldId id="265" r:id="rId15"/>
    <p:sldId id="266" r:id="rId16"/>
    <p:sldId id="267" r:id="rId17"/>
    <p:sldId id="268" r:id="rId18"/>
    <p:sldId id="269" r:id="rId19"/>
    <p:sldId id="270" r:id="rId20"/>
    <p:sldId id="273" r:id="rId21"/>
    <p:sldId id="27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64"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84"/>
      </p:cViewPr>
      <p:guideLst>
        <p:guide pos="3864"/>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7/25/2018</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2" y="0"/>
            <a:ext cx="8001000" cy="1933304"/>
          </a:xfrm>
        </p:spPr>
        <p:txBody>
          <a:bodyPr>
            <a:normAutofit fontScale="90000"/>
          </a:bodyPr>
          <a:lstStyle/>
          <a:p>
            <a:r>
              <a:rPr lang="en-US" sz="7200" dirty="0" smtClean="0"/>
              <a:t>Chapter Eight</a:t>
            </a:r>
            <a:br>
              <a:rPr lang="en-US" sz="7200" dirty="0" smtClean="0"/>
            </a:br>
            <a:r>
              <a:rPr lang="en-US" sz="7200" dirty="0" smtClean="0"/>
              <a:t>Managing Time</a:t>
            </a:r>
            <a:endParaRPr lang="en-US" sz="7200"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343" t="12332" r="10072" b="10945"/>
          <a:stretch/>
        </p:blipFill>
        <p:spPr>
          <a:xfrm>
            <a:off x="862150" y="2181497"/>
            <a:ext cx="4336868" cy="4402183"/>
          </a:xfrm>
          <a:prstGeom prst="rect">
            <a:avLst/>
          </a:prstGeom>
        </p:spPr>
      </p:pic>
    </p:spTree>
    <p:extLst>
      <p:ext uri="{BB962C8B-B14F-4D97-AF65-F5344CB8AC3E}">
        <p14:creationId xmlns:p14="http://schemas.microsoft.com/office/powerpoint/2010/main" val="26354864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9776" y="326572"/>
            <a:ext cx="4872446" cy="584775"/>
          </a:xfrm>
          <a:prstGeom prst="rect">
            <a:avLst/>
          </a:prstGeom>
          <a:noFill/>
        </p:spPr>
        <p:txBody>
          <a:bodyPr wrap="square" rtlCol="0">
            <a:spAutoFit/>
          </a:bodyPr>
          <a:lstStyle/>
          <a:p>
            <a:r>
              <a:rPr lang="en-US" sz="3200" dirty="0" smtClean="0"/>
              <a:t>Presenting Information</a:t>
            </a:r>
            <a:endParaRPr lang="en-US" sz="3200" dirty="0"/>
          </a:p>
        </p:txBody>
      </p:sp>
      <p:sp>
        <p:nvSpPr>
          <p:cNvPr id="4" name="Rectangle 3"/>
          <p:cNvSpPr/>
          <p:nvPr/>
        </p:nvSpPr>
        <p:spPr>
          <a:xfrm>
            <a:off x="0" y="2690336"/>
            <a:ext cx="12191999" cy="2677656"/>
          </a:xfrm>
          <a:prstGeom prst="rect">
            <a:avLst/>
          </a:prstGeom>
        </p:spPr>
        <p:txBody>
          <a:bodyPr wrap="square">
            <a:spAutoFit/>
          </a:bodyPr>
          <a:lstStyle/>
          <a:p>
            <a:r>
              <a:rPr lang="en-US" sz="2800" dirty="0"/>
              <a:t>The average attention span of an adult is approx. 15 min</a:t>
            </a:r>
          </a:p>
          <a:p>
            <a:r>
              <a:rPr lang="en-US" sz="2800" dirty="0"/>
              <a:t>The average class time is 50 min.  See a problem?</a:t>
            </a:r>
          </a:p>
          <a:p>
            <a:endParaRPr lang="en-US" sz="2800" dirty="0" smtClean="0"/>
          </a:p>
          <a:p>
            <a:endParaRPr lang="en-US" sz="2800" dirty="0"/>
          </a:p>
          <a:p>
            <a:r>
              <a:rPr lang="en-US" sz="2800" dirty="0" smtClean="0"/>
              <a:t>As </a:t>
            </a:r>
            <a:r>
              <a:rPr lang="en-US" sz="2800" dirty="0"/>
              <a:t>instructors we present information through a lecture, demonstration (lab) or a video.</a:t>
            </a:r>
          </a:p>
        </p:txBody>
      </p:sp>
    </p:spTree>
    <p:extLst>
      <p:ext uri="{BB962C8B-B14F-4D97-AF65-F5344CB8AC3E}">
        <p14:creationId xmlns:p14="http://schemas.microsoft.com/office/powerpoint/2010/main" val="26959866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329121"/>
            <a:ext cx="12192000" cy="5262979"/>
          </a:xfrm>
          <a:prstGeom prst="rect">
            <a:avLst/>
          </a:prstGeom>
        </p:spPr>
        <p:txBody>
          <a:bodyPr wrap="square">
            <a:spAutoFit/>
          </a:bodyPr>
          <a:lstStyle/>
          <a:p>
            <a:pPr marL="457200" indent="-457200">
              <a:buFont typeface="Arial" panose="020B0604020202020204" pitchFamily="34" charset="0"/>
              <a:buChar char="•"/>
            </a:pPr>
            <a:r>
              <a:rPr lang="en-US" sz="2800" dirty="0"/>
              <a:t>Prepare an outline: use as much detail as possible</a:t>
            </a:r>
            <a:r>
              <a:rPr lang="en-US" sz="2800" dirty="0" smtClean="0"/>
              <a:t>.</a:t>
            </a:r>
          </a:p>
          <a:p>
            <a:r>
              <a:rPr lang="en-US" sz="2800" dirty="0" smtClean="0"/>
              <a:t>                                </a:t>
            </a:r>
            <a:endParaRPr lang="en-US" sz="2800" dirty="0"/>
          </a:p>
          <a:p>
            <a:pPr marL="914400" lvl="1" indent="-457200">
              <a:buFont typeface="Courier New" panose="02070309020205020404" pitchFamily="49" charset="0"/>
              <a:buChar char="o"/>
            </a:pPr>
            <a:r>
              <a:rPr lang="en-US" sz="2800" dirty="0"/>
              <a:t>Mark in the time for each topic (rough estimate</a:t>
            </a:r>
            <a:r>
              <a:rPr lang="en-US" sz="2800" dirty="0" smtClean="0"/>
              <a:t>)</a:t>
            </a:r>
          </a:p>
          <a:p>
            <a:pPr lvl="1"/>
            <a:endParaRPr lang="en-US" sz="2800" dirty="0"/>
          </a:p>
          <a:p>
            <a:pPr marL="457200" indent="-457200">
              <a:buFont typeface="Arial" panose="020B0604020202020204" pitchFamily="34" charset="0"/>
              <a:buChar char="•"/>
            </a:pPr>
            <a:r>
              <a:rPr lang="en-US" sz="2800" dirty="0"/>
              <a:t>Keep an eye on the time and your audience</a:t>
            </a:r>
            <a:r>
              <a:rPr lang="en-US" sz="2800" dirty="0" smtClean="0"/>
              <a:t>.</a:t>
            </a:r>
          </a:p>
          <a:p>
            <a:r>
              <a:rPr lang="en-US" sz="2800" dirty="0" smtClean="0"/>
              <a:t>  </a:t>
            </a:r>
          </a:p>
          <a:p>
            <a:pPr marL="914400" lvl="1" indent="-457200">
              <a:buFont typeface="Courier New" panose="02070309020205020404" pitchFamily="49" charset="0"/>
              <a:buChar char="o"/>
            </a:pPr>
            <a:r>
              <a:rPr lang="en-US" sz="2800" dirty="0" smtClean="0"/>
              <a:t>They </a:t>
            </a:r>
            <a:r>
              <a:rPr lang="en-US" sz="2800" dirty="0"/>
              <a:t>will start to drift in 20 </a:t>
            </a:r>
            <a:r>
              <a:rPr lang="en-US" sz="2800" dirty="0" err="1" smtClean="0"/>
              <a:t>mins</a:t>
            </a:r>
            <a:r>
              <a:rPr lang="en-US" sz="2800" dirty="0" smtClean="0"/>
              <a:t>. Time </a:t>
            </a:r>
            <a:r>
              <a:rPr lang="en-US" sz="2800" dirty="0"/>
              <a:t>for a video ,</a:t>
            </a:r>
            <a:r>
              <a:rPr lang="en-US" sz="2800" dirty="0" err="1"/>
              <a:t>youtube</a:t>
            </a:r>
            <a:r>
              <a:rPr lang="en-US" sz="2800" dirty="0"/>
              <a:t>, or demonstration</a:t>
            </a:r>
            <a:r>
              <a:rPr lang="en-US" sz="2800" dirty="0" smtClean="0"/>
              <a:t>.</a:t>
            </a:r>
          </a:p>
          <a:p>
            <a:pPr lvl="1"/>
            <a:endParaRPr lang="en-US" sz="2800" dirty="0"/>
          </a:p>
          <a:p>
            <a:pPr marL="457200" indent="-457200">
              <a:buFont typeface="Arial" panose="020B0604020202020204" pitchFamily="34" charset="0"/>
              <a:buChar char="•"/>
            </a:pPr>
            <a:r>
              <a:rPr lang="en-US" sz="2800" dirty="0"/>
              <a:t>Open the class for discussion</a:t>
            </a:r>
            <a:r>
              <a:rPr lang="en-US" sz="2800" dirty="0" smtClean="0"/>
              <a:t>.</a:t>
            </a:r>
          </a:p>
          <a:p>
            <a:r>
              <a:rPr lang="en-US" sz="2800" dirty="0" smtClean="0"/>
              <a:t>  </a:t>
            </a:r>
          </a:p>
          <a:p>
            <a:pPr marL="914400" lvl="1" indent="-457200">
              <a:buFont typeface="Courier New" panose="02070309020205020404" pitchFamily="49" charset="0"/>
              <a:buChar char="o"/>
            </a:pPr>
            <a:r>
              <a:rPr lang="en-US" sz="2800" dirty="0" smtClean="0"/>
              <a:t>Two </a:t>
            </a:r>
            <a:r>
              <a:rPr lang="en-US" sz="2800" dirty="0"/>
              <a:t>problems: no participation, one person who won’t shut up.</a:t>
            </a:r>
          </a:p>
        </p:txBody>
      </p:sp>
      <p:sp>
        <p:nvSpPr>
          <p:cNvPr id="3" name="Rectangle 2"/>
          <p:cNvSpPr/>
          <p:nvPr/>
        </p:nvSpPr>
        <p:spPr>
          <a:xfrm>
            <a:off x="3784309" y="96186"/>
            <a:ext cx="4623382" cy="584775"/>
          </a:xfrm>
          <a:prstGeom prst="rect">
            <a:avLst/>
          </a:prstGeom>
        </p:spPr>
        <p:txBody>
          <a:bodyPr wrap="none">
            <a:spAutoFit/>
          </a:bodyPr>
          <a:lstStyle/>
          <a:p>
            <a:r>
              <a:rPr lang="en-US" sz="3200" dirty="0"/>
              <a:t>Presenting Information</a:t>
            </a:r>
          </a:p>
        </p:txBody>
      </p:sp>
    </p:spTree>
    <p:extLst>
      <p:ext uri="{BB962C8B-B14F-4D97-AF65-F5344CB8AC3E}">
        <p14:creationId xmlns:p14="http://schemas.microsoft.com/office/powerpoint/2010/main" val="34568457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44183" y="136477"/>
            <a:ext cx="3903633" cy="584775"/>
          </a:xfrm>
          <a:prstGeom prst="rect">
            <a:avLst/>
          </a:prstGeom>
          <a:noFill/>
        </p:spPr>
        <p:txBody>
          <a:bodyPr wrap="none" rtlCol="0">
            <a:spAutoFit/>
          </a:bodyPr>
          <a:lstStyle/>
          <a:p>
            <a:r>
              <a:rPr lang="en-US" sz="3200" dirty="0" smtClean="0"/>
              <a:t>Leading Discussion</a:t>
            </a:r>
            <a:endParaRPr lang="en-US" sz="3200" dirty="0"/>
          </a:p>
        </p:txBody>
      </p:sp>
      <p:sp>
        <p:nvSpPr>
          <p:cNvPr id="3" name="TextBox 2"/>
          <p:cNvSpPr txBox="1"/>
          <p:nvPr/>
        </p:nvSpPr>
        <p:spPr>
          <a:xfrm>
            <a:off x="-1" y="1637731"/>
            <a:ext cx="12192000" cy="7386638"/>
          </a:xfrm>
          <a:prstGeom prst="rect">
            <a:avLst/>
          </a:prstGeom>
          <a:noFill/>
        </p:spPr>
        <p:txBody>
          <a:bodyPr wrap="square" rtlCol="0">
            <a:spAutoFit/>
          </a:bodyPr>
          <a:lstStyle/>
          <a:p>
            <a:pPr marL="742950" lvl="1" indent="-285750">
              <a:buFont typeface="Arial" panose="020B0604020202020204" pitchFamily="34" charset="0"/>
              <a:buChar char="•"/>
            </a:pPr>
            <a:r>
              <a:rPr lang="en-US" sz="2400" dirty="0" smtClean="0"/>
              <a:t> Prepare a long list of discussion topics</a:t>
            </a:r>
          </a:p>
          <a:p>
            <a:pPr lvl="2"/>
            <a:endParaRPr lang="en-US" sz="2400" dirty="0"/>
          </a:p>
          <a:p>
            <a:pPr marL="1257300" lvl="2" indent="-342900">
              <a:buFont typeface="Courier New" panose="02070309020205020404" pitchFamily="49" charset="0"/>
              <a:buChar char="o"/>
            </a:pPr>
            <a:r>
              <a:rPr lang="en-US" sz="2400" dirty="0" smtClean="0"/>
              <a:t>This will give you some options on which topics to use if some of them don’t seem to be generating much discussion.</a:t>
            </a:r>
          </a:p>
          <a:p>
            <a:pPr marL="1200150" lvl="2" indent="-285750">
              <a:buFont typeface="Courier New" panose="02070309020205020404" pitchFamily="49" charset="0"/>
              <a:buChar char="o"/>
            </a:pPr>
            <a:endParaRPr lang="en-US" sz="2400" dirty="0"/>
          </a:p>
          <a:p>
            <a:pPr marL="1200150" lvl="2" indent="-285750">
              <a:buFont typeface="Courier New" panose="02070309020205020404" pitchFamily="49" charset="0"/>
              <a:buChar char="o"/>
            </a:pPr>
            <a:endParaRPr lang="en-US" sz="2400" dirty="0" smtClean="0"/>
          </a:p>
          <a:p>
            <a:pPr marL="742950" lvl="1" indent="-285750">
              <a:buFont typeface="Arial" panose="020B0604020202020204" pitchFamily="34" charset="0"/>
              <a:buChar char="•"/>
            </a:pPr>
            <a:r>
              <a:rPr lang="en-US" sz="2400" dirty="0" smtClean="0"/>
              <a:t>Plan out time limits for each discussion topic</a:t>
            </a:r>
          </a:p>
          <a:p>
            <a:pPr marL="742950" lvl="1" indent="-285750">
              <a:buFont typeface="Arial" panose="020B0604020202020204" pitchFamily="34" charset="0"/>
              <a:buChar char="•"/>
            </a:pPr>
            <a:endParaRPr lang="en-US" sz="2400" dirty="0"/>
          </a:p>
          <a:p>
            <a:pPr marL="1257300" lvl="2" indent="-342900">
              <a:buFont typeface="Courier New" panose="02070309020205020404" pitchFamily="49" charset="0"/>
              <a:buChar char="o"/>
            </a:pPr>
            <a:r>
              <a:rPr lang="en-US" sz="2400" dirty="0" smtClean="0"/>
              <a:t>Keeping in mind how long you want your discussion period to last, you can allot a block of time to each topic.</a:t>
            </a:r>
          </a:p>
          <a:p>
            <a:pPr lvl="1"/>
            <a:endParaRPr lang="en-US" dirty="0"/>
          </a:p>
          <a:p>
            <a:pPr marL="1257300" lvl="2" indent="-342900">
              <a:buFont typeface="Courier New" panose="02070309020205020404" pitchFamily="49" charset="0"/>
              <a:buChar char="o"/>
            </a:pPr>
            <a:endParaRPr lang="en-US" dirty="0"/>
          </a:p>
          <a:p>
            <a:pPr marL="1200150" lvl="2" indent="-285750">
              <a:buFont typeface="Courier New" panose="02070309020205020404" pitchFamily="49" charset="0"/>
              <a:buChar char="o"/>
            </a:pPr>
            <a:endParaRPr lang="en-US" dirty="0" smtClean="0"/>
          </a:p>
          <a:p>
            <a:pPr marL="1200150" lvl="2" indent="-285750">
              <a:buFont typeface="Courier New" panose="02070309020205020404" pitchFamily="49" charset="0"/>
              <a:buChar char="o"/>
            </a:pPr>
            <a:endParaRPr lang="en-US" dirty="0"/>
          </a:p>
          <a:p>
            <a:pPr marL="1200150" lvl="2" indent="-285750">
              <a:buFont typeface="Courier New" panose="02070309020205020404" pitchFamily="49" charset="0"/>
              <a:buChar char="o"/>
            </a:pPr>
            <a:endParaRPr lang="en-US" dirty="0" smtClean="0"/>
          </a:p>
          <a:p>
            <a:pPr marL="1200150" lvl="2" indent="-285750">
              <a:buFont typeface="Courier New" panose="02070309020205020404" pitchFamily="49" charset="0"/>
              <a:buChar char="o"/>
            </a:pPr>
            <a:endParaRPr lang="en-US" dirty="0"/>
          </a:p>
          <a:p>
            <a:pPr marL="1200150" lvl="2" indent="-285750">
              <a:buFont typeface="Courier New" panose="02070309020205020404" pitchFamily="49" charset="0"/>
              <a:buChar char="o"/>
            </a:pPr>
            <a:endParaRPr lang="en-US" dirty="0" smtClean="0"/>
          </a:p>
          <a:p>
            <a:pPr marL="1200150" lvl="2" indent="-285750">
              <a:buFont typeface="Courier New" panose="02070309020205020404" pitchFamily="49" charset="0"/>
              <a:buChar char="o"/>
            </a:pPr>
            <a:endParaRPr lang="en-US" dirty="0"/>
          </a:p>
          <a:p>
            <a:pPr marL="1200150" lvl="2" indent="-285750">
              <a:buFont typeface="Courier New" panose="02070309020205020404" pitchFamily="49" charset="0"/>
              <a:buChar char="o"/>
            </a:pPr>
            <a:endParaRPr lang="en-US" dirty="0" smtClean="0"/>
          </a:p>
          <a:p>
            <a:pPr lvl="2"/>
            <a:endParaRPr lang="en-US" dirty="0" smtClean="0"/>
          </a:p>
          <a:p>
            <a:pPr marL="1200150" lvl="2" indent="-285750">
              <a:buFont typeface="Courier New" panose="02070309020205020404" pitchFamily="49" charset="0"/>
              <a:buChar char="o"/>
            </a:pPr>
            <a:endParaRPr lang="en-US" dirty="0"/>
          </a:p>
          <a:p>
            <a:pPr lvl="2"/>
            <a:endParaRPr lang="en-US" dirty="0"/>
          </a:p>
          <a:p>
            <a:pPr lvl="2"/>
            <a:endParaRPr lang="en-US" dirty="0"/>
          </a:p>
        </p:txBody>
      </p:sp>
    </p:spTree>
    <p:extLst>
      <p:ext uri="{BB962C8B-B14F-4D97-AF65-F5344CB8AC3E}">
        <p14:creationId xmlns:p14="http://schemas.microsoft.com/office/powerpoint/2010/main" val="163971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44183" y="147753"/>
            <a:ext cx="3903633" cy="584775"/>
          </a:xfrm>
          <a:prstGeom prst="rect">
            <a:avLst/>
          </a:prstGeom>
        </p:spPr>
        <p:txBody>
          <a:bodyPr wrap="none">
            <a:spAutoFit/>
          </a:bodyPr>
          <a:lstStyle/>
          <a:p>
            <a:pPr lvl="0"/>
            <a:r>
              <a:rPr lang="en-US" sz="3200" dirty="0">
                <a:solidFill>
                  <a:prstClr val="white"/>
                </a:solidFill>
              </a:rPr>
              <a:t>Leading Discussion</a:t>
            </a:r>
          </a:p>
        </p:txBody>
      </p:sp>
      <p:sp>
        <p:nvSpPr>
          <p:cNvPr id="3" name="TextBox 2"/>
          <p:cNvSpPr txBox="1"/>
          <p:nvPr/>
        </p:nvSpPr>
        <p:spPr>
          <a:xfrm>
            <a:off x="0" y="1241946"/>
            <a:ext cx="12192000" cy="5262979"/>
          </a:xfrm>
          <a:prstGeom prst="rect">
            <a:avLst/>
          </a:prstGeom>
          <a:noFill/>
        </p:spPr>
        <p:txBody>
          <a:bodyPr wrap="square" rtlCol="0">
            <a:spAutoFit/>
          </a:bodyPr>
          <a:lstStyle/>
          <a:p>
            <a:pPr marL="800100" lvl="1" indent="-342900">
              <a:buFont typeface="Arial" panose="020B0604020202020204" pitchFamily="34" charset="0"/>
              <a:buChar char="•"/>
            </a:pPr>
            <a:r>
              <a:rPr lang="en-US" sz="2400" dirty="0" smtClean="0"/>
              <a:t>Try not to stop a good conversation</a:t>
            </a:r>
          </a:p>
          <a:p>
            <a:pPr marL="800100" lvl="1" indent="-342900">
              <a:buFont typeface="Arial" panose="020B0604020202020204" pitchFamily="34" charset="0"/>
              <a:buChar char="•"/>
            </a:pPr>
            <a:endParaRPr lang="en-US" sz="2400" dirty="0"/>
          </a:p>
          <a:p>
            <a:pPr marL="1257300" lvl="2" indent="-342900">
              <a:buFont typeface="Courier New" panose="02070309020205020404" pitchFamily="49" charset="0"/>
              <a:buChar char="o"/>
            </a:pPr>
            <a:r>
              <a:rPr lang="en-US" sz="2400" dirty="0" smtClean="0"/>
              <a:t>If your class is enthusiastically discussing a topic and are raising good points you may want to adjust your time limits. If need be you can always discard some of the discussion points which you feel may not be as important.</a:t>
            </a:r>
          </a:p>
          <a:p>
            <a:pPr marL="1257300" lvl="2" indent="-342900">
              <a:buFont typeface="Courier New" panose="02070309020205020404" pitchFamily="49" charset="0"/>
              <a:buChar char="o"/>
            </a:pPr>
            <a:endParaRPr lang="en-US" sz="2400" dirty="0"/>
          </a:p>
          <a:p>
            <a:pPr marL="800100" lvl="1" indent="-342900">
              <a:buFont typeface="Arial" panose="020B0604020202020204" pitchFamily="34" charset="0"/>
              <a:buChar char="•"/>
            </a:pPr>
            <a:r>
              <a:rPr lang="en-US" sz="2400" dirty="0" smtClean="0"/>
              <a:t>Try to keep conversations moving</a:t>
            </a:r>
          </a:p>
          <a:p>
            <a:pPr marL="800100" lvl="1" indent="-342900">
              <a:buFont typeface="Arial" panose="020B0604020202020204" pitchFamily="34" charset="0"/>
              <a:buChar char="•"/>
            </a:pPr>
            <a:endParaRPr lang="en-US" sz="2400" dirty="0"/>
          </a:p>
          <a:p>
            <a:pPr marL="1257300" lvl="2" indent="-342900">
              <a:buFont typeface="Courier New" panose="02070309020205020404" pitchFamily="49" charset="0"/>
              <a:buChar char="o"/>
            </a:pPr>
            <a:r>
              <a:rPr lang="en-US" sz="2400" dirty="0" smtClean="0"/>
              <a:t>Short pauses in a discussion are a good thing but be weary of extended periods of silence. If the discussion begins to stall out its time to move on to the next topic.</a:t>
            </a:r>
          </a:p>
          <a:p>
            <a:pPr marL="342900" indent="-342900">
              <a:buFont typeface="Arial" panose="020B0604020202020204" pitchFamily="34" charset="0"/>
              <a:buChar char="•"/>
            </a:pPr>
            <a:endParaRPr lang="en-US" sz="2400" dirty="0"/>
          </a:p>
          <a:p>
            <a:endParaRPr lang="en-US" sz="2400" dirty="0"/>
          </a:p>
        </p:txBody>
      </p:sp>
    </p:spTree>
    <p:extLst>
      <p:ext uri="{BB962C8B-B14F-4D97-AF65-F5344CB8AC3E}">
        <p14:creationId xmlns:p14="http://schemas.microsoft.com/office/powerpoint/2010/main" val="3669372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846443"/>
            <a:ext cx="12192000" cy="4585871"/>
          </a:xfrm>
          <a:prstGeom prst="rect">
            <a:avLst/>
          </a:prstGeom>
        </p:spPr>
        <p:txBody>
          <a:bodyPr wrap="square">
            <a:spAutoFit/>
          </a:bodyPr>
          <a:lstStyle/>
          <a:p>
            <a:pPr marL="914400" lvl="1" indent="-457200">
              <a:buFont typeface="Arial" panose="020B0604020202020204" pitchFamily="34" charset="0"/>
              <a:buChar char="•"/>
            </a:pPr>
            <a:r>
              <a:rPr lang="en-US" sz="2400" dirty="0"/>
              <a:t>Be mindful of the size you break your main group into</a:t>
            </a:r>
          </a:p>
          <a:p>
            <a:endParaRPr lang="en-US" sz="2400" dirty="0"/>
          </a:p>
          <a:p>
            <a:pPr marL="1200150" lvl="2" indent="-285750">
              <a:buFont typeface="Courier New" panose="02070309020205020404" pitchFamily="49" charset="0"/>
              <a:buChar char="o"/>
            </a:pPr>
            <a:r>
              <a:rPr lang="en-US" sz="2400" dirty="0"/>
              <a:t>As an example you have 60 participants and you divide them into 15 groups of four. Trying to get in and out of each group will eat up more time than you think. </a:t>
            </a:r>
            <a:endParaRPr lang="en-US" sz="2400" dirty="0" smtClean="0"/>
          </a:p>
          <a:p>
            <a:pPr lvl="1"/>
            <a:endParaRPr lang="en-US" sz="2400" dirty="0" smtClean="0"/>
          </a:p>
          <a:p>
            <a:pPr marL="914400" lvl="1" indent="-457200">
              <a:buFont typeface="Arial" panose="020B0604020202020204" pitchFamily="34" charset="0"/>
              <a:buChar char="•"/>
            </a:pPr>
            <a:r>
              <a:rPr lang="en-US" sz="2400" dirty="0" smtClean="0"/>
              <a:t>Try </a:t>
            </a:r>
            <a:r>
              <a:rPr lang="en-US" sz="2400" dirty="0"/>
              <a:t>to come up with a rough time estimate for the activity</a:t>
            </a:r>
          </a:p>
          <a:p>
            <a:pPr marL="742950" lvl="1" indent="-285750">
              <a:buFont typeface="Courier New" panose="02070309020205020404" pitchFamily="49" charset="0"/>
              <a:buChar char="o"/>
            </a:pPr>
            <a:endParaRPr lang="en-US" sz="2400" dirty="0"/>
          </a:p>
          <a:p>
            <a:pPr marL="1200150" lvl="2" indent="-285750">
              <a:buFont typeface="Courier New" panose="02070309020205020404" pitchFamily="49" charset="0"/>
              <a:buChar char="o"/>
            </a:pPr>
            <a:r>
              <a:rPr lang="en-US" sz="2400" dirty="0"/>
              <a:t>Keep your time estimates to your self allowing participants as much time as required for them to make a meaningful contribution to the task and have a good experience in the group activity. </a:t>
            </a:r>
          </a:p>
          <a:p>
            <a:pPr marL="742950" lvl="1" indent="-285750">
              <a:buFont typeface="Courier New" panose="02070309020205020404" pitchFamily="49" charset="0"/>
              <a:buChar char="o"/>
            </a:pPr>
            <a:endParaRPr lang="en-US" sz="2800" dirty="0"/>
          </a:p>
        </p:txBody>
      </p:sp>
      <p:sp>
        <p:nvSpPr>
          <p:cNvPr id="3" name="Rectangle 2"/>
          <p:cNvSpPr/>
          <p:nvPr/>
        </p:nvSpPr>
        <p:spPr>
          <a:xfrm>
            <a:off x="3673702" y="200689"/>
            <a:ext cx="4844596" cy="584775"/>
          </a:xfrm>
          <a:prstGeom prst="rect">
            <a:avLst/>
          </a:prstGeom>
        </p:spPr>
        <p:txBody>
          <a:bodyPr wrap="none">
            <a:spAutoFit/>
          </a:bodyPr>
          <a:lstStyle/>
          <a:p>
            <a:r>
              <a:rPr lang="en-US" sz="3200" dirty="0"/>
              <a:t>Facilitating Group Work</a:t>
            </a:r>
          </a:p>
        </p:txBody>
      </p:sp>
    </p:spTree>
    <p:extLst>
      <p:ext uri="{BB962C8B-B14F-4D97-AF65-F5344CB8AC3E}">
        <p14:creationId xmlns:p14="http://schemas.microsoft.com/office/powerpoint/2010/main" val="146287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512002"/>
            <a:ext cx="12192000" cy="1938992"/>
          </a:xfrm>
          <a:prstGeom prst="rect">
            <a:avLst/>
          </a:prstGeom>
        </p:spPr>
        <p:txBody>
          <a:bodyPr wrap="square">
            <a:spAutoFit/>
          </a:bodyPr>
          <a:lstStyle/>
          <a:p>
            <a:pPr marL="285750" indent="-285750">
              <a:buFont typeface="Arial" panose="020B0604020202020204" pitchFamily="34" charset="0"/>
              <a:buChar char="•"/>
            </a:pPr>
            <a:r>
              <a:rPr lang="en-US" sz="2400" dirty="0"/>
              <a:t>Evaluated each group’s progress at the halfway point of your estimated time </a:t>
            </a:r>
          </a:p>
          <a:p>
            <a:endParaRPr lang="en-US" sz="2400" dirty="0"/>
          </a:p>
          <a:p>
            <a:pPr marL="742950" lvl="1" indent="-285750">
              <a:buFont typeface="Courier New" panose="02070309020205020404" pitchFamily="49" charset="0"/>
              <a:buChar char="o"/>
            </a:pPr>
            <a:r>
              <a:rPr lang="en-US" sz="2400" dirty="0"/>
              <a:t>By casually walking around the room you should be able to judge their progress. If not you can ask questions like, where are you, how far along are you or just about finished. </a:t>
            </a:r>
            <a:endParaRPr lang="en-US" sz="2400" dirty="0" smtClean="0"/>
          </a:p>
        </p:txBody>
      </p:sp>
      <p:sp>
        <p:nvSpPr>
          <p:cNvPr id="4" name="Rectangle 3"/>
          <p:cNvSpPr/>
          <p:nvPr/>
        </p:nvSpPr>
        <p:spPr>
          <a:xfrm>
            <a:off x="91440" y="3736581"/>
            <a:ext cx="12192000" cy="2677656"/>
          </a:xfrm>
          <a:prstGeom prst="rect">
            <a:avLst/>
          </a:prstGeom>
        </p:spPr>
        <p:txBody>
          <a:bodyPr wrap="square">
            <a:spAutoFit/>
          </a:bodyPr>
          <a:lstStyle/>
          <a:p>
            <a:pPr marL="285750" indent="-285750">
              <a:buFont typeface="Arial" panose="020B0604020202020204" pitchFamily="34" charset="0"/>
              <a:buChar char="•"/>
            </a:pPr>
            <a:r>
              <a:rPr lang="en-US" sz="2400" dirty="0"/>
              <a:t>Prod slower groups along to have their work completed for when the majority of groups will be finished</a:t>
            </a:r>
          </a:p>
          <a:p>
            <a:endParaRPr lang="en-US" sz="2400" dirty="0"/>
          </a:p>
          <a:p>
            <a:pPr marL="742950" lvl="1" indent="-285750">
              <a:buFont typeface="Courier New" panose="02070309020205020404" pitchFamily="49" charset="0"/>
              <a:buChar char="o"/>
            </a:pPr>
            <a:r>
              <a:rPr lang="en-US" sz="2400" dirty="0"/>
              <a:t>Once you see or feel that most groups have finished you can asks the others if they will be finished shortly and adjust time accordingly. The change in the room’s atmosphere ex: getting quieter or conversation getting off topic can indicate to you that the majority have finished.</a:t>
            </a:r>
          </a:p>
        </p:txBody>
      </p:sp>
      <p:sp>
        <p:nvSpPr>
          <p:cNvPr id="5" name="Rectangle 4"/>
          <p:cNvSpPr/>
          <p:nvPr/>
        </p:nvSpPr>
        <p:spPr>
          <a:xfrm>
            <a:off x="3673702" y="156754"/>
            <a:ext cx="4844596" cy="584775"/>
          </a:xfrm>
          <a:prstGeom prst="rect">
            <a:avLst/>
          </a:prstGeom>
        </p:spPr>
        <p:txBody>
          <a:bodyPr wrap="none">
            <a:spAutoFit/>
          </a:bodyPr>
          <a:lstStyle/>
          <a:p>
            <a:pPr lvl="0"/>
            <a:r>
              <a:rPr lang="en-US" sz="3200" dirty="0">
                <a:solidFill>
                  <a:prstClr val="white"/>
                </a:solidFill>
              </a:rPr>
              <a:t>Facilitating Group Work</a:t>
            </a:r>
          </a:p>
        </p:txBody>
      </p:sp>
    </p:spTree>
    <p:extLst>
      <p:ext uri="{BB962C8B-B14F-4D97-AF65-F5344CB8AC3E}">
        <p14:creationId xmlns:p14="http://schemas.microsoft.com/office/powerpoint/2010/main" val="9894073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40116"/>
            <a:ext cx="12192000" cy="4801314"/>
          </a:xfrm>
          <a:prstGeom prst="rect">
            <a:avLst/>
          </a:prstGeom>
        </p:spPr>
        <p:txBody>
          <a:bodyPr wrap="square">
            <a:spAutoFit/>
          </a:bodyPr>
          <a:lstStyle/>
          <a:p>
            <a:pPr marL="342900" indent="-342900">
              <a:buFont typeface="Arial" panose="020B0604020202020204" pitchFamily="34" charset="0"/>
              <a:buChar char="•"/>
            </a:pPr>
            <a:r>
              <a:rPr lang="en-US" sz="2400" dirty="0"/>
              <a:t>Reconvene back to the larger group</a:t>
            </a:r>
          </a:p>
          <a:p>
            <a:endParaRPr lang="en-US" sz="2400" dirty="0"/>
          </a:p>
          <a:p>
            <a:pPr marL="800100" lvl="1" indent="-342900">
              <a:buFont typeface="Courier New" panose="02070309020205020404" pitchFamily="49" charset="0"/>
              <a:buChar char="o"/>
            </a:pPr>
            <a:r>
              <a:rPr lang="en-US" sz="2400" dirty="0"/>
              <a:t>You can do this when everyone is finished or make the executive decision to stop the exercise. </a:t>
            </a:r>
            <a:endParaRPr lang="en-US" sz="2400" dirty="0" smtClean="0"/>
          </a:p>
          <a:p>
            <a:endParaRPr lang="en-US" sz="2400" dirty="0"/>
          </a:p>
          <a:p>
            <a:pPr marL="342900" indent="-342900">
              <a:buFont typeface="Arial" panose="020B0604020202020204" pitchFamily="34" charset="0"/>
              <a:buChar char="•"/>
            </a:pPr>
            <a:r>
              <a:rPr lang="en-US" sz="2400" dirty="0"/>
              <a:t>Make sure to leave enough time to discuss the results from the group work with the whole class</a:t>
            </a:r>
          </a:p>
          <a:p>
            <a:endParaRPr lang="en-US" sz="2400" dirty="0"/>
          </a:p>
          <a:p>
            <a:pPr marL="800100" lvl="1" indent="-342900">
              <a:buFont typeface="Courier New" panose="02070309020205020404" pitchFamily="49" charset="0"/>
              <a:buChar char="o"/>
            </a:pPr>
            <a:r>
              <a:rPr lang="en-US" sz="2400" dirty="0"/>
              <a:t>You can accomplish this by going over the results from all groups(time consuming) or ask for an example from each or more importantly discuss the process of team work and collaboration that took place in the group dynamic to get to the end goal.</a:t>
            </a:r>
          </a:p>
          <a:p>
            <a:endParaRPr lang="en-US" dirty="0"/>
          </a:p>
        </p:txBody>
      </p:sp>
      <p:sp>
        <p:nvSpPr>
          <p:cNvPr id="3" name="Rectangle 2"/>
          <p:cNvSpPr/>
          <p:nvPr/>
        </p:nvSpPr>
        <p:spPr>
          <a:xfrm>
            <a:off x="3673702" y="223596"/>
            <a:ext cx="4844596" cy="584775"/>
          </a:xfrm>
          <a:prstGeom prst="rect">
            <a:avLst/>
          </a:prstGeom>
        </p:spPr>
        <p:txBody>
          <a:bodyPr wrap="none">
            <a:spAutoFit/>
          </a:bodyPr>
          <a:lstStyle/>
          <a:p>
            <a:pPr lvl="0"/>
            <a:r>
              <a:rPr lang="en-US" sz="3200" dirty="0">
                <a:solidFill>
                  <a:prstClr val="white"/>
                </a:solidFill>
              </a:rPr>
              <a:t>Facilitating Group Work</a:t>
            </a:r>
          </a:p>
        </p:txBody>
      </p:sp>
    </p:spTree>
    <p:extLst>
      <p:ext uri="{BB962C8B-B14F-4D97-AF65-F5344CB8AC3E}">
        <p14:creationId xmlns:p14="http://schemas.microsoft.com/office/powerpoint/2010/main" val="17231838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74838"/>
            <a:ext cx="12192000" cy="3108543"/>
          </a:xfrm>
          <a:prstGeom prst="rect">
            <a:avLst/>
          </a:prstGeom>
        </p:spPr>
        <p:txBody>
          <a:bodyPr wrap="square">
            <a:spAutoFit/>
          </a:bodyPr>
          <a:lstStyle/>
          <a:p>
            <a:pPr marL="285750" indent="-285750">
              <a:buFont typeface="Arial" panose="020B0604020202020204" pitchFamily="34" charset="0"/>
              <a:buChar char="•"/>
            </a:pPr>
            <a:r>
              <a:rPr lang="en-US" sz="2800" dirty="0"/>
              <a:t>The general guide lines we have discussed though harder to follow can also be used on larger groups</a:t>
            </a:r>
          </a:p>
          <a:p>
            <a:endParaRPr lang="en-US" sz="2800" dirty="0"/>
          </a:p>
          <a:p>
            <a:pPr marL="742950" lvl="1" indent="-285750">
              <a:buFont typeface="Courier New" panose="02070309020205020404" pitchFamily="49" charset="0"/>
              <a:buChar char="o"/>
            </a:pPr>
            <a:r>
              <a:rPr lang="en-US" sz="2800" dirty="0"/>
              <a:t>You may have to be creative in getting people back in to the larger group. You can flick the lights on and off or my favorite is to use my outside voice. You may find it hard to check in with all the groups so doing little spot checks will work to. </a:t>
            </a:r>
          </a:p>
        </p:txBody>
      </p:sp>
      <p:sp>
        <p:nvSpPr>
          <p:cNvPr id="3" name="Rectangle 2"/>
          <p:cNvSpPr/>
          <p:nvPr/>
        </p:nvSpPr>
        <p:spPr>
          <a:xfrm>
            <a:off x="3673702" y="223595"/>
            <a:ext cx="4844596" cy="584775"/>
          </a:xfrm>
          <a:prstGeom prst="rect">
            <a:avLst/>
          </a:prstGeom>
        </p:spPr>
        <p:txBody>
          <a:bodyPr wrap="none">
            <a:spAutoFit/>
          </a:bodyPr>
          <a:lstStyle/>
          <a:p>
            <a:pPr lvl="0"/>
            <a:r>
              <a:rPr lang="en-US" sz="3200" dirty="0">
                <a:solidFill>
                  <a:prstClr val="white"/>
                </a:solidFill>
              </a:rPr>
              <a:t>Facilitating Group Work</a:t>
            </a:r>
          </a:p>
        </p:txBody>
      </p:sp>
    </p:spTree>
    <p:extLst>
      <p:ext uri="{BB962C8B-B14F-4D97-AF65-F5344CB8AC3E}">
        <p14:creationId xmlns:p14="http://schemas.microsoft.com/office/powerpoint/2010/main" val="4910680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04245" y="235131"/>
            <a:ext cx="2983509" cy="584775"/>
          </a:xfrm>
          <a:prstGeom prst="rect">
            <a:avLst/>
          </a:prstGeom>
          <a:noFill/>
        </p:spPr>
        <p:txBody>
          <a:bodyPr wrap="none" rtlCol="0">
            <a:spAutoFit/>
          </a:bodyPr>
          <a:lstStyle/>
          <a:p>
            <a:r>
              <a:rPr lang="en-US" sz="3200" dirty="0" smtClean="0"/>
              <a:t>Team Exercise</a:t>
            </a:r>
            <a:endParaRPr lang="en-US" sz="3200" dirty="0"/>
          </a:p>
        </p:txBody>
      </p:sp>
      <p:sp>
        <p:nvSpPr>
          <p:cNvPr id="3" name="Rectangle 2"/>
          <p:cNvSpPr/>
          <p:nvPr/>
        </p:nvSpPr>
        <p:spPr>
          <a:xfrm>
            <a:off x="0" y="1582341"/>
            <a:ext cx="12192000" cy="4401205"/>
          </a:xfrm>
          <a:prstGeom prst="rect">
            <a:avLst/>
          </a:prstGeom>
        </p:spPr>
        <p:txBody>
          <a:bodyPr wrap="square">
            <a:spAutoFit/>
          </a:bodyPr>
          <a:lstStyle/>
          <a:p>
            <a:r>
              <a:rPr lang="en-US" sz="2800" dirty="0" smtClean="0"/>
              <a:t>Pretend </a:t>
            </a:r>
            <a:r>
              <a:rPr lang="en-US" sz="2800" dirty="0"/>
              <a:t>you are giving a mini lesson on how to play…(insert sport, instrument, card game…here), keeping in mind your timing (is it a 15 min, 30 min, 60 min lecture?) and the other key points from this chapter:</a:t>
            </a:r>
          </a:p>
          <a:p>
            <a:endParaRPr lang="en-US" sz="2800" dirty="0"/>
          </a:p>
          <a:p>
            <a:pPr marL="285750" indent="-285750">
              <a:buFont typeface="Arial" panose="020B0604020202020204" pitchFamily="34" charset="0"/>
              <a:buChar char="•"/>
            </a:pPr>
            <a:r>
              <a:rPr lang="en-US" sz="2800" dirty="0" smtClean="0"/>
              <a:t>prepare </a:t>
            </a:r>
            <a:r>
              <a:rPr lang="en-US" sz="2800" dirty="0"/>
              <a:t>an outline </a:t>
            </a:r>
          </a:p>
          <a:p>
            <a:pPr marL="285750" indent="-285750">
              <a:buFont typeface="Arial" panose="020B0604020202020204" pitchFamily="34" charset="0"/>
              <a:buChar char="•"/>
            </a:pPr>
            <a:r>
              <a:rPr lang="en-US" sz="2800" dirty="0" smtClean="0"/>
              <a:t>rough </a:t>
            </a:r>
            <a:r>
              <a:rPr lang="en-US" sz="2800" dirty="0"/>
              <a:t>estimate of timing (and half way point)</a:t>
            </a:r>
          </a:p>
          <a:p>
            <a:pPr marL="285750" indent="-285750">
              <a:buFont typeface="Arial" panose="020B0604020202020204" pitchFamily="34" charset="0"/>
              <a:buChar char="•"/>
            </a:pPr>
            <a:r>
              <a:rPr lang="en-US" sz="2800" dirty="0" smtClean="0"/>
              <a:t>what </a:t>
            </a:r>
            <a:r>
              <a:rPr lang="en-US" sz="2800" dirty="0"/>
              <a:t>can be left out (if timing were to be an issue)</a:t>
            </a:r>
          </a:p>
          <a:p>
            <a:pPr marL="285750" indent="-285750">
              <a:buFont typeface="Arial" panose="020B0604020202020204" pitchFamily="34" charset="0"/>
              <a:buChar char="•"/>
            </a:pPr>
            <a:r>
              <a:rPr lang="en-US" sz="2800" dirty="0" smtClean="0"/>
              <a:t>list </a:t>
            </a:r>
            <a:r>
              <a:rPr lang="en-US" sz="2800" dirty="0"/>
              <a:t>of discussion questions (or questions the audience may have)</a:t>
            </a:r>
          </a:p>
          <a:p>
            <a:pPr marL="285750" indent="-285750">
              <a:buFont typeface="Arial" panose="020B0604020202020204" pitchFamily="34" charset="0"/>
              <a:buChar char="•"/>
            </a:pPr>
            <a:r>
              <a:rPr lang="en-US" sz="2800" dirty="0" smtClean="0"/>
              <a:t>which </a:t>
            </a:r>
            <a:r>
              <a:rPr lang="en-US" sz="2800" dirty="0"/>
              <a:t>questions might need more time </a:t>
            </a:r>
          </a:p>
        </p:txBody>
      </p:sp>
    </p:spTree>
    <p:extLst>
      <p:ext uri="{BB962C8B-B14F-4D97-AF65-F5344CB8AC3E}">
        <p14:creationId xmlns:p14="http://schemas.microsoft.com/office/powerpoint/2010/main" val="3163974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01653"/>
            <a:ext cx="12192000" cy="3970318"/>
          </a:xfrm>
          <a:prstGeom prst="rect">
            <a:avLst/>
          </a:prstGeom>
        </p:spPr>
        <p:txBody>
          <a:bodyPr wrap="square">
            <a:spAutoFit/>
          </a:bodyPr>
          <a:lstStyle/>
          <a:p>
            <a:r>
              <a:rPr lang="en-US" sz="2800" dirty="0"/>
              <a:t>•	Language barrier (Fredericton)  - Teaching group of international </a:t>
            </a:r>
            <a:r>
              <a:rPr lang="en-US" sz="2800" dirty="0" smtClean="0"/>
              <a:t>     </a:t>
            </a:r>
          </a:p>
          <a:p>
            <a:r>
              <a:rPr lang="en-US" sz="2800" dirty="0" smtClean="0"/>
              <a:t>     students</a:t>
            </a:r>
            <a:endParaRPr lang="en-US" sz="2800" dirty="0"/>
          </a:p>
          <a:p>
            <a:endParaRPr lang="en-US" sz="2800" dirty="0" smtClean="0"/>
          </a:p>
          <a:p>
            <a:r>
              <a:rPr lang="en-US" sz="2800" dirty="0" smtClean="0"/>
              <a:t>•	Zero </a:t>
            </a:r>
            <a:r>
              <a:rPr lang="en-US" sz="2800" dirty="0"/>
              <a:t>knowledge of content (Woodstock) – First week of classes </a:t>
            </a:r>
            <a:endParaRPr lang="en-US" sz="2800" dirty="0" smtClean="0"/>
          </a:p>
          <a:p>
            <a:r>
              <a:rPr lang="en-US" sz="2800" dirty="0" smtClean="0"/>
              <a:t>     where </a:t>
            </a:r>
            <a:r>
              <a:rPr lang="en-US" sz="2800" dirty="0"/>
              <a:t>students are fresh with no previous </a:t>
            </a:r>
            <a:r>
              <a:rPr lang="en-US" sz="2800" dirty="0" smtClean="0"/>
              <a:t>	knowledge</a:t>
            </a:r>
            <a:endParaRPr lang="en-US" sz="2800" dirty="0"/>
          </a:p>
          <a:p>
            <a:endParaRPr lang="en-US" sz="2800" dirty="0" smtClean="0"/>
          </a:p>
          <a:p>
            <a:r>
              <a:rPr lang="en-US" sz="2800" dirty="0" smtClean="0"/>
              <a:t>•</a:t>
            </a:r>
            <a:r>
              <a:rPr lang="en-US" sz="2800" dirty="0"/>
              <a:t>	Learners interest (Saint John) – Cast of Big Bang Theory</a:t>
            </a:r>
          </a:p>
          <a:p>
            <a:endParaRPr lang="en-US" sz="2800" dirty="0" smtClean="0"/>
          </a:p>
          <a:p>
            <a:r>
              <a:rPr lang="en-US" sz="2800" dirty="0" smtClean="0"/>
              <a:t>•</a:t>
            </a:r>
            <a:r>
              <a:rPr lang="en-US" sz="2800" dirty="0"/>
              <a:t>	Time of day (Moncton)  ( Friday afternoon on a sunny warm day) </a:t>
            </a:r>
          </a:p>
        </p:txBody>
      </p:sp>
      <p:sp>
        <p:nvSpPr>
          <p:cNvPr id="3" name="Rectangle 2"/>
          <p:cNvSpPr/>
          <p:nvPr/>
        </p:nvSpPr>
        <p:spPr>
          <a:xfrm>
            <a:off x="3645983" y="262786"/>
            <a:ext cx="4900033" cy="584775"/>
          </a:xfrm>
          <a:prstGeom prst="rect">
            <a:avLst/>
          </a:prstGeom>
        </p:spPr>
        <p:txBody>
          <a:bodyPr wrap="square">
            <a:spAutoFit/>
          </a:bodyPr>
          <a:lstStyle/>
          <a:p>
            <a:pPr lvl="0"/>
            <a:r>
              <a:rPr lang="en-US" sz="3200" dirty="0">
                <a:solidFill>
                  <a:prstClr val="white"/>
                </a:solidFill>
              </a:rPr>
              <a:t>Team </a:t>
            </a:r>
            <a:r>
              <a:rPr lang="en-US" sz="3200" dirty="0" smtClean="0">
                <a:solidFill>
                  <a:prstClr val="white"/>
                </a:solidFill>
              </a:rPr>
              <a:t>Exercise Variables</a:t>
            </a:r>
            <a:endParaRPr lang="en-US" sz="3200" dirty="0">
              <a:solidFill>
                <a:prstClr val="white"/>
              </a:solidFill>
            </a:endParaRPr>
          </a:p>
        </p:txBody>
      </p:sp>
    </p:spTree>
    <p:extLst>
      <p:ext uri="{BB962C8B-B14F-4D97-AF65-F5344CB8AC3E}">
        <p14:creationId xmlns:p14="http://schemas.microsoft.com/office/powerpoint/2010/main" val="1251028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03914" y="156754"/>
            <a:ext cx="3984171" cy="830997"/>
          </a:xfrm>
          <a:prstGeom prst="rect">
            <a:avLst/>
          </a:prstGeom>
          <a:noFill/>
        </p:spPr>
        <p:txBody>
          <a:bodyPr wrap="square" rtlCol="0">
            <a:spAutoFit/>
          </a:bodyPr>
          <a:lstStyle/>
          <a:p>
            <a:r>
              <a:rPr lang="en-US" sz="4800" dirty="0" smtClean="0"/>
              <a:t>Brain Teaser</a:t>
            </a:r>
            <a:endParaRPr lang="en-US" sz="4800" dirty="0"/>
          </a:p>
        </p:txBody>
      </p:sp>
      <p:sp>
        <p:nvSpPr>
          <p:cNvPr id="3" name="TextBox 2"/>
          <p:cNvSpPr txBox="1"/>
          <p:nvPr/>
        </p:nvSpPr>
        <p:spPr>
          <a:xfrm>
            <a:off x="-1" y="2090057"/>
            <a:ext cx="12192000" cy="3416320"/>
          </a:xfrm>
          <a:prstGeom prst="rect">
            <a:avLst/>
          </a:prstGeom>
          <a:noFill/>
        </p:spPr>
        <p:txBody>
          <a:bodyPr wrap="square" rtlCol="0">
            <a:spAutoFit/>
          </a:bodyPr>
          <a:lstStyle/>
          <a:p>
            <a:r>
              <a:rPr lang="en-US" sz="5400" dirty="0"/>
              <a:t>I have a face that does not smile or frown. I have no mouth, but I make a familiar sound. I have hands, but fingers I do not.</a:t>
            </a:r>
          </a:p>
        </p:txBody>
      </p:sp>
    </p:spTree>
    <p:extLst>
      <p:ext uri="{BB962C8B-B14F-4D97-AF65-F5344CB8AC3E}">
        <p14:creationId xmlns:p14="http://schemas.microsoft.com/office/powerpoint/2010/main" val="2143825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7857" y="382137"/>
            <a:ext cx="2116285" cy="584775"/>
          </a:xfrm>
          <a:prstGeom prst="rect">
            <a:avLst/>
          </a:prstGeom>
          <a:noFill/>
        </p:spPr>
        <p:txBody>
          <a:bodyPr wrap="none" rtlCol="0">
            <a:spAutoFit/>
          </a:bodyPr>
          <a:lstStyle/>
          <a:p>
            <a:r>
              <a:rPr lang="en-US" sz="3200" dirty="0" smtClean="0"/>
              <a:t>Questions</a:t>
            </a: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1214765"/>
            <a:ext cx="10058400" cy="5522547"/>
          </a:xfrm>
          <a:prstGeom prst="rect">
            <a:avLst/>
          </a:prstGeom>
        </p:spPr>
      </p:pic>
    </p:spTree>
    <p:extLst>
      <p:ext uri="{BB962C8B-B14F-4D97-AF65-F5344CB8AC3E}">
        <p14:creationId xmlns:p14="http://schemas.microsoft.com/office/powerpoint/2010/main" val="1015121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14531" y="91440"/>
            <a:ext cx="3639138" cy="830997"/>
          </a:xfrm>
          <a:prstGeom prst="rect">
            <a:avLst/>
          </a:prstGeom>
          <a:noFill/>
        </p:spPr>
        <p:txBody>
          <a:bodyPr wrap="none" rtlCol="0">
            <a:spAutoFit/>
          </a:bodyPr>
          <a:lstStyle/>
          <a:p>
            <a:r>
              <a:rPr lang="en-US" sz="4800" dirty="0" smtClean="0"/>
              <a:t>In Summary</a:t>
            </a:r>
            <a:endParaRPr lang="en-US" sz="4800" dirty="0"/>
          </a:p>
        </p:txBody>
      </p:sp>
      <p:sp>
        <p:nvSpPr>
          <p:cNvPr id="3" name="TextBox 2"/>
          <p:cNvSpPr txBox="1"/>
          <p:nvPr/>
        </p:nvSpPr>
        <p:spPr>
          <a:xfrm>
            <a:off x="0" y="1449977"/>
            <a:ext cx="12192000" cy="5016758"/>
          </a:xfrm>
          <a:prstGeom prst="rect">
            <a:avLst/>
          </a:prstGeom>
          <a:noFill/>
        </p:spPr>
        <p:txBody>
          <a:bodyPr wrap="square" rtlCol="0">
            <a:spAutoFit/>
          </a:bodyPr>
          <a:lstStyle/>
          <a:p>
            <a:r>
              <a:rPr lang="en-US" sz="3200" dirty="0"/>
              <a:t>	</a:t>
            </a:r>
            <a:r>
              <a:rPr lang="en-US" sz="3200" dirty="0" smtClean="0"/>
              <a:t>Planning out timelines can be a somewhat difficult task as they need to remain somewhat fluid. There are many different variables that will need to be considered along the way that will influence your timeline. It’s important to not be ridged in your planning or try to be in total control. Instead, we can try to use some of the tools presented in this chapter to help manage our time so that the students get the most from our lessons. As with most things though, this is not something that can just be simply implemented but practiced until it becomes almost second nature.</a:t>
            </a:r>
            <a:endParaRPr lang="en-US" sz="3200" dirty="0"/>
          </a:p>
        </p:txBody>
      </p:sp>
    </p:spTree>
    <p:extLst>
      <p:ext uri="{BB962C8B-B14F-4D97-AF65-F5344CB8AC3E}">
        <p14:creationId xmlns:p14="http://schemas.microsoft.com/office/powerpoint/2010/main" val="2411835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818" y="427314"/>
            <a:ext cx="6098177" cy="5802086"/>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7995" y="427314"/>
            <a:ext cx="5802086" cy="5802086"/>
          </a:xfrm>
          <a:prstGeom prst="rect">
            <a:avLst/>
          </a:prstGeom>
        </p:spPr>
      </p:pic>
    </p:spTree>
    <p:extLst>
      <p:ext uri="{BB962C8B-B14F-4D97-AF65-F5344CB8AC3E}">
        <p14:creationId xmlns:p14="http://schemas.microsoft.com/office/powerpoint/2010/main" val="3552384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10496" y="2259874"/>
            <a:ext cx="3247208" cy="769441"/>
          </a:xfrm>
          <a:prstGeom prst="rect">
            <a:avLst/>
          </a:prstGeom>
          <a:noFill/>
        </p:spPr>
        <p:txBody>
          <a:bodyPr wrap="square" rtlCol="0">
            <a:spAutoFit/>
          </a:bodyPr>
          <a:lstStyle/>
          <a:p>
            <a:r>
              <a:rPr lang="en-US" sz="4400" dirty="0" smtClean="0"/>
              <a:t>I'm a clock</a:t>
            </a:r>
            <a:endParaRPr lang="en-US" sz="4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2537" y="3911917"/>
            <a:ext cx="2143125" cy="2143125"/>
          </a:xfrm>
          <a:prstGeom prst="rect">
            <a:avLst/>
          </a:prstGeom>
        </p:spPr>
      </p:pic>
    </p:spTree>
    <p:extLst>
      <p:ext uri="{BB962C8B-B14F-4D97-AF65-F5344CB8AC3E}">
        <p14:creationId xmlns:p14="http://schemas.microsoft.com/office/powerpoint/2010/main" val="109076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75716" y="0"/>
            <a:ext cx="1840568" cy="584775"/>
          </a:xfrm>
          <a:prstGeom prst="rect">
            <a:avLst/>
          </a:prstGeom>
          <a:noFill/>
        </p:spPr>
        <p:txBody>
          <a:bodyPr wrap="none" rtlCol="0">
            <a:spAutoFit/>
          </a:bodyPr>
          <a:lstStyle/>
          <a:p>
            <a:r>
              <a:rPr lang="en-US" sz="3200" dirty="0" smtClean="0"/>
              <a:t>Agenda</a:t>
            </a:r>
            <a:endParaRPr lang="en-US" sz="3200" dirty="0"/>
          </a:p>
        </p:txBody>
      </p:sp>
      <p:sp>
        <p:nvSpPr>
          <p:cNvPr id="3" name="TextBox 2"/>
          <p:cNvSpPr txBox="1"/>
          <p:nvPr/>
        </p:nvSpPr>
        <p:spPr>
          <a:xfrm>
            <a:off x="0" y="836022"/>
            <a:ext cx="12192000" cy="6678751"/>
          </a:xfrm>
          <a:prstGeom prst="rect">
            <a:avLst/>
          </a:prstGeom>
          <a:noFill/>
        </p:spPr>
        <p:txBody>
          <a:bodyPr wrap="square" rtlCol="0">
            <a:spAutoFit/>
          </a:bodyPr>
          <a:lstStyle/>
          <a:p>
            <a:pPr marL="285750" indent="-285750">
              <a:buFont typeface="Arial" panose="020B0604020202020204" pitchFamily="34" charset="0"/>
              <a:buChar char="•"/>
            </a:pPr>
            <a:r>
              <a:rPr lang="en-US" sz="2800" dirty="0" smtClean="0"/>
              <a:t>Group exercise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Influences on Timing. Presented by Caroline</a:t>
            </a:r>
          </a:p>
          <a:p>
            <a:pPr marL="285750" indent="-285750">
              <a:buFont typeface="Arial" panose="020B0604020202020204" pitchFamily="34" charset="0"/>
              <a:buChar char="•"/>
            </a:pPr>
            <a:r>
              <a:rPr lang="en-US" sz="2800" dirty="0" smtClean="0"/>
              <a:t>Presenting Information. Presented by Burton</a:t>
            </a:r>
          </a:p>
          <a:p>
            <a:pPr marL="285750" indent="-285750">
              <a:buFont typeface="Arial" panose="020B0604020202020204" pitchFamily="34" charset="0"/>
              <a:buChar char="•"/>
            </a:pPr>
            <a:r>
              <a:rPr lang="en-US" sz="2800" dirty="0" smtClean="0"/>
              <a:t>Leading Discussion. Presented by Mike</a:t>
            </a:r>
          </a:p>
          <a:p>
            <a:pPr marL="285750" indent="-285750">
              <a:buFont typeface="Arial" panose="020B0604020202020204" pitchFamily="34" charset="0"/>
              <a:buChar char="•"/>
            </a:pPr>
            <a:r>
              <a:rPr lang="en-US" sz="2800" dirty="0" smtClean="0"/>
              <a:t>Facilitating Group work. Presented by Scott</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Team exercise</a:t>
            </a:r>
          </a:p>
          <a:p>
            <a:pPr marL="285750" indent="-285750">
              <a:buFont typeface="Arial" panose="020B0604020202020204" pitchFamily="34" charset="0"/>
              <a:buChar char="•"/>
            </a:pPr>
            <a:endParaRPr lang="en-US" sz="2800" dirty="0" smtClean="0"/>
          </a:p>
          <a:p>
            <a:pPr marL="285750" indent="-285750">
              <a:buFont typeface="Arial" panose="020B0604020202020204" pitchFamily="34" charset="0"/>
              <a:buChar char="•"/>
            </a:pPr>
            <a:r>
              <a:rPr lang="en-US" sz="2800" dirty="0" smtClean="0"/>
              <a:t>Review results of exercise</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Questions</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r>
              <a:rPr lang="en-US" sz="2800" dirty="0" smtClean="0"/>
              <a:t>Summary</a:t>
            </a:r>
          </a:p>
          <a:p>
            <a:endParaRPr lang="en-US" dirty="0" smtClean="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2693498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0" y="0"/>
            <a:ext cx="2782388" cy="523220"/>
          </a:xfrm>
          <a:prstGeom prst="rect">
            <a:avLst/>
          </a:prstGeom>
          <a:noFill/>
        </p:spPr>
        <p:txBody>
          <a:bodyPr wrap="square" rtlCol="0">
            <a:spAutoFit/>
          </a:bodyPr>
          <a:lstStyle/>
          <a:p>
            <a:pPr algn="ctr"/>
            <a:r>
              <a:rPr lang="en-US" sz="2800" dirty="0" smtClean="0"/>
              <a:t>Group Exercise </a:t>
            </a:r>
            <a:endParaRPr lang="en-US" sz="2800" dirty="0"/>
          </a:p>
        </p:txBody>
      </p:sp>
      <p:sp>
        <p:nvSpPr>
          <p:cNvPr id="3" name="TextBox 2"/>
          <p:cNvSpPr txBox="1"/>
          <p:nvPr/>
        </p:nvSpPr>
        <p:spPr>
          <a:xfrm>
            <a:off x="104503" y="1227908"/>
            <a:ext cx="11952514" cy="3970318"/>
          </a:xfrm>
          <a:prstGeom prst="rect">
            <a:avLst/>
          </a:prstGeom>
          <a:noFill/>
        </p:spPr>
        <p:txBody>
          <a:bodyPr wrap="square" rtlCol="0">
            <a:spAutoFit/>
          </a:bodyPr>
          <a:lstStyle/>
          <a:p>
            <a:r>
              <a:rPr lang="en-US" sz="2800" dirty="0" smtClean="0"/>
              <a:t>With time management as a priority, please arrange these steps to bake a cake.</a:t>
            </a:r>
          </a:p>
          <a:p>
            <a:endParaRPr lang="en-US" sz="2800" dirty="0"/>
          </a:p>
          <a:p>
            <a:pPr marL="457200" indent="-457200">
              <a:buFont typeface="Arial" panose="020B0604020202020204" pitchFamily="34" charset="0"/>
              <a:buChar char="•"/>
            </a:pPr>
            <a:r>
              <a:rPr lang="en-US" sz="2800" dirty="0" smtClean="0"/>
              <a:t>Add cake mix to pan</a:t>
            </a:r>
          </a:p>
          <a:p>
            <a:pPr marL="457200" indent="-457200">
              <a:buFont typeface="Arial" panose="020B0604020202020204" pitchFamily="34" charset="0"/>
              <a:buChar char="•"/>
            </a:pPr>
            <a:r>
              <a:rPr lang="en-US" sz="2800" dirty="0" smtClean="0"/>
              <a:t>Gather </a:t>
            </a:r>
            <a:r>
              <a:rPr lang="en-US" sz="2800" dirty="0"/>
              <a:t>all ingredients/baking </a:t>
            </a:r>
            <a:r>
              <a:rPr lang="en-US" sz="2800" dirty="0" smtClean="0"/>
              <a:t>supplies</a:t>
            </a:r>
          </a:p>
          <a:p>
            <a:pPr marL="457200" indent="-457200">
              <a:buFont typeface="Arial" panose="020B0604020202020204" pitchFamily="34" charset="0"/>
              <a:buChar char="•"/>
            </a:pPr>
            <a:r>
              <a:rPr lang="en-US" sz="2800" dirty="0" smtClean="0"/>
              <a:t>Mix ingredients</a:t>
            </a:r>
          </a:p>
          <a:p>
            <a:pPr marL="457200" indent="-457200">
              <a:buFont typeface="Arial" panose="020B0604020202020204" pitchFamily="34" charset="0"/>
              <a:buChar char="•"/>
            </a:pPr>
            <a:r>
              <a:rPr lang="en-US" sz="2800" dirty="0" smtClean="0"/>
              <a:t>Preheat oven</a:t>
            </a:r>
          </a:p>
          <a:p>
            <a:pPr marL="457200" indent="-457200">
              <a:buFont typeface="Arial" panose="020B0604020202020204" pitchFamily="34" charset="0"/>
              <a:buChar char="•"/>
            </a:pPr>
            <a:r>
              <a:rPr lang="en-US" sz="2800" dirty="0" smtClean="0"/>
              <a:t>Bake</a:t>
            </a:r>
          </a:p>
          <a:p>
            <a:pPr marL="457200" indent="-457200">
              <a:buFont typeface="Arial" panose="020B0604020202020204" pitchFamily="34" charset="0"/>
              <a:buChar char="•"/>
            </a:pPr>
            <a:r>
              <a:rPr lang="en-US" sz="2800" dirty="0" smtClean="0"/>
              <a:t>Measure </a:t>
            </a:r>
            <a:r>
              <a:rPr lang="en-US" sz="2800" dirty="0"/>
              <a:t>ingredients</a:t>
            </a:r>
          </a:p>
        </p:txBody>
      </p:sp>
    </p:spTree>
    <p:extLst>
      <p:ext uri="{BB962C8B-B14F-4D97-AF65-F5344CB8AC3E}">
        <p14:creationId xmlns:p14="http://schemas.microsoft.com/office/powerpoint/2010/main" val="24165149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62149"/>
            <a:ext cx="12192000" cy="6001643"/>
          </a:xfrm>
          <a:prstGeom prst="rect">
            <a:avLst/>
          </a:prstGeom>
          <a:noFill/>
        </p:spPr>
        <p:txBody>
          <a:bodyPr wrap="square" rtlCol="0">
            <a:spAutoFit/>
          </a:bodyPr>
          <a:lstStyle/>
          <a:p>
            <a:pPr marL="342900" indent="-342900">
              <a:buFont typeface="+mj-lt"/>
              <a:buAutoNum type="arabicPeriod"/>
            </a:pPr>
            <a:r>
              <a:rPr lang="en-US" sz="2400" dirty="0" smtClean="0"/>
              <a:t>Preheat Oven</a:t>
            </a:r>
          </a:p>
          <a:p>
            <a:pPr marL="342900" indent="-342900">
              <a:buFont typeface="+mj-lt"/>
              <a:buAutoNum type="arabicPeriod"/>
            </a:pPr>
            <a:endParaRPr lang="en-US" sz="2400" dirty="0"/>
          </a:p>
          <a:p>
            <a:pPr marL="342900" indent="-342900">
              <a:buFont typeface="+mj-lt"/>
              <a:buAutoNum type="arabicPeriod"/>
            </a:pPr>
            <a:r>
              <a:rPr lang="en-US" sz="2400" dirty="0" smtClean="0"/>
              <a:t>Gather all the ingredients</a:t>
            </a:r>
          </a:p>
          <a:p>
            <a:pPr marL="342900" indent="-342900">
              <a:buFont typeface="+mj-lt"/>
              <a:buAutoNum type="arabicPeriod"/>
            </a:pPr>
            <a:endParaRPr lang="en-US" sz="2400" dirty="0" smtClean="0"/>
          </a:p>
          <a:p>
            <a:pPr marL="342900" indent="-342900">
              <a:buFont typeface="+mj-lt"/>
              <a:buAutoNum type="arabicPeriod"/>
            </a:pPr>
            <a:r>
              <a:rPr lang="en-US" sz="2400" dirty="0" smtClean="0"/>
              <a:t>Measure ingredients</a:t>
            </a:r>
          </a:p>
          <a:p>
            <a:pPr marL="342900" indent="-342900">
              <a:buFont typeface="+mj-lt"/>
              <a:buAutoNum type="arabicPeriod"/>
            </a:pPr>
            <a:endParaRPr lang="en-US" sz="2400" dirty="0"/>
          </a:p>
          <a:p>
            <a:pPr marL="342900" indent="-342900">
              <a:buFont typeface="+mj-lt"/>
              <a:buAutoNum type="arabicPeriod"/>
            </a:pPr>
            <a:r>
              <a:rPr lang="en-US" sz="2400" dirty="0" smtClean="0"/>
              <a:t>Mix ingredients</a:t>
            </a:r>
          </a:p>
          <a:p>
            <a:pPr marL="342900" indent="-342900">
              <a:buFont typeface="+mj-lt"/>
              <a:buAutoNum type="arabicPeriod"/>
            </a:pPr>
            <a:endParaRPr lang="en-US" sz="2400" dirty="0"/>
          </a:p>
          <a:p>
            <a:pPr marL="342900" indent="-342900">
              <a:buFont typeface="+mj-lt"/>
              <a:buAutoNum type="arabicPeriod"/>
            </a:pPr>
            <a:r>
              <a:rPr lang="en-US" sz="2400" dirty="0" smtClean="0"/>
              <a:t>Add cake mix to pan</a:t>
            </a:r>
          </a:p>
          <a:p>
            <a:pPr marL="342900" indent="-342900">
              <a:buFont typeface="+mj-lt"/>
              <a:buAutoNum type="arabicPeriod"/>
            </a:pPr>
            <a:endParaRPr lang="en-US" sz="2400" dirty="0"/>
          </a:p>
          <a:p>
            <a:pPr marL="342900" indent="-342900">
              <a:buFont typeface="+mj-lt"/>
              <a:buAutoNum type="arabicPeriod"/>
            </a:pPr>
            <a:r>
              <a:rPr lang="en-US" sz="2400" dirty="0" smtClean="0"/>
              <a:t>Bake</a:t>
            </a:r>
          </a:p>
          <a:p>
            <a:pPr marL="342900" indent="-342900">
              <a:buFont typeface="+mj-lt"/>
              <a:buAutoNum type="arabicPeriod"/>
            </a:pPr>
            <a:endParaRPr lang="en-US" sz="2400" dirty="0"/>
          </a:p>
          <a:p>
            <a:pPr marL="342900" indent="-342900">
              <a:buFont typeface="+mj-lt"/>
              <a:buAutoNum type="arabicPeriod"/>
            </a:pPr>
            <a:endParaRPr lang="en-US" sz="2400" dirty="0" smtClean="0"/>
          </a:p>
          <a:p>
            <a:pPr marL="342900" indent="-342900">
              <a:buFont typeface="+mj-lt"/>
              <a:buAutoNum type="arabicPeriod"/>
            </a:pPr>
            <a:endParaRPr lang="en-US" sz="2400" dirty="0"/>
          </a:p>
          <a:p>
            <a:pPr marL="342900" indent="-342900">
              <a:buFont typeface="+mj-lt"/>
              <a:buAutoNum type="arabicPeriod"/>
            </a:pPr>
            <a:endParaRPr lang="en-US" sz="2400" dirty="0"/>
          </a:p>
          <a:p>
            <a:pPr marL="342900" indent="-342900">
              <a:buFont typeface="+mj-lt"/>
              <a:buAutoNum type="arabicPeriod"/>
            </a:pPr>
            <a:endParaRPr lang="en-US" sz="2400" dirty="0"/>
          </a:p>
        </p:txBody>
      </p:sp>
    </p:spTree>
    <p:extLst>
      <p:ext uri="{BB962C8B-B14F-4D97-AF65-F5344CB8AC3E}">
        <p14:creationId xmlns:p14="http://schemas.microsoft.com/office/powerpoint/2010/main" val="195288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914503" y="0"/>
            <a:ext cx="4362993" cy="584775"/>
          </a:xfrm>
          <a:prstGeom prst="rect">
            <a:avLst/>
          </a:prstGeom>
          <a:noFill/>
        </p:spPr>
        <p:txBody>
          <a:bodyPr wrap="square" rtlCol="0">
            <a:spAutoFit/>
          </a:bodyPr>
          <a:lstStyle/>
          <a:p>
            <a:r>
              <a:rPr lang="en-US" sz="3200" dirty="0" smtClean="0"/>
              <a:t>Influences on Timing</a:t>
            </a:r>
            <a:endParaRPr lang="en-US" sz="3200" dirty="0"/>
          </a:p>
        </p:txBody>
      </p:sp>
      <p:sp>
        <p:nvSpPr>
          <p:cNvPr id="5" name="Rectangle 4"/>
          <p:cNvSpPr/>
          <p:nvPr/>
        </p:nvSpPr>
        <p:spPr>
          <a:xfrm>
            <a:off x="0" y="1211388"/>
            <a:ext cx="12192000" cy="5632311"/>
          </a:xfrm>
          <a:prstGeom prst="rect">
            <a:avLst/>
          </a:prstGeom>
        </p:spPr>
        <p:txBody>
          <a:bodyPr wrap="square">
            <a:spAutoFit/>
          </a:bodyPr>
          <a:lstStyle/>
          <a:p>
            <a:r>
              <a:rPr lang="en-US" sz="2400" dirty="0"/>
              <a:t>•	Students’ background knowledge of the subject </a:t>
            </a:r>
          </a:p>
          <a:p>
            <a:endParaRPr lang="en-US" sz="2400" dirty="0" smtClean="0"/>
          </a:p>
          <a:p>
            <a:r>
              <a:rPr lang="en-US" sz="2400" dirty="0" smtClean="0"/>
              <a:t>    o</a:t>
            </a:r>
            <a:r>
              <a:rPr lang="en-US" sz="2400" dirty="0"/>
              <a:t>	Little knowledge of the topic = less discussions</a:t>
            </a:r>
          </a:p>
          <a:p>
            <a:endParaRPr lang="en-US" sz="2400" dirty="0" smtClean="0"/>
          </a:p>
          <a:p>
            <a:r>
              <a:rPr lang="en-US" sz="2400" dirty="0" smtClean="0"/>
              <a:t>    o</a:t>
            </a:r>
            <a:r>
              <a:rPr lang="en-US" sz="2400" dirty="0"/>
              <a:t>	More knowledge of the topic = more discussions </a:t>
            </a:r>
          </a:p>
          <a:p>
            <a:endParaRPr lang="en-US" sz="2400" dirty="0"/>
          </a:p>
          <a:p>
            <a:r>
              <a:rPr lang="en-US" sz="2400" dirty="0"/>
              <a:t>•	Students’ previous educational experiences</a:t>
            </a:r>
          </a:p>
          <a:p>
            <a:endParaRPr lang="en-US" sz="2400" dirty="0" smtClean="0"/>
          </a:p>
          <a:p>
            <a:r>
              <a:rPr lang="en-US" sz="2400" dirty="0" smtClean="0"/>
              <a:t>    o</a:t>
            </a:r>
            <a:r>
              <a:rPr lang="en-US" sz="2400" dirty="0"/>
              <a:t>	More experience taking courses/classes = </a:t>
            </a:r>
            <a:r>
              <a:rPr lang="en-US" sz="2400" dirty="0" smtClean="0"/>
              <a:t>tend to </a:t>
            </a:r>
            <a:r>
              <a:rPr lang="en-US" sz="2400" dirty="0"/>
              <a:t>be more comfortable </a:t>
            </a:r>
            <a:r>
              <a:rPr lang="en-US" sz="2400" dirty="0" smtClean="0"/>
              <a:t>            </a:t>
            </a:r>
          </a:p>
          <a:p>
            <a:r>
              <a:rPr lang="en-US" sz="2400" dirty="0" smtClean="0"/>
              <a:t>           asking </a:t>
            </a:r>
            <a:r>
              <a:rPr lang="en-US" sz="2400" dirty="0"/>
              <a:t>questions and/or participating in discussions (i.e. they “know the </a:t>
            </a:r>
            <a:r>
              <a:rPr lang="en-US" sz="2400" dirty="0" smtClean="0"/>
              <a:t>    </a:t>
            </a:r>
          </a:p>
          <a:p>
            <a:r>
              <a:rPr lang="en-US" sz="2400" dirty="0" smtClean="0"/>
              <a:t>           routine</a:t>
            </a:r>
            <a:r>
              <a:rPr lang="en-US" sz="2400" dirty="0"/>
              <a:t>”)</a:t>
            </a:r>
          </a:p>
          <a:p>
            <a:endParaRPr lang="en-US" sz="2400" dirty="0" smtClean="0"/>
          </a:p>
          <a:p>
            <a:r>
              <a:rPr lang="en-US" sz="2400" dirty="0" smtClean="0"/>
              <a:t>    o</a:t>
            </a:r>
            <a:r>
              <a:rPr lang="en-US" sz="2400" dirty="0"/>
              <a:t>	Less experience in class settings = tend to be less comfortable </a:t>
            </a:r>
            <a:r>
              <a:rPr lang="en-US" sz="2400" dirty="0" smtClean="0"/>
              <a:t>       </a:t>
            </a:r>
          </a:p>
          <a:p>
            <a:r>
              <a:rPr lang="en-US" sz="2400" dirty="0" smtClean="0"/>
              <a:t>           participating in </a:t>
            </a:r>
            <a:r>
              <a:rPr lang="en-US" sz="2400" dirty="0"/>
              <a:t>discussions, even with background knowledge of the </a:t>
            </a:r>
            <a:r>
              <a:rPr lang="en-US" sz="2400" dirty="0" smtClean="0"/>
              <a:t>    </a:t>
            </a:r>
          </a:p>
          <a:p>
            <a:r>
              <a:rPr lang="en-US" sz="2400" dirty="0" smtClean="0"/>
              <a:t>           subject </a:t>
            </a:r>
            <a:endParaRPr lang="en-US" sz="2400" dirty="0"/>
          </a:p>
        </p:txBody>
      </p:sp>
    </p:spTree>
    <p:extLst>
      <p:ext uri="{BB962C8B-B14F-4D97-AF65-F5344CB8AC3E}">
        <p14:creationId xmlns:p14="http://schemas.microsoft.com/office/powerpoint/2010/main" val="1842375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000713" y="0"/>
            <a:ext cx="4190571" cy="584775"/>
          </a:xfrm>
          <a:prstGeom prst="rect">
            <a:avLst/>
          </a:prstGeom>
          <a:noFill/>
        </p:spPr>
        <p:txBody>
          <a:bodyPr wrap="none" rtlCol="0">
            <a:spAutoFit/>
          </a:bodyPr>
          <a:lstStyle/>
          <a:p>
            <a:r>
              <a:rPr lang="en-US" sz="3200" dirty="0"/>
              <a:t>Influences on Timing</a:t>
            </a:r>
          </a:p>
        </p:txBody>
      </p:sp>
      <p:sp>
        <p:nvSpPr>
          <p:cNvPr id="3" name="TextBox 2"/>
          <p:cNvSpPr txBox="1"/>
          <p:nvPr/>
        </p:nvSpPr>
        <p:spPr>
          <a:xfrm>
            <a:off x="0" y="1358537"/>
            <a:ext cx="12191999" cy="4893647"/>
          </a:xfrm>
          <a:prstGeom prst="rect">
            <a:avLst/>
          </a:prstGeom>
          <a:noFill/>
        </p:spPr>
        <p:txBody>
          <a:bodyPr wrap="square" rtlCol="0">
            <a:spAutoFit/>
          </a:bodyPr>
          <a:lstStyle/>
          <a:p>
            <a:r>
              <a:rPr lang="en-US" sz="2400" dirty="0"/>
              <a:t>•	Students’ interest of the subject</a:t>
            </a:r>
          </a:p>
          <a:p>
            <a:endParaRPr lang="en-US" sz="2400" dirty="0" smtClean="0"/>
          </a:p>
          <a:p>
            <a:r>
              <a:rPr lang="en-US" sz="2400" dirty="0" smtClean="0"/>
              <a:t>    o     More </a:t>
            </a:r>
            <a:r>
              <a:rPr lang="en-US" sz="2400" dirty="0"/>
              <a:t>interested = more discussions</a:t>
            </a:r>
          </a:p>
          <a:p>
            <a:r>
              <a:rPr lang="en-US" sz="2400" dirty="0" smtClean="0"/>
              <a:t>    o</a:t>
            </a:r>
            <a:r>
              <a:rPr lang="en-US" sz="2400" dirty="0"/>
              <a:t>	Less interested = less discussions </a:t>
            </a:r>
          </a:p>
          <a:p>
            <a:r>
              <a:rPr lang="en-US" sz="2400" dirty="0"/>
              <a:t> </a:t>
            </a:r>
          </a:p>
          <a:p>
            <a:r>
              <a:rPr lang="en-US" sz="2400" dirty="0"/>
              <a:t>•	Language barrier</a:t>
            </a:r>
          </a:p>
          <a:p>
            <a:endParaRPr lang="en-US" sz="2400" dirty="0" smtClean="0"/>
          </a:p>
          <a:p>
            <a:r>
              <a:rPr lang="en-US" sz="2400" dirty="0" smtClean="0"/>
              <a:t>    o</a:t>
            </a:r>
            <a:r>
              <a:rPr lang="en-US" sz="2400" dirty="0"/>
              <a:t>	Be prepared to speak more slowly to the audience</a:t>
            </a:r>
          </a:p>
          <a:p>
            <a:r>
              <a:rPr lang="en-US" sz="2400" dirty="0" smtClean="0"/>
              <a:t>    o</a:t>
            </a:r>
            <a:r>
              <a:rPr lang="en-US" sz="2400" dirty="0"/>
              <a:t>	Less discussions</a:t>
            </a:r>
          </a:p>
          <a:p>
            <a:r>
              <a:rPr lang="en-US" sz="2400" dirty="0"/>
              <a:t> </a:t>
            </a:r>
          </a:p>
          <a:p>
            <a:r>
              <a:rPr lang="en-US" sz="2400" dirty="0"/>
              <a:t>•	Time of day</a:t>
            </a:r>
          </a:p>
          <a:p>
            <a:endParaRPr lang="en-US" sz="2400" dirty="0" smtClean="0"/>
          </a:p>
          <a:p>
            <a:r>
              <a:rPr lang="en-US" sz="2400" dirty="0" smtClean="0"/>
              <a:t>    o     </a:t>
            </a:r>
            <a:r>
              <a:rPr lang="en-US" sz="2400" dirty="0" err="1" smtClean="0"/>
              <a:t>Eg</a:t>
            </a:r>
            <a:r>
              <a:rPr lang="en-US" sz="2400" dirty="0"/>
              <a:t>. Friday evening class = tired = lower expectations/less participation </a:t>
            </a:r>
          </a:p>
        </p:txBody>
      </p:sp>
    </p:spTree>
    <p:extLst>
      <p:ext uri="{BB962C8B-B14F-4D97-AF65-F5344CB8AC3E}">
        <p14:creationId xmlns:p14="http://schemas.microsoft.com/office/powerpoint/2010/main" val="37552122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846" y="143691"/>
            <a:ext cx="4428308" cy="584775"/>
          </a:xfrm>
          <a:prstGeom prst="rect">
            <a:avLst/>
          </a:prstGeom>
          <a:noFill/>
        </p:spPr>
        <p:txBody>
          <a:bodyPr wrap="square" rtlCol="0">
            <a:spAutoFit/>
          </a:bodyPr>
          <a:lstStyle/>
          <a:p>
            <a:r>
              <a:rPr lang="en-US" sz="3200" dirty="0"/>
              <a:t>Influences on Timing</a:t>
            </a:r>
          </a:p>
        </p:txBody>
      </p:sp>
      <p:sp>
        <p:nvSpPr>
          <p:cNvPr id="3" name="TextBox 2"/>
          <p:cNvSpPr txBox="1"/>
          <p:nvPr/>
        </p:nvSpPr>
        <p:spPr>
          <a:xfrm>
            <a:off x="0" y="1632857"/>
            <a:ext cx="12192000" cy="3970318"/>
          </a:xfrm>
          <a:prstGeom prst="rect">
            <a:avLst/>
          </a:prstGeom>
          <a:noFill/>
        </p:spPr>
        <p:txBody>
          <a:bodyPr wrap="square" rtlCol="0">
            <a:spAutoFit/>
          </a:bodyPr>
          <a:lstStyle/>
          <a:p>
            <a:r>
              <a:rPr lang="en-US" sz="2800" dirty="0"/>
              <a:t>•	Room set-up</a:t>
            </a:r>
          </a:p>
          <a:p>
            <a:r>
              <a:rPr lang="en-US" sz="2800" dirty="0" smtClean="0"/>
              <a:t>   </a:t>
            </a:r>
          </a:p>
          <a:p>
            <a:r>
              <a:rPr lang="en-US" sz="2800" dirty="0"/>
              <a:t> </a:t>
            </a:r>
            <a:r>
              <a:rPr lang="en-US" sz="2800" dirty="0" smtClean="0"/>
              <a:t>  o</a:t>
            </a:r>
            <a:r>
              <a:rPr lang="en-US" sz="2800" dirty="0"/>
              <a:t>	Crowded and/or warm room = slows down the pace = </a:t>
            </a:r>
            <a:r>
              <a:rPr lang="en-US" sz="2800" dirty="0" smtClean="0"/>
              <a:t>   </a:t>
            </a:r>
          </a:p>
          <a:p>
            <a:r>
              <a:rPr lang="en-US" sz="2800" dirty="0" smtClean="0"/>
              <a:t>          lower </a:t>
            </a:r>
            <a:r>
              <a:rPr lang="en-US" sz="2800" dirty="0"/>
              <a:t>expectations</a:t>
            </a:r>
          </a:p>
          <a:p>
            <a:endParaRPr lang="en-US" sz="2800" dirty="0"/>
          </a:p>
          <a:p>
            <a:r>
              <a:rPr lang="en-US" sz="2800" dirty="0"/>
              <a:t>•	Some are simply unpredictable or out of our control</a:t>
            </a:r>
          </a:p>
          <a:p>
            <a:r>
              <a:rPr lang="en-US" sz="2800" dirty="0" smtClean="0"/>
              <a:t>   </a:t>
            </a:r>
          </a:p>
          <a:p>
            <a:r>
              <a:rPr lang="en-US" sz="2800" dirty="0"/>
              <a:t> </a:t>
            </a:r>
            <a:r>
              <a:rPr lang="en-US" sz="2800" dirty="0" smtClean="0"/>
              <a:t>  o</a:t>
            </a:r>
            <a:r>
              <a:rPr lang="en-US" sz="2800" dirty="0"/>
              <a:t>	</a:t>
            </a:r>
            <a:r>
              <a:rPr lang="en-US" sz="2800" dirty="0" err="1"/>
              <a:t>Eg</a:t>
            </a:r>
            <a:r>
              <a:rPr lang="en-US" sz="2800" dirty="0"/>
              <a:t>. Student(s) who usually lead discussions may be having </a:t>
            </a:r>
            <a:endParaRPr lang="en-US" sz="2800" dirty="0" smtClean="0"/>
          </a:p>
          <a:p>
            <a:r>
              <a:rPr lang="en-US" sz="2800" dirty="0" smtClean="0"/>
              <a:t>         an </a:t>
            </a:r>
            <a:r>
              <a:rPr lang="en-US" sz="2800" dirty="0"/>
              <a:t>“off” day or absent </a:t>
            </a:r>
          </a:p>
        </p:txBody>
      </p:sp>
    </p:spTree>
    <p:extLst>
      <p:ext uri="{BB962C8B-B14F-4D97-AF65-F5344CB8AC3E}">
        <p14:creationId xmlns:p14="http://schemas.microsoft.com/office/powerpoint/2010/main" val="186955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1986</TotalTime>
  <Words>899</Words>
  <Application>Microsoft Office PowerPoint</Application>
  <PresentationFormat>Widescreen</PresentationFormat>
  <Paragraphs>176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Century Gothic</vt:lpstr>
      <vt:lpstr>Courier New</vt:lpstr>
      <vt:lpstr>Wingdings 3</vt:lpstr>
      <vt:lpstr>Slice</vt:lpstr>
      <vt:lpstr>Chapter Eight Managing Time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New Brunswick Community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Eight Managing Time</dc:title>
  <dc:creator>Bertin, Michael (NBCC - Saint John)</dc:creator>
  <cp:lastModifiedBy>Baxter, Karla (NBCC - Saint John)</cp:lastModifiedBy>
  <cp:revision>25</cp:revision>
  <dcterms:created xsi:type="dcterms:W3CDTF">2018-07-19T11:14:22Z</dcterms:created>
  <dcterms:modified xsi:type="dcterms:W3CDTF">2018-07-25T23:27:41Z</dcterms:modified>
</cp:coreProperties>
</file>