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4" r:id="rId2"/>
    <p:sldId id="306" r:id="rId3"/>
    <p:sldId id="285" r:id="rId4"/>
    <p:sldId id="286" r:id="rId5"/>
    <p:sldId id="287" r:id="rId6"/>
    <p:sldId id="288" r:id="rId7"/>
    <p:sldId id="289" r:id="rId8"/>
    <p:sldId id="290" r:id="rId9"/>
    <p:sldId id="309" r:id="rId10"/>
    <p:sldId id="310" r:id="rId11"/>
    <p:sldId id="311" r:id="rId12"/>
    <p:sldId id="312" r:id="rId13"/>
    <p:sldId id="313" r:id="rId14"/>
    <p:sldId id="315"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7" r:id="rId28"/>
    <p:sldId id="30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D898CF49-AF79-4219-8DEC-20C4048EB9CA}" type="datetimeFigureOut">
              <a:rPr lang="en-US"/>
              <a:pPr>
                <a:defRPr/>
              </a:pPr>
              <a:t>7/22/2018</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2D50D0EF-B94E-41B7-852C-9F5EA7ECA11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6BFE88E-74BC-4A3E-A3E6-0702321F5452}" type="datetimeFigureOut">
              <a:rPr lang="en-US"/>
              <a:pPr>
                <a:defRPr/>
              </a:pPr>
              <a:t>7/22/2018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0B3AEDA-57A0-428F-A3D3-652420A9F49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482F6E0-B80C-4E0F-83B3-BF5EFCD9B5AC}" type="datetimeFigureOut">
              <a:rPr lang="en-US"/>
              <a:pPr>
                <a:defRPr/>
              </a:pPr>
              <a:t>7/22/2018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7BC678C-8B90-42D4-A313-B270C6D95D3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75DE82E-75B2-4A1F-91B9-160CBE53F410}" type="datetimeFigureOut">
              <a:rPr lang="en-US"/>
              <a:pPr>
                <a:defRPr/>
              </a:pPr>
              <a:t>7/22/2018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7BF4B39-6E52-4F7B-BC33-EF5F3C87BD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D099383F-01A9-4731-9D49-6E30EEFD18CA}" type="datetimeFigureOut">
              <a:rPr lang="en-US"/>
              <a:pPr>
                <a:defRPr/>
              </a:pPr>
              <a:t>7/22/2018</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2588BBD-FAE6-4FA6-AFD8-5F74B22795F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0AD9514-6D1C-4AE9-9502-ABEF223F9B0F}" type="datetimeFigureOut">
              <a:rPr lang="en-US"/>
              <a:pPr>
                <a:defRPr/>
              </a:pPr>
              <a:t>7/22/2018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2F6B913D-AD9F-4CB5-A712-5F0DC5A84F8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39FFBECC-BF45-4672-9B86-53F6CC391D89}" type="datetimeFigureOut">
              <a:rPr lang="en-US"/>
              <a:pPr>
                <a:defRPr/>
              </a:pPr>
              <a:t>7/22/2018</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9F932DA4-1FD5-4D6C-A3C5-21A00E96008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2AC9709-E063-4B25-9494-6781A0625526}" type="datetimeFigureOut">
              <a:rPr lang="en-US"/>
              <a:pPr>
                <a:defRPr/>
              </a:pPr>
              <a:t>7/22/2018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5398C2DB-DFCB-4380-98AC-98170AE5F1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AEE2252-ABD7-4786-B2F0-4D3E8BB6E0A8}" type="datetimeFigureOut">
              <a:rPr lang="en-US"/>
              <a:pPr>
                <a:defRPr/>
              </a:pPr>
              <a:t>7/22/2018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F47A23E-0295-4AF5-A907-D27970CED4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3C16D8E0-EA97-4631-B632-FB8083BBA710}" type="datetimeFigureOut">
              <a:rPr lang="en-US"/>
              <a:pPr>
                <a:defRPr/>
              </a:pPr>
              <a:t>7/22/2018</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B51274E-D875-472F-AF96-78EA7BDA0B2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461C610-7F8E-4478-BAF7-0FE65F01B219}" type="datetimeFigureOut">
              <a:rPr lang="en-US"/>
              <a:pPr>
                <a:defRPr/>
              </a:pPr>
              <a:t>7/22/2018</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5463953C-6993-4805-AEB0-4C5D066A425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defRPr>
            </a:lvl1pPr>
          </a:lstStyle>
          <a:p>
            <a:pPr>
              <a:defRPr/>
            </a:pPr>
            <a:fld id="{D74BE33D-9BD9-46AC-9880-F442C1596892}" type="datetimeFigureOut">
              <a:rPr lang="en-US"/>
              <a:pPr>
                <a:defRPr/>
              </a:pPr>
              <a:t>7/22/2018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6A2B225E-40D3-4E78-B369-D4258FE9A9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0" r:id="rId2"/>
    <p:sldLayoutId id="2147483708" r:id="rId3"/>
    <p:sldLayoutId id="2147483701" r:id="rId4"/>
    <p:sldLayoutId id="2147483702" r:id="rId5"/>
    <p:sldLayoutId id="2147483703" r:id="rId6"/>
    <p:sldLayoutId id="2147483704" r:id="rId7"/>
    <p:sldLayoutId id="2147483709" r:id="rId8"/>
    <p:sldLayoutId id="2147483710" r:id="rId9"/>
    <p:sldLayoutId id="2147483705" r:id="rId10"/>
    <p:sldLayoutId id="2147483706"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ourworld.compuserve.com/homepages/g_knott/index1.ht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p:txBody>
          <a:bodyPr>
            <a:normAutofit fontScale="90000"/>
          </a:bodyPr>
          <a:lstStyle/>
          <a:p>
            <a:pPr fontAlgn="auto">
              <a:spcAft>
                <a:spcPts val="0"/>
              </a:spcAft>
              <a:defRPr/>
            </a:pPr>
            <a:r>
              <a:rPr lang="en-US" sz="2800" dirty="0"/>
              <a:t/>
            </a:r>
            <a:br>
              <a:rPr lang="en-US" sz="2800" dirty="0"/>
            </a:br>
            <a:r>
              <a:rPr lang="en-US" sz="2200" dirty="0" smtClean="0"/>
              <a:t>Developing Lesson Plans for a  College Course</a:t>
            </a:r>
            <a:br>
              <a:rPr lang="en-US" sz="2200" dirty="0" smtClean="0"/>
            </a:br>
            <a:r>
              <a:rPr lang="en-US" sz="2200" dirty="0" smtClean="0"/>
              <a:t>A Guide for New Instructors</a:t>
            </a:r>
            <a:br>
              <a:rPr lang="en-US" sz="2200" dirty="0" smtClean="0"/>
            </a:br>
            <a:endParaRPr lang="en-US" sz="2200" dirty="0"/>
          </a:p>
        </p:txBody>
      </p:sp>
      <p:sp>
        <p:nvSpPr>
          <p:cNvPr id="39939" name="Rectangle 3"/>
          <p:cNvSpPr>
            <a:spLocks noGrp="1" noChangeArrowheads="1"/>
          </p:cNvSpPr>
          <p:nvPr>
            <p:ph sz="quarter" idx="1"/>
          </p:nvPr>
        </p:nvSpPr>
        <p:spPr>
          <a:xfrm>
            <a:off x="838200" y="2362200"/>
            <a:ext cx="3776663" cy="3724275"/>
          </a:xfrm>
        </p:spPr>
        <p:txBody>
          <a:bodyPr/>
          <a:lstStyle/>
          <a:p>
            <a:pPr>
              <a:lnSpc>
                <a:spcPct val="90000"/>
              </a:lnSpc>
            </a:pPr>
            <a:r>
              <a:rPr lang="en-US" sz="2400" smtClean="0">
                <a:solidFill>
                  <a:srgbClr val="0000FF"/>
                </a:solidFill>
              </a:rPr>
              <a:t>Three roles that a college teacher takes on:</a:t>
            </a:r>
          </a:p>
          <a:p>
            <a:pPr>
              <a:lnSpc>
                <a:spcPct val="90000"/>
              </a:lnSpc>
            </a:pPr>
            <a:endParaRPr lang="en-US" sz="2400" smtClean="0">
              <a:solidFill>
                <a:srgbClr val="0000FF"/>
              </a:solidFill>
            </a:endParaRPr>
          </a:p>
          <a:p>
            <a:pPr>
              <a:lnSpc>
                <a:spcPct val="90000"/>
              </a:lnSpc>
            </a:pPr>
            <a:r>
              <a:rPr lang="en-US" sz="2400" smtClean="0"/>
              <a:t>Planner</a:t>
            </a:r>
          </a:p>
          <a:p>
            <a:pPr>
              <a:lnSpc>
                <a:spcPct val="90000"/>
              </a:lnSpc>
            </a:pPr>
            <a:endParaRPr lang="en-US" sz="2400" smtClean="0"/>
          </a:p>
          <a:p>
            <a:pPr>
              <a:lnSpc>
                <a:spcPct val="90000"/>
              </a:lnSpc>
            </a:pPr>
            <a:r>
              <a:rPr lang="en-US" sz="2400" smtClean="0"/>
              <a:t>Connector</a:t>
            </a:r>
          </a:p>
          <a:p>
            <a:pPr>
              <a:lnSpc>
                <a:spcPct val="90000"/>
              </a:lnSpc>
            </a:pPr>
            <a:endParaRPr lang="en-US" sz="2400" smtClean="0"/>
          </a:p>
          <a:p>
            <a:pPr>
              <a:lnSpc>
                <a:spcPct val="90000"/>
              </a:lnSpc>
            </a:pPr>
            <a:r>
              <a:rPr lang="en-US" sz="2400" smtClean="0"/>
              <a:t>Evaluator</a:t>
            </a:r>
          </a:p>
        </p:txBody>
      </p:sp>
      <p:pic>
        <p:nvPicPr>
          <p:cNvPr id="6148" name="Picture 4" descr="Chess"/>
          <p:cNvPicPr>
            <a:picLocks noGrp="1" noChangeAspect="1" noChangeArrowheads="1"/>
          </p:cNvPicPr>
          <p:nvPr>
            <p:ph sz="quarter" idx="2"/>
          </p:nvPr>
        </p:nvPicPr>
        <p:blipFill>
          <a:blip r:embed="rId2" cstate="print"/>
          <a:srcRect/>
          <a:stretch>
            <a:fillRect/>
          </a:stretch>
        </p:blipFill>
        <p:spPr>
          <a:xfrm>
            <a:off x="4783138" y="2362200"/>
            <a:ext cx="3724275" cy="3724275"/>
          </a:xfrm>
        </p:spPr>
      </p:pic>
      <p:sp>
        <p:nvSpPr>
          <p:cNvPr id="6149" name="Rectangle 5"/>
          <p:cNvSpPr>
            <a:spLocks noChangeArrowheads="1"/>
          </p:cNvSpPr>
          <p:nvPr/>
        </p:nvSpPr>
        <p:spPr bwMode="auto">
          <a:xfrm>
            <a:off x="5791200" y="6411913"/>
            <a:ext cx="2362200" cy="365125"/>
          </a:xfrm>
          <a:prstGeom prst="rect">
            <a:avLst/>
          </a:prstGeom>
          <a:noFill/>
          <a:ln w="9525">
            <a:noFill/>
            <a:miter lim="800000"/>
            <a:headEnd/>
            <a:tailEnd/>
          </a:ln>
        </p:spPr>
        <p:txBody>
          <a:bodyPr anchor="ctr">
            <a:spAutoFit/>
          </a:bodyPr>
          <a:lstStyle/>
          <a:p>
            <a:r>
              <a:rPr lang="en-US" sz="900">
                <a:latin typeface="Perpetua" pitchFamily="18" charset="0"/>
              </a:rPr>
              <a:t>vg.swan.ac.uk/ allery/AW/Chess.jpg</a:t>
            </a:r>
            <a:br>
              <a:rPr lang="en-US" sz="900">
                <a:latin typeface="Perpetua" pitchFamily="18" charset="0"/>
              </a:rPr>
            </a:br>
            <a:endParaRPr lang="en-US" sz="900">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fltVal val="0"/>
                                          </p:val>
                                        </p:tav>
                                        <p:tav tm="100000">
                                          <p:val>
                                            <p:strVal val="#ppt_w"/>
                                          </p:val>
                                        </p:tav>
                                      </p:tavLst>
                                    </p:anim>
                                    <p:anim calcmode="lin" valueType="num">
                                      <p:cBhvr>
                                        <p:cTn id="8" dur="500" fill="hold"/>
                                        <p:tgtEl>
                                          <p:spTgt spid="399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 calcmode="lin" valueType="num">
                                      <p:cBhvr>
                                        <p:cTn id="13" dur="500" fill="hold"/>
                                        <p:tgtEl>
                                          <p:spTgt spid="3993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99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p:cTn id="19" dur="500" fill="hold"/>
                                        <p:tgtEl>
                                          <p:spTgt spid="3993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993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 calcmode="lin" valueType="num">
                                      <p:cBhvr>
                                        <p:cTn id="25" dur="500" fill="hold"/>
                                        <p:tgtEl>
                                          <p:spTgt spid="39939">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993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anim calcmode="lin" valueType="num">
                                      <p:cBhvr>
                                        <p:cTn id="31" dur="500" fill="hold"/>
                                        <p:tgtEl>
                                          <p:spTgt spid="39939">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9939">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normAutofit fontScale="90000"/>
          </a:bodyPr>
          <a:lstStyle/>
          <a:p>
            <a:pPr fontAlgn="auto">
              <a:spcAft>
                <a:spcPts val="0"/>
              </a:spcAft>
              <a:defRPr/>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What are the characteristics of learning outcomes</a:t>
            </a:r>
            <a:endParaRPr lang="en-US" sz="3200" dirty="0"/>
          </a:p>
        </p:txBody>
      </p:sp>
      <p:sp>
        <p:nvSpPr>
          <p:cNvPr id="15363" name="Rectangle 3"/>
          <p:cNvSpPr>
            <a:spLocks noGrp="1" noChangeArrowheads="1"/>
          </p:cNvSpPr>
          <p:nvPr>
            <p:ph sz="quarter" idx="1"/>
          </p:nvPr>
        </p:nvSpPr>
        <p:spPr/>
        <p:txBody>
          <a:bodyPr/>
          <a:lstStyle/>
          <a:p>
            <a:pPr>
              <a:lnSpc>
                <a:spcPct val="80000"/>
              </a:lnSpc>
              <a:buFont typeface="Wingdings" pitchFamily="2" charset="2"/>
              <a:buNone/>
            </a:pPr>
            <a:r>
              <a:rPr lang="en-US" sz="2400" smtClean="0"/>
              <a:t>   Learning outcomes have three distinguishing characteristics.</a:t>
            </a:r>
          </a:p>
          <a:p>
            <a:pPr>
              <a:lnSpc>
                <a:spcPct val="80000"/>
              </a:lnSpc>
              <a:buFont typeface="Wingdings" pitchFamily="2" charset="2"/>
              <a:buNone/>
            </a:pPr>
            <a:endParaRPr lang="en-US" sz="2400" smtClean="0"/>
          </a:p>
          <a:p>
            <a:pPr>
              <a:lnSpc>
                <a:spcPct val="80000"/>
              </a:lnSpc>
            </a:pPr>
            <a:r>
              <a:rPr lang="en-US" sz="2400" smtClean="0"/>
              <a:t>The specified action by the learners must be observable.—writing, talking, drawing, dancing</a:t>
            </a:r>
          </a:p>
          <a:p>
            <a:pPr>
              <a:lnSpc>
                <a:spcPct val="80000"/>
              </a:lnSpc>
            </a:pPr>
            <a:endParaRPr lang="en-US" sz="2400" smtClean="0"/>
          </a:p>
          <a:p>
            <a:pPr>
              <a:lnSpc>
                <a:spcPct val="80000"/>
              </a:lnSpc>
            </a:pPr>
            <a:r>
              <a:rPr lang="en-US" sz="2400" smtClean="0">
                <a:solidFill>
                  <a:srgbClr val="FB1705"/>
                </a:solidFill>
              </a:rPr>
              <a:t>The specified action by the learners must be measurable.</a:t>
            </a:r>
          </a:p>
          <a:p>
            <a:pPr>
              <a:lnSpc>
                <a:spcPct val="80000"/>
              </a:lnSpc>
              <a:buFont typeface="Wingdings" pitchFamily="2" charset="2"/>
              <a:buNone/>
            </a:pPr>
            <a:endParaRPr lang="en-US" sz="2400" smtClean="0">
              <a:solidFill>
                <a:srgbClr val="FB1705"/>
              </a:solidFill>
            </a:endParaRPr>
          </a:p>
          <a:p>
            <a:pPr>
              <a:lnSpc>
                <a:spcPct val="80000"/>
              </a:lnSpc>
            </a:pPr>
            <a:r>
              <a:rPr lang="en-US" sz="2400" smtClean="0"/>
              <a:t>The specified action must be done by the learners.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en-US" sz="2400" smtClean="0"/>
              <a:t>How do you fix an unclear outcome?</a:t>
            </a:r>
            <a:br>
              <a:rPr lang="en-US" sz="2400" smtClean="0"/>
            </a:br>
            <a:endParaRPr lang="en-US" sz="2400" smtClean="0"/>
          </a:p>
        </p:txBody>
      </p:sp>
      <p:sp>
        <p:nvSpPr>
          <p:cNvPr id="16387" name="Rectangle 3"/>
          <p:cNvSpPr>
            <a:spLocks noGrp="1" noChangeArrowheads="1"/>
          </p:cNvSpPr>
          <p:nvPr>
            <p:ph sz="quarter" idx="1"/>
          </p:nvPr>
        </p:nvSpPr>
        <p:spPr/>
        <p:txBody>
          <a:bodyPr/>
          <a:lstStyle/>
          <a:p>
            <a:pPr>
              <a:lnSpc>
                <a:spcPct val="90000"/>
              </a:lnSpc>
            </a:pPr>
            <a:r>
              <a:rPr lang="en-US" sz="2400" smtClean="0"/>
              <a:t>Many syllabi include learning outcomes which are unclear or represent elements of curriculum rather than some action the students will demonstrate. Note the following ambiguous examples:</a:t>
            </a:r>
          </a:p>
          <a:p>
            <a:pPr>
              <a:lnSpc>
                <a:spcPct val="90000"/>
              </a:lnSpc>
            </a:pPr>
            <a:endParaRPr lang="en-US" sz="2400" i="1" smtClean="0"/>
          </a:p>
          <a:p>
            <a:pPr>
              <a:lnSpc>
                <a:spcPct val="90000"/>
              </a:lnSpc>
            </a:pPr>
            <a:r>
              <a:rPr lang="en-US" sz="2400" i="1" smtClean="0"/>
              <a:t>Participants </a:t>
            </a:r>
            <a:r>
              <a:rPr lang="en-US" sz="2400" i="1" smtClean="0">
                <a:solidFill>
                  <a:srgbClr val="FB1705"/>
                </a:solidFill>
              </a:rPr>
              <a:t>will understand</a:t>
            </a:r>
            <a:r>
              <a:rPr lang="en-US" sz="2400" i="1" smtClean="0"/>
              <a:t> the nine reasons for conducting a needs assessment.</a:t>
            </a:r>
          </a:p>
          <a:p>
            <a:pPr>
              <a:lnSpc>
                <a:spcPct val="90000"/>
              </a:lnSpc>
              <a:buFont typeface="Wingdings" pitchFamily="2" charset="2"/>
              <a:buNone/>
            </a:pPr>
            <a:endParaRPr lang="en-US" sz="2400" i="1" smtClean="0"/>
          </a:p>
          <a:p>
            <a:pPr>
              <a:lnSpc>
                <a:spcPct val="90000"/>
              </a:lnSpc>
            </a:pPr>
            <a:r>
              <a:rPr lang="en-US" sz="2400" i="1" smtClean="0"/>
              <a:t>Participants will </a:t>
            </a:r>
            <a:r>
              <a:rPr lang="en-US" sz="2400" i="1" smtClean="0">
                <a:solidFill>
                  <a:srgbClr val="FB1705"/>
                </a:solidFill>
              </a:rPr>
              <a:t>develop an appreciation of</a:t>
            </a:r>
            <a:r>
              <a:rPr lang="en-US" sz="2400" i="1" smtClean="0"/>
              <a:t> cultural diversity in the workplace.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normAutofit fontScale="90000"/>
          </a:bodyPr>
          <a:lstStyle/>
          <a:p>
            <a:pPr fontAlgn="auto">
              <a:spcAft>
                <a:spcPts val="0"/>
              </a:spcAft>
              <a:defRPr/>
            </a:pPr>
            <a:r>
              <a:rPr lang="en-US" dirty="0" smtClean="0"/>
              <a:t>Learning Outcomes Can </a:t>
            </a:r>
            <a:r>
              <a:rPr lang="en-US" dirty="0"/>
              <a:t>be Measured</a:t>
            </a:r>
          </a:p>
        </p:txBody>
      </p:sp>
      <p:sp>
        <p:nvSpPr>
          <p:cNvPr id="17411" name="Rectangle 3"/>
          <p:cNvSpPr>
            <a:spLocks noGrp="1" noChangeArrowheads="1"/>
          </p:cNvSpPr>
          <p:nvPr>
            <p:ph sz="quarter" idx="1"/>
          </p:nvPr>
        </p:nvSpPr>
        <p:spPr/>
        <p:txBody>
          <a:bodyPr/>
          <a:lstStyle/>
          <a:p>
            <a:r>
              <a:rPr lang="en-US" i="1" smtClean="0"/>
              <a:t>By the end of the semester students will </a:t>
            </a:r>
            <a:r>
              <a:rPr lang="en-US" i="1" smtClean="0">
                <a:solidFill>
                  <a:srgbClr val="FB1705"/>
                </a:solidFill>
              </a:rPr>
              <a:t>be able to recall in writing</a:t>
            </a:r>
            <a:r>
              <a:rPr lang="en-US" i="1" smtClean="0"/>
              <a:t> the  nine reasons for conducting a needs assessment.</a:t>
            </a:r>
          </a:p>
          <a:p>
            <a:endParaRPr lang="en-US" i="1" smtClean="0"/>
          </a:p>
          <a:p>
            <a:r>
              <a:rPr lang="en-US" i="1" smtClean="0"/>
              <a:t>By the end of the semester students will </a:t>
            </a:r>
            <a:r>
              <a:rPr lang="en-US" i="1" smtClean="0">
                <a:solidFill>
                  <a:srgbClr val="FB1705"/>
                </a:solidFill>
              </a:rPr>
              <a:t>be able to summarize in writing</a:t>
            </a:r>
            <a:r>
              <a:rPr lang="en-US" i="1" smtClean="0"/>
              <a:t> how  cultural diversity can enhance productivity in a  workplace.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n-US" sz="3200" smtClean="0"/>
              <a:t>Learning Outcomes need Action Verbs</a:t>
            </a:r>
          </a:p>
        </p:txBody>
      </p:sp>
      <p:sp>
        <p:nvSpPr>
          <p:cNvPr id="29699" name="Rectangle 3"/>
          <p:cNvSpPr>
            <a:spLocks noGrp="1" noChangeArrowheads="1"/>
          </p:cNvSpPr>
          <p:nvPr>
            <p:ph sz="quarter" idx="1"/>
          </p:nvPr>
        </p:nvSpPr>
        <p:spPr/>
        <p:txBody>
          <a:bodyPr>
            <a:normAutofit lnSpcReduction="10000"/>
          </a:bodyPr>
          <a:lstStyle/>
          <a:p>
            <a:pPr marL="274320" indent="-274320" fontAlgn="auto">
              <a:spcBef>
                <a:spcPts val="580"/>
              </a:spcBef>
              <a:spcAft>
                <a:spcPts val="0"/>
              </a:spcAft>
              <a:buFont typeface="Wingdings 2"/>
              <a:buChar char=""/>
              <a:defRPr/>
            </a:pPr>
            <a:r>
              <a:rPr lang="en-US" dirty="0"/>
              <a:t>Since the learner's performance should be observable and measurable, </a:t>
            </a:r>
            <a:r>
              <a:rPr lang="en-US" dirty="0">
                <a:solidFill>
                  <a:srgbClr val="FB1705"/>
                </a:solidFill>
              </a:rPr>
              <a:t>the verb chosen for each outcome statement should be an action verb</a:t>
            </a:r>
            <a:r>
              <a:rPr lang="en-US" dirty="0"/>
              <a:t> which results in overt behavior that can be observed and measured.</a:t>
            </a:r>
          </a:p>
          <a:p>
            <a:pPr marL="274320" indent="-274320" fontAlgn="auto">
              <a:spcBef>
                <a:spcPts val="580"/>
              </a:spcBef>
              <a:spcAft>
                <a:spcPts val="0"/>
              </a:spcAft>
              <a:buFont typeface="Wingdings 2"/>
              <a:buChar char=""/>
              <a:defRPr/>
            </a:pPr>
            <a:endParaRPr lang="en-US" dirty="0" smtClean="0">
              <a:solidFill>
                <a:srgbClr val="C00000"/>
              </a:solidFill>
            </a:endParaRPr>
          </a:p>
          <a:p>
            <a:pPr marL="274320" indent="-274320" fontAlgn="auto">
              <a:spcBef>
                <a:spcPts val="580"/>
              </a:spcBef>
              <a:spcAft>
                <a:spcPts val="0"/>
              </a:spcAft>
              <a:buFont typeface="Wingdings 2"/>
              <a:buChar char=""/>
              <a:defRPr/>
            </a:pPr>
            <a:r>
              <a:rPr lang="en-US" dirty="0" smtClean="0">
                <a:solidFill>
                  <a:srgbClr val="C00000"/>
                </a:solidFill>
              </a:rPr>
              <a:t>Sample action verbs are:</a:t>
            </a:r>
          </a:p>
          <a:p>
            <a:pPr marL="274320" indent="-274320" fontAlgn="auto">
              <a:spcBef>
                <a:spcPts val="580"/>
              </a:spcBef>
              <a:spcAft>
                <a:spcPts val="0"/>
              </a:spcAft>
              <a:buFont typeface="Wingdings 2"/>
              <a:buChar char=""/>
              <a:defRPr/>
            </a:pPr>
            <a:r>
              <a:rPr lang="en-US" dirty="0" smtClean="0"/>
              <a:t>compile, create, plan, revise, analyze, design, select, utilize, apply, demonstrate, prepare, use, compute, discuss, explain, predict, assess, compare, rate or critique</a:t>
            </a:r>
          </a:p>
          <a:p>
            <a:pPr marL="274320" indent="-274320" fontAlgn="auto">
              <a:spcBef>
                <a:spcPts val="580"/>
              </a:spcBef>
              <a:spcAft>
                <a:spcPts val="0"/>
              </a:spcAft>
              <a:buFont typeface="Wingdings 2"/>
              <a:buChar char=""/>
              <a:defRPr/>
            </a:pP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en-US" smtClean="0"/>
              <a:t>Ambiguous Verbs</a:t>
            </a:r>
          </a:p>
        </p:txBody>
      </p:sp>
      <p:sp>
        <p:nvSpPr>
          <p:cNvPr id="19459" name="Rectangle 3"/>
          <p:cNvSpPr>
            <a:spLocks noGrp="1" noChangeArrowheads="1"/>
          </p:cNvSpPr>
          <p:nvPr>
            <p:ph sz="quarter" idx="1"/>
          </p:nvPr>
        </p:nvSpPr>
        <p:spPr/>
        <p:txBody>
          <a:bodyPr/>
          <a:lstStyle/>
          <a:p>
            <a:r>
              <a:rPr lang="en-US" sz="2400" smtClean="0"/>
              <a:t>Certain verbs are unclear and subject to different interpretations in terms of what action they are specifying. Such verbs call for covert behavior which cannot be observed or measured. These types of verbs should be avoided:</a:t>
            </a:r>
          </a:p>
          <a:p>
            <a:endParaRPr lang="en-US" sz="2400" smtClean="0"/>
          </a:p>
          <a:p>
            <a:r>
              <a:rPr lang="en-US" sz="2400" smtClean="0">
                <a:solidFill>
                  <a:srgbClr val="FB1705"/>
                </a:solidFill>
              </a:rPr>
              <a:t>know, become aware of, appreciate, learn, understand, become familiar with</a:t>
            </a:r>
            <a:br>
              <a:rPr lang="en-US" sz="2400" smtClean="0">
                <a:solidFill>
                  <a:srgbClr val="FB1705"/>
                </a:solidFill>
              </a:rPr>
            </a:br>
            <a:endParaRPr lang="en-US" sz="2400" smtClean="0">
              <a:solidFill>
                <a:srgbClr val="FB1705"/>
              </a:solidFill>
            </a:endParaRPr>
          </a:p>
          <a:p>
            <a:endParaRPr 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sz="3200" smtClean="0"/>
              <a:t>Step Five</a:t>
            </a:r>
            <a:br>
              <a:rPr lang="en-US" sz="3200" smtClean="0"/>
            </a:br>
            <a:endParaRPr lang="en-US" sz="3200" smtClean="0"/>
          </a:p>
        </p:txBody>
      </p:sp>
      <p:sp>
        <p:nvSpPr>
          <p:cNvPr id="20483" name="Rectangle 3"/>
          <p:cNvSpPr>
            <a:spLocks noGrp="1" noChangeArrowheads="1"/>
          </p:cNvSpPr>
          <p:nvPr>
            <p:ph sz="quarter" idx="1"/>
          </p:nvPr>
        </p:nvSpPr>
        <p:spPr/>
        <p:txBody>
          <a:bodyPr/>
          <a:lstStyle/>
          <a:p>
            <a:pPr>
              <a:lnSpc>
                <a:spcPct val="90000"/>
              </a:lnSpc>
            </a:pPr>
            <a:r>
              <a:rPr lang="en-US" sz="2000" smtClean="0">
                <a:solidFill>
                  <a:srgbClr val="0000FF"/>
                </a:solidFill>
              </a:rPr>
              <a:t>From each of these major categories  of your course break the information into subcategories—these subcategories will become your daily lessons</a:t>
            </a:r>
          </a:p>
          <a:p>
            <a:pPr>
              <a:lnSpc>
                <a:spcPct val="90000"/>
              </a:lnSpc>
              <a:buFont typeface="Wingdings" pitchFamily="2" charset="2"/>
              <a:buNone/>
            </a:pPr>
            <a:endParaRPr lang="en-US" sz="2000" smtClean="0">
              <a:solidFill>
                <a:srgbClr val="0000FF"/>
              </a:solidFill>
            </a:endParaRPr>
          </a:p>
          <a:p>
            <a:pPr>
              <a:lnSpc>
                <a:spcPct val="90000"/>
              </a:lnSpc>
            </a:pPr>
            <a:r>
              <a:rPr lang="en-US" sz="2000" b="1" smtClean="0"/>
              <a:t>Major category ----The  reading process</a:t>
            </a:r>
          </a:p>
          <a:p>
            <a:pPr>
              <a:lnSpc>
                <a:spcPct val="90000"/>
              </a:lnSpc>
              <a:buFont typeface="Wingdings" pitchFamily="2" charset="2"/>
              <a:buNone/>
            </a:pPr>
            <a:endParaRPr lang="en-US" sz="2000" b="1" smtClean="0"/>
          </a:p>
          <a:p>
            <a:pPr>
              <a:lnSpc>
                <a:spcPct val="90000"/>
              </a:lnSpc>
            </a:pPr>
            <a:r>
              <a:rPr lang="en-US" sz="2000" b="1" smtClean="0">
                <a:solidFill>
                  <a:srgbClr val="FB1705"/>
                </a:solidFill>
              </a:rPr>
              <a:t>Subcategories</a:t>
            </a:r>
          </a:p>
          <a:p>
            <a:pPr>
              <a:lnSpc>
                <a:spcPct val="90000"/>
              </a:lnSpc>
            </a:pPr>
            <a:r>
              <a:rPr lang="en-US" sz="2000" b="1" smtClean="0"/>
              <a:t>Reader’s health</a:t>
            </a:r>
          </a:p>
          <a:p>
            <a:pPr>
              <a:lnSpc>
                <a:spcPct val="90000"/>
              </a:lnSpc>
            </a:pPr>
            <a:r>
              <a:rPr lang="en-US" sz="2000" b="1" smtClean="0"/>
              <a:t>Reading environment</a:t>
            </a:r>
          </a:p>
          <a:p>
            <a:pPr>
              <a:lnSpc>
                <a:spcPct val="90000"/>
              </a:lnSpc>
            </a:pPr>
            <a:r>
              <a:rPr lang="en-US" sz="2000" b="1" smtClean="0"/>
              <a:t>Text</a:t>
            </a:r>
          </a:p>
          <a:p>
            <a:pPr>
              <a:lnSpc>
                <a:spcPct val="90000"/>
              </a:lnSpc>
            </a:pPr>
            <a:r>
              <a:rPr lang="en-US" sz="2000" b="1" smtClean="0"/>
              <a:t>Background  of the reader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en-US" sz="3200" smtClean="0"/>
              <a:t>Step Six</a:t>
            </a:r>
            <a:br>
              <a:rPr lang="en-US" sz="3200" smtClean="0"/>
            </a:br>
            <a:endParaRPr lang="en-US" sz="3200" smtClean="0"/>
          </a:p>
        </p:txBody>
      </p:sp>
      <p:sp>
        <p:nvSpPr>
          <p:cNvPr id="21507" name="Rectangle 3"/>
          <p:cNvSpPr>
            <a:spLocks noGrp="1" noChangeArrowheads="1"/>
          </p:cNvSpPr>
          <p:nvPr>
            <p:ph sz="quarter" idx="1"/>
          </p:nvPr>
        </p:nvSpPr>
        <p:spPr>
          <a:xfrm>
            <a:off x="838200" y="2362200"/>
            <a:ext cx="3776663" cy="3724275"/>
          </a:xfrm>
        </p:spPr>
        <p:txBody>
          <a:bodyPr/>
          <a:lstStyle/>
          <a:p>
            <a:r>
              <a:rPr lang="en-US" sz="2400" smtClean="0">
                <a:solidFill>
                  <a:srgbClr val="0000FF"/>
                </a:solidFill>
              </a:rPr>
              <a:t>Organize the categories into a course time line—which will you teach first, second, third and so on.</a:t>
            </a:r>
          </a:p>
        </p:txBody>
      </p:sp>
      <p:sp>
        <p:nvSpPr>
          <p:cNvPr id="21508" name="Rectangle 4"/>
          <p:cNvSpPr>
            <a:spLocks noGrp="1" noChangeArrowheads="1"/>
          </p:cNvSpPr>
          <p:nvPr>
            <p:ph sz="quarter" idx="2"/>
          </p:nvPr>
        </p:nvSpPr>
        <p:spPr>
          <a:xfrm>
            <a:off x="4754563" y="2362200"/>
            <a:ext cx="3776662" cy="3724275"/>
          </a:xfrm>
        </p:spPr>
        <p:txBody>
          <a:bodyPr/>
          <a:lstStyle/>
          <a:p>
            <a:endParaRPr lang="en-US" sz="2400" smtClean="0"/>
          </a:p>
        </p:txBody>
      </p:sp>
      <p:pic>
        <p:nvPicPr>
          <p:cNvPr id="21509" name="Picture 5" descr="Lesson_PLanner_box"/>
          <p:cNvPicPr>
            <a:picLocks noChangeAspect="1" noChangeArrowheads="1"/>
          </p:cNvPicPr>
          <p:nvPr/>
        </p:nvPicPr>
        <p:blipFill>
          <a:blip r:embed="rId2" cstate="print"/>
          <a:srcRect/>
          <a:stretch>
            <a:fillRect/>
          </a:stretch>
        </p:blipFill>
        <p:spPr bwMode="auto">
          <a:xfrm>
            <a:off x="5410200" y="2667000"/>
            <a:ext cx="2486025" cy="2886075"/>
          </a:xfrm>
          <a:prstGeom prst="rect">
            <a:avLst/>
          </a:prstGeom>
          <a:noFill/>
          <a:ln w="9525">
            <a:noFill/>
            <a:miter lim="800000"/>
            <a:headEnd/>
            <a:tailEnd/>
          </a:ln>
        </p:spPr>
      </p:pic>
      <p:sp>
        <p:nvSpPr>
          <p:cNvPr id="21510" name="Rectangle 6"/>
          <p:cNvSpPr>
            <a:spLocks noChangeArrowheads="1"/>
          </p:cNvSpPr>
          <p:nvPr/>
        </p:nvSpPr>
        <p:spPr bwMode="auto">
          <a:xfrm>
            <a:off x="5410200" y="6019800"/>
            <a:ext cx="3003550" cy="366713"/>
          </a:xfrm>
          <a:prstGeom prst="rect">
            <a:avLst/>
          </a:prstGeom>
          <a:noFill/>
          <a:ln w="9525">
            <a:noFill/>
            <a:miter lim="800000"/>
            <a:headEnd/>
            <a:tailEnd/>
          </a:ln>
        </p:spPr>
        <p:txBody>
          <a:bodyPr wrap="none" anchor="ctr">
            <a:spAutoFit/>
          </a:bodyPr>
          <a:lstStyle/>
          <a:p>
            <a:r>
              <a:rPr lang="en-US" sz="900">
                <a:latin typeface="Perpetua" pitchFamily="18" charset="0"/>
              </a:rPr>
              <a:t>www.3squareassociates.com/ Resources/Lesson_PL</a:t>
            </a:r>
            <a:r>
              <a:rPr lang="en-US">
                <a:latin typeface="Perpetua" pitchFamily="18"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p:txBody>
          <a:bodyPr/>
          <a:lstStyle/>
          <a:p>
            <a:r>
              <a:rPr lang="en-US" sz="3200" smtClean="0"/>
              <a:t>Step Seven</a:t>
            </a:r>
            <a:br>
              <a:rPr lang="en-US" sz="3200" smtClean="0"/>
            </a:br>
            <a:endParaRPr lang="en-US" sz="3200" smtClean="0"/>
          </a:p>
        </p:txBody>
      </p:sp>
      <p:sp>
        <p:nvSpPr>
          <p:cNvPr id="49155" name="Rectangle 3"/>
          <p:cNvSpPr>
            <a:spLocks noGrp="1" noChangeArrowheads="1"/>
          </p:cNvSpPr>
          <p:nvPr>
            <p:ph sz="quarter" idx="1"/>
          </p:nvPr>
        </p:nvSpPr>
        <p:spPr>
          <a:xfrm>
            <a:off x="914400" y="1447800"/>
            <a:ext cx="3749675" cy="4572000"/>
          </a:xfrm>
        </p:spPr>
        <p:txBody>
          <a:bodyPr/>
          <a:lstStyle/>
          <a:p>
            <a:pPr>
              <a:lnSpc>
                <a:spcPct val="90000"/>
              </a:lnSpc>
            </a:pPr>
            <a:r>
              <a:rPr lang="en-US" sz="1800" b="1" smtClean="0">
                <a:solidFill>
                  <a:srgbClr val="0000FF"/>
                </a:solidFill>
              </a:rPr>
              <a:t>For each category estimate the amount of class time you will need to teach this material—this could be days or weeks</a:t>
            </a:r>
          </a:p>
          <a:p>
            <a:pPr>
              <a:lnSpc>
                <a:spcPct val="90000"/>
              </a:lnSpc>
            </a:pPr>
            <a:endParaRPr lang="en-US" sz="1800" b="1" smtClean="0">
              <a:solidFill>
                <a:srgbClr val="0000FF"/>
              </a:solidFill>
            </a:endParaRPr>
          </a:p>
          <a:p>
            <a:pPr>
              <a:lnSpc>
                <a:spcPct val="90000"/>
              </a:lnSpc>
            </a:pPr>
            <a:endParaRPr lang="en-US" sz="1800" b="1" smtClean="0"/>
          </a:p>
          <a:p>
            <a:pPr>
              <a:lnSpc>
                <a:spcPct val="90000"/>
              </a:lnSpc>
            </a:pPr>
            <a:r>
              <a:rPr lang="en-US" sz="1800" b="1" smtClean="0"/>
              <a:t>Take each topic under category one and estimate how long you think it will take to teach it.—this is the first step in building a lesson plan</a:t>
            </a:r>
          </a:p>
        </p:txBody>
      </p:sp>
      <p:sp>
        <p:nvSpPr>
          <p:cNvPr id="49156" name="Rectangle 4"/>
          <p:cNvSpPr>
            <a:spLocks noGrp="1" noChangeArrowheads="1"/>
          </p:cNvSpPr>
          <p:nvPr>
            <p:ph sz="quarter" idx="2"/>
          </p:nvPr>
        </p:nvSpPr>
        <p:spPr>
          <a:xfrm>
            <a:off x="4933950" y="1447800"/>
            <a:ext cx="3749675" cy="4572000"/>
          </a:xfrm>
        </p:spPr>
        <p:txBody>
          <a:bodyPr/>
          <a:lstStyle/>
          <a:p>
            <a:pPr>
              <a:lnSpc>
                <a:spcPct val="90000"/>
              </a:lnSpc>
            </a:pPr>
            <a:endParaRPr lang="en-US" sz="2000" smtClean="0"/>
          </a:p>
        </p:txBody>
      </p:sp>
      <p:pic>
        <p:nvPicPr>
          <p:cNvPr id="22533" name="Picture 5" descr="clock"/>
          <p:cNvPicPr>
            <a:picLocks noChangeAspect="1" noChangeArrowheads="1"/>
          </p:cNvPicPr>
          <p:nvPr/>
        </p:nvPicPr>
        <p:blipFill>
          <a:blip r:embed="rId2" cstate="print"/>
          <a:srcRect/>
          <a:stretch>
            <a:fillRect/>
          </a:stretch>
        </p:blipFill>
        <p:spPr bwMode="auto">
          <a:xfrm>
            <a:off x="4648200" y="2362200"/>
            <a:ext cx="4114800" cy="3581400"/>
          </a:xfrm>
          <a:prstGeom prst="rect">
            <a:avLst/>
          </a:prstGeom>
          <a:noFill/>
          <a:ln w="9525">
            <a:noFill/>
            <a:miter lim="800000"/>
            <a:headEnd/>
            <a:tailEnd/>
          </a:ln>
        </p:spPr>
      </p:pic>
      <p:sp>
        <p:nvSpPr>
          <p:cNvPr id="22534" name="Rectangle 6"/>
          <p:cNvSpPr>
            <a:spLocks noChangeArrowheads="1"/>
          </p:cNvSpPr>
          <p:nvPr/>
        </p:nvSpPr>
        <p:spPr bwMode="auto">
          <a:xfrm>
            <a:off x="5486400" y="6019800"/>
            <a:ext cx="2749550" cy="503238"/>
          </a:xfrm>
          <a:prstGeom prst="rect">
            <a:avLst/>
          </a:prstGeom>
          <a:noFill/>
          <a:ln w="9525">
            <a:noFill/>
            <a:miter lim="800000"/>
            <a:headEnd/>
            <a:tailEnd/>
          </a:ln>
        </p:spPr>
        <p:txBody>
          <a:bodyPr wrap="none" anchor="ctr">
            <a:spAutoFit/>
          </a:bodyPr>
          <a:lstStyle/>
          <a:p>
            <a:r>
              <a:rPr lang="en-US" sz="900">
                <a:latin typeface="Perpetua" pitchFamily="18" charset="0"/>
              </a:rPr>
              <a:t>www.cis.gsu.edu/.../ Research/ACIT-APIT/clock.gif</a:t>
            </a:r>
            <a:r>
              <a:rPr lang="en-US">
                <a:latin typeface="Perpetua" pitchFamily="18" charset="0"/>
              </a:rPr>
              <a:t/>
            </a:r>
            <a:br>
              <a:rPr lang="en-US">
                <a:latin typeface="Perpetua" pitchFamily="18" charset="0"/>
              </a:rPr>
            </a:br>
            <a:endParaRPr lang="en-US">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500" fill="hold"/>
                                        <p:tgtEl>
                                          <p:spTgt spid="49154"/>
                                        </p:tgtEl>
                                        <p:attrNameLst>
                                          <p:attrName>ppt_w</p:attrName>
                                        </p:attrNameLst>
                                      </p:cBhvr>
                                      <p:tavLst>
                                        <p:tav tm="0">
                                          <p:val>
                                            <p:fltVal val="0"/>
                                          </p:val>
                                        </p:tav>
                                        <p:tav tm="100000">
                                          <p:val>
                                            <p:strVal val="#ppt_w"/>
                                          </p:val>
                                        </p:tav>
                                      </p:tavLst>
                                    </p:anim>
                                    <p:anim calcmode="lin" valueType="num">
                                      <p:cBhvr>
                                        <p:cTn id="8" dur="500" fill="hold"/>
                                        <p:tgtEl>
                                          <p:spTgt spid="4915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 calcmode="lin" valueType="num">
                                      <p:cBhvr>
                                        <p:cTn id="13"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915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 calcmode="lin" valueType="num">
                                      <p:cBhvr>
                                        <p:cTn id="19" dur="500" fill="hold"/>
                                        <p:tgtEl>
                                          <p:spTgt spid="4915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915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49156">
                                            <p:txEl>
                                              <p:pRg st="0" end="0"/>
                                            </p:txEl>
                                          </p:spTgt>
                                        </p:tgtEl>
                                        <p:attrNameLst>
                                          <p:attrName>style.visibility</p:attrName>
                                        </p:attrNameLst>
                                      </p:cBhvr>
                                      <p:to>
                                        <p:strVal val="visible"/>
                                      </p:to>
                                    </p:set>
                                    <p:anim calcmode="lin" valueType="num">
                                      <p:cBhvr>
                                        <p:cTn id="25" dur="500" fill="hold"/>
                                        <p:tgtEl>
                                          <p:spTgt spid="49156">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915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P spid="491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r>
              <a:rPr lang="en-US" sz="3200" smtClean="0"/>
              <a:t>Time Estimates for Lesson Planning</a:t>
            </a:r>
          </a:p>
        </p:txBody>
      </p:sp>
      <p:sp>
        <p:nvSpPr>
          <p:cNvPr id="23555" name="Rectangle 3"/>
          <p:cNvSpPr>
            <a:spLocks noGrp="1" noChangeArrowheads="1"/>
          </p:cNvSpPr>
          <p:nvPr>
            <p:ph sz="quarter" idx="1"/>
          </p:nvPr>
        </p:nvSpPr>
        <p:spPr/>
        <p:txBody>
          <a:bodyPr/>
          <a:lstStyle/>
          <a:p>
            <a:pPr>
              <a:lnSpc>
                <a:spcPct val="90000"/>
              </a:lnSpc>
            </a:pPr>
            <a:r>
              <a:rPr lang="en-US" sz="3200" b="1" smtClean="0">
                <a:solidFill>
                  <a:srgbClr val="0000FF"/>
                </a:solidFill>
              </a:rPr>
              <a:t>Major Category</a:t>
            </a:r>
            <a:r>
              <a:rPr lang="en-US" sz="3200" smtClean="0">
                <a:solidFill>
                  <a:srgbClr val="0000FF"/>
                </a:solidFill>
              </a:rPr>
              <a:t>--The reading process</a:t>
            </a:r>
          </a:p>
          <a:p>
            <a:pPr>
              <a:lnSpc>
                <a:spcPct val="90000"/>
              </a:lnSpc>
              <a:buFont typeface="Wingdings" pitchFamily="2" charset="2"/>
              <a:buNone/>
            </a:pPr>
            <a:endParaRPr lang="en-US" sz="3200" b="1" smtClean="0">
              <a:solidFill>
                <a:srgbClr val="0000FF"/>
              </a:solidFill>
            </a:endParaRPr>
          </a:p>
          <a:p>
            <a:pPr>
              <a:lnSpc>
                <a:spcPct val="90000"/>
              </a:lnSpc>
            </a:pPr>
            <a:r>
              <a:rPr lang="en-US" smtClean="0">
                <a:solidFill>
                  <a:srgbClr val="FF0000"/>
                </a:solidFill>
              </a:rPr>
              <a:t>Topics</a:t>
            </a:r>
          </a:p>
          <a:p>
            <a:pPr>
              <a:lnSpc>
                <a:spcPct val="90000"/>
              </a:lnSpc>
            </a:pPr>
            <a:r>
              <a:rPr lang="en-US" smtClean="0"/>
              <a:t>Reader’s Health		-1 hour</a:t>
            </a:r>
          </a:p>
          <a:p>
            <a:pPr>
              <a:lnSpc>
                <a:spcPct val="90000"/>
              </a:lnSpc>
            </a:pPr>
            <a:r>
              <a:rPr lang="en-US" smtClean="0"/>
              <a:t>Reading Environment	-1hour</a:t>
            </a:r>
          </a:p>
          <a:p>
            <a:pPr>
              <a:lnSpc>
                <a:spcPct val="90000"/>
              </a:lnSpc>
            </a:pPr>
            <a:r>
              <a:rPr lang="en-US" smtClean="0"/>
              <a:t>Text				-2hours</a:t>
            </a:r>
          </a:p>
          <a:p>
            <a:pPr>
              <a:lnSpc>
                <a:spcPct val="90000"/>
              </a:lnSpc>
            </a:pPr>
            <a:r>
              <a:rPr lang="en-US" smtClean="0"/>
              <a:t>Reader’s Background Knowledge  -3hours</a:t>
            </a:r>
          </a:p>
          <a:p>
            <a:pPr>
              <a:lnSpc>
                <a:spcPct val="90000"/>
              </a:lnSpc>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en-US" sz="3200" smtClean="0"/>
              <a:t>Step Eight</a:t>
            </a:r>
            <a:br>
              <a:rPr lang="en-US" sz="3200" smtClean="0"/>
            </a:br>
            <a:endParaRPr lang="en-US" sz="3200" smtClean="0"/>
          </a:p>
        </p:txBody>
      </p:sp>
      <p:sp>
        <p:nvSpPr>
          <p:cNvPr id="24579" name="Rectangle 3"/>
          <p:cNvSpPr>
            <a:spLocks noGrp="1" noChangeArrowheads="1"/>
          </p:cNvSpPr>
          <p:nvPr>
            <p:ph sz="quarter" idx="1"/>
          </p:nvPr>
        </p:nvSpPr>
        <p:spPr>
          <a:xfrm>
            <a:off x="914400" y="1447800"/>
            <a:ext cx="3749675" cy="4572000"/>
          </a:xfrm>
        </p:spPr>
        <p:txBody>
          <a:bodyPr/>
          <a:lstStyle/>
          <a:p>
            <a:pPr>
              <a:lnSpc>
                <a:spcPct val="90000"/>
              </a:lnSpc>
            </a:pPr>
            <a:r>
              <a:rPr lang="en-US" sz="2000" b="1" smtClean="0"/>
              <a:t>For each topic under category one decide what approach you will use to teach this material</a:t>
            </a:r>
          </a:p>
          <a:p>
            <a:pPr>
              <a:lnSpc>
                <a:spcPct val="90000"/>
              </a:lnSpc>
              <a:buFont typeface="Wingdings" pitchFamily="2" charset="2"/>
              <a:buNone/>
            </a:pPr>
            <a:endParaRPr lang="en-US" sz="2000" b="1" smtClean="0"/>
          </a:p>
          <a:p>
            <a:pPr>
              <a:lnSpc>
                <a:spcPct val="90000"/>
              </a:lnSpc>
            </a:pPr>
            <a:r>
              <a:rPr lang="en-US" sz="2000" smtClean="0">
                <a:solidFill>
                  <a:srgbClr val="0000FF"/>
                </a:solidFill>
              </a:rPr>
              <a:t>Lecture-</a:t>
            </a:r>
          </a:p>
          <a:p>
            <a:pPr>
              <a:lnSpc>
                <a:spcPct val="90000"/>
              </a:lnSpc>
              <a:buFont typeface="Wingdings" pitchFamily="2" charset="2"/>
              <a:buNone/>
            </a:pPr>
            <a:r>
              <a:rPr lang="en-US" sz="2000" smtClean="0"/>
              <a:t>	</a:t>
            </a:r>
            <a:r>
              <a:rPr lang="en-US" sz="2000" smtClean="0">
                <a:solidFill>
                  <a:srgbClr val="993366"/>
                </a:solidFill>
              </a:rPr>
              <a:t>The definition of lecture is to talk to students about those ideas, concepts etc. that they cannot learn on their own</a:t>
            </a:r>
          </a:p>
          <a:p>
            <a:pPr>
              <a:lnSpc>
                <a:spcPct val="90000"/>
              </a:lnSpc>
              <a:buFont typeface="Wingdings" pitchFamily="2" charset="2"/>
              <a:buNone/>
            </a:pPr>
            <a:r>
              <a:rPr lang="en-US" sz="2000" smtClean="0"/>
              <a:t>		</a:t>
            </a:r>
          </a:p>
        </p:txBody>
      </p:sp>
      <p:sp>
        <p:nvSpPr>
          <p:cNvPr id="24580" name="Rectangle 4"/>
          <p:cNvSpPr>
            <a:spLocks noGrp="1" noChangeArrowheads="1"/>
          </p:cNvSpPr>
          <p:nvPr>
            <p:ph sz="quarter" idx="2"/>
          </p:nvPr>
        </p:nvSpPr>
        <p:spPr>
          <a:xfrm>
            <a:off x="4933950" y="1447800"/>
            <a:ext cx="3749675" cy="4572000"/>
          </a:xfrm>
        </p:spPr>
        <p:txBody>
          <a:bodyPr/>
          <a:lstStyle/>
          <a:p>
            <a:endParaRPr lang="en-US" sz="2400" smtClean="0"/>
          </a:p>
        </p:txBody>
      </p:sp>
      <p:pic>
        <p:nvPicPr>
          <p:cNvPr id="24581" name="Picture 5" descr="lecturer">
            <a:hlinkClick r:id="rId2"/>
          </p:cNvPr>
          <p:cNvPicPr>
            <a:picLocks noChangeAspect="1" noChangeArrowheads="1"/>
          </p:cNvPicPr>
          <p:nvPr/>
        </p:nvPicPr>
        <p:blipFill>
          <a:blip r:embed="rId3" cstate="print"/>
          <a:srcRect/>
          <a:stretch>
            <a:fillRect/>
          </a:stretch>
        </p:blipFill>
        <p:spPr bwMode="auto">
          <a:xfrm>
            <a:off x="5486400" y="2743200"/>
            <a:ext cx="2524125" cy="2686050"/>
          </a:xfrm>
          <a:prstGeom prst="rect">
            <a:avLst/>
          </a:prstGeom>
          <a:noFill/>
          <a:ln w="9525">
            <a:noFill/>
            <a:miter lim="800000"/>
            <a:headEnd/>
            <a:tailEnd/>
          </a:ln>
        </p:spPr>
      </p:pic>
      <p:sp>
        <p:nvSpPr>
          <p:cNvPr id="24582" name="Rectangle 6"/>
          <p:cNvSpPr>
            <a:spLocks noChangeArrowheads="1"/>
          </p:cNvSpPr>
          <p:nvPr/>
        </p:nvSpPr>
        <p:spPr bwMode="auto">
          <a:xfrm>
            <a:off x="5257800" y="6186488"/>
            <a:ext cx="2914650" cy="671512"/>
          </a:xfrm>
          <a:prstGeom prst="rect">
            <a:avLst/>
          </a:prstGeom>
          <a:noFill/>
          <a:ln w="9525">
            <a:noFill/>
            <a:miter lim="800000"/>
            <a:headEnd/>
            <a:tailEnd/>
          </a:ln>
        </p:spPr>
        <p:txBody>
          <a:bodyPr anchor="ctr">
            <a:spAutoFit/>
          </a:bodyPr>
          <a:lstStyle/>
          <a:p>
            <a:r>
              <a:rPr lang="en-US" sz="1000">
                <a:latin typeface="Perpetua" pitchFamily="18" charset="0"/>
              </a:rPr>
              <a:t>ourworld.compuserve.com/.../ g_knott/lecturer.gif</a:t>
            </a:r>
            <a:r>
              <a:rPr lang="en-US">
                <a:latin typeface="Perpetua" pitchFamily="18" charset="0"/>
              </a:rPr>
              <a:t/>
            </a:r>
            <a:br>
              <a:rPr lang="en-US">
                <a:latin typeface="Perpetua" pitchFamily="18" charset="0"/>
              </a:rPr>
            </a:br>
            <a:endParaRPr lang="en-US">
              <a:latin typeface="Perpet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Planning</a:t>
            </a:r>
          </a:p>
        </p:txBody>
      </p:sp>
      <p:sp>
        <p:nvSpPr>
          <p:cNvPr id="7171" name="Content Placeholder 2"/>
          <p:cNvSpPr>
            <a:spLocks noGrp="1"/>
          </p:cNvSpPr>
          <p:nvPr>
            <p:ph sz="quarter" idx="1"/>
          </p:nvPr>
        </p:nvSpPr>
        <p:spPr>
          <a:xfrm>
            <a:off x="914400" y="1447800"/>
            <a:ext cx="3749675" cy="4572000"/>
          </a:xfrm>
        </p:spPr>
        <p:txBody>
          <a:bodyPr/>
          <a:lstStyle/>
          <a:p>
            <a:r>
              <a:rPr lang="en-US" smtClean="0">
                <a:solidFill>
                  <a:srgbClr val="FF0000"/>
                </a:solidFill>
              </a:rPr>
              <a:t>This presentation will focus on the planning process needed to develop meaningful, effective lessons that help students meet the learning outcomes of the course.</a:t>
            </a:r>
          </a:p>
        </p:txBody>
      </p:sp>
      <p:pic>
        <p:nvPicPr>
          <p:cNvPr id="7172" name="Content Placeholder 4" descr="planning-thumb-320x326.gif"/>
          <p:cNvPicPr>
            <a:picLocks noGrp="1" noChangeAspect="1"/>
          </p:cNvPicPr>
          <p:nvPr>
            <p:ph sz="quarter" idx="2"/>
          </p:nvPr>
        </p:nvPicPr>
        <p:blipFill>
          <a:blip r:embed="rId2" cstate="print"/>
          <a:srcRect/>
          <a:stretch>
            <a:fillRect/>
          </a:stretch>
        </p:blipFill>
        <p:spPr>
          <a:xfrm>
            <a:off x="5229225" y="1828800"/>
            <a:ext cx="2876550" cy="3500438"/>
          </a:xfrm>
        </p:spPr>
      </p:pic>
      <p:sp>
        <p:nvSpPr>
          <p:cNvPr id="7173" name="Rectangle 2"/>
          <p:cNvSpPr>
            <a:spLocks noChangeArrowheads="1"/>
          </p:cNvSpPr>
          <p:nvPr/>
        </p:nvSpPr>
        <p:spPr bwMode="auto">
          <a:xfrm>
            <a:off x="5791200" y="5334000"/>
            <a:ext cx="2438400" cy="338138"/>
          </a:xfrm>
          <a:prstGeom prst="rect">
            <a:avLst/>
          </a:prstGeom>
          <a:noFill/>
          <a:ln w="9525">
            <a:noFill/>
            <a:miter lim="800000"/>
            <a:headEnd/>
            <a:tailEnd/>
          </a:ln>
        </p:spPr>
        <p:txBody>
          <a:bodyPr wrap="none" anchor="ctr">
            <a:spAutoFit/>
          </a:bodyPr>
          <a:lstStyle/>
          <a:p>
            <a:r>
              <a:rPr lang="en-US" sz="800">
                <a:solidFill>
                  <a:srgbClr val="008000"/>
                </a:solidFill>
              </a:rPr>
              <a:t>www.geniusdv.com/.../planning-thumb-320x326.gif</a:t>
            </a:r>
            <a:r>
              <a:rPr lang="en-US" sz="800"/>
              <a:t/>
            </a:r>
            <a:br>
              <a:rPr lang="en-US" sz="800"/>
            </a:br>
            <a:endParaRPr lang="en-US" sz="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en-US" sz="3200" smtClean="0"/>
              <a:t>Step Eight</a:t>
            </a:r>
            <a:br>
              <a:rPr lang="en-US" sz="3200" smtClean="0"/>
            </a:br>
            <a:endParaRPr lang="en-US" sz="3200" smtClean="0"/>
          </a:p>
        </p:txBody>
      </p:sp>
      <p:sp>
        <p:nvSpPr>
          <p:cNvPr id="25603" name="Rectangle 3"/>
          <p:cNvSpPr>
            <a:spLocks noGrp="1" noChangeArrowheads="1"/>
          </p:cNvSpPr>
          <p:nvPr>
            <p:ph sz="quarter" idx="1"/>
          </p:nvPr>
        </p:nvSpPr>
        <p:spPr>
          <a:xfrm>
            <a:off x="914400" y="1447800"/>
            <a:ext cx="3749675" cy="4572000"/>
          </a:xfrm>
        </p:spPr>
        <p:txBody>
          <a:bodyPr/>
          <a:lstStyle/>
          <a:p>
            <a:pPr>
              <a:lnSpc>
                <a:spcPct val="90000"/>
              </a:lnSpc>
            </a:pPr>
            <a:r>
              <a:rPr lang="en-US" sz="2400" b="1" smtClean="0">
                <a:solidFill>
                  <a:srgbClr val="FF0000"/>
                </a:solidFill>
              </a:rPr>
              <a:t>Other Teaching Approaches</a:t>
            </a:r>
          </a:p>
          <a:p>
            <a:pPr>
              <a:lnSpc>
                <a:spcPct val="90000"/>
              </a:lnSpc>
            </a:pPr>
            <a:r>
              <a:rPr lang="en-US" sz="2400" b="1" smtClean="0"/>
              <a:t>Demonstrations</a:t>
            </a:r>
          </a:p>
          <a:p>
            <a:pPr>
              <a:lnSpc>
                <a:spcPct val="90000"/>
              </a:lnSpc>
            </a:pPr>
            <a:r>
              <a:rPr lang="en-US" sz="2400" b="1" smtClean="0"/>
              <a:t>Small or large group discussion</a:t>
            </a:r>
          </a:p>
          <a:p>
            <a:pPr>
              <a:lnSpc>
                <a:spcPct val="90000"/>
              </a:lnSpc>
            </a:pPr>
            <a:r>
              <a:rPr lang="en-US" sz="2400" b="1" smtClean="0"/>
              <a:t>Student presentations</a:t>
            </a:r>
          </a:p>
          <a:p>
            <a:pPr>
              <a:lnSpc>
                <a:spcPct val="90000"/>
              </a:lnSpc>
            </a:pPr>
            <a:r>
              <a:rPr lang="en-US" sz="2400" b="1" smtClean="0"/>
              <a:t>Guest Speakers</a:t>
            </a:r>
          </a:p>
          <a:p>
            <a:pPr>
              <a:lnSpc>
                <a:spcPct val="90000"/>
              </a:lnSpc>
            </a:pPr>
            <a:r>
              <a:rPr lang="en-US" sz="2400" b="1" smtClean="0"/>
              <a:t>Film/video</a:t>
            </a:r>
          </a:p>
          <a:p>
            <a:pPr>
              <a:lnSpc>
                <a:spcPct val="90000"/>
              </a:lnSpc>
            </a:pPr>
            <a:r>
              <a:rPr lang="en-US" sz="2400" b="1" smtClean="0"/>
              <a:t>Field Trips</a:t>
            </a:r>
          </a:p>
          <a:p>
            <a:pPr>
              <a:lnSpc>
                <a:spcPct val="90000"/>
              </a:lnSpc>
            </a:pPr>
            <a:r>
              <a:rPr lang="en-US" sz="2400" b="1" smtClean="0"/>
              <a:t>Students Teaching</a:t>
            </a:r>
            <a:r>
              <a:rPr lang="en-US" sz="2400" smtClean="0"/>
              <a:t> </a:t>
            </a:r>
            <a:r>
              <a:rPr lang="en-US" sz="2400" b="1" smtClean="0"/>
              <a:t>each Other</a:t>
            </a:r>
          </a:p>
          <a:p>
            <a:pPr>
              <a:lnSpc>
                <a:spcPct val="90000"/>
              </a:lnSpc>
            </a:pPr>
            <a:endParaRPr lang="en-US" sz="2400" b="1" smtClean="0"/>
          </a:p>
        </p:txBody>
      </p:sp>
      <p:sp>
        <p:nvSpPr>
          <p:cNvPr id="25604" name="Rectangle 4"/>
          <p:cNvSpPr>
            <a:spLocks noGrp="1" noChangeArrowheads="1"/>
          </p:cNvSpPr>
          <p:nvPr>
            <p:ph sz="quarter" idx="2"/>
          </p:nvPr>
        </p:nvSpPr>
        <p:spPr>
          <a:xfrm>
            <a:off x="4933950" y="1447800"/>
            <a:ext cx="3749675" cy="4572000"/>
          </a:xfrm>
        </p:spPr>
        <p:txBody>
          <a:bodyPr/>
          <a:lstStyle/>
          <a:p>
            <a:endParaRPr lang="en-US" sz="2400" smtClean="0"/>
          </a:p>
        </p:txBody>
      </p:sp>
      <p:pic>
        <p:nvPicPr>
          <p:cNvPr id="25605" name="Picture 5" descr="Group%20Discussion"/>
          <p:cNvPicPr>
            <a:picLocks noChangeAspect="1" noChangeArrowheads="1"/>
          </p:cNvPicPr>
          <p:nvPr/>
        </p:nvPicPr>
        <p:blipFill>
          <a:blip r:embed="rId2" cstate="print"/>
          <a:srcRect/>
          <a:stretch>
            <a:fillRect/>
          </a:stretch>
        </p:blipFill>
        <p:spPr bwMode="auto">
          <a:xfrm>
            <a:off x="4724400" y="2438400"/>
            <a:ext cx="3933825" cy="3657600"/>
          </a:xfrm>
          <a:prstGeom prst="rect">
            <a:avLst/>
          </a:prstGeom>
          <a:noFill/>
          <a:ln w="9525">
            <a:noFill/>
            <a:miter lim="800000"/>
            <a:headEnd/>
            <a:tailEnd/>
          </a:ln>
        </p:spPr>
      </p:pic>
      <p:sp>
        <p:nvSpPr>
          <p:cNvPr id="25606" name="Rectangle 6"/>
          <p:cNvSpPr>
            <a:spLocks noChangeArrowheads="1"/>
          </p:cNvSpPr>
          <p:nvPr/>
        </p:nvSpPr>
        <p:spPr bwMode="auto">
          <a:xfrm>
            <a:off x="5638800" y="6248400"/>
            <a:ext cx="2882900" cy="365125"/>
          </a:xfrm>
          <a:prstGeom prst="rect">
            <a:avLst/>
          </a:prstGeom>
          <a:noFill/>
          <a:ln w="9525">
            <a:noFill/>
            <a:miter lim="800000"/>
            <a:headEnd/>
            <a:tailEnd/>
          </a:ln>
        </p:spPr>
        <p:txBody>
          <a:bodyPr wrap="none" anchor="ctr">
            <a:spAutoFit/>
          </a:bodyPr>
          <a:lstStyle/>
          <a:p>
            <a:r>
              <a:rPr lang="en-US" sz="900">
                <a:latin typeface="Perpetua" pitchFamily="18" charset="0"/>
              </a:rPr>
              <a:t>www.behaviorresearch.net/ Group%20Discussion.jpg</a:t>
            </a:r>
            <a:br>
              <a:rPr lang="en-US" sz="900">
                <a:latin typeface="Perpetua" pitchFamily="18" charset="0"/>
              </a:rPr>
            </a:br>
            <a:endParaRPr lang="en-US" sz="900">
              <a:latin typeface="Perpetu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r>
              <a:rPr lang="en-US" smtClean="0"/>
              <a:t>Context of the Course</a:t>
            </a:r>
          </a:p>
        </p:txBody>
      </p:sp>
      <p:sp>
        <p:nvSpPr>
          <p:cNvPr id="53251" name="Rectangle 3"/>
          <p:cNvSpPr>
            <a:spLocks noGrp="1" noChangeArrowheads="1"/>
          </p:cNvSpPr>
          <p:nvPr>
            <p:ph sz="quarter" idx="1"/>
          </p:nvPr>
        </p:nvSpPr>
        <p:spPr/>
        <p:txBody>
          <a:bodyPr/>
          <a:lstStyle/>
          <a:p>
            <a:pPr>
              <a:lnSpc>
                <a:spcPct val="80000"/>
              </a:lnSpc>
            </a:pPr>
            <a:r>
              <a:rPr lang="en-US" sz="2400" smtClean="0">
                <a:solidFill>
                  <a:srgbClr val="0000FF"/>
                </a:solidFill>
              </a:rPr>
              <a:t>Recognize that the Context of the Course will influence these teaching decisions</a:t>
            </a:r>
          </a:p>
          <a:p>
            <a:pPr>
              <a:lnSpc>
                <a:spcPct val="80000"/>
              </a:lnSpc>
            </a:pPr>
            <a:endParaRPr lang="en-US" sz="2400" b="1" smtClean="0"/>
          </a:p>
          <a:p>
            <a:pPr>
              <a:lnSpc>
                <a:spcPct val="80000"/>
              </a:lnSpc>
            </a:pPr>
            <a:r>
              <a:rPr lang="en-US" sz="2400" b="1" smtClean="0"/>
              <a:t>Number of students</a:t>
            </a:r>
          </a:p>
          <a:p>
            <a:pPr>
              <a:lnSpc>
                <a:spcPct val="80000"/>
              </a:lnSpc>
            </a:pPr>
            <a:r>
              <a:rPr lang="en-US" sz="2400" b="1" smtClean="0"/>
              <a:t>Design of classroom</a:t>
            </a:r>
          </a:p>
          <a:p>
            <a:pPr>
              <a:lnSpc>
                <a:spcPct val="80000"/>
              </a:lnSpc>
            </a:pPr>
            <a:r>
              <a:rPr lang="en-US" sz="2400" b="1" smtClean="0"/>
              <a:t>Role of the course in the curriculum</a:t>
            </a:r>
          </a:p>
          <a:p>
            <a:pPr>
              <a:lnSpc>
                <a:spcPct val="80000"/>
              </a:lnSpc>
            </a:pPr>
            <a:r>
              <a:rPr lang="en-US" sz="2400" b="1" smtClean="0"/>
              <a:t>Number of days per–week it meets</a:t>
            </a:r>
          </a:p>
          <a:p>
            <a:pPr>
              <a:lnSpc>
                <a:spcPct val="80000"/>
              </a:lnSpc>
            </a:pPr>
            <a:r>
              <a:rPr lang="en-US" sz="2400" b="1" smtClean="0"/>
              <a:t>On-Line or face to face or both</a:t>
            </a:r>
          </a:p>
          <a:p>
            <a:pPr>
              <a:lnSpc>
                <a:spcPct val="80000"/>
              </a:lnSpc>
            </a:pPr>
            <a:r>
              <a:rPr lang="en-US" sz="2400" b="1" smtClean="0"/>
              <a:t>Characteristics of the student population-i.e. first-year or fourth year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p:cTn id="7" dur="500" fill="hold"/>
                                        <p:tgtEl>
                                          <p:spTgt spid="53250"/>
                                        </p:tgtEl>
                                        <p:attrNameLst>
                                          <p:attrName>ppt_w</p:attrName>
                                        </p:attrNameLst>
                                      </p:cBhvr>
                                      <p:tavLst>
                                        <p:tav tm="0">
                                          <p:val>
                                            <p:fltVal val="0"/>
                                          </p:val>
                                        </p:tav>
                                        <p:tav tm="100000">
                                          <p:val>
                                            <p:strVal val="#ppt_w"/>
                                          </p:val>
                                        </p:tav>
                                      </p:tavLst>
                                    </p:anim>
                                    <p:anim calcmode="lin" valueType="num">
                                      <p:cBhvr>
                                        <p:cTn id="8" dur="500" fill="hold"/>
                                        <p:tgtEl>
                                          <p:spTgt spid="5325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251">
                                            <p:txEl>
                                              <p:pRg st="0" end="0"/>
                                            </p:txEl>
                                          </p:spTgt>
                                        </p:tgtEl>
                                        <p:attrNameLst>
                                          <p:attrName>style.visibility</p:attrName>
                                        </p:attrNameLst>
                                      </p:cBhvr>
                                      <p:to>
                                        <p:strVal val="visible"/>
                                      </p:to>
                                    </p:set>
                                    <p:anim calcmode="lin" valueType="num">
                                      <p:cBhvr>
                                        <p:cTn id="13" dur="500" fill="hold"/>
                                        <p:tgtEl>
                                          <p:spTgt spid="5325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325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p:cTn id="19" dur="500" fill="hold"/>
                                        <p:tgtEl>
                                          <p:spTgt spid="5325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325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p:cTn id="25" dur="500" fill="hold"/>
                                        <p:tgtEl>
                                          <p:spTgt spid="53251">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325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p:cTn id="31" dur="500" fill="hold"/>
                                        <p:tgtEl>
                                          <p:spTgt spid="5325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325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p:cTn id="37" dur="500" fill="hold"/>
                                        <p:tgtEl>
                                          <p:spTgt spid="53251">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325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3251">
                                            <p:txEl>
                                              <p:pRg st="6" end="6"/>
                                            </p:txEl>
                                          </p:spTgt>
                                        </p:tgtEl>
                                        <p:attrNameLst>
                                          <p:attrName>style.visibility</p:attrName>
                                        </p:attrNameLst>
                                      </p:cBhvr>
                                      <p:to>
                                        <p:strVal val="visible"/>
                                      </p:to>
                                    </p:set>
                                    <p:anim calcmode="lin" valueType="num">
                                      <p:cBhvr>
                                        <p:cTn id="43" dur="500" fill="hold"/>
                                        <p:tgtEl>
                                          <p:spTgt spid="53251">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325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53251">
                                            <p:txEl>
                                              <p:pRg st="7" end="7"/>
                                            </p:txEl>
                                          </p:spTgt>
                                        </p:tgtEl>
                                        <p:attrNameLst>
                                          <p:attrName>style.visibility</p:attrName>
                                        </p:attrNameLst>
                                      </p:cBhvr>
                                      <p:to>
                                        <p:strVal val="visible"/>
                                      </p:to>
                                    </p:set>
                                    <p:anim calcmode="lin" valueType="num">
                                      <p:cBhvr>
                                        <p:cTn id="49" dur="500" fill="hold"/>
                                        <p:tgtEl>
                                          <p:spTgt spid="53251">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3251">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AutoShape 2"/>
          <p:cNvSpPr>
            <a:spLocks noGrp="1" noChangeArrowheads="1"/>
          </p:cNvSpPr>
          <p:nvPr>
            <p:ph type="title"/>
          </p:nvPr>
        </p:nvSpPr>
        <p:spPr/>
        <p:txBody>
          <a:bodyPr/>
          <a:lstStyle/>
          <a:p>
            <a:r>
              <a:rPr lang="en-US" smtClean="0"/>
              <a:t>StepNine</a:t>
            </a:r>
          </a:p>
        </p:txBody>
      </p:sp>
      <p:sp>
        <p:nvSpPr>
          <p:cNvPr id="54275" name="Rectangle 3"/>
          <p:cNvSpPr>
            <a:spLocks noGrp="1" noChangeArrowheads="1"/>
          </p:cNvSpPr>
          <p:nvPr>
            <p:ph sz="quarter" idx="1"/>
          </p:nvPr>
        </p:nvSpPr>
        <p:spPr>
          <a:xfrm>
            <a:off x="914400" y="1447800"/>
            <a:ext cx="3749675" cy="4572000"/>
          </a:xfrm>
        </p:spPr>
        <p:txBody>
          <a:bodyPr/>
          <a:lstStyle/>
          <a:p>
            <a:r>
              <a:rPr lang="en-US" sz="2000" smtClean="0">
                <a:solidFill>
                  <a:srgbClr val="0000FF"/>
                </a:solidFill>
              </a:rPr>
              <a:t>Then make a list of what materials you will need to teach this topic</a:t>
            </a:r>
          </a:p>
          <a:p>
            <a:r>
              <a:rPr lang="en-US" sz="2000" b="1" smtClean="0">
                <a:solidFill>
                  <a:srgbClr val="DD4F23"/>
                </a:solidFill>
              </a:rPr>
              <a:t>Lecture notes</a:t>
            </a:r>
          </a:p>
          <a:p>
            <a:r>
              <a:rPr lang="en-US" sz="2000" b="1" smtClean="0">
                <a:solidFill>
                  <a:srgbClr val="DD4F23"/>
                </a:solidFill>
              </a:rPr>
              <a:t>Picture/image/graphic</a:t>
            </a:r>
          </a:p>
          <a:p>
            <a:r>
              <a:rPr lang="en-US" sz="2000" b="1" smtClean="0">
                <a:solidFill>
                  <a:srgbClr val="DD4F23"/>
                </a:solidFill>
              </a:rPr>
              <a:t>Videos/movies</a:t>
            </a:r>
          </a:p>
          <a:p>
            <a:r>
              <a:rPr lang="en-US" sz="2000" b="1" smtClean="0">
                <a:solidFill>
                  <a:srgbClr val="DD4F23"/>
                </a:solidFill>
              </a:rPr>
              <a:t>Problems or cases</a:t>
            </a:r>
          </a:p>
          <a:p>
            <a:r>
              <a:rPr lang="en-US" sz="2000" b="1" smtClean="0">
                <a:solidFill>
                  <a:srgbClr val="DD4F23"/>
                </a:solidFill>
              </a:rPr>
              <a:t>Physical material</a:t>
            </a:r>
          </a:p>
          <a:p>
            <a:r>
              <a:rPr lang="en-US" sz="2000" b="1" smtClean="0">
                <a:solidFill>
                  <a:srgbClr val="DD4F23"/>
                </a:solidFill>
              </a:rPr>
              <a:t>Overheads/Power Points</a:t>
            </a:r>
          </a:p>
        </p:txBody>
      </p:sp>
      <p:sp>
        <p:nvSpPr>
          <p:cNvPr id="54276" name="Rectangle 4"/>
          <p:cNvSpPr>
            <a:spLocks noGrp="1" noChangeArrowheads="1"/>
          </p:cNvSpPr>
          <p:nvPr>
            <p:ph sz="quarter" idx="2"/>
          </p:nvPr>
        </p:nvSpPr>
        <p:spPr>
          <a:xfrm>
            <a:off x="4933950" y="1447800"/>
            <a:ext cx="3749675" cy="4572000"/>
          </a:xfrm>
        </p:spPr>
        <p:txBody>
          <a:bodyPr/>
          <a:lstStyle/>
          <a:p>
            <a:endParaRPr lang="en-US" sz="2000" smtClean="0"/>
          </a:p>
        </p:txBody>
      </p:sp>
      <p:pic>
        <p:nvPicPr>
          <p:cNvPr id="27653" name="Picture 5" descr="storystar"/>
          <p:cNvPicPr>
            <a:picLocks noChangeAspect="1" noChangeArrowheads="1"/>
          </p:cNvPicPr>
          <p:nvPr/>
        </p:nvPicPr>
        <p:blipFill>
          <a:blip r:embed="rId2" cstate="print"/>
          <a:srcRect/>
          <a:stretch>
            <a:fillRect/>
          </a:stretch>
        </p:blipFill>
        <p:spPr bwMode="auto">
          <a:xfrm>
            <a:off x="4953000" y="2514600"/>
            <a:ext cx="27813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 calcmode="lin" valueType="num">
                                      <p:cBhvr>
                                        <p:cTn id="13" dur="5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427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4275">
                                            <p:txEl>
                                              <p:pRg st="1" end="1"/>
                                            </p:txEl>
                                          </p:spTgt>
                                        </p:tgtEl>
                                        <p:attrNameLst>
                                          <p:attrName>style.visibility</p:attrName>
                                        </p:attrNameLst>
                                      </p:cBhvr>
                                      <p:to>
                                        <p:strVal val="visible"/>
                                      </p:to>
                                    </p:set>
                                    <p:anim calcmode="lin" valueType="num">
                                      <p:cBhvr>
                                        <p:cTn id="19" dur="500" fill="hold"/>
                                        <p:tgtEl>
                                          <p:spTgt spid="54275">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427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4275">
                                            <p:txEl>
                                              <p:pRg st="2" end="2"/>
                                            </p:txEl>
                                          </p:spTgt>
                                        </p:tgtEl>
                                        <p:attrNameLst>
                                          <p:attrName>style.visibility</p:attrName>
                                        </p:attrNameLst>
                                      </p:cBhvr>
                                      <p:to>
                                        <p:strVal val="visible"/>
                                      </p:to>
                                    </p:set>
                                    <p:anim calcmode="lin" valueType="num">
                                      <p:cBhvr>
                                        <p:cTn id="25" dur="500" fill="hold"/>
                                        <p:tgtEl>
                                          <p:spTgt spid="5427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427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4275">
                                            <p:txEl>
                                              <p:pRg st="3" end="3"/>
                                            </p:txEl>
                                          </p:spTgt>
                                        </p:tgtEl>
                                        <p:attrNameLst>
                                          <p:attrName>style.visibility</p:attrName>
                                        </p:attrNameLst>
                                      </p:cBhvr>
                                      <p:to>
                                        <p:strVal val="visible"/>
                                      </p:to>
                                    </p:set>
                                    <p:anim calcmode="lin" valueType="num">
                                      <p:cBhvr>
                                        <p:cTn id="31" dur="500" fill="hold"/>
                                        <p:tgtEl>
                                          <p:spTgt spid="5427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5427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4275">
                                            <p:txEl>
                                              <p:pRg st="4" end="4"/>
                                            </p:txEl>
                                          </p:spTgt>
                                        </p:tgtEl>
                                        <p:attrNameLst>
                                          <p:attrName>style.visibility</p:attrName>
                                        </p:attrNameLst>
                                      </p:cBhvr>
                                      <p:to>
                                        <p:strVal val="visible"/>
                                      </p:to>
                                    </p:set>
                                    <p:anim calcmode="lin" valueType="num">
                                      <p:cBhvr>
                                        <p:cTn id="37" dur="500" fill="hold"/>
                                        <p:tgtEl>
                                          <p:spTgt spid="54275">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5427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4275">
                                            <p:txEl>
                                              <p:pRg st="5" end="5"/>
                                            </p:txEl>
                                          </p:spTgt>
                                        </p:tgtEl>
                                        <p:attrNameLst>
                                          <p:attrName>style.visibility</p:attrName>
                                        </p:attrNameLst>
                                      </p:cBhvr>
                                      <p:to>
                                        <p:strVal val="visible"/>
                                      </p:to>
                                    </p:set>
                                    <p:anim calcmode="lin" valueType="num">
                                      <p:cBhvr>
                                        <p:cTn id="43" dur="500" fill="hold"/>
                                        <p:tgtEl>
                                          <p:spTgt spid="54275">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54275">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54275">
                                            <p:txEl>
                                              <p:pRg st="6" end="6"/>
                                            </p:txEl>
                                          </p:spTgt>
                                        </p:tgtEl>
                                        <p:attrNameLst>
                                          <p:attrName>style.visibility</p:attrName>
                                        </p:attrNameLst>
                                      </p:cBhvr>
                                      <p:to>
                                        <p:strVal val="visible"/>
                                      </p:to>
                                    </p:set>
                                    <p:anim calcmode="lin" valueType="num">
                                      <p:cBhvr>
                                        <p:cTn id="49" dur="500" fill="hold"/>
                                        <p:tgtEl>
                                          <p:spTgt spid="5427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4275">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nodePh="1">
                                  <p:stCondLst>
                                    <p:cond delay="0"/>
                                  </p:stCondLst>
                                  <p:endCondLst>
                                    <p:cond evt="begin" delay="0">
                                      <p:tn val="53"/>
                                    </p:cond>
                                  </p:endCondLst>
                                  <p:childTnLst>
                                    <p:set>
                                      <p:cBhvr>
                                        <p:cTn id="54" dur="1" fill="hold">
                                          <p:stCondLst>
                                            <p:cond delay="0"/>
                                          </p:stCondLst>
                                        </p:cTn>
                                        <p:tgtEl>
                                          <p:spTgt spid="54276">
                                            <p:txEl>
                                              <p:pRg st="0" end="0"/>
                                            </p:txEl>
                                          </p:spTgt>
                                        </p:tgtEl>
                                        <p:attrNameLst>
                                          <p:attrName>style.visibility</p:attrName>
                                        </p:attrNameLst>
                                      </p:cBhvr>
                                      <p:to>
                                        <p:strVal val="visible"/>
                                      </p:to>
                                    </p:set>
                                    <p:anim calcmode="lin" valueType="num">
                                      <p:cBhvr>
                                        <p:cTn id="55" dur="500" fill="hold"/>
                                        <p:tgtEl>
                                          <p:spTgt spid="54276">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5427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P spid="54276"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p:txBody>
          <a:bodyPr/>
          <a:lstStyle/>
          <a:p>
            <a:r>
              <a:rPr lang="en-US" smtClean="0"/>
              <a:t>Step Ten</a:t>
            </a:r>
          </a:p>
        </p:txBody>
      </p:sp>
      <p:sp>
        <p:nvSpPr>
          <p:cNvPr id="55299" name="Rectangle 3"/>
          <p:cNvSpPr>
            <a:spLocks noGrp="1" noChangeArrowheads="1"/>
          </p:cNvSpPr>
          <p:nvPr>
            <p:ph sz="quarter" idx="1"/>
          </p:nvPr>
        </p:nvSpPr>
        <p:spPr>
          <a:xfrm>
            <a:off x="914400" y="1447800"/>
            <a:ext cx="3749675" cy="4572000"/>
          </a:xfrm>
        </p:spPr>
        <p:txBody>
          <a:bodyPr/>
          <a:lstStyle/>
          <a:p>
            <a:pPr>
              <a:lnSpc>
                <a:spcPct val="90000"/>
              </a:lnSpc>
            </a:pPr>
            <a:r>
              <a:rPr lang="en-US" sz="2000" b="1" smtClean="0">
                <a:solidFill>
                  <a:srgbClr val="0000FF"/>
                </a:solidFill>
              </a:rPr>
              <a:t>Next decide what the students will do to learn this material</a:t>
            </a:r>
            <a:r>
              <a:rPr lang="en-US" sz="2000" smtClean="0">
                <a:solidFill>
                  <a:srgbClr val="0000FF"/>
                </a:solidFill>
              </a:rPr>
              <a:t>.</a:t>
            </a:r>
          </a:p>
          <a:p>
            <a:pPr>
              <a:lnSpc>
                <a:spcPct val="90000"/>
              </a:lnSpc>
              <a:buFont typeface="Wingdings" pitchFamily="2" charset="2"/>
              <a:buNone/>
            </a:pPr>
            <a:r>
              <a:rPr lang="en-US" sz="2000" smtClean="0"/>
              <a:t>	</a:t>
            </a:r>
          </a:p>
          <a:p>
            <a:pPr lvl="1">
              <a:lnSpc>
                <a:spcPct val="90000"/>
              </a:lnSpc>
            </a:pPr>
            <a:r>
              <a:rPr lang="en-US" sz="1800" b="1" smtClean="0"/>
              <a:t>Read in advance of the   teaching</a:t>
            </a:r>
          </a:p>
          <a:p>
            <a:pPr lvl="1">
              <a:lnSpc>
                <a:spcPct val="90000"/>
              </a:lnSpc>
            </a:pPr>
            <a:r>
              <a:rPr lang="en-US" sz="1800" b="1" smtClean="0"/>
              <a:t>Read after the teaching</a:t>
            </a:r>
          </a:p>
          <a:p>
            <a:pPr lvl="1">
              <a:lnSpc>
                <a:spcPct val="90000"/>
              </a:lnSpc>
            </a:pPr>
            <a:r>
              <a:rPr lang="en-US" sz="1800" b="1" smtClean="0"/>
              <a:t>Assignments that follow the teaching</a:t>
            </a:r>
          </a:p>
          <a:p>
            <a:pPr lvl="1">
              <a:lnSpc>
                <a:spcPct val="90000"/>
              </a:lnSpc>
            </a:pPr>
            <a:r>
              <a:rPr lang="en-US" sz="1800" b="1" smtClean="0"/>
              <a:t>Study for quiz/test</a:t>
            </a:r>
          </a:p>
          <a:p>
            <a:pPr lvl="1">
              <a:lnSpc>
                <a:spcPct val="90000"/>
              </a:lnSpc>
            </a:pPr>
            <a:r>
              <a:rPr lang="en-US" sz="1800" b="1" smtClean="0"/>
              <a:t>Work in groups</a:t>
            </a:r>
          </a:p>
          <a:p>
            <a:pPr lvl="1">
              <a:lnSpc>
                <a:spcPct val="90000"/>
              </a:lnSpc>
            </a:pPr>
            <a:r>
              <a:rPr lang="en-US" sz="1800" b="1" smtClean="0"/>
              <a:t>Make presentations</a:t>
            </a:r>
          </a:p>
        </p:txBody>
      </p:sp>
      <p:sp>
        <p:nvSpPr>
          <p:cNvPr id="55300" name="Rectangle 4"/>
          <p:cNvSpPr>
            <a:spLocks noGrp="1" noChangeArrowheads="1"/>
          </p:cNvSpPr>
          <p:nvPr>
            <p:ph sz="quarter" idx="2"/>
          </p:nvPr>
        </p:nvSpPr>
        <p:spPr>
          <a:xfrm>
            <a:off x="4933950" y="1447800"/>
            <a:ext cx="3749675" cy="4572000"/>
          </a:xfrm>
        </p:spPr>
        <p:txBody>
          <a:bodyPr/>
          <a:lstStyle/>
          <a:p>
            <a:pPr>
              <a:lnSpc>
                <a:spcPct val="90000"/>
              </a:lnSpc>
            </a:pPr>
            <a:endParaRPr lang="en-US" sz="2000" smtClean="0"/>
          </a:p>
        </p:txBody>
      </p:sp>
      <p:pic>
        <p:nvPicPr>
          <p:cNvPr id="28677" name="Picture 5" descr="UNV013"/>
          <p:cNvPicPr>
            <a:picLocks noChangeAspect="1" noChangeArrowheads="1"/>
          </p:cNvPicPr>
          <p:nvPr/>
        </p:nvPicPr>
        <p:blipFill>
          <a:blip r:embed="rId2" cstate="print"/>
          <a:srcRect/>
          <a:stretch>
            <a:fillRect/>
          </a:stretch>
        </p:blipFill>
        <p:spPr bwMode="auto">
          <a:xfrm>
            <a:off x="5181600" y="2667000"/>
            <a:ext cx="2857500" cy="2743200"/>
          </a:xfrm>
          <a:prstGeom prst="rect">
            <a:avLst/>
          </a:prstGeom>
          <a:noFill/>
          <a:ln w="9525">
            <a:noFill/>
            <a:miter lim="800000"/>
            <a:headEnd/>
            <a:tailEnd/>
          </a:ln>
        </p:spPr>
      </p:pic>
      <p:sp>
        <p:nvSpPr>
          <p:cNvPr id="28678" name="Rectangle 6"/>
          <p:cNvSpPr>
            <a:spLocks noChangeArrowheads="1"/>
          </p:cNvSpPr>
          <p:nvPr/>
        </p:nvSpPr>
        <p:spPr bwMode="auto">
          <a:xfrm>
            <a:off x="5334000" y="5867400"/>
            <a:ext cx="2959100" cy="503238"/>
          </a:xfrm>
          <a:prstGeom prst="rect">
            <a:avLst/>
          </a:prstGeom>
          <a:noFill/>
          <a:ln w="9525">
            <a:noFill/>
            <a:miter lim="800000"/>
            <a:headEnd/>
            <a:tailEnd/>
          </a:ln>
        </p:spPr>
        <p:txBody>
          <a:bodyPr wrap="none" anchor="ctr">
            <a:spAutoFit/>
          </a:bodyPr>
          <a:lstStyle/>
          <a:p>
            <a:r>
              <a:rPr lang="en-US" sz="900">
                <a:latin typeface="Perpetua" pitchFamily="18" charset="0"/>
              </a:rPr>
              <a:t>www.fotosearch.com/ comp/BNS/BNS197/UNV013.jpg</a:t>
            </a:r>
            <a:r>
              <a:rPr lang="en-US">
                <a:latin typeface="Perpetua" pitchFamily="18" charset="0"/>
              </a:rPr>
              <a:t/>
            </a:r>
            <a:br>
              <a:rPr lang="en-US">
                <a:latin typeface="Perpetua" pitchFamily="18" charset="0"/>
              </a:rPr>
            </a:br>
            <a:endParaRPr lang="en-US">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5299">
                                            <p:txEl>
                                              <p:pRg st="0" end="0"/>
                                            </p:txEl>
                                          </p:spTgt>
                                        </p:tgtEl>
                                        <p:attrNameLst>
                                          <p:attrName>style.visibility</p:attrName>
                                        </p:attrNameLst>
                                      </p:cBhvr>
                                      <p:to>
                                        <p:strVal val="visible"/>
                                      </p:to>
                                    </p:set>
                                    <p:anim calcmode="lin" valueType="num">
                                      <p:cBhvr>
                                        <p:cTn id="13" dur="5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529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5299">
                                            <p:txEl>
                                              <p:pRg st="1" end="1"/>
                                            </p:txEl>
                                          </p:spTgt>
                                        </p:tgtEl>
                                        <p:attrNameLst>
                                          <p:attrName>style.visibility</p:attrName>
                                        </p:attrNameLst>
                                      </p:cBhvr>
                                      <p:to>
                                        <p:strVal val="visible"/>
                                      </p:to>
                                    </p:set>
                                    <p:anim calcmode="lin" valueType="num">
                                      <p:cBhvr>
                                        <p:cTn id="19" dur="500" fill="hold"/>
                                        <p:tgtEl>
                                          <p:spTgt spid="5529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5299">
                                            <p:txEl>
                                              <p:pRg st="1" end="1"/>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55299">
                                            <p:txEl>
                                              <p:pRg st="2" end="2"/>
                                            </p:txEl>
                                          </p:spTgt>
                                        </p:tgtEl>
                                        <p:attrNameLst>
                                          <p:attrName>style.visibility</p:attrName>
                                        </p:attrNameLst>
                                      </p:cBhvr>
                                      <p:to>
                                        <p:strVal val="visible"/>
                                      </p:to>
                                    </p:set>
                                    <p:anim calcmode="lin" valueType="num">
                                      <p:cBhvr>
                                        <p:cTn id="23" dur="5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55299">
                                            <p:txEl>
                                              <p:pRg st="2" end="2"/>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55299">
                                            <p:txEl>
                                              <p:pRg st="3" end="3"/>
                                            </p:txEl>
                                          </p:spTgt>
                                        </p:tgtEl>
                                        <p:attrNameLst>
                                          <p:attrName>style.visibility</p:attrName>
                                        </p:attrNameLst>
                                      </p:cBhvr>
                                      <p:to>
                                        <p:strVal val="visible"/>
                                      </p:to>
                                    </p:set>
                                    <p:anim calcmode="lin" valueType="num">
                                      <p:cBhvr>
                                        <p:cTn id="27" dur="500" fill="hold"/>
                                        <p:tgtEl>
                                          <p:spTgt spid="55299">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55299">
                                            <p:txEl>
                                              <p:pRg st="3" end="3"/>
                                            </p:txEl>
                                          </p:spTgt>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55299">
                                            <p:txEl>
                                              <p:pRg st="4" end="4"/>
                                            </p:txEl>
                                          </p:spTgt>
                                        </p:tgtEl>
                                        <p:attrNameLst>
                                          <p:attrName>style.visibility</p:attrName>
                                        </p:attrNameLst>
                                      </p:cBhvr>
                                      <p:to>
                                        <p:strVal val="visible"/>
                                      </p:to>
                                    </p:set>
                                    <p:anim calcmode="lin" valueType="num">
                                      <p:cBhvr>
                                        <p:cTn id="31" dur="500" fill="hold"/>
                                        <p:tgtEl>
                                          <p:spTgt spid="5529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5299">
                                            <p:txEl>
                                              <p:pRg st="4" end="4"/>
                                            </p:txEl>
                                          </p:spTgt>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55299">
                                            <p:txEl>
                                              <p:pRg st="5" end="5"/>
                                            </p:txEl>
                                          </p:spTgt>
                                        </p:tgtEl>
                                        <p:attrNameLst>
                                          <p:attrName>style.visibility</p:attrName>
                                        </p:attrNameLst>
                                      </p:cBhvr>
                                      <p:to>
                                        <p:strVal val="visible"/>
                                      </p:to>
                                    </p:set>
                                    <p:anim calcmode="lin" valueType="num">
                                      <p:cBhvr>
                                        <p:cTn id="35" dur="500" fill="hold"/>
                                        <p:tgtEl>
                                          <p:spTgt spid="55299">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5299">
                                            <p:txEl>
                                              <p:pRg st="5" end="5"/>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55299">
                                            <p:txEl>
                                              <p:pRg st="6" end="6"/>
                                            </p:txEl>
                                          </p:spTgt>
                                        </p:tgtEl>
                                        <p:attrNameLst>
                                          <p:attrName>style.visibility</p:attrName>
                                        </p:attrNameLst>
                                      </p:cBhvr>
                                      <p:to>
                                        <p:strVal val="visible"/>
                                      </p:to>
                                    </p:set>
                                    <p:anim calcmode="lin" valueType="num">
                                      <p:cBhvr>
                                        <p:cTn id="39" dur="500" fill="hold"/>
                                        <p:tgtEl>
                                          <p:spTgt spid="55299">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55299">
                                            <p:txEl>
                                              <p:pRg st="6" end="6"/>
                                            </p:txEl>
                                          </p:spTgt>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5299">
                                            <p:txEl>
                                              <p:pRg st="7" end="7"/>
                                            </p:txEl>
                                          </p:spTgt>
                                        </p:tgtEl>
                                        <p:attrNameLst>
                                          <p:attrName>style.visibility</p:attrName>
                                        </p:attrNameLst>
                                      </p:cBhvr>
                                      <p:to>
                                        <p:strVal val="visible"/>
                                      </p:to>
                                    </p:set>
                                    <p:anim calcmode="lin" valueType="num">
                                      <p:cBhvr>
                                        <p:cTn id="43" dur="500" fill="hold"/>
                                        <p:tgtEl>
                                          <p:spTgt spid="55299">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55299">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nodePh="1">
                                  <p:stCondLst>
                                    <p:cond delay="0"/>
                                  </p:stCondLst>
                                  <p:endCondLst>
                                    <p:cond evt="begin" delay="0">
                                      <p:tn val="47"/>
                                    </p:cond>
                                  </p:endCondLst>
                                  <p:childTnLst>
                                    <p:set>
                                      <p:cBhvr>
                                        <p:cTn id="48" dur="1" fill="hold">
                                          <p:stCondLst>
                                            <p:cond delay="0"/>
                                          </p:stCondLst>
                                        </p:cTn>
                                        <p:tgtEl>
                                          <p:spTgt spid="55300">
                                            <p:txEl>
                                              <p:pRg st="0" end="0"/>
                                            </p:txEl>
                                          </p:spTgt>
                                        </p:tgtEl>
                                        <p:attrNameLst>
                                          <p:attrName>style.visibility</p:attrName>
                                        </p:attrNameLst>
                                      </p:cBhvr>
                                      <p:to>
                                        <p:strVal val="visible"/>
                                      </p:to>
                                    </p:set>
                                    <p:anim calcmode="lin" valueType="num">
                                      <p:cBhvr>
                                        <p:cTn id="49" dur="500" fill="hold"/>
                                        <p:tgtEl>
                                          <p:spTgt spid="55300">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55300">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build="p"/>
      <p:bldP spid="55300"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p:txBody>
          <a:bodyPr/>
          <a:lstStyle/>
          <a:p>
            <a:r>
              <a:rPr lang="en-US" sz="3200" smtClean="0"/>
              <a:t>Step Eleven</a:t>
            </a:r>
            <a:br>
              <a:rPr lang="en-US" sz="3200" smtClean="0"/>
            </a:br>
            <a:endParaRPr lang="en-US" sz="3200" smtClean="0"/>
          </a:p>
        </p:txBody>
      </p:sp>
      <p:sp>
        <p:nvSpPr>
          <p:cNvPr id="56323" name="Rectangle 3"/>
          <p:cNvSpPr>
            <a:spLocks noGrp="1" noChangeArrowheads="1"/>
          </p:cNvSpPr>
          <p:nvPr>
            <p:ph sz="quarter" idx="1"/>
          </p:nvPr>
        </p:nvSpPr>
        <p:spPr/>
        <p:txBody>
          <a:bodyPr/>
          <a:lstStyle/>
          <a:p>
            <a:r>
              <a:rPr lang="en-US" sz="2400" smtClean="0"/>
              <a:t>How will you evaluate the students’ learning of this material?</a:t>
            </a:r>
          </a:p>
          <a:p>
            <a:r>
              <a:rPr lang="en-US" sz="3200" smtClean="0">
                <a:solidFill>
                  <a:srgbClr val="0000FF"/>
                </a:solidFill>
              </a:rPr>
              <a:t>Formative Evaluations—Ways of gaining information about their learning without giving a grade</a:t>
            </a:r>
          </a:p>
          <a:p>
            <a:endParaRPr lang="en-US" sz="2400" smtClean="0"/>
          </a:p>
          <a:p>
            <a:r>
              <a:rPr lang="en-US" sz="2400" smtClean="0"/>
              <a:t>Class discussions</a:t>
            </a:r>
          </a:p>
          <a:p>
            <a:r>
              <a:rPr lang="en-US" sz="2400" smtClean="0"/>
              <a:t>Individual student questioning</a:t>
            </a:r>
          </a:p>
          <a:p>
            <a:r>
              <a:rPr lang="en-US" sz="2400" smtClean="0"/>
              <a:t>One to one interactions</a:t>
            </a:r>
          </a:p>
          <a:p>
            <a:r>
              <a:rPr lang="en-US" sz="2400" smtClean="0"/>
              <a:t>Classroom Assessment Techniques (CAT’s)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 calcmode="lin" valueType="num">
                                      <p:cBhvr>
                                        <p:cTn id="13" dur="500" fill="hold"/>
                                        <p:tgtEl>
                                          <p:spTgt spid="5632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632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 calcmode="lin" valueType="num">
                                      <p:cBhvr>
                                        <p:cTn id="19" dur="500" fill="hold"/>
                                        <p:tgtEl>
                                          <p:spTgt spid="5632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632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p:cTn id="25" dur="500" fill="hold"/>
                                        <p:tgtEl>
                                          <p:spTgt spid="5632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632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p:cTn id="31" dur="5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632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p:cTn id="37" dur="5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632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p:cTn id="43" dur="500" fill="hold"/>
                                        <p:tgtEl>
                                          <p:spTgt spid="5632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632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r>
              <a:rPr lang="en-US" sz="3200" smtClean="0"/>
              <a:t>Step Twelve</a:t>
            </a:r>
            <a:br>
              <a:rPr lang="en-US" sz="3200" smtClean="0"/>
            </a:br>
            <a:endParaRPr lang="en-US" sz="3200" smtClean="0"/>
          </a:p>
        </p:txBody>
      </p:sp>
      <p:sp>
        <p:nvSpPr>
          <p:cNvPr id="57347" name="Rectangle 3"/>
          <p:cNvSpPr>
            <a:spLocks noGrp="1" noChangeArrowheads="1"/>
          </p:cNvSpPr>
          <p:nvPr>
            <p:ph sz="quarter" idx="1"/>
          </p:nvPr>
        </p:nvSpPr>
        <p:spPr/>
        <p:txBody>
          <a:bodyPr/>
          <a:lstStyle/>
          <a:p>
            <a:pPr>
              <a:buFont typeface="Wingdings" pitchFamily="2" charset="2"/>
              <a:buNone/>
            </a:pPr>
            <a:r>
              <a:rPr lang="en-US" sz="2400" smtClean="0"/>
              <a:t>		 </a:t>
            </a:r>
            <a:r>
              <a:rPr lang="en-US" sz="3200" smtClean="0">
                <a:solidFill>
                  <a:srgbClr val="0000FF"/>
                </a:solidFill>
              </a:rPr>
              <a:t>Summative Evaluations</a:t>
            </a:r>
          </a:p>
          <a:p>
            <a:pPr>
              <a:buFont typeface="Wingdings" pitchFamily="2" charset="2"/>
              <a:buNone/>
            </a:pPr>
            <a:endParaRPr lang="en-US" smtClean="0">
              <a:solidFill>
                <a:srgbClr val="0000FF"/>
              </a:solidFill>
            </a:endParaRPr>
          </a:p>
          <a:p>
            <a:pPr>
              <a:buFont typeface="Wingdings" pitchFamily="2" charset="2"/>
              <a:buNone/>
            </a:pPr>
            <a:r>
              <a:rPr lang="en-US" sz="3200" smtClean="0">
                <a:solidFill>
                  <a:srgbClr val="0000FF"/>
                </a:solidFill>
              </a:rPr>
              <a:t>Quizzes</a:t>
            </a:r>
          </a:p>
          <a:p>
            <a:pPr>
              <a:buFont typeface="Wingdings" pitchFamily="2" charset="2"/>
              <a:buNone/>
            </a:pPr>
            <a:r>
              <a:rPr lang="en-US" smtClean="0">
                <a:solidFill>
                  <a:srgbClr val="0000FF"/>
                </a:solidFill>
              </a:rPr>
              <a:t>Tests</a:t>
            </a:r>
          </a:p>
          <a:p>
            <a:pPr>
              <a:buFont typeface="Wingdings" pitchFamily="2" charset="2"/>
              <a:buNone/>
            </a:pPr>
            <a:r>
              <a:rPr lang="en-US" sz="3200" smtClean="0">
                <a:solidFill>
                  <a:srgbClr val="0000FF"/>
                </a:solidFill>
              </a:rPr>
              <a:t>Papers</a:t>
            </a:r>
          </a:p>
          <a:p>
            <a:pPr>
              <a:buFont typeface="Wingdings" pitchFamily="2" charset="2"/>
              <a:buNone/>
            </a:pPr>
            <a:r>
              <a:rPr lang="en-US" smtClean="0">
                <a:solidFill>
                  <a:srgbClr val="0000FF"/>
                </a:solidFill>
              </a:rPr>
              <a:t>Projects</a:t>
            </a:r>
          </a:p>
          <a:p>
            <a:pPr>
              <a:buFont typeface="Wingdings" pitchFamily="2" charset="2"/>
              <a:buNone/>
            </a:pPr>
            <a:r>
              <a:rPr lang="en-US" sz="3200" smtClean="0">
                <a:solidFill>
                  <a:srgbClr val="0000FF"/>
                </a:solidFill>
              </a:rPr>
              <a:t>Presentations</a:t>
            </a:r>
          </a:p>
          <a:p>
            <a:pPr>
              <a:buFont typeface="Wingdings" pitchFamily="2" charset="2"/>
              <a:buNone/>
            </a:pPr>
            <a:r>
              <a:rPr lang="en-US" smtClean="0">
                <a:solidFill>
                  <a:srgbClr val="0000FF"/>
                </a:solidFill>
              </a:rPr>
              <a:t>Porfolios</a:t>
            </a:r>
            <a:endParaRPr lang="en-US" sz="3200" smtClean="0">
              <a:solidFill>
                <a:srgbClr val="0000FF"/>
              </a:solidFill>
            </a:endParaRPr>
          </a:p>
        </p:txBody>
      </p:sp>
      <p:sp>
        <p:nvSpPr>
          <p:cNvPr id="30724" name="Rectangle 4"/>
          <p:cNvSpPr>
            <a:spLocks noChangeArrowheads="1"/>
          </p:cNvSpPr>
          <p:nvPr/>
        </p:nvSpPr>
        <p:spPr bwMode="auto">
          <a:xfrm>
            <a:off x="4572000" y="6491288"/>
            <a:ext cx="4572000" cy="366712"/>
          </a:xfrm>
          <a:prstGeom prst="rect">
            <a:avLst/>
          </a:prstGeom>
          <a:noFill/>
          <a:ln w="9525">
            <a:noFill/>
            <a:miter lim="800000"/>
            <a:headEnd/>
            <a:tailEnd/>
          </a:ln>
        </p:spPr>
        <p:txBody>
          <a:bodyPr>
            <a:spAutoFit/>
          </a:bodyPr>
          <a:lstStyle/>
          <a:p>
            <a:endParaRPr lang="en-US">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500" fill="hold"/>
                                        <p:tgtEl>
                                          <p:spTgt spid="57346"/>
                                        </p:tgtEl>
                                        <p:attrNameLst>
                                          <p:attrName>ppt_w</p:attrName>
                                        </p:attrNameLst>
                                      </p:cBhvr>
                                      <p:tavLst>
                                        <p:tav tm="0">
                                          <p:val>
                                            <p:fltVal val="0"/>
                                          </p:val>
                                        </p:tav>
                                        <p:tav tm="100000">
                                          <p:val>
                                            <p:strVal val="#ppt_w"/>
                                          </p:val>
                                        </p:tav>
                                      </p:tavLst>
                                    </p:anim>
                                    <p:anim calcmode="lin" valueType="num">
                                      <p:cBhvr>
                                        <p:cTn id="8" dur="500" fill="hold"/>
                                        <p:tgtEl>
                                          <p:spTgt spid="5734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7347">
                                            <p:txEl>
                                              <p:pRg st="0" end="0"/>
                                            </p:txEl>
                                          </p:spTgt>
                                        </p:tgtEl>
                                        <p:attrNameLst>
                                          <p:attrName>style.visibility</p:attrName>
                                        </p:attrNameLst>
                                      </p:cBhvr>
                                      <p:to>
                                        <p:strVal val="visible"/>
                                      </p:to>
                                    </p:set>
                                    <p:anim calcmode="lin" valueType="num">
                                      <p:cBhvr>
                                        <p:cTn id="13" dur="500" fill="hold"/>
                                        <p:tgtEl>
                                          <p:spTgt spid="5734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73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p:cTn id="19" dur="500" fill="hold"/>
                                        <p:tgtEl>
                                          <p:spTgt spid="573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734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p:cTn id="25" dur="500" fill="hold"/>
                                        <p:tgtEl>
                                          <p:spTgt spid="5734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7347">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p:cTn id="31" dur="500" fill="hold"/>
                                        <p:tgtEl>
                                          <p:spTgt spid="5734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7347">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p:cTn id="37" dur="500" fill="hold"/>
                                        <p:tgtEl>
                                          <p:spTgt spid="5734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7347">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7347">
                                            <p:txEl>
                                              <p:pRg st="6" end="6"/>
                                            </p:txEl>
                                          </p:spTgt>
                                        </p:tgtEl>
                                        <p:attrNameLst>
                                          <p:attrName>style.visibility</p:attrName>
                                        </p:attrNameLst>
                                      </p:cBhvr>
                                      <p:to>
                                        <p:strVal val="visible"/>
                                      </p:to>
                                    </p:set>
                                    <p:anim calcmode="lin" valueType="num">
                                      <p:cBhvr>
                                        <p:cTn id="43" dur="500" fill="hold"/>
                                        <p:tgtEl>
                                          <p:spTgt spid="57347">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7347">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57347">
                                            <p:txEl>
                                              <p:pRg st="7" end="7"/>
                                            </p:txEl>
                                          </p:spTgt>
                                        </p:tgtEl>
                                        <p:attrNameLst>
                                          <p:attrName>style.visibility</p:attrName>
                                        </p:attrNameLst>
                                      </p:cBhvr>
                                      <p:to>
                                        <p:strVal val="visible"/>
                                      </p:to>
                                    </p:set>
                                    <p:anim calcmode="lin" valueType="num">
                                      <p:cBhvr>
                                        <p:cTn id="49" dur="500" fill="hold"/>
                                        <p:tgtEl>
                                          <p:spTgt spid="57347">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7347">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a:xfrm>
            <a:off x="685800" y="258762"/>
            <a:ext cx="8001000" cy="1341438"/>
          </a:xfrm>
        </p:spPr>
        <p:txBody>
          <a:bodyPr>
            <a:normAutofit fontScale="90000"/>
          </a:bodyPr>
          <a:lstStyle/>
          <a:p>
            <a:pPr fontAlgn="auto">
              <a:spcAft>
                <a:spcPts val="0"/>
              </a:spcAft>
              <a:defRPr/>
            </a:pP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Summative </a:t>
            </a:r>
            <a:r>
              <a:rPr lang="en-US" sz="3200" dirty="0" smtClean="0"/>
              <a:t>Tools-Ways to evaluated if learning has taken place that are usually </a:t>
            </a:r>
            <a:r>
              <a:rPr lang="en-US" sz="3200" dirty="0" smtClean="0"/>
              <a:t>graded:</a:t>
            </a:r>
            <a:r>
              <a:rPr lang="en-US" sz="3200" dirty="0"/>
              <a:t/>
            </a:r>
            <a:br>
              <a:rPr lang="en-US" sz="3200" dirty="0"/>
            </a:br>
            <a:endParaRPr lang="en-US" sz="3200" dirty="0"/>
          </a:p>
        </p:txBody>
      </p:sp>
      <p:sp>
        <p:nvSpPr>
          <p:cNvPr id="81923" name="Rectangle 3"/>
          <p:cNvSpPr>
            <a:spLocks noGrp="1" noChangeArrowheads="1"/>
          </p:cNvSpPr>
          <p:nvPr>
            <p:ph sz="quarter" idx="1"/>
          </p:nvPr>
        </p:nvSpPr>
        <p:spPr>
          <a:xfrm>
            <a:off x="685800" y="1600200"/>
            <a:ext cx="3927475" cy="4486275"/>
          </a:xfrm>
        </p:spPr>
        <p:txBody>
          <a:bodyPr>
            <a:noAutofit/>
          </a:bodyPr>
          <a:lstStyle/>
          <a:p>
            <a:pPr marL="274320" indent="-274320" fontAlgn="auto">
              <a:lnSpc>
                <a:spcPct val="80000"/>
              </a:lnSpc>
              <a:spcBef>
                <a:spcPts val="580"/>
              </a:spcBef>
              <a:spcAft>
                <a:spcPts val="0"/>
              </a:spcAft>
              <a:buFont typeface="Wingdings 2"/>
              <a:buChar char=""/>
              <a:defRPr/>
            </a:pPr>
            <a:r>
              <a:rPr lang="en-US" sz="1600" b="1" dirty="0" smtClean="0"/>
              <a:t>Objective </a:t>
            </a:r>
            <a:r>
              <a:rPr lang="en-US" sz="1600" b="1" dirty="0"/>
              <a:t>tests, true-false, multiple choice, fill-in-the blanks, matching</a:t>
            </a:r>
          </a:p>
          <a:p>
            <a:pPr marL="274320" indent="-274320" fontAlgn="auto">
              <a:lnSpc>
                <a:spcPct val="80000"/>
              </a:lnSpc>
              <a:spcBef>
                <a:spcPts val="580"/>
              </a:spcBef>
              <a:spcAft>
                <a:spcPts val="0"/>
              </a:spcAft>
              <a:buFont typeface="Wingdings 2"/>
              <a:buChar char=""/>
              <a:defRPr/>
            </a:pPr>
            <a:r>
              <a:rPr lang="en-US" sz="1600" b="1" dirty="0"/>
              <a:t>Cases or problems</a:t>
            </a:r>
          </a:p>
          <a:p>
            <a:pPr marL="274320" indent="-274320" fontAlgn="auto">
              <a:lnSpc>
                <a:spcPct val="80000"/>
              </a:lnSpc>
              <a:spcBef>
                <a:spcPts val="580"/>
              </a:spcBef>
              <a:spcAft>
                <a:spcPts val="0"/>
              </a:spcAft>
              <a:buFont typeface="Wingdings 2"/>
              <a:buChar char=""/>
              <a:defRPr/>
            </a:pPr>
            <a:r>
              <a:rPr lang="en-US" sz="1600" b="1" dirty="0"/>
              <a:t>Open book tests</a:t>
            </a:r>
          </a:p>
          <a:p>
            <a:pPr marL="274320" indent="-274320" fontAlgn="auto">
              <a:lnSpc>
                <a:spcPct val="80000"/>
              </a:lnSpc>
              <a:spcBef>
                <a:spcPts val="580"/>
              </a:spcBef>
              <a:spcAft>
                <a:spcPts val="0"/>
              </a:spcAft>
              <a:buFont typeface="Wingdings 2"/>
              <a:buChar char=""/>
              <a:defRPr/>
            </a:pPr>
            <a:r>
              <a:rPr lang="en-US" sz="1600" b="1" dirty="0"/>
              <a:t>Take home tests</a:t>
            </a:r>
          </a:p>
          <a:p>
            <a:pPr marL="274320" indent="-274320" fontAlgn="auto">
              <a:lnSpc>
                <a:spcPct val="80000"/>
              </a:lnSpc>
              <a:spcBef>
                <a:spcPts val="580"/>
              </a:spcBef>
              <a:spcAft>
                <a:spcPts val="0"/>
              </a:spcAft>
              <a:buFont typeface="Wingdings 2"/>
              <a:buChar char=""/>
              <a:defRPr/>
            </a:pPr>
            <a:r>
              <a:rPr lang="en-US" sz="1600" b="1" dirty="0" smtClean="0"/>
              <a:t>Students </a:t>
            </a:r>
            <a:r>
              <a:rPr lang="en-US" sz="1600" b="1" dirty="0"/>
              <a:t>make up a test</a:t>
            </a:r>
          </a:p>
          <a:p>
            <a:pPr marL="274320" indent="-274320" fontAlgn="auto">
              <a:lnSpc>
                <a:spcPct val="80000"/>
              </a:lnSpc>
              <a:spcBef>
                <a:spcPts val="580"/>
              </a:spcBef>
              <a:spcAft>
                <a:spcPts val="0"/>
              </a:spcAft>
              <a:buFont typeface="Wingdings 2"/>
              <a:buChar char=""/>
              <a:defRPr/>
            </a:pPr>
            <a:r>
              <a:rPr lang="en-US" sz="1600" b="1" dirty="0" smtClean="0"/>
              <a:t>Oral </a:t>
            </a:r>
            <a:r>
              <a:rPr lang="en-US" sz="1600" b="1" dirty="0"/>
              <a:t>presentations-power point, transparencies, web pages or sites</a:t>
            </a:r>
          </a:p>
          <a:p>
            <a:pPr marL="274320" indent="-274320" fontAlgn="auto">
              <a:lnSpc>
                <a:spcPct val="80000"/>
              </a:lnSpc>
              <a:spcBef>
                <a:spcPts val="580"/>
              </a:spcBef>
              <a:spcAft>
                <a:spcPts val="0"/>
              </a:spcAft>
              <a:buFont typeface="Wingdings 2"/>
              <a:buChar char=""/>
              <a:defRPr/>
            </a:pPr>
            <a:r>
              <a:rPr lang="en-US" sz="1600" b="1" dirty="0"/>
              <a:t>Written reports</a:t>
            </a:r>
          </a:p>
          <a:p>
            <a:pPr marL="274320" indent="-274320" fontAlgn="auto">
              <a:lnSpc>
                <a:spcPct val="80000"/>
              </a:lnSpc>
              <a:spcBef>
                <a:spcPts val="580"/>
              </a:spcBef>
              <a:spcAft>
                <a:spcPts val="0"/>
              </a:spcAft>
              <a:buFont typeface="Wingdings 2"/>
              <a:buChar char=""/>
              <a:defRPr/>
            </a:pPr>
            <a:r>
              <a:rPr lang="en-US" sz="1600" b="1" dirty="0"/>
              <a:t>Written term papers</a:t>
            </a:r>
          </a:p>
          <a:p>
            <a:pPr marL="274320" indent="-274320" fontAlgn="auto">
              <a:lnSpc>
                <a:spcPct val="80000"/>
              </a:lnSpc>
              <a:spcBef>
                <a:spcPts val="580"/>
              </a:spcBef>
              <a:spcAft>
                <a:spcPts val="0"/>
              </a:spcAft>
              <a:buFont typeface="Wingdings 2"/>
              <a:buChar char=""/>
              <a:defRPr/>
            </a:pPr>
            <a:r>
              <a:rPr lang="en-US" sz="1600" b="1" dirty="0"/>
              <a:t>Written essays</a:t>
            </a:r>
          </a:p>
          <a:p>
            <a:pPr marL="274320" indent="-274320" fontAlgn="auto">
              <a:lnSpc>
                <a:spcPct val="80000"/>
              </a:lnSpc>
              <a:spcBef>
                <a:spcPts val="580"/>
              </a:spcBef>
              <a:spcAft>
                <a:spcPts val="0"/>
              </a:spcAft>
              <a:buFont typeface="Wingdings 2"/>
              <a:buChar char=""/>
              <a:defRPr/>
            </a:pPr>
            <a:r>
              <a:rPr lang="en-US" sz="1600" b="1" dirty="0"/>
              <a:t>Group presentations</a:t>
            </a:r>
          </a:p>
          <a:p>
            <a:pPr marL="274320" indent="-274320" fontAlgn="auto">
              <a:lnSpc>
                <a:spcPct val="80000"/>
              </a:lnSpc>
              <a:spcBef>
                <a:spcPts val="580"/>
              </a:spcBef>
              <a:spcAft>
                <a:spcPts val="0"/>
              </a:spcAft>
              <a:buFont typeface="Wingdings 2"/>
              <a:buChar char=""/>
              <a:defRPr/>
            </a:pPr>
            <a:r>
              <a:rPr lang="en-US" sz="1600" b="1" dirty="0"/>
              <a:t>Speeches</a:t>
            </a:r>
          </a:p>
          <a:p>
            <a:pPr marL="274320" indent="-274320" fontAlgn="auto">
              <a:lnSpc>
                <a:spcPct val="80000"/>
              </a:lnSpc>
              <a:spcBef>
                <a:spcPts val="580"/>
              </a:spcBef>
              <a:spcAft>
                <a:spcPts val="0"/>
              </a:spcAft>
              <a:buFont typeface="Wingdings 2"/>
              <a:buChar char=""/>
              <a:defRPr/>
            </a:pPr>
            <a:r>
              <a:rPr lang="en-US" sz="1600" b="1" dirty="0"/>
              <a:t>Role plays</a:t>
            </a:r>
          </a:p>
          <a:p>
            <a:pPr marL="274320" indent="-274320" fontAlgn="auto">
              <a:lnSpc>
                <a:spcPct val="80000"/>
              </a:lnSpc>
              <a:spcBef>
                <a:spcPts val="580"/>
              </a:spcBef>
              <a:spcAft>
                <a:spcPts val="0"/>
              </a:spcAft>
              <a:buFont typeface="Wingdings 2"/>
              <a:buChar char=""/>
              <a:defRPr/>
            </a:pPr>
            <a:r>
              <a:rPr lang="en-US" sz="1600" b="1" dirty="0" smtClean="0"/>
              <a:t>Performances</a:t>
            </a:r>
          </a:p>
          <a:p>
            <a:pPr marL="274320" indent="-274320" fontAlgn="auto">
              <a:lnSpc>
                <a:spcPct val="80000"/>
              </a:lnSpc>
              <a:spcBef>
                <a:spcPts val="580"/>
              </a:spcBef>
              <a:spcAft>
                <a:spcPts val="0"/>
              </a:spcAft>
              <a:buFont typeface="Wingdings 2"/>
              <a:buChar char=""/>
              <a:defRPr/>
            </a:pPr>
            <a:r>
              <a:rPr lang="en-US" sz="1600" b="1" dirty="0" smtClean="0"/>
              <a:t>Pop Quizzes</a:t>
            </a:r>
          </a:p>
          <a:p>
            <a:pPr marL="274320" indent="-274320" fontAlgn="auto">
              <a:lnSpc>
                <a:spcPct val="80000"/>
              </a:lnSpc>
              <a:spcBef>
                <a:spcPts val="580"/>
              </a:spcBef>
              <a:spcAft>
                <a:spcPts val="0"/>
              </a:spcAft>
              <a:buFont typeface="Wingdings 2"/>
              <a:buChar char=""/>
              <a:defRPr/>
            </a:pPr>
            <a:r>
              <a:rPr lang="en-US" sz="1600" b="1" dirty="0" smtClean="0"/>
              <a:t>Scheduled Quizzes</a:t>
            </a:r>
          </a:p>
          <a:p>
            <a:pPr marL="274320" indent="-274320" fontAlgn="auto">
              <a:lnSpc>
                <a:spcPct val="80000"/>
              </a:lnSpc>
              <a:spcBef>
                <a:spcPts val="580"/>
              </a:spcBef>
              <a:spcAft>
                <a:spcPts val="0"/>
              </a:spcAft>
              <a:buFont typeface="Wingdings 2"/>
              <a:buChar char=""/>
              <a:defRPr/>
            </a:pPr>
            <a:r>
              <a:rPr lang="en-US" sz="1600" b="1" dirty="0" smtClean="0"/>
              <a:t>Essay tests</a:t>
            </a:r>
            <a:endParaRPr lang="en-US" sz="1600" b="1" dirty="0"/>
          </a:p>
        </p:txBody>
      </p:sp>
      <p:sp>
        <p:nvSpPr>
          <p:cNvPr id="81924" name="Rectangle 4"/>
          <p:cNvSpPr>
            <a:spLocks noGrp="1" noChangeArrowheads="1"/>
          </p:cNvSpPr>
          <p:nvPr>
            <p:ph sz="quarter" idx="2"/>
          </p:nvPr>
        </p:nvSpPr>
        <p:spPr>
          <a:xfrm>
            <a:off x="4613275" y="1600200"/>
            <a:ext cx="3917951" cy="4876800"/>
          </a:xfrm>
        </p:spPr>
        <p:txBody>
          <a:bodyPr>
            <a:normAutofit fontScale="92500" lnSpcReduction="10000"/>
          </a:bodyPr>
          <a:lstStyle/>
          <a:p>
            <a:pPr marL="274320" indent="-274320" fontAlgn="auto">
              <a:lnSpc>
                <a:spcPct val="80000"/>
              </a:lnSpc>
              <a:spcBef>
                <a:spcPts val="580"/>
              </a:spcBef>
              <a:spcAft>
                <a:spcPts val="0"/>
              </a:spcAft>
              <a:buFont typeface="Wingdings 2"/>
              <a:buChar char=""/>
              <a:defRPr/>
            </a:pPr>
            <a:r>
              <a:rPr lang="en-US" sz="1600" b="1" dirty="0"/>
              <a:t>Simulations</a:t>
            </a:r>
          </a:p>
          <a:p>
            <a:pPr marL="274320" indent="-274320" fontAlgn="auto">
              <a:lnSpc>
                <a:spcPct val="80000"/>
              </a:lnSpc>
              <a:spcBef>
                <a:spcPts val="580"/>
              </a:spcBef>
              <a:spcAft>
                <a:spcPts val="0"/>
              </a:spcAft>
              <a:buFont typeface="Wingdings 2"/>
              <a:buChar char=""/>
              <a:defRPr/>
            </a:pPr>
            <a:r>
              <a:rPr lang="en-US" sz="1600" b="1" dirty="0"/>
              <a:t>Games, like College Bowl, Jeopardy</a:t>
            </a:r>
          </a:p>
          <a:p>
            <a:pPr marL="274320" indent="-274320" fontAlgn="auto">
              <a:lnSpc>
                <a:spcPct val="80000"/>
              </a:lnSpc>
              <a:spcBef>
                <a:spcPts val="580"/>
              </a:spcBef>
              <a:spcAft>
                <a:spcPts val="0"/>
              </a:spcAft>
              <a:buFont typeface="Wingdings 2"/>
              <a:buChar char=""/>
              <a:defRPr/>
            </a:pPr>
            <a:r>
              <a:rPr lang="en-US" sz="1600" b="1" dirty="0"/>
              <a:t>Debates</a:t>
            </a:r>
          </a:p>
          <a:p>
            <a:pPr marL="274320" indent="-274320" fontAlgn="auto">
              <a:lnSpc>
                <a:spcPct val="80000"/>
              </a:lnSpc>
              <a:spcBef>
                <a:spcPts val="580"/>
              </a:spcBef>
              <a:spcAft>
                <a:spcPts val="0"/>
              </a:spcAft>
              <a:buFont typeface="Wingdings 2"/>
              <a:buChar char=""/>
              <a:defRPr/>
            </a:pPr>
            <a:r>
              <a:rPr lang="en-US" sz="1600" b="1" dirty="0"/>
              <a:t>Trials</a:t>
            </a:r>
          </a:p>
          <a:p>
            <a:pPr marL="274320" indent="-274320" fontAlgn="auto">
              <a:lnSpc>
                <a:spcPct val="80000"/>
              </a:lnSpc>
              <a:spcBef>
                <a:spcPts val="580"/>
              </a:spcBef>
              <a:spcAft>
                <a:spcPts val="0"/>
              </a:spcAft>
              <a:buFont typeface="Wingdings 2"/>
              <a:buChar char=""/>
              <a:defRPr/>
            </a:pPr>
            <a:r>
              <a:rPr lang="en-US" sz="1600" b="1" dirty="0"/>
              <a:t>Point-Counter Point</a:t>
            </a:r>
          </a:p>
          <a:p>
            <a:pPr marL="274320" indent="-274320" fontAlgn="auto">
              <a:lnSpc>
                <a:spcPct val="80000"/>
              </a:lnSpc>
              <a:spcBef>
                <a:spcPts val="580"/>
              </a:spcBef>
              <a:spcAft>
                <a:spcPts val="0"/>
              </a:spcAft>
              <a:buFont typeface="Wingdings 2"/>
              <a:buChar char=""/>
              <a:defRPr/>
            </a:pPr>
            <a:r>
              <a:rPr lang="en-US" sz="1600" b="1" dirty="0"/>
              <a:t>Town Meeting</a:t>
            </a:r>
          </a:p>
          <a:p>
            <a:pPr marL="274320" indent="-274320" fontAlgn="auto">
              <a:lnSpc>
                <a:spcPct val="80000"/>
              </a:lnSpc>
              <a:spcBef>
                <a:spcPts val="580"/>
              </a:spcBef>
              <a:spcAft>
                <a:spcPts val="0"/>
              </a:spcAft>
              <a:buFont typeface="Wingdings 2"/>
              <a:buChar char=""/>
              <a:defRPr/>
            </a:pPr>
            <a:r>
              <a:rPr lang="en-US" sz="1600" b="1" dirty="0"/>
              <a:t>Create video or DVD</a:t>
            </a:r>
          </a:p>
          <a:p>
            <a:pPr marL="274320" indent="-274320" fontAlgn="auto">
              <a:lnSpc>
                <a:spcPct val="80000"/>
              </a:lnSpc>
              <a:spcBef>
                <a:spcPts val="580"/>
              </a:spcBef>
              <a:spcAft>
                <a:spcPts val="0"/>
              </a:spcAft>
              <a:buFont typeface="Wingdings 2"/>
              <a:buChar char=""/>
              <a:defRPr/>
            </a:pPr>
            <a:r>
              <a:rPr lang="en-US" sz="1600" b="1" dirty="0"/>
              <a:t>Interviews</a:t>
            </a:r>
          </a:p>
          <a:p>
            <a:pPr marL="274320" indent="-274320" fontAlgn="auto">
              <a:lnSpc>
                <a:spcPct val="80000"/>
              </a:lnSpc>
              <a:spcBef>
                <a:spcPts val="580"/>
              </a:spcBef>
              <a:spcAft>
                <a:spcPts val="0"/>
              </a:spcAft>
              <a:buFont typeface="Wingdings 2"/>
              <a:buChar char=""/>
              <a:defRPr/>
            </a:pPr>
            <a:r>
              <a:rPr lang="en-US" sz="1600" b="1" dirty="0"/>
              <a:t>Teach a lesson</a:t>
            </a:r>
          </a:p>
          <a:p>
            <a:pPr marL="274320" indent="-274320" fontAlgn="auto">
              <a:lnSpc>
                <a:spcPct val="80000"/>
              </a:lnSpc>
              <a:spcBef>
                <a:spcPts val="580"/>
              </a:spcBef>
              <a:spcAft>
                <a:spcPts val="0"/>
              </a:spcAft>
              <a:buFont typeface="Wingdings 2"/>
              <a:buChar char=""/>
              <a:defRPr/>
            </a:pPr>
            <a:r>
              <a:rPr lang="en-US" sz="1600" b="1" dirty="0"/>
              <a:t>Writing case  studies</a:t>
            </a:r>
          </a:p>
          <a:p>
            <a:pPr marL="274320" indent="-274320" fontAlgn="auto">
              <a:lnSpc>
                <a:spcPct val="80000"/>
              </a:lnSpc>
              <a:spcBef>
                <a:spcPts val="580"/>
              </a:spcBef>
              <a:spcAft>
                <a:spcPts val="0"/>
              </a:spcAft>
              <a:buFont typeface="Wingdings 2"/>
              <a:buChar char=""/>
              <a:defRPr/>
            </a:pPr>
            <a:r>
              <a:rPr lang="en-US" sz="1600" b="1" dirty="0"/>
              <a:t>Solving cases or problems</a:t>
            </a:r>
          </a:p>
          <a:p>
            <a:pPr marL="274320" indent="-274320" fontAlgn="auto">
              <a:lnSpc>
                <a:spcPct val="80000"/>
              </a:lnSpc>
              <a:spcBef>
                <a:spcPts val="580"/>
              </a:spcBef>
              <a:spcAft>
                <a:spcPts val="0"/>
              </a:spcAft>
              <a:buFont typeface="Wingdings 2"/>
              <a:buChar char=""/>
              <a:defRPr/>
            </a:pPr>
            <a:r>
              <a:rPr lang="en-US" sz="1600" b="1" dirty="0"/>
              <a:t>Creating  mind maps-content maps</a:t>
            </a:r>
          </a:p>
          <a:p>
            <a:pPr marL="274320" indent="-274320" fontAlgn="auto">
              <a:lnSpc>
                <a:spcPct val="80000"/>
              </a:lnSpc>
              <a:spcBef>
                <a:spcPts val="580"/>
              </a:spcBef>
              <a:spcAft>
                <a:spcPts val="0"/>
              </a:spcAft>
              <a:buFont typeface="Wingdings 2"/>
              <a:buChar char=""/>
              <a:defRPr/>
            </a:pPr>
            <a:r>
              <a:rPr lang="en-US" sz="1600" b="1" dirty="0"/>
              <a:t>Create images or drawings</a:t>
            </a:r>
          </a:p>
          <a:p>
            <a:pPr marL="274320" indent="-274320" fontAlgn="auto">
              <a:lnSpc>
                <a:spcPct val="80000"/>
              </a:lnSpc>
              <a:spcBef>
                <a:spcPts val="580"/>
              </a:spcBef>
              <a:spcAft>
                <a:spcPts val="0"/>
              </a:spcAft>
              <a:buFont typeface="Wingdings 2"/>
              <a:buChar char=""/>
              <a:defRPr/>
            </a:pPr>
            <a:r>
              <a:rPr lang="en-US" sz="1600" b="1" dirty="0"/>
              <a:t>Journals</a:t>
            </a:r>
          </a:p>
          <a:p>
            <a:pPr marL="274320" indent="-274320" fontAlgn="auto">
              <a:lnSpc>
                <a:spcPct val="80000"/>
              </a:lnSpc>
              <a:spcBef>
                <a:spcPts val="580"/>
              </a:spcBef>
              <a:spcAft>
                <a:spcPts val="0"/>
              </a:spcAft>
              <a:buFont typeface="Wingdings 2"/>
              <a:buChar char=""/>
              <a:defRPr/>
            </a:pPr>
            <a:r>
              <a:rPr lang="en-US" sz="1600" b="1" dirty="0"/>
              <a:t>Discussion/participation</a:t>
            </a:r>
          </a:p>
          <a:p>
            <a:pPr marL="274320" indent="-274320" fontAlgn="auto">
              <a:lnSpc>
                <a:spcPct val="80000"/>
              </a:lnSpc>
              <a:spcBef>
                <a:spcPts val="580"/>
              </a:spcBef>
              <a:spcAft>
                <a:spcPts val="0"/>
              </a:spcAft>
              <a:buFont typeface="Wingdings 2"/>
              <a:buChar char=""/>
              <a:defRPr/>
            </a:pPr>
            <a:r>
              <a:rPr lang="en-US" sz="1600" b="1" dirty="0"/>
              <a:t>Problem sets</a:t>
            </a:r>
          </a:p>
          <a:p>
            <a:pPr marL="274320" indent="-274320" fontAlgn="auto">
              <a:lnSpc>
                <a:spcPct val="80000"/>
              </a:lnSpc>
              <a:spcBef>
                <a:spcPts val="580"/>
              </a:spcBef>
              <a:spcAft>
                <a:spcPts val="0"/>
              </a:spcAft>
              <a:buFont typeface="Wingdings 2"/>
              <a:buChar char=""/>
              <a:defRPr/>
            </a:pPr>
            <a:r>
              <a:rPr lang="en-US" sz="1600" b="1" dirty="0"/>
              <a:t>Answer questions from readings</a:t>
            </a:r>
          </a:p>
          <a:p>
            <a:pPr marL="274320" indent="-274320" fontAlgn="auto">
              <a:lnSpc>
                <a:spcPct val="80000"/>
              </a:lnSpc>
              <a:spcBef>
                <a:spcPts val="580"/>
              </a:spcBef>
              <a:spcAft>
                <a:spcPts val="0"/>
              </a:spcAft>
              <a:buFont typeface="Wingdings 2"/>
              <a:buChar char=""/>
              <a:defRPr/>
            </a:pPr>
            <a:r>
              <a:rPr lang="en-US" sz="1600" b="1" dirty="0"/>
              <a:t>Write summary or notes or reading</a:t>
            </a:r>
          </a:p>
          <a:p>
            <a:pPr marL="274320" indent="-274320" fontAlgn="auto">
              <a:lnSpc>
                <a:spcPct val="80000"/>
              </a:lnSpc>
              <a:spcBef>
                <a:spcPts val="580"/>
              </a:spcBef>
              <a:spcAft>
                <a:spcPts val="0"/>
              </a:spcAft>
              <a:buFont typeface="Wingdings 2"/>
              <a:buChar char=""/>
              <a:defRPr/>
            </a:pPr>
            <a:r>
              <a:rPr lang="en-US" sz="1600" b="1" dirty="0"/>
              <a:t>Puppet Show</a:t>
            </a:r>
          </a:p>
          <a:p>
            <a:pPr marL="274320" indent="-274320" fontAlgn="auto">
              <a:lnSpc>
                <a:spcPct val="80000"/>
              </a:lnSpc>
              <a:spcBef>
                <a:spcPts val="580"/>
              </a:spcBef>
              <a:spcAft>
                <a:spcPts val="0"/>
              </a:spcAft>
              <a:buFont typeface="Wingdings 2"/>
              <a:buChar char=""/>
              <a:defRPr/>
            </a:pPr>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Step Thirteen—Criteria for Evaluation</a:t>
            </a:r>
            <a:endParaRPr lang="en-US" dirty="0"/>
          </a:p>
        </p:txBody>
      </p:sp>
      <p:sp>
        <p:nvSpPr>
          <p:cNvPr id="32771" name="Content Placeholder 2"/>
          <p:cNvSpPr>
            <a:spLocks noGrp="1"/>
          </p:cNvSpPr>
          <p:nvPr>
            <p:ph sz="quarter" idx="1"/>
          </p:nvPr>
        </p:nvSpPr>
        <p:spPr>
          <a:xfrm>
            <a:off x="914400" y="1447800"/>
            <a:ext cx="3749675" cy="4572000"/>
          </a:xfrm>
        </p:spPr>
        <p:txBody>
          <a:bodyPr/>
          <a:lstStyle/>
          <a:p>
            <a:r>
              <a:rPr lang="en-US" smtClean="0"/>
              <a:t>Grading Scale</a:t>
            </a:r>
          </a:p>
          <a:p>
            <a:r>
              <a:rPr lang="en-US" smtClean="0"/>
              <a:t>Rubrics that define the characteristic wanted in the learning</a:t>
            </a:r>
          </a:p>
          <a:p>
            <a:r>
              <a:rPr lang="en-US" smtClean="0"/>
              <a:t>Peers Evaluating each other</a:t>
            </a:r>
          </a:p>
          <a:p>
            <a:r>
              <a:rPr lang="en-US" smtClean="0"/>
              <a:t>Predetermined Standards</a:t>
            </a:r>
          </a:p>
          <a:p>
            <a:r>
              <a:rPr lang="en-US" smtClean="0"/>
              <a:t>National Standards or Licenses </a:t>
            </a:r>
          </a:p>
        </p:txBody>
      </p:sp>
      <p:pic>
        <p:nvPicPr>
          <p:cNvPr id="32772" name="Content Placeholder 4" descr="Virgin"/>
          <p:cNvPicPr>
            <a:picLocks noGrp="1" noChangeAspect="1" noChangeArrowheads="1"/>
          </p:cNvPicPr>
          <p:nvPr>
            <p:ph sz="quarter" idx="2"/>
          </p:nvPr>
        </p:nvPicPr>
        <p:blipFill>
          <a:blip r:embed="rId2" cstate="print"/>
          <a:srcRect/>
          <a:stretch>
            <a:fillRect/>
          </a:stretch>
        </p:blipFill>
        <p:spPr>
          <a:xfrm>
            <a:off x="4933950" y="2681288"/>
            <a:ext cx="3749675" cy="210502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p:txBody>
          <a:bodyPr/>
          <a:lstStyle/>
          <a:p>
            <a:r>
              <a:rPr lang="en-US" sz="3200" smtClean="0"/>
              <a:t>Step Fourteen </a:t>
            </a:r>
            <a:br>
              <a:rPr lang="en-US" sz="3200" smtClean="0"/>
            </a:br>
            <a:endParaRPr lang="en-US" sz="3200" smtClean="0"/>
          </a:p>
        </p:txBody>
      </p:sp>
      <p:sp>
        <p:nvSpPr>
          <p:cNvPr id="59395" name="Rectangle 3"/>
          <p:cNvSpPr>
            <a:spLocks noGrp="1" noChangeArrowheads="1"/>
          </p:cNvSpPr>
          <p:nvPr>
            <p:ph sz="quarter" idx="1"/>
          </p:nvPr>
        </p:nvSpPr>
        <p:spPr>
          <a:xfrm>
            <a:off x="914400" y="1447800"/>
            <a:ext cx="3749675" cy="4572000"/>
          </a:xfrm>
        </p:spPr>
        <p:txBody>
          <a:bodyPr/>
          <a:lstStyle/>
          <a:p>
            <a:pPr>
              <a:lnSpc>
                <a:spcPct val="80000"/>
              </a:lnSpc>
            </a:pPr>
            <a:r>
              <a:rPr lang="en-US" sz="2100" b="1" smtClean="0">
                <a:solidFill>
                  <a:srgbClr val="993366"/>
                </a:solidFill>
                <a:latin typeface="Times New Roman" pitchFamily="18" charset="0"/>
              </a:rPr>
              <a:t>How will you give feedback?</a:t>
            </a:r>
          </a:p>
          <a:p>
            <a:pPr>
              <a:lnSpc>
                <a:spcPct val="80000"/>
              </a:lnSpc>
              <a:buFont typeface="Wingdings" pitchFamily="2" charset="2"/>
              <a:buNone/>
            </a:pPr>
            <a:endParaRPr lang="en-US" sz="2100" b="1" smtClean="0">
              <a:solidFill>
                <a:srgbClr val="993366"/>
              </a:solidFill>
              <a:latin typeface="Times New Roman" pitchFamily="18" charset="0"/>
            </a:endParaRPr>
          </a:p>
          <a:p>
            <a:pPr>
              <a:lnSpc>
                <a:spcPct val="80000"/>
              </a:lnSpc>
            </a:pPr>
            <a:r>
              <a:rPr lang="en-US" sz="1800" b="1" smtClean="0">
                <a:solidFill>
                  <a:srgbClr val="0000FF"/>
                </a:solidFill>
                <a:latin typeface="Times New Roman" pitchFamily="18" charset="0"/>
              </a:rPr>
              <a:t>Written response</a:t>
            </a:r>
          </a:p>
          <a:p>
            <a:pPr>
              <a:lnSpc>
                <a:spcPct val="80000"/>
              </a:lnSpc>
            </a:pPr>
            <a:endParaRPr lang="en-US" sz="1800" b="1" smtClean="0">
              <a:solidFill>
                <a:srgbClr val="0000FF"/>
              </a:solidFill>
              <a:latin typeface="Times New Roman" pitchFamily="18" charset="0"/>
            </a:endParaRPr>
          </a:p>
          <a:p>
            <a:pPr>
              <a:lnSpc>
                <a:spcPct val="80000"/>
              </a:lnSpc>
            </a:pPr>
            <a:r>
              <a:rPr lang="en-US" sz="1800" b="1" smtClean="0">
                <a:solidFill>
                  <a:srgbClr val="0000FF"/>
                </a:solidFill>
                <a:latin typeface="Times New Roman" pitchFamily="18" charset="0"/>
              </a:rPr>
              <a:t>Orally individually or as a group</a:t>
            </a:r>
          </a:p>
          <a:p>
            <a:pPr>
              <a:lnSpc>
                <a:spcPct val="80000"/>
              </a:lnSpc>
            </a:pPr>
            <a:endParaRPr lang="en-US" sz="1600" b="1" smtClean="0">
              <a:solidFill>
                <a:srgbClr val="0000FF"/>
              </a:solidFill>
              <a:latin typeface="Times New Roman" pitchFamily="18" charset="0"/>
            </a:endParaRPr>
          </a:p>
          <a:p>
            <a:pPr>
              <a:lnSpc>
                <a:spcPct val="80000"/>
              </a:lnSpc>
            </a:pPr>
            <a:r>
              <a:rPr lang="en-US" sz="1800" b="1" smtClean="0">
                <a:solidFill>
                  <a:srgbClr val="0000FF"/>
                </a:solidFill>
                <a:latin typeface="Times New Roman" pitchFamily="18" charset="0"/>
              </a:rPr>
              <a:t>Rubric with comments</a:t>
            </a:r>
          </a:p>
          <a:p>
            <a:pPr>
              <a:lnSpc>
                <a:spcPct val="80000"/>
              </a:lnSpc>
            </a:pPr>
            <a:endParaRPr lang="en-US" sz="1800" b="1" smtClean="0">
              <a:solidFill>
                <a:srgbClr val="0000FF"/>
              </a:solidFill>
              <a:latin typeface="Times New Roman" pitchFamily="18" charset="0"/>
            </a:endParaRPr>
          </a:p>
          <a:p>
            <a:pPr>
              <a:lnSpc>
                <a:spcPct val="80000"/>
              </a:lnSpc>
            </a:pPr>
            <a:r>
              <a:rPr lang="en-US" sz="1800" b="1" smtClean="0">
                <a:solidFill>
                  <a:srgbClr val="0000FF"/>
                </a:solidFill>
                <a:latin typeface="Times New Roman" pitchFamily="18" charset="0"/>
              </a:rPr>
              <a:t>What will you ask the students to do with the feedback?</a:t>
            </a:r>
            <a:r>
              <a:rPr lang="en-US" sz="1600" b="1" smtClean="0">
                <a:solidFill>
                  <a:srgbClr val="0000FF"/>
                </a:solidFill>
                <a:latin typeface="Times New Roman" pitchFamily="18" charset="0"/>
              </a:rPr>
              <a:t> </a:t>
            </a:r>
          </a:p>
          <a:p>
            <a:pPr>
              <a:lnSpc>
                <a:spcPct val="80000"/>
              </a:lnSpc>
              <a:buFont typeface="Wingdings" pitchFamily="2" charset="2"/>
              <a:buNone/>
            </a:pPr>
            <a:r>
              <a:rPr lang="en-US" sz="1600" b="1" smtClean="0">
                <a:solidFill>
                  <a:srgbClr val="0000FF"/>
                </a:solidFill>
                <a:latin typeface="Times New Roman" pitchFamily="18" charset="0"/>
              </a:rPr>
              <a:t> </a:t>
            </a:r>
          </a:p>
          <a:p>
            <a:pPr>
              <a:lnSpc>
                <a:spcPct val="80000"/>
              </a:lnSpc>
            </a:pPr>
            <a:r>
              <a:rPr lang="en-US" sz="1800" b="1" smtClean="0">
                <a:solidFill>
                  <a:srgbClr val="0000FF"/>
                </a:solidFill>
                <a:latin typeface="Times New Roman" pitchFamily="18" charset="0"/>
              </a:rPr>
              <a:t>How will students use the feedback to improve?</a:t>
            </a:r>
          </a:p>
          <a:p>
            <a:pPr>
              <a:lnSpc>
                <a:spcPct val="80000"/>
              </a:lnSpc>
              <a:buFont typeface="Wingdings" pitchFamily="2" charset="2"/>
              <a:buNone/>
            </a:pPr>
            <a:r>
              <a:rPr lang="en-US" sz="1600" smtClean="0">
                <a:latin typeface="Times New Roman" pitchFamily="18" charset="0"/>
              </a:rPr>
              <a:t>	</a:t>
            </a:r>
          </a:p>
        </p:txBody>
      </p:sp>
      <p:sp>
        <p:nvSpPr>
          <p:cNvPr id="59396" name="Rectangle 4"/>
          <p:cNvSpPr>
            <a:spLocks noGrp="1" noChangeArrowheads="1"/>
          </p:cNvSpPr>
          <p:nvPr>
            <p:ph sz="quarter" idx="2"/>
          </p:nvPr>
        </p:nvSpPr>
        <p:spPr>
          <a:xfrm>
            <a:off x="4933950" y="1447800"/>
            <a:ext cx="3749675" cy="4572000"/>
          </a:xfrm>
        </p:spPr>
        <p:txBody>
          <a:bodyPr/>
          <a:lstStyle/>
          <a:p>
            <a:endParaRPr lang="en-US" sz="2400" smtClean="0"/>
          </a:p>
        </p:txBody>
      </p:sp>
      <p:pic>
        <p:nvPicPr>
          <p:cNvPr id="33797" name="Picture 5" descr="Rubric"/>
          <p:cNvPicPr>
            <a:picLocks noChangeAspect="1" noChangeArrowheads="1"/>
          </p:cNvPicPr>
          <p:nvPr/>
        </p:nvPicPr>
        <p:blipFill>
          <a:blip r:embed="rId2" cstate="print"/>
          <a:srcRect/>
          <a:stretch>
            <a:fillRect/>
          </a:stretch>
        </p:blipFill>
        <p:spPr bwMode="auto">
          <a:xfrm>
            <a:off x="4876800" y="1905000"/>
            <a:ext cx="3714750" cy="4171950"/>
          </a:xfrm>
          <a:prstGeom prst="rect">
            <a:avLst/>
          </a:prstGeom>
          <a:noFill/>
          <a:ln w="9525">
            <a:noFill/>
            <a:miter lim="800000"/>
            <a:headEnd/>
            <a:tailEnd/>
          </a:ln>
        </p:spPr>
      </p:pic>
      <p:sp>
        <p:nvSpPr>
          <p:cNvPr id="33798" name="Rectangle 6"/>
          <p:cNvSpPr>
            <a:spLocks noChangeArrowheads="1"/>
          </p:cNvSpPr>
          <p:nvPr/>
        </p:nvSpPr>
        <p:spPr bwMode="auto">
          <a:xfrm>
            <a:off x="5562600" y="6605588"/>
            <a:ext cx="2647950" cy="503237"/>
          </a:xfrm>
          <a:prstGeom prst="rect">
            <a:avLst/>
          </a:prstGeom>
          <a:noFill/>
          <a:ln w="9525">
            <a:noFill/>
            <a:miter lim="800000"/>
            <a:headEnd/>
            <a:tailEnd/>
          </a:ln>
        </p:spPr>
        <p:txBody>
          <a:bodyPr wrap="none" anchor="ctr">
            <a:spAutoFit/>
          </a:bodyPr>
          <a:lstStyle/>
          <a:p>
            <a:r>
              <a:rPr lang="en-US" sz="900">
                <a:latin typeface="Perpetua" pitchFamily="18" charset="0"/>
              </a:rPr>
              <a:t>ali.apple.com/.../1000085/ files/jpegs/Rubric.JPG</a:t>
            </a:r>
            <a:r>
              <a:rPr lang="en-US">
                <a:latin typeface="Perpetua" pitchFamily="18" charset="0"/>
              </a:rPr>
              <a:t/>
            </a:r>
            <a:br>
              <a:rPr lang="en-US">
                <a:latin typeface="Perpetua" pitchFamily="18" charset="0"/>
              </a:rPr>
            </a:br>
            <a:endParaRPr lang="en-US">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ppt_w</p:attrName>
                                        </p:attrNameLst>
                                      </p:cBhvr>
                                      <p:tavLst>
                                        <p:tav tm="0">
                                          <p:val>
                                            <p:fltVal val="0"/>
                                          </p:val>
                                        </p:tav>
                                        <p:tav tm="100000">
                                          <p:val>
                                            <p:strVal val="#ppt_w"/>
                                          </p:val>
                                        </p:tav>
                                      </p:tavLst>
                                    </p:anim>
                                    <p:anim calcmode="lin" valueType="num">
                                      <p:cBhvr>
                                        <p:cTn id="8" dur="500" fill="hold"/>
                                        <p:tgtEl>
                                          <p:spTgt spid="593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 calcmode="lin" valueType="num">
                                      <p:cBhvr>
                                        <p:cTn id="13" dur="500" fill="hold"/>
                                        <p:tgtEl>
                                          <p:spTgt spid="5939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939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p:cTn id="19" dur="500" fill="hold"/>
                                        <p:tgtEl>
                                          <p:spTgt spid="5939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939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9395">
                                            <p:txEl>
                                              <p:pRg st="4" end="4"/>
                                            </p:txEl>
                                          </p:spTgt>
                                        </p:tgtEl>
                                        <p:attrNameLst>
                                          <p:attrName>style.visibility</p:attrName>
                                        </p:attrNameLst>
                                      </p:cBhvr>
                                      <p:to>
                                        <p:strVal val="visible"/>
                                      </p:to>
                                    </p:set>
                                    <p:anim calcmode="lin" valueType="num">
                                      <p:cBhvr>
                                        <p:cTn id="25" dur="500" fill="hold"/>
                                        <p:tgtEl>
                                          <p:spTgt spid="59395">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939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anim calcmode="lin" valueType="num">
                                      <p:cBhvr>
                                        <p:cTn id="31" dur="500" fill="hold"/>
                                        <p:tgtEl>
                                          <p:spTgt spid="59395">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59395">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9395">
                                            <p:txEl>
                                              <p:pRg st="8" end="8"/>
                                            </p:txEl>
                                          </p:spTgt>
                                        </p:tgtEl>
                                        <p:attrNameLst>
                                          <p:attrName>style.visibility</p:attrName>
                                        </p:attrNameLst>
                                      </p:cBhvr>
                                      <p:to>
                                        <p:strVal val="visible"/>
                                      </p:to>
                                    </p:set>
                                    <p:anim calcmode="lin" valueType="num">
                                      <p:cBhvr>
                                        <p:cTn id="37" dur="500" fill="hold"/>
                                        <p:tgtEl>
                                          <p:spTgt spid="59395">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59395">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9395">
                                            <p:txEl>
                                              <p:pRg st="9" end="9"/>
                                            </p:txEl>
                                          </p:spTgt>
                                        </p:tgtEl>
                                        <p:attrNameLst>
                                          <p:attrName>style.visibility</p:attrName>
                                        </p:attrNameLst>
                                      </p:cBhvr>
                                      <p:to>
                                        <p:strVal val="visible"/>
                                      </p:to>
                                    </p:set>
                                    <p:anim calcmode="lin" valueType="num">
                                      <p:cBhvr>
                                        <p:cTn id="43" dur="500" fill="hold"/>
                                        <p:tgtEl>
                                          <p:spTgt spid="59395">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59395">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59395">
                                            <p:txEl>
                                              <p:pRg st="10" end="10"/>
                                            </p:txEl>
                                          </p:spTgt>
                                        </p:tgtEl>
                                        <p:attrNameLst>
                                          <p:attrName>style.visibility</p:attrName>
                                        </p:attrNameLst>
                                      </p:cBhvr>
                                      <p:to>
                                        <p:strVal val="visible"/>
                                      </p:to>
                                    </p:set>
                                    <p:anim calcmode="lin" valueType="num">
                                      <p:cBhvr>
                                        <p:cTn id="49" dur="500" fill="hold"/>
                                        <p:tgtEl>
                                          <p:spTgt spid="59395">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59395">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59395">
                                            <p:txEl>
                                              <p:pRg st="11" end="11"/>
                                            </p:txEl>
                                          </p:spTgt>
                                        </p:tgtEl>
                                        <p:attrNameLst>
                                          <p:attrName>style.visibility</p:attrName>
                                        </p:attrNameLst>
                                      </p:cBhvr>
                                      <p:to>
                                        <p:strVal val="visible"/>
                                      </p:to>
                                    </p:set>
                                    <p:anim calcmode="lin" valueType="num">
                                      <p:cBhvr>
                                        <p:cTn id="55" dur="500" fill="hold"/>
                                        <p:tgtEl>
                                          <p:spTgt spid="59395">
                                            <p:txEl>
                                              <p:pRg st="11" end="11"/>
                                            </p:txEl>
                                          </p:spTgt>
                                        </p:tgtEl>
                                        <p:attrNameLst>
                                          <p:attrName>ppt_w</p:attrName>
                                        </p:attrNameLst>
                                      </p:cBhvr>
                                      <p:tavLst>
                                        <p:tav tm="0">
                                          <p:val>
                                            <p:fltVal val="0"/>
                                          </p:val>
                                        </p:tav>
                                        <p:tav tm="100000">
                                          <p:val>
                                            <p:strVal val="#ppt_w"/>
                                          </p:val>
                                        </p:tav>
                                      </p:tavLst>
                                    </p:anim>
                                    <p:anim calcmode="lin" valueType="num">
                                      <p:cBhvr>
                                        <p:cTn id="56" dur="500" fill="hold"/>
                                        <p:tgtEl>
                                          <p:spTgt spid="59395">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nodePh="1">
                                  <p:stCondLst>
                                    <p:cond delay="0"/>
                                  </p:stCondLst>
                                  <p:endCondLst>
                                    <p:cond evt="begin" delay="0">
                                      <p:tn val="59"/>
                                    </p:cond>
                                  </p:endCondLst>
                                  <p:childTnLst>
                                    <p:set>
                                      <p:cBhvr>
                                        <p:cTn id="60" dur="1" fill="hold">
                                          <p:stCondLst>
                                            <p:cond delay="0"/>
                                          </p:stCondLst>
                                        </p:cTn>
                                        <p:tgtEl>
                                          <p:spTgt spid="59396">
                                            <p:txEl>
                                              <p:pRg st="0" end="0"/>
                                            </p:txEl>
                                          </p:spTgt>
                                        </p:tgtEl>
                                        <p:attrNameLst>
                                          <p:attrName>style.visibility</p:attrName>
                                        </p:attrNameLst>
                                      </p:cBhvr>
                                      <p:to>
                                        <p:strVal val="visible"/>
                                      </p:to>
                                    </p:set>
                                    <p:anim calcmode="lin" valueType="num">
                                      <p:cBhvr>
                                        <p:cTn id="61" dur="500" fill="hold"/>
                                        <p:tgtEl>
                                          <p:spTgt spid="59396">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5939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P spid="5939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r>
              <a:rPr lang="en-US" sz="3200" smtClean="0"/>
              <a:t>Step One</a:t>
            </a:r>
            <a:br>
              <a:rPr lang="en-US" sz="3200" smtClean="0"/>
            </a:br>
            <a:endParaRPr lang="en-US" sz="3200" smtClean="0"/>
          </a:p>
        </p:txBody>
      </p:sp>
      <p:sp>
        <p:nvSpPr>
          <p:cNvPr id="8195" name="Rectangle 3"/>
          <p:cNvSpPr>
            <a:spLocks noGrp="1" noChangeArrowheads="1"/>
          </p:cNvSpPr>
          <p:nvPr>
            <p:ph sz="quarter" idx="1"/>
          </p:nvPr>
        </p:nvSpPr>
        <p:spPr/>
        <p:txBody>
          <a:bodyPr/>
          <a:lstStyle/>
          <a:p>
            <a:pPr>
              <a:lnSpc>
                <a:spcPct val="90000"/>
              </a:lnSpc>
            </a:pPr>
            <a:r>
              <a:rPr lang="en-US" sz="2400" smtClean="0">
                <a:solidFill>
                  <a:srgbClr val="FF0000"/>
                </a:solidFill>
              </a:rPr>
              <a:t>Identify all of the content, skills, behaviors and thinking processes that you want the students to learn.</a:t>
            </a:r>
          </a:p>
          <a:p>
            <a:pPr>
              <a:lnSpc>
                <a:spcPct val="90000"/>
              </a:lnSpc>
              <a:buFont typeface="Wingdings" pitchFamily="2" charset="2"/>
              <a:buNone/>
            </a:pPr>
            <a:r>
              <a:rPr lang="en-US" sz="2400" smtClean="0"/>
              <a:t>		Possible Sources</a:t>
            </a:r>
          </a:p>
          <a:p>
            <a:pPr>
              <a:lnSpc>
                <a:spcPct val="90000"/>
              </a:lnSpc>
              <a:buFont typeface="Wingdings" pitchFamily="2" charset="2"/>
              <a:buNone/>
            </a:pPr>
            <a:endParaRPr lang="en-US" sz="2400" b="1" smtClean="0"/>
          </a:p>
          <a:p>
            <a:pPr>
              <a:lnSpc>
                <a:spcPct val="90000"/>
              </a:lnSpc>
            </a:pPr>
            <a:r>
              <a:rPr lang="en-US" sz="2000" b="1" smtClean="0"/>
              <a:t>curriculum guide</a:t>
            </a:r>
          </a:p>
          <a:p>
            <a:pPr>
              <a:lnSpc>
                <a:spcPct val="90000"/>
              </a:lnSpc>
            </a:pPr>
            <a:r>
              <a:rPr lang="en-US" sz="2000" b="1" smtClean="0"/>
              <a:t>previous instructors syllabi </a:t>
            </a:r>
          </a:p>
          <a:p>
            <a:pPr>
              <a:lnSpc>
                <a:spcPct val="90000"/>
              </a:lnSpc>
            </a:pPr>
            <a:r>
              <a:rPr lang="en-US" sz="2000" b="1" smtClean="0"/>
              <a:t>discussions with other instructors</a:t>
            </a:r>
          </a:p>
          <a:p>
            <a:pPr>
              <a:lnSpc>
                <a:spcPct val="90000"/>
              </a:lnSpc>
            </a:pPr>
            <a:r>
              <a:rPr lang="en-US" sz="2000" b="1" smtClean="0"/>
              <a:t>textbooks</a:t>
            </a:r>
          </a:p>
          <a:p>
            <a:pPr>
              <a:lnSpc>
                <a:spcPct val="90000"/>
              </a:lnSpc>
            </a:pPr>
            <a:r>
              <a:rPr lang="en-US" sz="2000" b="1" smtClean="0"/>
              <a:t>self expertise</a:t>
            </a:r>
          </a:p>
          <a:p>
            <a:pPr>
              <a:lnSpc>
                <a:spcPct val="90000"/>
              </a:lnSpc>
            </a:pPr>
            <a:r>
              <a:rPr lang="en-US" sz="2000" b="1" smtClean="0"/>
              <a:t>industry standards</a:t>
            </a:r>
          </a:p>
          <a:p>
            <a:pPr>
              <a:lnSpc>
                <a:spcPct val="90000"/>
              </a:lnSpc>
            </a:pPr>
            <a:r>
              <a:rPr lang="en-US" sz="2000" b="1" smtClean="0"/>
              <a:t>licensure exams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r>
              <a:rPr lang="en-US" sz="3200" smtClean="0"/>
              <a:t>Step Two</a:t>
            </a:r>
            <a:br>
              <a:rPr lang="en-US" sz="3200" smtClean="0"/>
            </a:br>
            <a:endParaRPr lang="en-US" sz="3200" smtClean="0"/>
          </a:p>
        </p:txBody>
      </p:sp>
      <p:sp>
        <p:nvSpPr>
          <p:cNvPr id="9219" name="Rectangle 3"/>
          <p:cNvSpPr>
            <a:spLocks noGrp="1" noChangeArrowheads="1"/>
          </p:cNvSpPr>
          <p:nvPr>
            <p:ph sz="quarter" idx="1"/>
          </p:nvPr>
        </p:nvSpPr>
        <p:spPr>
          <a:xfrm>
            <a:off x="838200" y="2362200"/>
            <a:ext cx="3776663" cy="3724275"/>
          </a:xfrm>
        </p:spPr>
        <p:txBody>
          <a:bodyPr/>
          <a:lstStyle/>
          <a:p>
            <a:pPr>
              <a:lnSpc>
                <a:spcPct val="90000"/>
              </a:lnSpc>
            </a:pPr>
            <a:r>
              <a:rPr lang="en-US" sz="3200" smtClean="0"/>
              <a:t>Make a list of the topics, ideas, concepts, skills and behaviors you think need to be taught</a:t>
            </a:r>
          </a:p>
        </p:txBody>
      </p:sp>
      <p:pic>
        <p:nvPicPr>
          <p:cNvPr id="9220" name="Picture 4"/>
          <p:cNvPicPr>
            <a:picLocks noGrp="1" noChangeAspect="1" noChangeArrowheads="1"/>
          </p:cNvPicPr>
          <p:nvPr>
            <p:ph sz="quarter" idx="2"/>
          </p:nvPr>
        </p:nvPicPr>
        <p:blipFill>
          <a:blip r:embed="rId2" cstate="print"/>
          <a:srcRect/>
          <a:stretch>
            <a:fillRect/>
          </a:stretch>
        </p:blipFill>
        <p:spPr>
          <a:xfrm>
            <a:off x="4756150" y="2590800"/>
            <a:ext cx="3775075" cy="35814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r>
              <a:rPr lang="en-US" smtClean="0"/>
              <a:t>Step Two--  A</a:t>
            </a:r>
          </a:p>
        </p:txBody>
      </p:sp>
      <p:sp>
        <p:nvSpPr>
          <p:cNvPr id="10243" name="Rectangle 3"/>
          <p:cNvSpPr>
            <a:spLocks noGrp="1" noChangeArrowheads="1"/>
          </p:cNvSpPr>
          <p:nvPr>
            <p:ph sz="quarter" idx="1"/>
          </p:nvPr>
        </p:nvSpPr>
        <p:spPr>
          <a:xfrm>
            <a:off x="838200" y="2362200"/>
            <a:ext cx="3776663" cy="3724275"/>
          </a:xfrm>
        </p:spPr>
        <p:txBody>
          <a:bodyPr/>
          <a:lstStyle/>
          <a:p>
            <a:pPr marL="609600" indent="-609600"/>
            <a:r>
              <a:rPr lang="en-US" sz="3600" smtClean="0"/>
              <a:t>Refine the list to include only those areas that are most important</a:t>
            </a:r>
          </a:p>
        </p:txBody>
      </p:sp>
      <p:pic>
        <p:nvPicPr>
          <p:cNvPr id="10244" name="Picture 4" descr="Ron%20Lecturing%20at%20screen"/>
          <p:cNvPicPr>
            <a:picLocks noGrp="1" noChangeAspect="1" noChangeArrowheads="1"/>
          </p:cNvPicPr>
          <p:nvPr>
            <p:ph sz="quarter" idx="2"/>
          </p:nvPr>
        </p:nvPicPr>
        <p:blipFill>
          <a:blip r:embed="rId2" cstate="print"/>
          <a:srcRect/>
          <a:stretch>
            <a:fillRect/>
          </a:stretch>
        </p:blipFill>
        <p:spPr>
          <a:xfrm>
            <a:off x="4754563" y="2432050"/>
            <a:ext cx="3776662" cy="3584575"/>
          </a:xfrm>
        </p:spPr>
      </p:pic>
      <p:sp>
        <p:nvSpPr>
          <p:cNvPr id="10245" name="Rectangle 5"/>
          <p:cNvSpPr>
            <a:spLocks noChangeArrowheads="1"/>
          </p:cNvSpPr>
          <p:nvPr/>
        </p:nvSpPr>
        <p:spPr bwMode="auto">
          <a:xfrm>
            <a:off x="4800600" y="6216650"/>
            <a:ext cx="3886200" cy="641350"/>
          </a:xfrm>
          <a:prstGeom prst="rect">
            <a:avLst/>
          </a:prstGeom>
          <a:noFill/>
          <a:ln w="9525">
            <a:noFill/>
            <a:miter lim="800000"/>
            <a:headEnd/>
            <a:tailEnd/>
          </a:ln>
        </p:spPr>
        <p:txBody>
          <a:bodyPr anchor="ctr">
            <a:spAutoFit/>
          </a:bodyPr>
          <a:lstStyle/>
          <a:p>
            <a:r>
              <a:rPr lang="en-US" sz="900">
                <a:latin typeface="Verdana" pitchFamily="34" charset="0"/>
              </a:rPr>
              <a:t>www.ronjoseph.com/Pictures/ Ron%20Lecturing%20</a:t>
            </a:r>
            <a:r>
              <a:rPr lang="en-US">
                <a:latin typeface="Verdana" pitchFamily="34" charset="0"/>
              </a:rPr>
              <a:t>...</a:t>
            </a:r>
            <a:br>
              <a:rPr lang="en-US">
                <a:latin typeface="Verdana" pitchFamily="34" charset="0"/>
              </a:rPr>
            </a:br>
            <a:endParaRPr lang="en-US">
              <a:latin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en-US" sz="3200" smtClean="0"/>
              <a:t>Step Three</a:t>
            </a:r>
            <a:br>
              <a:rPr lang="en-US" sz="3200" smtClean="0"/>
            </a:br>
            <a:endParaRPr lang="en-US" sz="3200" smtClean="0"/>
          </a:p>
        </p:txBody>
      </p:sp>
      <p:sp>
        <p:nvSpPr>
          <p:cNvPr id="77827" name="Rectangle 3"/>
          <p:cNvSpPr>
            <a:spLocks noGrp="1" noChangeArrowheads="1"/>
          </p:cNvSpPr>
          <p:nvPr>
            <p:ph sz="quarter" idx="1"/>
          </p:nvPr>
        </p:nvSpPr>
        <p:spPr>
          <a:xfrm>
            <a:off x="914400" y="1447800"/>
            <a:ext cx="3749675" cy="4572000"/>
          </a:xfrm>
        </p:spPr>
        <p:txBody>
          <a:bodyPr>
            <a:normAutofit fontScale="92500" lnSpcReduction="10000"/>
          </a:bodyPr>
          <a:lstStyle/>
          <a:p>
            <a:pPr marL="274320" indent="-274320" fontAlgn="auto">
              <a:lnSpc>
                <a:spcPct val="90000"/>
              </a:lnSpc>
              <a:spcBef>
                <a:spcPts val="580"/>
              </a:spcBef>
              <a:spcAft>
                <a:spcPts val="0"/>
              </a:spcAft>
              <a:buFont typeface="Wingdings 2"/>
              <a:buNone/>
              <a:defRPr/>
            </a:pPr>
            <a:r>
              <a:rPr lang="en-US" sz="2400" dirty="0" smtClean="0">
                <a:solidFill>
                  <a:srgbClr val="0000FF"/>
                </a:solidFill>
              </a:rPr>
              <a:t>	Take </a:t>
            </a:r>
            <a:r>
              <a:rPr lang="en-US" sz="2400" dirty="0">
                <a:solidFill>
                  <a:srgbClr val="0000FF"/>
                </a:solidFill>
              </a:rPr>
              <a:t>each topic, idea etc. </a:t>
            </a:r>
            <a:r>
              <a:rPr lang="en-US" sz="2400" dirty="0" smtClean="0">
                <a:solidFill>
                  <a:srgbClr val="0000FF"/>
                </a:solidFill>
              </a:rPr>
              <a:t>and place </a:t>
            </a:r>
            <a:r>
              <a:rPr lang="en-US" sz="2400" dirty="0">
                <a:solidFill>
                  <a:srgbClr val="0000FF"/>
                </a:solidFill>
              </a:rPr>
              <a:t>them into </a:t>
            </a:r>
            <a:r>
              <a:rPr lang="en-US" sz="2400" dirty="0" smtClean="0">
                <a:solidFill>
                  <a:srgbClr val="0000FF"/>
                </a:solidFill>
              </a:rPr>
              <a:t>major categories </a:t>
            </a:r>
            <a:r>
              <a:rPr lang="en-US" sz="2400" dirty="0">
                <a:solidFill>
                  <a:srgbClr val="0000FF"/>
                </a:solidFill>
              </a:rPr>
              <a:t>that represent their overall concept</a:t>
            </a:r>
            <a:r>
              <a:rPr lang="en-US" sz="2400" dirty="0"/>
              <a:t>.</a:t>
            </a:r>
          </a:p>
          <a:p>
            <a:pPr marL="274320" indent="-274320" fontAlgn="auto">
              <a:lnSpc>
                <a:spcPct val="90000"/>
              </a:lnSpc>
              <a:spcBef>
                <a:spcPts val="580"/>
              </a:spcBef>
              <a:spcAft>
                <a:spcPts val="0"/>
              </a:spcAft>
              <a:buFont typeface="Wingdings" pitchFamily="2" charset="2"/>
              <a:buNone/>
              <a:defRPr/>
            </a:pPr>
            <a:r>
              <a:rPr lang="en-US" sz="2400" dirty="0"/>
              <a:t>	</a:t>
            </a:r>
            <a:endParaRPr lang="en-US" sz="2400" dirty="0" smtClean="0"/>
          </a:p>
          <a:p>
            <a:pPr marL="274320" indent="-274320" fontAlgn="auto">
              <a:lnSpc>
                <a:spcPct val="90000"/>
              </a:lnSpc>
              <a:spcBef>
                <a:spcPts val="580"/>
              </a:spcBef>
              <a:spcAft>
                <a:spcPts val="0"/>
              </a:spcAft>
              <a:buFont typeface="Wingdings" pitchFamily="2" charset="2"/>
              <a:buNone/>
              <a:defRPr/>
            </a:pPr>
            <a:r>
              <a:rPr lang="en-US" sz="2400" dirty="0" smtClean="0"/>
              <a:t>Example –  Teaching Reading in the Content Areas</a:t>
            </a:r>
            <a:endParaRPr lang="en-US" sz="2400" b="1" dirty="0"/>
          </a:p>
          <a:p>
            <a:pPr marL="274320" indent="-274320" fontAlgn="auto">
              <a:lnSpc>
                <a:spcPct val="90000"/>
              </a:lnSpc>
              <a:spcBef>
                <a:spcPts val="580"/>
              </a:spcBef>
              <a:spcAft>
                <a:spcPts val="0"/>
              </a:spcAft>
              <a:buFont typeface="Wingdings 2"/>
              <a:buChar char=""/>
              <a:defRPr/>
            </a:pPr>
            <a:endParaRPr lang="en-US" sz="2400" b="1" dirty="0" smtClean="0"/>
          </a:p>
          <a:p>
            <a:pPr marL="274320" indent="-274320" fontAlgn="auto">
              <a:lnSpc>
                <a:spcPct val="90000"/>
              </a:lnSpc>
              <a:spcBef>
                <a:spcPts val="580"/>
              </a:spcBef>
              <a:spcAft>
                <a:spcPts val="0"/>
              </a:spcAft>
              <a:buFont typeface="Wingdings 2"/>
              <a:buChar char=""/>
              <a:defRPr/>
            </a:pPr>
            <a:r>
              <a:rPr lang="en-US" sz="2400" b="1" dirty="0" smtClean="0"/>
              <a:t>Major </a:t>
            </a:r>
            <a:r>
              <a:rPr lang="en-US" sz="2400" b="1" dirty="0"/>
              <a:t>Categories</a:t>
            </a:r>
            <a:r>
              <a:rPr lang="en-US" sz="2400" dirty="0"/>
              <a:t>– </a:t>
            </a:r>
          </a:p>
          <a:p>
            <a:pPr marL="274320" indent="-274320" fontAlgn="auto">
              <a:lnSpc>
                <a:spcPct val="90000"/>
              </a:lnSpc>
              <a:spcBef>
                <a:spcPts val="580"/>
              </a:spcBef>
              <a:spcAft>
                <a:spcPts val="0"/>
              </a:spcAft>
              <a:buFont typeface="Wingdings" pitchFamily="2" charset="2"/>
              <a:buNone/>
              <a:defRPr/>
            </a:pPr>
            <a:r>
              <a:rPr lang="en-US" sz="2400" dirty="0"/>
              <a:t>1.The Reading Process</a:t>
            </a:r>
          </a:p>
          <a:p>
            <a:pPr marL="274320" indent="-274320" fontAlgn="auto">
              <a:lnSpc>
                <a:spcPct val="90000"/>
              </a:lnSpc>
              <a:spcBef>
                <a:spcPts val="580"/>
              </a:spcBef>
              <a:spcAft>
                <a:spcPts val="0"/>
              </a:spcAft>
              <a:buFont typeface="Wingdings" pitchFamily="2" charset="2"/>
              <a:buNone/>
              <a:defRPr/>
            </a:pPr>
            <a:r>
              <a:rPr lang="en-US" sz="2400" dirty="0"/>
              <a:t>2. Reading Guides</a:t>
            </a:r>
          </a:p>
          <a:p>
            <a:pPr marL="274320" indent="-274320" fontAlgn="auto">
              <a:lnSpc>
                <a:spcPct val="90000"/>
              </a:lnSpc>
              <a:spcBef>
                <a:spcPts val="580"/>
              </a:spcBef>
              <a:spcAft>
                <a:spcPts val="0"/>
              </a:spcAft>
              <a:buFont typeface="Wingdings" pitchFamily="2" charset="2"/>
              <a:buNone/>
              <a:defRPr/>
            </a:pPr>
            <a:r>
              <a:rPr lang="en-US" sz="2400" dirty="0"/>
              <a:t>3.Reading Disabilities</a:t>
            </a:r>
          </a:p>
          <a:p>
            <a:pPr marL="274320" indent="-274320" fontAlgn="auto">
              <a:lnSpc>
                <a:spcPct val="90000"/>
              </a:lnSpc>
              <a:spcBef>
                <a:spcPts val="580"/>
              </a:spcBef>
              <a:spcAft>
                <a:spcPts val="0"/>
              </a:spcAft>
              <a:buFont typeface="Wingdings" pitchFamily="2" charset="2"/>
              <a:buNone/>
              <a:defRPr/>
            </a:pPr>
            <a:r>
              <a:rPr lang="en-US" sz="2400" dirty="0"/>
              <a:t>4. Reading for Main Ideas</a:t>
            </a:r>
          </a:p>
          <a:p>
            <a:pPr marL="274320" indent="-274320" fontAlgn="auto">
              <a:lnSpc>
                <a:spcPct val="90000"/>
              </a:lnSpc>
              <a:spcBef>
                <a:spcPts val="580"/>
              </a:spcBef>
              <a:spcAft>
                <a:spcPts val="0"/>
              </a:spcAft>
              <a:buFont typeface="Wingdings" pitchFamily="2" charset="2"/>
              <a:buNone/>
              <a:defRPr/>
            </a:pPr>
            <a:r>
              <a:rPr lang="en-US" sz="2400" dirty="0"/>
              <a:t>	</a:t>
            </a:r>
            <a:endParaRPr lang="en-US" sz="2400" b="1" dirty="0"/>
          </a:p>
          <a:p>
            <a:pPr marL="274320" indent="-274320" fontAlgn="auto">
              <a:lnSpc>
                <a:spcPct val="90000"/>
              </a:lnSpc>
              <a:spcBef>
                <a:spcPts val="580"/>
              </a:spcBef>
              <a:spcAft>
                <a:spcPts val="0"/>
              </a:spcAft>
              <a:buFont typeface="Wingdings 2"/>
              <a:buChar char=""/>
              <a:defRPr/>
            </a:pPr>
            <a:endParaRPr lang="en-US" sz="2400" dirty="0"/>
          </a:p>
        </p:txBody>
      </p:sp>
      <p:sp>
        <p:nvSpPr>
          <p:cNvPr id="4" name="Content Placeholder 3"/>
          <p:cNvSpPr>
            <a:spLocks noGrp="1"/>
          </p:cNvSpPr>
          <p:nvPr>
            <p:ph sz="quarter" idx="2"/>
          </p:nvPr>
        </p:nvSpPr>
        <p:spPr>
          <a:xfrm>
            <a:off x="4933950" y="1447800"/>
            <a:ext cx="3749675" cy="4572000"/>
          </a:xfrm>
        </p:spPr>
        <p:txBody>
          <a:bodyPr>
            <a:normAutofit fontScale="92500" lnSpcReduction="10000"/>
          </a:bodyPr>
          <a:lstStyle/>
          <a:p>
            <a:pPr marL="274320" indent="-274320" fontAlgn="auto">
              <a:spcBef>
                <a:spcPts val="580"/>
              </a:spcBef>
              <a:spcAft>
                <a:spcPts val="0"/>
              </a:spcAft>
              <a:buFont typeface="Wingdings 2"/>
              <a:buChar char=""/>
              <a:defRPr/>
            </a:pPr>
            <a:r>
              <a:rPr lang="en-US" dirty="0" smtClean="0">
                <a:solidFill>
                  <a:srgbClr val="FF0000"/>
                </a:solidFill>
              </a:rPr>
              <a:t>Example- Teaching the  Civil War</a:t>
            </a:r>
          </a:p>
          <a:p>
            <a:pPr marL="274320" indent="-274320" fontAlgn="auto">
              <a:spcBef>
                <a:spcPts val="580"/>
              </a:spcBef>
              <a:spcAft>
                <a:spcPts val="0"/>
              </a:spcAft>
              <a:buFont typeface="Wingdings 2"/>
              <a:buChar char=""/>
              <a:defRPr/>
            </a:pPr>
            <a:r>
              <a:rPr lang="en-US" b="1" dirty="0" smtClean="0"/>
              <a:t>Major Categories </a:t>
            </a:r>
            <a:r>
              <a:rPr lang="en-US" dirty="0" smtClean="0"/>
              <a:t>– </a:t>
            </a:r>
          </a:p>
          <a:p>
            <a:pPr marL="274320" indent="-274320" fontAlgn="auto">
              <a:spcBef>
                <a:spcPts val="580"/>
              </a:spcBef>
              <a:spcAft>
                <a:spcPts val="0"/>
              </a:spcAft>
              <a:buFont typeface="Wingdings 2"/>
              <a:buChar char=""/>
              <a:defRPr/>
            </a:pPr>
            <a:endParaRPr lang="en-US" dirty="0" smtClean="0"/>
          </a:p>
          <a:p>
            <a:pPr marL="514350" indent="-514350" fontAlgn="auto">
              <a:spcBef>
                <a:spcPts val="580"/>
              </a:spcBef>
              <a:spcAft>
                <a:spcPts val="0"/>
              </a:spcAft>
              <a:buFont typeface="+mj-lt"/>
              <a:buAutoNum type="arabicPeriod"/>
              <a:defRPr/>
            </a:pPr>
            <a:r>
              <a:rPr lang="en-US" dirty="0" smtClean="0"/>
              <a:t>State of the Nation leading up to the Civil War</a:t>
            </a:r>
          </a:p>
          <a:p>
            <a:pPr marL="514350" indent="-514350" fontAlgn="auto">
              <a:spcBef>
                <a:spcPts val="580"/>
              </a:spcBef>
              <a:spcAft>
                <a:spcPts val="0"/>
              </a:spcAft>
              <a:buFont typeface="+mj-lt"/>
              <a:buAutoNum type="arabicPeriod"/>
              <a:defRPr/>
            </a:pPr>
            <a:r>
              <a:rPr lang="en-US" dirty="0" smtClean="0"/>
              <a:t>Causes of the Civil War</a:t>
            </a:r>
          </a:p>
          <a:p>
            <a:pPr marL="514350" indent="-514350" fontAlgn="auto">
              <a:spcBef>
                <a:spcPts val="580"/>
              </a:spcBef>
              <a:spcAft>
                <a:spcPts val="0"/>
              </a:spcAft>
              <a:buFont typeface="+mj-lt"/>
              <a:buAutoNum type="arabicPeriod"/>
              <a:defRPr/>
            </a:pPr>
            <a:r>
              <a:rPr lang="en-US" dirty="0" smtClean="0"/>
              <a:t>North’s Strategies</a:t>
            </a:r>
            <a:endParaRPr lang="en-US" dirty="0"/>
          </a:p>
          <a:p>
            <a:pPr marL="514350" indent="-514350" fontAlgn="auto">
              <a:spcBef>
                <a:spcPts val="580"/>
              </a:spcBef>
              <a:spcAft>
                <a:spcPts val="0"/>
              </a:spcAft>
              <a:buFont typeface="+mj-lt"/>
              <a:buAutoNum type="arabicPeriod"/>
              <a:defRPr/>
            </a:pPr>
            <a:r>
              <a:rPr lang="en-US" dirty="0" smtClean="0"/>
              <a:t>South’s Strategies</a:t>
            </a:r>
          </a:p>
          <a:p>
            <a:pPr marL="514350" indent="-514350" fontAlgn="auto">
              <a:spcBef>
                <a:spcPts val="580"/>
              </a:spcBef>
              <a:spcAft>
                <a:spcPts val="0"/>
              </a:spcAft>
              <a:buFont typeface="+mj-lt"/>
              <a:buAutoNum type="arabicPeriod"/>
              <a:defRPr/>
            </a:pPr>
            <a:r>
              <a:rPr lang="en-US" dirty="0" smtClean="0"/>
              <a:t>Turning Points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r>
              <a:rPr lang="en-US" sz="2800" smtClean="0"/>
              <a:t>Step Four  Develop Learning Outcomes</a:t>
            </a:r>
          </a:p>
        </p:txBody>
      </p:sp>
      <p:sp>
        <p:nvSpPr>
          <p:cNvPr id="12291" name="Rectangle 3"/>
          <p:cNvSpPr>
            <a:spLocks noGrp="1" noChangeArrowheads="1"/>
          </p:cNvSpPr>
          <p:nvPr>
            <p:ph sz="quarter" idx="1"/>
          </p:nvPr>
        </p:nvSpPr>
        <p:spPr/>
        <p:txBody>
          <a:bodyPr/>
          <a:lstStyle/>
          <a:p>
            <a:pPr>
              <a:lnSpc>
                <a:spcPct val="90000"/>
              </a:lnSpc>
            </a:pPr>
            <a:endParaRPr lang="en-US" sz="2400" smtClean="0"/>
          </a:p>
          <a:p>
            <a:pPr>
              <a:lnSpc>
                <a:spcPct val="90000"/>
              </a:lnSpc>
            </a:pPr>
            <a:r>
              <a:rPr lang="en-US" sz="2400" smtClean="0">
                <a:solidFill>
                  <a:srgbClr val="0000FF"/>
                </a:solidFill>
              </a:rPr>
              <a:t>From these major categories write a set of learning outcomes for the course—most courses have 6- 8 learning outcomes</a:t>
            </a:r>
            <a:r>
              <a:rPr lang="en-US" sz="2400" smtClean="0">
                <a:solidFill>
                  <a:srgbClr val="FF0000"/>
                </a:solidFill>
              </a:rPr>
              <a:t>.( How to write outcomes is explained in the next few slides)</a:t>
            </a:r>
          </a:p>
          <a:p>
            <a:pPr>
              <a:lnSpc>
                <a:spcPct val="90000"/>
              </a:lnSpc>
            </a:pPr>
            <a:endParaRPr lang="en-US" sz="2400" smtClean="0"/>
          </a:p>
          <a:p>
            <a:pPr>
              <a:lnSpc>
                <a:spcPct val="90000"/>
              </a:lnSpc>
              <a:buFont typeface="Wingdings" pitchFamily="2" charset="2"/>
              <a:buNone/>
            </a:pPr>
            <a:r>
              <a:rPr lang="en-US" sz="2400" smtClean="0"/>
              <a:t>	</a:t>
            </a:r>
            <a:r>
              <a:rPr lang="en-US" sz="2400" b="1" smtClean="0"/>
              <a:t>Learning Outcomes have four (4) parts</a:t>
            </a:r>
          </a:p>
          <a:p>
            <a:pPr>
              <a:lnSpc>
                <a:spcPct val="90000"/>
              </a:lnSpc>
            </a:pPr>
            <a:r>
              <a:rPr lang="en-US" sz="2400" b="1" smtClean="0"/>
              <a:t>Who will do the learning?</a:t>
            </a:r>
          </a:p>
          <a:p>
            <a:pPr>
              <a:lnSpc>
                <a:spcPct val="90000"/>
              </a:lnSpc>
            </a:pPr>
            <a:r>
              <a:rPr lang="en-US" sz="2400" b="1" smtClean="0"/>
              <a:t>When will the learning be completed?</a:t>
            </a:r>
          </a:p>
          <a:p>
            <a:pPr>
              <a:lnSpc>
                <a:spcPct val="90000"/>
              </a:lnSpc>
            </a:pPr>
            <a:r>
              <a:rPr lang="en-US" sz="2400" b="1" smtClean="0"/>
              <a:t>What will they learn?</a:t>
            </a:r>
          </a:p>
          <a:p>
            <a:pPr>
              <a:lnSpc>
                <a:spcPct val="90000"/>
              </a:lnSpc>
            </a:pPr>
            <a:r>
              <a:rPr lang="en-US" sz="2400" b="1" smtClean="0"/>
              <a:t>How will you know that they learned 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r>
              <a:rPr lang="en-US" smtClean="0"/>
              <a:t>Learning Outcomes</a:t>
            </a:r>
          </a:p>
        </p:txBody>
      </p:sp>
      <p:sp>
        <p:nvSpPr>
          <p:cNvPr id="80899" name="Rectangle 3"/>
          <p:cNvSpPr>
            <a:spLocks noGrp="1" noChangeArrowheads="1"/>
          </p:cNvSpPr>
          <p:nvPr>
            <p:ph sz="quarter" idx="1"/>
          </p:nvPr>
        </p:nvSpPr>
        <p:spPr/>
        <p:txBody>
          <a:bodyPr>
            <a:normAutofit/>
          </a:bodyPr>
          <a:lstStyle/>
          <a:p>
            <a:pPr marL="274320" indent="-274320" fontAlgn="auto">
              <a:lnSpc>
                <a:spcPct val="90000"/>
              </a:lnSpc>
              <a:spcBef>
                <a:spcPts val="580"/>
              </a:spcBef>
              <a:spcAft>
                <a:spcPts val="0"/>
              </a:spcAft>
              <a:buFont typeface="Wingdings" pitchFamily="2" charset="2"/>
              <a:buNone/>
              <a:defRPr/>
            </a:pPr>
            <a:r>
              <a:rPr lang="en-US" sz="2400" dirty="0"/>
              <a:t>	</a:t>
            </a:r>
            <a:endParaRPr lang="en-US" sz="2400" dirty="0" smtClean="0"/>
          </a:p>
          <a:p>
            <a:pPr marL="274320" indent="-274320" fontAlgn="auto">
              <a:lnSpc>
                <a:spcPct val="90000"/>
              </a:lnSpc>
              <a:spcBef>
                <a:spcPts val="580"/>
              </a:spcBef>
              <a:spcAft>
                <a:spcPts val="0"/>
              </a:spcAft>
              <a:buFont typeface="Wingdings" pitchFamily="2" charset="2"/>
              <a:buNone/>
              <a:defRPr/>
            </a:pPr>
            <a:r>
              <a:rPr lang="en-US" sz="2400" dirty="0" smtClean="0"/>
              <a:t>			When			Who</a:t>
            </a:r>
            <a:endParaRPr lang="en-US" sz="2400" dirty="0"/>
          </a:p>
          <a:p>
            <a:pPr marL="274320" indent="-274320" fontAlgn="auto">
              <a:lnSpc>
                <a:spcPct val="90000"/>
              </a:lnSpc>
              <a:spcBef>
                <a:spcPts val="580"/>
              </a:spcBef>
              <a:spcAft>
                <a:spcPts val="0"/>
              </a:spcAft>
              <a:buFont typeface="Wingdings" pitchFamily="2" charset="2"/>
              <a:buNone/>
              <a:defRPr/>
            </a:pPr>
            <a:r>
              <a:rPr lang="en-US" sz="2400" dirty="0" smtClean="0"/>
              <a:t>Example</a:t>
            </a:r>
            <a:endParaRPr lang="en-US" sz="2400" dirty="0"/>
          </a:p>
          <a:p>
            <a:pPr marL="274320" indent="-274320" fontAlgn="auto">
              <a:lnSpc>
                <a:spcPct val="90000"/>
              </a:lnSpc>
              <a:spcBef>
                <a:spcPts val="580"/>
              </a:spcBef>
              <a:spcAft>
                <a:spcPts val="0"/>
              </a:spcAft>
              <a:buFont typeface="Wingdings 2"/>
              <a:buChar char=""/>
              <a:defRPr/>
            </a:pPr>
            <a:r>
              <a:rPr lang="en-US" sz="2400" b="1" dirty="0">
                <a:solidFill>
                  <a:srgbClr val="993366"/>
                </a:solidFill>
              </a:rPr>
              <a:t>By the end of the semester students will demonstrate through their written work and class </a:t>
            </a:r>
            <a:r>
              <a:rPr lang="en-US" sz="2400" b="1" dirty="0" smtClean="0">
                <a:solidFill>
                  <a:srgbClr val="993366"/>
                </a:solidFill>
              </a:rPr>
              <a:t>presentations how to apply reading guides to a content textbook </a:t>
            </a:r>
          </a:p>
          <a:p>
            <a:pPr lvl="8">
              <a:lnSpc>
                <a:spcPct val="90000"/>
              </a:lnSpc>
              <a:defRPr/>
            </a:pPr>
            <a:endParaRPr lang="en-US" sz="1200" b="1" dirty="0" smtClean="0">
              <a:solidFill>
                <a:srgbClr val="993366"/>
              </a:solidFill>
            </a:endParaRPr>
          </a:p>
          <a:p>
            <a:pPr lvl="8">
              <a:lnSpc>
                <a:spcPct val="90000"/>
              </a:lnSpc>
              <a:defRPr/>
            </a:pPr>
            <a:r>
              <a:rPr lang="en-US" sz="2400" b="1" dirty="0" smtClean="0"/>
              <a:t>What	Know they Learned</a:t>
            </a:r>
          </a:p>
          <a:p>
            <a:pPr marL="822960" lvl="2" fontAlgn="auto">
              <a:lnSpc>
                <a:spcPct val="90000"/>
              </a:lnSpc>
              <a:spcBef>
                <a:spcPts val="370"/>
              </a:spcBef>
              <a:spcAft>
                <a:spcPts val="0"/>
              </a:spcAft>
              <a:buClr>
                <a:schemeClr val="accent1">
                  <a:tint val="60000"/>
                </a:schemeClr>
              </a:buClr>
              <a:buFont typeface="Wingdings 2"/>
              <a:buChar char=""/>
              <a:defRPr/>
            </a:pPr>
            <a:endParaRPr lang="en-US" sz="1600" b="1" dirty="0">
              <a:solidFill>
                <a:srgbClr val="993366"/>
              </a:solidFill>
            </a:endParaRPr>
          </a:p>
        </p:txBody>
      </p:sp>
      <p:cxnSp>
        <p:nvCxnSpPr>
          <p:cNvPr id="5" name="Straight Arrow Connector 4"/>
          <p:cNvCxnSpPr/>
          <p:nvPr/>
        </p:nvCxnSpPr>
        <p:spPr>
          <a:xfrm rot="5400000">
            <a:off x="2171700" y="23241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991100" y="24765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2133600" y="3581400"/>
            <a:ext cx="1905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343400" y="3276600"/>
            <a:ext cx="2209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6438900" y="34671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r>
              <a:rPr lang="en-US" sz="2000" smtClean="0"/>
              <a:t>Learning outcomes provide direction in the planning of a learning activity</a:t>
            </a:r>
          </a:p>
        </p:txBody>
      </p:sp>
      <p:sp>
        <p:nvSpPr>
          <p:cNvPr id="14339" name="Rectangle 3"/>
          <p:cNvSpPr>
            <a:spLocks noGrp="1" noChangeArrowheads="1"/>
          </p:cNvSpPr>
          <p:nvPr>
            <p:ph sz="quarter" idx="1"/>
          </p:nvPr>
        </p:nvSpPr>
        <p:spPr/>
        <p:txBody>
          <a:bodyPr/>
          <a:lstStyle/>
          <a:p>
            <a:pPr>
              <a:lnSpc>
                <a:spcPct val="90000"/>
              </a:lnSpc>
            </a:pPr>
            <a:r>
              <a:rPr lang="en-US" sz="2000" smtClean="0"/>
              <a:t>They help to:</a:t>
            </a:r>
          </a:p>
          <a:p>
            <a:pPr>
              <a:lnSpc>
                <a:spcPct val="90000"/>
              </a:lnSpc>
            </a:pPr>
            <a:r>
              <a:rPr lang="en-US" sz="2000" smtClean="0"/>
              <a:t>Focus on learner's behavior that is to be changed</a:t>
            </a:r>
          </a:p>
          <a:p>
            <a:pPr>
              <a:lnSpc>
                <a:spcPct val="90000"/>
              </a:lnSpc>
            </a:pPr>
            <a:endParaRPr lang="en-US" sz="2000" smtClean="0"/>
          </a:p>
          <a:p>
            <a:pPr>
              <a:lnSpc>
                <a:spcPct val="90000"/>
              </a:lnSpc>
            </a:pPr>
            <a:r>
              <a:rPr lang="en-US" sz="2000" smtClean="0">
                <a:solidFill>
                  <a:srgbClr val="FB1705"/>
                </a:solidFill>
              </a:rPr>
              <a:t>Serve as guidelines for content, instruction, and evaluation</a:t>
            </a:r>
          </a:p>
          <a:p>
            <a:pPr>
              <a:lnSpc>
                <a:spcPct val="90000"/>
              </a:lnSpc>
            </a:pPr>
            <a:endParaRPr lang="en-US" sz="2000" smtClean="0">
              <a:solidFill>
                <a:srgbClr val="FB1705"/>
              </a:solidFill>
            </a:endParaRPr>
          </a:p>
          <a:p>
            <a:pPr>
              <a:lnSpc>
                <a:spcPct val="90000"/>
              </a:lnSpc>
            </a:pPr>
            <a:r>
              <a:rPr lang="en-US" sz="2000" smtClean="0"/>
              <a:t>Identify specifically what should be learned</a:t>
            </a:r>
          </a:p>
          <a:p>
            <a:pPr>
              <a:lnSpc>
                <a:spcPct val="90000"/>
              </a:lnSpc>
            </a:pPr>
            <a:endParaRPr lang="en-US" sz="2000" smtClean="0"/>
          </a:p>
          <a:p>
            <a:pPr>
              <a:lnSpc>
                <a:spcPct val="90000"/>
              </a:lnSpc>
            </a:pPr>
            <a:r>
              <a:rPr lang="en-US" sz="2000" smtClean="0">
                <a:solidFill>
                  <a:srgbClr val="FB1705"/>
                </a:solidFill>
              </a:rPr>
              <a:t>Convey to learners exactly what is to be accomplished</a:t>
            </a:r>
            <a:br>
              <a:rPr lang="en-US" sz="2000" smtClean="0">
                <a:solidFill>
                  <a:srgbClr val="FB1705"/>
                </a:solidFill>
              </a:rPr>
            </a:br>
            <a:r>
              <a:rPr lang="en-US" sz="2000" smtClean="0">
                <a:solidFill>
                  <a:srgbClr val="FB1705"/>
                </a:solidFill>
              </a:rPr>
              <a:t/>
            </a:r>
            <a:br>
              <a:rPr lang="en-US" sz="2000" smtClean="0">
                <a:solidFill>
                  <a:srgbClr val="FB1705"/>
                </a:solidFill>
              </a:rPr>
            </a:br>
            <a:endParaRPr lang="en-US" sz="2000" smtClean="0">
              <a:solidFill>
                <a:srgbClr val="FB1705"/>
              </a:solidFill>
            </a:endParaRPr>
          </a:p>
          <a:p>
            <a:pPr>
              <a:lnSpc>
                <a:spcPct val="90000"/>
              </a:lnSpc>
            </a:pPr>
            <a:endParaRPr lang="en-US" sz="20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569</TotalTime>
  <Words>977</Words>
  <Application>Microsoft Office PowerPoint</Application>
  <PresentationFormat>On-screen Show (4:3)</PresentationFormat>
  <Paragraphs>244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Franklin Gothic Book</vt:lpstr>
      <vt:lpstr>Perpetua</vt:lpstr>
      <vt:lpstr>Times New Roman</vt:lpstr>
      <vt:lpstr>Verdana</vt:lpstr>
      <vt:lpstr>Wingdings</vt:lpstr>
      <vt:lpstr>Wingdings 2</vt:lpstr>
      <vt:lpstr>Equity</vt:lpstr>
      <vt:lpstr> Developing Lesson Plans for a  College Course A Guide for New Instructors </vt:lpstr>
      <vt:lpstr>Planning</vt:lpstr>
      <vt:lpstr>Step One </vt:lpstr>
      <vt:lpstr>Step Two </vt:lpstr>
      <vt:lpstr>Step Two--  A</vt:lpstr>
      <vt:lpstr>Step Three </vt:lpstr>
      <vt:lpstr>Step Four  Develop Learning Outcomes</vt:lpstr>
      <vt:lpstr>Learning Outcomes</vt:lpstr>
      <vt:lpstr>Learning outcomes provide direction in the planning of a learning activity</vt:lpstr>
      <vt:lpstr>             What are the characteristics of learning outcomes</vt:lpstr>
      <vt:lpstr>How do you fix an unclear outcome? </vt:lpstr>
      <vt:lpstr>Learning Outcomes Can be Measured</vt:lpstr>
      <vt:lpstr>Learning Outcomes need Action Verbs</vt:lpstr>
      <vt:lpstr>Ambiguous Verbs</vt:lpstr>
      <vt:lpstr>Step Five </vt:lpstr>
      <vt:lpstr>Step Six </vt:lpstr>
      <vt:lpstr>Step Seven </vt:lpstr>
      <vt:lpstr>Time Estimates for Lesson Planning</vt:lpstr>
      <vt:lpstr>Step Eight </vt:lpstr>
      <vt:lpstr>Step Eight </vt:lpstr>
      <vt:lpstr>Context of the Course</vt:lpstr>
      <vt:lpstr>StepNine</vt:lpstr>
      <vt:lpstr>Step Ten</vt:lpstr>
      <vt:lpstr>Step Eleven </vt:lpstr>
      <vt:lpstr>Step Twelve </vt:lpstr>
      <vt:lpstr>        Summative Tools-Ways to evaluated if learning has taken place that are usually graded: </vt:lpstr>
      <vt:lpstr>Step Thirteen—Criteria for Evaluation</vt:lpstr>
      <vt:lpstr>Step Fourteen  </vt:lpstr>
    </vt:vector>
  </TitlesOfParts>
  <Company>Ferris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Lesson Plans for a  College Course A Guide for New Instructors</dc:title>
  <dc:creator>Terry Doyle</dc:creator>
  <cp:lastModifiedBy>Baxter, Karla (NBCC - Saint John)</cp:lastModifiedBy>
  <cp:revision>9</cp:revision>
  <dcterms:created xsi:type="dcterms:W3CDTF">2007-12-06T18:48:57Z</dcterms:created>
  <dcterms:modified xsi:type="dcterms:W3CDTF">2018-07-22T15:10:29Z</dcterms:modified>
</cp:coreProperties>
</file>