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8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200"/>
    <a:srgbClr val="007599"/>
    <a:srgbClr val="AFDDDF"/>
    <a:srgbClr val="82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1AD04E-AA11-E547-8084-3D10A2FC8085}" type="datetimeFigureOut">
              <a:rPr lang="en-US"/>
              <a:pPr>
                <a:defRPr/>
              </a:pPr>
              <a:t>7/13/2016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BED2AE-99D7-D643-B254-32FDD7FA77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642453F-47FC-7F48-B6A4-CB736A91DB89}" type="datetimeFigureOut">
              <a:rPr lang="en-US"/>
              <a:pPr>
                <a:defRPr/>
              </a:pPr>
              <a:t>7/13/2016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025F451-2CA0-AE49-AE8C-3A6504012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50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profile versus course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r>
              <a:rPr lang="en-US" sz="1000" dirty="0">
                <a:latin typeface="Arial"/>
                <a:cs typeface="Arial"/>
              </a:rPr>
              <a:t>Page </a:t>
            </a:r>
            <a:fld id="{7D25A725-4C41-F24F-82EE-B487DB8CDD2C}" type="slidenum">
              <a:rPr lang="en-US" sz="1000">
                <a:latin typeface="Arial"/>
                <a:cs typeface="Arial"/>
              </a:rPr>
              <a:pPr algn="ctr"/>
              <a:t>2</a:t>
            </a:fld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267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r>
              <a:rPr lang="en-US" sz="1000" dirty="0">
                <a:latin typeface="Arial"/>
                <a:cs typeface="Arial"/>
              </a:rPr>
              <a:t>Page </a:t>
            </a:r>
            <a:fld id="{7D25A725-4C41-F24F-82EE-B487DB8CDD2C}" type="slidenum">
              <a:rPr lang="en-US" sz="1000">
                <a:latin typeface="Arial"/>
                <a:cs typeface="Arial"/>
              </a:rPr>
              <a:pPr algn="ctr"/>
              <a:t>7</a:t>
            </a:fld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91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r>
              <a:rPr lang="en-US" sz="1000" dirty="0">
                <a:latin typeface="Arial"/>
                <a:cs typeface="Arial"/>
              </a:rPr>
              <a:t>Page </a:t>
            </a:r>
            <a:fld id="{7D25A725-4C41-F24F-82EE-B487DB8CDD2C}" type="slidenum">
              <a:rPr lang="en-US" sz="1000">
                <a:latin typeface="Arial"/>
                <a:cs typeface="Arial"/>
              </a:rPr>
              <a:pPr algn="ctr"/>
              <a:t>11</a:t>
            </a:fld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833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r>
              <a:rPr lang="en-US" sz="1000" dirty="0">
                <a:latin typeface="Arial"/>
                <a:cs typeface="Arial"/>
              </a:rPr>
              <a:t>Page </a:t>
            </a:r>
            <a:fld id="{7D25A725-4C41-F24F-82EE-B487DB8CDD2C}" type="slidenum">
              <a:rPr lang="en-US" sz="1000">
                <a:latin typeface="Arial"/>
                <a:cs typeface="Arial"/>
              </a:rPr>
              <a:pPr algn="ctr"/>
              <a:t>16</a:t>
            </a:fld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21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676650" y="4860925"/>
            <a:ext cx="79105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7" descr="NBCClogo_Primary_RGB_4Cworks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552450"/>
            <a:ext cx="301307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3584" y="1904999"/>
            <a:ext cx="7898816" cy="2888381"/>
          </a:xfrm>
        </p:spPr>
        <p:txBody>
          <a:bodyPr>
            <a:normAutofit/>
          </a:bodyPr>
          <a:lstStyle>
            <a:lvl1pPr algn="l">
              <a:defRPr sz="5000" b="0" i="0">
                <a:solidFill>
                  <a:srgbClr val="AFDDDF"/>
                </a:solidFill>
                <a:latin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7266" y="5029201"/>
            <a:ext cx="7905134" cy="813836"/>
          </a:xfrm>
        </p:spPr>
        <p:txBody>
          <a:bodyPr/>
          <a:lstStyle>
            <a:lvl1pPr marL="0" indent="0" algn="l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3184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solidFill>
          <a:srgbClr val="0075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38C61-10F3-B441-A3D9-1A68D92E3F86}" type="datetime1">
              <a:rPr lang="en-US"/>
              <a:pPr>
                <a:defRPr/>
              </a:pPr>
              <a:t>7/13/2016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6EDE5-2F7A-EE44-8BC9-65AC435EF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6381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rgbClr val="829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FDDD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4B3C1-A8E9-9641-B0C8-CBB50EB18592}" type="datetime1">
              <a:rPr lang="en-US"/>
              <a:pPr>
                <a:defRPr/>
              </a:pPr>
              <a:t>7/13/2016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E952E-3F43-C14C-AC5B-DA6D34B18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751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AFDD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5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0CE43-B1E7-D64E-B18F-5205852FA2F3}" type="datetime1">
              <a:rPr lang="en-US"/>
              <a:pPr>
                <a:defRPr/>
              </a:pPr>
              <a:t>7/13/2016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526DB-4A8E-B647-84BD-5D1AAA56A9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3337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rgbClr val="F8C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5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3E76D-EAC9-B242-BBA7-3834CC476107}" type="datetime1">
              <a:rPr lang="en-US"/>
              <a:pPr>
                <a:defRPr/>
              </a:pPr>
              <a:t>7/13/2016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94F08-0802-CC43-A625-3308F2A5F0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1840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63675" y="4860925"/>
            <a:ext cx="93487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7" descr="NBCClogo_Primary_RGB_4Cworks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552450"/>
            <a:ext cx="301307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9433563" cy="2743200"/>
          </a:xfrm>
        </p:spPr>
        <p:txBody>
          <a:bodyPr>
            <a:normAutofit/>
          </a:bodyPr>
          <a:lstStyle>
            <a:lvl1pPr>
              <a:defRPr sz="5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199"/>
            <a:ext cx="9446724" cy="1215215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01813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5711825" y="4859338"/>
            <a:ext cx="5945188" cy="6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7" descr="NBCClogo_Secondary_RGB_4Cwork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71538"/>
            <a:ext cx="3770313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4403" y="1904999"/>
            <a:ext cx="5926590" cy="2888381"/>
          </a:xfrm>
        </p:spPr>
        <p:txBody>
          <a:bodyPr>
            <a:normAutofit/>
          </a:bodyPr>
          <a:lstStyle>
            <a:lvl1pPr algn="l">
              <a:defRPr sz="5000" b="0" i="0">
                <a:solidFill>
                  <a:srgbClr val="AFDDDF"/>
                </a:solidFill>
                <a:latin typeface="Cambr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4403" y="5029200"/>
            <a:ext cx="5926590" cy="825583"/>
          </a:xfrm>
        </p:spPr>
        <p:txBody>
          <a:bodyPr/>
          <a:lstStyle>
            <a:lvl1pPr marL="0" indent="0" algn="l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8762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NBCClogo_Primary_RGB_4C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75" y="6046788"/>
            <a:ext cx="15462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4998"/>
            <a:ext cx="8522899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426325" y="6516688"/>
            <a:ext cx="1371600" cy="204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44041-E7DE-8A48-83F1-8E3F3B9AE2F8}" type="datetime1">
              <a:rPr lang="en-US"/>
              <a:pPr>
                <a:defRPr/>
              </a:pPr>
              <a:t>7/13/2016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516688"/>
            <a:ext cx="5761038" cy="204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6363" y="6516688"/>
            <a:ext cx="914400" cy="204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3EC8B-950F-A04C-B4CD-D1A63C4E1D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7107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BCClogo_Primary_RGB_4C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75" y="6046788"/>
            <a:ext cx="15462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29894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984D2-2C7B-D44E-9EA0-EC768568880B}" type="datetime1">
              <a:rPr lang="en-US"/>
              <a:pPr>
                <a:defRPr/>
              </a:pPr>
              <a:t>7/13/2016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D1080-EB7E-A54D-8293-0B11E9E237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9896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BCClogo_Primary_RGB_4C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75" y="6046788"/>
            <a:ext cx="15462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38656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426325" y="6516688"/>
            <a:ext cx="1371600" cy="204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DD591-3510-094E-80B7-3CE2EF12E681}" type="datetime1">
              <a:rPr lang="en-US"/>
              <a:pPr>
                <a:defRPr/>
              </a:pPr>
              <a:t>7/13/2016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516688"/>
            <a:ext cx="5761038" cy="204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6363" y="6516688"/>
            <a:ext cx="914400" cy="204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2A529-9934-3C4E-8966-CEBFACA2B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1663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BCClogo_Primary_RGB_4C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75" y="6046788"/>
            <a:ext cx="15462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38590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102C2-67A2-9B41-BD1F-4A04BE2BD7D1}" type="datetime1">
              <a:rPr lang="en-US"/>
              <a:pPr>
                <a:defRPr/>
              </a:pPr>
              <a:t>7/13/2016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F088F-F297-7C41-891E-0433615CC3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9258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NBCClogo_Primary_RGB_4C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75" y="6046788"/>
            <a:ext cx="15462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1597795"/>
            <a:ext cx="6745001" cy="5260206"/>
          </a:xfrm>
        </p:spPr>
        <p:txBody>
          <a:bodyPr tIns="365760"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6367" y="1905000"/>
            <a:ext cx="4648200" cy="3859076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26108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NBCClogo_Primary_RGB_4C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975" y="6046788"/>
            <a:ext cx="15462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1D992-386F-2D47-8BE6-E871FB724A3E}" type="datetime1">
              <a:rPr lang="en-US"/>
              <a:pPr>
                <a:defRPr/>
              </a:pPr>
              <a:t>7/13/2016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62079-E9E9-FB44-AF8A-EA41F82C42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7843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9448800" cy="387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5963" y="6516688"/>
            <a:ext cx="1371600" cy="204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56BF673-A9E5-FB49-BAF8-F3FA4AEDE59E}" type="datetime1">
              <a:rPr lang="en-US"/>
              <a:pPr>
                <a:defRPr/>
              </a:pPr>
              <a:t>7/13/2016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688"/>
            <a:ext cx="6767513" cy="204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688"/>
            <a:ext cx="914400" cy="204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84E3DE7-756A-624D-9184-3734877812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198438"/>
            <a:ext cx="94488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AFDDDF"/>
          </a:solidFill>
          <a:latin typeface="+mj-lt"/>
          <a:ea typeface="Geneva" charset="0"/>
          <a:cs typeface="Geneva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AFDDDF"/>
          </a:solidFill>
          <a:latin typeface="Cambria" charset="0"/>
          <a:ea typeface="Geneva" charset="0"/>
          <a:cs typeface="Geneva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AFDDDF"/>
          </a:solidFill>
          <a:latin typeface="Cambria" charset="0"/>
          <a:ea typeface="Geneva" charset="0"/>
          <a:cs typeface="Geneva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AFDDDF"/>
          </a:solidFill>
          <a:latin typeface="Cambria" charset="0"/>
          <a:ea typeface="Geneva" charset="0"/>
          <a:cs typeface="Geneva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AFDDDF"/>
          </a:solidFill>
          <a:latin typeface="Cambria" charset="0"/>
          <a:ea typeface="Geneva" charset="0"/>
          <a:cs typeface="Geneva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AFDDDF"/>
          </a:solidFill>
          <a:latin typeface="Cambria" charset="0"/>
          <a:ea typeface="Geneva" charset="0"/>
          <a:cs typeface="Geneva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AFDDDF"/>
          </a:solidFill>
          <a:latin typeface="Cambria" charset="0"/>
          <a:ea typeface="Geneva" charset="0"/>
          <a:cs typeface="Geneva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AFDDDF"/>
          </a:solidFill>
          <a:latin typeface="Cambria" charset="0"/>
          <a:ea typeface="Geneva" charset="0"/>
          <a:cs typeface="Geneva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AFDDDF"/>
          </a:solidFill>
          <a:latin typeface="Cambria" charset="0"/>
          <a:ea typeface="Geneva" charset="0"/>
          <a:cs typeface="Geneva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Geneva" charset="0"/>
          <a:cs typeface="Geneva" charset="0"/>
        </a:defRPr>
      </a:lvl1pPr>
      <a:lvl2pPr marL="50165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2pPr>
      <a:lvl3pPr marL="730250" indent="-2286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Geneva" charset="0"/>
          <a:cs typeface="+mn-cs"/>
        </a:defRPr>
      </a:lvl3pPr>
      <a:lvl4pPr marL="1004888" indent="-2286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Geneva" charset="0"/>
          <a:cs typeface="+mn-cs"/>
        </a:defRPr>
      </a:lvl4pPr>
      <a:lvl5pPr marL="1279525" indent="-228600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Geneva" charset="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3683000" y="1905000"/>
            <a:ext cx="7899400" cy="28876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CA" sz="5400" b="1" kern="1600" spc="150" dirty="0">
                <a:solidFill>
                  <a:srgbClr val="829600"/>
                </a:solidFill>
              </a:rPr>
              <a:t>Course Outline Development</a:t>
            </a:r>
            <a:r>
              <a:rPr lang="en-CA" sz="5400" b="1" kern="1600" spc="150" dirty="0">
                <a:solidFill>
                  <a:schemeClr val="accent3"/>
                </a:solidFill>
              </a:rPr>
              <a:t/>
            </a:r>
            <a:br>
              <a:rPr lang="en-CA" sz="5400" b="1" kern="1600" spc="150" dirty="0">
                <a:solidFill>
                  <a:schemeClr val="accent3"/>
                </a:solidFill>
              </a:rPr>
            </a:br>
            <a:r>
              <a:rPr lang="en-CA" sz="5400" b="1" kern="1600" spc="150" dirty="0">
                <a:solidFill>
                  <a:schemeClr val="accent3"/>
                </a:solidFill>
              </a:rPr>
              <a:t/>
            </a:r>
            <a:br>
              <a:rPr lang="en-CA" sz="5400" b="1" kern="1600" spc="150" dirty="0">
                <a:solidFill>
                  <a:schemeClr val="accent3"/>
                </a:solidFill>
              </a:rPr>
            </a:br>
            <a:endParaRPr lang="en-US" dirty="0">
              <a:latin typeface="Cambria" charset="0"/>
            </a:endParaRPr>
          </a:p>
        </p:txBody>
      </p:sp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 bwMode="auto">
          <a:xfrm>
            <a:off x="3676650" y="5029200"/>
            <a:ext cx="7905750" cy="8255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CA" b="1" kern="1600" spc="150" dirty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Welcome</a:t>
            </a:r>
            <a:endParaRPr lang="en-US" dirty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Why do we need Course Outlines?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5" y="1406234"/>
            <a:ext cx="10349346" cy="4419601"/>
          </a:xfrm>
        </p:spPr>
        <p:txBody>
          <a:bodyPr>
            <a:normAutofit fontScale="25000" lnSpcReduction="20000"/>
          </a:bodyPr>
          <a:lstStyle/>
          <a:p>
            <a:pPr marL="0" lvl="0" indent="0" algn="ctr">
              <a:buNone/>
            </a:pPr>
            <a:r>
              <a:rPr lang="en-US" sz="12800" b="1" dirty="0" smtClean="0">
                <a:solidFill>
                  <a:srgbClr val="F8C200"/>
                </a:solidFill>
              </a:rPr>
              <a:t>As a Contract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9600" dirty="0" smtClean="0">
                <a:solidFill>
                  <a:srgbClr val="F8C200"/>
                </a:solidFill>
                <a:latin typeface="Arial" pitchFamily="34" charset="0"/>
                <a:ea typeface="Calibri"/>
                <a:cs typeface="Arial" pitchFamily="34" charset="0"/>
              </a:rPr>
              <a:t>Permanent record – serves accountability and documentation function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endParaRPr lang="en-US" sz="4800" dirty="0" smtClean="0">
              <a:solidFill>
                <a:srgbClr val="F8C200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9600" dirty="0" smtClean="0">
                <a:solidFill>
                  <a:srgbClr val="F8C200"/>
                </a:solidFill>
                <a:latin typeface="Arial" pitchFamily="34" charset="0"/>
                <a:ea typeface="Calibri"/>
                <a:cs typeface="Arial" pitchFamily="34" charset="0"/>
              </a:rPr>
              <a:t>Sets forth the terms, conditions and expectations - i.e. What will happen and can be achieved during the period of learning.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endParaRPr lang="en-US" sz="4800" dirty="0" smtClean="0">
              <a:solidFill>
                <a:srgbClr val="F8C200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9600" dirty="0" smtClean="0">
                <a:solidFill>
                  <a:srgbClr val="F8C200"/>
                </a:solidFill>
                <a:latin typeface="Arial" pitchFamily="34" charset="0"/>
                <a:ea typeface="Calibri"/>
                <a:cs typeface="Arial" pitchFamily="34" charset="0"/>
              </a:rPr>
              <a:t>Establishes responsibilities of students and of the instructor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endParaRPr lang="en-US" sz="4800" dirty="0" smtClean="0">
              <a:solidFill>
                <a:srgbClr val="F8C200"/>
              </a:solidFill>
              <a:latin typeface="Arial" pitchFamily="34" charset="0"/>
              <a:ea typeface="Calibri"/>
              <a:cs typeface="Arial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9600" dirty="0" smtClean="0">
                <a:solidFill>
                  <a:srgbClr val="F8C200"/>
                </a:solidFill>
                <a:latin typeface="Arial" pitchFamily="34" charset="0"/>
                <a:ea typeface="Calibri"/>
                <a:cs typeface="Arial" pitchFamily="34" charset="0"/>
              </a:rPr>
              <a:t>Outlines appropriate policies and procedures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651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09" y="0"/>
            <a:ext cx="9448800" cy="10969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 do we need Course Outlines?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447798"/>
            <a:ext cx="11291454" cy="4419601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9600" b="1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As Public Record </a:t>
            </a:r>
            <a:endParaRPr lang="en-US" sz="96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96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96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Provides documentation regarding the following:</a:t>
            </a:r>
          </a:p>
          <a:p>
            <a:pPr marL="0" indent="0">
              <a:buNone/>
            </a:pPr>
            <a:endParaRPr lang="en-US" sz="96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92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What was covered in the course</a:t>
            </a:r>
          </a:p>
          <a:p>
            <a:pPr lvl="2">
              <a:buFont typeface="Wingdings" pitchFamily="2" charset="2"/>
              <a:buChar char="Ø"/>
            </a:pPr>
            <a:r>
              <a:rPr lang="en-US" sz="92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At what level</a:t>
            </a:r>
          </a:p>
          <a:p>
            <a:pPr lvl="2">
              <a:buFont typeface="Wingdings" pitchFamily="2" charset="2"/>
              <a:buChar char="Ø"/>
            </a:pPr>
            <a:r>
              <a:rPr lang="en-US" sz="92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For what credit </a:t>
            </a:r>
          </a:p>
          <a:p>
            <a:pPr lvl="2">
              <a:buFont typeface="Wingdings" pitchFamily="2" charset="2"/>
              <a:buChar char="Ø"/>
            </a:pPr>
            <a:r>
              <a:rPr lang="en-US" sz="92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How it was demonstrated and evaluated</a:t>
            </a:r>
            <a:endParaRPr lang="en-US" sz="9200" dirty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96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(useful in course equivalency, transfer situations, accreditation </a:t>
            </a:r>
          </a:p>
          <a:p>
            <a:pPr marL="0" indent="0" algn="ctr">
              <a:buNone/>
            </a:pPr>
            <a:r>
              <a:rPr lang="en-US" sz="96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procedures, and articulation)</a:t>
            </a:r>
            <a:endParaRPr lang="en-US" sz="9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CA" sz="5800" dirty="0" smtClean="0">
              <a:solidFill>
                <a:schemeClr val="tx2"/>
              </a:solidFill>
              <a:latin typeface="Baskerville Old Face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Baskerville Old Face" pitchFamily="18" charset="0"/>
            </a:endParaRP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280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18" y="0"/>
            <a:ext cx="9448800" cy="1096962"/>
          </a:xfrm>
        </p:spPr>
        <p:txBody>
          <a:bodyPr>
            <a:normAutofit/>
          </a:bodyPr>
          <a:lstStyle/>
          <a:p>
            <a:r>
              <a:rPr lang="en-US" dirty="0"/>
              <a:t>Why do we need Course Outlines?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636" y="1302327"/>
            <a:ext cx="8716863" cy="577734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74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7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As Learning Tool</a:t>
            </a:r>
          </a:p>
          <a:p>
            <a:pPr marL="0" indent="0">
              <a:buNone/>
            </a:pPr>
            <a:endParaRPr lang="en-US" sz="74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7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Helps </a:t>
            </a:r>
            <a:r>
              <a:rPr lang="en-US" sz="7400" dirty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students become more effective learners in the </a:t>
            </a:r>
            <a:r>
              <a:rPr lang="en-US" sz="7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course.</a:t>
            </a:r>
          </a:p>
          <a:p>
            <a:pPr>
              <a:buFont typeface="Wingdings" pitchFamily="2" charset="2"/>
              <a:buChar char="Ø"/>
            </a:pPr>
            <a:endParaRPr lang="en-US" sz="74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7400" dirty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Sets the tone for the course – serves as a learning </a:t>
            </a:r>
            <a:r>
              <a:rPr lang="en-US" sz="7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contract.</a:t>
            </a:r>
            <a:endParaRPr lang="en-US" sz="7400" dirty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74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CA" sz="7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Communicates what, when, and how students will learn.</a:t>
            </a:r>
          </a:p>
          <a:p>
            <a:pPr>
              <a:buFont typeface="Wingdings" pitchFamily="2" charset="2"/>
              <a:buChar char="Ø"/>
            </a:pPr>
            <a:endParaRPr lang="en-US" sz="74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7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Tells student everything that is important and relevant to the course </a:t>
            </a:r>
          </a:p>
          <a:p>
            <a:pPr marL="273050" lvl="1" indent="0">
              <a:buNone/>
            </a:pPr>
            <a:r>
              <a:rPr lang="en-US" sz="72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- academic policies, course advisories, instructor hours, participation requirements, grading procedures, specific study tips, and college resources available</a:t>
            </a:r>
            <a:endParaRPr lang="en-US" sz="6700" dirty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9101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5" y="1259949"/>
            <a:ext cx="10972800" cy="6653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Good Practices for a Learner Centered </a:t>
            </a:r>
            <a:br>
              <a:rPr lang="en-US" dirty="0" smtClean="0"/>
            </a:br>
            <a:r>
              <a:rPr lang="en-US" dirty="0" smtClean="0"/>
              <a:t>Course Outline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48" y="2015068"/>
            <a:ext cx="10972800" cy="4565842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8C200"/>
                </a:solidFill>
              </a:rPr>
              <a:t>Consider it a valuable learning tool for students - can lessen their anxieties 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en-US" sz="2400" dirty="0">
              <a:solidFill>
                <a:srgbClr val="F8C200"/>
              </a:solidFill>
            </a:endParaRP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8C200"/>
                </a:solidFill>
              </a:rPr>
              <a:t>Include more, </a:t>
            </a:r>
            <a:r>
              <a:rPr lang="en-US" sz="2400" dirty="0">
                <a:solidFill>
                  <a:srgbClr val="F8C200"/>
                </a:solidFill>
              </a:rPr>
              <a:t>rather than less </a:t>
            </a:r>
            <a:r>
              <a:rPr lang="en-US" sz="2400" dirty="0" smtClean="0">
                <a:solidFill>
                  <a:srgbClr val="F8C200"/>
                </a:solidFill>
              </a:rPr>
              <a:t>material</a:t>
            </a:r>
          </a:p>
          <a:p>
            <a:pPr lvl="2">
              <a:spcBef>
                <a:spcPts val="0"/>
              </a:spcBef>
              <a:buFont typeface="Courier New" pitchFamily="49" charset="0"/>
              <a:buChar char="o"/>
            </a:pPr>
            <a:r>
              <a:rPr lang="en-US" sz="2200" dirty="0">
                <a:solidFill>
                  <a:srgbClr val="F8C200"/>
                </a:solidFill>
              </a:rPr>
              <a:t> </a:t>
            </a:r>
            <a:r>
              <a:rPr lang="en-US" sz="2200" dirty="0" smtClean="0">
                <a:solidFill>
                  <a:srgbClr val="F8C200"/>
                </a:solidFill>
              </a:rPr>
              <a:t> </a:t>
            </a:r>
            <a:r>
              <a:rPr lang="en-US" sz="2000" dirty="0">
                <a:solidFill>
                  <a:srgbClr val="F8C200"/>
                </a:solidFill>
              </a:rPr>
              <a:t>Time will be saved if the student has detailed descriptions of assignments and criteria for determining quality of work.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endParaRPr lang="en-US" sz="2400" dirty="0">
              <a:solidFill>
                <a:srgbClr val="F8C200"/>
              </a:solidFill>
            </a:endParaRP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8C200"/>
                </a:solidFill>
              </a:rPr>
              <a:t>Reflect learning strategies appropriate to different learning styles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endParaRPr lang="en-US" sz="2400" dirty="0">
              <a:solidFill>
                <a:srgbClr val="F8C200"/>
              </a:solidFill>
            </a:endParaRP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8C200"/>
                </a:solidFill>
              </a:rPr>
              <a:t>Identify learning strategies and assessments that align with the level of learning specified in the course competencies</a:t>
            </a:r>
            <a:endParaRPr lang="en-US" sz="2800" dirty="0">
              <a:solidFill>
                <a:srgbClr val="F8C2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517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346" y="988147"/>
            <a:ext cx="9448800" cy="1096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Good </a:t>
            </a:r>
            <a:r>
              <a:rPr lang="en-US" dirty="0"/>
              <a:t>Practices for a Learner </a:t>
            </a:r>
            <a:r>
              <a:rPr lang="en-US" dirty="0" smtClean="0"/>
              <a:t>Centered </a:t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/>
              <a:t>Outline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8C200"/>
                </a:solidFill>
              </a:rPr>
              <a:t>Detail how </a:t>
            </a:r>
            <a:r>
              <a:rPr lang="en-US" sz="2400" dirty="0">
                <a:solidFill>
                  <a:srgbClr val="F8C200"/>
                </a:solidFill>
              </a:rPr>
              <a:t>the student is expected to participate in the </a:t>
            </a:r>
            <a:r>
              <a:rPr lang="en-US" sz="2400" dirty="0" smtClean="0">
                <a:solidFill>
                  <a:srgbClr val="F8C200"/>
                </a:solidFill>
              </a:rPr>
              <a:t>course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rgbClr val="F8C2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8C200"/>
                </a:solidFill>
              </a:rPr>
              <a:t>Recommend study habits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rgbClr val="F8C2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8C200"/>
                </a:solidFill>
              </a:rPr>
              <a:t>Detail how </a:t>
            </a:r>
            <a:r>
              <a:rPr lang="en-US" sz="2400" dirty="0">
                <a:solidFill>
                  <a:srgbClr val="F8C200"/>
                </a:solidFill>
              </a:rPr>
              <a:t>students succeed in </a:t>
            </a:r>
            <a:r>
              <a:rPr lang="en-US" sz="2400" dirty="0" smtClean="0">
                <a:solidFill>
                  <a:srgbClr val="F8C200"/>
                </a:solidFill>
              </a:rPr>
              <a:t>the course</a:t>
            </a:r>
            <a:endParaRPr lang="en-US" sz="2400" dirty="0">
              <a:solidFill>
                <a:srgbClr val="F8C2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rgbClr val="F8C2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8C200"/>
                </a:solidFill>
              </a:rPr>
              <a:t>Provide additional </a:t>
            </a:r>
            <a:r>
              <a:rPr lang="en-US" sz="2400" dirty="0">
                <a:solidFill>
                  <a:srgbClr val="F8C200"/>
                </a:solidFill>
              </a:rPr>
              <a:t>assignment descriptions or grading </a:t>
            </a:r>
            <a:r>
              <a:rPr lang="en-US" sz="2400" dirty="0" smtClean="0">
                <a:solidFill>
                  <a:srgbClr val="F8C200"/>
                </a:solidFill>
              </a:rPr>
              <a:t>rubrics</a:t>
            </a:r>
            <a:endParaRPr lang="en-US" sz="2400" dirty="0">
              <a:solidFill>
                <a:srgbClr val="F8C200"/>
              </a:solidFill>
            </a:endParaRPr>
          </a:p>
          <a:p>
            <a:endParaRPr lang="en-US" dirty="0" smtClean="0">
              <a:solidFill>
                <a:srgbClr val="F8C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143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055" y="1431493"/>
            <a:ext cx="9448800" cy="1096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400" dirty="0" smtClean="0"/>
              <a:t>Policy 9311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Course Preparation, Delivery and Evaluation of Learning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rgbClr val="F8C200"/>
                </a:solidFill>
              </a:rPr>
              <a:t>Adhere </a:t>
            </a:r>
            <a:r>
              <a:rPr lang="en-US" sz="2600" dirty="0">
                <a:solidFill>
                  <a:srgbClr val="F8C200"/>
                </a:solidFill>
              </a:rPr>
              <a:t>to the curriculum </a:t>
            </a:r>
            <a:r>
              <a:rPr lang="en-US" sz="2600" dirty="0" smtClean="0">
                <a:solidFill>
                  <a:srgbClr val="F8C200"/>
                </a:solidFill>
              </a:rPr>
              <a:t>standard.</a:t>
            </a:r>
          </a:p>
          <a:p>
            <a:pPr>
              <a:buFont typeface="Wingdings" pitchFamily="2" charset="2"/>
              <a:buChar char="Ø"/>
            </a:pPr>
            <a:endParaRPr lang="en-US" sz="2600" dirty="0" smtClean="0">
              <a:solidFill>
                <a:srgbClr val="F8C2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rgbClr val="F8C200"/>
                </a:solidFill>
              </a:rPr>
              <a:t>Learning </a:t>
            </a:r>
            <a:r>
              <a:rPr lang="en-US" sz="2600" dirty="0">
                <a:solidFill>
                  <a:srgbClr val="F8C200"/>
                </a:solidFill>
              </a:rPr>
              <a:t>strategies, teaching methods and resources must meet the needs of the </a:t>
            </a:r>
            <a:r>
              <a:rPr lang="en-US" sz="2600" dirty="0" smtClean="0">
                <a:solidFill>
                  <a:srgbClr val="F8C200"/>
                </a:solidFill>
              </a:rPr>
              <a:t>learners.</a:t>
            </a:r>
          </a:p>
          <a:p>
            <a:pPr>
              <a:buFont typeface="Wingdings" pitchFamily="2" charset="2"/>
              <a:buChar char="Ø"/>
            </a:pPr>
            <a:endParaRPr lang="en-CA" sz="2600" dirty="0" smtClean="0">
              <a:solidFill>
                <a:srgbClr val="F8C2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CA" sz="2600" dirty="0" smtClean="0">
                <a:solidFill>
                  <a:srgbClr val="F8C200"/>
                </a:solidFill>
              </a:rPr>
              <a:t>Organized </a:t>
            </a:r>
            <a:r>
              <a:rPr lang="en-CA" sz="2600" dirty="0">
                <a:solidFill>
                  <a:srgbClr val="F8C200"/>
                </a:solidFill>
              </a:rPr>
              <a:t>and effective content </a:t>
            </a:r>
            <a:r>
              <a:rPr lang="en-CA" sz="2600" dirty="0" smtClean="0">
                <a:solidFill>
                  <a:srgbClr val="F8C200"/>
                </a:solidFill>
              </a:rPr>
              <a:t>delivery.</a:t>
            </a:r>
            <a:endParaRPr lang="en-CA" sz="2600" dirty="0">
              <a:solidFill>
                <a:srgbClr val="F8C2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CA" sz="2600" dirty="0" smtClean="0">
              <a:solidFill>
                <a:srgbClr val="F8C2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CA" sz="2600" dirty="0" smtClean="0">
                <a:solidFill>
                  <a:srgbClr val="F8C200"/>
                </a:solidFill>
              </a:rPr>
              <a:t>Ongoing </a:t>
            </a:r>
            <a:r>
              <a:rPr lang="en-CA" sz="2600" dirty="0">
                <a:solidFill>
                  <a:srgbClr val="F8C200"/>
                </a:solidFill>
              </a:rPr>
              <a:t>learning </a:t>
            </a:r>
            <a:r>
              <a:rPr lang="en-CA" sz="2600" dirty="0" smtClean="0">
                <a:solidFill>
                  <a:srgbClr val="F8C200"/>
                </a:solidFill>
              </a:rPr>
              <a:t>evaluation.</a:t>
            </a:r>
            <a:endParaRPr lang="en-CA" sz="2600" dirty="0">
              <a:solidFill>
                <a:srgbClr val="F8C2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CA" sz="2600" dirty="0" smtClean="0">
              <a:solidFill>
                <a:srgbClr val="F8C2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CA" sz="2600" dirty="0" smtClean="0">
                <a:solidFill>
                  <a:srgbClr val="F8C200"/>
                </a:solidFill>
              </a:rPr>
              <a:t>Recording </a:t>
            </a:r>
            <a:r>
              <a:rPr lang="en-CA" sz="2600" dirty="0">
                <a:solidFill>
                  <a:srgbClr val="F8C200"/>
                </a:solidFill>
              </a:rPr>
              <a:t>of Academic </a:t>
            </a:r>
            <a:r>
              <a:rPr lang="en-CA" sz="2600" dirty="0" smtClean="0">
                <a:solidFill>
                  <a:srgbClr val="F8C200"/>
                </a:solidFill>
              </a:rPr>
              <a:t>Standing.</a:t>
            </a:r>
            <a:endParaRPr lang="en-CA" sz="2600" dirty="0">
              <a:solidFill>
                <a:srgbClr val="F8C200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6670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614213"/>
            <a:ext cx="103632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+mn-lt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90793" y="2690864"/>
            <a:ext cx="10363200" cy="11006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rgbClr val="AFDDDF"/>
                </a:solidFill>
              </a:rPr>
              <a:t>Have a great year!</a:t>
            </a:r>
            <a:endParaRPr lang="en-US" sz="4800" b="1" dirty="0">
              <a:solidFill>
                <a:srgbClr val="AFDD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934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345" y="1468582"/>
            <a:ext cx="9739745" cy="207818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8000" dirty="0" smtClean="0">
              <a:solidFill>
                <a:srgbClr val="F8C20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8000" dirty="0" smtClean="0">
                <a:solidFill>
                  <a:srgbClr val="F8C200"/>
                </a:solidFill>
                <a:latin typeface="+mj-lt"/>
              </a:rPr>
              <a:t>Some Terminology</a:t>
            </a:r>
            <a:endParaRPr lang="en-US" sz="8000" dirty="0">
              <a:solidFill>
                <a:srgbClr val="F8C2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55519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Curriculum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4999"/>
            <a:ext cx="8522899" cy="322118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A roadmap of planned educational experiences.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A comprehensive educational plan. 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Sets the standards and learning outcomes that define the content to be learned in a specific educational program.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937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tx2"/>
              </a:solidFill>
              <a:latin typeface="Baskerville Old Face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What will the graduate be able to do outside the classroom as a result of their learning experiences in this program?</a:t>
            </a:r>
          </a:p>
          <a:p>
            <a:pPr marL="0" indent="0">
              <a:buNone/>
            </a:pPr>
            <a:endParaRPr lang="en-US" sz="2400" dirty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inked </a:t>
            </a:r>
            <a:r>
              <a:rPr lang="en-US" sz="2400" dirty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to the credential framework and program </a:t>
            </a: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standards.</a:t>
            </a:r>
          </a:p>
          <a:p>
            <a:pPr marL="0" lvl="0" indent="0">
              <a:buNone/>
            </a:pPr>
            <a:endParaRPr lang="en-US" sz="2400" dirty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Consider this example from Practical Nurse: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8C200"/>
                </a:solidFill>
              </a:rPr>
              <a:t>Care </a:t>
            </a:r>
            <a:r>
              <a:rPr lang="en-US" dirty="0">
                <a:solidFill>
                  <a:srgbClr val="F8C200"/>
                </a:solidFill>
              </a:rPr>
              <a:t>for clients at any point in the life cycle employing a systematic approach and holistic perspective in the application of nursing care</a:t>
            </a:r>
            <a:endParaRPr lang="en-US" dirty="0">
              <a:solidFill>
                <a:srgbClr val="F8C200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830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582" y="1517071"/>
            <a:ext cx="8522899" cy="44196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What do you want the student to be able to do outside of the classroom at the end of the course?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Contribute to the program outcomes.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Consider this example: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 marL="400050" lvl="1" indent="0" algn="ctr">
              <a:buNone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	Provide direction toward achieving a health lifestyle.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askerville Old Face" pitchFamily="18" charset="0"/>
              </a:rPr>
              <a:t>.</a:t>
            </a:r>
            <a:endParaRPr lang="en-US" sz="3200" b="1" i="1" dirty="0">
              <a:solidFill>
                <a:schemeClr val="accent3">
                  <a:lumMod val="50000"/>
                </a:schemeClr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634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Competencies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2489"/>
            <a:ext cx="8522899" cy="4419601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What skills, knowledge, and abilities must the student first learn in order to master the course outcome?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Consider </a:t>
            </a:r>
            <a:r>
              <a:rPr lang="en-US" sz="2400" dirty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this example: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Differentiate between reliable and unreliable health related information distributed by various sources.</a:t>
            </a:r>
            <a:endParaRPr lang="en-US" sz="2400" dirty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783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5" y="341475"/>
            <a:ext cx="10972800" cy="136263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Course Outcomes and Competencies as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Assists Instructors in deciding the following:</a:t>
            </a: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What to teach</a:t>
            </a: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How to teach it</a:t>
            </a: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What is needed to teach</a:t>
            </a:r>
          </a:p>
          <a:p>
            <a:pPr>
              <a:buFont typeface="Wingdings" pitchFamily="2" charset="2"/>
              <a:buChar char="ü"/>
            </a:pPr>
            <a:endParaRPr lang="en-US" sz="24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How to measure and evaluate students’ learning</a:t>
            </a:r>
          </a:p>
          <a:p>
            <a:pPr marL="0" indent="0">
              <a:buNone/>
            </a:pPr>
            <a:endParaRPr lang="en-US" dirty="0">
              <a:solidFill>
                <a:srgbClr val="F8C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859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909" y="323129"/>
            <a:ext cx="9448800" cy="10969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Good outcomes and competencies…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1594811"/>
            <a:ext cx="10972800" cy="420376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identify the </a:t>
            </a:r>
            <a:r>
              <a:rPr lang="en-US" sz="2600" dirty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learning level </a:t>
            </a:r>
            <a:r>
              <a:rPr lang="en-US" sz="26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from the information </a:t>
            </a:r>
            <a:r>
              <a:rPr lang="en-US" sz="26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provided</a:t>
            </a:r>
          </a:p>
          <a:p>
            <a:pPr>
              <a:buFont typeface="Wingdings" pitchFamily="2" charset="2"/>
              <a:buChar char="Ø"/>
            </a:pPr>
            <a:endParaRPr lang="en-US" sz="26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provide a benchmark to align learning </a:t>
            </a:r>
            <a:r>
              <a:rPr lang="en-US" sz="2600" dirty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activity and assessment </a:t>
            </a:r>
            <a:r>
              <a:rPr lang="en-US" sz="26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design</a:t>
            </a:r>
          </a:p>
          <a:p>
            <a:pPr>
              <a:buFont typeface="Wingdings" pitchFamily="2" charset="2"/>
              <a:buChar char="Ø"/>
            </a:pPr>
            <a:endParaRPr lang="en-US" sz="26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focus on what the student will know and </a:t>
            </a:r>
            <a:r>
              <a:rPr lang="en-US" sz="26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do, </a:t>
            </a:r>
            <a:r>
              <a:rPr lang="en-US" sz="2600" dirty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rather than </a:t>
            </a:r>
            <a:r>
              <a:rPr lang="en-US" sz="26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content, what or how it is taught</a:t>
            </a:r>
          </a:p>
          <a:p>
            <a:pPr>
              <a:buFont typeface="Wingdings" pitchFamily="2" charset="2"/>
              <a:buChar char="Ø"/>
            </a:pPr>
            <a:endParaRPr lang="en-US" sz="2600" dirty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align with program outcomes, and prerequisite and subsequent courses</a:t>
            </a:r>
          </a:p>
          <a:p>
            <a:pPr>
              <a:buFont typeface="Wingdings" pitchFamily="2" charset="2"/>
              <a:buChar char="Ø"/>
            </a:pPr>
            <a:endParaRPr lang="en-US" sz="26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use verbs that describe actions that can be observed and measured</a:t>
            </a:r>
          </a:p>
          <a:p>
            <a:endParaRPr lang="en-US" sz="36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53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Course Profile vs. 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i="1" u="sng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Course </a:t>
            </a:r>
            <a:r>
              <a:rPr lang="en-US" sz="2400" b="1" i="1" u="sng" dirty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Profile </a:t>
            </a:r>
            <a:endParaRPr lang="en-US" sz="2400" b="1" i="1" u="sng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solidFill>
                <a:srgbClr val="F8C2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Reflects course design </a:t>
            </a:r>
          </a:p>
          <a:p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Determines college and accreditation standards for learning – outcome and competencies</a:t>
            </a:r>
          </a:p>
          <a:p>
            <a:r>
              <a:rPr lang="en-US" sz="2400" dirty="0" smtClean="0">
                <a:solidFill>
                  <a:srgbClr val="F8C200"/>
                </a:solidFill>
                <a:latin typeface="Arial" pitchFamily="34" charset="0"/>
                <a:cs typeface="Arial" pitchFamily="34" charset="0"/>
              </a:rPr>
              <a:t>Establishes pre-requisites, credits, grading basis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i="1" u="sng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Course Outline</a:t>
            </a:r>
          </a:p>
          <a:p>
            <a:endParaRPr lang="en-US" sz="24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Reflects instructor preparation and  delivery </a:t>
            </a:r>
          </a:p>
          <a:p>
            <a:r>
              <a:rPr lang="en-US" sz="2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Provides a roadmap of the learning experience – activities and assessments</a:t>
            </a:r>
          </a:p>
          <a:p>
            <a:r>
              <a:rPr lang="en-US" sz="2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Links delivery to college standards 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976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657</Words>
  <Application>Microsoft Office PowerPoint</Application>
  <PresentationFormat>Widescreen</PresentationFormat>
  <Paragraphs>145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Baskerville Old Face</vt:lpstr>
      <vt:lpstr>Calibri</vt:lpstr>
      <vt:lpstr>Cambria</vt:lpstr>
      <vt:lpstr>Courier New</vt:lpstr>
      <vt:lpstr>Geneva</vt:lpstr>
      <vt:lpstr>Wingdings</vt:lpstr>
      <vt:lpstr>Music Score 16x9</vt:lpstr>
      <vt:lpstr>Course Outline Development  </vt:lpstr>
      <vt:lpstr>PowerPoint Presentation</vt:lpstr>
      <vt:lpstr>Curriculum Standard</vt:lpstr>
      <vt:lpstr>Program Outcomes</vt:lpstr>
      <vt:lpstr>Course Outcome</vt:lpstr>
      <vt:lpstr>Course Competencies</vt:lpstr>
      <vt:lpstr>Course Outcomes and Competencies as Tools</vt:lpstr>
      <vt:lpstr>Good outcomes and competencies… </vt:lpstr>
      <vt:lpstr>Course Profile vs. Course Outline</vt:lpstr>
      <vt:lpstr>Why do we need Course Outlines?</vt:lpstr>
      <vt:lpstr>Why do we need Course Outlines?</vt:lpstr>
      <vt:lpstr>Why do we need Course Outlines?</vt:lpstr>
      <vt:lpstr> Good Practices for a Learner Centered  Course Outline </vt:lpstr>
      <vt:lpstr>  Good Practices for a Learner Centered  Course Outline </vt:lpstr>
      <vt:lpstr>      Policy 9311  Course Preparation, Delivery and Evaluation of Learning  </vt:lpstr>
      <vt:lpstr>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2016-07-13T21:38:01Z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