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3" r:id="rId2"/>
    <p:sldId id="272" r:id="rId3"/>
    <p:sldId id="274" r:id="rId4"/>
    <p:sldId id="275" r:id="rId5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3E94"/>
    <a:srgbClr val="2B7D49"/>
    <a:srgbClr val="6DBF50"/>
    <a:srgbClr val="7A482F"/>
    <a:srgbClr val="F48635"/>
    <a:srgbClr val="483A78"/>
    <a:srgbClr val="5811A2"/>
    <a:srgbClr val="A200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97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howGuides="1">
      <p:cViewPr varScale="1">
        <p:scale>
          <a:sx n="120" d="100"/>
          <a:sy n="120" d="100"/>
        </p:scale>
        <p:origin x="389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/>
              <a:t>Modalidad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2-496F-BDA3-F7B62A70C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Jornada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90-48A0-849E-CF3688C699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0-48A0-849E-CF3688C699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0-48A0-849E-CF3688C699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0-48A0-849E-CF3688C6997F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90-48A0-849E-CF3688C6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1400" dirty="0" err="1">
                <a:latin typeface="Montserrat" panose="00000500000000000000" pitchFamily="2" charset="0"/>
              </a:rPr>
              <a:t>Evolutivo</a:t>
            </a:r>
            <a:r>
              <a:rPr lang="en-US" sz="1400" dirty="0">
                <a:latin typeface="Montserrat" panose="00000500000000000000" pitchFamily="2" charset="0"/>
              </a:rPr>
              <a:t> N </a:t>
            </a:r>
            <a:r>
              <a:rPr lang="en-US" sz="1400" dirty="0" err="1">
                <a:latin typeface="Montserrat" panose="00000500000000000000" pitchFamily="2" charset="0"/>
              </a:rPr>
              <a:t>Matrículas</a:t>
            </a:r>
            <a:endParaRPr lang="en-US" sz="1400" dirty="0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s-C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Hoja1!$B$2:$B$11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</c:v>
                </c:pt>
                <c:pt idx="5">
                  <c:v>4</c:v>
                </c:pt>
                <c:pt idx="6">
                  <c:v>8</c:v>
                </c:pt>
                <c:pt idx="7">
                  <c:v>9</c:v>
                </c:pt>
                <c:pt idx="8">
                  <c:v>12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9-4686-A0D6-16F00B25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324256"/>
        <c:axId val="737318976"/>
      </c:lineChart>
      <c:catAx>
        <c:axId val="7373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18976"/>
        <c:crosses val="autoZero"/>
        <c:auto val="1"/>
        <c:lblAlgn val="ctr"/>
        <c:lblOffset val="100"/>
        <c:noMultiLvlLbl val="0"/>
      </c:catAx>
      <c:valAx>
        <c:axId val="7373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2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/>
              <a:t>Modalidad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2-42F6-8259-D4804D02C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2-42F6-8259-D4804D02C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62-42F6-8259-D4804D02C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62-42F6-8259-D4804D02CA18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2-496F-BDA3-F7B62A70C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Jornada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290-48A0-849E-CF3688C699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290-48A0-849E-CF3688C699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290-48A0-849E-CF3688C699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290-48A0-849E-CF3688C6997F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90-48A0-849E-CF3688C699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1400" dirty="0" err="1">
                <a:latin typeface="Montserrat" panose="00000500000000000000" pitchFamily="2" charset="0"/>
              </a:rPr>
              <a:t>Evolutivo</a:t>
            </a:r>
            <a:r>
              <a:rPr lang="en-US" sz="1400" dirty="0">
                <a:latin typeface="Montserrat" panose="00000500000000000000" pitchFamily="2" charset="0"/>
              </a:rPr>
              <a:t> N </a:t>
            </a:r>
            <a:r>
              <a:rPr lang="en-US" sz="1400" dirty="0" err="1">
                <a:latin typeface="Montserrat" panose="00000500000000000000" pitchFamily="2" charset="0"/>
              </a:rPr>
              <a:t>Matrículas</a:t>
            </a:r>
            <a:endParaRPr lang="en-US" sz="1400" dirty="0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Hoja1!$B$2:$B$11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</c:v>
                </c:pt>
                <c:pt idx="5">
                  <c:v>4</c:v>
                </c:pt>
                <c:pt idx="6">
                  <c:v>8</c:v>
                </c:pt>
                <c:pt idx="7">
                  <c:v>9</c:v>
                </c:pt>
                <c:pt idx="8">
                  <c:v>12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9-4686-A0D6-16F00B25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324256"/>
        <c:axId val="737318976"/>
      </c:lineChart>
      <c:catAx>
        <c:axId val="7373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18976"/>
        <c:crosses val="autoZero"/>
        <c:auto val="1"/>
        <c:lblAlgn val="ctr"/>
        <c:lblOffset val="100"/>
        <c:noMultiLvlLbl val="0"/>
      </c:catAx>
      <c:valAx>
        <c:axId val="7373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2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Tipo de </a:t>
            </a:r>
            <a:r>
              <a:rPr lang="en-US" sz="1400" dirty="0" err="1"/>
              <a:t>fuga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62-42F6-8259-D4804D02CA1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62-42F6-8259-D4804D02CA1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62-42F6-8259-D4804D02CA1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62-42F6-8259-D4804D02CA18}"/>
              </c:ext>
            </c:extLst>
          </c:dPt>
          <c:cat>
            <c:numRef>
              <c:f>Hoja1!$A$2:$A$5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Hoja1!$B$2:$B$5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C2-496F-BDA3-F7B62A70CB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  <a:ea typeface="+mn-ea"/>
                <a:cs typeface="+mn-cs"/>
              </a:defRPr>
            </a:pPr>
            <a:r>
              <a:rPr lang="en-US" sz="1400" dirty="0" err="1">
                <a:latin typeface="Montserrat" panose="00000500000000000000" pitchFamily="2" charset="0"/>
              </a:rPr>
              <a:t>Evolutivo</a:t>
            </a:r>
            <a:r>
              <a:rPr lang="en-US" sz="1400" dirty="0">
                <a:latin typeface="Montserrat" panose="00000500000000000000" pitchFamily="2" charset="0"/>
              </a:rPr>
              <a:t> N </a:t>
            </a:r>
            <a:r>
              <a:rPr lang="en-US" sz="1400" dirty="0" err="1">
                <a:latin typeface="Montserrat" panose="00000500000000000000" pitchFamily="2" charset="0"/>
              </a:rPr>
              <a:t>Fugados</a:t>
            </a:r>
            <a:endParaRPr lang="en-US" sz="1400" dirty="0">
              <a:latin typeface="Montserrat" panose="00000500000000000000" pitchFamily="2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Montserrat" panose="00000500000000000000" pitchFamily="2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Hoja1!$A$2:$A$11</c:f>
              <c:numCache>
                <c:formatCode>General</c:formatCode>
                <c:ptCount val="10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  <c:pt idx="4">
                  <c:v>2019</c:v>
                </c:pt>
                <c:pt idx="5">
                  <c:v>2020</c:v>
                </c:pt>
                <c:pt idx="6">
                  <c:v>2021</c:v>
                </c:pt>
                <c:pt idx="7">
                  <c:v>2022</c:v>
                </c:pt>
                <c:pt idx="8">
                  <c:v>2023</c:v>
                </c:pt>
                <c:pt idx="9">
                  <c:v>2024</c:v>
                </c:pt>
              </c:numCache>
            </c:numRef>
          </c:cat>
          <c:val>
            <c:numRef>
              <c:f>Hoja1!$B$2:$B$11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</c:v>
                </c:pt>
                <c:pt idx="5">
                  <c:v>4</c:v>
                </c:pt>
                <c:pt idx="6">
                  <c:v>8</c:v>
                </c:pt>
                <c:pt idx="7">
                  <c:v>9</c:v>
                </c:pt>
                <c:pt idx="8">
                  <c:v>12</c:v>
                </c:pt>
                <c:pt idx="9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3D9-4686-A0D6-16F00B2515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7324256"/>
        <c:axId val="737318976"/>
      </c:lineChart>
      <c:catAx>
        <c:axId val="73732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18976"/>
        <c:crosses val="autoZero"/>
        <c:auto val="1"/>
        <c:lblAlgn val="ctr"/>
        <c:lblOffset val="100"/>
        <c:noMultiLvlLbl val="0"/>
      </c:catAx>
      <c:valAx>
        <c:axId val="7373189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CL"/>
          </a:p>
        </c:txPr>
        <c:crossAx val="73732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C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C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D87AD-C576-4B94-1260-98E9B2BC30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AA807-5CA9-96FD-A210-B9C53ED9D2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495B6-A8B5-114F-98C7-351313FCC4E9}" type="datetimeFigureOut">
              <a:rPr lang="en-CL" smtClean="0"/>
              <a:t>06/27/2025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69422-F2FB-2690-E023-2B3B118D4F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254AE-534E-74FE-DD15-AB814493C3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CC2FE-5728-CB41-A619-36498AB07FB6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658142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D64F9-D327-7C40-A3E1-90002DCC26CF}" type="datetimeFigureOut">
              <a:rPr lang="en-CL" smtClean="0"/>
              <a:t>06/27/2025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77105-07A7-AF46-88AE-D82B3B4A66AE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73656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iteria.cl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iteria.cl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iteria.cl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riteria.cl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1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508C239F-5B6E-614B-E77E-BC8FA59BF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004" y="2319461"/>
            <a:ext cx="75602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_tradnl" sz="30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 algn="l" defTabSz="855878" rtl="0" eaLnBrk="1" latinLnBrk="0" hangingPunct="1">
              <a:lnSpc>
                <a:spcPts val="4000"/>
              </a:lnSpc>
              <a:defRPr/>
            </a:pPr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 TÍTULO DEL LA PROPUESTA</a:t>
            </a:r>
            <a:endParaRPr lang="es-ES_tradnl" dirty="0"/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08251CAD-E99A-6ED3-1FA4-A161CA302F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004" y="4113631"/>
            <a:ext cx="7560220" cy="475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600" kern="1200" spc="300" dirty="0">
                <a:solidFill>
                  <a:prstClr val="white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NOMBRE DE LA PROPUESTA</a:t>
            </a:r>
            <a:endParaRPr lang="es-ES_tradnl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E0F7364A-1E8F-E259-7D07-B950D698A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6021288"/>
            <a:ext cx="7560220" cy="348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prstClr val="white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FECHA EJ: ENERO 24  </a:t>
            </a:r>
            <a:endParaRPr lang="es-ES_tradnl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9B0C766-3D2A-88A1-6309-60E69006F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9984431" y="443946"/>
            <a:ext cx="1799582" cy="1045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05A93F-A8F3-4ED1-C68E-01AC4BE45E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9485" y="980727"/>
            <a:ext cx="2522349" cy="457349"/>
          </a:xfrm>
          <a:prstGeom prst="rect">
            <a:avLst/>
          </a:prstGeom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06E600C4-78E5-B4E4-DEF5-06D4D43D0C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5191" r="14814" b="12835"/>
          <a:stretch/>
        </p:blipFill>
        <p:spPr>
          <a:xfrm>
            <a:off x="8108865" y="3337911"/>
            <a:ext cx="4083135" cy="35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8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 Tabla de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Título EJ: TABLA DE CONTENIDO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4F74-6C0F-8E82-E284-8F4624F43A05}"/>
              </a:ext>
            </a:extLst>
          </p:cNvPr>
          <p:cNvSpPr txBox="1"/>
          <p:nvPr userDrawn="1"/>
        </p:nvSpPr>
        <p:spPr>
          <a:xfrm>
            <a:off x="550043" y="2443299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C47DF-47C2-0F0B-D60D-3A737ADD799A}"/>
              </a:ext>
            </a:extLst>
          </p:cNvPr>
          <p:cNvSpPr txBox="1"/>
          <p:nvPr userDrawn="1"/>
        </p:nvSpPr>
        <p:spPr>
          <a:xfrm>
            <a:off x="3430947" y="2443299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78C42-3BF6-7146-3D64-047FF4FADEE1}"/>
              </a:ext>
            </a:extLst>
          </p:cNvPr>
          <p:cNvSpPr txBox="1"/>
          <p:nvPr userDrawn="1"/>
        </p:nvSpPr>
        <p:spPr>
          <a:xfrm>
            <a:off x="6259051" y="2445858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FB8BB-365F-AD04-3292-6BF53A596237}"/>
              </a:ext>
            </a:extLst>
          </p:cNvPr>
          <p:cNvSpPr txBox="1"/>
          <p:nvPr userDrawn="1"/>
        </p:nvSpPr>
        <p:spPr>
          <a:xfrm>
            <a:off x="9098694" y="2443299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04.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2662FA3-2BA2-B9E5-9728-F9C920B25F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3322238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01.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C975D69-50EB-73A5-3864-34BB86B2E9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89686" y="3295924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02.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A7163B3-7555-6AA1-AF91-F4D0C82452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7745" y="3295923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03.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36718C6-34D1-76C3-1C50-F88728EEFA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7110" y="3295922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04.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57D601C-461A-94E8-7C7D-0C2FA30612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49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ina  Tabla de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Título EJ: TABLA DE CONTENIDO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54F74-6C0F-8E82-E284-8F4624F43A05}"/>
              </a:ext>
            </a:extLst>
          </p:cNvPr>
          <p:cNvSpPr txBox="1"/>
          <p:nvPr userDrawn="1"/>
        </p:nvSpPr>
        <p:spPr>
          <a:xfrm>
            <a:off x="550043" y="1325925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01.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CC47DF-47C2-0F0B-D60D-3A737ADD799A}"/>
              </a:ext>
            </a:extLst>
          </p:cNvPr>
          <p:cNvSpPr txBox="1"/>
          <p:nvPr userDrawn="1"/>
        </p:nvSpPr>
        <p:spPr>
          <a:xfrm>
            <a:off x="3430947" y="1325925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678C42-3BF6-7146-3D64-047FF4FADEE1}"/>
              </a:ext>
            </a:extLst>
          </p:cNvPr>
          <p:cNvSpPr txBox="1"/>
          <p:nvPr userDrawn="1"/>
        </p:nvSpPr>
        <p:spPr>
          <a:xfrm>
            <a:off x="6259051" y="1328484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03.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FB8BB-365F-AD04-3292-6BF53A596237}"/>
              </a:ext>
            </a:extLst>
          </p:cNvPr>
          <p:cNvSpPr txBox="1"/>
          <p:nvPr userDrawn="1"/>
        </p:nvSpPr>
        <p:spPr>
          <a:xfrm>
            <a:off x="9098694" y="1325925"/>
            <a:ext cx="15920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04.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52662FA3-2BA2-B9E5-9728-F9C920B25FE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2204864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01.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9C975D69-50EB-73A5-3864-34BB86B2E9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389686" y="2178550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02.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DA7163B3-7555-6AA1-AF91-F4D0C82452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27745" y="2178549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03.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636718C6-34D1-76C3-1C50-F88728EEFA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97110" y="2178548"/>
            <a:ext cx="2593629" cy="1559679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04.</a:t>
            </a:r>
            <a:endParaRPr lang="en-US" sz="2800" dirty="0">
              <a:solidFill>
                <a:schemeClr val="accent4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57D601C-461A-94E8-7C7D-0C2FA306122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CFB05DC-C266-7044-E2BB-42D2B1B230D5}"/>
              </a:ext>
            </a:extLst>
          </p:cNvPr>
          <p:cNvSpPr txBox="1"/>
          <p:nvPr userDrawn="1"/>
        </p:nvSpPr>
        <p:spPr>
          <a:xfrm>
            <a:off x="550043" y="3542700"/>
            <a:ext cx="1592069" cy="69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01.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C7F436-09D2-831C-39EB-F626A219D0C3}"/>
              </a:ext>
            </a:extLst>
          </p:cNvPr>
          <p:cNvSpPr txBox="1"/>
          <p:nvPr userDrawn="1"/>
        </p:nvSpPr>
        <p:spPr>
          <a:xfrm>
            <a:off x="3430947" y="3542700"/>
            <a:ext cx="1592069" cy="69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02.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431394-EF45-9CB8-CF8D-BC60E6EBBB01}"/>
              </a:ext>
            </a:extLst>
          </p:cNvPr>
          <p:cNvSpPr txBox="1"/>
          <p:nvPr userDrawn="1"/>
        </p:nvSpPr>
        <p:spPr>
          <a:xfrm>
            <a:off x="6259051" y="3545259"/>
            <a:ext cx="1592069" cy="69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03.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FD331F-8B18-E87C-010E-4DFA3CF3DFE8}"/>
              </a:ext>
            </a:extLst>
          </p:cNvPr>
          <p:cNvSpPr txBox="1"/>
          <p:nvPr userDrawn="1"/>
        </p:nvSpPr>
        <p:spPr>
          <a:xfrm>
            <a:off x="9098694" y="3542700"/>
            <a:ext cx="1592069" cy="693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5400" b="1" i="0" dirty="0">
                <a:solidFill>
                  <a:schemeClr val="accent3"/>
                </a:solidFill>
                <a:latin typeface="Montserrat" pitchFamily="2" charset="77"/>
              </a:rPr>
              <a:t>04.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7C9DEC7-488C-AF4D-93A3-D433B73351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0043" y="4500764"/>
            <a:ext cx="2593629" cy="1171810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01.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99BF3CDB-5C9C-C18C-9CE6-19EAA29D41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9686" y="4474450"/>
            <a:ext cx="2593629" cy="1171810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02.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8FE019EA-2618-5E80-7D1D-4589E54B33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7745" y="4474449"/>
            <a:ext cx="2593629" cy="1171810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03.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E97DBAD2-7665-75F1-BD3A-AFCC922016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097110" y="4474448"/>
            <a:ext cx="2593629" cy="1171810"/>
          </a:xfrm>
        </p:spPr>
        <p:txBody>
          <a:bodyPr>
            <a:noAutofit/>
          </a:bodyPr>
          <a:lstStyle>
            <a:lvl1pPr marL="0" indent="0">
              <a:buNone/>
              <a:defRPr lang="es-ES" sz="1800" b="1" kern="1200" dirty="0" smtClean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800" dirty="0">
                <a:solidFill>
                  <a:schemeClr val="accent4"/>
                </a:solidFill>
              </a:rPr>
              <a:t>HAGA CLICK PARA MODIFICAR CONTENIDO 04.</a:t>
            </a:r>
            <a:endParaRPr lang="en-US" sz="28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083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 Tablas y Gráfic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000" b="1" kern="1200" dirty="0">
                <a:solidFill>
                  <a:schemeClr val="accent3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Título para tablas y gráficos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B0276D-576E-9E59-CEB3-864A554A13F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52185" y="6234904"/>
            <a:ext cx="4031828" cy="21590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Base o Fuente: Click para </a:t>
            </a:r>
            <a:r>
              <a:rPr lang="es-ES_tradnl" noProof="0" dirty="0"/>
              <a:t>ingresar</a:t>
            </a:r>
            <a:r>
              <a:rPr lang="en-US" dirty="0"/>
              <a:t> Tipo de Fuente o Base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457A3F4E-A37E-3E7F-B8BB-393590056F8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867" y="6234904"/>
            <a:ext cx="6118205" cy="215900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0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¿Pregunta – </a:t>
            </a:r>
            <a:r>
              <a:rPr lang="es-ES" dirty="0" err="1"/>
              <a:t>Click</a:t>
            </a:r>
            <a:r>
              <a:rPr lang="es-ES" dirty="0"/>
              <a:t> para ingresar la pregunta?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7C32729-3FF2-6579-2365-B4C76EDAEB5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48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para Contenid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E9F20F-6E03-54E9-E810-5823357ADB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607017" cy="484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6184DA4-1A5F-4BF6-7394-ECEFE28620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272463" y="209517"/>
            <a:ext cx="1511549" cy="878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F341B13-8FEE-8A29-37DB-16D8B18EA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404813"/>
            <a:ext cx="8137474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0E32041-424F-8FAE-F337-4B2AF62B43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54279" y="6234904"/>
            <a:ext cx="3529733" cy="21590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Fuente: Click para </a:t>
            </a:r>
            <a:r>
              <a:rPr lang="es-ES_tradnl" noProof="0" dirty="0"/>
              <a:t>ingresar</a:t>
            </a:r>
            <a:r>
              <a:rPr lang="en-US" dirty="0"/>
              <a:t> Tipo de Fuente</a:t>
            </a:r>
          </a:p>
        </p:txBody>
      </p:sp>
    </p:spTree>
    <p:extLst>
      <p:ext uri="{BB962C8B-B14F-4D97-AF65-F5344CB8AC3E}">
        <p14:creationId xmlns:p14="http://schemas.microsoft.com/office/powerpoint/2010/main" val="947567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ina para Contenid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A38F6-CDDB-EC55-E582-8F5D5BA9C8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54279" y="6234904"/>
            <a:ext cx="3529733" cy="21590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Fuente: Click para </a:t>
            </a:r>
            <a:r>
              <a:rPr lang="es-ES_tradnl" noProof="0" dirty="0"/>
              <a:t>ingresar</a:t>
            </a:r>
            <a:r>
              <a:rPr lang="en-US" dirty="0"/>
              <a:t> Tipo de Fuente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990B5D1-B013-6381-D485-0875F7312B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1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para Contenid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968328A-1F88-5424-ED67-CEDCFFCC59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1085" y="404813"/>
            <a:ext cx="607017" cy="484634"/>
          </a:xfrm>
          <a:prstGeom prst="rect">
            <a:avLst/>
          </a:prstGeom>
        </p:spPr>
      </p:pic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A9780EE-E98A-4509-D38B-11F9660133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54279" y="6234904"/>
            <a:ext cx="3529733" cy="215900"/>
          </a:xfrm>
        </p:spPr>
        <p:txBody>
          <a:bodyPr>
            <a:normAutofit/>
          </a:bodyPr>
          <a:lstStyle>
            <a:lvl1pPr marL="0" indent="0" algn="r">
              <a:buFontTx/>
              <a:buNone/>
              <a:defRPr sz="1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Fuente: Click para </a:t>
            </a:r>
            <a:r>
              <a:rPr lang="es-ES_tradnl" noProof="0" dirty="0"/>
              <a:t>ingresar</a:t>
            </a:r>
            <a:r>
              <a:rPr lang="en-US" dirty="0"/>
              <a:t> Tipo de Fuente</a:t>
            </a:r>
          </a:p>
        </p:txBody>
      </p:sp>
    </p:spTree>
    <p:extLst>
      <p:ext uri="{BB962C8B-B14F-4D97-AF65-F5344CB8AC3E}">
        <p14:creationId xmlns:p14="http://schemas.microsoft.com/office/powerpoint/2010/main" val="2750827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Cita 01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bg1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bg1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bg1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bg1"/>
              </a:solidFill>
              <a:latin typeface="Montserrat Medium" pitchFamily="2" charset="77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7247" y="3237346"/>
            <a:ext cx="8857505" cy="5319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s-ES_tradnl" sz="24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“CLICK PARA EDITAR CITA”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704D1C5-3A70-D37D-D47B-D1F57B5B24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9626" y="537009"/>
            <a:ext cx="1482994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654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Cit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7247" y="3237346"/>
            <a:ext cx="8857505" cy="5319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s-ES_tradnl" sz="2400" b="1" kern="1200" dirty="0">
                <a:solidFill>
                  <a:schemeClr val="accent3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“CLICK PARA EDITAR CITA”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3DE529-6764-68B4-44EB-D0FFC7A77C47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0102F2F-EC21-A974-5D3A-D16DD15779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2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Cita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968328A-1F88-5424-ED67-CEDCFFCC59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1085" y="404813"/>
            <a:ext cx="607017" cy="484634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0411AEE2-0CA0-DE70-3A49-C01C3DB6C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7247" y="3237346"/>
            <a:ext cx="8857505" cy="5319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s-ES_tradnl" sz="2400" b="1" kern="1200" dirty="0">
                <a:solidFill>
                  <a:schemeClr val="accent3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“CLICK PARA EDITAR CITA”</a:t>
            </a:r>
          </a:p>
        </p:txBody>
      </p:sp>
    </p:spTree>
    <p:extLst>
      <p:ext uri="{BB962C8B-B14F-4D97-AF65-F5344CB8AC3E}">
        <p14:creationId xmlns:p14="http://schemas.microsoft.com/office/powerpoint/2010/main" val="2987365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Cita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0411AEE2-0CA0-DE70-3A49-C01C3DB6C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67247" y="3237346"/>
            <a:ext cx="8857505" cy="5319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s-ES_tradnl" sz="2400" b="1" kern="1200" dirty="0">
                <a:solidFill>
                  <a:schemeClr val="accent3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“CLICK PARA EDITAR CITA”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D7DB5A-DBA3-7621-DEE6-3A42490424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607017" cy="48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3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3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508C239F-5B6E-614B-E77E-BC8FA59BF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004" y="2319461"/>
            <a:ext cx="75602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_tradnl" sz="30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 algn="l" defTabSz="855878" rtl="0" eaLnBrk="1" latinLnBrk="0" hangingPunct="1">
              <a:lnSpc>
                <a:spcPts val="4000"/>
              </a:lnSpc>
              <a:defRPr/>
            </a:pPr>
            <a:r>
              <a:rPr lang="es-ES" dirty="0"/>
              <a:t>HAGA CLICK PARA MODIFICAR TÍTULO DEL LA PROPUESTA</a:t>
            </a:r>
            <a:endParaRPr lang="es-ES_tradnl" dirty="0"/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08251CAD-E99A-6ED3-1FA4-A161CA302F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004" y="4113631"/>
            <a:ext cx="7560220" cy="475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600" kern="1200" spc="300" dirty="0">
                <a:solidFill>
                  <a:prstClr val="white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NOMBRE DE LA PROPUESTA</a:t>
            </a:r>
            <a:endParaRPr lang="es-ES_tradnl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E0F7364A-1E8F-E259-7D07-B950D698A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6021288"/>
            <a:ext cx="7560220" cy="348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prstClr val="white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FECHA EJ: ENERO 24  </a:t>
            </a:r>
            <a:endParaRPr lang="es-ES_tradnl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9B0C766-3D2A-88A1-6309-60E69006F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9984431" y="443946"/>
            <a:ext cx="1799582" cy="1045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A135D51-00AD-4479-AED5-13A55826BA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9485" y="980727"/>
            <a:ext cx="2522349" cy="4573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3C04F5A-2A8B-2785-847D-7304931552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5191" r="14791" b="12835"/>
          <a:stretch/>
        </p:blipFill>
        <p:spPr>
          <a:xfrm>
            <a:off x="8107767" y="3337911"/>
            <a:ext cx="4084233" cy="35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47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+ Párraf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1E9F20F-6E03-54E9-E810-5823357ADB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988" y="404813"/>
            <a:ext cx="607017" cy="48463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56184DA4-1A5F-4BF6-7394-ECEFE28620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0272463" y="209517"/>
            <a:ext cx="1511549" cy="8783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0F341B13-8FEE-8A29-37DB-16D8B18EAC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404813"/>
            <a:ext cx="8137474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E3433F5-4000-41DD-1D57-6DC0C72B5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2" y="1377950"/>
            <a:ext cx="3385717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C79181A-BC36-FAC4-AA41-D27D969694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714" y="1377950"/>
            <a:ext cx="3385716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66C92526-F7BB-721D-3AA9-B849EFDFD60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386" y="1377950"/>
            <a:ext cx="3385715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391198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+ Párraf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77B350-5FFE-E130-91A0-764F442CAF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59937F-DC4D-524B-8C18-70FD0DC17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2" y="1377950"/>
            <a:ext cx="3385717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3114096-BFD3-B0AC-1B98-7DFDB176C1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714" y="1377950"/>
            <a:ext cx="3385716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0EA1A01-2C43-277E-7FA9-D568C86505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386" y="1377950"/>
            <a:ext cx="3385715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286384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+ Párrafo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968328A-1F88-5424-ED67-CEDCFFCC59A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1085" y="404813"/>
            <a:ext cx="607017" cy="484634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42B0B5-8C88-9C65-12E0-F358CF388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2" y="1377950"/>
            <a:ext cx="3385717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5B1C51C-890A-2EED-47BD-E0E5F77308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714" y="1377950"/>
            <a:ext cx="3385716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7449ACF-0CAB-B1DD-5C0B-040F280287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05386" y="1377950"/>
            <a:ext cx="3385715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014468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gina + 2 Párrafo + 1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77B350-5FFE-E130-91A0-764F442CAF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59937F-DC4D-524B-8C18-70FD0DC17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2" y="1377950"/>
            <a:ext cx="3385717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B3114096-BFD3-B0AC-1B98-7DFDB176C1A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77714" y="1377950"/>
            <a:ext cx="3385716" cy="4643438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73D3FC-EC11-3C17-B132-F46029FF6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205385" y="1377950"/>
            <a:ext cx="3362727" cy="46434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L" dirty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1722735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 3 Párrafo + 3 imáge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2024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CLICK PARA EDITAR TÍTULO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77B350-5FFE-E130-91A0-764F442CAF5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7659937F-DC4D-524B-8C18-70FD0DC177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2" y="1377950"/>
            <a:ext cx="3385717" cy="2294724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173D3FC-EC11-3C17-B132-F46029FF651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42724" y="1377950"/>
            <a:ext cx="3362727" cy="226707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L" dirty="0"/>
              <a:t>Insertar Imagen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421120D-5734-D512-93FC-B5D3CF9819E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50042" y="3915616"/>
            <a:ext cx="3385717" cy="226707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L" dirty="0"/>
              <a:t>Insertar Imagen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DB15EB-2CF2-5F4A-94FF-0E9AEED2BF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1229" y="3919091"/>
            <a:ext cx="3385717" cy="2294724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C6C0411-576B-2A71-346E-42EF6331D7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2416" y="1377950"/>
            <a:ext cx="3385717" cy="2294724"/>
          </a:xfrm>
        </p:spPr>
        <p:txBody>
          <a:bodyPr>
            <a:normAutofit/>
          </a:bodyPr>
          <a:lstStyle>
            <a:lvl1pPr marL="0" indent="0">
              <a:buNone/>
              <a:defRPr lang="en-CL" sz="12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clic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760C616E-0A46-5D5B-4F7E-3B130A51549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416" y="3915616"/>
            <a:ext cx="3385717" cy="2267074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CL" dirty="0"/>
              <a:t>Insertar Imagen</a:t>
            </a:r>
          </a:p>
        </p:txBody>
      </p:sp>
    </p:spTree>
    <p:extLst>
      <p:ext uri="{BB962C8B-B14F-4D97-AF65-F5344CB8AC3E}">
        <p14:creationId xmlns:p14="http://schemas.microsoft.com/office/powerpoint/2010/main" val="31379676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o Separadro de Tema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BF46D5-644E-130C-E1E7-95F1B7C541F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224013" y="-6690"/>
            <a:ext cx="7560000" cy="702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imagen de la Portadilla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61C8E-7CC5-1F74-E917-10E4D3202D46}"/>
              </a:ext>
            </a:extLst>
          </p:cNvPr>
          <p:cNvSpPr/>
          <p:nvPr userDrawn="1"/>
        </p:nvSpPr>
        <p:spPr>
          <a:xfrm>
            <a:off x="0" y="0"/>
            <a:ext cx="4231425" cy="68825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>
              <a:ln>
                <a:noFill/>
              </a:ln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bg1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9E3A522-A3E3-69FA-F8CE-BB2C39D16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674" t="-5191" r="14814" b="12835"/>
          <a:stretch/>
        </p:blipFill>
        <p:spPr>
          <a:xfrm>
            <a:off x="11775757" y="3337911"/>
            <a:ext cx="407987" cy="3520089"/>
          </a:xfrm>
          <a:prstGeom prst="rect">
            <a:avLst/>
          </a:prstGeom>
        </p:spPr>
      </p:pic>
      <p:sp>
        <p:nvSpPr>
          <p:cNvPr id="33" name="Título 1">
            <a:extLst>
              <a:ext uri="{FF2B5EF4-FFF2-40B4-BE49-F238E27FC236}">
                <a16:creationId xmlns:a16="http://schemas.microsoft.com/office/drawing/2014/main" id="{3517FC30-1800-2B6E-C1A7-EFA41536A5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043" y="1600929"/>
            <a:ext cx="3129824" cy="1421928"/>
          </a:xfrm>
          <a:prstGeom prst="rect">
            <a:avLst/>
          </a:prstGeom>
        </p:spPr>
        <p:txBody>
          <a:bodyPr wrap="square" anchor="t">
            <a:noAutofit/>
          </a:bodyPr>
          <a:lstStyle>
            <a:lvl1pPr>
              <a:defRPr lang="es-ES_tradnl" sz="24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400" dirty="0"/>
              <a:t>HAGA CLICK PARA MODIFICAR TÍTULO DEL LA PORTADILLA</a:t>
            </a:r>
            <a:endParaRPr lang="en-US" sz="2400" dirty="0"/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61E34537-2C94-F049-F03B-80139DF8A35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764704"/>
            <a:ext cx="3129824" cy="914400"/>
          </a:xfrm>
        </p:spPr>
        <p:txBody>
          <a:bodyPr wrap="square">
            <a:normAutofit/>
          </a:bodyPr>
          <a:lstStyle>
            <a:lvl1pPr marL="0" indent="0" algn="l" defTabSz="914400" rtl="0" eaLnBrk="1" latinLnBrk="0" hangingPunct="1">
              <a:buNone/>
              <a:defRPr lang="en-CL" sz="5400" b="1" i="0" kern="1200" dirty="0">
                <a:solidFill>
                  <a:schemeClr val="accent3">
                    <a:lumMod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503169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o Separadro de Tema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BF46D5-644E-130C-E1E7-95F1B7C541F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224632" y="-27384"/>
            <a:ext cx="7560000" cy="702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imagen de la Portadilla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61C8E-7CC5-1F74-E917-10E4D3202D46}"/>
              </a:ext>
            </a:extLst>
          </p:cNvPr>
          <p:cNvSpPr/>
          <p:nvPr userDrawn="1"/>
        </p:nvSpPr>
        <p:spPr>
          <a:xfrm>
            <a:off x="0" y="0"/>
            <a:ext cx="4231425" cy="6882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bg1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9E3A522-A3E3-69FA-F8CE-BB2C39D16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674" t="-5191" r="14814" b="12835"/>
          <a:stretch/>
        </p:blipFill>
        <p:spPr>
          <a:xfrm>
            <a:off x="11775757" y="3337911"/>
            <a:ext cx="407987" cy="352008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17714F5-D747-5242-3994-6E1B3BF8B7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043" y="1600929"/>
            <a:ext cx="3129824" cy="22696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4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400" dirty="0"/>
              <a:t>HAGA CLICK PARA MODIFICAR TÍTULO DEL LA PORTADILLA</a:t>
            </a:r>
            <a:endParaRPr lang="en-US" sz="2400" dirty="0"/>
          </a:p>
        </p:txBody>
      </p:sp>
      <p:sp>
        <p:nvSpPr>
          <p:cNvPr id="4" name="Text Placeholder 50">
            <a:extLst>
              <a:ext uri="{FF2B5EF4-FFF2-40B4-BE49-F238E27FC236}">
                <a16:creationId xmlns:a16="http://schemas.microsoft.com/office/drawing/2014/main" id="{37ADFA48-AD2C-D0CB-1138-553F493BAB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764704"/>
            <a:ext cx="3129824" cy="914400"/>
          </a:xfrm>
        </p:spPr>
        <p:txBody>
          <a:bodyPr wrap="square">
            <a:normAutofit/>
          </a:bodyPr>
          <a:lstStyle>
            <a:lvl1pPr marL="0" indent="0" algn="l" defTabSz="914400" rtl="0" eaLnBrk="1" latinLnBrk="0" hangingPunct="1">
              <a:buNone/>
              <a:defRPr lang="en-CL" sz="540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9400107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o Separadro de Tema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BF46D5-644E-130C-E1E7-95F1B7C541F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224632" y="-27384"/>
            <a:ext cx="7560000" cy="702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imagen de la Portadilla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61C8E-7CC5-1F74-E917-10E4D3202D46}"/>
              </a:ext>
            </a:extLst>
          </p:cNvPr>
          <p:cNvSpPr/>
          <p:nvPr userDrawn="1"/>
        </p:nvSpPr>
        <p:spPr>
          <a:xfrm>
            <a:off x="0" y="0"/>
            <a:ext cx="4231425" cy="68825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bg1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9E3A522-A3E3-69FA-F8CE-BB2C39D16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674" t="-5191" r="14814" b="12835"/>
          <a:stretch/>
        </p:blipFill>
        <p:spPr>
          <a:xfrm>
            <a:off x="11775757" y="3337911"/>
            <a:ext cx="407987" cy="352008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B929A82-6647-8E6D-165A-E8C1B09917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043" y="1600929"/>
            <a:ext cx="3129824" cy="22696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4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400" dirty="0"/>
              <a:t>HAGA CLICK PARA MODIFICAR TÍTULO DEL LA PORTADILLA</a:t>
            </a:r>
            <a:endParaRPr lang="en-US" sz="2400" dirty="0"/>
          </a:p>
        </p:txBody>
      </p:sp>
      <p:sp>
        <p:nvSpPr>
          <p:cNvPr id="4" name="Text Placeholder 50">
            <a:extLst>
              <a:ext uri="{FF2B5EF4-FFF2-40B4-BE49-F238E27FC236}">
                <a16:creationId xmlns:a16="http://schemas.microsoft.com/office/drawing/2014/main" id="{17928E25-3922-EFEB-9EAD-463D7B75D2F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764704"/>
            <a:ext cx="3129824" cy="914400"/>
          </a:xfrm>
        </p:spPr>
        <p:txBody>
          <a:bodyPr wrap="square">
            <a:normAutofit/>
          </a:bodyPr>
          <a:lstStyle>
            <a:lvl1pPr marL="0" indent="0" algn="l" defTabSz="914400" rtl="0" eaLnBrk="1" latinLnBrk="0" hangingPunct="1">
              <a:buNone/>
              <a:defRPr lang="en-CL" sz="540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46175677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illa o Separadro de Tema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CEBF46D5-644E-130C-E1E7-95F1B7C541F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224632" y="-27384"/>
            <a:ext cx="7560000" cy="702000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imagen de la Portadilla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61C8E-7CC5-1F74-E917-10E4D3202D46}"/>
              </a:ext>
            </a:extLst>
          </p:cNvPr>
          <p:cNvSpPr/>
          <p:nvPr userDrawn="1"/>
        </p:nvSpPr>
        <p:spPr>
          <a:xfrm>
            <a:off x="0" y="0"/>
            <a:ext cx="4231425" cy="6882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bg1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F9E3A522-A3E3-69FA-F8CE-BB2C39D16B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6674" t="-5191" r="14814" b="12835"/>
          <a:stretch/>
        </p:blipFill>
        <p:spPr>
          <a:xfrm>
            <a:off x="11775757" y="3337911"/>
            <a:ext cx="407987" cy="3520089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5339032A-1D59-9FA7-98B7-C6DFE5496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043" y="1600929"/>
            <a:ext cx="3129824" cy="226960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4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" sz="2400" dirty="0"/>
              <a:t>HAGA CLICK PARA MODIFICAR TÍTULO DEL LA PORTADILLA</a:t>
            </a:r>
            <a:endParaRPr lang="en-US" sz="2400" dirty="0"/>
          </a:p>
        </p:txBody>
      </p:sp>
      <p:sp>
        <p:nvSpPr>
          <p:cNvPr id="9" name="Text Placeholder 50">
            <a:extLst>
              <a:ext uri="{FF2B5EF4-FFF2-40B4-BE49-F238E27FC236}">
                <a16:creationId xmlns:a16="http://schemas.microsoft.com/office/drawing/2014/main" id="{5D40EB27-ADDC-0BBD-78BB-1CE5D32BCE8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764704"/>
            <a:ext cx="3129824" cy="914400"/>
          </a:xfrm>
        </p:spPr>
        <p:txBody>
          <a:bodyPr wrap="square">
            <a:normAutofit/>
          </a:bodyPr>
          <a:lstStyle>
            <a:lvl1pPr marL="0" indent="0" algn="l" defTabSz="914400" rtl="0" eaLnBrk="1" latinLnBrk="0" hangingPunct="1">
              <a:buNone/>
              <a:defRPr lang="en-CL" sz="5400" b="1" i="0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01.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16852605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informe o Presentació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2999656" y="6453188"/>
            <a:ext cx="63380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100" b="0" i="0" dirty="0">
                <a:solidFill>
                  <a:schemeClr val="accent2"/>
                </a:solidFill>
                <a:latin typeface="Montserrat Light" pitchFamily="2" charset="77"/>
              </a:rPr>
              <a:t>Informe Desarrollado por : </a:t>
            </a:r>
            <a:r>
              <a:rPr lang="es-ES_tradnl" sz="1100" b="1" i="0" dirty="0">
                <a:solidFill>
                  <a:schemeClr val="accent2"/>
                </a:solidFill>
                <a:latin typeface="Montserrat" pitchFamily="2" charset="77"/>
              </a:rPr>
              <a:t>CRITERIA®	|   </a:t>
            </a:r>
            <a:r>
              <a:rPr lang="es-ES_tradnl" sz="1100" b="1" i="0" dirty="0">
                <a:solidFill>
                  <a:schemeClr val="accent2"/>
                </a:solidFill>
                <a:latin typeface="Montserrat" pitchFamily="2" charset="77"/>
                <a:hlinkClick r:id="rId2"/>
              </a:rPr>
              <a:t>www.criteria.cl</a:t>
            </a:r>
            <a:r>
              <a:rPr lang="es-ES_tradnl" sz="1100" b="1" i="0" dirty="0">
                <a:solidFill>
                  <a:schemeClr val="accent2"/>
                </a:solidFill>
                <a:latin typeface="Montserrat" pitchFamily="2" charset="77"/>
              </a:rPr>
              <a:t>   |  2025</a:t>
            </a:r>
            <a:endParaRPr lang="es-ES_tradnl" sz="1000" b="1" i="0" dirty="0">
              <a:solidFill>
                <a:schemeClr val="accent2"/>
              </a:solidFill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05A93F-A8F3-4ED1-C68E-01AC4BE45E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824" y="3274635"/>
            <a:ext cx="2522349" cy="45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014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508C239F-5B6E-614B-E77E-BC8FA59BF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004" y="2319461"/>
            <a:ext cx="75602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_tradnl" sz="30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 algn="l" defTabSz="855878" rtl="0" eaLnBrk="1" latinLnBrk="0" hangingPunct="1">
              <a:lnSpc>
                <a:spcPts val="4000"/>
              </a:lnSpc>
              <a:defRPr/>
            </a:pPr>
            <a:r>
              <a:rPr lang="es-ES" dirty="0"/>
              <a:t>HAGA CLICK PARA MODIFICAR TÍTULO DEL LA PROPUESTA</a:t>
            </a:r>
            <a:endParaRPr lang="es-ES_tradnl" dirty="0"/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08251CAD-E99A-6ED3-1FA4-A161CA302F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004" y="4113631"/>
            <a:ext cx="7560220" cy="475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600" kern="1200" spc="300" dirty="0">
                <a:solidFill>
                  <a:prstClr val="white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NOMBRE DE LA PROPUESTA</a:t>
            </a:r>
            <a:endParaRPr lang="es-ES_tradnl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E0F7364A-1E8F-E259-7D07-B950D698A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6021288"/>
            <a:ext cx="7560220" cy="348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prstClr val="white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FECHA EJ: ENERO 24  </a:t>
            </a:r>
            <a:endParaRPr lang="es-ES_tradnl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9B0C766-3D2A-88A1-6309-60E69006F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9984431" y="443946"/>
            <a:ext cx="1799582" cy="1045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A135D51-00AD-4479-AED5-13A55826BA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9485" y="980727"/>
            <a:ext cx="2522349" cy="4573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3C04F5A-2A8B-2785-847D-7304931552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5191" r="14791" b="12835"/>
          <a:stretch/>
        </p:blipFill>
        <p:spPr>
          <a:xfrm>
            <a:off x="8107767" y="3337911"/>
            <a:ext cx="4084233" cy="35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13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informe o Presentación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2999656" y="6453188"/>
            <a:ext cx="63380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Informe Desarrollado por :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CRITERIA®	|  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www.criteria.cl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   |  2025</a:t>
            </a:r>
            <a:endParaRPr lang="es-ES_tradnl" sz="1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D3F30C5-6D23-D6DA-5004-19287A7D1B7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34823" y="3273964"/>
            <a:ext cx="2522349" cy="4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09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informe o Presentación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2999656" y="6453188"/>
            <a:ext cx="63380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Informe Desarrollado por :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CRITERIA®	|  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www.criteria.cl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   |  2025</a:t>
            </a:r>
            <a:endParaRPr lang="es-ES_tradnl" sz="1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4EE3F3A-ADCC-55EE-C2B7-E56CA11995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34823" y="3273964"/>
            <a:ext cx="2522349" cy="4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91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 informe o Presentación 04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2999656" y="6453188"/>
            <a:ext cx="63380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1100" b="0" i="0" dirty="0">
                <a:solidFill>
                  <a:schemeClr val="bg1"/>
                </a:solidFill>
                <a:latin typeface="Montserrat Light" pitchFamily="2" charset="77"/>
              </a:rPr>
              <a:t>Informe Desarrollado por :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CRITERIA®	|   </a:t>
            </a:r>
            <a:r>
              <a:rPr lang="es-ES_tradnl" sz="1100" b="1" i="0" u="none" dirty="0">
                <a:solidFill>
                  <a:schemeClr val="bg1"/>
                </a:solidFill>
                <a:latin typeface="Montserrat" pitchFamily="2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www.criteria.cl</a:t>
            </a:r>
            <a:r>
              <a:rPr lang="es-ES_tradnl" sz="1100" b="1" i="0" u="none" dirty="0">
                <a:solidFill>
                  <a:schemeClr val="bg1"/>
                </a:solidFill>
                <a:latin typeface="Montserrat" pitchFamily="2" charset="77"/>
              </a:rPr>
              <a:t>   </a:t>
            </a:r>
            <a:r>
              <a:rPr lang="es-ES_tradnl" sz="1100" b="1" i="0" dirty="0">
                <a:solidFill>
                  <a:schemeClr val="bg1"/>
                </a:solidFill>
                <a:latin typeface="Montserrat" pitchFamily="2" charset="77"/>
              </a:rPr>
              <a:t>|  2025</a:t>
            </a:r>
            <a:endParaRPr lang="es-ES_tradnl" sz="1000" b="1" i="0" dirty="0">
              <a:solidFill>
                <a:schemeClr val="bg1"/>
              </a:solidFill>
              <a:latin typeface="Montserrat" pitchFamily="2" charset="77"/>
            </a:endParaRP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1650241B-76D0-70B8-5C43-BA40B9AC043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4834823" y="3273964"/>
            <a:ext cx="2522349" cy="45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863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1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508C239F-5B6E-614B-E77E-BC8FA59BF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004" y="2319461"/>
            <a:ext cx="75602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_tradnl" sz="3000" b="1" kern="12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 algn="l" defTabSz="855878" rtl="0" eaLnBrk="1" latinLnBrk="0" hangingPunct="1">
              <a:lnSpc>
                <a:spcPts val="4000"/>
              </a:lnSpc>
              <a:defRPr/>
            </a:pPr>
            <a:r>
              <a:rPr lang="es-ES" dirty="0"/>
              <a:t>HAGA CLICK PARA MODIFICAR TÍTULO DEL LA PROPUESTA</a:t>
            </a:r>
            <a:endParaRPr lang="es-ES_tradnl" dirty="0"/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08251CAD-E99A-6ED3-1FA4-A161CA302F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004" y="4113631"/>
            <a:ext cx="7560220" cy="475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600" kern="1200" spc="300" dirty="0">
                <a:solidFill>
                  <a:prstClr val="white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NOMBRE DE LA PROPUESTA</a:t>
            </a:r>
            <a:endParaRPr lang="es-ES_tradnl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E0F7364A-1E8F-E259-7D07-B950D698A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6021288"/>
            <a:ext cx="7560220" cy="348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prstClr val="white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FECHA EJ: ENERO 24  </a:t>
            </a:r>
            <a:endParaRPr lang="es-ES_tradnl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9B0C766-3D2A-88A1-6309-60E69006F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9984431" y="443946"/>
            <a:ext cx="1799582" cy="1045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bg1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A135D51-00AD-4479-AED5-13A55826BA6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39485" y="980727"/>
            <a:ext cx="2522349" cy="457348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E3C04F5A-2A8B-2785-847D-7304931552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5191" r="14791" b="12835"/>
          <a:stretch/>
        </p:blipFill>
        <p:spPr>
          <a:xfrm>
            <a:off x="8107767" y="3337911"/>
            <a:ext cx="4084233" cy="352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2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 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1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1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F705A93F-A8F3-4ED1-C68E-01AC4BE45E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1213" y="3250738"/>
            <a:ext cx="6354166" cy="11521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7D3E3-E0DC-2213-621B-C5F2720EEDF5}"/>
              </a:ext>
            </a:extLst>
          </p:cNvPr>
          <p:cNvSpPr txBox="1"/>
          <p:nvPr userDrawn="1"/>
        </p:nvSpPr>
        <p:spPr>
          <a:xfrm>
            <a:off x="1703512" y="1103645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L" sz="5400" b="1" dirty="0">
                <a:solidFill>
                  <a:schemeClr val="bg2">
                    <a:alpha val="15590"/>
                  </a:schemeClr>
                </a:solidFill>
                <a:latin typeface="Montserrat" pitchFamily="2" charset="77"/>
              </a:rPr>
              <a:t>INVESTIGAR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CA4C-6F7D-261A-F870-66A48BE84620}"/>
              </a:ext>
            </a:extLst>
          </p:cNvPr>
          <p:cNvSpPr txBox="1"/>
          <p:nvPr userDrawn="1"/>
        </p:nvSpPr>
        <p:spPr>
          <a:xfrm>
            <a:off x="814226" y="1585394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L" sz="5400" b="1" dirty="0">
                <a:solidFill>
                  <a:schemeClr val="bg1">
                    <a:alpha val="8426"/>
                  </a:schemeClr>
                </a:solidFill>
                <a:latin typeface="Montserrat" pitchFamily="2" charset="77"/>
              </a:rPr>
              <a:t>INTEGRAR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DBE3E-6F3E-FD1D-E945-E754FAECD735}"/>
              </a:ext>
            </a:extLst>
          </p:cNvPr>
          <p:cNvSpPr txBox="1"/>
          <p:nvPr userDrawn="1"/>
        </p:nvSpPr>
        <p:spPr>
          <a:xfrm>
            <a:off x="-35034" y="1785030"/>
            <a:ext cx="109297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L" sz="9600" b="1" dirty="0">
                <a:solidFill>
                  <a:schemeClr val="bg1">
                    <a:alpha val="16000"/>
                  </a:schemeClr>
                </a:solidFill>
                <a:latin typeface="Montserrat" pitchFamily="2" charset="77"/>
              </a:rPr>
              <a:t>TRANSFORMAR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586E1-82B9-BDD9-9F47-437120BA3B39}"/>
              </a:ext>
            </a:extLst>
          </p:cNvPr>
          <p:cNvSpPr txBox="1"/>
          <p:nvPr userDrawn="1"/>
        </p:nvSpPr>
        <p:spPr>
          <a:xfrm>
            <a:off x="-3426518" y="-119821"/>
            <a:ext cx="796707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L" sz="20000" b="1" dirty="0">
                <a:solidFill>
                  <a:schemeClr val="tx1">
                    <a:alpha val="8426"/>
                  </a:schemeClr>
                </a:solidFill>
                <a:latin typeface="Montserrat" pitchFamily="2" charset="77"/>
              </a:rPr>
              <a:t>INTEGRAR</a:t>
            </a:r>
          </a:p>
        </p:txBody>
      </p:sp>
    </p:spTree>
    <p:extLst>
      <p:ext uri="{BB962C8B-B14F-4D97-AF65-F5344CB8AC3E}">
        <p14:creationId xmlns:p14="http://schemas.microsoft.com/office/powerpoint/2010/main" val="3974974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 05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8">
            <a:extLst>
              <a:ext uri="{FF2B5EF4-FFF2-40B4-BE49-F238E27FC236}">
                <a16:creationId xmlns:a16="http://schemas.microsoft.com/office/drawing/2014/main" id="{903A5EB7-4A74-031E-F00E-0305ED5777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13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4208" b="-4208"/>
          <a:stretch/>
        </p:blipFill>
        <p:spPr>
          <a:xfrm>
            <a:off x="2585069" y="-843956"/>
            <a:ext cx="10249622" cy="88362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800" b="0" i="0" dirty="0">
                <a:solidFill>
                  <a:schemeClr val="bg1"/>
                </a:solidFill>
                <a:latin typeface="Montserrat Light" pitchFamily="2" charset="77"/>
              </a:rPr>
              <a:t>Todos los derechos reservados © 2025 Criteria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sp>
        <p:nvSpPr>
          <p:cNvPr id="8" name="Marcador de texto 11">
            <a:extLst>
              <a:ext uri="{FF2B5EF4-FFF2-40B4-BE49-F238E27FC236}">
                <a16:creationId xmlns:a16="http://schemas.microsoft.com/office/drawing/2014/main" id="{DBC050E6-54FB-DB39-297A-951F565EB3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0043" y="4899284"/>
            <a:ext cx="5322535" cy="6790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2400" kern="1200" spc="300" dirty="0">
                <a:solidFill>
                  <a:schemeClr val="bg1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 DE LA PROPUESTA</a:t>
            </a:r>
            <a:endParaRPr lang="es-ES_tradnl" dirty="0"/>
          </a:p>
        </p:txBody>
      </p:sp>
      <p:sp>
        <p:nvSpPr>
          <p:cNvPr id="9" name="Marcador de texto 11">
            <a:extLst>
              <a:ext uri="{FF2B5EF4-FFF2-40B4-BE49-F238E27FC236}">
                <a16:creationId xmlns:a16="http://schemas.microsoft.com/office/drawing/2014/main" id="{9DDE136D-2853-A148-3C1E-4A5521AE14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5601178"/>
            <a:ext cx="7560220" cy="199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NOMBRE CLIENTE</a:t>
            </a:r>
            <a:endParaRPr lang="es-ES_tradnl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9B431E7-C064-9911-D36C-A482F16982F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477468" y="1732187"/>
            <a:ext cx="5443945" cy="5443947"/>
          </a:xfrm>
          <a:prstGeom prst="diamond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</a:t>
            </a:r>
            <a:r>
              <a:rPr lang="en-CL" dirty="0"/>
              <a:t>nsertar imagen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8BF35D-9635-DF03-3068-0E3C0D6880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42291" y="-450608"/>
            <a:ext cx="4156116" cy="4156117"/>
          </a:xfrm>
          <a:prstGeom prst="diamond">
            <a:avLst/>
          </a:prstGeom>
          <a:noFill/>
        </p:spPr>
        <p:txBody>
          <a:bodyPr/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CL" dirty="0"/>
              <a:t>Insertar imagen</a:t>
            </a:r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C4075401-250B-FD7B-9EEC-B78B04F24E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728514" y="1754753"/>
            <a:ext cx="4156116" cy="4156117"/>
          </a:xfrm>
          <a:prstGeom prst="diamond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CL" dirty="0"/>
              <a:t>Insertar imagen</a:t>
            </a:r>
          </a:p>
        </p:txBody>
      </p:sp>
      <p:sp>
        <p:nvSpPr>
          <p:cNvPr id="15" name="Picture Placeholder 10">
            <a:extLst>
              <a:ext uri="{FF2B5EF4-FFF2-40B4-BE49-F238E27FC236}">
                <a16:creationId xmlns:a16="http://schemas.microsoft.com/office/drawing/2014/main" id="{9739C2AC-3B92-C71C-777A-E94635050D0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912215" y="4572959"/>
            <a:ext cx="2912903" cy="2912904"/>
          </a:xfrm>
          <a:prstGeom prst="diamond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CL" dirty="0"/>
              <a:t>Insertar imagen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ADBE17-BAAB-DFFB-EBF4-4F45D839D401}"/>
              </a:ext>
            </a:extLst>
          </p:cNvPr>
          <p:cNvSpPr txBox="1"/>
          <p:nvPr userDrawn="1"/>
        </p:nvSpPr>
        <p:spPr>
          <a:xfrm>
            <a:off x="550043" y="4450824"/>
            <a:ext cx="1858201" cy="64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CL" sz="2000" b="1" dirty="0">
                <a:solidFill>
                  <a:schemeClr val="accent1"/>
                </a:solidFill>
                <a:latin typeface="Montserrat" pitchFamily="2" charset="77"/>
              </a:rPr>
              <a:t>PROPUESTA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642B9609-2E2B-226B-59B9-17414B5CA61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4149" y="955127"/>
            <a:ext cx="2663539" cy="482949"/>
          </a:xfrm>
          <a:prstGeom prst="rect">
            <a:avLst/>
          </a:prstGeom>
        </p:spPr>
      </p:pic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9D705C55-08F4-4712-2D5E-5E3F905BA4D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50043" y="6204561"/>
            <a:ext cx="7560220" cy="19931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schemeClr val="bg1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FECHA - MES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98073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0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9D25C2-5537-5EC3-C995-A28716B5FA4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17" name="Título 9">
            <a:extLst>
              <a:ext uri="{FF2B5EF4-FFF2-40B4-BE49-F238E27FC236}">
                <a16:creationId xmlns:a16="http://schemas.microsoft.com/office/drawing/2014/main" id="{508C239F-5B6E-614B-E77E-BC8FA59BF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2004" y="2319461"/>
            <a:ext cx="75602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s-ES_tradnl" sz="30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pPr marL="0" lvl="0" algn="l" defTabSz="855878" rtl="0" eaLnBrk="1" latinLnBrk="0" hangingPunct="1">
              <a:lnSpc>
                <a:spcPts val="4000"/>
              </a:lnSpc>
              <a:defRPr/>
            </a:pPr>
            <a:r>
              <a:rPr lang="es-ES" dirty="0"/>
              <a:t>HAGA CLICK PARA MODIFICAR TÍTULO DEL LA PROPUESTA</a:t>
            </a:r>
            <a:endParaRPr lang="es-ES_tradnl" dirty="0"/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08251CAD-E99A-6ED3-1FA4-A161CA302F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004" y="4113631"/>
            <a:ext cx="7560220" cy="475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600" kern="1200" spc="3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NOMBRE DE LA PROPUESTA</a:t>
            </a:r>
            <a:endParaRPr lang="es-ES_tradnl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E0F7364A-1E8F-E259-7D07-B950D698A7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0043" y="6021288"/>
            <a:ext cx="7560220" cy="34828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s-ES_tradnl" sz="1200" b="0" i="0" kern="1200" spc="300" dirty="0">
                <a:solidFill>
                  <a:schemeClr val="accent4"/>
                </a:solidFill>
                <a:latin typeface="Montserrat Light" pitchFamily="2" charset="77"/>
                <a:ea typeface="+mn-ea"/>
                <a:cs typeface="+mn-cs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HAGA CLICK PARA MODIFICAR FECHA EJ: SEPTIEMBRE 22  </a:t>
            </a:r>
            <a:endParaRPr lang="es-ES_tradnl" dirty="0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C9B0C766-3D2A-88A1-6309-60E69006F27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9984431" y="443946"/>
            <a:ext cx="1799582" cy="10456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Insertar logotipo Cliente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AF65B5B6-41C5-EE5B-505D-9BA78A865C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29" name="Picture 8">
            <a:extLst>
              <a:ext uri="{FF2B5EF4-FFF2-40B4-BE49-F238E27FC236}">
                <a16:creationId xmlns:a16="http://schemas.microsoft.com/office/drawing/2014/main" id="{06E600C4-78E5-B4E4-DEF5-06D4D43D0C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-5191" r="14814" b="12835"/>
          <a:stretch/>
        </p:blipFill>
        <p:spPr>
          <a:xfrm>
            <a:off x="8108865" y="3337911"/>
            <a:ext cx="4083135" cy="3520089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1BF0D09-88DB-559D-FE67-6FBD895BFC9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485" y="975114"/>
            <a:ext cx="2522357" cy="4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06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5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 Anteceden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F6C945F-746B-0DCA-9F4E-127B2095051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Título EJ: ANTECEDENTES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B7C760A-BC92-3470-AEA0-29E9818DA3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3472" y="1954081"/>
            <a:ext cx="9505056" cy="2411023"/>
          </a:xfrm>
        </p:spPr>
        <p:txBody>
          <a:bodyPr>
            <a:normAutofit/>
          </a:bodyPr>
          <a:lstStyle>
            <a:lvl1pPr marL="0" indent="0">
              <a:buNone/>
              <a:defRPr lang="en-CL" sz="14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2040ED5-157E-CDD0-9A97-93ED568EBD6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343472" y="4654450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45572A5E-4450-C074-2ADC-2C3DB848EEA9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026969" y="4655107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99641661-B9EE-70D8-587C-3FEF3136AF9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710466" y="4653793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5EFDAD7C-5451-44A5-E0C2-7CA59FB8CECD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393963" y="4654450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B28C76A7-04CB-7CB3-6D04-889A27AD016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077460" y="4653136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7A2099D3-EBBB-F98A-7F9C-D4B39FFDE9A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9760955" y="4653793"/>
            <a:ext cx="1080120" cy="1080120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200" b="0" i="0">
                <a:solidFill>
                  <a:schemeClr val="accent4"/>
                </a:solidFill>
                <a:latin typeface="Montserrat" pitchFamily="2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L" dirty="0"/>
              <a:t>Insertas logotipo cliente</a:t>
            </a:r>
          </a:p>
        </p:txBody>
      </p:sp>
    </p:spTree>
    <p:extLst>
      <p:ext uri="{BB962C8B-B14F-4D97-AF65-F5344CB8AC3E}">
        <p14:creationId xmlns:p14="http://schemas.microsoft.com/office/powerpoint/2010/main" val="1291578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 Objetiv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8F0171C-8859-45E0-F5AE-3B63ED31611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19336" y="3503310"/>
            <a:ext cx="141714" cy="1417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17E9BEC-4B1C-5B44-9080-F5D251BAD8B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1899100" y="3503310"/>
            <a:ext cx="141714" cy="141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13A31-847A-7D92-D3CC-5E7D6F43E281}"/>
              </a:ext>
            </a:extLst>
          </p:cNvPr>
          <p:cNvSpPr txBox="1"/>
          <p:nvPr userDrawn="1"/>
        </p:nvSpPr>
        <p:spPr>
          <a:xfrm rot="-5400000">
            <a:off x="11547703" y="2820491"/>
            <a:ext cx="8640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000" b="0" i="0" dirty="0">
                <a:solidFill>
                  <a:schemeClr val="accent4"/>
                </a:solidFill>
                <a:latin typeface="Montserrat Medium" pitchFamily="2" charset="77"/>
              </a:rPr>
              <a:t>CRITERIA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C17E61-9B6B-6F2F-A5D2-787C1BD4FBE2}"/>
              </a:ext>
            </a:extLst>
          </p:cNvPr>
          <p:cNvSpPr txBox="1"/>
          <p:nvPr userDrawn="1"/>
        </p:nvSpPr>
        <p:spPr>
          <a:xfrm rot="-5400000">
            <a:off x="11527784" y="3985936"/>
            <a:ext cx="888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L" sz="1100" b="0" i="0" dirty="0">
                <a:solidFill>
                  <a:schemeClr val="accent4"/>
                </a:solidFill>
                <a:latin typeface="Montserrat Medium" pitchFamily="2" charset="77"/>
              </a:rPr>
              <a:t> PÁG. </a:t>
            </a:r>
            <a:fld id="{A2C456DE-6173-C147-8779-D11A7F7AED35}" type="slidenum">
              <a:rPr lang="en-CL" sz="1100" b="0" i="0" smtClean="0">
                <a:solidFill>
                  <a:schemeClr val="accent4"/>
                </a:solidFill>
                <a:latin typeface="Montserrat Medium" pitchFamily="2" charset="77"/>
              </a:rPr>
              <a:t>‹Nº›</a:t>
            </a:fld>
            <a:endParaRPr lang="en-CL" sz="1100" b="0" i="0" dirty="0">
              <a:solidFill>
                <a:schemeClr val="accent4"/>
              </a:solidFill>
              <a:latin typeface="Montserrat Medium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64E6E9-4A5A-360E-E53F-2C8336A8FA72}"/>
              </a:ext>
            </a:extLst>
          </p:cNvPr>
          <p:cNvSpPr txBox="1"/>
          <p:nvPr userDrawn="1"/>
        </p:nvSpPr>
        <p:spPr>
          <a:xfrm>
            <a:off x="550043" y="6453188"/>
            <a:ext cx="3681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_tradnl" sz="1100" b="0" i="0" dirty="0">
                <a:solidFill>
                  <a:schemeClr val="accent4"/>
                </a:solidFill>
                <a:latin typeface="Montserrat Light" pitchFamily="2" charset="77"/>
              </a:rPr>
              <a:t>Todos los derechos reservados © 2025 </a:t>
            </a:r>
            <a:r>
              <a:rPr lang="es-ES_tradnl" sz="1000" b="0" i="0" dirty="0">
                <a:solidFill>
                  <a:schemeClr val="accent4"/>
                </a:solidFill>
                <a:latin typeface="Montserrat Light" pitchFamily="2" charset="77"/>
              </a:rPr>
              <a:t>Criteria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4940A17-8FEE-4CB5-0753-2F02D504E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9425" y="404813"/>
            <a:ext cx="8857505" cy="531927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lang="es-ES_tradnl" sz="2800" b="1" kern="1200" dirty="0">
                <a:solidFill>
                  <a:schemeClr val="accent4"/>
                </a:solidFill>
                <a:latin typeface="Montserrat" pitchFamily="2" charset="77"/>
                <a:ea typeface="+mn-ea"/>
                <a:cs typeface="+mn-cs"/>
              </a:defRPr>
            </a:lvl1pPr>
          </a:lstStyle>
          <a:p>
            <a:r>
              <a:rPr lang="es-ES_tradnl" dirty="0"/>
              <a:t>Título EJ: OBJETIVOS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B7C760A-BC92-3470-AEA0-29E9818DA3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3472" y="1163144"/>
            <a:ext cx="9649072" cy="1348409"/>
          </a:xfrm>
        </p:spPr>
        <p:txBody>
          <a:bodyPr>
            <a:normAutofit/>
          </a:bodyPr>
          <a:lstStyle>
            <a:lvl1pPr marL="0" indent="0">
              <a:buNone/>
              <a:defRPr lang="en-CL" sz="1400" b="0" i="0" kern="1200" dirty="0">
                <a:solidFill>
                  <a:schemeClr val="accent4"/>
                </a:solidFill>
                <a:latin typeface="Montserrat Light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s-ES" dirty="0"/>
              <a:t>Haga </a:t>
            </a:r>
            <a:r>
              <a:rPr lang="es-ES" dirty="0" err="1"/>
              <a:t>click</a:t>
            </a:r>
            <a:r>
              <a:rPr lang="es-ES" dirty="0"/>
              <a:t> para modificar el párrafo </a:t>
            </a: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  <a:endParaRPr lang="en-CL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19FBFF-A48E-390C-596B-5F885E9C094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01015" y="537009"/>
            <a:ext cx="1482997" cy="2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A7065-80F0-DE96-43C8-9068D7635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C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C3DE8-B2FE-3689-8002-EA38170F9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C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4027F-1A50-3623-4FD7-B12AD207E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51DDC-B9E2-B04C-ACB2-1D488CC97A85}" type="datetime1">
              <a:rPr lang="en-US" smtClean="0"/>
              <a:t>6/27/2025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B82C7-238C-4BF6-F18D-EDA3DBAC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09437-ED46-0FF7-E628-AAE503A54A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AEC55-FB69-864C-8FDB-B843390065D4}" type="slidenum">
              <a:rPr lang="en-CL" smtClean="0"/>
              <a:t>‹Nº›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8946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2" r:id="rId3"/>
    <p:sldLayoutId id="2147483663" r:id="rId4"/>
    <p:sldLayoutId id="2147483690" r:id="rId5"/>
    <p:sldLayoutId id="2147483691" r:id="rId6"/>
    <p:sldLayoutId id="2147483664" r:id="rId7"/>
    <p:sldLayoutId id="2147483680" r:id="rId8"/>
    <p:sldLayoutId id="2147483681" r:id="rId9"/>
    <p:sldLayoutId id="2147483682" r:id="rId10"/>
    <p:sldLayoutId id="2147483687" r:id="rId11"/>
    <p:sldLayoutId id="2147483683" r:id="rId12"/>
    <p:sldLayoutId id="2147483650" r:id="rId13"/>
    <p:sldLayoutId id="2147483671" r:id="rId14"/>
    <p:sldLayoutId id="2147483669" r:id="rId15"/>
    <p:sldLayoutId id="2147483673" r:id="rId16"/>
    <p:sldLayoutId id="2147483684" r:id="rId17"/>
    <p:sldLayoutId id="2147483685" r:id="rId18"/>
    <p:sldLayoutId id="2147483686" r:id="rId19"/>
    <p:sldLayoutId id="2147483672" r:id="rId20"/>
    <p:sldLayoutId id="2147483666" r:id="rId21"/>
    <p:sldLayoutId id="2147483670" r:id="rId22"/>
    <p:sldLayoutId id="2147483688" r:id="rId23"/>
    <p:sldLayoutId id="2147483689" r:id="rId24"/>
    <p:sldLayoutId id="2147483667" r:id="rId25"/>
    <p:sldLayoutId id="2147483674" r:id="rId26"/>
    <p:sldLayoutId id="2147483676" r:id="rId27"/>
    <p:sldLayoutId id="2147483675" r:id="rId28"/>
    <p:sldLayoutId id="2147483665" r:id="rId29"/>
    <p:sldLayoutId id="2147483677" r:id="rId30"/>
    <p:sldLayoutId id="2147483678" r:id="rId31"/>
    <p:sldLayoutId id="2147483679" r:id="rId3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23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pos="257" userDrawn="1">
          <p15:clr>
            <a:srgbClr val="F26B43"/>
          </p15:clr>
        </p15:guide>
        <p15:guide id="4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3.png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3.png"/><Relationship Id="rId4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767D8-736F-2423-5D66-C76BA913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741F471-E5EF-BB40-0AE0-D890F46A6A57}"/>
              </a:ext>
            </a:extLst>
          </p:cNvPr>
          <p:cNvSpPr/>
          <p:nvPr/>
        </p:nvSpPr>
        <p:spPr>
          <a:xfrm>
            <a:off x="148856" y="1556792"/>
            <a:ext cx="2107095" cy="5114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10032DE-85DB-693E-AA57-1F0875858E84}"/>
              </a:ext>
            </a:extLst>
          </p:cNvPr>
          <p:cNvSpPr/>
          <p:nvPr/>
        </p:nvSpPr>
        <p:spPr>
          <a:xfrm>
            <a:off x="2509284" y="255180"/>
            <a:ext cx="9274729" cy="754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BA902FC-B4C5-E495-59F3-68B910611B3C}"/>
              </a:ext>
            </a:extLst>
          </p:cNvPr>
          <p:cNvSpPr/>
          <p:nvPr/>
        </p:nvSpPr>
        <p:spPr>
          <a:xfrm>
            <a:off x="246706" y="1763677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AÑO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350D2A6-E0ED-61AB-B796-A12D1C088F08}"/>
              </a:ext>
            </a:extLst>
          </p:cNvPr>
          <p:cNvSpPr/>
          <p:nvPr/>
        </p:nvSpPr>
        <p:spPr>
          <a:xfrm>
            <a:off x="246706" y="2473860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TIPO 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9A7A0F6-48C2-AA89-8630-B8CA11145E8E}"/>
              </a:ext>
            </a:extLst>
          </p:cNvPr>
          <p:cNvSpPr/>
          <p:nvPr/>
        </p:nvSpPr>
        <p:spPr>
          <a:xfrm>
            <a:off x="3102703" y="374218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MATRICULADOS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922BF56-E572-6F0A-9051-B46E5BD171AE}"/>
              </a:ext>
            </a:extLst>
          </p:cNvPr>
          <p:cNvSpPr/>
          <p:nvPr/>
        </p:nvSpPr>
        <p:spPr>
          <a:xfrm>
            <a:off x="5803217" y="374218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TITULADOS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12BC43A-3718-7796-4E68-B75E5B0558A0}"/>
              </a:ext>
            </a:extLst>
          </p:cNvPr>
          <p:cNvSpPr/>
          <p:nvPr/>
        </p:nvSpPr>
        <p:spPr>
          <a:xfrm>
            <a:off x="8503731" y="374217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FUGA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65691E5-829F-B084-F6D8-B75754C22CAA}"/>
              </a:ext>
            </a:extLst>
          </p:cNvPr>
          <p:cNvSpPr/>
          <p:nvPr/>
        </p:nvSpPr>
        <p:spPr>
          <a:xfrm>
            <a:off x="246706" y="3184043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CB23D26-71B6-E2EB-60DA-561FBBFD9562}"/>
              </a:ext>
            </a:extLst>
          </p:cNvPr>
          <p:cNvSpPr/>
          <p:nvPr/>
        </p:nvSpPr>
        <p:spPr>
          <a:xfrm>
            <a:off x="251483" y="3894226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ÁREA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820F9EF8-46FD-4410-9D05-CA2E8DD4E334}"/>
              </a:ext>
            </a:extLst>
          </p:cNvPr>
          <p:cNvSpPr/>
          <p:nvPr/>
        </p:nvSpPr>
        <p:spPr>
          <a:xfrm>
            <a:off x="246706" y="4604409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CARRERA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69DBB00-6B30-BA71-A808-73A6B48F43A1}"/>
              </a:ext>
            </a:extLst>
          </p:cNvPr>
          <p:cNvSpPr/>
          <p:nvPr/>
        </p:nvSpPr>
        <p:spPr>
          <a:xfrm>
            <a:off x="246706" y="5314592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MODALIDAD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1F00C2D-39FC-AD19-851E-55F3C1AB874E}"/>
              </a:ext>
            </a:extLst>
          </p:cNvPr>
          <p:cNvSpPr txBox="1"/>
          <p:nvPr/>
        </p:nvSpPr>
        <p:spPr>
          <a:xfrm>
            <a:off x="2509284" y="1897021"/>
            <a:ext cx="3097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anose="00000500000000000000" pitchFamily="2" charset="0"/>
              </a:rPr>
              <a:t>De 2015 a 2024</a:t>
            </a:r>
            <a:endParaRPr lang="es-CL" sz="1200" dirty="0">
              <a:latin typeface="Montserrat" panose="00000500000000000000" pitchFamily="2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9EF0921-F9CC-7470-3E6D-5A8543DEC5A9}"/>
              </a:ext>
            </a:extLst>
          </p:cNvPr>
          <p:cNvSpPr txBox="1"/>
          <p:nvPr/>
        </p:nvSpPr>
        <p:spPr>
          <a:xfrm>
            <a:off x="2514422" y="2510242"/>
            <a:ext cx="3288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anose="00000500000000000000" pitchFamily="2" charset="0"/>
              </a:rPr>
              <a:t>Nivel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200" dirty="0">
                <a:latin typeface="Montserrat" panose="00000500000000000000" pitchFamily="2" charset="0"/>
              </a:rPr>
              <a:t>IP, CFT, U. CRUCH, U. Privadas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B2C748-982F-6BAC-0BA0-62ADE0E1CAB9}"/>
              </a:ext>
            </a:extLst>
          </p:cNvPr>
          <p:cNvSpPr txBox="1"/>
          <p:nvPr/>
        </p:nvSpPr>
        <p:spPr>
          <a:xfrm>
            <a:off x="2513194" y="3398620"/>
            <a:ext cx="430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Montserrat" panose="00000500000000000000" pitchFamily="2" charset="0"/>
              </a:rPr>
              <a:t>Inst</a:t>
            </a:r>
            <a:r>
              <a:rPr lang="es-ES" sz="1200" dirty="0">
                <a:latin typeface="Montserrat" panose="00000500000000000000" pitchFamily="2" charset="0"/>
              </a:rPr>
              <a:t> específica, pero debe seleccionar antes el filtro previo. También está la opción “Todas”</a:t>
            </a:r>
          </a:p>
        </p:txBody>
      </p:sp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D0DEF663-5909-1B5E-FFFF-5D5FB5A0F9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7" b="17582"/>
          <a:stretch>
            <a:fillRect/>
          </a:stretch>
        </p:blipFill>
        <p:spPr>
          <a:xfrm>
            <a:off x="331530" y="260768"/>
            <a:ext cx="1741746" cy="95237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395190E-5DE9-9C39-9538-7F267359335F}"/>
              </a:ext>
            </a:extLst>
          </p:cNvPr>
          <p:cNvSpPr txBox="1"/>
          <p:nvPr/>
        </p:nvSpPr>
        <p:spPr>
          <a:xfrm>
            <a:off x="2509284" y="4084013"/>
            <a:ext cx="891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>
                <a:latin typeface="Montserrat" panose="00000500000000000000" pitchFamily="2" charset="0"/>
              </a:rPr>
              <a:t>cine_f_97_área: </a:t>
            </a:r>
            <a:r>
              <a:rPr lang="es-CL" altLang="es-CL" sz="1200" dirty="0">
                <a:latin typeface="Montserrat" panose="00000500000000000000" pitchFamily="2" charset="0"/>
              </a:rPr>
              <a:t>'Servicios', 'Ciencias Sociales, Enseñanza Comercial y Derecho', 'Salud y Servicios Sociales', 'Educación', 'Ingeniería, Industria y Construcción', 'Humanidades y Artes', 'Ciencias', 'Agricultura' 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AD136A4-6098-367A-1D8C-E8192204A1B9}"/>
              </a:ext>
            </a:extLst>
          </p:cNvPr>
          <p:cNvSpPr txBox="1"/>
          <p:nvPr/>
        </p:nvSpPr>
        <p:spPr>
          <a:xfrm>
            <a:off x="2509284" y="4766612"/>
            <a:ext cx="4234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>
                <a:latin typeface="Montserrat" panose="00000500000000000000" pitchFamily="2" charset="0"/>
              </a:rPr>
              <a:t>Inst</a:t>
            </a:r>
            <a:r>
              <a:rPr lang="es-ES" sz="1200" dirty="0">
                <a:latin typeface="Montserrat" panose="00000500000000000000" pitchFamily="2" charset="0"/>
              </a:rPr>
              <a:t> específica, pero debe seleccionar antes el filtro previo. También está la opción “Todas”.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83D6306-CC90-F4CA-A0B5-97FF065BE9CD}"/>
              </a:ext>
            </a:extLst>
          </p:cNvPr>
          <p:cNvSpPr txBox="1"/>
          <p:nvPr/>
        </p:nvSpPr>
        <p:spPr>
          <a:xfrm>
            <a:off x="2509284" y="5434509"/>
            <a:ext cx="4234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200" dirty="0">
                <a:latin typeface="Montserrat" panose="00000500000000000000" pitchFamily="2" charset="0"/>
              </a:rPr>
              <a:t>'No Presencial', 'Presencial', 'Semipresencial'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5A1F812B-1AB6-0032-43F3-D15773670F7E}"/>
              </a:ext>
            </a:extLst>
          </p:cNvPr>
          <p:cNvSpPr/>
          <p:nvPr/>
        </p:nvSpPr>
        <p:spPr>
          <a:xfrm>
            <a:off x="246706" y="6024775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JORNADA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87FD36C-CC9F-1BFC-7A0E-D045AA00818D}"/>
              </a:ext>
            </a:extLst>
          </p:cNvPr>
          <p:cNvSpPr txBox="1"/>
          <p:nvPr/>
        </p:nvSpPr>
        <p:spPr>
          <a:xfrm>
            <a:off x="2509284" y="6151118"/>
            <a:ext cx="5530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altLang="es-CL" sz="1200" dirty="0">
                <a:latin typeface="Montserrat" panose="00000500000000000000" pitchFamily="2" charset="0"/>
              </a:rPr>
              <a:t>'A Distancia', 'Diurno', 'Vespertino', 'Otro', 'Semipresencial' </a:t>
            </a:r>
          </a:p>
        </p:txBody>
      </p:sp>
    </p:spTree>
    <p:extLst>
      <p:ext uri="{BB962C8B-B14F-4D97-AF65-F5344CB8AC3E}">
        <p14:creationId xmlns:p14="http://schemas.microsoft.com/office/powerpoint/2010/main" val="246786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A1D21BD-96F5-8949-9552-7386677AB626}"/>
              </a:ext>
            </a:extLst>
          </p:cNvPr>
          <p:cNvSpPr/>
          <p:nvPr/>
        </p:nvSpPr>
        <p:spPr>
          <a:xfrm>
            <a:off x="2509284" y="255180"/>
            <a:ext cx="9274729" cy="754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C9AFACE-6230-F8C4-A0C9-39572168146B}"/>
              </a:ext>
            </a:extLst>
          </p:cNvPr>
          <p:cNvSpPr/>
          <p:nvPr/>
        </p:nvSpPr>
        <p:spPr>
          <a:xfrm>
            <a:off x="3102703" y="374218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MATRICULADOS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F50BE64-DD9D-F588-7FC9-53B65BF8DD42}"/>
              </a:ext>
            </a:extLst>
          </p:cNvPr>
          <p:cNvSpPr/>
          <p:nvPr/>
        </p:nvSpPr>
        <p:spPr>
          <a:xfrm>
            <a:off x="5803217" y="374218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TITULADOS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36B945-573E-26C5-4999-490755FAE016}"/>
              </a:ext>
            </a:extLst>
          </p:cNvPr>
          <p:cNvSpPr/>
          <p:nvPr/>
        </p:nvSpPr>
        <p:spPr>
          <a:xfrm>
            <a:off x="8503731" y="374217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FUGA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D5FF9B8-D770-3944-AB3C-10D26444DCC6}"/>
              </a:ext>
            </a:extLst>
          </p:cNvPr>
          <p:cNvSpPr/>
          <p:nvPr/>
        </p:nvSpPr>
        <p:spPr>
          <a:xfrm>
            <a:off x="148856" y="1556792"/>
            <a:ext cx="2107095" cy="5114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2EC00E3C-E74A-860D-FB09-8E10010450C5}"/>
              </a:ext>
            </a:extLst>
          </p:cNvPr>
          <p:cNvSpPr/>
          <p:nvPr/>
        </p:nvSpPr>
        <p:spPr>
          <a:xfrm>
            <a:off x="246706" y="1763677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AÑO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EA7BDD5-3754-7B8D-046F-491E1B6D2BD2}"/>
              </a:ext>
            </a:extLst>
          </p:cNvPr>
          <p:cNvSpPr/>
          <p:nvPr/>
        </p:nvSpPr>
        <p:spPr>
          <a:xfrm>
            <a:off x="246706" y="2473860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TIPO 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59B2EDC-2804-DBE6-B4AE-C4A5D8893273}"/>
              </a:ext>
            </a:extLst>
          </p:cNvPr>
          <p:cNvSpPr/>
          <p:nvPr/>
        </p:nvSpPr>
        <p:spPr>
          <a:xfrm>
            <a:off x="246706" y="3184043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D64A70B-B2C0-28D4-36C7-FADBEE30F456}"/>
              </a:ext>
            </a:extLst>
          </p:cNvPr>
          <p:cNvSpPr/>
          <p:nvPr/>
        </p:nvSpPr>
        <p:spPr>
          <a:xfrm>
            <a:off x="251483" y="3894226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ÁREA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C9A23D3-BD93-37D4-21B9-22148FB6B199}"/>
              </a:ext>
            </a:extLst>
          </p:cNvPr>
          <p:cNvSpPr/>
          <p:nvPr/>
        </p:nvSpPr>
        <p:spPr>
          <a:xfrm>
            <a:off x="246706" y="4604409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CARRERA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8EA39DB-AFA6-A9BA-C44B-C84CC045C120}"/>
              </a:ext>
            </a:extLst>
          </p:cNvPr>
          <p:cNvSpPr/>
          <p:nvPr/>
        </p:nvSpPr>
        <p:spPr>
          <a:xfrm>
            <a:off x="246706" y="5314592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MODALIDAD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pic>
        <p:nvPicPr>
          <p:cNvPr id="24" name="Imagen 23" descr="Logotipo&#10;&#10;El contenido generado por IA puede ser incorrecto.">
            <a:extLst>
              <a:ext uri="{FF2B5EF4-FFF2-40B4-BE49-F238E27FC236}">
                <a16:creationId xmlns:a16="http://schemas.microsoft.com/office/drawing/2014/main" id="{175348F4-6ACF-A3E4-A7A2-DD62EAA92C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7" b="17582"/>
          <a:stretch>
            <a:fillRect/>
          </a:stretch>
        </p:blipFill>
        <p:spPr>
          <a:xfrm>
            <a:off x="331530" y="260768"/>
            <a:ext cx="1741746" cy="95237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B5ED21A3-D713-EC27-155E-6424E13A7BCD}"/>
              </a:ext>
            </a:extLst>
          </p:cNvPr>
          <p:cNvSpPr/>
          <p:nvPr/>
        </p:nvSpPr>
        <p:spPr>
          <a:xfrm>
            <a:off x="246706" y="6024775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JORNADA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FD4B5CD4-0234-7A0A-1BA9-1540B932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038632"/>
              </p:ext>
            </p:extLst>
          </p:nvPr>
        </p:nvGraphicFramePr>
        <p:xfrm>
          <a:off x="5231904" y="1784482"/>
          <a:ext cx="2900258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1704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1126031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672523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30286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Distribución de Instituciones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Institución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matrículas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del total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U. De Chile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U. Católica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USACH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UTEM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77A93119-F7CB-0D5F-4F9C-FC636EE6CAD1}"/>
              </a:ext>
            </a:extLst>
          </p:cNvPr>
          <p:cNvSpPr txBox="1"/>
          <p:nvPr/>
        </p:nvSpPr>
        <p:spPr>
          <a:xfrm>
            <a:off x="2607441" y="1211718"/>
            <a:ext cx="917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anose="00000500000000000000" pitchFamily="2" charset="0"/>
              </a:rPr>
              <a:t>Texto que indique la combinación actual de filtros utilizados: </a:t>
            </a:r>
            <a:r>
              <a:rPr lang="es-ES" sz="1200" dirty="0" err="1">
                <a:latin typeface="Montserrat" panose="00000500000000000000" pitchFamily="2" charset="0"/>
              </a:rPr>
              <a:t>Ej</a:t>
            </a:r>
            <a:r>
              <a:rPr lang="es-ES" sz="1200" dirty="0">
                <a:latin typeface="Montserrat" panose="00000500000000000000" pitchFamily="2" charset="0"/>
              </a:rPr>
              <a:t>, Ingeniería Comercial en 2020.</a:t>
            </a:r>
            <a:endParaRPr lang="es-CL" sz="1200" dirty="0"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2D7A144-B829-801B-F464-6BF48F1F88DD}"/>
              </a:ext>
            </a:extLst>
          </p:cNvPr>
          <p:cNvSpPr txBox="1"/>
          <p:nvPr/>
        </p:nvSpPr>
        <p:spPr>
          <a:xfrm>
            <a:off x="2619678" y="1669114"/>
            <a:ext cx="290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Montserrat" panose="00000500000000000000" pitchFamily="2" charset="0"/>
              </a:rPr>
              <a:t>N</a:t>
            </a:r>
            <a:r>
              <a:rPr lang="es-ES" sz="1200" dirty="0">
                <a:latin typeface="Montserrat" panose="00000500000000000000" pitchFamily="2" charset="0"/>
              </a:rPr>
              <a:t> Matrículas Total (2020)</a:t>
            </a:r>
            <a:endParaRPr lang="es-CL" sz="1200" dirty="0">
              <a:latin typeface="Montserrat" panose="00000500000000000000" pitchFamily="2" charset="0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7B0CE83-8962-9CAB-2FBE-2897D3E5B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121104"/>
              </p:ext>
            </p:extLst>
          </p:nvPr>
        </p:nvGraphicFramePr>
        <p:xfrm>
          <a:off x="8433240" y="1784482"/>
          <a:ext cx="3207376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4324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1009313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743739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22186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Distribución de Carreras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Carrera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matrículas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del total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Geografía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Montserrat" panose="00000500000000000000" pitchFamily="2" charset="0"/>
                        </a:rPr>
                        <a:t>Psicológía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Sociología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Ing. Comercial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1EDF887F-3E62-347F-EE3D-0AE2205ECF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968752"/>
              </p:ext>
            </p:extLst>
          </p:nvPr>
        </p:nvGraphicFramePr>
        <p:xfrm>
          <a:off x="2855640" y="2732277"/>
          <a:ext cx="1997671" cy="17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7B7D8941-02A7-9568-E833-2A42CEEF9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16470684"/>
              </p:ext>
            </p:extLst>
          </p:nvPr>
        </p:nvGraphicFramePr>
        <p:xfrm>
          <a:off x="2855640" y="4675298"/>
          <a:ext cx="1997671" cy="17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id="{21C31822-8977-1DE5-9342-C6BAFA0649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4319622"/>
              </p:ext>
            </p:extLst>
          </p:nvPr>
        </p:nvGraphicFramePr>
        <p:xfrm>
          <a:off x="5375920" y="4249121"/>
          <a:ext cx="6192688" cy="206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8" name="Imagen 37">
            <a:extLst>
              <a:ext uri="{FF2B5EF4-FFF2-40B4-BE49-F238E27FC236}">
                <a16:creationId xmlns:a16="http://schemas.microsoft.com/office/drawing/2014/main" id="{CEC9F66E-7965-D9C2-0ECD-85EB17F1DE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287" y="3729838"/>
            <a:ext cx="328776" cy="3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6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9BBF-CEF3-7756-35E3-CE7F446F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D970606-B671-C83B-AA91-3AA3CFA9D24D}"/>
              </a:ext>
            </a:extLst>
          </p:cNvPr>
          <p:cNvSpPr/>
          <p:nvPr/>
        </p:nvSpPr>
        <p:spPr>
          <a:xfrm>
            <a:off x="2509284" y="255180"/>
            <a:ext cx="9274729" cy="754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638690-5BA7-86F1-61B6-22B838F4C59A}"/>
              </a:ext>
            </a:extLst>
          </p:cNvPr>
          <p:cNvSpPr/>
          <p:nvPr/>
        </p:nvSpPr>
        <p:spPr>
          <a:xfrm>
            <a:off x="3102703" y="374218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MATRICULADOS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EEEA47-1C82-E1EA-F665-F021984931E1}"/>
              </a:ext>
            </a:extLst>
          </p:cNvPr>
          <p:cNvSpPr/>
          <p:nvPr/>
        </p:nvSpPr>
        <p:spPr>
          <a:xfrm>
            <a:off x="5803217" y="374218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TITULADOS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F1A70F6-2238-D282-A231-C720D69F8135}"/>
              </a:ext>
            </a:extLst>
          </p:cNvPr>
          <p:cNvSpPr/>
          <p:nvPr/>
        </p:nvSpPr>
        <p:spPr>
          <a:xfrm>
            <a:off x="8503731" y="374217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FUGA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084D62-0FDB-2939-83EB-7AFA7EC864E7}"/>
              </a:ext>
            </a:extLst>
          </p:cNvPr>
          <p:cNvSpPr/>
          <p:nvPr/>
        </p:nvSpPr>
        <p:spPr>
          <a:xfrm>
            <a:off x="148856" y="1556792"/>
            <a:ext cx="2107095" cy="5114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B64F692-2A0A-A0F5-99FC-A22B182F69C4}"/>
              </a:ext>
            </a:extLst>
          </p:cNvPr>
          <p:cNvSpPr/>
          <p:nvPr/>
        </p:nvSpPr>
        <p:spPr>
          <a:xfrm>
            <a:off x="246706" y="1763677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AÑO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2FB226E-9BD2-33FF-0DEF-EC617FFB5367}"/>
              </a:ext>
            </a:extLst>
          </p:cNvPr>
          <p:cNvSpPr/>
          <p:nvPr/>
        </p:nvSpPr>
        <p:spPr>
          <a:xfrm>
            <a:off x="246706" y="2473860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TIPO 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D0A412AF-9EB6-BA94-853B-4B7A5AC0E005}"/>
              </a:ext>
            </a:extLst>
          </p:cNvPr>
          <p:cNvSpPr/>
          <p:nvPr/>
        </p:nvSpPr>
        <p:spPr>
          <a:xfrm>
            <a:off x="246706" y="3184043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5A40DA7-31CF-C61F-2ADF-E42C06F9A78F}"/>
              </a:ext>
            </a:extLst>
          </p:cNvPr>
          <p:cNvSpPr/>
          <p:nvPr/>
        </p:nvSpPr>
        <p:spPr>
          <a:xfrm>
            <a:off x="251483" y="3894226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ÁREA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FE2CF8D9-0074-5C0F-E464-C3F45DEB76B7}"/>
              </a:ext>
            </a:extLst>
          </p:cNvPr>
          <p:cNvSpPr/>
          <p:nvPr/>
        </p:nvSpPr>
        <p:spPr>
          <a:xfrm>
            <a:off x="246706" y="4604409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CARRERA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B91C7C2-8641-6471-A9B4-FE968BA4223D}"/>
              </a:ext>
            </a:extLst>
          </p:cNvPr>
          <p:cNvSpPr/>
          <p:nvPr/>
        </p:nvSpPr>
        <p:spPr>
          <a:xfrm>
            <a:off x="246706" y="5314592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MODALIDAD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pic>
        <p:nvPicPr>
          <p:cNvPr id="24" name="Imagen 23" descr="Logotipo&#10;&#10;El contenido generado por IA puede ser incorrecto.">
            <a:extLst>
              <a:ext uri="{FF2B5EF4-FFF2-40B4-BE49-F238E27FC236}">
                <a16:creationId xmlns:a16="http://schemas.microsoft.com/office/drawing/2014/main" id="{E3FA70B8-ECBE-E7DC-D18F-D75A5140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7" b="17582"/>
          <a:stretch>
            <a:fillRect/>
          </a:stretch>
        </p:blipFill>
        <p:spPr>
          <a:xfrm>
            <a:off x="331530" y="260768"/>
            <a:ext cx="1741746" cy="95237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61CA47CF-711E-33E0-97A0-69E174C1A0C4}"/>
              </a:ext>
            </a:extLst>
          </p:cNvPr>
          <p:cNvSpPr/>
          <p:nvPr/>
        </p:nvSpPr>
        <p:spPr>
          <a:xfrm>
            <a:off x="246706" y="6024775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JORNADA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792154AC-D3A1-AA78-6084-3E25D8F392F7}"/>
              </a:ext>
            </a:extLst>
          </p:cNvPr>
          <p:cNvGraphicFramePr>
            <a:graphicFrameLocks noGrp="1"/>
          </p:cNvGraphicFramePr>
          <p:nvPr/>
        </p:nvGraphicFramePr>
        <p:xfrm>
          <a:off x="5231904" y="1784482"/>
          <a:ext cx="2900258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1704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1126031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672523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30286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Distribución de Instituciones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Institución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matrículas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del total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U. De Chile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U. Católica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USACH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UTEM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A9522CBC-218B-4CB1-5E61-5252EE4BA638}"/>
              </a:ext>
            </a:extLst>
          </p:cNvPr>
          <p:cNvSpPr txBox="1"/>
          <p:nvPr/>
        </p:nvSpPr>
        <p:spPr>
          <a:xfrm>
            <a:off x="2607441" y="1211718"/>
            <a:ext cx="917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anose="00000500000000000000" pitchFamily="2" charset="0"/>
              </a:rPr>
              <a:t>Texto que indique la combinación actual de filtros utilizados: </a:t>
            </a:r>
            <a:r>
              <a:rPr lang="es-ES" sz="1200" dirty="0" err="1">
                <a:latin typeface="Montserrat" panose="00000500000000000000" pitchFamily="2" charset="0"/>
              </a:rPr>
              <a:t>Ej</a:t>
            </a:r>
            <a:r>
              <a:rPr lang="es-ES" sz="1200" dirty="0">
                <a:latin typeface="Montserrat" panose="00000500000000000000" pitchFamily="2" charset="0"/>
              </a:rPr>
              <a:t>, Ingeniería Comercial en 2020.</a:t>
            </a:r>
            <a:endParaRPr lang="es-CL" sz="1200" dirty="0"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C2B111E-4177-FDB9-EFF3-CCF2C68A869E}"/>
              </a:ext>
            </a:extLst>
          </p:cNvPr>
          <p:cNvSpPr txBox="1"/>
          <p:nvPr/>
        </p:nvSpPr>
        <p:spPr>
          <a:xfrm>
            <a:off x="2619678" y="1669114"/>
            <a:ext cx="290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Montserrat" panose="00000500000000000000" pitchFamily="2" charset="0"/>
              </a:rPr>
              <a:t>N</a:t>
            </a:r>
            <a:r>
              <a:rPr lang="es-ES" sz="1200" dirty="0">
                <a:latin typeface="Montserrat" panose="00000500000000000000" pitchFamily="2" charset="0"/>
              </a:rPr>
              <a:t> Matrículas Total (2020)</a:t>
            </a:r>
            <a:endParaRPr lang="es-CL" sz="1200" dirty="0">
              <a:latin typeface="Montserrat" panose="00000500000000000000" pitchFamily="2" charset="0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3630DEFF-238A-BCF7-5675-08C2661A2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89638"/>
              </p:ext>
            </p:extLst>
          </p:nvPr>
        </p:nvGraphicFramePr>
        <p:xfrm>
          <a:off x="8433240" y="1784482"/>
          <a:ext cx="3207376" cy="2377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54324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1009313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743739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22186">
                <a:tc gridSpan="3"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latin typeface="Montserrat" panose="00000500000000000000" pitchFamily="2" charset="0"/>
                        </a:rPr>
                        <a:t>Distribución de Carreras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Carrera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matrículas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del total</a:t>
                      </a:r>
                      <a:endParaRPr lang="es-CL" sz="120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Geografía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 err="1">
                          <a:latin typeface="Montserrat" panose="00000500000000000000" pitchFamily="2" charset="0"/>
                        </a:rPr>
                        <a:t>Psicológía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Sociología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Ing. Comercial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50%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Montserrat" panose="00000500000000000000" pitchFamily="2" charset="0"/>
                        </a:rPr>
                        <a:t>100%</a:t>
                      </a:r>
                      <a:endParaRPr lang="es-CL" sz="12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7B1688FB-B855-51C9-1E51-09B66CA61E32}"/>
              </a:ext>
            </a:extLst>
          </p:cNvPr>
          <p:cNvGraphicFramePr/>
          <p:nvPr/>
        </p:nvGraphicFramePr>
        <p:xfrm>
          <a:off x="2855640" y="2732277"/>
          <a:ext cx="1997671" cy="17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08C37479-A7AD-AA0F-F8B3-9B8CF4F6ACAF}"/>
              </a:ext>
            </a:extLst>
          </p:cNvPr>
          <p:cNvGraphicFramePr/>
          <p:nvPr/>
        </p:nvGraphicFramePr>
        <p:xfrm>
          <a:off x="2855640" y="4675298"/>
          <a:ext cx="1997671" cy="17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id="{BA50B44D-1D02-4D28-00C8-4B939203F022}"/>
              </a:ext>
            </a:extLst>
          </p:cNvPr>
          <p:cNvGraphicFramePr/>
          <p:nvPr/>
        </p:nvGraphicFramePr>
        <p:xfrm>
          <a:off x="5375920" y="4249121"/>
          <a:ext cx="6192688" cy="206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38" name="Imagen 37">
            <a:extLst>
              <a:ext uri="{FF2B5EF4-FFF2-40B4-BE49-F238E27FC236}">
                <a16:creationId xmlns:a16="http://schemas.microsoft.com/office/drawing/2014/main" id="{B45DEF34-536C-D528-15DB-9530EE0CF1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1287" y="3729838"/>
            <a:ext cx="328776" cy="3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11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40376-669D-7C4B-470D-8890A6969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D1A84AFD-A20B-DC28-EC9F-46B759B128E4}"/>
              </a:ext>
            </a:extLst>
          </p:cNvPr>
          <p:cNvSpPr/>
          <p:nvPr/>
        </p:nvSpPr>
        <p:spPr>
          <a:xfrm>
            <a:off x="2509284" y="255180"/>
            <a:ext cx="9274729" cy="7549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4A685E3-DC55-3088-73DE-68E844403AD3}"/>
              </a:ext>
            </a:extLst>
          </p:cNvPr>
          <p:cNvSpPr/>
          <p:nvPr/>
        </p:nvSpPr>
        <p:spPr>
          <a:xfrm>
            <a:off x="3102703" y="374218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MATRICULADOS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F683109-FBFF-F08F-1722-7C4817848F74}"/>
              </a:ext>
            </a:extLst>
          </p:cNvPr>
          <p:cNvSpPr/>
          <p:nvPr/>
        </p:nvSpPr>
        <p:spPr>
          <a:xfrm>
            <a:off x="5803217" y="374218"/>
            <a:ext cx="2107095" cy="51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TITULADOS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41006CD-B8EC-3CF4-1614-04831606B137}"/>
              </a:ext>
            </a:extLst>
          </p:cNvPr>
          <p:cNvSpPr/>
          <p:nvPr/>
        </p:nvSpPr>
        <p:spPr>
          <a:xfrm>
            <a:off x="8503731" y="374217"/>
            <a:ext cx="2107095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FUGA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9CFABA-ECDA-2371-ED39-F1DF69DE7B77}"/>
              </a:ext>
            </a:extLst>
          </p:cNvPr>
          <p:cNvSpPr/>
          <p:nvPr/>
        </p:nvSpPr>
        <p:spPr>
          <a:xfrm>
            <a:off x="148856" y="1556792"/>
            <a:ext cx="2107095" cy="511425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278388B-2D45-78A6-4660-5430E8776E57}"/>
              </a:ext>
            </a:extLst>
          </p:cNvPr>
          <p:cNvSpPr/>
          <p:nvPr/>
        </p:nvSpPr>
        <p:spPr>
          <a:xfrm>
            <a:off x="246706" y="1763677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AÑO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663A19E-04B0-66B9-FB3C-C34DC881DE9D}"/>
              </a:ext>
            </a:extLst>
          </p:cNvPr>
          <p:cNvSpPr/>
          <p:nvPr/>
        </p:nvSpPr>
        <p:spPr>
          <a:xfrm>
            <a:off x="246706" y="2473860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TIPO 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E648D188-9EBD-30C3-9413-6FD3D70A7554}"/>
              </a:ext>
            </a:extLst>
          </p:cNvPr>
          <p:cNvSpPr/>
          <p:nvPr/>
        </p:nvSpPr>
        <p:spPr>
          <a:xfrm>
            <a:off x="246706" y="3184043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INSTITUCIÓN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81441F4-39CF-8DA8-3DB1-FB0FE5E54C25}"/>
              </a:ext>
            </a:extLst>
          </p:cNvPr>
          <p:cNvSpPr/>
          <p:nvPr/>
        </p:nvSpPr>
        <p:spPr>
          <a:xfrm>
            <a:off x="251483" y="3894226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ÁREA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D5D234-1374-4E1C-6BD1-818039C0EB1A}"/>
              </a:ext>
            </a:extLst>
          </p:cNvPr>
          <p:cNvSpPr/>
          <p:nvPr/>
        </p:nvSpPr>
        <p:spPr>
          <a:xfrm>
            <a:off x="246706" y="4604409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CARRERA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5627E05-98AE-5EA1-B2D6-A173D5CC3FD1}"/>
              </a:ext>
            </a:extLst>
          </p:cNvPr>
          <p:cNvSpPr/>
          <p:nvPr/>
        </p:nvSpPr>
        <p:spPr>
          <a:xfrm>
            <a:off x="246706" y="5314592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MODALIDAD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pic>
        <p:nvPicPr>
          <p:cNvPr id="24" name="Imagen 23" descr="Logotipo&#10;&#10;El contenido generado por IA puede ser incorrecto.">
            <a:extLst>
              <a:ext uri="{FF2B5EF4-FFF2-40B4-BE49-F238E27FC236}">
                <a16:creationId xmlns:a16="http://schemas.microsoft.com/office/drawing/2014/main" id="{57483BB9-8EE5-3A84-4D08-3308F360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887" b="17582"/>
          <a:stretch>
            <a:fillRect/>
          </a:stretch>
        </p:blipFill>
        <p:spPr>
          <a:xfrm>
            <a:off x="331530" y="260768"/>
            <a:ext cx="1741746" cy="952370"/>
          </a:xfrm>
          <a:prstGeom prst="rect">
            <a:avLst/>
          </a:prstGeom>
        </p:spPr>
      </p:pic>
      <p:sp>
        <p:nvSpPr>
          <p:cNvPr id="25" name="Rectángulo 24">
            <a:extLst>
              <a:ext uri="{FF2B5EF4-FFF2-40B4-BE49-F238E27FC236}">
                <a16:creationId xmlns:a16="http://schemas.microsoft.com/office/drawing/2014/main" id="{913B4908-7CE4-F397-B8FA-A08EAE802A4B}"/>
              </a:ext>
            </a:extLst>
          </p:cNvPr>
          <p:cNvSpPr/>
          <p:nvPr/>
        </p:nvSpPr>
        <p:spPr>
          <a:xfrm>
            <a:off x="246706" y="6024775"/>
            <a:ext cx="1911394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latin typeface="Montserrat" panose="00000500000000000000" pitchFamily="2" charset="0"/>
              </a:rPr>
              <a:t>JORNADA</a:t>
            </a:r>
            <a:endParaRPr lang="es-CL" sz="1200" b="1" dirty="0">
              <a:latin typeface="Montserrat" panose="00000500000000000000" pitchFamily="2" charset="0"/>
            </a:endParaRPr>
          </a:p>
        </p:txBody>
      </p: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4CF1A729-E9F9-F8B7-A44B-1B18E68A1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72445"/>
              </p:ext>
            </p:extLst>
          </p:nvPr>
        </p:nvGraphicFramePr>
        <p:xfrm>
          <a:off x="5231903" y="1784482"/>
          <a:ext cx="3103486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0081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920204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744001">
                  <a:extLst>
                    <a:ext uri="{9D8B030D-6E8A-4147-A177-3AD203B41FA5}">
                      <a16:colId xmlns:a16="http://schemas.microsoft.com/office/drawing/2014/main" val="1311743407"/>
                    </a:ext>
                  </a:extLst>
                </a:gridCol>
                <a:gridCol w="719200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30286">
                <a:tc gridSpan="4"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Montserrat" panose="00000500000000000000" pitchFamily="2" charset="0"/>
                        </a:rPr>
                        <a:t>Distribución de Instituciones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Inst.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Titulados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fugados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fuga </a:t>
                      </a:r>
                      <a:r>
                        <a:rPr lang="es-ES" sz="1050" dirty="0" err="1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inst.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U. De Chile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PUC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USACH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UTEM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302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sp>
        <p:nvSpPr>
          <p:cNvPr id="27" name="CuadroTexto 26">
            <a:extLst>
              <a:ext uri="{FF2B5EF4-FFF2-40B4-BE49-F238E27FC236}">
                <a16:creationId xmlns:a16="http://schemas.microsoft.com/office/drawing/2014/main" id="{7BBA3BD5-8C61-D9C0-F030-7791E57C4924}"/>
              </a:ext>
            </a:extLst>
          </p:cNvPr>
          <p:cNvSpPr txBox="1"/>
          <p:nvPr/>
        </p:nvSpPr>
        <p:spPr>
          <a:xfrm>
            <a:off x="2607441" y="1211718"/>
            <a:ext cx="91765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" panose="00000500000000000000" pitchFamily="2" charset="0"/>
              </a:rPr>
              <a:t>Texto que indique la combinación actual de filtros utilizados: </a:t>
            </a:r>
            <a:r>
              <a:rPr lang="es-ES" sz="1200" dirty="0" err="1">
                <a:latin typeface="Montserrat" panose="00000500000000000000" pitchFamily="2" charset="0"/>
              </a:rPr>
              <a:t>Ej</a:t>
            </a:r>
            <a:r>
              <a:rPr lang="es-ES" sz="1200" dirty="0">
                <a:latin typeface="Montserrat" panose="00000500000000000000" pitchFamily="2" charset="0"/>
              </a:rPr>
              <a:t>, Ingeniería Comercial en 2020.</a:t>
            </a:r>
            <a:endParaRPr lang="es-CL" sz="1200" dirty="0">
              <a:latin typeface="Montserrat" panose="00000500000000000000" pitchFamily="2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210E059-A081-1676-D3A2-ECEEFDC157B7}"/>
              </a:ext>
            </a:extLst>
          </p:cNvPr>
          <p:cNvSpPr txBox="1"/>
          <p:nvPr/>
        </p:nvSpPr>
        <p:spPr>
          <a:xfrm>
            <a:off x="2619678" y="1669114"/>
            <a:ext cx="290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dirty="0">
                <a:latin typeface="Montserrat" panose="00000500000000000000" pitchFamily="2" charset="0"/>
              </a:rPr>
              <a:t>%</a:t>
            </a:r>
            <a:r>
              <a:rPr lang="es-ES" sz="1200" dirty="0">
                <a:latin typeface="Montserrat" panose="00000500000000000000" pitchFamily="2" charset="0"/>
              </a:rPr>
              <a:t> Fugados Total (2020)</a:t>
            </a:r>
            <a:endParaRPr lang="es-CL" sz="1200" dirty="0">
              <a:latin typeface="Montserrat" panose="00000500000000000000" pitchFamily="2" charset="0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CC41E402-9C12-46F1-580D-0C92181EC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623943"/>
              </p:ext>
            </p:extLst>
          </p:nvPr>
        </p:nvGraphicFramePr>
        <p:xfrm>
          <a:off x="8433240" y="1784482"/>
          <a:ext cx="3207376" cy="23317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106215">
                  <a:extLst>
                    <a:ext uri="{9D8B030D-6E8A-4147-A177-3AD203B41FA5}">
                      <a16:colId xmlns:a16="http://schemas.microsoft.com/office/drawing/2014/main" val="2942918065"/>
                    </a:ext>
                  </a:extLst>
                </a:gridCol>
                <a:gridCol w="767722">
                  <a:extLst>
                    <a:ext uri="{9D8B030D-6E8A-4147-A177-3AD203B41FA5}">
                      <a16:colId xmlns:a16="http://schemas.microsoft.com/office/drawing/2014/main" val="3922875662"/>
                    </a:ext>
                  </a:extLst>
                </a:gridCol>
                <a:gridCol w="767722">
                  <a:extLst>
                    <a:ext uri="{9D8B030D-6E8A-4147-A177-3AD203B41FA5}">
                      <a16:colId xmlns:a16="http://schemas.microsoft.com/office/drawing/2014/main" val="2715898197"/>
                    </a:ext>
                  </a:extLst>
                </a:gridCol>
                <a:gridCol w="565717">
                  <a:extLst>
                    <a:ext uri="{9D8B030D-6E8A-4147-A177-3AD203B41FA5}">
                      <a16:colId xmlns:a16="http://schemas.microsoft.com/office/drawing/2014/main" val="209569553"/>
                    </a:ext>
                  </a:extLst>
                </a:gridCol>
              </a:tblGrid>
              <a:tr h="222186">
                <a:tc gridSpan="4">
                  <a:txBody>
                    <a:bodyPr/>
                    <a:lstStyle/>
                    <a:p>
                      <a:pPr algn="ctr"/>
                      <a:r>
                        <a:rPr lang="es-ES" sz="1050" dirty="0">
                          <a:latin typeface="Montserrat" panose="00000500000000000000" pitchFamily="2" charset="0"/>
                        </a:rPr>
                        <a:t>Distribución de Carreras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3941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Carrera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Titulado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N fugados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solidFill>
                            <a:schemeClr val="bg1"/>
                          </a:solidFill>
                          <a:latin typeface="Montserrat" panose="00000500000000000000" pitchFamily="2" charset="0"/>
                        </a:rPr>
                        <a:t>% del total</a:t>
                      </a:r>
                      <a:endParaRPr lang="es-CL" sz="1050" dirty="0">
                        <a:solidFill>
                          <a:schemeClr val="bg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49799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Geografía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085035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 err="1">
                          <a:latin typeface="Montserrat" panose="00000500000000000000" pitchFamily="2" charset="0"/>
                        </a:rPr>
                        <a:t>Psicológía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20%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30224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Sociología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98042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Ing. Comercial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156319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…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510510"/>
                  </a:ext>
                </a:extLst>
              </a:tr>
              <a:tr h="222186"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Total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50" dirty="0">
                          <a:latin typeface="Montserrat" panose="00000500000000000000" pitchFamily="2" charset="0"/>
                        </a:rPr>
                        <a:t>10%</a:t>
                      </a:r>
                      <a:endParaRPr lang="es-CL" sz="105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162456"/>
                  </a:ext>
                </a:extLst>
              </a:tr>
            </a:tbl>
          </a:graphicData>
        </a:graphic>
      </p:graphicFrame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F44E47BB-78E3-4988-5E6F-3F150E5F75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063174"/>
              </p:ext>
            </p:extLst>
          </p:nvPr>
        </p:nvGraphicFramePr>
        <p:xfrm>
          <a:off x="2855640" y="2732277"/>
          <a:ext cx="1997671" cy="1777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6" name="Gráfico 35">
            <a:extLst>
              <a:ext uri="{FF2B5EF4-FFF2-40B4-BE49-F238E27FC236}">
                <a16:creationId xmlns:a16="http://schemas.microsoft.com/office/drawing/2014/main" id="{6D4B04D1-CC7A-C08A-726A-AFF2EFA8F1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858250"/>
              </p:ext>
            </p:extLst>
          </p:nvPr>
        </p:nvGraphicFramePr>
        <p:xfrm>
          <a:off x="5375920" y="4249121"/>
          <a:ext cx="6192688" cy="2060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8" name="Imagen 37">
            <a:extLst>
              <a:ext uri="{FF2B5EF4-FFF2-40B4-BE49-F238E27FC236}">
                <a16:creationId xmlns:a16="http://schemas.microsoft.com/office/drawing/2014/main" id="{4BB69016-010B-7076-0871-2CE0C3A13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287" y="3729838"/>
            <a:ext cx="328776" cy="32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484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OLORES CRITERIA">
      <a:dk1>
        <a:srgbClr val="000000"/>
      </a:dk1>
      <a:lt1>
        <a:srgbClr val="FFFFFF"/>
      </a:lt1>
      <a:dk2>
        <a:srgbClr val="4D4D4D"/>
      </a:dk2>
      <a:lt2>
        <a:srgbClr val="E7E6E6"/>
      </a:lt2>
      <a:accent1>
        <a:srgbClr val="C741F3"/>
      </a:accent1>
      <a:accent2>
        <a:srgbClr val="9200EF"/>
      </a:accent2>
      <a:accent3>
        <a:srgbClr val="5811A2"/>
      </a:accent3>
      <a:accent4>
        <a:srgbClr val="2C0046"/>
      </a:accent4>
      <a:accent5>
        <a:srgbClr val="EF2A00"/>
      </a:accent5>
      <a:accent6>
        <a:srgbClr val="560049"/>
      </a:accent6>
      <a:hlink>
        <a:srgbClr val="A2008D"/>
      </a:hlink>
      <a:folHlink>
        <a:srgbClr val="56241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800" b="1" dirty="0" smtClean="0">
            <a:latin typeface="Montserra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lantilla_Criteria_v5_Marzo_2023" id="{520A6543-269F-D449-A397-CA4E5CD9E444}" vid="{B1A2E171-414B-ED40-8A77-A1534AFDE6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Plantilla_Criteria_Enero_2024</Template>
  <TotalTime>85</TotalTime>
  <Words>473</Words>
  <Application>Microsoft Office PowerPoint</Application>
  <PresentationFormat>Panorámica</PresentationFormat>
  <Paragraphs>208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Montserrat</vt:lpstr>
      <vt:lpstr>Montserrat Light</vt:lpstr>
      <vt:lpstr>Montserrat Medium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martin schuster</dc:creator>
  <cp:keywords/>
  <dc:description/>
  <cp:lastModifiedBy>Ilian Troncoso</cp:lastModifiedBy>
  <cp:revision>9</cp:revision>
  <dcterms:created xsi:type="dcterms:W3CDTF">2024-01-04T15:02:23Z</dcterms:created>
  <dcterms:modified xsi:type="dcterms:W3CDTF">2025-06-27T18:06:08Z</dcterms:modified>
  <cp:category/>
</cp:coreProperties>
</file>