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7" r:id="rId4"/>
  </p:sldMasterIdLst>
  <p:notesMasterIdLst>
    <p:notesMasterId r:id="rId118"/>
  </p:notesMasterIdLst>
  <p:sldIdLst>
    <p:sldId id="318" r:id="rId5"/>
    <p:sldId id="312" r:id="rId6"/>
    <p:sldId id="298" r:id="rId7"/>
    <p:sldId id="299" r:id="rId8"/>
    <p:sldId id="314" r:id="rId9"/>
    <p:sldId id="315" r:id="rId10"/>
    <p:sldId id="316" r:id="rId11"/>
    <p:sldId id="343" r:id="rId12"/>
    <p:sldId id="344" r:id="rId13"/>
    <p:sldId id="317" r:id="rId14"/>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5" r:id="rId52"/>
    <p:sldId id="296" r:id="rId53"/>
    <p:sldId id="297"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3" r:id="rId67"/>
    <p:sldId id="319" r:id="rId68"/>
    <p:sldId id="320" r:id="rId69"/>
    <p:sldId id="321" r:id="rId70"/>
    <p:sldId id="322" r:id="rId71"/>
    <p:sldId id="323" r:id="rId72"/>
    <p:sldId id="324" r:id="rId73"/>
    <p:sldId id="325" r:id="rId74"/>
    <p:sldId id="326" r:id="rId75"/>
    <p:sldId id="327" r:id="rId76"/>
    <p:sldId id="329" r:id="rId77"/>
    <p:sldId id="330" r:id="rId78"/>
    <p:sldId id="331" r:id="rId79"/>
    <p:sldId id="332" r:id="rId80"/>
    <p:sldId id="333" r:id="rId81"/>
    <p:sldId id="334" r:id="rId82"/>
    <p:sldId id="335" r:id="rId83"/>
    <p:sldId id="336" r:id="rId84"/>
    <p:sldId id="337" r:id="rId85"/>
    <p:sldId id="338" r:id="rId86"/>
    <p:sldId id="340" r:id="rId87"/>
    <p:sldId id="341" r:id="rId88"/>
    <p:sldId id="342"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A50B0-A026-4089-B13F-2F141E759D5C}" type="datetimeFigureOut">
              <a:rPr lang="zh-CN" altLang="en-US" smtClean="0"/>
              <a:t>2017/5/9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3E200-991F-413F-B5B5-DFB78C7C56F2}" type="slidenum">
              <a:rPr lang="zh-CN" altLang="en-US" smtClean="0"/>
              <a:t>‹#›</a:t>
            </a:fld>
            <a:endParaRPr lang="zh-CN" altLang="en-US"/>
          </a:p>
        </p:txBody>
      </p:sp>
    </p:spTree>
    <p:extLst>
      <p:ext uri="{BB962C8B-B14F-4D97-AF65-F5344CB8AC3E}">
        <p14:creationId xmlns:p14="http://schemas.microsoft.com/office/powerpoint/2010/main" val="75491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68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70101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69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9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246992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70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0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390270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71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1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146902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47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a:t>关于“</a:t>
            </a:r>
            <a:r>
              <a:rPr lang="en-US" altLang="zh-CN" b="1"/>
              <a:t>Can validate a field when it is accessed.</a:t>
            </a:r>
            <a:r>
              <a:rPr lang="zh-CN" altLang="en-US"/>
              <a:t>”</a:t>
            </a:r>
          </a:p>
          <a:p>
            <a:pPr>
              <a:spcBef>
                <a:spcPct val="0"/>
              </a:spcBef>
            </a:pPr>
            <a:r>
              <a:rPr lang="zh-CN" altLang="en-US"/>
              <a:t> </a:t>
            </a:r>
            <a:r>
              <a:rPr lang="en-US" altLang="zh-CN"/>
              <a:t>private int age;</a:t>
            </a:r>
          </a:p>
          <a:p>
            <a:pPr>
              <a:spcBef>
                <a:spcPct val="0"/>
              </a:spcBef>
            </a:pPr>
            <a:r>
              <a:rPr lang="en-US" altLang="zh-CN"/>
              <a:t> public int Age</a:t>
            </a:r>
          </a:p>
          <a:p>
            <a:pPr>
              <a:spcBef>
                <a:spcPct val="0"/>
              </a:spcBef>
            </a:pPr>
            <a:r>
              <a:rPr lang="en-US" altLang="zh-CN"/>
              <a:t> {</a:t>
            </a:r>
          </a:p>
          <a:p>
            <a:pPr>
              <a:spcBef>
                <a:spcPct val="0"/>
              </a:spcBef>
            </a:pPr>
            <a:r>
              <a:rPr lang="en-US" altLang="zh-CN"/>
              <a:t>     get { return age; }</a:t>
            </a:r>
          </a:p>
          <a:p>
            <a:pPr>
              <a:spcBef>
                <a:spcPct val="0"/>
              </a:spcBef>
            </a:pPr>
            <a:r>
              <a:rPr lang="en-US" altLang="zh-CN"/>
              <a:t>     set {</a:t>
            </a:r>
          </a:p>
          <a:p>
            <a:pPr>
              <a:spcBef>
                <a:spcPct val="0"/>
              </a:spcBef>
            </a:pPr>
            <a:r>
              <a:rPr lang="en-US" altLang="zh-CN"/>
              <a:t>           if (value &gt;= 0 &amp;&amp; value &lt;= 150) Age = value;</a:t>
            </a:r>
          </a:p>
          <a:p>
            <a:pPr>
              <a:spcBef>
                <a:spcPct val="0"/>
              </a:spcBef>
            </a:pPr>
            <a:r>
              <a:rPr lang="en-US" altLang="zh-CN"/>
              <a:t>           else throw new ArgumentOutOfRangeException(“</a:t>
            </a:r>
            <a:r>
              <a:rPr lang="zh-CN" altLang="en-US"/>
              <a:t>年龄异常</a:t>
            </a:r>
            <a:r>
              <a:rPr lang="en-US" altLang="zh-CN"/>
              <a:t>");</a:t>
            </a:r>
          </a:p>
          <a:p>
            <a:pPr>
              <a:spcBef>
                <a:spcPct val="0"/>
              </a:spcBef>
            </a:pPr>
            <a:r>
              <a:rPr lang="en-US" altLang="zh-CN"/>
              <a:t>           }</a:t>
            </a:r>
          </a:p>
          <a:p>
            <a:pPr>
              <a:spcBef>
                <a:spcPct val="0"/>
              </a:spcBef>
            </a:pPr>
            <a:r>
              <a:rPr lang="en-US" altLang="zh-CN"/>
              <a:t>}</a:t>
            </a:r>
            <a:endParaRPr lang="zh-CN" altLang="en-US"/>
          </a:p>
        </p:txBody>
      </p:sp>
    </p:spTree>
    <p:extLst>
      <p:ext uri="{BB962C8B-B14F-4D97-AF65-F5344CB8AC3E}">
        <p14:creationId xmlns:p14="http://schemas.microsoft.com/office/powerpoint/2010/main" val="33423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58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spcBef>
                <a:spcPct val="0"/>
              </a:spcBef>
            </a:pPr>
            <a:r>
              <a:rPr lang="zh-CN" altLang="en-US" sz="800"/>
              <a:t>    索引器是一种特殊的类成员，它能够让对象以类似数组的方式来存取，使程序看起来更为直观，更容易编写。 </a:t>
            </a:r>
            <a:br>
              <a:rPr lang="zh-CN" altLang="en-US" sz="800"/>
            </a:br>
            <a:r>
              <a:rPr lang="en-US" altLang="zh-CN" sz="800" b="1"/>
              <a:t>1</a:t>
            </a:r>
            <a:r>
              <a:rPr lang="zh-CN" altLang="en-US" sz="800" b="1"/>
              <a:t>、索引器的定义</a:t>
            </a:r>
            <a:br>
              <a:rPr lang="zh-CN" altLang="en-US" sz="800" b="1"/>
            </a:br>
            <a:r>
              <a:rPr lang="zh-CN" altLang="en-US" sz="800" b="1"/>
              <a:t>    </a:t>
            </a:r>
            <a:r>
              <a:rPr lang="en-US" altLang="zh-CN" sz="800"/>
              <a:t>C#</a:t>
            </a:r>
            <a:r>
              <a:rPr lang="zh-CN" altLang="en-US" sz="800"/>
              <a:t>中的类成员可以是任意类型，包括数组和集合。当一个类包含了数组和集合成员时，索引器将大大简化对数组或集合成员的存取操作。</a:t>
            </a:r>
            <a:br>
              <a:rPr lang="zh-CN" altLang="en-US" sz="800"/>
            </a:br>
            <a:r>
              <a:rPr lang="zh-CN" altLang="en-US" sz="800"/>
              <a:t>    定义索引器的方式与定义属性有些类似，其一般形式如下：时，索引器</a:t>
            </a:r>
            <a:r>
              <a:rPr lang="en-US" altLang="zh-CN" sz="800"/>
              <a:t>//this</a:t>
            </a:r>
            <a:r>
              <a:rPr lang="zh-CN" altLang="en-US" sz="800"/>
              <a:t>表示的是操作本对象的数组或集合成员，可以简单把它理解成索引器的名字，所以，当相同类型的时候，记得通过参数区分。</a:t>
            </a:r>
            <a:br>
              <a:rPr lang="zh-CN" altLang="en-US" sz="800"/>
            </a:br>
            <a:br>
              <a:rPr lang="en-US" altLang="zh-CN" sz="800"/>
            </a:br>
            <a:r>
              <a:rPr lang="en-US" altLang="zh-CN" sz="800"/>
              <a:t>//[</a:t>
            </a:r>
            <a:r>
              <a:rPr lang="zh-CN" altLang="en-US" sz="800"/>
              <a:t>修饰符</a:t>
            </a:r>
            <a:r>
              <a:rPr lang="en-US" altLang="zh-CN" sz="800"/>
              <a:t>] </a:t>
            </a:r>
            <a:r>
              <a:rPr lang="zh-CN" altLang="en-US" sz="800"/>
              <a:t>数据类型 </a:t>
            </a:r>
            <a:r>
              <a:rPr lang="en-US" altLang="zh-CN" sz="800"/>
              <a:t>this[</a:t>
            </a:r>
            <a:r>
              <a:rPr lang="zh-CN" altLang="en-US" sz="800"/>
              <a:t>索引类型 </a:t>
            </a:r>
            <a:r>
              <a:rPr lang="en-US" altLang="zh-CN" sz="800"/>
              <a:t>index]</a:t>
            </a:r>
            <a:br>
              <a:rPr lang="en-US" altLang="zh-CN" sz="800"/>
            </a:br>
            <a:r>
              <a:rPr lang="en-US" altLang="zh-CN" sz="800"/>
              <a:t>{</a:t>
            </a:r>
            <a:br>
              <a:rPr lang="en-US" altLang="zh-CN" sz="800"/>
            </a:br>
            <a:r>
              <a:rPr lang="en-US" altLang="zh-CN" sz="800"/>
              <a:t>    get{//</a:t>
            </a:r>
            <a:r>
              <a:rPr lang="zh-CN" altLang="en-US" sz="800"/>
              <a:t>获得属性的代码</a:t>
            </a:r>
            <a:r>
              <a:rPr lang="en-US" altLang="zh-CN" sz="800"/>
              <a:t>}  </a:t>
            </a:r>
            <a:br>
              <a:rPr lang="en-US" altLang="zh-CN" sz="800"/>
            </a:br>
            <a:r>
              <a:rPr lang="en-US" altLang="zh-CN" sz="800"/>
              <a:t>    set{//</a:t>
            </a:r>
            <a:r>
              <a:rPr lang="zh-CN" altLang="en-US" sz="800"/>
              <a:t>设置属性的代码</a:t>
            </a:r>
            <a:r>
              <a:rPr lang="en-US" altLang="zh-CN" sz="800"/>
              <a:t>}</a:t>
            </a:r>
            <a:br>
              <a:rPr lang="en-US" altLang="zh-CN" sz="800"/>
            </a:br>
            <a:r>
              <a:rPr lang="en-US" altLang="zh-CN" sz="800"/>
              <a:t>}</a:t>
            </a:r>
            <a:br>
              <a:rPr lang="en-US" altLang="zh-CN" sz="800"/>
            </a:br>
            <a:br>
              <a:rPr lang="en-US" altLang="zh-CN" sz="800"/>
            </a:br>
            <a:r>
              <a:rPr lang="zh-CN" altLang="en-US" sz="800"/>
              <a:t>如：</a:t>
            </a:r>
            <a:br>
              <a:rPr lang="en-US" altLang="zh-CN" sz="800"/>
            </a:br>
            <a:r>
              <a:rPr lang="en-US" altLang="zh-CN" sz="800"/>
              <a:t>public int this [int index]</a:t>
            </a:r>
            <a:br>
              <a:rPr lang="en-US" altLang="zh-CN" sz="800"/>
            </a:br>
            <a:r>
              <a:rPr lang="en-US" altLang="zh-CN" sz="800"/>
              <a:t>{</a:t>
            </a:r>
            <a:br>
              <a:rPr lang="en-US" altLang="zh-CN" sz="800"/>
            </a:br>
            <a:r>
              <a:rPr lang="en-US" altLang="zh-CN" sz="800"/>
              <a:t>    get{}</a:t>
            </a:r>
            <a:br>
              <a:rPr lang="en-US" altLang="zh-CN" sz="800"/>
            </a:br>
            <a:r>
              <a:rPr lang="en-US" altLang="zh-CN" sz="800"/>
              <a:t>    set{}</a:t>
            </a:r>
            <a:br>
              <a:rPr lang="en-US" altLang="zh-CN" sz="800"/>
            </a:br>
            <a:r>
              <a:rPr lang="en-US" altLang="zh-CN" sz="800"/>
              <a:t>}</a:t>
            </a:r>
            <a:br>
              <a:rPr lang="en-US" altLang="zh-CN" sz="800"/>
            </a:br>
            <a:br>
              <a:rPr lang="en-US" altLang="zh-CN" sz="800"/>
            </a:br>
            <a:r>
              <a:rPr lang="zh-CN" altLang="en-US" sz="800"/>
              <a:t>具体例子如下：</a:t>
            </a:r>
            <a:br>
              <a:rPr lang="zh-CN" altLang="en-US" sz="800"/>
            </a:br>
            <a:r>
              <a:rPr lang="en-US" altLang="zh-CN" sz="800"/>
              <a:t>class Z</a:t>
            </a:r>
            <a:br>
              <a:rPr lang="en-US" altLang="zh-CN" sz="800"/>
            </a:br>
            <a:r>
              <a:rPr lang="en-US" altLang="zh-CN" sz="800"/>
              <a:t>{</a:t>
            </a:r>
            <a:br>
              <a:rPr lang="en-US" altLang="zh-CN" sz="800"/>
            </a:br>
            <a:r>
              <a:rPr lang="en-US" altLang="zh-CN" sz="800"/>
              <a:t>       </a:t>
            </a:r>
            <a:r>
              <a:rPr lang="zh-CN" altLang="en-US" sz="800"/>
              <a:t> </a:t>
            </a:r>
            <a:r>
              <a:rPr lang="en-US" altLang="zh-CN" sz="800"/>
              <a:t>private long[] arr = new long[100];     //</a:t>
            </a:r>
            <a:r>
              <a:rPr lang="zh-CN" altLang="en-US" sz="800"/>
              <a:t>可容纳</a:t>
            </a:r>
            <a:r>
              <a:rPr lang="en-US" altLang="zh-CN" sz="800"/>
              <a:t>100</a:t>
            </a:r>
            <a:r>
              <a:rPr lang="zh-CN" altLang="en-US" sz="800"/>
              <a:t>个整数的整数集</a:t>
            </a:r>
            <a:br>
              <a:rPr lang="zh-CN" altLang="en-US" sz="800"/>
            </a:br>
            <a:r>
              <a:rPr lang="zh-CN" altLang="en-US" sz="800"/>
              <a:t>        </a:t>
            </a:r>
            <a:r>
              <a:rPr lang="en-US" altLang="zh-CN" sz="800"/>
              <a:t>public long this[int index]         //</a:t>
            </a:r>
            <a:r>
              <a:rPr lang="zh-CN" altLang="en-US" sz="800"/>
              <a:t>声明索引器</a:t>
            </a:r>
            <a:br>
              <a:rPr lang="en-US" altLang="zh-CN" sz="800"/>
            </a:br>
            <a:r>
              <a:rPr lang="en-US" altLang="zh-CN" sz="800"/>
              <a:t>        {</a:t>
            </a:r>
            <a:br>
              <a:rPr lang="en-US" altLang="zh-CN" sz="800"/>
            </a:br>
            <a:r>
              <a:rPr lang="en-US" altLang="zh-CN" sz="800"/>
              <a:t>            get</a:t>
            </a:r>
            <a:br>
              <a:rPr lang="en-US" altLang="zh-CN" sz="800"/>
            </a:br>
            <a:r>
              <a:rPr lang="en-US" altLang="zh-CN" sz="800"/>
              <a:t>            {</a:t>
            </a:r>
            <a:r>
              <a:rPr lang="zh-CN" altLang="en-US" sz="800"/>
              <a:t>   </a:t>
            </a:r>
            <a:r>
              <a:rPr lang="en-US" altLang="zh-CN" sz="800"/>
              <a:t>if (index &lt; 0 || index &lt;= 100)   //</a:t>
            </a:r>
            <a:r>
              <a:rPr lang="zh-CN" altLang="en-US" sz="800"/>
              <a:t>检查索引范围</a:t>
            </a:r>
            <a:br>
              <a:rPr lang="zh-CN" altLang="en-US" sz="800"/>
            </a:br>
            <a:r>
              <a:rPr lang="en-US" altLang="zh-CN" sz="800"/>
              <a:t>                {</a:t>
            </a:r>
            <a:br>
              <a:rPr lang="en-US" altLang="zh-CN" sz="800"/>
            </a:br>
            <a:r>
              <a:rPr lang="en-US" altLang="zh-CN" sz="800"/>
              <a:t>                    return 0;</a:t>
            </a:r>
            <a:br>
              <a:rPr lang="en-US" altLang="zh-CN" sz="800"/>
            </a:br>
            <a:r>
              <a:rPr lang="en-US" altLang="zh-CN" sz="800"/>
              <a:t>                }</a:t>
            </a:r>
            <a:br>
              <a:rPr lang="en-US" altLang="zh-CN" sz="800"/>
            </a:br>
            <a:r>
              <a:rPr lang="en-US" altLang="zh-CN" sz="800"/>
              <a:t>                else</a:t>
            </a:r>
            <a:br>
              <a:rPr lang="en-US" altLang="zh-CN" sz="800"/>
            </a:br>
            <a:r>
              <a:rPr lang="en-US" altLang="zh-CN" sz="800"/>
              <a:t>                {</a:t>
            </a:r>
            <a:br>
              <a:rPr lang="en-US" altLang="zh-CN" sz="800"/>
            </a:br>
            <a:r>
              <a:rPr lang="en-US" altLang="zh-CN" sz="800"/>
              <a:t>                    return arr[index];</a:t>
            </a:r>
            <a:br>
              <a:rPr lang="en-US" altLang="zh-CN" sz="800"/>
            </a:br>
            <a:r>
              <a:rPr lang="en-US" altLang="zh-CN" sz="800"/>
              <a:t>                }</a:t>
            </a:r>
            <a:br>
              <a:rPr lang="en-US" altLang="zh-CN" sz="800"/>
            </a:br>
            <a:r>
              <a:rPr lang="en-US" altLang="zh-CN" sz="800"/>
              <a:t>            }</a:t>
            </a:r>
            <a:br>
              <a:rPr lang="en-US" altLang="zh-CN" sz="800"/>
            </a:br>
            <a:r>
              <a:rPr lang="en-US" altLang="zh-CN" sz="800"/>
              <a:t>            set</a:t>
            </a:r>
            <a:br>
              <a:rPr lang="en-US" altLang="zh-CN" sz="800"/>
            </a:br>
            <a:r>
              <a:rPr lang="en-US" altLang="zh-CN" sz="800"/>
              <a:t>            {</a:t>
            </a:r>
            <a:br>
              <a:rPr lang="en-US" altLang="zh-CN" sz="800"/>
            </a:br>
            <a:r>
              <a:rPr lang="en-US" altLang="zh-CN" sz="800"/>
              <a:t>                if (!(index &lt; 0 || index &lt;= 0))</a:t>
            </a:r>
            <a:br>
              <a:rPr lang="en-US" altLang="zh-CN" sz="800"/>
            </a:br>
            <a:r>
              <a:rPr lang="en-US" altLang="zh-CN" sz="800"/>
              <a:t>                {</a:t>
            </a:r>
            <a:br>
              <a:rPr lang="en-US" altLang="zh-CN" sz="800"/>
            </a:br>
            <a:r>
              <a:rPr lang="en-US" altLang="zh-CN" sz="800"/>
              <a:t>                    arr[index] = value;</a:t>
            </a:r>
            <a:br>
              <a:rPr lang="en-US" altLang="zh-CN" sz="800"/>
            </a:br>
            <a:r>
              <a:rPr lang="en-US" altLang="zh-CN" sz="800"/>
              <a:t>                }</a:t>
            </a:r>
            <a:br>
              <a:rPr lang="en-US" altLang="zh-CN" sz="800"/>
            </a:br>
            <a:r>
              <a:rPr lang="en-US" altLang="zh-CN" sz="800"/>
              <a:t>            }</a:t>
            </a:r>
            <a:br>
              <a:rPr lang="en-US" altLang="zh-CN" sz="800"/>
            </a:br>
            <a:r>
              <a:rPr lang="en-US" altLang="zh-CN" sz="800"/>
              <a:t>       }</a:t>
            </a:r>
          </a:p>
          <a:p>
            <a:pPr>
              <a:lnSpc>
                <a:spcPct val="80000"/>
              </a:lnSpc>
              <a:spcBef>
                <a:spcPct val="0"/>
              </a:spcBef>
            </a:pPr>
            <a:r>
              <a:rPr lang="en-US" altLang="zh-CN" sz="800"/>
              <a:t>} </a:t>
            </a:r>
            <a:br>
              <a:rPr lang="en-US" altLang="zh-CN" sz="800"/>
            </a:br>
            <a:r>
              <a:rPr lang="en-US" altLang="zh-CN" sz="800" b="1"/>
              <a:t>2</a:t>
            </a:r>
            <a:r>
              <a:rPr lang="zh-CN" altLang="en-US" sz="800" b="1"/>
              <a:t>、索引器的使用</a:t>
            </a:r>
            <a:br>
              <a:rPr lang="zh-CN" altLang="en-US" sz="800" b="1"/>
            </a:br>
            <a:r>
              <a:rPr lang="zh-CN" altLang="en-US" sz="800" b="1"/>
              <a:t>    </a:t>
            </a:r>
            <a:r>
              <a:rPr lang="zh-CN" altLang="en-US" sz="800"/>
              <a:t>通过索引器可以存取类的实例的数组成员，操作方法和数组相似，一般形式如下：</a:t>
            </a:r>
            <a:br>
              <a:rPr lang="zh-CN" altLang="en-US" sz="800"/>
            </a:br>
            <a:r>
              <a:rPr lang="zh-CN" altLang="en-US" sz="800"/>
              <a:t>对象名</a:t>
            </a:r>
            <a:r>
              <a:rPr lang="en-US" altLang="zh-CN" sz="800"/>
              <a:t>[</a:t>
            </a:r>
            <a:r>
              <a:rPr lang="zh-CN" altLang="en-US" sz="800"/>
              <a:t>索引</a:t>
            </a:r>
            <a:r>
              <a:rPr lang="en-US" altLang="zh-CN" sz="800"/>
              <a:t>]</a:t>
            </a:r>
            <a:br>
              <a:rPr lang="en-US" altLang="zh-CN" sz="800"/>
            </a:br>
            <a:r>
              <a:rPr lang="en-US" altLang="zh-CN" sz="800"/>
              <a:t>    </a:t>
            </a:r>
            <a:r>
              <a:rPr lang="zh-CN" altLang="en-US" sz="800"/>
              <a:t>修饰符包括 </a:t>
            </a:r>
            <a:r>
              <a:rPr lang="en-US" altLang="zh-CN" sz="800"/>
              <a:t>public,protected,private,internal,new,virtual,sealed,override, abstract,extern</a:t>
            </a:r>
            <a:r>
              <a:rPr lang="zh-CN" altLang="en-US" sz="800"/>
              <a:t>，其中索引的数据类型必须与索引器的索引类型相同。例如：</a:t>
            </a:r>
            <a:br>
              <a:rPr lang="zh-CN" altLang="en-US" sz="800"/>
            </a:br>
            <a:r>
              <a:rPr lang="en-US" altLang="zh-CN" sz="800"/>
              <a:t>Z  z=new  z();</a:t>
            </a:r>
            <a:br>
              <a:rPr lang="en-US" altLang="zh-CN" sz="800"/>
            </a:br>
            <a:r>
              <a:rPr lang="en-US" altLang="zh-CN" sz="800"/>
              <a:t>z[0]=100;</a:t>
            </a:r>
            <a:br>
              <a:rPr lang="en-US" altLang="zh-CN" sz="800"/>
            </a:br>
            <a:r>
              <a:rPr lang="en-US" altLang="zh-CN" sz="800"/>
              <a:t>z[1]=101;</a:t>
            </a:r>
            <a:br>
              <a:rPr lang="en-US" altLang="zh-CN" sz="800"/>
            </a:br>
            <a:r>
              <a:rPr lang="en-US" altLang="zh-CN" sz="800"/>
              <a:t>Console.WriteLine(z[0]);  //</a:t>
            </a:r>
            <a:r>
              <a:rPr lang="zh-CN" altLang="en-US" sz="800"/>
              <a:t>表示先创建一个对象</a:t>
            </a:r>
            <a:r>
              <a:rPr lang="en-US" altLang="zh-CN" sz="800"/>
              <a:t>z</a:t>
            </a:r>
            <a:r>
              <a:rPr lang="zh-CN" altLang="en-US" sz="800"/>
              <a:t>，再通过索引来引用该对象中的数组元素。</a:t>
            </a:r>
            <a:br>
              <a:rPr lang="zh-CN" altLang="en-US" sz="800"/>
            </a:br>
            <a:r>
              <a:rPr lang="en-US" altLang="zh-CN" sz="800" b="1"/>
              <a:t>3</a:t>
            </a:r>
            <a:r>
              <a:rPr lang="zh-CN" altLang="en-US" sz="800" b="1"/>
              <a:t>、接口中的索引器</a:t>
            </a:r>
            <a:br>
              <a:rPr lang="zh-CN" altLang="en-US" sz="800" b="1"/>
            </a:br>
            <a:r>
              <a:rPr lang="zh-CN" altLang="en-US" sz="800" b="1"/>
              <a:t>    </a:t>
            </a:r>
            <a:r>
              <a:rPr lang="zh-CN" altLang="en-US" sz="800"/>
              <a:t>在接口中也可以声明索引器，接口索引器与类索引器的区别有两个：一是接口索引器不使用修饰符；二是接口索引器只包含访问器</a:t>
            </a:r>
            <a:r>
              <a:rPr lang="en-US" altLang="zh-CN" sz="800"/>
              <a:t>get</a:t>
            </a:r>
            <a:r>
              <a:rPr lang="zh-CN" altLang="en-US" sz="800"/>
              <a:t>或</a:t>
            </a:r>
            <a:r>
              <a:rPr lang="en-US" altLang="zh-CN" sz="800"/>
              <a:t>set</a:t>
            </a:r>
            <a:r>
              <a:rPr lang="zh-CN" altLang="en-US" sz="800"/>
              <a:t>，没有实现语句。访问器的用途是指示索引器是可读写、只读还是只写的，如果是可读写的，访问器</a:t>
            </a:r>
            <a:r>
              <a:rPr lang="en-US" altLang="zh-CN" sz="800"/>
              <a:t>get</a:t>
            </a:r>
            <a:r>
              <a:rPr lang="zh-CN" altLang="en-US" sz="800"/>
              <a:t>或</a:t>
            </a:r>
            <a:r>
              <a:rPr lang="en-US" altLang="zh-CN" sz="800"/>
              <a:t>set</a:t>
            </a:r>
            <a:r>
              <a:rPr lang="zh-CN" altLang="en-US" sz="800"/>
              <a:t>均不能省略；如果只读的，省略</a:t>
            </a:r>
            <a:r>
              <a:rPr lang="en-US" altLang="zh-CN" sz="800"/>
              <a:t>set</a:t>
            </a:r>
            <a:r>
              <a:rPr lang="zh-CN" altLang="en-US" sz="800"/>
              <a:t>访问器；如果是只写的，省略</a:t>
            </a:r>
            <a:r>
              <a:rPr lang="en-US" altLang="zh-CN" sz="800"/>
              <a:t>get</a:t>
            </a:r>
            <a:r>
              <a:rPr lang="zh-CN" altLang="en-US" sz="800"/>
              <a:t>访问器。</a:t>
            </a:r>
            <a:br>
              <a:rPr lang="zh-CN" altLang="en-US" sz="800"/>
            </a:br>
            <a:r>
              <a:rPr lang="zh-CN" altLang="en-US" sz="800" b="1"/>
              <a:t>例如：</a:t>
            </a:r>
            <a:br>
              <a:rPr lang="zh-CN" altLang="en-US" sz="800" b="1"/>
            </a:br>
            <a:r>
              <a:rPr lang="en-US" altLang="zh-CN" sz="800" b="1"/>
              <a:t>p</a:t>
            </a:r>
            <a:r>
              <a:rPr lang="en-US" altLang="zh-CN" sz="800"/>
              <a:t>ublic interface IAddress</a:t>
            </a:r>
            <a:br>
              <a:rPr lang="en-US" altLang="zh-CN" sz="800"/>
            </a:br>
            <a:r>
              <a:rPr lang="en-US" altLang="zh-CN" sz="800"/>
              <a:t>{</a:t>
            </a:r>
            <a:br>
              <a:rPr lang="en-US" altLang="zh-CN" sz="800"/>
            </a:br>
            <a:r>
              <a:rPr lang="en-US" altLang="zh-CN" sz="800"/>
              <a:t>    string this[int index]{get;set;}</a:t>
            </a:r>
            <a:br>
              <a:rPr lang="en-US" altLang="zh-CN" sz="800"/>
            </a:br>
            <a:r>
              <a:rPr lang="en-US" altLang="zh-CN" sz="800"/>
              <a:t>    string Address{get;set;}</a:t>
            </a:r>
            <a:br>
              <a:rPr lang="en-US" altLang="zh-CN" sz="800"/>
            </a:br>
            <a:r>
              <a:rPr lang="en-US" altLang="zh-CN" sz="800"/>
              <a:t>    string Answer();</a:t>
            </a:r>
            <a:br>
              <a:rPr lang="en-US" altLang="zh-CN" sz="800"/>
            </a:br>
            <a:r>
              <a:rPr lang="en-US" altLang="zh-CN" sz="800"/>
              <a:t>}</a:t>
            </a:r>
            <a:br>
              <a:rPr lang="en-US" altLang="zh-CN" sz="800"/>
            </a:br>
            <a:r>
              <a:rPr lang="en-US" altLang="zh-CN" sz="800"/>
              <a:t>    </a:t>
            </a:r>
            <a:r>
              <a:rPr lang="zh-CN" altLang="en-US" sz="800"/>
              <a:t>表示所声明的接口</a:t>
            </a:r>
            <a:r>
              <a:rPr lang="en-US" altLang="zh-CN" sz="800"/>
              <a:t>IAddress</a:t>
            </a:r>
            <a:r>
              <a:rPr lang="zh-CN" altLang="en-US" sz="800"/>
              <a:t>包含</a:t>
            </a:r>
            <a:r>
              <a:rPr lang="en-US" altLang="zh-CN" sz="800"/>
              <a:t>3</a:t>
            </a:r>
            <a:r>
              <a:rPr lang="zh-CN" altLang="en-US" sz="800"/>
              <a:t>个成员：一个索引器、一个属性和一个方法，其中，索引器是可读写的。</a:t>
            </a:r>
            <a:br>
              <a:rPr lang="zh-CN" altLang="en-US" sz="800"/>
            </a:br>
            <a:r>
              <a:rPr lang="en-US" altLang="zh-CN" sz="800" b="1"/>
              <a:t>4</a:t>
            </a:r>
            <a:r>
              <a:rPr lang="zh-CN" altLang="en-US" sz="800" b="1"/>
              <a:t>、索引器与属性的比较</a:t>
            </a:r>
            <a:br>
              <a:rPr lang="zh-CN" altLang="en-US" sz="800" b="1"/>
            </a:br>
            <a:r>
              <a:rPr lang="zh-CN" altLang="en-US" sz="800" b="1"/>
              <a:t>    </a:t>
            </a:r>
            <a:r>
              <a:rPr lang="zh-CN" altLang="en-US" sz="800"/>
              <a:t>索引器与属性都是类的成员，语法上非常相似。索引器一般用在自定义的集合类中，通过使用索引器来操作集合对象就如同使用数组一样简单；而属性可用于任何自定义类，它增强了类的字段成员的灵活性。</a:t>
            </a:r>
            <a:br>
              <a:rPr lang="zh-CN" altLang="en-US" sz="800"/>
            </a:br>
            <a:endParaRPr lang="zh-CN" altLang="en-US" sz="800"/>
          </a:p>
          <a:p>
            <a:pPr>
              <a:lnSpc>
                <a:spcPct val="80000"/>
              </a:lnSpc>
              <a:spcBef>
                <a:spcPct val="0"/>
              </a:spcBef>
            </a:pPr>
            <a:r>
              <a:rPr lang="zh-CN" altLang="en-US" sz="800" b="1"/>
              <a:t>属性                                                       索引器</a:t>
            </a:r>
          </a:p>
          <a:p>
            <a:pPr>
              <a:lnSpc>
                <a:spcPct val="80000"/>
              </a:lnSpc>
              <a:spcBef>
                <a:spcPct val="0"/>
              </a:spcBef>
            </a:pPr>
            <a:r>
              <a:rPr lang="zh-CN" altLang="en-US" sz="800" b="1"/>
              <a:t>允许调用方法，如同公共数据成员        允许调用对象上的方法，如同对象是一个数组</a:t>
            </a:r>
          </a:p>
          <a:p>
            <a:pPr>
              <a:lnSpc>
                <a:spcPct val="80000"/>
              </a:lnSpc>
              <a:spcBef>
                <a:spcPct val="0"/>
              </a:spcBef>
            </a:pPr>
            <a:r>
              <a:rPr lang="zh-CN" altLang="en-US" sz="800" b="1"/>
              <a:t>可通过简单的名称进行访问                   可通过索引器进行访问</a:t>
            </a:r>
          </a:p>
          <a:p>
            <a:pPr>
              <a:lnSpc>
                <a:spcPct val="80000"/>
              </a:lnSpc>
              <a:spcBef>
                <a:spcPct val="0"/>
              </a:spcBef>
            </a:pPr>
            <a:r>
              <a:rPr lang="zh-CN" altLang="en-US" sz="800" b="1"/>
              <a:t>可以为静态成员或实例成员                   必须为实例成员</a:t>
            </a:r>
          </a:p>
          <a:p>
            <a:pPr>
              <a:lnSpc>
                <a:spcPct val="80000"/>
              </a:lnSpc>
              <a:spcBef>
                <a:spcPct val="0"/>
              </a:spcBef>
            </a:pPr>
            <a:r>
              <a:rPr lang="zh-CN" altLang="en-US" sz="800" b="1"/>
              <a:t>其</a:t>
            </a:r>
            <a:r>
              <a:rPr lang="en-US" altLang="zh-CN" sz="800" b="1"/>
              <a:t>get</a:t>
            </a:r>
            <a:r>
              <a:rPr lang="zh-CN" altLang="en-US" sz="800" b="1"/>
              <a:t>访问器没有参数                            其</a:t>
            </a:r>
            <a:r>
              <a:rPr lang="en-US" altLang="zh-CN" sz="800" b="1"/>
              <a:t>get</a:t>
            </a:r>
            <a:r>
              <a:rPr lang="zh-CN" altLang="en-US" sz="800" b="1"/>
              <a:t>访问器具有与索引器相同的形参表</a:t>
            </a:r>
          </a:p>
          <a:p>
            <a:pPr>
              <a:lnSpc>
                <a:spcPct val="80000"/>
              </a:lnSpc>
              <a:spcBef>
                <a:spcPct val="0"/>
              </a:spcBef>
            </a:pPr>
            <a:r>
              <a:rPr lang="zh-CN" altLang="en-US" sz="800" b="1"/>
              <a:t>其</a:t>
            </a:r>
            <a:r>
              <a:rPr lang="en-US" altLang="zh-CN" sz="800" b="1"/>
              <a:t>set</a:t>
            </a:r>
            <a:r>
              <a:rPr lang="zh-CN" altLang="en-US" sz="800" b="1"/>
              <a:t>访问器包含隐式</a:t>
            </a:r>
            <a:r>
              <a:rPr lang="en-US" altLang="zh-CN" sz="800" b="1"/>
              <a:t>value</a:t>
            </a:r>
            <a:r>
              <a:rPr lang="zh-CN" altLang="en-US" sz="800" b="1"/>
              <a:t>参数             除了</a:t>
            </a:r>
            <a:r>
              <a:rPr lang="en-US" altLang="zh-CN" sz="800" b="1"/>
              <a:t>value</a:t>
            </a:r>
            <a:r>
              <a:rPr lang="zh-CN" altLang="en-US" sz="800" b="1"/>
              <a:t>参数外，其</a:t>
            </a:r>
            <a:r>
              <a:rPr lang="en-US" altLang="zh-CN" sz="800" b="1"/>
              <a:t>set</a:t>
            </a:r>
            <a:r>
              <a:rPr lang="zh-CN" altLang="en-US" sz="800" b="1"/>
              <a:t>访问器还具有与索引器相同的形参表</a:t>
            </a:r>
          </a:p>
        </p:txBody>
      </p:sp>
    </p:spTree>
    <p:extLst>
      <p:ext uri="{BB962C8B-B14F-4D97-AF65-F5344CB8AC3E}">
        <p14:creationId xmlns:p14="http://schemas.microsoft.com/office/powerpoint/2010/main" val="205814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78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000"/>
              <a:t>explicit</a:t>
            </a:r>
          </a:p>
          <a:p>
            <a:pPr>
              <a:spcBef>
                <a:spcPct val="0"/>
              </a:spcBef>
            </a:pPr>
            <a:r>
              <a:rPr lang="en-US" altLang="zh-CN" sz="1000"/>
              <a:t>explicit</a:t>
            </a:r>
            <a:r>
              <a:rPr lang="zh-CN" altLang="en-US" sz="1000"/>
              <a:t>关键字用于声明必须使用强制转换来调用的用户定义的类型转换运算符。</a:t>
            </a:r>
          </a:p>
          <a:p>
            <a:pPr>
              <a:spcBef>
                <a:spcPct val="0"/>
              </a:spcBef>
            </a:pPr>
            <a:r>
              <a:rPr lang="zh-CN" altLang="en-US" sz="1000"/>
              <a:t>用法：</a:t>
            </a:r>
            <a:r>
              <a:rPr lang="en-US" altLang="zh-CN" sz="1000"/>
              <a:t>static explicit operator target_type { source_type identifier }</a:t>
            </a:r>
          </a:p>
          <a:p>
            <a:pPr>
              <a:spcBef>
                <a:spcPct val="0"/>
              </a:spcBef>
            </a:pPr>
            <a:r>
              <a:rPr lang="zh-CN" altLang="en-US" sz="1000"/>
              <a:t>参数：</a:t>
            </a:r>
          </a:p>
          <a:p>
            <a:pPr>
              <a:spcBef>
                <a:spcPct val="0"/>
              </a:spcBef>
            </a:pPr>
            <a:r>
              <a:rPr lang="en-US" altLang="zh-CN" sz="1000"/>
              <a:t>target_type </a:t>
            </a:r>
            <a:r>
              <a:rPr lang="zh-CN" altLang="en-US" sz="1000"/>
              <a:t>目标类型</a:t>
            </a:r>
          </a:p>
          <a:p>
            <a:pPr>
              <a:spcBef>
                <a:spcPct val="0"/>
              </a:spcBef>
            </a:pPr>
            <a:r>
              <a:rPr lang="en-US" altLang="zh-CN" sz="1000"/>
              <a:t>source_type </a:t>
            </a:r>
            <a:r>
              <a:rPr lang="zh-CN" altLang="en-US" sz="1000"/>
              <a:t>源类型。</a:t>
            </a:r>
          </a:p>
          <a:p>
            <a:pPr>
              <a:spcBef>
                <a:spcPct val="0"/>
              </a:spcBef>
            </a:pPr>
            <a:r>
              <a:rPr lang="en-US" altLang="zh-CN" sz="1000"/>
              <a:t>identifier Something</a:t>
            </a:r>
            <a:r>
              <a:rPr lang="zh-CN" altLang="en-US" sz="1000"/>
              <a:t>。</a:t>
            </a:r>
          </a:p>
          <a:p>
            <a:pPr>
              <a:spcBef>
                <a:spcPct val="0"/>
              </a:spcBef>
            </a:pPr>
            <a:r>
              <a:rPr lang="zh-CN" altLang="en-US" sz="1000"/>
              <a:t>注意：转换运算符将源类型转换为目标类型。源类型提供转换运算符。与隐式转换不同，必须通过强制转换的方式来调用显式转换运算符。如果转换操作可能导致异常或丢失信息，则应将其标记为 </a:t>
            </a:r>
            <a:r>
              <a:rPr lang="en-US" altLang="zh-CN" sz="1000"/>
              <a:t>explicit</a:t>
            </a:r>
            <a:r>
              <a:rPr lang="zh-CN" altLang="en-US" sz="1000"/>
              <a:t>。这可以防止编译器无提示地调用可能产生无法预见后果的转换操作。</a:t>
            </a:r>
          </a:p>
          <a:p>
            <a:pPr>
              <a:spcBef>
                <a:spcPct val="0"/>
              </a:spcBef>
            </a:pPr>
            <a:endParaRPr lang="zh-CN" altLang="en-US" sz="1000"/>
          </a:p>
          <a:p>
            <a:pPr>
              <a:spcBef>
                <a:spcPct val="0"/>
              </a:spcBef>
            </a:pPr>
            <a:r>
              <a:rPr lang="en-US" altLang="zh-CN" sz="1000"/>
              <a:t>implicit</a:t>
            </a:r>
          </a:p>
          <a:p>
            <a:pPr>
              <a:spcBef>
                <a:spcPct val="0"/>
              </a:spcBef>
            </a:pPr>
            <a:r>
              <a:rPr lang="en-US" altLang="zh-CN" sz="1000"/>
              <a:t>implicit </a:t>
            </a:r>
            <a:r>
              <a:rPr lang="zh-CN" altLang="en-US" sz="1000"/>
              <a:t>关键字用于声明隐式的用户定义类型转换运算符。</a:t>
            </a:r>
          </a:p>
          <a:p>
            <a:pPr>
              <a:spcBef>
                <a:spcPct val="0"/>
              </a:spcBef>
            </a:pPr>
            <a:r>
              <a:rPr lang="zh-CN" altLang="en-US" sz="1000"/>
              <a:t>用法：</a:t>
            </a:r>
            <a:r>
              <a:rPr lang="en-US" altLang="zh-CN" sz="1000"/>
              <a:t>static implicit operator target_type { source_type identifier }</a:t>
            </a:r>
          </a:p>
          <a:p>
            <a:pPr>
              <a:spcBef>
                <a:spcPct val="0"/>
              </a:spcBef>
            </a:pPr>
            <a:r>
              <a:rPr lang="zh-CN" altLang="en-US" sz="1000"/>
              <a:t>注意：隐式转换可以通过消除不必要的类型转换来提高源代码的可读性。但是，因为可以在程序员未指定的情况下发生隐式转换，因此必须注意防止令人不愉快的后果。一般情况下，隐式转换运算符应当从不引发异常并且从不丢失信息，以便可以在程序员不知晓的情况下安全使用它们。如果转换运算符不能满足那些条件，则应将其标记为 </a:t>
            </a:r>
            <a:r>
              <a:rPr lang="en-US" altLang="zh-CN" sz="1000"/>
              <a:t>explicit</a:t>
            </a:r>
            <a:r>
              <a:rPr lang="zh-CN" altLang="en-US" sz="1000"/>
              <a:t>。</a:t>
            </a:r>
          </a:p>
        </p:txBody>
      </p:sp>
    </p:spTree>
    <p:extLst>
      <p:ext uri="{BB962C8B-B14F-4D97-AF65-F5344CB8AC3E}">
        <p14:creationId xmlns:p14="http://schemas.microsoft.com/office/powerpoint/2010/main" val="53908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59256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99612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3992749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ftr" sz="quarter" idx="10"/>
          </p:nvPr>
        </p:nvSpPr>
        <p:spPr/>
        <p:txBody>
          <a:bodyPr/>
          <a:lstStyle>
            <a:lvl1pPr algn="l">
              <a:defRPr kumimoji="1"/>
            </a:lvl1pPr>
          </a:lstStyle>
          <a:p>
            <a:fld id="{3B579D14-63C6-4FEF-A08F-CAED33EE2F86}" type="slidenum">
              <a:rPr lang="zh-CN" altLang="en-US"/>
              <a:pPr/>
              <a:t>‹#›</a:t>
            </a:fld>
            <a:endParaRPr lang="en-US" altLang="zh-CN"/>
          </a:p>
        </p:txBody>
      </p:sp>
    </p:spTree>
    <p:extLst>
      <p:ext uri="{BB962C8B-B14F-4D97-AF65-F5344CB8AC3E}">
        <p14:creationId xmlns:p14="http://schemas.microsoft.com/office/powerpoint/2010/main" val="318335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p:txBody>
          <a:bodyPr/>
          <a:lstStyle>
            <a:lvl1pPr algn="l">
              <a:defRPr kumimoji="1"/>
            </a:lvl1pPr>
          </a:lstStyle>
          <a:p>
            <a:fld id="{D94C2E0F-DBDB-416D-8372-FC47EEE43215}" type="slidenum">
              <a:rPr lang="zh-CN" altLang="en-US"/>
              <a:pPr/>
              <a:t>‹#›</a:t>
            </a:fld>
            <a:endParaRPr lang="en-US" altLang="zh-CN"/>
          </a:p>
        </p:txBody>
      </p:sp>
    </p:spTree>
    <p:extLst>
      <p:ext uri="{BB962C8B-B14F-4D97-AF65-F5344CB8AC3E}">
        <p14:creationId xmlns:p14="http://schemas.microsoft.com/office/powerpoint/2010/main" val="28101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eaLnBrk="1" hangingPunct="1">
              <a:defRPr kumimoji="1">
                <a:latin typeface="Tahoma" panose="020B0604030504040204" pitchFamily="34" charset="0"/>
              </a:defRPr>
            </a:lvl1pPr>
          </a:lstStyle>
          <a:p>
            <a:fld id="{641AE2C5-AA80-4EA4-9D0F-8023EDBE3840}" type="slidenum">
              <a:rPr lang="zh-CN" altLang="de-DE"/>
              <a:pPr/>
              <a:t>‹#›</a:t>
            </a:fld>
            <a:endParaRPr lang="de-DE" altLang="zh-CN"/>
          </a:p>
        </p:txBody>
      </p:sp>
    </p:spTree>
    <p:extLst>
      <p:ext uri="{BB962C8B-B14F-4D97-AF65-F5344CB8AC3E}">
        <p14:creationId xmlns:p14="http://schemas.microsoft.com/office/powerpoint/2010/main" val="139151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eaLnBrk="1" hangingPunct="1">
              <a:defRPr kumimoji="1">
                <a:latin typeface="Tahoma" panose="020B0604030504040204" pitchFamily="34" charset="0"/>
              </a:defRPr>
            </a:lvl1pPr>
          </a:lstStyle>
          <a:p>
            <a:fld id="{B460C551-126C-43C8-96B5-188094FA97DB}" type="slidenum">
              <a:rPr lang="zh-CN" altLang="de-DE"/>
              <a:pPr/>
              <a:t>‹#›</a:t>
            </a:fld>
            <a:endParaRPr lang="de-DE" altLang="zh-CN"/>
          </a:p>
        </p:txBody>
      </p:sp>
    </p:spTree>
    <p:extLst>
      <p:ext uri="{BB962C8B-B14F-4D97-AF65-F5344CB8AC3E}">
        <p14:creationId xmlns:p14="http://schemas.microsoft.com/office/powerpoint/2010/main" val="2308278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eaLnBrk="1" hangingPunct="1">
              <a:defRPr kumimoji="1">
                <a:latin typeface="Tahoma" panose="020B0604030504040204" pitchFamily="34" charset="0"/>
              </a:defRPr>
            </a:lvl1pPr>
          </a:lstStyle>
          <a:p>
            <a:fld id="{35EC1748-3AB5-427B-B8F3-B776BB367166}" type="slidenum">
              <a:rPr lang="zh-CN" altLang="de-DE"/>
              <a:pPr/>
              <a:t>‹#›</a:t>
            </a:fld>
            <a:endParaRPr lang="de-DE" altLang="zh-CN"/>
          </a:p>
        </p:txBody>
      </p:sp>
    </p:spTree>
    <p:extLst>
      <p:ext uri="{BB962C8B-B14F-4D97-AF65-F5344CB8AC3E}">
        <p14:creationId xmlns:p14="http://schemas.microsoft.com/office/powerpoint/2010/main" val="320717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eaLnBrk="1" hangingPunct="1">
              <a:defRPr kumimoji="1">
                <a:latin typeface="Tahoma" panose="020B0604030504040204" pitchFamily="34" charset="0"/>
              </a:defRPr>
            </a:lvl1pPr>
          </a:lstStyle>
          <a:p>
            <a:fld id="{335AC540-C1A6-4E5F-9183-1BEB784D68B6}" type="slidenum">
              <a:rPr lang="zh-CN" altLang="de-DE"/>
              <a:pPr/>
              <a:t>‹#›</a:t>
            </a:fld>
            <a:endParaRPr lang="de-DE" altLang="zh-CN"/>
          </a:p>
        </p:txBody>
      </p:sp>
    </p:spTree>
    <p:extLst>
      <p:ext uri="{BB962C8B-B14F-4D97-AF65-F5344CB8AC3E}">
        <p14:creationId xmlns:p14="http://schemas.microsoft.com/office/powerpoint/2010/main" val="111831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eaLnBrk="1" hangingPunct="1">
              <a:defRPr kumimoji="1">
                <a:latin typeface="Tahoma" panose="020B0604030504040204" pitchFamily="34" charset="0"/>
              </a:defRPr>
            </a:lvl1pPr>
          </a:lstStyle>
          <a:p>
            <a:fld id="{4F5A5CCB-B47D-4A1F-82D9-A088515169DB}" type="slidenum">
              <a:rPr lang="zh-CN" altLang="de-DE"/>
              <a:pPr/>
              <a:t>‹#›</a:t>
            </a:fld>
            <a:endParaRPr lang="de-DE" altLang="zh-CN"/>
          </a:p>
        </p:txBody>
      </p:sp>
    </p:spTree>
    <p:extLst>
      <p:ext uri="{BB962C8B-B14F-4D97-AF65-F5344CB8AC3E}">
        <p14:creationId xmlns:p14="http://schemas.microsoft.com/office/powerpoint/2010/main" val="28243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238203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27712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189930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45805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120183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64754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244538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B0B4EB7-8763-41EA-9230-0CBF10B9B972}" type="datetimeFigureOut">
              <a:rPr lang="zh-CN" altLang="en-US" smtClean="0"/>
              <a:t>2017/5/9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1193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B4EB7-8763-41EA-9230-0CBF10B9B972}" type="datetimeFigureOut">
              <a:rPr lang="zh-CN" altLang="en-US" smtClean="0"/>
              <a:t>2017/5/9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99240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9"/>
          <p:cNvSpPr>
            <a:spLocks noGrp="1" noChangeArrowheads="1"/>
          </p:cNvSpPr>
          <p:nvPr>
            <p:ph type="title"/>
          </p:nvPr>
        </p:nvSpPr>
        <p:spPr bwMode="auto">
          <a:xfrm>
            <a:off x="527051" y="455614"/>
            <a:ext cx="10390716"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10"/>
          <p:cNvSpPr>
            <a:spLocks noGrp="1" noChangeArrowheads="1"/>
          </p:cNvSpPr>
          <p:nvPr>
            <p:ph type="body" idx="1"/>
          </p:nvPr>
        </p:nvSpPr>
        <p:spPr bwMode="auto">
          <a:xfrm>
            <a:off x="1200151" y="1989138"/>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zh-CN" altLang="en-US"/>
          </a:p>
        </p:txBody>
      </p:sp>
      <p:sp>
        <p:nvSpPr>
          <p:cNvPr id="98316" name="Rectangle 12"/>
          <p:cNvSpPr>
            <a:spLocks noGrp="1" noChangeArrowheads="1"/>
          </p:cNvSpPr>
          <p:nvPr>
            <p:ph type="ftr" sz="quarter" idx="3"/>
          </p:nvPr>
        </p:nvSpPr>
        <p:spPr bwMode="auto">
          <a:xfrm>
            <a:off x="4559300" y="61658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rgbClr val="000000"/>
                </a:solidFill>
              </a:defRPr>
            </a:lvl1pPr>
          </a:lstStyle>
          <a:p>
            <a:fld id="{99D76EC3-6A0B-4857-A74E-2DEEE508B3D0}" type="slidenum">
              <a:rPr lang="zh-CN" altLang="en-US"/>
              <a:pPr/>
              <a:t>‹#›</a:t>
            </a:fld>
            <a:endParaRPr lang="en-US" altLang="zh-CN"/>
          </a:p>
        </p:txBody>
      </p:sp>
      <p:sp>
        <p:nvSpPr>
          <p:cNvPr id="1029" name="Rectangle 15"/>
          <p:cNvSpPr>
            <a:spLocks noChangeArrowheads="1"/>
          </p:cNvSpPr>
          <p:nvPr/>
        </p:nvSpPr>
        <p:spPr bwMode="auto">
          <a:xfrm>
            <a:off x="0" y="6629400"/>
            <a:ext cx="121920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FFFFFF"/>
                </a:solidFill>
                <a:latin typeface="Calibri" pitchFamily="34" charset="0"/>
                <a:ea typeface="宋体" pitchFamily="2" charset="-122"/>
              </a:defRPr>
            </a:lvl1pPr>
            <a:lvl2pPr marL="742950" indent="-285750" eaLnBrk="0" hangingPunct="0">
              <a:defRPr b="1">
                <a:solidFill>
                  <a:srgbClr val="FFFFFF"/>
                </a:solidFill>
                <a:latin typeface="Calibri" pitchFamily="34" charset="0"/>
                <a:ea typeface="宋体" pitchFamily="2" charset="-122"/>
              </a:defRPr>
            </a:lvl2pPr>
            <a:lvl3pPr marL="1143000" indent="-228600" eaLnBrk="0" hangingPunct="0">
              <a:defRPr b="1">
                <a:solidFill>
                  <a:srgbClr val="FFFFFF"/>
                </a:solidFill>
                <a:latin typeface="Calibri" pitchFamily="34" charset="0"/>
                <a:ea typeface="宋体" pitchFamily="2" charset="-122"/>
              </a:defRPr>
            </a:lvl3pPr>
            <a:lvl4pPr marL="1600200" indent="-228600" eaLnBrk="0" hangingPunct="0">
              <a:defRPr b="1">
                <a:solidFill>
                  <a:srgbClr val="FFFFFF"/>
                </a:solidFill>
                <a:latin typeface="Calibri" pitchFamily="34" charset="0"/>
                <a:ea typeface="宋体" pitchFamily="2" charset="-122"/>
              </a:defRPr>
            </a:lvl4pPr>
            <a:lvl5pPr marL="2057400" indent="-228600" eaLnBrk="0" hangingPunct="0">
              <a:defRPr b="1">
                <a:solidFill>
                  <a:srgbClr val="FFFFFF"/>
                </a:solidFill>
                <a:latin typeface="Calibri" pitchFamily="34" charset="0"/>
                <a:ea typeface="宋体" pitchFamily="2" charset="-122"/>
              </a:defRPr>
            </a:lvl5pPr>
            <a:lvl6pPr marL="2514600" indent="-228600" algn="ctr" eaLnBrk="0" fontAlgn="base" hangingPunct="0">
              <a:spcBef>
                <a:spcPct val="0"/>
              </a:spcBef>
              <a:spcAft>
                <a:spcPct val="0"/>
              </a:spcAft>
              <a:defRPr b="1">
                <a:solidFill>
                  <a:srgbClr val="FFFFFF"/>
                </a:solidFill>
                <a:latin typeface="Calibri" pitchFamily="34" charset="0"/>
                <a:ea typeface="宋体" pitchFamily="2" charset="-122"/>
              </a:defRPr>
            </a:lvl6pPr>
            <a:lvl7pPr marL="2971800" indent="-228600" algn="ctr" eaLnBrk="0" fontAlgn="base" hangingPunct="0">
              <a:spcBef>
                <a:spcPct val="0"/>
              </a:spcBef>
              <a:spcAft>
                <a:spcPct val="0"/>
              </a:spcAft>
              <a:defRPr b="1">
                <a:solidFill>
                  <a:srgbClr val="FFFFFF"/>
                </a:solidFill>
                <a:latin typeface="Calibri" pitchFamily="34" charset="0"/>
                <a:ea typeface="宋体" pitchFamily="2" charset="-122"/>
              </a:defRPr>
            </a:lvl7pPr>
            <a:lvl8pPr marL="3429000" indent="-228600" algn="ctr" eaLnBrk="0" fontAlgn="base" hangingPunct="0">
              <a:spcBef>
                <a:spcPct val="0"/>
              </a:spcBef>
              <a:spcAft>
                <a:spcPct val="0"/>
              </a:spcAft>
              <a:defRPr b="1">
                <a:solidFill>
                  <a:srgbClr val="FFFFFF"/>
                </a:solidFill>
                <a:latin typeface="Calibri" pitchFamily="34" charset="0"/>
                <a:ea typeface="宋体" pitchFamily="2" charset="-122"/>
              </a:defRPr>
            </a:lvl8pPr>
            <a:lvl9pPr marL="3886200" indent="-228600" algn="ctr" eaLnBrk="0" fontAlgn="base" hangingPunct="0">
              <a:spcBef>
                <a:spcPct val="0"/>
              </a:spcBef>
              <a:spcAft>
                <a:spcPct val="0"/>
              </a:spcAft>
              <a:defRPr b="1">
                <a:solidFill>
                  <a:srgbClr val="FFFFFF"/>
                </a:solidFill>
                <a:latin typeface="Calibri" pitchFamily="34" charset="0"/>
                <a:ea typeface="宋体" pitchFamily="2" charset="-122"/>
              </a:defRPr>
            </a:lvl9pPr>
          </a:lstStyle>
          <a:p>
            <a:pPr algn="ctr" eaLnBrk="1" hangingPunct="1">
              <a:defRPr/>
            </a:pPr>
            <a:endParaRPr kumimoji="0" lang="zh-CN" altLang="en-US" sz="1800"/>
          </a:p>
        </p:txBody>
      </p:sp>
      <p:pic>
        <p:nvPicPr>
          <p:cNvPr id="8198" name="Picture 16" descr="logo_sma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3684" y="44451"/>
            <a:ext cx="375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926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rtl="0" eaLnBrk="0" fontAlgn="base" hangingPunct="0">
        <a:spcBef>
          <a:spcPct val="0"/>
        </a:spcBef>
        <a:spcAft>
          <a:spcPct val="0"/>
        </a:spcAft>
        <a:defRPr kumimoji="1" sz="3200" b="1">
          <a:solidFill>
            <a:schemeClr val="tx2"/>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2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2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2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2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Tahoma"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itchFamily="34" charset="0"/>
          <a:ea typeface="+mn-ea"/>
        </a:defRPr>
      </a:lvl5pPr>
      <a:lvl6pPr marL="25146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6pPr>
      <a:lvl7pPr marL="29718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7pPr>
      <a:lvl8pPr marL="34290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8pPr>
      <a:lvl9pPr marL="38862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27051" y="457200"/>
            <a:ext cx="110363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zh-CN"/>
              <a:t>Klicken Sie, um das Titelformat zu bearbeiten</a:t>
            </a:r>
          </a:p>
        </p:txBody>
      </p:sp>
      <p:sp>
        <p:nvSpPr>
          <p:cNvPr id="16387" name="Rectangle 3"/>
          <p:cNvSpPr>
            <a:spLocks noGrp="1" noChangeArrowheads="1"/>
          </p:cNvSpPr>
          <p:nvPr>
            <p:ph type="body" idx="1"/>
          </p:nvPr>
        </p:nvSpPr>
        <p:spPr bwMode="auto">
          <a:xfrm>
            <a:off x="524933" y="1231901"/>
            <a:ext cx="1120986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de-DE" altLang="zh-CN"/>
              <a:t>Klicken Sie, um die Formate des Vorlagentextes zu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30" name="Rectangle 6"/>
          <p:cNvSpPr>
            <a:spLocks noGrp="1" noChangeArrowheads="1"/>
          </p:cNvSpPr>
          <p:nvPr>
            <p:ph type="sldNum" sz="quarter" idx="4"/>
          </p:nvPr>
        </p:nvSpPr>
        <p:spPr bwMode="auto">
          <a:xfrm>
            <a:off x="4842933" y="6337300"/>
            <a:ext cx="254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kumimoji="0" sz="1400">
                <a:solidFill>
                  <a:srgbClr val="000000"/>
                </a:solidFill>
                <a:latin typeface="Times New Roman" panose="02020603050405020304" pitchFamily="18" charset="0"/>
              </a:defRPr>
            </a:lvl1pPr>
          </a:lstStyle>
          <a:p>
            <a:fld id="{89C2EBB1-382F-436D-9042-428D2794E716}" type="slidenum">
              <a:rPr lang="zh-CN" altLang="de-DE"/>
              <a:pPr/>
              <a:t>‹#›</a:t>
            </a:fld>
            <a:endParaRPr lang="de-DE" altLang="zh-CN"/>
          </a:p>
        </p:txBody>
      </p:sp>
      <p:sp>
        <p:nvSpPr>
          <p:cNvPr id="16389" name="Rectangle 9"/>
          <p:cNvSpPr>
            <a:spLocks noChangeArrowheads="1"/>
          </p:cNvSpPr>
          <p:nvPr userDrawn="1"/>
        </p:nvSpPr>
        <p:spPr bwMode="auto">
          <a:xfrm>
            <a:off x="0" y="6629400"/>
            <a:ext cx="12192000" cy="228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sz="2400">
              <a:solidFill>
                <a:srgbClr val="000000"/>
              </a:solidFill>
              <a:latin typeface="Times New Roman" panose="02020603050405020304" pitchFamily="18" charset="0"/>
            </a:endParaRPr>
          </a:p>
        </p:txBody>
      </p:sp>
      <p:pic>
        <p:nvPicPr>
          <p:cNvPr id="16390" name="Picture 10" descr="logo_small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03684" y="44451"/>
            <a:ext cx="375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694016"/>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Times New Roman" pitchFamily="18" charset="0"/>
        </a:defRPr>
      </a:lvl2pPr>
      <a:lvl3pPr algn="l" rtl="0" eaLnBrk="0" fontAlgn="base" hangingPunct="0">
        <a:spcBef>
          <a:spcPct val="0"/>
        </a:spcBef>
        <a:spcAft>
          <a:spcPct val="0"/>
        </a:spcAft>
        <a:defRPr sz="3200" b="1">
          <a:solidFill>
            <a:schemeClr val="accent2"/>
          </a:solidFill>
          <a:latin typeface="Times New Roman" pitchFamily="18" charset="0"/>
        </a:defRPr>
      </a:lvl3pPr>
      <a:lvl4pPr algn="l" rtl="0" eaLnBrk="0" fontAlgn="base" hangingPunct="0">
        <a:spcBef>
          <a:spcPct val="0"/>
        </a:spcBef>
        <a:spcAft>
          <a:spcPct val="0"/>
        </a:spcAft>
        <a:defRPr sz="3200" b="1">
          <a:solidFill>
            <a:schemeClr val="accent2"/>
          </a:solidFill>
          <a:latin typeface="Times New Roman" pitchFamily="18" charset="0"/>
        </a:defRPr>
      </a:lvl4pPr>
      <a:lvl5pPr algn="l" rtl="0" eaLnBrk="0" fontAlgn="base" hangingPunct="0">
        <a:spcBef>
          <a:spcPct val="0"/>
        </a:spcBef>
        <a:spcAft>
          <a:spcPct val="0"/>
        </a:spcAft>
        <a:defRPr sz="3200" b="1">
          <a:solidFill>
            <a:schemeClr val="accent2"/>
          </a:solidFill>
          <a:latin typeface="Times New Roman" pitchFamily="18" charset="0"/>
        </a:defRPr>
      </a:lvl5pPr>
      <a:lvl6pPr marL="457200" algn="l" rtl="0" eaLnBrk="0" fontAlgn="base" hangingPunct="0">
        <a:spcBef>
          <a:spcPct val="0"/>
        </a:spcBef>
        <a:spcAft>
          <a:spcPct val="0"/>
        </a:spcAft>
        <a:defRPr sz="3200" b="1">
          <a:solidFill>
            <a:schemeClr val="accent2"/>
          </a:solidFill>
          <a:latin typeface="Times New Roman" pitchFamily="18" charset="0"/>
        </a:defRPr>
      </a:lvl6pPr>
      <a:lvl7pPr marL="914400" algn="l" rtl="0" eaLnBrk="0" fontAlgn="base" hangingPunct="0">
        <a:spcBef>
          <a:spcPct val="0"/>
        </a:spcBef>
        <a:spcAft>
          <a:spcPct val="0"/>
        </a:spcAft>
        <a:defRPr sz="3200" b="1">
          <a:solidFill>
            <a:schemeClr val="accent2"/>
          </a:solidFill>
          <a:latin typeface="Times New Roman" pitchFamily="18" charset="0"/>
        </a:defRPr>
      </a:lvl7pPr>
      <a:lvl8pPr marL="1371600" algn="l" rtl="0" eaLnBrk="0" fontAlgn="base" hangingPunct="0">
        <a:spcBef>
          <a:spcPct val="0"/>
        </a:spcBef>
        <a:spcAft>
          <a:spcPct val="0"/>
        </a:spcAft>
        <a:defRPr sz="3200" b="1">
          <a:solidFill>
            <a:schemeClr val="accent2"/>
          </a:solidFill>
          <a:latin typeface="Times New Roman" pitchFamily="18" charset="0"/>
        </a:defRPr>
      </a:lvl8pPr>
      <a:lvl9pPr marL="1828800" algn="l" rtl="0" eaLnBrk="0" fontAlgn="base" hangingPunct="0">
        <a:spcBef>
          <a:spcPct val="0"/>
        </a:spcBef>
        <a:spcAft>
          <a:spcPct val="0"/>
        </a:spcAft>
        <a:defRPr sz="32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defRPr sz="2000" b="1">
          <a:solidFill>
            <a:schemeClr val="tx1"/>
          </a:solidFill>
          <a:latin typeface="+mn-lt"/>
          <a:ea typeface="+mn-ea"/>
          <a:cs typeface="+mn-cs"/>
        </a:defRPr>
      </a:lvl1pPr>
      <a:lvl2pPr marL="742950" indent="-285750" algn="l" rtl="0" eaLnBrk="0" fontAlgn="base" hangingPunct="0">
        <a:spcBef>
          <a:spcPct val="20000"/>
        </a:spcBef>
        <a:spcAft>
          <a:spcPct val="0"/>
        </a:spcAft>
        <a:defRPr sz="2000" b="1">
          <a:solidFill>
            <a:schemeClr val="tx1"/>
          </a:solidFill>
          <a:latin typeface="+mn-lt"/>
        </a:defRPr>
      </a:lvl2pPr>
      <a:lvl3pPr marL="1143000" indent="-228600" algn="l" rtl="0" eaLnBrk="0" fontAlgn="base" hangingPunct="0">
        <a:spcBef>
          <a:spcPct val="20000"/>
        </a:spcBef>
        <a:spcAft>
          <a:spcPct val="0"/>
        </a:spcAft>
        <a:defRPr sz="2000" b="1">
          <a:solidFill>
            <a:schemeClr val="tx1"/>
          </a:solidFill>
          <a:latin typeface="+mn-lt"/>
        </a:defRPr>
      </a:lvl3pPr>
      <a:lvl4pPr marL="1600200" indent="-228600" algn="l" rtl="0" eaLnBrk="0" fontAlgn="base" hangingPunct="0">
        <a:spcBef>
          <a:spcPct val="20000"/>
        </a:spcBef>
        <a:spcAft>
          <a:spcPct val="0"/>
        </a:spcAft>
        <a:defRPr sz="2000" b="1">
          <a:solidFill>
            <a:schemeClr val="tx1"/>
          </a:solidFill>
          <a:latin typeface="+mn-lt"/>
        </a:defRPr>
      </a:lvl4pPr>
      <a:lvl5pPr marL="2057400" indent="-228600" algn="l" rtl="0" eaLnBrk="0" fontAlgn="base" hangingPunct="0">
        <a:spcBef>
          <a:spcPct val="20000"/>
        </a:spcBef>
        <a:spcAft>
          <a:spcPct val="0"/>
        </a:spcAft>
        <a:defRPr sz="2000" b="1">
          <a:solidFill>
            <a:schemeClr val="tx1"/>
          </a:solidFill>
          <a:latin typeface="+mn-lt"/>
        </a:defRPr>
      </a:lvl5pPr>
      <a:lvl6pPr marL="2514600" indent="-228600" algn="l" rtl="0" eaLnBrk="0" fontAlgn="base" hangingPunct="0">
        <a:spcBef>
          <a:spcPct val="20000"/>
        </a:spcBef>
        <a:spcAft>
          <a:spcPct val="0"/>
        </a:spcAft>
        <a:defRPr sz="2000" b="1">
          <a:solidFill>
            <a:schemeClr val="tx1"/>
          </a:solidFill>
          <a:latin typeface="+mn-lt"/>
        </a:defRPr>
      </a:lvl6pPr>
      <a:lvl7pPr marL="2971800" indent="-228600" algn="l" rtl="0" eaLnBrk="0" fontAlgn="base" hangingPunct="0">
        <a:spcBef>
          <a:spcPct val="20000"/>
        </a:spcBef>
        <a:spcAft>
          <a:spcPct val="0"/>
        </a:spcAft>
        <a:defRPr sz="2000" b="1">
          <a:solidFill>
            <a:schemeClr val="tx1"/>
          </a:solidFill>
          <a:latin typeface="+mn-lt"/>
        </a:defRPr>
      </a:lvl7pPr>
      <a:lvl8pPr marL="3429000" indent="-228600" algn="l" rtl="0" eaLnBrk="0" fontAlgn="base" hangingPunct="0">
        <a:spcBef>
          <a:spcPct val="20000"/>
        </a:spcBef>
        <a:spcAft>
          <a:spcPct val="0"/>
        </a:spcAft>
        <a:defRPr sz="2000" b="1">
          <a:solidFill>
            <a:schemeClr val="tx1"/>
          </a:solidFill>
          <a:latin typeface="+mn-lt"/>
        </a:defRPr>
      </a:lvl8pPr>
      <a:lvl9pPr marL="3886200" indent="-228600" algn="l" rtl="0" eaLnBrk="0" fontAlgn="base" hangingPunct="0">
        <a:spcBef>
          <a:spcPct val="20000"/>
        </a:spcBef>
        <a:spcAft>
          <a:spcPct val="0"/>
        </a:spcAft>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27051" y="457200"/>
            <a:ext cx="110363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zh-CN"/>
              <a:t>Klicken Sie, um das Titelformat zu bearbeiten</a:t>
            </a:r>
          </a:p>
        </p:txBody>
      </p:sp>
      <p:sp>
        <p:nvSpPr>
          <p:cNvPr id="11267" name="Rectangle 3"/>
          <p:cNvSpPr>
            <a:spLocks noGrp="1" noChangeArrowheads="1"/>
          </p:cNvSpPr>
          <p:nvPr>
            <p:ph type="body" idx="1"/>
          </p:nvPr>
        </p:nvSpPr>
        <p:spPr bwMode="auto">
          <a:xfrm>
            <a:off x="533400" y="1125539"/>
            <a:ext cx="103632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de-DE" altLang="zh-CN"/>
              <a:t>Klicken Sie, um die Formate des Vorlagentextes zu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30" name="Rectangle 6"/>
          <p:cNvSpPr>
            <a:spLocks noGrp="1" noChangeArrowheads="1"/>
          </p:cNvSpPr>
          <p:nvPr>
            <p:ph type="sldNum" sz="quarter" idx="4"/>
          </p:nvPr>
        </p:nvSpPr>
        <p:spPr bwMode="auto">
          <a:xfrm>
            <a:off x="4656667" y="6364288"/>
            <a:ext cx="254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kumimoji="0" sz="1400">
                <a:solidFill>
                  <a:srgbClr val="000000"/>
                </a:solidFill>
                <a:latin typeface="Times New Roman" panose="02020603050405020304" pitchFamily="18" charset="0"/>
              </a:defRPr>
            </a:lvl1pPr>
          </a:lstStyle>
          <a:p>
            <a:fld id="{CC4FBB32-8AB5-4288-86F3-919684E0CC88}" type="slidenum">
              <a:rPr lang="zh-CN" altLang="de-DE"/>
              <a:pPr/>
              <a:t>‹#›</a:t>
            </a:fld>
            <a:endParaRPr lang="de-DE" altLang="zh-CN"/>
          </a:p>
        </p:txBody>
      </p:sp>
      <p:pic>
        <p:nvPicPr>
          <p:cNvPr id="11269" name="Picture 9" descr="logo_small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03684" y="44451"/>
            <a:ext cx="375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0"/>
          <p:cNvSpPr>
            <a:spLocks noChangeArrowheads="1"/>
          </p:cNvSpPr>
          <p:nvPr userDrawn="1"/>
        </p:nvSpPr>
        <p:spPr bwMode="auto">
          <a:xfrm>
            <a:off x="0" y="6629400"/>
            <a:ext cx="12192000" cy="228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hangingPunct="0">
              <a:defRPr/>
            </a:pPr>
            <a:endParaRPr kumimoji="0" lang="zh-CN" altLang="en-US" sz="2400">
              <a:solidFill>
                <a:srgbClr val="3333CC"/>
              </a:solidFill>
            </a:endParaRPr>
          </a:p>
        </p:txBody>
      </p:sp>
    </p:spTree>
    <p:extLst>
      <p:ext uri="{BB962C8B-B14F-4D97-AF65-F5344CB8AC3E}">
        <p14:creationId xmlns:p14="http://schemas.microsoft.com/office/powerpoint/2010/main" val="3556181727"/>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Times New Roman" pitchFamily="18" charset="0"/>
        </a:defRPr>
      </a:lvl2pPr>
      <a:lvl3pPr algn="l" rtl="0" eaLnBrk="0" fontAlgn="base" hangingPunct="0">
        <a:spcBef>
          <a:spcPct val="0"/>
        </a:spcBef>
        <a:spcAft>
          <a:spcPct val="0"/>
        </a:spcAft>
        <a:defRPr sz="3200" b="1">
          <a:solidFill>
            <a:schemeClr val="accent2"/>
          </a:solidFill>
          <a:latin typeface="Times New Roman" pitchFamily="18" charset="0"/>
        </a:defRPr>
      </a:lvl3pPr>
      <a:lvl4pPr algn="l" rtl="0" eaLnBrk="0" fontAlgn="base" hangingPunct="0">
        <a:spcBef>
          <a:spcPct val="0"/>
        </a:spcBef>
        <a:spcAft>
          <a:spcPct val="0"/>
        </a:spcAft>
        <a:defRPr sz="3200" b="1">
          <a:solidFill>
            <a:schemeClr val="accent2"/>
          </a:solidFill>
          <a:latin typeface="Times New Roman" pitchFamily="18" charset="0"/>
        </a:defRPr>
      </a:lvl4pPr>
      <a:lvl5pPr algn="l" rtl="0" eaLnBrk="0" fontAlgn="base" hangingPunct="0">
        <a:spcBef>
          <a:spcPct val="0"/>
        </a:spcBef>
        <a:spcAft>
          <a:spcPct val="0"/>
        </a:spcAft>
        <a:defRPr sz="3200" b="1">
          <a:solidFill>
            <a:schemeClr val="accent2"/>
          </a:solidFill>
          <a:latin typeface="Times New Roman" pitchFamily="18" charset="0"/>
        </a:defRPr>
      </a:lvl5pPr>
      <a:lvl6pPr marL="457200" algn="l" rtl="0" eaLnBrk="0" fontAlgn="base" hangingPunct="0">
        <a:spcBef>
          <a:spcPct val="0"/>
        </a:spcBef>
        <a:spcAft>
          <a:spcPct val="0"/>
        </a:spcAft>
        <a:defRPr sz="3200" b="1">
          <a:solidFill>
            <a:schemeClr val="accent2"/>
          </a:solidFill>
          <a:latin typeface="Times New Roman" pitchFamily="18" charset="0"/>
        </a:defRPr>
      </a:lvl6pPr>
      <a:lvl7pPr marL="914400" algn="l" rtl="0" eaLnBrk="0" fontAlgn="base" hangingPunct="0">
        <a:spcBef>
          <a:spcPct val="0"/>
        </a:spcBef>
        <a:spcAft>
          <a:spcPct val="0"/>
        </a:spcAft>
        <a:defRPr sz="3200" b="1">
          <a:solidFill>
            <a:schemeClr val="accent2"/>
          </a:solidFill>
          <a:latin typeface="Times New Roman" pitchFamily="18" charset="0"/>
        </a:defRPr>
      </a:lvl7pPr>
      <a:lvl8pPr marL="1371600" algn="l" rtl="0" eaLnBrk="0" fontAlgn="base" hangingPunct="0">
        <a:spcBef>
          <a:spcPct val="0"/>
        </a:spcBef>
        <a:spcAft>
          <a:spcPct val="0"/>
        </a:spcAft>
        <a:defRPr sz="3200" b="1">
          <a:solidFill>
            <a:schemeClr val="accent2"/>
          </a:solidFill>
          <a:latin typeface="Times New Roman" pitchFamily="18" charset="0"/>
        </a:defRPr>
      </a:lvl8pPr>
      <a:lvl9pPr marL="1828800" algn="l" rtl="0" eaLnBrk="0" fontAlgn="base" hangingPunct="0">
        <a:spcBef>
          <a:spcPct val="0"/>
        </a:spcBef>
        <a:spcAft>
          <a:spcPct val="0"/>
        </a:spcAft>
        <a:defRPr sz="32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defRPr sz="2000" b="1">
          <a:solidFill>
            <a:schemeClr val="tx1"/>
          </a:solidFill>
          <a:latin typeface="+mn-lt"/>
          <a:ea typeface="+mn-ea"/>
          <a:cs typeface="+mn-cs"/>
        </a:defRPr>
      </a:lvl1pPr>
      <a:lvl2pPr marL="742950" indent="-285750" algn="l" rtl="0" eaLnBrk="0" fontAlgn="base" hangingPunct="0">
        <a:spcBef>
          <a:spcPct val="20000"/>
        </a:spcBef>
        <a:spcAft>
          <a:spcPct val="0"/>
        </a:spcAft>
        <a:defRPr sz="2000" b="1">
          <a:solidFill>
            <a:schemeClr val="tx1"/>
          </a:solidFill>
          <a:latin typeface="+mn-lt"/>
        </a:defRPr>
      </a:lvl2pPr>
      <a:lvl3pPr marL="1143000" indent="-228600" algn="l" rtl="0" eaLnBrk="0" fontAlgn="base" hangingPunct="0">
        <a:spcBef>
          <a:spcPct val="20000"/>
        </a:spcBef>
        <a:spcAft>
          <a:spcPct val="0"/>
        </a:spcAft>
        <a:defRPr sz="2000" b="1">
          <a:solidFill>
            <a:schemeClr val="tx1"/>
          </a:solidFill>
          <a:latin typeface="+mn-lt"/>
        </a:defRPr>
      </a:lvl3pPr>
      <a:lvl4pPr marL="1600200" indent="-228600" algn="l" rtl="0" eaLnBrk="0" fontAlgn="base" hangingPunct="0">
        <a:spcBef>
          <a:spcPct val="20000"/>
        </a:spcBef>
        <a:spcAft>
          <a:spcPct val="0"/>
        </a:spcAft>
        <a:defRPr sz="2000" b="1">
          <a:solidFill>
            <a:schemeClr val="tx1"/>
          </a:solidFill>
          <a:latin typeface="+mn-lt"/>
        </a:defRPr>
      </a:lvl4pPr>
      <a:lvl5pPr marL="2057400" indent="-228600" algn="l" rtl="0" eaLnBrk="0" fontAlgn="base" hangingPunct="0">
        <a:spcBef>
          <a:spcPct val="20000"/>
        </a:spcBef>
        <a:spcAft>
          <a:spcPct val="0"/>
        </a:spcAft>
        <a:defRPr sz="2000" b="1">
          <a:solidFill>
            <a:schemeClr val="tx1"/>
          </a:solidFill>
          <a:latin typeface="+mn-lt"/>
        </a:defRPr>
      </a:lvl5pPr>
      <a:lvl6pPr marL="2514600" indent="-228600" algn="l" rtl="0" eaLnBrk="0" fontAlgn="base" hangingPunct="0">
        <a:spcBef>
          <a:spcPct val="20000"/>
        </a:spcBef>
        <a:spcAft>
          <a:spcPct val="0"/>
        </a:spcAft>
        <a:defRPr sz="2000" b="1">
          <a:solidFill>
            <a:schemeClr val="tx1"/>
          </a:solidFill>
          <a:latin typeface="+mn-lt"/>
        </a:defRPr>
      </a:lvl6pPr>
      <a:lvl7pPr marL="2971800" indent="-228600" algn="l" rtl="0" eaLnBrk="0" fontAlgn="base" hangingPunct="0">
        <a:spcBef>
          <a:spcPct val="20000"/>
        </a:spcBef>
        <a:spcAft>
          <a:spcPct val="0"/>
        </a:spcAft>
        <a:defRPr sz="2000" b="1">
          <a:solidFill>
            <a:schemeClr val="tx1"/>
          </a:solidFill>
          <a:latin typeface="+mn-lt"/>
        </a:defRPr>
      </a:lvl7pPr>
      <a:lvl8pPr marL="3429000" indent="-228600" algn="l" rtl="0" eaLnBrk="0" fontAlgn="base" hangingPunct="0">
        <a:spcBef>
          <a:spcPct val="20000"/>
        </a:spcBef>
        <a:spcAft>
          <a:spcPct val="0"/>
        </a:spcAft>
        <a:defRPr sz="2000" b="1">
          <a:solidFill>
            <a:schemeClr val="tx1"/>
          </a:solidFill>
          <a:latin typeface="+mn-lt"/>
        </a:defRPr>
      </a:lvl8pPr>
      <a:lvl9pPr marL="3886200" indent="-228600" algn="l" rtl="0" eaLnBrk="0" fontAlgn="base" hangingPunct="0">
        <a:spcBef>
          <a:spcPct val="20000"/>
        </a:spcBef>
        <a:spcAft>
          <a:spcPct val="0"/>
        </a:spcAft>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hyperlink" Target="https://msdn.microsoft.com/en-us/library/ms173153.aspx" TargetMode="Externa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fld id="{92BDBDB1-D79A-46EC-903A-737B11F6D06B}" type="slidenum">
              <a:rPr lang="zh-CN" altLang="de-DE" sz="1400">
                <a:solidFill>
                  <a:srgbClr val="000000"/>
                </a:solidFill>
              </a:rPr>
              <a:pPr eaLnBrk="1" fontAlgn="base" hangingPunct="1">
                <a:spcBef>
                  <a:spcPct val="0"/>
                </a:spcBef>
                <a:spcAft>
                  <a:spcPct val="0"/>
                </a:spcAft>
              </a:pPr>
              <a:t>1</a:t>
            </a:fld>
            <a:endParaRPr lang="de-DE" altLang="zh-CN" sz="1400">
              <a:solidFill>
                <a:srgbClr val="000000"/>
              </a:solidFill>
            </a:endParaRPr>
          </a:p>
        </p:txBody>
      </p:sp>
      <p:sp>
        <p:nvSpPr>
          <p:cNvPr id="167953" name="Rectangle 17"/>
          <p:cNvSpPr>
            <a:spLocks noChangeArrowheads="1"/>
          </p:cNvSpPr>
          <p:nvPr/>
        </p:nvSpPr>
        <p:spPr bwMode="auto">
          <a:xfrm>
            <a:off x="6653213" y="2628901"/>
            <a:ext cx="1966912" cy="22193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2" name="Rectangle 16"/>
          <p:cNvSpPr>
            <a:spLocks noChangeArrowheads="1"/>
          </p:cNvSpPr>
          <p:nvPr/>
        </p:nvSpPr>
        <p:spPr bwMode="auto">
          <a:xfrm>
            <a:off x="4281488" y="2628901"/>
            <a:ext cx="2019300" cy="2219325"/>
          </a:xfrm>
          <a:prstGeom prst="rect">
            <a:avLst/>
          </a:prstGeom>
          <a:solidFill>
            <a:srgbClr val="FFFF99"/>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262149" name="Rectangle 2"/>
          <p:cNvSpPr>
            <a:spLocks noGrp="1" noChangeArrowheads="1"/>
          </p:cNvSpPr>
          <p:nvPr>
            <p:ph type="title"/>
          </p:nvPr>
        </p:nvSpPr>
        <p:spPr/>
        <p:txBody>
          <a:bodyPr/>
          <a:lstStyle/>
          <a:p>
            <a:r>
              <a:rPr lang="en-US" altLang="zh-CN">
                <a:ea typeface="宋体" panose="02010600030101010101" pitchFamily="2" charset="-122"/>
              </a:rPr>
              <a:t>Visibility Modifier "internal"</a:t>
            </a:r>
          </a:p>
        </p:txBody>
      </p:sp>
      <p:sp>
        <p:nvSpPr>
          <p:cNvPr id="167939" name="Text Box 3"/>
          <p:cNvSpPr txBox="1">
            <a:spLocks noChangeArrowheads="1"/>
          </p:cNvSpPr>
          <p:nvPr/>
        </p:nvSpPr>
        <p:spPr bwMode="auto">
          <a:xfrm>
            <a:off x="1974850" y="1246189"/>
            <a:ext cx="63944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en-US" altLang="zh-CN" sz="2200" b="1">
                <a:solidFill>
                  <a:srgbClr val="000000"/>
                </a:solidFill>
                <a:latin typeface="Times New Roman" pitchFamily="18" charset="0"/>
                <a:ea typeface="宋体" panose="02010600030101010101" pitchFamily="2" charset="-122"/>
              </a:rPr>
              <a:t>Like public, but restricted to the declaring assembly</a:t>
            </a:r>
            <a:endParaRPr lang="de-AT" altLang="zh-CN" sz="2200" b="1">
              <a:solidFill>
                <a:srgbClr val="000000"/>
              </a:solidFill>
              <a:latin typeface="Times New Roman" pitchFamily="18" charset="0"/>
              <a:ea typeface="宋体" panose="02010600030101010101" pitchFamily="2" charset="-122"/>
            </a:endParaRPr>
          </a:p>
        </p:txBody>
      </p:sp>
      <p:sp>
        <p:nvSpPr>
          <p:cNvPr id="167940" name="Rectangle 4"/>
          <p:cNvSpPr>
            <a:spLocks noChangeArrowheads="1"/>
          </p:cNvSpPr>
          <p:nvPr/>
        </p:nvSpPr>
        <p:spPr bwMode="auto">
          <a:xfrm>
            <a:off x="4119564" y="2838450"/>
            <a:ext cx="4656137" cy="685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41" name="Text Box 5"/>
          <p:cNvSpPr txBox="1">
            <a:spLocks noChangeArrowheads="1"/>
          </p:cNvSpPr>
          <p:nvPr/>
        </p:nvSpPr>
        <p:spPr bwMode="auto">
          <a:xfrm>
            <a:off x="4189414" y="2963864"/>
            <a:ext cx="222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Lst>
              <a:defRPr sz="2400">
                <a:solidFill>
                  <a:schemeClr val="tx1"/>
                </a:solidFill>
                <a:latin typeface="Times New Roman" pitchFamily="18" charset="0"/>
              </a:defRPr>
            </a:lvl1pPr>
            <a:lvl2pPr>
              <a:tabLst>
                <a:tab pos="180975" algn="l"/>
              </a:tabLst>
              <a:defRPr sz="2400">
                <a:solidFill>
                  <a:schemeClr val="tx1"/>
                </a:solidFill>
                <a:latin typeface="Times New Roman" pitchFamily="18" charset="0"/>
              </a:defRPr>
            </a:lvl2pPr>
            <a:lvl3pPr>
              <a:tabLst>
                <a:tab pos="180975" algn="l"/>
              </a:tabLst>
              <a:defRPr sz="2400">
                <a:solidFill>
                  <a:schemeClr val="tx1"/>
                </a:solidFill>
                <a:latin typeface="Times New Roman" pitchFamily="18" charset="0"/>
              </a:defRPr>
            </a:lvl3pPr>
            <a:lvl4pPr>
              <a:tabLst>
                <a:tab pos="180975" algn="l"/>
              </a:tabLst>
              <a:defRPr sz="2400">
                <a:solidFill>
                  <a:schemeClr val="tx1"/>
                </a:solidFill>
                <a:latin typeface="Times New Roman" pitchFamily="18" charset="0"/>
              </a:defRPr>
            </a:lvl4pPr>
            <a:lvl5pPr>
              <a:tabLst>
                <a:tab pos="180975" algn="l"/>
              </a:tabLst>
              <a:defRPr sz="2400">
                <a:solidFill>
                  <a:schemeClr val="tx1"/>
                </a:solidFill>
                <a:latin typeface="Times New Roman" pitchFamily="18" charset="0"/>
              </a:defRPr>
            </a:lvl5pPr>
            <a:lvl6pPr eaLnBrk="0" fontAlgn="base" hangingPunct="0">
              <a:spcBef>
                <a:spcPct val="0"/>
              </a:spcBef>
              <a:spcAft>
                <a:spcPct val="0"/>
              </a:spcAft>
              <a:tabLst>
                <a:tab pos="180975" algn="l"/>
              </a:tabLst>
              <a:defRPr sz="2400">
                <a:solidFill>
                  <a:schemeClr val="tx1"/>
                </a:solidFill>
                <a:latin typeface="Times New Roman" pitchFamily="18" charset="0"/>
              </a:defRPr>
            </a:lvl6pPr>
            <a:lvl7pPr eaLnBrk="0" fontAlgn="base" hangingPunct="0">
              <a:spcBef>
                <a:spcPct val="0"/>
              </a:spcBef>
              <a:spcAft>
                <a:spcPct val="0"/>
              </a:spcAft>
              <a:tabLst>
                <a:tab pos="180975" algn="l"/>
              </a:tabLst>
              <a:defRPr sz="2400">
                <a:solidFill>
                  <a:schemeClr val="tx1"/>
                </a:solidFill>
                <a:latin typeface="Times New Roman" pitchFamily="18" charset="0"/>
              </a:defRPr>
            </a:lvl7pPr>
            <a:lvl8pPr eaLnBrk="0" fontAlgn="base" hangingPunct="0">
              <a:spcBef>
                <a:spcPct val="0"/>
              </a:spcBef>
              <a:spcAft>
                <a:spcPct val="0"/>
              </a:spcAft>
              <a:tabLst>
                <a:tab pos="180975" algn="l"/>
              </a:tabLst>
              <a:defRPr sz="2400">
                <a:solidFill>
                  <a:schemeClr val="tx1"/>
                </a:solidFill>
                <a:latin typeface="Times New Roman" pitchFamily="18" charset="0"/>
              </a:defRPr>
            </a:lvl8pPr>
            <a:lvl9pPr eaLnBrk="0" fontAlgn="base" hangingPunct="0">
              <a:spcBef>
                <a:spcPct val="0"/>
              </a:spcBef>
              <a:spcAft>
                <a:spcPct val="0"/>
              </a:spcAft>
              <a:tabLst>
                <a:tab pos="180975" algn="l"/>
              </a:tabLst>
              <a:defRPr sz="2400">
                <a:solidFill>
                  <a:schemeClr val="tx1"/>
                </a:solidFill>
                <a:latin typeface="Times New Roman" pitchFamily="18" charset="0"/>
              </a:defRPr>
            </a:lvl9pPr>
          </a:lstStyle>
          <a:p>
            <a:pPr eaLnBrk="0" fontAlgn="base" hangingPunct="0">
              <a:spcBef>
                <a:spcPct val="0"/>
              </a:spcBef>
              <a:spcAft>
                <a:spcPct val="0"/>
              </a:spcAft>
              <a:defRPr/>
            </a:pPr>
            <a:r>
              <a:rPr lang="de-AT" altLang="zh-CN" sz="2000" b="1">
                <a:solidFill>
                  <a:srgbClr val="FF0000"/>
                </a:solidFill>
                <a:latin typeface="Arial Narrow" pitchFamily="34" charset="0"/>
                <a:ea typeface="宋体" panose="02010600030101010101" pitchFamily="2" charset="-122"/>
              </a:rPr>
              <a:t>internal </a:t>
            </a:r>
            <a:r>
              <a:rPr lang="de-AT" altLang="zh-CN" sz="2000" b="1">
                <a:solidFill>
                  <a:srgbClr val="000000"/>
                </a:solidFill>
                <a:latin typeface="Arial Narrow" pitchFamily="34" charset="0"/>
                <a:ea typeface="宋体" panose="02010600030101010101" pitchFamily="2" charset="-122"/>
              </a:rPr>
              <a:t>class C { ... }</a:t>
            </a:r>
          </a:p>
        </p:txBody>
      </p:sp>
      <p:sp>
        <p:nvSpPr>
          <p:cNvPr id="167948" name="Text Box 12"/>
          <p:cNvSpPr txBox="1">
            <a:spLocks noChangeArrowheads="1"/>
          </p:cNvSpPr>
          <p:nvPr/>
        </p:nvSpPr>
        <p:spPr bwMode="auto">
          <a:xfrm>
            <a:off x="8823325" y="2947989"/>
            <a:ext cx="160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namespace </a:t>
            </a:r>
            <a:r>
              <a:rPr lang="de-AT" altLang="zh-CN" sz="2000" b="1" i="1">
                <a:solidFill>
                  <a:srgbClr val="000000"/>
                </a:solidFill>
                <a:latin typeface="Times New Roman" pitchFamily="18" charset="0"/>
                <a:ea typeface="宋体" panose="02010600030101010101" pitchFamily="2" charset="-122"/>
              </a:rPr>
              <a:t>A</a:t>
            </a:r>
          </a:p>
        </p:txBody>
      </p:sp>
      <p:sp>
        <p:nvSpPr>
          <p:cNvPr id="167949" name="Rectangle 13"/>
          <p:cNvSpPr>
            <a:spLocks noChangeArrowheads="1"/>
          </p:cNvSpPr>
          <p:nvPr/>
        </p:nvSpPr>
        <p:spPr bwMode="auto">
          <a:xfrm>
            <a:off x="4119564" y="3914775"/>
            <a:ext cx="4664075" cy="685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1" name="Text Box 15"/>
          <p:cNvSpPr txBox="1">
            <a:spLocks noChangeArrowheads="1"/>
          </p:cNvSpPr>
          <p:nvPr/>
        </p:nvSpPr>
        <p:spPr bwMode="auto">
          <a:xfrm>
            <a:off x="8823325" y="4024314"/>
            <a:ext cx="160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namespace </a:t>
            </a:r>
            <a:r>
              <a:rPr lang="de-AT" altLang="zh-CN" sz="2000" b="1" i="1">
                <a:solidFill>
                  <a:srgbClr val="000000"/>
                </a:solidFill>
                <a:latin typeface="Times New Roman" pitchFamily="18" charset="0"/>
                <a:ea typeface="宋体" panose="02010600030101010101" pitchFamily="2" charset="-122"/>
              </a:rPr>
              <a:t>B</a:t>
            </a:r>
          </a:p>
        </p:txBody>
      </p:sp>
      <p:sp>
        <p:nvSpPr>
          <p:cNvPr id="167954" name="Text Box 18"/>
          <p:cNvSpPr txBox="1">
            <a:spLocks noChangeArrowheads="1"/>
          </p:cNvSpPr>
          <p:nvPr/>
        </p:nvSpPr>
        <p:spPr bwMode="auto">
          <a:xfrm>
            <a:off x="4375150" y="4843464"/>
            <a:ext cx="1733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assembly </a:t>
            </a:r>
            <a:r>
              <a:rPr lang="de-AT" altLang="zh-CN" sz="2000" b="1" i="1">
                <a:solidFill>
                  <a:srgbClr val="000000"/>
                </a:solidFill>
                <a:latin typeface="Times New Roman" pitchFamily="18" charset="0"/>
                <a:ea typeface="宋体" panose="02010600030101010101" pitchFamily="2" charset="-122"/>
              </a:rPr>
              <a:t>X.dll</a:t>
            </a:r>
          </a:p>
        </p:txBody>
      </p:sp>
      <p:sp>
        <p:nvSpPr>
          <p:cNvPr id="167955" name="Text Box 19"/>
          <p:cNvSpPr txBox="1">
            <a:spLocks noChangeArrowheads="1"/>
          </p:cNvSpPr>
          <p:nvPr/>
        </p:nvSpPr>
        <p:spPr bwMode="auto">
          <a:xfrm>
            <a:off x="6723063" y="4843464"/>
            <a:ext cx="171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assembly </a:t>
            </a:r>
            <a:r>
              <a:rPr lang="de-AT" altLang="zh-CN" sz="2000" b="1" i="1">
                <a:solidFill>
                  <a:srgbClr val="000000"/>
                </a:solidFill>
                <a:latin typeface="Times New Roman" pitchFamily="18" charset="0"/>
                <a:ea typeface="宋体" panose="02010600030101010101" pitchFamily="2" charset="-122"/>
              </a:rPr>
              <a:t>Y.dll</a:t>
            </a:r>
          </a:p>
        </p:txBody>
      </p:sp>
      <p:sp>
        <p:nvSpPr>
          <p:cNvPr id="167956" name="AutoShape 20"/>
          <p:cNvSpPr>
            <a:spLocks noChangeArrowheads="1"/>
          </p:cNvSpPr>
          <p:nvPr/>
        </p:nvSpPr>
        <p:spPr bwMode="auto">
          <a:xfrm>
            <a:off x="4186239" y="3355975"/>
            <a:ext cx="269875" cy="863600"/>
          </a:xfrm>
          <a:prstGeom prst="curvedRightArrow">
            <a:avLst>
              <a:gd name="adj1" fmla="val 29807"/>
              <a:gd name="adj2" fmla="val 93807"/>
              <a:gd name="adj3" fmla="val 2762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7" name="AutoShape 21"/>
          <p:cNvSpPr>
            <a:spLocks noChangeArrowheads="1"/>
          </p:cNvSpPr>
          <p:nvPr/>
        </p:nvSpPr>
        <p:spPr bwMode="auto">
          <a:xfrm>
            <a:off x="6338888" y="2795588"/>
            <a:ext cx="1382712" cy="260350"/>
          </a:xfrm>
          <a:prstGeom prst="curvedDownArrow">
            <a:avLst>
              <a:gd name="adj1" fmla="val 36734"/>
              <a:gd name="adj2" fmla="val 142954"/>
              <a:gd name="adj3" fmla="val 2988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8" name="Line 22"/>
          <p:cNvSpPr>
            <a:spLocks noChangeShapeType="1"/>
          </p:cNvSpPr>
          <p:nvPr/>
        </p:nvSpPr>
        <p:spPr bwMode="auto">
          <a:xfrm>
            <a:off x="6767513" y="2671764"/>
            <a:ext cx="438150" cy="2809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9" name="Line 23"/>
          <p:cNvSpPr>
            <a:spLocks noChangeShapeType="1"/>
          </p:cNvSpPr>
          <p:nvPr/>
        </p:nvSpPr>
        <p:spPr bwMode="auto">
          <a:xfrm flipH="1">
            <a:off x="6767513" y="2671764"/>
            <a:ext cx="438150" cy="2809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grpSp>
        <p:nvGrpSpPr>
          <p:cNvPr id="167965" name="Group 29"/>
          <p:cNvGrpSpPr>
            <a:grpSpLocks/>
          </p:cNvGrpSpPr>
          <p:nvPr/>
        </p:nvGrpSpPr>
        <p:grpSpPr bwMode="auto">
          <a:xfrm>
            <a:off x="1524000" y="2957514"/>
            <a:ext cx="2655888" cy="1616075"/>
            <a:chOff x="0" y="1863"/>
            <a:chExt cx="1673" cy="1018"/>
          </a:xfrm>
        </p:grpSpPr>
        <p:sp>
          <p:nvSpPr>
            <p:cNvPr id="167960" name="Text Box 24"/>
            <p:cNvSpPr txBox="1">
              <a:spLocks noChangeArrowheads="1"/>
            </p:cNvSpPr>
            <p:nvPr/>
          </p:nvSpPr>
          <p:spPr bwMode="auto">
            <a:xfrm>
              <a:off x="0" y="1863"/>
              <a:ext cx="162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defRPr/>
              </a:pPr>
              <a:r>
                <a:rPr lang="de-AT" altLang="zh-CN" sz="2000" b="1" i="1">
                  <a:solidFill>
                    <a:srgbClr val="008000"/>
                  </a:solidFill>
                  <a:latin typeface="Times New Roman" pitchFamily="18" charset="0"/>
                  <a:ea typeface="宋体" panose="02010600030101010101" pitchFamily="2" charset="-122"/>
                </a:rPr>
                <a:t>C</a:t>
              </a:r>
              <a:r>
                <a:rPr lang="de-AT" altLang="zh-CN" sz="2000" b="1">
                  <a:solidFill>
                    <a:srgbClr val="008000"/>
                  </a:solidFill>
                  <a:latin typeface="Times New Roman" pitchFamily="18" charset="0"/>
                  <a:ea typeface="宋体" panose="02010600030101010101" pitchFamily="2" charset="-122"/>
                </a:rPr>
                <a:t> can be imported </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into other namespaces</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of the declaring </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assembly</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(like a public class)</a:t>
              </a:r>
            </a:p>
          </p:txBody>
        </p:sp>
        <p:sp>
          <p:nvSpPr>
            <p:cNvPr id="167962" name="Line 26"/>
            <p:cNvSpPr>
              <a:spLocks noChangeShapeType="1"/>
            </p:cNvSpPr>
            <p:nvPr/>
          </p:nvSpPr>
          <p:spPr bwMode="auto">
            <a:xfrm>
              <a:off x="1401" y="2364"/>
              <a:ext cx="272" cy="0"/>
            </a:xfrm>
            <a:prstGeom prst="line">
              <a:avLst/>
            </a:prstGeom>
            <a:noFill/>
            <a:ln w="2540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grpSp>
      <p:grpSp>
        <p:nvGrpSpPr>
          <p:cNvPr id="167964" name="Group 28"/>
          <p:cNvGrpSpPr>
            <a:grpSpLocks/>
          </p:cNvGrpSpPr>
          <p:nvPr/>
        </p:nvGrpSpPr>
        <p:grpSpPr bwMode="auto">
          <a:xfrm>
            <a:off x="1458911" y="1611313"/>
            <a:ext cx="9525004" cy="1268412"/>
            <a:chOff x="-41" y="1015"/>
            <a:chExt cx="6000" cy="799"/>
          </a:xfrm>
        </p:grpSpPr>
        <p:sp>
          <p:nvSpPr>
            <p:cNvPr id="167961" name="Text Box 25"/>
            <p:cNvSpPr txBox="1">
              <a:spLocks noChangeArrowheads="1"/>
            </p:cNvSpPr>
            <p:nvPr/>
          </p:nvSpPr>
          <p:spPr bwMode="auto">
            <a:xfrm>
              <a:off x="-41" y="1015"/>
              <a:ext cx="600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i="1" dirty="0">
                  <a:solidFill>
                    <a:srgbClr val="FF0000"/>
                  </a:solidFill>
                  <a:latin typeface="Times New Roman" pitchFamily="18" charset="0"/>
                  <a:ea typeface="宋体" panose="02010600030101010101" pitchFamily="2" charset="-122"/>
                </a:rPr>
                <a:t>C</a:t>
              </a:r>
              <a:r>
                <a:rPr lang="de-AT" altLang="zh-CN" sz="2000" b="1" dirty="0">
                  <a:solidFill>
                    <a:srgbClr val="FF0000"/>
                  </a:solidFill>
                  <a:latin typeface="Times New Roman" pitchFamily="18" charset="0"/>
                  <a:ea typeface="宋体" panose="02010600030101010101" pitchFamily="2" charset="-122"/>
                </a:rPr>
                <a:t> cannot be used even in the same namespace</a:t>
              </a:r>
            </a:p>
            <a:p>
              <a:pPr eaLnBrk="0" fontAlgn="base" hangingPunct="0">
                <a:spcBef>
                  <a:spcPct val="0"/>
                </a:spcBef>
                <a:spcAft>
                  <a:spcPct val="0"/>
                </a:spcAft>
                <a:defRPr/>
              </a:pPr>
              <a:r>
                <a:rPr lang="de-AT" altLang="zh-CN" sz="2000" b="1" dirty="0">
                  <a:solidFill>
                    <a:srgbClr val="FF0000"/>
                  </a:solidFill>
                  <a:latin typeface="Times New Roman" pitchFamily="18" charset="0"/>
                  <a:ea typeface="宋体" panose="02010600030101010101" pitchFamily="2" charset="-122"/>
                </a:rPr>
                <a:t>if this namespace is in different assembly(</a:t>
              </a:r>
              <a:r>
                <a:rPr lang="zh-CN" altLang="en-US" sz="2000" b="1" dirty="0">
                  <a:solidFill>
                    <a:srgbClr val="FF0000"/>
                  </a:solidFill>
                  <a:latin typeface="Times New Roman" pitchFamily="18" charset="0"/>
                  <a:ea typeface="宋体" panose="02010600030101010101" pitchFamily="2" charset="-122"/>
                </a:rPr>
                <a:t>同名</a:t>
              </a:r>
              <a:r>
                <a:rPr lang="en-US" altLang="zh-CN" sz="2000" b="1" dirty="0">
                  <a:solidFill>
                    <a:srgbClr val="FF0000"/>
                  </a:solidFill>
                  <a:latin typeface="Times New Roman" pitchFamily="18" charset="0"/>
                  <a:ea typeface="宋体" panose="02010600030101010101" pitchFamily="2" charset="-122"/>
                </a:rPr>
                <a:t>namespace—</a:t>
              </a:r>
              <a:r>
                <a:rPr lang="zh-CN" altLang="en-US" sz="2000" b="1" dirty="0">
                  <a:solidFill>
                    <a:srgbClr val="FF0000"/>
                  </a:solidFill>
                  <a:latin typeface="Times New Roman" pitchFamily="18" charset="0"/>
                  <a:ea typeface="宋体" panose="02010600030101010101" pitchFamily="2" charset="-122"/>
                </a:rPr>
                <a:t>同个</a:t>
              </a:r>
              <a:r>
                <a:rPr lang="en-US" altLang="zh-CN" sz="2000" b="1" dirty="0">
                  <a:solidFill>
                    <a:srgbClr val="FF0000"/>
                  </a:solidFill>
                  <a:latin typeface="Times New Roman" pitchFamily="18" charset="0"/>
                  <a:ea typeface="宋体" panose="02010600030101010101" pitchFamily="2" charset="-122"/>
                </a:rPr>
                <a:t>namespace—</a:t>
              </a:r>
              <a:r>
                <a:rPr lang="zh-CN" altLang="en-US" sz="2000" b="1" dirty="0">
                  <a:solidFill>
                    <a:srgbClr val="FF0000"/>
                  </a:solidFill>
                  <a:latin typeface="Times New Roman" pitchFamily="18" charset="0"/>
                  <a:ea typeface="宋体" panose="02010600030101010101" pitchFamily="2" charset="-122"/>
                </a:rPr>
                <a:t>看不到</a:t>
              </a:r>
              <a:r>
                <a:rPr lang="de-AT" altLang="zh-CN" sz="2000" b="1" dirty="0">
                  <a:solidFill>
                    <a:srgbClr val="FF0000"/>
                  </a:solidFill>
                  <a:latin typeface="Times New Roman" pitchFamily="18" charset="0"/>
                  <a:ea typeface="宋体" panose="02010600030101010101" pitchFamily="2" charset="-122"/>
                </a:rPr>
                <a:t>)</a:t>
              </a:r>
            </a:p>
            <a:p>
              <a:pPr eaLnBrk="0" fontAlgn="base" hangingPunct="0">
                <a:spcBef>
                  <a:spcPct val="0"/>
                </a:spcBef>
                <a:spcAft>
                  <a:spcPct val="0"/>
                </a:spcAft>
                <a:defRPr/>
              </a:pPr>
              <a:r>
                <a:rPr lang="zh-CN" altLang="en-US" sz="2000" b="1" i="1" dirty="0">
                  <a:solidFill>
                    <a:srgbClr val="FF0000"/>
                  </a:solidFill>
                  <a:latin typeface="Times New Roman" pitchFamily="18" charset="0"/>
                  <a:ea typeface="宋体" panose="02010600030101010101" pitchFamily="2" charset="-122"/>
                </a:rPr>
                <a:t>（</a:t>
              </a:r>
              <a:r>
                <a:rPr lang="en-US" altLang="zh-CN" sz="2000" b="1" i="1" dirty="0">
                  <a:solidFill>
                    <a:srgbClr val="FF0000"/>
                  </a:solidFill>
                  <a:latin typeface="Times New Roman" pitchFamily="18" charset="0"/>
                  <a:ea typeface="宋体" panose="02010600030101010101" pitchFamily="2" charset="-122"/>
                </a:rPr>
                <a:t>using—</a:t>
              </a:r>
              <a:r>
                <a:rPr lang="zh-CN" altLang="en-US" sz="2000" b="1" i="1" dirty="0">
                  <a:solidFill>
                    <a:srgbClr val="FF0000"/>
                  </a:solidFill>
                  <a:latin typeface="Times New Roman" pitchFamily="18" charset="0"/>
                  <a:ea typeface="宋体" panose="02010600030101010101" pitchFamily="2" charset="-122"/>
                </a:rPr>
                <a:t>仍然看不到）（只有把类改为</a:t>
              </a:r>
              <a:r>
                <a:rPr lang="en-US" altLang="zh-CN" sz="2000" b="1" i="1" dirty="0">
                  <a:solidFill>
                    <a:srgbClr val="FF0000"/>
                  </a:solidFill>
                  <a:latin typeface="Times New Roman" pitchFamily="18" charset="0"/>
                  <a:ea typeface="宋体" panose="02010600030101010101" pitchFamily="2" charset="-122"/>
                </a:rPr>
                <a:t>public</a:t>
              </a:r>
              <a:r>
                <a:rPr lang="zh-CN" altLang="en-US" sz="2000" b="1" i="1" dirty="0">
                  <a:solidFill>
                    <a:srgbClr val="FF0000"/>
                  </a:solidFill>
                  <a:latin typeface="Times New Roman" pitchFamily="18" charset="0"/>
                  <a:ea typeface="宋体" panose="02010600030101010101" pitchFamily="2" charset="-122"/>
                </a:rPr>
                <a:t>才行）</a:t>
              </a:r>
              <a:endParaRPr lang="de-AT" altLang="zh-CN" sz="2000" b="1" i="1" dirty="0">
                <a:solidFill>
                  <a:srgbClr val="FF0000"/>
                </a:solidFill>
                <a:latin typeface="Times New Roman" pitchFamily="18" charset="0"/>
                <a:ea typeface="宋体" panose="02010600030101010101" pitchFamily="2" charset="-122"/>
              </a:endParaRPr>
            </a:p>
          </p:txBody>
        </p:sp>
        <p:sp>
          <p:nvSpPr>
            <p:cNvPr id="167963" name="Line 27"/>
            <p:cNvSpPr>
              <a:spLocks noChangeShapeType="1"/>
            </p:cNvSpPr>
            <p:nvPr/>
          </p:nvSpPr>
          <p:spPr bwMode="auto">
            <a:xfrm>
              <a:off x="3156" y="1542"/>
              <a:ext cx="0" cy="272"/>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grpSp>
      <p:sp>
        <p:nvSpPr>
          <p:cNvPr id="167966" name="Line 30"/>
          <p:cNvSpPr>
            <a:spLocks noChangeShapeType="1"/>
          </p:cNvSpPr>
          <p:nvPr/>
        </p:nvSpPr>
        <p:spPr bwMode="auto">
          <a:xfrm>
            <a:off x="4035425" y="3817939"/>
            <a:ext cx="230188" cy="149225"/>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67" name="Line 31"/>
          <p:cNvSpPr>
            <a:spLocks noChangeShapeType="1"/>
          </p:cNvSpPr>
          <p:nvPr/>
        </p:nvSpPr>
        <p:spPr bwMode="auto">
          <a:xfrm flipH="1">
            <a:off x="4246563" y="3589339"/>
            <a:ext cx="292100" cy="382587"/>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Tree>
    <p:extLst>
      <p:ext uri="{BB962C8B-B14F-4D97-AF65-F5344CB8AC3E}">
        <p14:creationId xmlns:p14="http://schemas.microsoft.com/office/powerpoint/2010/main" val="3957695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57"/>
                                        </p:tgtEl>
                                        <p:attrNameLst>
                                          <p:attrName>style.visibility</p:attrName>
                                        </p:attrNameLst>
                                      </p:cBhvr>
                                      <p:to>
                                        <p:strVal val="visible"/>
                                      </p:to>
                                    </p:set>
                                    <p:animEffect transition="in" filter="wipe(left)">
                                      <p:cBhvr>
                                        <p:cTn id="7" dur="500"/>
                                        <p:tgtEl>
                                          <p:spTgt spid="167957"/>
                                        </p:tgtEl>
                                      </p:cBhvr>
                                    </p:animEffect>
                                  </p:childTnLst>
                                </p:cTn>
                              </p:par>
                            </p:childTnLst>
                          </p:cTn>
                        </p:par>
                        <p:par>
                          <p:cTn id="8" fill="hold" nodeType="afterGroup">
                            <p:stCondLst>
                              <p:cond delay="500"/>
                            </p:stCondLst>
                            <p:childTnLst>
                              <p:par>
                                <p:cTn id="9" presetID="18" presetClass="entr" presetSubtype="9" fill="hold" nodeType="afterEffect">
                                  <p:stCondLst>
                                    <p:cond delay="0"/>
                                  </p:stCondLst>
                                  <p:childTnLst>
                                    <p:set>
                                      <p:cBhvr>
                                        <p:cTn id="10" dur="1" fill="hold">
                                          <p:stCondLst>
                                            <p:cond delay="0"/>
                                          </p:stCondLst>
                                        </p:cTn>
                                        <p:tgtEl>
                                          <p:spTgt spid="167959"/>
                                        </p:tgtEl>
                                        <p:attrNameLst>
                                          <p:attrName>style.visibility</p:attrName>
                                        </p:attrNameLst>
                                      </p:cBhvr>
                                      <p:to>
                                        <p:strVal val="visible"/>
                                      </p:to>
                                    </p:set>
                                    <p:animEffect transition="in" filter="strips(upLeft)">
                                      <p:cBhvr>
                                        <p:cTn id="11" dur="500"/>
                                        <p:tgtEl>
                                          <p:spTgt spid="167959"/>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167958"/>
                                        </p:tgtEl>
                                        <p:attrNameLst>
                                          <p:attrName>style.visibility</p:attrName>
                                        </p:attrNameLst>
                                      </p:cBhvr>
                                      <p:to>
                                        <p:strVal val="visible"/>
                                      </p:to>
                                    </p:set>
                                    <p:animEffect transition="in" filter="strips(downRight)">
                                      <p:cBhvr>
                                        <p:cTn id="15" dur="500"/>
                                        <p:tgtEl>
                                          <p:spTgt spid="16795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7964"/>
                                        </p:tgtEl>
                                        <p:attrNameLst>
                                          <p:attrName>style.visibility</p:attrName>
                                        </p:attrNameLst>
                                      </p:cBhvr>
                                      <p:to>
                                        <p:strVal val="visible"/>
                                      </p:to>
                                    </p:set>
                                    <p:animEffect transition="in" filter="wipe(down)">
                                      <p:cBhvr>
                                        <p:cTn id="19" dur="500"/>
                                        <p:tgtEl>
                                          <p:spTgt spid="1679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7956"/>
                                        </p:tgtEl>
                                        <p:attrNameLst>
                                          <p:attrName>style.visibility</p:attrName>
                                        </p:attrNameLst>
                                      </p:cBhvr>
                                      <p:to>
                                        <p:strVal val="visible"/>
                                      </p:to>
                                    </p:set>
                                    <p:animEffect transition="in" filter="wipe(up)">
                                      <p:cBhvr>
                                        <p:cTn id="24" dur="500"/>
                                        <p:tgtEl>
                                          <p:spTgt spid="167956"/>
                                        </p:tgtEl>
                                      </p:cBhvr>
                                    </p:animEffect>
                                  </p:childTnLst>
                                </p:cTn>
                              </p:par>
                            </p:childTnLst>
                          </p:cTn>
                        </p:par>
                        <p:par>
                          <p:cTn id="25" fill="hold" nodeType="afterGroup">
                            <p:stCondLst>
                              <p:cond delay="500"/>
                            </p:stCondLst>
                            <p:childTnLst>
                              <p:par>
                                <p:cTn id="26" presetID="18" presetClass="entr" presetSubtype="6" fill="hold" nodeType="afterEffect">
                                  <p:stCondLst>
                                    <p:cond delay="0"/>
                                  </p:stCondLst>
                                  <p:childTnLst>
                                    <p:set>
                                      <p:cBhvr>
                                        <p:cTn id="27" dur="1" fill="hold">
                                          <p:stCondLst>
                                            <p:cond delay="0"/>
                                          </p:stCondLst>
                                        </p:cTn>
                                        <p:tgtEl>
                                          <p:spTgt spid="167966"/>
                                        </p:tgtEl>
                                        <p:attrNameLst>
                                          <p:attrName>style.visibility</p:attrName>
                                        </p:attrNameLst>
                                      </p:cBhvr>
                                      <p:to>
                                        <p:strVal val="visible"/>
                                      </p:to>
                                    </p:set>
                                    <p:animEffect transition="in" filter="strips(downRight)">
                                      <p:cBhvr>
                                        <p:cTn id="28" dur="500"/>
                                        <p:tgtEl>
                                          <p:spTgt spid="167966"/>
                                        </p:tgtEl>
                                      </p:cBhvr>
                                    </p:animEffect>
                                  </p:childTnLst>
                                </p:cTn>
                              </p:par>
                            </p:childTnLst>
                          </p:cTn>
                        </p:par>
                        <p:par>
                          <p:cTn id="29" fill="hold" nodeType="afterGroup">
                            <p:stCondLst>
                              <p:cond delay="1000"/>
                            </p:stCondLst>
                            <p:childTnLst>
                              <p:par>
                                <p:cTn id="30" presetID="18" presetClass="entr" presetSubtype="3" fill="hold" nodeType="after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strips(upRight)">
                                      <p:cBhvr>
                                        <p:cTn id="32" dur="500"/>
                                        <p:tgtEl>
                                          <p:spTgt spid="167967"/>
                                        </p:tgtEl>
                                      </p:cBhvr>
                                    </p:animEffect>
                                  </p:childTnLst>
                                </p:cTn>
                              </p:par>
                            </p:childTnLst>
                          </p:cTn>
                        </p:par>
                        <p:par>
                          <p:cTn id="33" fill="hold" nodeType="afterGroup">
                            <p:stCondLst>
                              <p:cond delay="1500"/>
                            </p:stCondLst>
                            <p:childTnLst>
                              <p:par>
                                <p:cTn id="34" presetID="22" presetClass="entr" presetSubtype="2" fill="hold" nodeType="afterEffect">
                                  <p:stCondLst>
                                    <p:cond delay="0"/>
                                  </p:stCondLst>
                                  <p:childTnLst>
                                    <p:set>
                                      <p:cBhvr>
                                        <p:cTn id="35" dur="1" fill="hold">
                                          <p:stCondLst>
                                            <p:cond delay="0"/>
                                          </p:stCondLst>
                                        </p:cTn>
                                        <p:tgtEl>
                                          <p:spTgt spid="167965"/>
                                        </p:tgtEl>
                                        <p:attrNameLst>
                                          <p:attrName>style.visibility</p:attrName>
                                        </p:attrNameLst>
                                      </p:cBhvr>
                                      <p:to>
                                        <p:strVal val="visible"/>
                                      </p:to>
                                    </p:set>
                                    <p:animEffect transition="in" filter="wipe(right)">
                                      <p:cBhvr>
                                        <p:cTn id="36" dur="500"/>
                                        <p:tgtEl>
                                          <p:spTgt spid="167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6" grpId="0" animBg="1"/>
      <p:bldP spid="16795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灯片编号占位符 2"/>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8244914-C93C-4C74-9E92-7E31ABC211E6}" type="slidenum">
              <a:rPr lang="zh-CN" altLang="de-DE" sz="1400">
                <a:solidFill>
                  <a:srgbClr val="000000"/>
                </a:solidFill>
              </a:rPr>
              <a:pPr eaLnBrk="1" hangingPunct="1"/>
              <a:t>10</a:t>
            </a:fld>
            <a:endParaRPr lang="de-DE" altLang="zh-CN" sz="1400">
              <a:solidFill>
                <a:srgbClr val="000000"/>
              </a:solidFill>
            </a:endParaRPr>
          </a:p>
        </p:txBody>
      </p:sp>
      <p:sp>
        <p:nvSpPr>
          <p:cNvPr id="272387" name="Rectangle 4"/>
          <p:cNvSpPr>
            <a:spLocks noGrp="1" noChangeArrowheads="1"/>
          </p:cNvSpPr>
          <p:nvPr>
            <p:ph type="title"/>
          </p:nvPr>
        </p:nvSpPr>
        <p:spPr/>
        <p:txBody>
          <a:bodyPr/>
          <a:lstStyle/>
          <a:p>
            <a:r>
              <a:rPr lang="de-AT" altLang="zh-CN">
                <a:ea typeface="宋体" panose="02010600030101010101" pitchFamily="2" charset="-122"/>
              </a:rPr>
              <a:t>Overview</a:t>
            </a:r>
          </a:p>
        </p:txBody>
      </p:sp>
      <p:grpSp>
        <p:nvGrpSpPr>
          <p:cNvPr id="167977" name="Group 41"/>
          <p:cNvGrpSpPr>
            <a:grpSpLocks/>
          </p:cNvGrpSpPr>
          <p:nvPr/>
        </p:nvGrpSpPr>
        <p:grpSpPr bwMode="auto">
          <a:xfrm>
            <a:off x="2003425" y="3255964"/>
            <a:ext cx="8154989" cy="2752725"/>
            <a:chOff x="446" y="1889"/>
            <a:chExt cx="5137" cy="1734"/>
          </a:xfrm>
        </p:grpSpPr>
        <p:sp>
          <p:nvSpPr>
            <p:cNvPr id="167941" name="Text Box 5"/>
            <p:cNvSpPr txBox="1">
              <a:spLocks noChangeArrowheads="1"/>
            </p:cNvSpPr>
            <p:nvPr/>
          </p:nvSpPr>
          <p:spPr bwMode="auto">
            <a:xfrm>
              <a:off x="446" y="1889"/>
              <a:ext cx="47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200" b="1">
                  <a:solidFill>
                    <a:srgbClr val="000000"/>
                  </a:solidFill>
                  <a:latin typeface="Times New Roman" pitchFamily="18" charset="0"/>
                </a:rPr>
                <a:t>Assume that we want to run the following method as a thread</a:t>
              </a:r>
            </a:p>
          </p:txBody>
        </p:sp>
        <p:sp>
          <p:nvSpPr>
            <p:cNvPr id="167942" name="Text Box 6"/>
            <p:cNvSpPr txBox="1">
              <a:spLocks noChangeArrowheads="1"/>
            </p:cNvSpPr>
            <p:nvPr/>
          </p:nvSpPr>
          <p:spPr bwMode="auto">
            <a:xfrm>
              <a:off x="668" y="2173"/>
              <a:ext cx="770" cy="63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Lst>
                <a:defRPr sz="2400">
                  <a:solidFill>
                    <a:schemeClr val="tx1"/>
                  </a:solidFill>
                  <a:latin typeface="Times New Roman" pitchFamily="18" charset="0"/>
                </a:defRPr>
              </a:lvl1pPr>
              <a:lvl2pPr>
                <a:tabLst>
                  <a:tab pos="180975" algn="l"/>
                </a:tabLst>
                <a:defRPr sz="2400">
                  <a:solidFill>
                    <a:schemeClr val="tx1"/>
                  </a:solidFill>
                  <a:latin typeface="Times New Roman" pitchFamily="18" charset="0"/>
                </a:defRPr>
              </a:lvl2pPr>
              <a:lvl3pPr>
                <a:tabLst>
                  <a:tab pos="180975" algn="l"/>
                </a:tabLst>
                <a:defRPr sz="2400">
                  <a:solidFill>
                    <a:schemeClr val="tx1"/>
                  </a:solidFill>
                  <a:latin typeface="Times New Roman" pitchFamily="18" charset="0"/>
                </a:defRPr>
              </a:lvl3pPr>
              <a:lvl4pPr>
                <a:tabLst>
                  <a:tab pos="180975" algn="l"/>
                </a:tabLst>
                <a:defRPr sz="2400">
                  <a:solidFill>
                    <a:schemeClr val="tx1"/>
                  </a:solidFill>
                  <a:latin typeface="Times New Roman" pitchFamily="18" charset="0"/>
                </a:defRPr>
              </a:lvl4pPr>
              <a:lvl5pPr>
                <a:tabLst>
                  <a:tab pos="180975" algn="l"/>
                </a:tabLst>
                <a:defRPr sz="2400">
                  <a:solidFill>
                    <a:schemeClr val="tx1"/>
                  </a:solidFill>
                  <a:latin typeface="Times New Roman" pitchFamily="18" charset="0"/>
                </a:defRPr>
              </a:lvl5pPr>
              <a:lvl6pPr eaLnBrk="0" fontAlgn="base" hangingPunct="0">
                <a:spcBef>
                  <a:spcPct val="0"/>
                </a:spcBef>
                <a:spcAft>
                  <a:spcPct val="0"/>
                </a:spcAft>
                <a:tabLst>
                  <a:tab pos="180975" algn="l"/>
                </a:tabLst>
                <a:defRPr sz="2400">
                  <a:solidFill>
                    <a:schemeClr val="tx1"/>
                  </a:solidFill>
                  <a:latin typeface="Times New Roman" pitchFamily="18" charset="0"/>
                </a:defRPr>
              </a:lvl6pPr>
              <a:lvl7pPr eaLnBrk="0" fontAlgn="base" hangingPunct="0">
                <a:spcBef>
                  <a:spcPct val="0"/>
                </a:spcBef>
                <a:spcAft>
                  <a:spcPct val="0"/>
                </a:spcAft>
                <a:tabLst>
                  <a:tab pos="180975" algn="l"/>
                </a:tabLst>
                <a:defRPr sz="2400">
                  <a:solidFill>
                    <a:schemeClr val="tx1"/>
                  </a:solidFill>
                  <a:latin typeface="Times New Roman" pitchFamily="18" charset="0"/>
                </a:defRPr>
              </a:lvl7pPr>
              <a:lvl8pPr eaLnBrk="0" fontAlgn="base" hangingPunct="0">
                <a:spcBef>
                  <a:spcPct val="0"/>
                </a:spcBef>
                <a:spcAft>
                  <a:spcPct val="0"/>
                </a:spcAft>
                <a:tabLst>
                  <a:tab pos="180975" algn="l"/>
                </a:tabLst>
                <a:defRPr sz="2400">
                  <a:solidFill>
                    <a:schemeClr val="tx1"/>
                  </a:solidFill>
                  <a:latin typeface="Times New Roman" pitchFamily="18" charset="0"/>
                </a:defRPr>
              </a:lvl8pPr>
              <a:lvl9pPr eaLnBrk="0" fontAlgn="base" hangingPunct="0">
                <a:spcBef>
                  <a:spcPct val="0"/>
                </a:spcBef>
                <a:spcAft>
                  <a:spcPct val="0"/>
                </a:spcAft>
                <a:tabLst>
                  <a:tab pos="180975" algn="l"/>
                </a:tabLst>
                <a:defRPr sz="2400">
                  <a:solidFill>
                    <a:schemeClr val="tx1"/>
                  </a:solidFill>
                  <a:latin typeface="Times New Roman" pitchFamily="18" charset="0"/>
                </a:defRPr>
              </a:lvl9pPr>
            </a:lstStyle>
            <a:p>
              <a:pPr eaLnBrk="0" hangingPunct="0">
                <a:defRPr/>
              </a:pPr>
              <a:r>
                <a:rPr lang="de-AT" altLang="zh-CN" sz="2000" b="1" dirty="0">
                  <a:solidFill>
                    <a:srgbClr val="000000"/>
                  </a:solidFill>
                  <a:latin typeface="Calibri" pitchFamily="34" charset="0"/>
                </a:rPr>
                <a:t>void M() {</a:t>
              </a:r>
            </a:p>
            <a:p>
              <a:pPr eaLnBrk="0" hangingPunct="0">
                <a:defRPr/>
              </a:pPr>
              <a:r>
                <a:rPr lang="de-AT" altLang="zh-CN" sz="2000" b="1" dirty="0">
                  <a:solidFill>
                    <a:srgbClr val="000000"/>
                  </a:solidFill>
                  <a:latin typeface="Calibri" pitchFamily="34" charset="0"/>
                </a:rPr>
                <a:t>	...</a:t>
              </a:r>
            </a:p>
            <a:p>
              <a:pPr eaLnBrk="0" hangingPunct="0">
                <a:defRPr/>
              </a:pPr>
              <a:r>
                <a:rPr lang="de-AT" altLang="zh-CN" sz="2000" b="1" dirty="0">
                  <a:solidFill>
                    <a:srgbClr val="000000"/>
                  </a:solidFill>
                  <a:latin typeface="Calibri" pitchFamily="34" charset="0"/>
                </a:rPr>
                <a:t>}</a:t>
              </a:r>
            </a:p>
          </p:txBody>
        </p:sp>
        <p:sp>
          <p:nvSpPr>
            <p:cNvPr id="167943" name="Text Box 7"/>
            <p:cNvSpPr txBox="1">
              <a:spLocks noChangeArrowheads="1"/>
            </p:cNvSpPr>
            <p:nvPr/>
          </p:nvSpPr>
          <p:spPr bwMode="auto">
            <a:xfrm>
              <a:off x="446" y="2909"/>
              <a:ext cx="513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200" b="1" dirty="0">
                  <a:solidFill>
                    <a:srgbClr val="000000"/>
                  </a:solidFill>
                  <a:latin typeface="Times New Roman" pitchFamily="18" charset="0"/>
                </a:rPr>
                <a:t>This can be done as follows</a:t>
              </a:r>
              <a:r>
                <a:rPr lang="zh-CN" altLang="en-US" sz="2200" b="1" dirty="0">
                  <a:solidFill>
                    <a:srgbClr val="000000"/>
                  </a:solidFill>
                  <a:latin typeface="Times New Roman" pitchFamily="18" charset="0"/>
                </a:rPr>
                <a:t>（</a:t>
              </a:r>
              <a:r>
                <a:rPr lang="en-US" altLang="zh-CN" sz="2200" b="1" dirty="0">
                  <a:solidFill>
                    <a:srgbClr val="000000"/>
                  </a:solidFill>
                  <a:latin typeface="Times New Roman" pitchFamily="18" charset="0"/>
                </a:rPr>
                <a:t>the return value type must be void</a:t>
              </a:r>
              <a:r>
                <a:rPr lang="zh-CN" altLang="en-US" sz="2200" b="1" dirty="0">
                  <a:solidFill>
                    <a:srgbClr val="000000"/>
                  </a:solidFill>
                  <a:latin typeface="Times New Roman" pitchFamily="18" charset="0"/>
                </a:rPr>
                <a:t>）</a:t>
              </a:r>
              <a:endParaRPr lang="de-AT" altLang="zh-CN" sz="2200" b="1" dirty="0">
                <a:solidFill>
                  <a:srgbClr val="000000"/>
                </a:solidFill>
                <a:latin typeface="Times New Roman" pitchFamily="18" charset="0"/>
              </a:endParaRPr>
            </a:p>
          </p:txBody>
        </p:sp>
        <p:sp>
          <p:nvSpPr>
            <p:cNvPr id="167944" name="Text Box 8"/>
            <p:cNvSpPr txBox="1">
              <a:spLocks noChangeArrowheads="1"/>
            </p:cNvSpPr>
            <p:nvPr/>
          </p:nvSpPr>
          <p:spPr bwMode="auto">
            <a:xfrm>
              <a:off x="668" y="3181"/>
              <a:ext cx="1901" cy="44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Lst>
                <a:defRPr sz="2400">
                  <a:solidFill>
                    <a:schemeClr val="tx1"/>
                  </a:solidFill>
                  <a:latin typeface="Times New Roman" pitchFamily="18" charset="0"/>
                </a:defRPr>
              </a:lvl1pPr>
              <a:lvl2pPr>
                <a:tabLst>
                  <a:tab pos="180975" algn="l"/>
                </a:tabLst>
                <a:defRPr sz="2400">
                  <a:solidFill>
                    <a:schemeClr val="tx1"/>
                  </a:solidFill>
                  <a:latin typeface="Times New Roman" pitchFamily="18" charset="0"/>
                </a:defRPr>
              </a:lvl2pPr>
              <a:lvl3pPr>
                <a:tabLst>
                  <a:tab pos="180975" algn="l"/>
                </a:tabLst>
                <a:defRPr sz="2400">
                  <a:solidFill>
                    <a:schemeClr val="tx1"/>
                  </a:solidFill>
                  <a:latin typeface="Times New Roman" pitchFamily="18" charset="0"/>
                </a:defRPr>
              </a:lvl3pPr>
              <a:lvl4pPr>
                <a:tabLst>
                  <a:tab pos="180975" algn="l"/>
                </a:tabLst>
                <a:defRPr sz="2400">
                  <a:solidFill>
                    <a:schemeClr val="tx1"/>
                  </a:solidFill>
                  <a:latin typeface="Times New Roman" pitchFamily="18" charset="0"/>
                </a:defRPr>
              </a:lvl4pPr>
              <a:lvl5pPr>
                <a:tabLst>
                  <a:tab pos="180975" algn="l"/>
                </a:tabLst>
                <a:defRPr sz="2400">
                  <a:solidFill>
                    <a:schemeClr val="tx1"/>
                  </a:solidFill>
                  <a:latin typeface="Times New Roman" pitchFamily="18" charset="0"/>
                </a:defRPr>
              </a:lvl5pPr>
              <a:lvl6pPr eaLnBrk="0" fontAlgn="base" hangingPunct="0">
                <a:spcBef>
                  <a:spcPct val="0"/>
                </a:spcBef>
                <a:spcAft>
                  <a:spcPct val="0"/>
                </a:spcAft>
                <a:tabLst>
                  <a:tab pos="180975" algn="l"/>
                </a:tabLst>
                <a:defRPr sz="2400">
                  <a:solidFill>
                    <a:schemeClr val="tx1"/>
                  </a:solidFill>
                  <a:latin typeface="Times New Roman" pitchFamily="18" charset="0"/>
                </a:defRPr>
              </a:lvl6pPr>
              <a:lvl7pPr eaLnBrk="0" fontAlgn="base" hangingPunct="0">
                <a:spcBef>
                  <a:spcPct val="0"/>
                </a:spcBef>
                <a:spcAft>
                  <a:spcPct val="0"/>
                </a:spcAft>
                <a:tabLst>
                  <a:tab pos="180975" algn="l"/>
                </a:tabLst>
                <a:defRPr sz="2400">
                  <a:solidFill>
                    <a:schemeClr val="tx1"/>
                  </a:solidFill>
                  <a:latin typeface="Times New Roman" pitchFamily="18" charset="0"/>
                </a:defRPr>
              </a:lvl7pPr>
              <a:lvl8pPr eaLnBrk="0" fontAlgn="base" hangingPunct="0">
                <a:spcBef>
                  <a:spcPct val="0"/>
                </a:spcBef>
                <a:spcAft>
                  <a:spcPct val="0"/>
                </a:spcAft>
                <a:tabLst>
                  <a:tab pos="180975" algn="l"/>
                </a:tabLst>
                <a:defRPr sz="2400">
                  <a:solidFill>
                    <a:schemeClr val="tx1"/>
                  </a:solidFill>
                  <a:latin typeface="Times New Roman" pitchFamily="18" charset="0"/>
                </a:defRPr>
              </a:lvl8pPr>
              <a:lvl9pPr eaLnBrk="0" fontAlgn="base" hangingPunct="0">
                <a:spcBef>
                  <a:spcPct val="0"/>
                </a:spcBef>
                <a:spcAft>
                  <a:spcPct val="0"/>
                </a:spcAft>
                <a:tabLst>
                  <a:tab pos="180975" algn="l"/>
                </a:tabLst>
                <a:defRPr sz="2400">
                  <a:solidFill>
                    <a:schemeClr val="tx1"/>
                  </a:solidFill>
                  <a:latin typeface="Times New Roman" pitchFamily="18" charset="0"/>
                </a:defRPr>
              </a:lvl9pPr>
            </a:lstStyle>
            <a:p>
              <a:pPr eaLnBrk="0" hangingPunct="0">
                <a:defRPr/>
              </a:pPr>
              <a:r>
                <a:rPr lang="de-AT" altLang="zh-CN" sz="2000" b="1" dirty="0">
                  <a:solidFill>
                    <a:srgbClr val="000000"/>
                  </a:solidFill>
                  <a:latin typeface="Calibri" pitchFamily="34" charset="0"/>
                </a:rPr>
                <a:t>Thread t = new Thread(</a:t>
              </a:r>
              <a:r>
                <a:rPr lang="de-AT" altLang="zh-CN" sz="2000" b="1" dirty="0">
                  <a:solidFill>
                    <a:srgbClr val="FF0000"/>
                  </a:solidFill>
                  <a:latin typeface="Calibri" pitchFamily="34" charset="0"/>
                </a:rPr>
                <a:t>M</a:t>
              </a:r>
              <a:r>
                <a:rPr lang="de-AT" altLang="zh-CN" sz="2000" b="1" dirty="0">
                  <a:solidFill>
                    <a:srgbClr val="000000"/>
                  </a:solidFill>
                  <a:latin typeface="Calibri" pitchFamily="34" charset="0"/>
                </a:rPr>
                <a:t>);</a:t>
              </a:r>
            </a:p>
            <a:p>
              <a:pPr eaLnBrk="0" hangingPunct="0">
                <a:defRPr/>
              </a:pPr>
              <a:r>
                <a:rPr lang="de-AT" altLang="zh-CN" sz="2000" b="1" dirty="0">
                  <a:solidFill>
                    <a:srgbClr val="000000"/>
                  </a:solidFill>
                  <a:latin typeface="Calibri" pitchFamily="34" charset="0"/>
                </a:rPr>
                <a:t>t.Start();</a:t>
              </a:r>
            </a:p>
          </p:txBody>
        </p:sp>
      </p:grpSp>
      <p:grpSp>
        <p:nvGrpSpPr>
          <p:cNvPr id="272389" name="Group 42"/>
          <p:cNvGrpSpPr>
            <a:grpSpLocks/>
          </p:cNvGrpSpPr>
          <p:nvPr/>
        </p:nvGrpSpPr>
        <p:grpSpPr bwMode="auto">
          <a:xfrm>
            <a:off x="1939925" y="1223964"/>
            <a:ext cx="2852738" cy="1374775"/>
            <a:chOff x="446" y="803"/>
            <a:chExt cx="1797" cy="866"/>
          </a:xfrm>
        </p:grpSpPr>
        <p:sp>
          <p:nvSpPr>
            <p:cNvPr id="167945" name="Text Box 9"/>
            <p:cNvSpPr txBox="1">
              <a:spLocks noChangeArrowheads="1"/>
            </p:cNvSpPr>
            <p:nvPr/>
          </p:nvSpPr>
          <p:spPr bwMode="auto">
            <a:xfrm>
              <a:off x="446" y="803"/>
              <a:ext cx="7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200" b="1">
                  <a:solidFill>
                    <a:srgbClr val="000000"/>
                  </a:solidFill>
                  <a:latin typeface="Times New Roman" pitchFamily="18" charset="0"/>
                </a:rPr>
                <a:t>Threads</a:t>
              </a:r>
            </a:p>
          </p:txBody>
        </p:sp>
        <p:sp>
          <p:nvSpPr>
            <p:cNvPr id="167946" name="Text Box 10"/>
            <p:cNvSpPr txBox="1">
              <a:spLocks noChangeArrowheads="1"/>
            </p:cNvSpPr>
            <p:nvPr/>
          </p:nvSpPr>
          <p:spPr bwMode="auto">
            <a:xfrm>
              <a:off x="464" y="1035"/>
              <a:ext cx="177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buSzPct val="60000"/>
                <a:buFont typeface="Wingdings" pitchFamily="2" charset="2"/>
                <a:buChar char="l"/>
                <a:defRPr/>
              </a:pPr>
              <a:r>
                <a:rPr lang="de-AT" altLang="zh-CN" sz="2000" b="1">
                  <a:solidFill>
                    <a:srgbClr val="000000"/>
                  </a:solidFill>
                </a:rPr>
                <a:t>Parallel processes</a:t>
              </a:r>
            </a:p>
            <a:p>
              <a:pPr eaLnBrk="0" hangingPunct="0">
                <a:buSzPct val="60000"/>
                <a:buFont typeface="Wingdings" pitchFamily="2" charset="2"/>
                <a:buChar char="l"/>
                <a:defRPr/>
              </a:pPr>
              <a:r>
                <a:rPr lang="de-AT" altLang="zh-CN" sz="2000" b="1">
                  <a:solidFill>
                    <a:srgbClr val="000000"/>
                  </a:solidFill>
                </a:rPr>
                <a:t>Preemptive scheduling</a:t>
              </a:r>
            </a:p>
            <a:p>
              <a:pPr eaLnBrk="0" hangingPunct="0">
                <a:buSzPct val="60000"/>
                <a:buFont typeface="Wingdings" pitchFamily="2" charset="2"/>
                <a:buChar char="l"/>
                <a:defRPr/>
              </a:pPr>
              <a:r>
                <a:rPr lang="de-AT" altLang="zh-CN" sz="2000" b="1">
                  <a:solidFill>
                    <a:srgbClr val="000000"/>
                  </a:solidFill>
                </a:rPr>
                <a:t>Shared address space</a:t>
              </a:r>
            </a:p>
          </p:txBody>
        </p:sp>
      </p:grpSp>
      <p:sp>
        <p:nvSpPr>
          <p:cNvPr id="167947" name="Line 11"/>
          <p:cNvSpPr>
            <a:spLocks noChangeShapeType="1"/>
          </p:cNvSpPr>
          <p:nvPr/>
        </p:nvSpPr>
        <p:spPr bwMode="auto">
          <a:xfrm>
            <a:off x="6115051" y="1812925"/>
            <a:ext cx="39528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48" name="Line 12"/>
          <p:cNvSpPr>
            <a:spLocks noChangeShapeType="1"/>
          </p:cNvSpPr>
          <p:nvPr/>
        </p:nvSpPr>
        <p:spPr bwMode="auto">
          <a:xfrm>
            <a:off x="6115051" y="2136775"/>
            <a:ext cx="39528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49" name="Line 13"/>
          <p:cNvSpPr>
            <a:spLocks noChangeShapeType="1"/>
          </p:cNvSpPr>
          <p:nvPr/>
        </p:nvSpPr>
        <p:spPr bwMode="auto">
          <a:xfrm>
            <a:off x="6115051" y="2470150"/>
            <a:ext cx="39528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0" name="Text Box 14"/>
          <p:cNvSpPr txBox="1">
            <a:spLocks noChangeArrowheads="1"/>
          </p:cNvSpPr>
          <p:nvPr/>
        </p:nvSpPr>
        <p:spPr bwMode="auto">
          <a:xfrm>
            <a:off x="5121275" y="1566864"/>
            <a:ext cx="107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thread 1</a:t>
            </a:r>
          </a:p>
        </p:txBody>
      </p:sp>
      <p:sp>
        <p:nvSpPr>
          <p:cNvPr id="167951" name="Text Box 15"/>
          <p:cNvSpPr txBox="1">
            <a:spLocks noChangeArrowheads="1"/>
          </p:cNvSpPr>
          <p:nvPr/>
        </p:nvSpPr>
        <p:spPr bwMode="auto">
          <a:xfrm>
            <a:off x="5121275" y="1890714"/>
            <a:ext cx="107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thread 2</a:t>
            </a:r>
          </a:p>
        </p:txBody>
      </p:sp>
      <p:sp>
        <p:nvSpPr>
          <p:cNvPr id="167952" name="Text Box 16"/>
          <p:cNvSpPr txBox="1">
            <a:spLocks noChangeArrowheads="1"/>
          </p:cNvSpPr>
          <p:nvPr/>
        </p:nvSpPr>
        <p:spPr bwMode="auto">
          <a:xfrm>
            <a:off x="5121275" y="2214564"/>
            <a:ext cx="107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thread 3</a:t>
            </a:r>
          </a:p>
        </p:txBody>
      </p:sp>
      <p:sp>
        <p:nvSpPr>
          <p:cNvPr id="167953" name="Line 17"/>
          <p:cNvSpPr>
            <a:spLocks noChangeShapeType="1"/>
          </p:cNvSpPr>
          <p:nvPr/>
        </p:nvSpPr>
        <p:spPr bwMode="auto">
          <a:xfrm>
            <a:off x="6200776" y="181292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4" name="Line 18"/>
          <p:cNvSpPr>
            <a:spLocks noChangeShapeType="1"/>
          </p:cNvSpPr>
          <p:nvPr/>
        </p:nvSpPr>
        <p:spPr bwMode="auto">
          <a:xfrm>
            <a:off x="661035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5" name="Line 19"/>
          <p:cNvSpPr>
            <a:spLocks noChangeShapeType="1"/>
          </p:cNvSpPr>
          <p:nvPr/>
        </p:nvSpPr>
        <p:spPr bwMode="auto">
          <a:xfrm>
            <a:off x="6610351" y="213677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6" name="Line 20"/>
          <p:cNvSpPr>
            <a:spLocks noChangeShapeType="1"/>
          </p:cNvSpPr>
          <p:nvPr/>
        </p:nvSpPr>
        <p:spPr bwMode="auto">
          <a:xfrm>
            <a:off x="703897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7" name="Line 21"/>
          <p:cNvSpPr>
            <a:spLocks noChangeShapeType="1"/>
          </p:cNvSpPr>
          <p:nvPr/>
        </p:nvSpPr>
        <p:spPr bwMode="auto">
          <a:xfrm>
            <a:off x="7038976" y="2470150"/>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8" name="Line 22"/>
          <p:cNvSpPr>
            <a:spLocks noChangeShapeType="1"/>
          </p:cNvSpPr>
          <p:nvPr/>
        </p:nvSpPr>
        <p:spPr bwMode="auto">
          <a:xfrm>
            <a:off x="746760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9" name="Line 23"/>
          <p:cNvSpPr>
            <a:spLocks noChangeShapeType="1"/>
          </p:cNvSpPr>
          <p:nvPr/>
        </p:nvSpPr>
        <p:spPr bwMode="auto">
          <a:xfrm>
            <a:off x="7467601" y="213677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0" name="Line 24"/>
          <p:cNvSpPr>
            <a:spLocks noChangeShapeType="1"/>
          </p:cNvSpPr>
          <p:nvPr/>
        </p:nvSpPr>
        <p:spPr bwMode="auto">
          <a:xfrm>
            <a:off x="789622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1" name="Line 25"/>
          <p:cNvSpPr>
            <a:spLocks noChangeShapeType="1"/>
          </p:cNvSpPr>
          <p:nvPr/>
        </p:nvSpPr>
        <p:spPr bwMode="auto">
          <a:xfrm>
            <a:off x="7896226" y="2470150"/>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2" name="Line 26"/>
          <p:cNvSpPr>
            <a:spLocks noChangeShapeType="1"/>
          </p:cNvSpPr>
          <p:nvPr/>
        </p:nvSpPr>
        <p:spPr bwMode="auto">
          <a:xfrm>
            <a:off x="832485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3" name="Line 27"/>
          <p:cNvSpPr>
            <a:spLocks noChangeShapeType="1"/>
          </p:cNvSpPr>
          <p:nvPr/>
        </p:nvSpPr>
        <p:spPr bwMode="auto">
          <a:xfrm>
            <a:off x="8324851" y="181292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4" name="Line 28"/>
          <p:cNvSpPr>
            <a:spLocks noChangeShapeType="1"/>
          </p:cNvSpPr>
          <p:nvPr/>
        </p:nvSpPr>
        <p:spPr bwMode="auto">
          <a:xfrm>
            <a:off x="875347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5" name="Line 29"/>
          <p:cNvSpPr>
            <a:spLocks noChangeShapeType="1"/>
          </p:cNvSpPr>
          <p:nvPr/>
        </p:nvSpPr>
        <p:spPr bwMode="auto">
          <a:xfrm>
            <a:off x="8753476" y="213677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6" name="Line 30"/>
          <p:cNvSpPr>
            <a:spLocks noChangeShapeType="1"/>
          </p:cNvSpPr>
          <p:nvPr/>
        </p:nvSpPr>
        <p:spPr bwMode="auto">
          <a:xfrm>
            <a:off x="918210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7" name="Line 31"/>
          <p:cNvSpPr>
            <a:spLocks noChangeShapeType="1"/>
          </p:cNvSpPr>
          <p:nvPr/>
        </p:nvSpPr>
        <p:spPr bwMode="auto">
          <a:xfrm>
            <a:off x="9182101" y="2470150"/>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8" name="Line 32"/>
          <p:cNvSpPr>
            <a:spLocks noChangeShapeType="1"/>
          </p:cNvSpPr>
          <p:nvPr/>
        </p:nvSpPr>
        <p:spPr bwMode="auto">
          <a:xfrm>
            <a:off x="961072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9" name="AutoShape 33"/>
          <p:cNvSpPr>
            <a:spLocks noChangeArrowheads="1"/>
          </p:cNvSpPr>
          <p:nvPr/>
        </p:nvSpPr>
        <p:spPr bwMode="auto">
          <a:xfrm>
            <a:off x="659130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0" name="AutoShape 34"/>
          <p:cNvSpPr>
            <a:spLocks noChangeArrowheads="1"/>
          </p:cNvSpPr>
          <p:nvPr/>
        </p:nvSpPr>
        <p:spPr bwMode="auto">
          <a:xfrm>
            <a:off x="700087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1" name="AutoShape 35"/>
          <p:cNvSpPr>
            <a:spLocks noChangeArrowheads="1"/>
          </p:cNvSpPr>
          <p:nvPr/>
        </p:nvSpPr>
        <p:spPr bwMode="auto">
          <a:xfrm>
            <a:off x="741997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2" name="AutoShape 36"/>
          <p:cNvSpPr>
            <a:spLocks noChangeArrowheads="1"/>
          </p:cNvSpPr>
          <p:nvPr/>
        </p:nvSpPr>
        <p:spPr bwMode="auto">
          <a:xfrm>
            <a:off x="782955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3" name="AutoShape 37"/>
          <p:cNvSpPr>
            <a:spLocks noChangeArrowheads="1"/>
          </p:cNvSpPr>
          <p:nvPr/>
        </p:nvSpPr>
        <p:spPr bwMode="auto">
          <a:xfrm>
            <a:off x="828675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4" name="AutoShape 38"/>
          <p:cNvSpPr>
            <a:spLocks noChangeArrowheads="1"/>
          </p:cNvSpPr>
          <p:nvPr/>
        </p:nvSpPr>
        <p:spPr bwMode="auto">
          <a:xfrm>
            <a:off x="869632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5" name="AutoShape 39"/>
          <p:cNvSpPr>
            <a:spLocks noChangeArrowheads="1"/>
          </p:cNvSpPr>
          <p:nvPr/>
        </p:nvSpPr>
        <p:spPr bwMode="auto">
          <a:xfrm>
            <a:off x="911542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6" name="AutoShape 40"/>
          <p:cNvSpPr>
            <a:spLocks noChangeArrowheads="1"/>
          </p:cNvSpPr>
          <p:nvPr/>
        </p:nvSpPr>
        <p:spPr bwMode="auto">
          <a:xfrm>
            <a:off x="952500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Tree>
    <p:extLst>
      <p:ext uri="{BB962C8B-B14F-4D97-AF65-F5344CB8AC3E}">
        <p14:creationId xmlns:p14="http://schemas.microsoft.com/office/powerpoint/2010/main" val="1163829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A7413EBD-8F84-4D77-8856-82074E5F997B}" type="slidenum">
              <a:rPr lang="zh-CN" altLang="de-DE" sz="1400" b="0">
                <a:solidFill>
                  <a:srgbClr val="000000"/>
                </a:solidFill>
                <a:latin typeface="Times New Roman" panose="02020603050405020304" pitchFamily="18" charset="0"/>
              </a:rPr>
              <a:pPr eaLnBrk="1" hangingPunct="1">
                <a:spcBef>
                  <a:spcPct val="0"/>
                </a:spcBef>
              </a:pPr>
              <a:t>100</a:t>
            </a:fld>
            <a:endParaRPr lang="de-DE" altLang="zh-CN" sz="1400" b="0">
              <a:solidFill>
                <a:srgbClr val="000000"/>
              </a:solidFill>
              <a:latin typeface="Times New Roman" panose="02020603050405020304" pitchFamily="18" charset="0"/>
            </a:endParaRPr>
          </a:p>
        </p:txBody>
      </p:sp>
      <p:sp>
        <p:nvSpPr>
          <p:cNvPr id="232451" name="Rectangle 5"/>
          <p:cNvSpPr>
            <a:spLocks noChangeArrowheads="1"/>
          </p:cNvSpPr>
          <p:nvPr/>
        </p:nvSpPr>
        <p:spPr bwMode="auto">
          <a:xfrm>
            <a:off x="2019300" y="2209800"/>
            <a:ext cx="8445500" cy="1092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2452" name="Rectangle 4"/>
          <p:cNvSpPr>
            <a:spLocks noChangeArrowheads="1"/>
          </p:cNvSpPr>
          <p:nvPr/>
        </p:nvSpPr>
        <p:spPr bwMode="auto">
          <a:xfrm>
            <a:off x="2019300" y="1066800"/>
            <a:ext cx="8445500" cy="1092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2453" name="Rectangle 3"/>
          <p:cNvSpPr>
            <a:spLocks noGrp="1" noChangeArrowheads="1"/>
          </p:cNvSpPr>
          <p:nvPr>
            <p:ph type="body" idx="1"/>
          </p:nvPr>
        </p:nvSpPr>
        <p:spPr>
          <a:xfrm>
            <a:off x="1778001" y="1092201"/>
            <a:ext cx="8696325" cy="4168775"/>
          </a:xfrm>
          <a:noFill/>
        </p:spPr>
        <p:txBody>
          <a:bodyPr vert="horz" wrap="none" lIns="91440" tIns="45720" rIns="0" bIns="45720" numCol="1" anchor="t" anchorCtr="0" compatLnSpc="1">
            <a:prstTxWarp prst="textNoShape">
              <a:avLst/>
            </a:prstTxWarp>
            <a:spAutoFit/>
          </a:bodyPr>
          <a:lstStyle/>
          <a:p>
            <a:pPr>
              <a:lnSpc>
                <a:spcPct val="80000"/>
              </a:lnSpc>
              <a:spcBef>
                <a:spcPct val="0"/>
              </a:spcBef>
              <a:tabLst>
                <a:tab pos="571500" algn="l"/>
                <a:tab pos="800100" algn="l"/>
                <a:tab pos="1028700" algn="l"/>
              </a:tabLst>
            </a:pPr>
            <a:r>
              <a:rPr lang="en-US" altLang="zh-CN">
                <a:ea typeface="宋体" panose="02010600030101010101" pitchFamily="2" charset="-122"/>
              </a:rPr>
              <a:t>	class Model {</a:t>
            </a:r>
          </a:p>
          <a:p>
            <a:pPr>
              <a:lnSpc>
                <a:spcPct val="80000"/>
              </a:lnSpc>
              <a:spcBef>
                <a:spcPct val="0"/>
              </a:spcBef>
              <a:tabLst>
                <a:tab pos="571500" algn="l"/>
                <a:tab pos="800100" algn="l"/>
                <a:tab pos="1028700" algn="l"/>
              </a:tabLst>
            </a:pPr>
            <a:r>
              <a:rPr lang="en-US" altLang="zh-CN">
                <a:ea typeface="宋体" panose="02010600030101010101" pitchFamily="2" charset="-122"/>
              </a:rPr>
              <a:t>		public </a:t>
            </a:r>
            <a:r>
              <a:rPr lang="en-US" altLang="zh-CN">
                <a:solidFill>
                  <a:srgbClr val="FF0000"/>
                </a:solidFill>
                <a:ea typeface="宋体" panose="02010600030101010101" pitchFamily="2" charset="-122"/>
              </a:rPr>
              <a:t>event</a:t>
            </a:r>
            <a:r>
              <a:rPr lang="en-US" altLang="zh-CN">
                <a:ea typeface="宋体" panose="02010600030101010101" pitchFamily="2" charset="-122"/>
              </a:rPr>
              <a:t> </a:t>
            </a:r>
            <a:r>
              <a:rPr lang="en-US" altLang="zh-CN">
                <a:solidFill>
                  <a:schemeClr val="accent2"/>
                </a:solidFill>
                <a:ea typeface="宋体" panose="02010600030101010101" pitchFamily="2" charset="-122"/>
              </a:rPr>
              <a:t>Notifier notifyViews</a:t>
            </a:r>
            <a:r>
              <a:rPr lang="en-US" altLang="zh-CN">
                <a:ea typeface="宋体" panose="02010600030101010101" pitchFamily="2" charset="-122"/>
              </a:rPr>
              <a:t>;</a:t>
            </a:r>
          </a:p>
          <a:p>
            <a:pPr>
              <a:lnSpc>
                <a:spcPct val="80000"/>
              </a:lnSpc>
              <a:spcBef>
                <a:spcPct val="0"/>
              </a:spcBef>
              <a:tabLst>
                <a:tab pos="571500" algn="l"/>
                <a:tab pos="800100" algn="l"/>
                <a:tab pos="1028700" algn="l"/>
              </a:tabLst>
            </a:pPr>
            <a:r>
              <a:rPr lang="en-US" altLang="zh-CN">
                <a:ea typeface="宋体" panose="02010600030101010101" pitchFamily="2" charset="-122"/>
              </a:rPr>
              <a:t>		public void Change() { ... </a:t>
            </a:r>
            <a:r>
              <a:rPr lang="en-US" altLang="zh-CN">
                <a:solidFill>
                  <a:schemeClr val="accent2"/>
                </a:solidFill>
                <a:ea typeface="宋体" panose="02010600030101010101" pitchFamily="2" charset="-122"/>
              </a:rPr>
              <a:t>notifyViews</a:t>
            </a:r>
            <a:r>
              <a:rPr lang="en-US" altLang="zh-CN">
                <a:ea typeface="宋体" panose="02010600030101010101" pitchFamily="2" charset="-122"/>
              </a:rPr>
              <a:t>("Model"); }</a:t>
            </a:r>
          </a:p>
          <a:p>
            <a:pPr>
              <a:lnSpc>
                <a:spcPct val="80000"/>
              </a:lnSpc>
              <a:spcBef>
                <a:spcPct val="0"/>
              </a:spcBef>
              <a:tabLst>
                <a:tab pos="571500" algn="l"/>
                <a:tab pos="800100" algn="l"/>
                <a:tab pos="1028700" algn="l"/>
              </a:tabLst>
            </a:pPr>
            <a:r>
              <a:rPr lang="en-US" altLang="zh-CN">
                <a:ea typeface="宋体" panose="02010600030101010101" pitchFamily="2" charset="-122"/>
              </a:rPr>
              <a:t>	}</a:t>
            </a:r>
          </a:p>
          <a:p>
            <a:pPr>
              <a:lnSpc>
                <a:spcPct val="80000"/>
              </a:lnSpc>
              <a:spcBef>
                <a:spcPct val="40000"/>
              </a:spcBef>
              <a:tabLst>
                <a:tab pos="571500" algn="l"/>
                <a:tab pos="800100" algn="l"/>
                <a:tab pos="1028700" algn="l"/>
              </a:tabLst>
            </a:pPr>
            <a:r>
              <a:rPr lang="en-US" altLang="zh-CN">
                <a:ea typeface="宋体" panose="02010600030101010101" pitchFamily="2" charset="-122"/>
              </a:rPr>
              <a:t>	class View {</a:t>
            </a:r>
          </a:p>
          <a:p>
            <a:pPr>
              <a:lnSpc>
                <a:spcPct val="80000"/>
              </a:lnSpc>
              <a:spcBef>
                <a:spcPct val="0"/>
              </a:spcBef>
              <a:tabLst>
                <a:tab pos="571500" algn="l"/>
                <a:tab pos="800100" algn="l"/>
                <a:tab pos="1028700" algn="l"/>
              </a:tabLst>
            </a:pPr>
            <a:r>
              <a:rPr lang="en-US" altLang="zh-CN">
                <a:ea typeface="宋体" panose="02010600030101010101" pitchFamily="2" charset="-122"/>
              </a:rPr>
              <a:t>		public View(Model m) { </a:t>
            </a:r>
            <a:r>
              <a:rPr lang="en-US" altLang="zh-CN">
                <a:solidFill>
                  <a:schemeClr val="accent2"/>
                </a:solidFill>
                <a:ea typeface="宋体" panose="02010600030101010101" pitchFamily="2" charset="-122"/>
              </a:rPr>
              <a:t>m.notifyViews += Update;</a:t>
            </a:r>
            <a:r>
              <a:rPr lang="en-US" altLang="zh-CN">
                <a:ea typeface="宋体" panose="02010600030101010101" pitchFamily="2" charset="-122"/>
              </a:rPr>
              <a:t> }</a:t>
            </a:r>
          </a:p>
          <a:p>
            <a:pPr>
              <a:lnSpc>
                <a:spcPct val="80000"/>
              </a:lnSpc>
              <a:spcBef>
                <a:spcPct val="0"/>
              </a:spcBef>
              <a:tabLst>
                <a:tab pos="571500" algn="l"/>
                <a:tab pos="800100" algn="l"/>
                <a:tab pos="1028700" algn="l"/>
              </a:tabLst>
            </a:pPr>
            <a:r>
              <a:rPr lang="en-US" altLang="zh-CN">
                <a:ea typeface="宋体" panose="02010600030101010101" pitchFamily="2" charset="-122"/>
              </a:rPr>
              <a:t>		void Update(string sender) { Console.WriteLine(sender + " was changed"); }</a:t>
            </a:r>
          </a:p>
          <a:p>
            <a:pPr>
              <a:lnSpc>
                <a:spcPct val="80000"/>
              </a:lnSpc>
              <a:spcBef>
                <a:spcPct val="0"/>
              </a:spcBef>
              <a:tabLst>
                <a:tab pos="571500" algn="l"/>
                <a:tab pos="800100" algn="l"/>
                <a:tab pos="1028700" algn="l"/>
              </a:tabLst>
            </a:pPr>
            <a:r>
              <a:rPr lang="en-US" altLang="zh-CN">
                <a:ea typeface="宋体" panose="02010600030101010101" pitchFamily="2" charset="-122"/>
              </a:rPr>
              <a:t>	}</a:t>
            </a:r>
          </a:p>
          <a:p>
            <a:pPr>
              <a:lnSpc>
                <a:spcPct val="90000"/>
              </a:lnSpc>
              <a:spcBef>
                <a:spcPct val="50000"/>
              </a:spcBef>
              <a:tabLst>
                <a:tab pos="571500" algn="l"/>
                <a:tab pos="800100" algn="l"/>
                <a:tab pos="1028700" algn="l"/>
              </a:tabLst>
            </a:pPr>
            <a:r>
              <a:rPr lang="en-US" altLang="zh-CN">
                <a:ea typeface="宋体" panose="02010600030101010101" pitchFamily="2" charset="-122"/>
              </a:rPr>
              <a:t>	class Control {</a:t>
            </a:r>
          </a:p>
          <a:p>
            <a:pPr>
              <a:lnSpc>
                <a:spcPct val="90000"/>
              </a:lnSpc>
              <a:spcBef>
                <a:spcPct val="0"/>
              </a:spcBef>
              <a:tabLst>
                <a:tab pos="571500" algn="l"/>
                <a:tab pos="800100" algn="l"/>
                <a:tab pos="1028700" algn="l"/>
              </a:tabLst>
            </a:pPr>
            <a:r>
              <a:rPr lang="en-US" altLang="zh-CN">
                <a:ea typeface="宋体" panose="02010600030101010101" pitchFamily="2" charset="-122"/>
              </a:rPr>
              <a:t>		static void Main() {</a:t>
            </a:r>
          </a:p>
          <a:p>
            <a:pPr>
              <a:lnSpc>
                <a:spcPct val="90000"/>
              </a:lnSpc>
              <a:spcBef>
                <a:spcPct val="0"/>
              </a:spcBef>
              <a:tabLst>
                <a:tab pos="571500" algn="l"/>
                <a:tab pos="800100" algn="l"/>
                <a:tab pos="1028700" algn="l"/>
              </a:tabLst>
            </a:pPr>
            <a:r>
              <a:rPr lang="en-US" altLang="zh-CN">
                <a:ea typeface="宋体" panose="02010600030101010101" pitchFamily="2" charset="-122"/>
              </a:rPr>
              <a:t>			Model model = new Model(); </a:t>
            </a:r>
          </a:p>
          <a:p>
            <a:pPr>
              <a:lnSpc>
                <a:spcPct val="90000"/>
              </a:lnSpc>
              <a:spcBef>
                <a:spcPct val="0"/>
              </a:spcBef>
              <a:tabLst>
                <a:tab pos="571500" algn="l"/>
                <a:tab pos="800100" algn="l"/>
                <a:tab pos="1028700" algn="l"/>
              </a:tabLst>
            </a:pPr>
            <a:r>
              <a:rPr lang="en-US" altLang="zh-CN">
                <a:ea typeface="宋体" panose="02010600030101010101" pitchFamily="2" charset="-122"/>
              </a:rPr>
              <a:t>			new View(model); new View(model); ...</a:t>
            </a:r>
          </a:p>
          <a:p>
            <a:pPr>
              <a:lnSpc>
                <a:spcPct val="90000"/>
              </a:lnSpc>
              <a:spcBef>
                <a:spcPct val="0"/>
              </a:spcBef>
              <a:tabLst>
                <a:tab pos="571500" algn="l"/>
                <a:tab pos="800100" algn="l"/>
                <a:tab pos="1028700" algn="l"/>
              </a:tabLst>
            </a:pPr>
            <a:r>
              <a:rPr lang="en-US" altLang="zh-CN">
                <a:ea typeface="宋体" panose="02010600030101010101" pitchFamily="2" charset="-122"/>
              </a:rPr>
              <a:t>			model.Change();</a:t>
            </a:r>
          </a:p>
          <a:p>
            <a:pPr>
              <a:lnSpc>
                <a:spcPct val="70000"/>
              </a:lnSpc>
              <a:spcBef>
                <a:spcPct val="0"/>
              </a:spcBef>
              <a:tabLst>
                <a:tab pos="571500" algn="l"/>
                <a:tab pos="800100" algn="l"/>
                <a:tab pos="1028700" algn="l"/>
              </a:tabLst>
            </a:pPr>
            <a:r>
              <a:rPr lang="en-US" altLang="zh-CN">
                <a:ea typeface="宋体" panose="02010600030101010101" pitchFamily="2" charset="-122"/>
              </a:rPr>
              <a:t>		}</a:t>
            </a:r>
          </a:p>
          <a:p>
            <a:pPr>
              <a:lnSpc>
                <a:spcPct val="70000"/>
              </a:lnSpc>
              <a:spcBef>
                <a:spcPct val="0"/>
              </a:spcBef>
              <a:tabLst>
                <a:tab pos="571500" algn="l"/>
                <a:tab pos="800100" algn="l"/>
                <a:tab pos="1028700" algn="l"/>
              </a:tabLst>
            </a:pPr>
            <a:r>
              <a:rPr lang="en-US" altLang="zh-CN">
                <a:ea typeface="宋体" panose="02010600030101010101" pitchFamily="2" charset="-122"/>
              </a:rPr>
              <a:t>	}</a:t>
            </a:r>
          </a:p>
        </p:txBody>
      </p:sp>
      <p:sp>
        <p:nvSpPr>
          <p:cNvPr id="232454" name="Rectangle 2"/>
          <p:cNvSpPr>
            <a:spLocks noGrp="1" noChangeArrowheads="1"/>
          </p:cNvSpPr>
          <p:nvPr>
            <p:ph type="title"/>
          </p:nvPr>
        </p:nvSpPr>
        <p:spPr/>
        <p:txBody>
          <a:bodyPr/>
          <a:lstStyle/>
          <a:p>
            <a:r>
              <a:rPr lang="en-US" altLang="zh-CN">
                <a:ea typeface="宋体" panose="02010600030101010101" pitchFamily="2" charset="-122"/>
              </a:rPr>
              <a:t>Event = Special Delegate Field</a:t>
            </a:r>
          </a:p>
        </p:txBody>
      </p:sp>
      <p:sp>
        <p:nvSpPr>
          <p:cNvPr id="134150" name="Rectangle 6"/>
          <p:cNvSpPr>
            <a:spLocks noChangeArrowheads="1"/>
          </p:cNvSpPr>
          <p:nvPr/>
        </p:nvSpPr>
        <p:spPr bwMode="auto">
          <a:xfrm>
            <a:off x="1917700" y="5321300"/>
            <a:ext cx="85217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1pPr>
            <a:lvl2pPr marL="742950" indent="-28575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2pPr>
            <a:lvl3pPr marL="1143000" indent="-2286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3pPr>
            <a:lvl4pPr marL="1600200" indent="-2286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4pPr>
            <a:lvl5pPr marL="2057400" indent="-2286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9pPr>
          </a:lstStyle>
          <a:p>
            <a:pPr>
              <a:lnSpc>
                <a:spcPct val="90000"/>
              </a:lnSpc>
              <a:spcBef>
                <a:spcPct val="40000"/>
              </a:spcBef>
            </a:pPr>
            <a:r>
              <a:rPr lang="en-US" altLang="zh-CN" dirty="0">
                <a:solidFill>
                  <a:srgbClr val="000000"/>
                </a:solidFill>
                <a:latin typeface="Times New Roman" panose="02020603050405020304" pitchFamily="18" charset="0"/>
              </a:rPr>
              <a:t>Why events instead of normal delegate variables?</a:t>
            </a:r>
          </a:p>
          <a:p>
            <a:pPr>
              <a:lnSpc>
                <a:spcPct val="90000"/>
              </a:lnSpc>
              <a:spcBef>
                <a:spcPct val="3000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Only the class that declares the event can fire it</a:t>
            </a:r>
            <a:r>
              <a:rPr lang="en-US" altLang="zh-CN" dirty="0">
                <a:solidFill>
                  <a:srgbClr val="FF0000"/>
                </a:solidFill>
                <a:latin typeface="Times New Roman" panose="02020603050405020304" pitchFamily="18" charset="0"/>
              </a:rPr>
              <a:t> (better encapsulation)</a:t>
            </a:r>
          </a:p>
          <a:p>
            <a:pPr>
              <a:lnSpc>
                <a:spcPct val="90000"/>
              </a:lnSpc>
              <a:buSzPct val="60000"/>
              <a:buFont typeface="Wingdings" panose="05000000000000000000" pitchFamily="2" charset="2"/>
              <a:buChar char="l"/>
            </a:pPr>
            <a:r>
              <a:rPr lang="en-US" altLang="zh-CN" dirty="0">
                <a:solidFill>
                  <a:srgbClr val="000000"/>
                </a:solidFill>
                <a:latin typeface="Times New Roman" panose="02020603050405020304" pitchFamily="18" charset="0"/>
              </a:rPr>
              <a:t>Other classes may change event fields only with += or -= (but not with =)</a:t>
            </a:r>
          </a:p>
        </p:txBody>
      </p:sp>
    </p:spTree>
    <p:extLst>
      <p:ext uri="{BB962C8B-B14F-4D97-AF65-F5344CB8AC3E}">
        <p14:creationId xmlns:p14="http://schemas.microsoft.com/office/powerpoint/2010/main" val="342509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dissolve">
                                      <p:cBhvr>
                                        <p:cTn id="7" dur="500"/>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BD4F7ED2-CE7B-4D6D-BDAB-FFD3C4E2E88D}" type="slidenum">
              <a:rPr lang="zh-CN" altLang="de-DE" sz="1400" b="0">
                <a:solidFill>
                  <a:srgbClr val="000000"/>
                </a:solidFill>
                <a:latin typeface="Times New Roman" panose="02020603050405020304" pitchFamily="18" charset="0"/>
              </a:rPr>
              <a:pPr eaLnBrk="1" hangingPunct="1">
                <a:spcBef>
                  <a:spcPct val="0"/>
                </a:spcBef>
              </a:pPr>
              <a:t>101</a:t>
            </a:fld>
            <a:endParaRPr lang="de-DE" altLang="zh-CN" sz="1400" b="0">
              <a:solidFill>
                <a:srgbClr val="000000"/>
              </a:solidFill>
              <a:latin typeface="Times New Roman" panose="02020603050405020304" pitchFamily="18" charset="0"/>
            </a:endParaRPr>
          </a:p>
        </p:txBody>
      </p:sp>
      <p:sp>
        <p:nvSpPr>
          <p:cNvPr id="236547" name="Rectangle 2"/>
          <p:cNvSpPr>
            <a:spLocks noGrp="1" noChangeArrowheads="1"/>
          </p:cNvSpPr>
          <p:nvPr>
            <p:ph type="title"/>
          </p:nvPr>
        </p:nvSpPr>
        <p:spPr/>
        <p:txBody>
          <a:bodyPr/>
          <a:lstStyle/>
          <a:p>
            <a:r>
              <a:rPr lang="en-US" altLang="zh-CN">
                <a:ea typeface="宋体" panose="02010600030101010101" pitchFamily="2" charset="-122"/>
              </a:rPr>
              <a:t>try Statement</a:t>
            </a:r>
          </a:p>
        </p:txBody>
      </p:sp>
      <p:sp>
        <p:nvSpPr>
          <p:cNvPr id="236548" name="Rectangle 3"/>
          <p:cNvSpPr>
            <a:spLocks noGrp="1" noChangeArrowheads="1"/>
          </p:cNvSpPr>
          <p:nvPr>
            <p:ph type="body" idx="1"/>
          </p:nvPr>
        </p:nvSpPr>
        <p:spPr>
          <a:xfrm>
            <a:off x="2209800" y="1231900"/>
            <a:ext cx="6616700" cy="3449638"/>
          </a:xfrm>
          <a:solidFill>
            <a:schemeClr val="hlink"/>
          </a:solidFill>
        </p:spPr>
        <p:txBody>
          <a:bodyPr/>
          <a:lstStyle/>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FileStream s = null;</a:t>
            </a:r>
          </a:p>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try {</a:t>
            </a:r>
            <a:endParaRPr lang="en-US" altLang="zh-CN">
              <a:ea typeface="宋体" panose="02010600030101010101" pitchFamily="2" charset="-122"/>
            </a:endParaRPr>
          </a:p>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s = new FileStream(curName, FileMode.Open);</a:t>
            </a:r>
          </a:p>
          <a:p>
            <a:pPr marL="234950" indent="-234950" defTabSz="911225">
              <a:lnSpc>
                <a:spcPct val="60000"/>
              </a:lnSpc>
              <a:spcBef>
                <a:spcPct val="0"/>
              </a:spcBef>
              <a:tabLst>
                <a:tab pos="457200" algn="l"/>
                <a:tab pos="685800" algn="l"/>
                <a:tab pos="914400" algn="l"/>
                <a:tab pos="3429000" algn="l"/>
              </a:tabLst>
            </a:pPr>
            <a:r>
              <a:rPr lang="en-US" altLang="zh-CN">
                <a:ea typeface="宋体" panose="02010600030101010101" pitchFamily="2" charset="-122"/>
              </a:rPr>
              <a:t>		...</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a:t>
            </a:r>
            <a:r>
              <a:rPr lang="en-US" altLang="zh-CN">
                <a:solidFill>
                  <a:schemeClr val="accent2"/>
                </a:solidFill>
                <a:ea typeface="宋体" panose="02010600030101010101" pitchFamily="2" charset="-122"/>
              </a:rPr>
              <a:t> </a:t>
            </a:r>
            <a:r>
              <a:rPr lang="en-US" altLang="zh-CN">
                <a:solidFill>
                  <a:srgbClr val="FF0000"/>
                </a:solidFill>
                <a:ea typeface="宋体" panose="02010600030101010101" pitchFamily="2" charset="-122"/>
              </a:rPr>
              <a:t>catch (FileNotFoundException e) {</a:t>
            </a:r>
            <a:endParaRPr lang="en-US" altLang="zh-CN">
              <a:ea typeface="宋体" panose="02010600030101010101" pitchFamily="2" charset="-122"/>
            </a:endParaRP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Console.WriteLine("file {0} not found", e.FileName);</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 catch (IOException) {</a:t>
            </a:r>
            <a:endParaRPr lang="en-US" altLang="zh-CN">
              <a:ea typeface="宋体" panose="02010600030101010101" pitchFamily="2" charset="-122"/>
            </a:endParaRP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Console.WriteLine("some IO exception occurred");</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 catch {</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Console.WriteLine("some unknown error occurred");</a:t>
            </a:r>
          </a:p>
          <a:p>
            <a:pPr marL="234950" indent="-234950" defTabSz="911225">
              <a:lnSpc>
                <a:spcPct val="90000"/>
              </a:lnSpc>
              <a:spcBef>
                <a:spcPct val="0"/>
              </a:spcBef>
              <a:tabLst>
                <a:tab pos="457200" algn="l"/>
                <a:tab pos="685800" algn="l"/>
                <a:tab pos="914400" algn="l"/>
                <a:tab pos="3429000" algn="l"/>
              </a:tabLst>
            </a:pPr>
            <a:r>
              <a:rPr lang="en-US" altLang="zh-CN">
                <a:solidFill>
                  <a:srgbClr val="FF0000"/>
                </a:solidFill>
                <a:ea typeface="宋体" panose="02010600030101010101" pitchFamily="2" charset="-122"/>
              </a:rPr>
              <a:t>	}</a:t>
            </a:r>
            <a:r>
              <a:rPr lang="en-US" altLang="zh-CN">
                <a:solidFill>
                  <a:srgbClr val="008000"/>
                </a:solidFill>
                <a:ea typeface="宋体" panose="02010600030101010101" pitchFamily="2" charset="-122"/>
              </a:rPr>
              <a:t> </a:t>
            </a:r>
            <a:r>
              <a:rPr lang="en-US" altLang="zh-CN">
                <a:solidFill>
                  <a:schemeClr val="accent2"/>
                </a:solidFill>
                <a:ea typeface="宋体" panose="02010600030101010101" pitchFamily="2" charset="-122"/>
              </a:rPr>
              <a:t>finally {</a:t>
            </a:r>
            <a:endParaRPr lang="en-US" altLang="zh-CN">
              <a:ea typeface="宋体" panose="02010600030101010101" pitchFamily="2" charset="-122"/>
            </a:endParaRP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if (s != null) s.Close();</a:t>
            </a:r>
          </a:p>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chemeClr val="accent2"/>
                </a:solidFill>
                <a:ea typeface="宋体" panose="02010600030101010101" pitchFamily="2" charset="-122"/>
              </a:rPr>
              <a:t>}</a:t>
            </a:r>
            <a:endParaRPr lang="en-US" altLang="zh-CN">
              <a:ea typeface="宋体" panose="02010600030101010101" pitchFamily="2" charset="-122"/>
            </a:endParaRPr>
          </a:p>
        </p:txBody>
      </p:sp>
      <p:sp>
        <p:nvSpPr>
          <p:cNvPr id="236549" name="Rectangle 14"/>
          <p:cNvSpPr>
            <a:spLocks noChangeArrowheads="1"/>
          </p:cNvSpPr>
          <p:nvPr/>
        </p:nvSpPr>
        <p:spPr bwMode="auto">
          <a:xfrm>
            <a:off x="2235200" y="4711700"/>
            <a:ext cx="80010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9pPr>
          </a:lstStyle>
          <a:p>
            <a:pPr>
              <a:lnSpc>
                <a:spcPct val="80000"/>
              </a:lnSpc>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catch</a:t>
            </a:r>
            <a:r>
              <a:rPr lang="en-US" altLang="zh-CN" dirty="0">
                <a:solidFill>
                  <a:srgbClr val="000000"/>
                </a:solidFill>
                <a:latin typeface="Times New Roman" panose="02020603050405020304" pitchFamily="18" charset="0"/>
              </a:rPr>
              <a:t> clauses are checked in sequential order.</a:t>
            </a:r>
          </a:p>
          <a:p>
            <a:pPr>
              <a:lnSpc>
                <a:spcPts val="1000"/>
              </a:lnSpc>
              <a:spcBef>
                <a:spcPct val="0"/>
              </a:spcBef>
              <a:buSzPct val="60000"/>
              <a:buFont typeface="Wingdings" panose="05000000000000000000" pitchFamily="2" charset="2"/>
              <a:buChar char="l"/>
            </a:pPr>
            <a:endParaRPr lang="en-US" altLang="zh-CN" dirty="0">
              <a:solidFill>
                <a:srgbClr val="000000"/>
              </a:solidFill>
              <a:latin typeface="Times New Roman" panose="02020603050405020304" pitchFamily="18" charset="0"/>
            </a:endParaRPr>
          </a:p>
          <a:p>
            <a:pPr>
              <a:lnSpc>
                <a:spcPct val="80000"/>
              </a:lnSpc>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finally</a:t>
            </a:r>
            <a:r>
              <a:rPr lang="en-US" altLang="zh-CN" dirty="0">
                <a:solidFill>
                  <a:srgbClr val="000000"/>
                </a:solidFill>
                <a:latin typeface="Times New Roman" panose="02020603050405020304" pitchFamily="18" charset="0"/>
              </a:rPr>
              <a:t> clause is always executed (if present).</a:t>
            </a:r>
          </a:p>
          <a:p>
            <a:pPr>
              <a:lnSpc>
                <a:spcPts val="1000"/>
              </a:lnSpc>
              <a:spcBef>
                <a:spcPct val="0"/>
              </a:spcBef>
              <a:buSzPct val="60000"/>
              <a:buFont typeface="Wingdings" panose="05000000000000000000" pitchFamily="2" charset="2"/>
              <a:buChar char="l"/>
            </a:pPr>
            <a:endParaRPr lang="en-US" altLang="zh-CN" dirty="0">
              <a:solidFill>
                <a:srgbClr val="000000"/>
              </a:solidFill>
              <a:latin typeface="Times New Roman" panose="02020603050405020304" pitchFamily="18" charset="0"/>
            </a:endParaRPr>
          </a:p>
          <a:p>
            <a:pPr>
              <a:lnSpc>
                <a:spcPct val="80000"/>
              </a:lnSpc>
              <a:spcBef>
                <a:spcPct val="0"/>
              </a:spcBef>
              <a:buSzPct val="60000"/>
              <a:buFont typeface="Wingdings" panose="05000000000000000000" pitchFamily="2" charset="2"/>
              <a:buChar char="l"/>
            </a:pPr>
            <a:r>
              <a:rPr lang="en-US" altLang="zh-CN" dirty="0">
                <a:solidFill>
                  <a:srgbClr val="000000"/>
                </a:solidFill>
                <a:latin typeface="Times New Roman" panose="02020603050405020304" pitchFamily="18" charset="0"/>
              </a:rPr>
              <a:t>Exception parameter name can be omitted in a </a:t>
            </a:r>
            <a:r>
              <a:rPr lang="en-US" altLang="zh-CN" i="1" dirty="0">
                <a:solidFill>
                  <a:srgbClr val="000000"/>
                </a:solidFill>
                <a:latin typeface="Times New Roman" panose="02020603050405020304" pitchFamily="18" charset="0"/>
              </a:rPr>
              <a:t>catch</a:t>
            </a:r>
            <a:r>
              <a:rPr lang="en-US" altLang="zh-CN" dirty="0">
                <a:solidFill>
                  <a:srgbClr val="000000"/>
                </a:solidFill>
                <a:latin typeface="Times New Roman" panose="02020603050405020304" pitchFamily="18" charset="0"/>
              </a:rPr>
              <a:t> clause.</a:t>
            </a:r>
          </a:p>
          <a:p>
            <a:pPr>
              <a:lnSpc>
                <a:spcPts val="1000"/>
              </a:lnSpc>
              <a:spcBef>
                <a:spcPct val="0"/>
              </a:spcBef>
              <a:buSzPct val="60000"/>
              <a:buFont typeface="Wingdings" panose="05000000000000000000" pitchFamily="2" charset="2"/>
              <a:buChar char="l"/>
            </a:pPr>
            <a:endParaRPr lang="en-US" altLang="zh-CN" dirty="0">
              <a:solidFill>
                <a:srgbClr val="000000"/>
              </a:solidFill>
              <a:latin typeface="Times New Roman" panose="02020603050405020304" pitchFamily="18" charset="0"/>
            </a:endParaRPr>
          </a:p>
          <a:p>
            <a:pPr>
              <a:lnSpc>
                <a:spcPct val="80000"/>
              </a:lnSpc>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Exception type must be derived from </a:t>
            </a:r>
            <a:r>
              <a:rPr lang="en-US" altLang="zh-CN" i="1" u="sng" dirty="0" err="1">
                <a:solidFill>
                  <a:srgbClr val="FF0000"/>
                </a:solidFill>
                <a:latin typeface="Times New Roman" panose="02020603050405020304" pitchFamily="18" charset="0"/>
              </a:rPr>
              <a:t>System.Exception</a:t>
            </a:r>
            <a:r>
              <a:rPr lang="en-US" altLang="zh-CN" u="sng" dirty="0">
                <a:solidFill>
                  <a:srgbClr val="FF0000"/>
                </a:solidFill>
                <a:latin typeface="Times New Roman" panose="02020603050405020304" pitchFamily="18" charset="0"/>
              </a:rPr>
              <a:t>.</a:t>
            </a:r>
            <a:br>
              <a:rPr lang="en-US" altLang="zh-CN" u="sng" dirty="0">
                <a:solidFill>
                  <a:srgbClr val="FF0000"/>
                </a:solidFill>
                <a:latin typeface="Times New Roman" panose="02020603050405020304" pitchFamily="18" charset="0"/>
              </a:rPr>
            </a:br>
            <a:r>
              <a:rPr lang="en-US" altLang="zh-CN" u="sng" dirty="0">
                <a:solidFill>
                  <a:srgbClr val="FF0000"/>
                </a:solidFill>
                <a:latin typeface="Times New Roman" panose="02020603050405020304" pitchFamily="18" charset="0"/>
              </a:rPr>
              <a:t>If exception parameter is missing, </a:t>
            </a:r>
            <a:r>
              <a:rPr lang="en-US" altLang="zh-CN" i="1" u="sng" dirty="0" err="1">
                <a:solidFill>
                  <a:srgbClr val="FF0000"/>
                </a:solidFill>
                <a:latin typeface="Times New Roman" panose="02020603050405020304" pitchFamily="18" charset="0"/>
              </a:rPr>
              <a:t>System.Exception</a:t>
            </a:r>
            <a:r>
              <a:rPr lang="en-US" altLang="zh-CN" u="sng" dirty="0">
                <a:solidFill>
                  <a:srgbClr val="FF0000"/>
                </a:solidFill>
                <a:latin typeface="Times New Roman" panose="02020603050405020304" pitchFamily="18" charset="0"/>
              </a:rPr>
              <a:t> is assumed.</a:t>
            </a:r>
          </a:p>
        </p:txBody>
      </p:sp>
    </p:spTree>
    <p:extLst>
      <p:ext uri="{BB962C8B-B14F-4D97-AF65-F5344CB8AC3E}">
        <p14:creationId xmlns:p14="http://schemas.microsoft.com/office/powerpoint/2010/main" val="32780998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31D09733-C263-4F83-B378-994E9FDA4FA7}" type="slidenum">
              <a:rPr lang="zh-CN" altLang="de-DE" sz="1400" b="0">
                <a:solidFill>
                  <a:srgbClr val="000000"/>
                </a:solidFill>
                <a:latin typeface="Times New Roman" panose="02020603050405020304" pitchFamily="18" charset="0"/>
              </a:rPr>
              <a:pPr eaLnBrk="1" hangingPunct="1">
                <a:spcBef>
                  <a:spcPct val="0"/>
                </a:spcBef>
              </a:pPr>
              <a:t>102</a:t>
            </a:fld>
            <a:endParaRPr lang="de-DE" altLang="zh-CN" sz="1400" b="0">
              <a:solidFill>
                <a:srgbClr val="000000"/>
              </a:solidFill>
              <a:latin typeface="Times New Roman" panose="02020603050405020304" pitchFamily="18" charset="0"/>
            </a:endParaRPr>
          </a:p>
        </p:txBody>
      </p:sp>
      <p:sp>
        <p:nvSpPr>
          <p:cNvPr id="238595" name="Rectangle 2"/>
          <p:cNvSpPr>
            <a:spLocks noGrp="1" noChangeArrowheads="1"/>
          </p:cNvSpPr>
          <p:nvPr>
            <p:ph type="title"/>
          </p:nvPr>
        </p:nvSpPr>
        <p:spPr/>
        <p:txBody>
          <a:bodyPr/>
          <a:lstStyle/>
          <a:p>
            <a:r>
              <a:rPr lang="en-US" altLang="zh-CN">
                <a:ea typeface="宋体" panose="02010600030101010101" pitchFamily="2" charset="-122"/>
              </a:rPr>
              <a:t>Throwing an Exception</a:t>
            </a:r>
          </a:p>
        </p:txBody>
      </p:sp>
      <p:sp>
        <p:nvSpPr>
          <p:cNvPr id="238596" name="Rectangle 3"/>
          <p:cNvSpPr>
            <a:spLocks noGrp="1" noChangeArrowheads="1"/>
          </p:cNvSpPr>
          <p:nvPr>
            <p:ph type="body" idx="1"/>
          </p:nvPr>
        </p:nvSpPr>
        <p:spPr>
          <a:xfrm>
            <a:off x="1943100" y="1143001"/>
            <a:ext cx="8470900" cy="4665663"/>
          </a:xfrm>
        </p:spPr>
        <p:txBody>
          <a:bodyPr/>
          <a:lstStyle/>
          <a:p>
            <a:pPr>
              <a:lnSpc>
                <a:spcPct val="90000"/>
              </a:lnSpc>
              <a:spcAft>
                <a:spcPct val="30000"/>
              </a:spcAft>
              <a:tabLst>
                <a:tab pos="571500" algn="l"/>
                <a:tab pos="800100" algn="l"/>
              </a:tabLst>
            </a:pPr>
            <a:r>
              <a:rPr lang="en-US" altLang="zh-CN">
                <a:latin typeface="Times New Roman" panose="02020603050405020304" pitchFamily="18" charset="0"/>
                <a:ea typeface="宋体" panose="02010600030101010101" pitchFamily="2" charset="-122"/>
              </a:rPr>
              <a:t>By an invalid operation (</a:t>
            </a:r>
            <a:r>
              <a:rPr lang="en-US" altLang="zh-CN">
                <a:solidFill>
                  <a:srgbClr val="FF0000"/>
                </a:solidFill>
                <a:latin typeface="Times New Roman" panose="02020603050405020304" pitchFamily="18" charset="0"/>
                <a:ea typeface="宋体" panose="02010600030101010101" pitchFamily="2" charset="-122"/>
              </a:rPr>
              <a:t>implicit exception</a:t>
            </a:r>
            <a:r>
              <a:rPr lang="en-US" altLang="zh-CN">
                <a:latin typeface="Times New Roman" panose="02020603050405020304" pitchFamily="18" charset="0"/>
                <a:ea typeface="宋体" panose="02010600030101010101" pitchFamily="2" charset="-122"/>
              </a:rPr>
              <a:t>)</a:t>
            </a:r>
          </a:p>
          <a:p>
            <a:pPr>
              <a:lnSpc>
                <a:spcPct val="80000"/>
              </a:lnSpc>
              <a:spcBef>
                <a:spcPct val="0"/>
              </a:spcBef>
              <a:tabLst>
                <a:tab pos="571500" algn="l"/>
                <a:tab pos="800100" algn="l"/>
              </a:tabLst>
            </a:pPr>
            <a:r>
              <a:rPr lang="en-US" altLang="zh-CN">
                <a:latin typeface="Times New Roman" panose="02020603050405020304" pitchFamily="18" charset="0"/>
                <a:ea typeface="宋体" panose="02010600030101010101" pitchFamily="2" charset="-122"/>
              </a:rPr>
              <a:t>	Division by 0</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Index overflow</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Access via a null reference</a:t>
            </a:r>
          </a:p>
          <a:p>
            <a:pPr>
              <a:lnSpc>
                <a:spcPct val="50000"/>
              </a:lnSpc>
              <a:tabLst>
                <a:tab pos="571500" algn="l"/>
                <a:tab pos="800100" algn="l"/>
              </a:tabLst>
            </a:pPr>
            <a:r>
              <a:rPr lang="en-US" altLang="zh-CN">
                <a:latin typeface="Times New Roman" panose="02020603050405020304" pitchFamily="18" charset="0"/>
                <a:ea typeface="宋体" panose="02010600030101010101" pitchFamily="2" charset="-122"/>
              </a:rPr>
              <a:t>	...</a:t>
            </a:r>
          </a:p>
          <a:p>
            <a:pPr>
              <a:lnSpc>
                <a:spcPct val="9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90000"/>
              </a:lnSpc>
              <a:spcAft>
                <a:spcPct val="30000"/>
              </a:spcAft>
              <a:tabLst>
                <a:tab pos="571500" algn="l"/>
                <a:tab pos="800100" algn="l"/>
              </a:tabLst>
            </a:pPr>
            <a:r>
              <a:rPr lang="en-US" altLang="zh-CN">
                <a:latin typeface="Times New Roman" panose="02020603050405020304" pitchFamily="18" charset="0"/>
                <a:ea typeface="宋体" panose="02010600030101010101" pitchFamily="2" charset="-122"/>
              </a:rPr>
              <a:t>By a throw statement (</a:t>
            </a:r>
            <a:r>
              <a:rPr lang="en-US" altLang="zh-CN">
                <a:solidFill>
                  <a:srgbClr val="FF0000"/>
                </a:solidFill>
                <a:latin typeface="Times New Roman" panose="02020603050405020304" pitchFamily="18" charset="0"/>
                <a:ea typeface="宋体" panose="02010600030101010101" pitchFamily="2" charset="-122"/>
              </a:rPr>
              <a:t>explicit exception</a:t>
            </a:r>
            <a:r>
              <a:rPr lang="en-US" altLang="zh-CN">
                <a:latin typeface="Times New Roman" panose="02020603050405020304" pitchFamily="18" charset="0"/>
                <a:ea typeface="宋体" panose="02010600030101010101" pitchFamily="2" charset="-122"/>
              </a:rPr>
              <a:t>)</a:t>
            </a:r>
          </a:p>
          <a:p>
            <a:pPr>
              <a:lnSpc>
                <a:spcPct val="90000"/>
              </a:lnSpc>
              <a:spcBef>
                <a:spcPct val="0"/>
              </a:spcBef>
              <a:tabLst>
                <a:tab pos="571500" algn="l"/>
                <a:tab pos="800100" algn="l"/>
              </a:tabLst>
            </a:pPr>
            <a:r>
              <a:rPr lang="en-US" altLang="zh-CN">
                <a:ea typeface="宋体" panose="02010600030101010101" pitchFamily="2" charset="-122"/>
              </a:rPr>
              <a:t>	throw new MyException(10);</a:t>
            </a:r>
          </a:p>
          <a:p>
            <a:pPr>
              <a:lnSpc>
                <a:spcPct val="80000"/>
              </a:lnSpc>
              <a:spcBef>
                <a:spcPct val="0"/>
              </a:spcBef>
              <a:tabLst>
                <a:tab pos="571500" algn="l"/>
                <a:tab pos="800100" algn="l"/>
              </a:tabLst>
            </a:pPr>
            <a:r>
              <a:rPr lang="en-US" altLang="zh-CN">
                <a:ea typeface="宋体" panose="02010600030101010101" pitchFamily="2" charset="-122"/>
              </a:rPr>
              <a:t>	class MyException : ApplicationException {</a:t>
            </a:r>
          </a:p>
          <a:p>
            <a:pPr>
              <a:lnSpc>
                <a:spcPct val="80000"/>
              </a:lnSpc>
              <a:tabLst>
                <a:tab pos="571500" algn="l"/>
                <a:tab pos="800100" algn="l"/>
              </a:tabLst>
            </a:pPr>
            <a:r>
              <a:rPr lang="en-US" altLang="zh-CN">
                <a:ea typeface="宋体" panose="02010600030101010101" pitchFamily="2" charset="-122"/>
              </a:rPr>
              <a:t>		public int errorCode;</a:t>
            </a:r>
          </a:p>
          <a:p>
            <a:pPr>
              <a:lnSpc>
                <a:spcPct val="80000"/>
              </a:lnSpc>
              <a:tabLst>
                <a:tab pos="571500" algn="l"/>
                <a:tab pos="800100" algn="l"/>
              </a:tabLst>
            </a:pPr>
            <a:r>
              <a:rPr lang="en-US" altLang="zh-CN">
                <a:ea typeface="宋体" panose="02010600030101010101" pitchFamily="2" charset="-122"/>
              </a:rPr>
              <a:t>		public MyException(int x) { errorCode = x; }</a:t>
            </a:r>
          </a:p>
          <a:p>
            <a:pPr>
              <a:lnSpc>
                <a:spcPct val="80000"/>
              </a:lnSpc>
              <a:tabLst>
                <a:tab pos="571500" algn="l"/>
                <a:tab pos="800100" algn="l"/>
              </a:tabLst>
            </a:pPr>
            <a:r>
              <a:rPr lang="en-US" altLang="zh-CN">
                <a:ea typeface="宋体" panose="02010600030101010101" pitchFamily="2" charset="-122"/>
              </a:rPr>
              <a:t>	}</a:t>
            </a:r>
          </a:p>
          <a:p>
            <a:pPr>
              <a:lnSpc>
                <a:spcPct val="90000"/>
              </a:lnSpc>
              <a:tabLst>
                <a:tab pos="571500" algn="l"/>
                <a:tab pos="800100" algn="l"/>
              </a:tabLst>
            </a:pPr>
            <a:endParaRPr lang="en-US" altLang="zh-CN">
              <a:ea typeface="宋体" panose="02010600030101010101" pitchFamily="2" charset="-122"/>
            </a:endParaRPr>
          </a:p>
          <a:p>
            <a:pPr>
              <a:lnSpc>
                <a:spcPct val="90000"/>
              </a:lnSpc>
              <a:tabLst>
                <a:tab pos="571500" algn="l"/>
                <a:tab pos="800100" algn="l"/>
              </a:tabLst>
            </a:pPr>
            <a:r>
              <a:rPr lang="en-US" altLang="zh-CN">
                <a:latin typeface="Times New Roman" panose="02020603050405020304" pitchFamily="18" charset="0"/>
                <a:ea typeface="宋体" panose="02010600030101010101" pitchFamily="2" charset="-122"/>
              </a:rPr>
              <a:t>(By calling a method that throws an exception but does not catch it)</a:t>
            </a:r>
          </a:p>
          <a:p>
            <a:pPr>
              <a:lnSpc>
                <a:spcPct val="90000"/>
              </a:lnSpc>
              <a:tabLst>
                <a:tab pos="571500" algn="l"/>
                <a:tab pos="800100" algn="l"/>
              </a:tabLst>
            </a:pPr>
            <a:r>
              <a:rPr lang="en-US" altLang="zh-CN">
                <a:latin typeface="Times New Roman" panose="02020603050405020304" pitchFamily="18" charset="0"/>
                <a:ea typeface="宋体" panose="02010600030101010101" pitchFamily="2" charset="-122"/>
              </a:rPr>
              <a:t>	</a:t>
            </a:r>
            <a:r>
              <a:rPr lang="en-US" altLang="zh-CN">
                <a:ea typeface="宋体" panose="02010600030101010101" pitchFamily="2" charset="-122"/>
              </a:rPr>
              <a:t>s = new FileStream(...);  </a:t>
            </a:r>
          </a:p>
        </p:txBody>
      </p:sp>
    </p:spTree>
    <p:extLst>
      <p:ext uri="{BB962C8B-B14F-4D97-AF65-F5344CB8AC3E}">
        <p14:creationId xmlns:p14="http://schemas.microsoft.com/office/powerpoint/2010/main" val="12563202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4D654257-C097-4632-9B77-34BAD6FC3291}" type="slidenum">
              <a:rPr lang="zh-CN" altLang="de-DE" sz="1400" b="0">
                <a:solidFill>
                  <a:srgbClr val="000000"/>
                </a:solidFill>
                <a:latin typeface="Times New Roman" panose="02020603050405020304" pitchFamily="18" charset="0"/>
              </a:rPr>
              <a:pPr eaLnBrk="1" hangingPunct="1">
                <a:spcBef>
                  <a:spcPct val="0"/>
                </a:spcBef>
              </a:pPr>
              <a:t>103</a:t>
            </a:fld>
            <a:endParaRPr lang="de-DE" altLang="zh-CN" sz="1400" b="0">
              <a:solidFill>
                <a:srgbClr val="000000"/>
              </a:solidFill>
              <a:latin typeface="Times New Roman" panose="02020603050405020304" pitchFamily="18" charset="0"/>
            </a:endParaRPr>
          </a:p>
        </p:txBody>
      </p:sp>
      <p:sp>
        <p:nvSpPr>
          <p:cNvPr id="240643" name="Rectangle 2"/>
          <p:cNvSpPr>
            <a:spLocks noGrp="1" noChangeArrowheads="1"/>
          </p:cNvSpPr>
          <p:nvPr>
            <p:ph type="title"/>
          </p:nvPr>
        </p:nvSpPr>
        <p:spPr/>
        <p:txBody>
          <a:bodyPr/>
          <a:lstStyle/>
          <a:p>
            <a:r>
              <a:rPr lang="en-US" altLang="zh-CN">
                <a:ea typeface="宋体" panose="02010600030101010101" pitchFamily="2" charset="-122"/>
              </a:rPr>
              <a:t>Searching for a Catch Clause</a:t>
            </a:r>
          </a:p>
        </p:txBody>
      </p:sp>
      <p:sp>
        <p:nvSpPr>
          <p:cNvPr id="138243" name="Rectangle 3"/>
          <p:cNvSpPr>
            <a:spLocks noGrp="1" noChangeArrowheads="1"/>
          </p:cNvSpPr>
          <p:nvPr>
            <p:ph type="body" idx="1"/>
          </p:nvPr>
        </p:nvSpPr>
        <p:spPr>
          <a:xfrm>
            <a:off x="1892300" y="2867026"/>
            <a:ext cx="8470900" cy="1006475"/>
          </a:xfrm>
        </p:spPr>
        <p:txBody>
          <a:bodyPr/>
          <a:lstStyle/>
          <a:p>
            <a:pPr marL="0" indent="263525">
              <a:spcBef>
                <a:spcPct val="0"/>
              </a:spcBef>
              <a:buSzPct val="60000"/>
            </a:pPr>
            <a:r>
              <a:rPr lang="en-US" altLang="zh-CN">
                <a:latin typeface="Times New Roman" panose="02020603050405020304" pitchFamily="18" charset="0"/>
                <a:ea typeface="宋体" panose="02010600030101010101" pitchFamily="2" charset="-122"/>
              </a:rPr>
              <a:t>Caller chain is traversed backwards until a method with a matching catch clause is found.</a:t>
            </a:r>
          </a:p>
          <a:p>
            <a:pPr marL="0" indent="263525">
              <a:spcBef>
                <a:spcPct val="0"/>
              </a:spcBef>
              <a:buSzPct val="60000"/>
            </a:pPr>
            <a:r>
              <a:rPr lang="en-US" altLang="zh-CN">
                <a:latin typeface="Times New Roman" panose="02020603050405020304" pitchFamily="18" charset="0"/>
                <a:ea typeface="宋体" panose="02010600030101010101" pitchFamily="2" charset="-122"/>
              </a:rPr>
              <a:t>If none is found =&gt; Program is aborted with a stack trace</a:t>
            </a:r>
          </a:p>
        </p:txBody>
      </p:sp>
      <p:sp>
        <p:nvSpPr>
          <p:cNvPr id="240645" name="Rectangle 4"/>
          <p:cNvSpPr>
            <a:spLocks noChangeArrowheads="1"/>
          </p:cNvSpPr>
          <p:nvPr/>
        </p:nvSpPr>
        <p:spPr bwMode="auto">
          <a:xfrm>
            <a:off x="2108200" y="1612900"/>
            <a:ext cx="12954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70000"/>
              </a:lnSpc>
              <a:spcBef>
                <a:spcPct val="0"/>
              </a:spcBef>
            </a:pPr>
            <a:r>
              <a:rPr lang="en-US" altLang="zh-CN" sz="1800">
                <a:solidFill>
                  <a:srgbClr val="000000"/>
                </a:solidFill>
              </a:rPr>
              <a:t>...</a:t>
            </a:r>
          </a:p>
          <a:p>
            <a:pPr>
              <a:lnSpc>
                <a:spcPct val="70000"/>
              </a:lnSpc>
              <a:spcBef>
                <a:spcPct val="0"/>
              </a:spcBef>
            </a:pPr>
            <a:r>
              <a:rPr lang="en-US" altLang="zh-CN" sz="1800">
                <a:solidFill>
                  <a:srgbClr val="FF0000"/>
                </a:solidFill>
              </a:rPr>
              <a:t>F();</a:t>
            </a:r>
            <a:endParaRPr lang="en-US" altLang="zh-CN" sz="1800">
              <a:solidFill>
                <a:srgbClr val="000000"/>
              </a:solidFill>
            </a:endParaRPr>
          </a:p>
          <a:p>
            <a:pPr>
              <a:lnSpc>
                <a:spcPct val="70000"/>
              </a:lnSpc>
              <a:spcBef>
                <a:spcPct val="0"/>
              </a:spcBef>
            </a:pPr>
            <a:r>
              <a:rPr lang="en-US" altLang="zh-CN" sz="1800">
                <a:solidFill>
                  <a:srgbClr val="000000"/>
                </a:solidFill>
              </a:rPr>
              <a:t>...</a:t>
            </a:r>
          </a:p>
        </p:txBody>
      </p:sp>
      <p:grpSp>
        <p:nvGrpSpPr>
          <p:cNvPr id="138260" name="Group 20"/>
          <p:cNvGrpSpPr>
            <a:grpSpLocks/>
          </p:cNvGrpSpPr>
          <p:nvPr/>
        </p:nvGrpSpPr>
        <p:grpSpPr bwMode="auto">
          <a:xfrm>
            <a:off x="3556000" y="1265238"/>
            <a:ext cx="1752600" cy="1490662"/>
            <a:chOff x="1280" y="797"/>
            <a:chExt cx="1104" cy="939"/>
          </a:xfrm>
        </p:grpSpPr>
        <p:sp>
          <p:nvSpPr>
            <p:cNvPr id="240660" name="Rectangle 5"/>
            <p:cNvSpPr>
              <a:spLocks noChangeArrowheads="1"/>
            </p:cNvSpPr>
            <p:nvPr/>
          </p:nvSpPr>
          <p:spPr bwMode="auto">
            <a:xfrm>
              <a:off x="1328" y="1016"/>
              <a:ext cx="1056" cy="7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a:lstStyle>
              <a:lvl1pPr eaLnBrk="0" hangingPunct="0">
                <a:spcBef>
                  <a:spcPct val="20000"/>
                </a:spcBef>
                <a:tabLst>
                  <a:tab pos="228600" algn="l"/>
                </a:tabLst>
                <a:defRPr sz="2000" b="1">
                  <a:solidFill>
                    <a:schemeClr val="tx1"/>
                  </a:solidFill>
                  <a:latin typeface="Calibri" panose="020F0502020204030204" pitchFamily="34" charset="0"/>
                </a:defRPr>
              </a:lvl1pPr>
              <a:lvl2pPr marL="742950" indent="-285750" eaLnBrk="0" hangingPunct="0">
                <a:spcBef>
                  <a:spcPct val="20000"/>
                </a:spcBef>
                <a:tabLst>
                  <a:tab pos="228600" algn="l"/>
                </a:tabLst>
                <a:defRPr sz="2000" b="1">
                  <a:solidFill>
                    <a:schemeClr val="tx1"/>
                  </a:solidFill>
                  <a:latin typeface="Calibri" panose="020F0502020204030204" pitchFamily="34" charset="0"/>
                </a:defRPr>
              </a:lvl2pPr>
              <a:lvl3pPr marL="1143000" indent="-228600" eaLnBrk="0" hangingPunct="0">
                <a:spcBef>
                  <a:spcPct val="20000"/>
                </a:spcBef>
                <a:tabLst>
                  <a:tab pos="228600" algn="l"/>
                </a:tabLst>
                <a:defRPr sz="2000" b="1">
                  <a:solidFill>
                    <a:schemeClr val="tx1"/>
                  </a:solidFill>
                  <a:latin typeface="Calibri" panose="020F0502020204030204" pitchFamily="34" charset="0"/>
                </a:defRPr>
              </a:lvl3pPr>
              <a:lvl4pPr marL="1600200" indent="-228600" eaLnBrk="0" hangingPunct="0">
                <a:spcBef>
                  <a:spcPct val="20000"/>
                </a:spcBef>
                <a:tabLst>
                  <a:tab pos="228600" algn="l"/>
                </a:tabLst>
                <a:defRPr sz="2000" b="1">
                  <a:solidFill>
                    <a:schemeClr val="tx1"/>
                  </a:solidFill>
                  <a:latin typeface="Calibri" panose="020F0502020204030204" pitchFamily="34" charset="0"/>
                </a:defRPr>
              </a:lvl4pPr>
              <a:lvl5pPr marL="2057400" indent="-228600" eaLnBrk="0" hangingPunct="0">
                <a:spcBef>
                  <a:spcPct val="20000"/>
                </a:spcBef>
                <a:tabLst>
                  <a:tab pos="228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9pPr>
            </a:lstStyle>
            <a:p>
              <a:pPr>
                <a:lnSpc>
                  <a:spcPts val="1300"/>
                </a:lnSpc>
                <a:spcBef>
                  <a:spcPct val="0"/>
                </a:spcBef>
              </a:pPr>
              <a:r>
                <a:rPr lang="en-US" altLang="zh-CN" sz="1800">
                  <a:solidFill>
                    <a:srgbClr val="000000"/>
                  </a:solidFill>
                </a:rPr>
                <a:t>try {</a:t>
              </a:r>
            </a:p>
            <a:p>
              <a:pPr>
                <a:lnSpc>
                  <a:spcPct val="80000"/>
                </a:lnSpc>
                <a:spcBef>
                  <a:spcPct val="0"/>
                </a:spcBef>
              </a:pPr>
              <a:r>
                <a:rPr lang="en-US" altLang="zh-CN" sz="1800">
                  <a:solidFill>
                    <a:srgbClr val="000000"/>
                  </a:solidFill>
                </a:rPr>
                <a:t>	</a:t>
              </a:r>
              <a:r>
                <a:rPr lang="en-US" altLang="zh-CN" sz="1800">
                  <a:solidFill>
                    <a:srgbClr val="FF0000"/>
                  </a:solidFill>
                </a:rPr>
                <a:t>G();</a:t>
              </a:r>
              <a:endParaRPr lang="en-US" altLang="zh-CN" sz="1800">
                <a:solidFill>
                  <a:srgbClr val="000000"/>
                </a:solidFill>
              </a:endParaRPr>
            </a:p>
            <a:p>
              <a:pPr>
                <a:lnSpc>
                  <a:spcPct val="40000"/>
                </a:lnSpc>
                <a:spcBef>
                  <a:spcPct val="0"/>
                </a:spcBef>
              </a:pPr>
              <a:r>
                <a:rPr lang="en-US" altLang="zh-CN" sz="1800">
                  <a:solidFill>
                    <a:srgbClr val="000000"/>
                  </a:solidFill>
                </a:rPr>
                <a:t>	....</a:t>
              </a:r>
            </a:p>
            <a:p>
              <a:pPr>
                <a:lnSpc>
                  <a:spcPct val="80000"/>
                </a:lnSpc>
                <a:spcBef>
                  <a:spcPct val="0"/>
                </a:spcBef>
              </a:pPr>
              <a:r>
                <a:rPr lang="en-US" altLang="zh-CN" sz="1800">
                  <a:solidFill>
                    <a:srgbClr val="000000"/>
                  </a:solidFill>
                </a:rPr>
                <a:t>} catch (Exc e) {</a:t>
              </a:r>
            </a:p>
            <a:p>
              <a:pPr>
                <a:lnSpc>
                  <a:spcPct val="50000"/>
                </a:lnSpc>
                <a:spcBef>
                  <a:spcPct val="0"/>
                </a:spcBef>
              </a:pPr>
              <a:r>
                <a:rPr lang="en-US" altLang="zh-CN" sz="1800">
                  <a:solidFill>
                    <a:srgbClr val="000000"/>
                  </a:solidFill>
                </a:rPr>
                <a:t>	...</a:t>
              </a:r>
            </a:p>
            <a:p>
              <a:pPr>
                <a:lnSpc>
                  <a:spcPct val="50000"/>
                </a:lnSpc>
                <a:spcBef>
                  <a:spcPct val="0"/>
                </a:spcBef>
              </a:pPr>
              <a:r>
                <a:rPr lang="en-US" altLang="zh-CN" sz="1800">
                  <a:solidFill>
                    <a:srgbClr val="000000"/>
                  </a:solidFill>
                </a:rPr>
                <a:t>}</a:t>
              </a:r>
            </a:p>
          </p:txBody>
        </p:sp>
        <p:sp>
          <p:nvSpPr>
            <p:cNvPr id="240661" name="Text Box 8"/>
            <p:cNvSpPr txBox="1">
              <a:spLocks noChangeArrowheads="1"/>
            </p:cNvSpPr>
            <p:nvPr/>
          </p:nvSpPr>
          <p:spPr bwMode="auto">
            <a:xfrm>
              <a:off x="1280" y="797"/>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sz="1800">
                  <a:solidFill>
                    <a:srgbClr val="000000"/>
                  </a:solidFill>
                </a:rPr>
                <a:t>F</a:t>
              </a:r>
            </a:p>
          </p:txBody>
        </p:sp>
      </p:grpSp>
      <p:grpSp>
        <p:nvGrpSpPr>
          <p:cNvPr id="138259" name="Group 19"/>
          <p:cNvGrpSpPr>
            <a:grpSpLocks/>
          </p:cNvGrpSpPr>
          <p:nvPr/>
        </p:nvGrpSpPr>
        <p:grpSpPr bwMode="auto">
          <a:xfrm>
            <a:off x="5486400" y="1265238"/>
            <a:ext cx="1358900" cy="1033462"/>
            <a:chOff x="2496" y="797"/>
            <a:chExt cx="856" cy="651"/>
          </a:xfrm>
        </p:grpSpPr>
        <p:sp>
          <p:nvSpPr>
            <p:cNvPr id="240658" name="Rectangle 6"/>
            <p:cNvSpPr>
              <a:spLocks noChangeArrowheads="1"/>
            </p:cNvSpPr>
            <p:nvPr/>
          </p:nvSpPr>
          <p:spPr bwMode="auto">
            <a:xfrm>
              <a:off x="2536" y="1016"/>
              <a:ext cx="816" cy="4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tabLst>
                  <a:tab pos="228600" algn="l"/>
                </a:tabLst>
                <a:defRPr sz="2000" b="1">
                  <a:solidFill>
                    <a:schemeClr val="tx1"/>
                  </a:solidFill>
                  <a:latin typeface="Calibri" panose="020F0502020204030204" pitchFamily="34" charset="0"/>
                </a:defRPr>
              </a:lvl1pPr>
              <a:lvl2pPr marL="742950" indent="-285750" eaLnBrk="0" hangingPunct="0">
                <a:spcBef>
                  <a:spcPct val="20000"/>
                </a:spcBef>
                <a:tabLst>
                  <a:tab pos="228600" algn="l"/>
                </a:tabLst>
                <a:defRPr sz="2000" b="1">
                  <a:solidFill>
                    <a:schemeClr val="tx1"/>
                  </a:solidFill>
                  <a:latin typeface="Calibri" panose="020F0502020204030204" pitchFamily="34" charset="0"/>
                </a:defRPr>
              </a:lvl2pPr>
              <a:lvl3pPr marL="1143000" indent="-228600" eaLnBrk="0" hangingPunct="0">
                <a:spcBef>
                  <a:spcPct val="20000"/>
                </a:spcBef>
                <a:tabLst>
                  <a:tab pos="228600" algn="l"/>
                </a:tabLst>
                <a:defRPr sz="2000" b="1">
                  <a:solidFill>
                    <a:schemeClr val="tx1"/>
                  </a:solidFill>
                  <a:latin typeface="Calibri" panose="020F0502020204030204" pitchFamily="34" charset="0"/>
                </a:defRPr>
              </a:lvl3pPr>
              <a:lvl4pPr marL="1600200" indent="-228600" eaLnBrk="0" hangingPunct="0">
                <a:spcBef>
                  <a:spcPct val="20000"/>
                </a:spcBef>
                <a:tabLst>
                  <a:tab pos="228600" algn="l"/>
                </a:tabLst>
                <a:defRPr sz="2000" b="1">
                  <a:solidFill>
                    <a:schemeClr val="tx1"/>
                  </a:solidFill>
                  <a:latin typeface="Calibri" panose="020F0502020204030204" pitchFamily="34" charset="0"/>
                </a:defRPr>
              </a:lvl4pPr>
              <a:lvl5pPr marL="2057400" indent="-228600" eaLnBrk="0" hangingPunct="0">
                <a:spcBef>
                  <a:spcPct val="20000"/>
                </a:spcBef>
                <a:tabLst>
                  <a:tab pos="228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9pPr>
            </a:lstStyle>
            <a:p>
              <a:pPr>
                <a:lnSpc>
                  <a:spcPct val="70000"/>
                </a:lnSpc>
                <a:spcBef>
                  <a:spcPct val="0"/>
                </a:spcBef>
              </a:pPr>
              <a:r>
                <a:rPr lang="en-US" altLang="zh-CN" sz="1800">
                  <a:solidFill>
                    <a:srgbClr val="000000"/>
                  </a:solidFill>
                </a:rPr>
                <a:t>...</a:t>
              </a:r>
            </a:p>
            <a:p>
              <a:pPr>
                <a:lnSpc>
                  <a:spcPct val="70000"/>
                </a:lnSpc>
                <a:spcBef>
                  <a:spcPct val="0"/>
                </a:spcBef>
              </a:pPr>
              <a:r>
                <a:rPr lang="en-US" altLang="zh-CN" sz="1800">
                  <a:solidFill>
                    <a:srgbClr val="FF0000"/>
                  </a:solidFill>
                </a:rPr>
                <a:t>H();</a:t>
              </a:r>
              <a:endParaRPr lang="en-US" altLang="zh-CN" sz="1800">
                <a:solidFill>
                  <a:srgbClr val="000000"/>
                </a:solidFill>
              </a:endParaRPr>
            </a:p>
            <a:p>
              <a:pPr>
                <a:lnSpc>
                  <a:spcPct val="70000"/>
                </a:lnSpc>
                <a:spcBef>
                  <a:spcPct val="0"/>
                </a:spcBef>
              </a:pPr>
              <a:r>
                <a:rPr lang="en-US" altLang="zh-CN" sz="1800">
                  <a:solidFill>
                    <a:srgbClr val="000000"/>
                  </a:solidFill>
                </a:rPr>
                <a:t>....</a:t>
              </a:r>
            </a:p>
          </p:txBody>
        </p:sp>
        <p:sp>
          <p:nvSpPr>
            <p:cNvPr id="240659" name="Text Box 9"/>
            <p:cNvSpPr txBox="1">
              <a:spLocks noChangeArrowheads="1"/>
            </p:cNvSpPr>
            <p:nvPr/>
          </p:nvSpPr>
          <p:spPr bwMode="auto">
            <a:xfrm>
              <a:off x="2496" y="797"/>
              <a:ext cx="2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sz="1800">
                  <a:solidFill>
                    <a:srgbClr val="000000"/>
                  </a:solidFill>
                </a:rPr>
                <a:t>G</a:t>
              </a:r>
            </a:p>
          </p:txBody>
        </p:sp>
      </p:grpSp>
      <p:grpSp>
        <p:nvGrpSpPr>
          <p:cNvPr id="138258" name="Group 18"/>
          <p:cNvGrpSpPr>
            <a:grpSpLocks/>
          </p:cNvGrpSpPr>
          <p:nvPr/>
        </p:nvGrpSpPr>
        <p:grpSpPr bwMode="auto">
          <a:xfrm>
            <a:off x="7056438" y="1265238"/>
            <a:ext cx="3116262" cy="1033462"/>
            <a:chOff x="3485" y="797"/>
            <a:chExt cx="1963" cy="651"/>
          </a:xfrm>
        </p:grpSpPr>
        <p:sp>
          <p:nvSpPr>
            <p:cNvPr id="240656" name="Rectangle 7"/>
            <p:cNvSpPr>
              <a:spLocks noChangeArrowheads="1"/>
            </p:cNvSpPr>
            <p:nvPr/>
          </p:nvSpPr>
          <p:spPr bwMode="auto">
            <a:xfrm>
              <a:off x="3544" y="1016"/>
              <a:ext cx="1904" cy="4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tabLst>
                  <a:tab pos="228600" algn="l"/>
                </a:tabLst>
                <a:defRPr sz="2000" b="1">
                  <a:solidFill>
                    <a:schemeClr val="tx1"/>
                  </a:solidFill>
                  <a:latin typeface="Calibri" panose="020F0502020204030204" pitchFamily="34" charset="0"/>
                </a:defRPr>
              </a:lvl1pPr>
              <a:lvl2pPr marL="742950" indent="-285750" eaLnBrk="0" hangingPunct="0">
                <a:spcBef>
                  <a:spcPct val="20000"/>
                </a:spcBef>
                <a:tabLst>
                  <a:tab pos="228600" algn="l"/>
                </a:tabLst>
                <a:defRPr sz="2000" b="1">
                  <a:solidFill>
                    <a:schemeClr val="tx1"/>
                  </a:solidFill>
                  <a:latin typeface="Calibri" panose="020F0502020204030204" pitchFamily="34" charset="0"/>
                </a:defRPr>
              </a:lvl2pPr>
              <a:lvl3pPr marL="1143000" indent="-228600" eaLnBrk="0" hangingPunct="0">
                <a:spcBef>
                  <a:spcPct val="20000"/>
                </a:spcBef>
                <a:tabLst>
                  <a:tab pos="228600" algn="l"/>
                </a:tabLst>
                <a:defRPr sz="2000" b="1">
                  <a:solidFill>
                    <a:schemeClr val="tx1"/>
                  </a:solidFill>
                  <a:latin typeface="Calibri" panose="020F0502020204030204" pitchFamily="34" charset="0"/>
                </a:defRPr>
              </a:lvl3pPr>
              <a:lvl4pPr marL="1600200" indent="-228600" eaLnBrk="0" hangingPunct="0">
                <a:spcBef>
                  <a:spcPct val="20000"/>
                </a:spcBef>
                <a:tabLst>
                  <a:tab pos="228600" algn="l"/>
                </a:tabLst>
                <a:defRPr sz="2000" b="1">
                  <a:solidFill>
                    <a:schemeClr val="tx1"/>
                  </a:solidFill>
                  <a:latin typeface="Calibri" panose="020F0502020204030204" pitchFamily="34" charset="0"/>
                </a:defRPr>
              </a:lvl4pPr>
              <a:lvl5pPr marL="2057400" indent="-228600" eaLnBrk="0" hangingPunct="0">
                <a:spcBef>
                  <a:spcPct val="20000"/>
                </a:spcBef>
                <a:tabLst>
                  <a:tab pos="228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9pPr>
            </a:lstStyle>
            <a:p>
              <a:pPr>
                <a:lnSpc>
                  <a:spcPct val="70000"/>
                </a:lnSpc>
                <a:spcBef>
                  <a:spcPct val="0"/>
                </a:spcBef>
              </a:pPr>
              <a:r>
                <a:rPr lang="en-US" altLang="zh-CN" sz="1800">
                  <a:solidFill>
                    <a:srgbClr val="000000"/>
                  </a:solidFill>
                </a:rPr>
                <a:t>...</a:t>
              </a:r>
            </a:p>
            <a:p>
              <a:pPr>
                <a:lnSpc>
                  <a:spcPct val="70000"/>
                </a:lnSpc>
                <a:spcBef>
                  <a:spcPct val="0"/>
                </a:spcBef>
              </a:pPr>
              <a:r>
                <a:rPr lang="en-US" altLang="zh-CN" sz="1800">
                  <a:solidFill>
                    <a:srgbClr val="FF0000"/>
                  </a:solidFill>
                </a:rPr>
                <a:t>throw new FooException(...);</a:t>
              </a:r>
              <a:endParaRPr lang="en-US" altLang="zh-CN" sz="1800">
                <a:solidFill>
                  <a:srgbClr val="000000"/>
                </a:solidFill>
              </a:endParaRPr>
            </a:p>
            <a:p>
              <a:pPr>
                <a:lnSpc>
                  <a:spcPct val="70000"/>
                </a:lnSpc>
                <a:spcBef>
                  <a:spcPct val="0"/>
                </a:spcBef>
              </a:pPr>
              <a:r>
                <a:rPr lang="en-US" altLang="zh-CN" sz="1800">
                  <a:solidFill>
                    <a:srgbClr val="000000"/>
                  </a:solidFill>
                </a:rPr>
                <a:t>....</a:t>
              </a:r>
            </a:p>
          </p:txBody>
        </p:sp>
        <p:sp>
          <p:nvSpPr>
            <p:cNvPr id="240657" name="Text Box 10"/>
            <p:cNvSpPr txBox="1">
              <a:spLocks noChangeArrowheads="1"/>
            </p:cNvSpPr>
            <p:nvPr/>
          </p:nvSpPr>
          <p:spPr bwMode="auto">
            <a:xfrm>
              <a:off x="3485" y="797"/>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sz="1800">
                  <a:solidFill>
                    <a:srgbClr val="000000"/>
                  </a:solidFill>
                </a:rPr>
                <a:t>H</a:t>
              </a:r>
            </a:p>
          </p:txBody>
        </p:sp>
      </p:grpSp>
      <p:sp>
        <p:nvSpPr>
          <p:cNvPr id="138251" name="Line 11"/>
          <p:cNvSpPr>
            <a:spLocks noChangeShapeType="1"/>
          </p:cNvSpPr>
          <p:nvPr/>
        </p:nvSpPr>
        <p:spPr bwMode="auto">
          <a:xfrm flipV="1">
            <a:off x="2489200" y="1612900"/>
            <a:ext cx="1143000" cy="30480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38252" name="Freeform 12"/>
          <p:cNvSpPr>
            <a:spLocks/>
          </p:cNvSpPr>
          <p:nvPr/>
        </p:nvSpPr>
        <p:spPr bwMode="auto">
          <a:xfrm>
            <a:off x="4495801" y="1617664"/>
            <a:ext cx="1052513" cy="300037"/>
          </a:xfrm>
          <a:custGeom>
            <a:avLst/>
            <a:gdLst>
              <a:gd name="T0" fmla="*/ 0 w 663"/>
              <a:gd name="T1" fmla="*/ 300037 h 189"/>
              <a:gd name="T2" fmla="*/ 1052513 w 663"/>
              <a:gd name="T3" fmla="*/ 0 h 189"/>
              <a:gd name="T4" fmla="*/ 0 60000 65536"/>
              <a:gd name="T5" fmla="*/ 0 60000 65536"/>
            </a:gdLst>
            <a:ahLst/>
            <a:cxnLst>
              <a:cxn ang="T4">
                <a:pos x="T0" y="T1"/>
              </a:cxn>
              <a:cxn ang="T5">
                <a:pos x="T2" y="T3"/>
              </a:cxn>
            </a:cxnLst>
            <a:rect l="0" t="0" r="r" b="b"/>
            <a:pathLst>
              <a:path w="663" h="189">
                <a:moveTo>
                  <a:pt x="0" y="189"/>
                </a:moveTo>
                <a:lnTo>
                  <a:pt x="663" y="0"/>
                </a:lnTo>
              </a:path>
            </a:pathLst>
          </a:custGeom>
          <a:noFill/>
          <a:ln w="19050">
            <a:solidFill>
              <a:srgbClr val="FF0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38253" name="Line 13"/>
          <p:cNvSpPr>
            <a:spLocks noChangeShapeType="1"/>
          </p:cNvSpPr>
          <p:nvPr/>
        </p:nvSpPr>
        <p:spPr bwMode="auto">
          <a:xfrm flipV="1">
            <a:off x="5930900" y="1612900"/>
            <a:ext cx="1219200" cy="38100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nvGrpSpPr>
          <p:cNvPr id="138257" name="Group 17"/>
          <p:cNvGrpSpPr>
            <a:grpSpLocks/>
          </p:cNvGrpSpPr>
          <p:nvPr/>
        </p:nvGrpSpPr>
        <p:grpSpPr bwMode="auto">
          <a:xfrm>
            <a:off x="7467600" y="5187950"/>
            <a:ext cx="3200400" cy="1430338"/>
            <a:chOff x="2906" y="3372"/>
            <a:chExt cx="2016" cy="901"/>
          </a:xfrm>
        </p:grpSpPr>
        <p:sp>
          <p:nvSpPr>
            <p:cNvPr id="240654" name="Text Box 15"/>
            <p:cNvSpPr txBox="1">
              <a:spLocks noChangeArrowheads="1"/>
            </p:cNvSpPr>
            <p:nvPr/>
          </p:nvSpPr>
          <p:spPr bwMode="auto">
            <a:xfrm>
              <a:off x="2906" y="3372"/>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sz="1800">
                  <a:solidFill>
                    <a:srgbClr val="000000"/>
                  </a:solidFill>
                  <a:latin typeface="Times New Roman" panose="02020603050405020304" pitchFamily="18" charset="0"/>
                </a:rPr>
                <a:t>In Java many people just write</a:t>
              </a:r>
            </a:p>
          </p:txBody>
        </p:sp>
        <p:sp>
          <p:nvSpPr>
            <p:cNvPr id="240655" name="Text Box 16"/>
            <p:cNvSpPr txBox="1">
              <a:spLocks noChangeArrowheads="1"/>
            </p:cNvSpPr>
            <p:nvPr/>
          </p:nvSpPr>
          <p:spPr bwMode="auto">
            <a:xfrm>
              <a:off x="3092" y="3580"/>
              <a:ext cx="1424" cy="6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spcBef>
                  <a:spcPct val="0"/>
                </a:spcBef>
              </a:pPr>
              <a:r>
                <a:rPr lang="de-AT" altLang="zh-CN" sz="1800">
                  <a:solidFill>
                    <a:srgbClr val="000000"/>
                  </a:solidFill>
                </a:rPr>
                <a:t>try {</a:t>
              </a:r>
            </a:p>
            <a:p>
              <a:pPr>
                <a:lnSpc>
                  <a:spcPct val="60000"/>
                </a:lnSpc>
                <a:spcBef>
                  <a:spcPct val="0"/>
                </a:spcBef>
              </a:pPr>
              <a:r>
                <a:rPr lang="de-AT" altLang="zh-CN" sz="1800">
                  <a:solidFill>
                    <a:srgbClr val="000000"/>
                  </a:solidFill>
                </a:rPr>
                <a:t>	...</a:t>
              </a:r>
            </a:p>
            <a:p>
              <a:pPr>
                <a:spcBef>
                  <a:spcPct val="0"/>
                </a:spcBef>
              </a:pPr>
              <a:r>
                <a:rPr lang="de-AT" altLang="zh-CN" sz="1800">
                  <a:solidFill>
                    <a:srgbClr val="000000"/>
                  </a:solidFill>
                </a:rPr>
                <a:t>} catch (Exception e) {</a:t>
              </a:r>
            </a:p>
            <a:p>
              <a:pPr>
                <a:spcBef>
                  <a:spcPct val="0"/>
                </a:spcBef>
              </a:pPr>
              <a:r>
                <a:rPr lang="de-AT" altLang="zh-CN" sz="1800">
                  <a:solidFill>
                    <a:srgbClr val="000000"/>
                  </a:solidFill>
                </a:rPr>
                <a:t>}</a:t>
              </a:r>
            </a:p>
          </p:txBody>
        </p:sp>
      </p:grpSp>
      <p:sp>
        <p:nvSpPr>
          <p:cNvPr id="138261" name="Rectangle 21"/>
          <p:cNvSpPr>
            <a:spLocks noChangeArrowheads="1"/>
          </p:cNvSpPr>
          <p:nvPr/>
        </p:nvSpPr>
        <p:spPr bwMode="auto">
          <a:xfrm>
            <a:off x="1879600" y="3975101"/>
            <a:ext cx="7772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dirty="0">
                <a:solidFill>
                  <a:srgbClr val="FF0000"/>
                </a:solidFill>
                <a:latin typeface="Times New Roman" panose="02020603050405020304" pitchFamily="18" charset="0"/>
              </a:rPr>
              <a:t>Exceptions don't have to be caught in C#</a:t>
            </a:r>
            <a:r>
              <a:rPr lang="en-US" altLang="zh-CN" dirty="0">
                <a:solidFill>
                  <a:srgbClr val="000000"/>
                </a:solidFill>
                <a:latin typeface="Times New Roman" panose="02020603050405020304" pitchFamily="18" charset="0"/>
              </a:rPr>
              <a:t> (in contrast to Java)</a:t>
            </a:r>
          </a:p>
          <a:p>
            <a:pPr>
              <a:spcBef>
                <a:spcPct val="0"/>
              </a:spcBef>
            </a:pPr>
            <a:r>
              <a:rPr lang="en-US" altLang="zh-CN" dirty="0">
                <a:solidFill>
                  <a:srgbClr val="000000"/>
                </a:solidFill>
                <a:latin typeface="Times New Roman" panose="02020603050405020304" pitchFamily="18" charset="0"/>
              </a:rPr>
              <a:t>No distinction between</a:t>
            </a:r>
          </a:p>
          <a:p>
            <a:pPr>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checked exceptions</a:t>
            </a:r>
            <a:r>
              <a:rPr lang="en-US" altLang="zh-CN" dirty="0">
                <a:solidFill>
                  <a:srgbClr val="000000"/>
                </a:solidFill>
                <a:latin typeface="Times New Roman" panose="02020603050405020304" pitchFamily="18" charset="0"/>
              </a:rPr>
              <a:t> that have to be caught, and</a:t>
            </a:r>
          </a:p>
          <a:p>
            <a:pPr>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unchecked exceptions</a:t>
            </a:r>
            <a:r>
              <a:rPr lang="en-US" altLang="zh-CN" dirty="0">
                <a:solidFill>
                  <a:srgbClr val="000000"/>
                </a:solidFill>
                <a:latin typeface="Times New Roman" panose="02020603050405020304" pitchFamily="18" charset="0"/>
              </a:rPr>
              <a:t> that don't have to be caught</a:t>
            </a:r>
          </a:p>
          <a:p>
            <a:pPr>
              <a:spcBef>
                <a:spcPct val="0"/>
              </a:spcBef>
            </a:pPr>
            <a:endParaRPr lang="en-US" altLang="zh-CN" dirty="0">
              <a:solidFill>
                <a:srgbClr val="000000"/>
              </a:solidFill>
              <a:latin typeface="Times New Roman" panose="02020603050405020304" pitchFamily="18" charset="0"/>
            </a:endParaRPr>
          </a:p>
          <a:p>
            <a:pPr>
              <a:spcBef>
                <a:spcPct val="0"/>
              </a:spcBef>
            </a:pPr>
            <a:r>
              <a:rPr lang="en-US" altLang="zh-CN" dirty="0">
                <a:solidFill>
                  <a:srgbClr val="000000"/>
                </a:solidFill>
                <a:latin typeface="Times New Roman" panose="02020603050405020304" pitchFamily="18" charset="0"/>
              </a:rPr>
              <a:t>Advantage: convenient</a:t>
            </a:r>
          </a:p>
          <a:p>
            <a:pPr>
              <a:spcBef>
                <a:spcPct val="0"/>
              </a:spcBef>
            </a:pPr>
            <a:r>
              <a:rPr lang="en-US" altLang="zh-CN" dirty="0">
                <a:solidFill>
                  <a:srgbClr val="000000"/>
                </a:solidFill>
                <a:latin typeface="Times New Roman" panose="02020603050405020304" pitchFamily="18" charset="0"/>
              </a:rPr>
              <a:t>Disadvantage: less robust software</a:t>
            </a:r>
          </a:p>
        </p:txBody>
      </p:sp>
    </p:spTree>
    <p:extLst>
      <p:ext uri="{BB962C8B-B14F-4D97-AF65-F5344CB8AC3E}">
        <p14:creationId xmlns:p14="http://schemas.microsoft.com/office/powerpoint/2010/main" val="339829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51"/>
                                        </p:tgtEl>
                                        <p:attrNameLst>
                                          <p:attrName>style.visibility</p:attrName>
                                        </p:attrNameLst>
                                      </p:cBhvr>
                                      <p:to>
                                        <p:strVal val="visible"/>
                                      </p:to>
                                    </p:set>
                                    <p:animEffect transition="in" filter="wipe(left)">
                                      <p:cBhvr>
                                        <p:cTn id="7" dur="500"/>
                                        <p:tgtEl>
                                          <p:spTgt spid="13825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38260"/>
                                        </p:tgtEl>
                                        <p:attrNameLst>
                                          <p:attrName>style.visibility</p:attrName>
                                        </p:attrNameLst>
                                      </p:cBhvr>
                                      <p:to>
                                        <p:strVal val="visible"/>
                                      </p:to>
                                    </p:set>
                                    <p:animEffect transition="in" filter="wipe(up)">
                                      <p:cBhvr>
                                        <p:cTn id="11" dur="500"/>
                                        <p:tgtEl>
                                          <p:spTgt spid="1382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8252"/>
                                        </p:tgtEl>
                                        <p:attrNameLst>
                                          <p:attrName>style.visibility</p:attrName>
                                        </p:attrNameLst>
                                      </p:cBhvr>
                                      <p:to>
                                        <p:strVal val="visible"/>
                                      </p:to>
                                    </p:set>
                                    <p:animEffect transition="in" filter="wipe(left)">
                                      <p:cBhvr>
                                        <p:cTn id="16" dur="500"/>
                                        <p:tgtEl>
                                          <p:spTgt spid="13825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38259"/>
                                        </p:tgtEl>
                                        <p:attrNameLst>
                                          <p:attrName>style.visibility</p:attrName>
                                        </p:attrNameLst>
                                      </p:cBhvr>
                                      <p:to>
                                        <p:strVal val="visible"/>
                                      </p:to>
                                    </p:set>
                                    <p:animEffect transition="in" filter="wipe(up)">
                                      <p:cBhvr>
                                        <p:cTn id="20" dur="500"/>
                                        <p:tgtEl>
                                          <p:spTgt spid="1382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38253"/>
                                        </p:tgtEl>
                                        <p:attrNameLst>
                                          <p:attrName>style.visibility</p:attrName>
                                        </p:attrNameLst>
                                      </p:cBhvr>
                                      <p:to>
                                        <p:strVal val="visible"/>
                                      </p:to>
                                    </p:set>
                                    <p:animEffect transition="in" filter="wipe(left)">
                                      <p:cBhvr>
                                        <p:cTn id="25" dur="500"/>
                                        <p:tgtEl>
                                          <p:spTgt spid="138253"/>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138258"/>
                                        </p:tgtEl>
                                        <p:attrNameLst>
                                          <p:attrName>style.visibility</p:attrName>
                                        </p:attrNameLst>
                                      </p:cBhvr>
                                      <p:to>
                                        <p:strVal val="visible"/>
                                      </p:to>
                                    </p:set>
                                    <p:animEffect transition="in" filter="wipe(up)">
                                      <p:cBhvr>
                                        <p:cTn id="29" dur="500"/>
                                        <p:tgtEl>
                                          <p:spTgt spid="1382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8243">
                                            <p:txEl>
                                              <p:pRg st="0" end="0"/>
                                            </p:txEl>
                                          </p:spTgt>
                                        </p:tgtEl>
                                        <p:attrNameLst>
                                          <p:attrName>style.visibility</p:attrName>
                                        </p:attrNameLst>
                                      </p:cBhvr>
                                      <p:to>
                                        <p:strVal val="visible"/>
                                      </p:to>
                                    </p:set>
                                    <p:animEffect transition="in" filter="dissolve">
                                      <p:cBhvr>
                                        <p:cTn id="34" dur="500"/>
                                        <p:tgtEl>
                                          <p:spTgt spid="138243">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8243">
                                            <p:txEl>
                                              <p:pRg st="1" end="1"/>
                                            </p:txEl>
                                          </p:spTgt>
                                        </p:tgtEl>
                                        <p:attrNameLst>
                                          <p:attrName>style.visibility</p:attrName>
                                        </p:attrNameLst>
                                      </p:cBhvr>
                                      <p:to>
                                        <p:strVal val="visible"/>
                                      </p:to>
                                    </p:set>
                                    <p:animEffect transition="in" filter="dissolve">
                                      <p:cBhvr>
                                        <p:cTn id="37" dur="500"/>
                                        <p:tgtEl>
                                          <p:spTgt spid="138243">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8261"/>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138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61"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A8E88462-0AF8-499C-9355-0D16EAA2F99A}" type="slidenum">
              <a:rPr lang="zh-CN" altLang="de-DE" sz="1400" b="0">
                <a:solidFill>
                  <a:srgbClr val="000000"/>
                </a:solidFill>
                <a:latin typeface="Times New Roman" panose="02020603050405020304" pitchFamily="18" charset="0"/>
              </a:rPr>
              <a:pPr eaLnBrk="1" hangingPunct="1">
                <a:spcBef>
                  <a:spcPct val="0"/>
                </a:spcBef>
              </a:pPr>
              <a:t>104</a:t>
            </a:fld>
            <a:endParaRPr lang="de-DE" altLang="zh-CN" sz="1400" b="0">
              <a:solidFill>
                <a:srgbClr val="000000"/>
              </a:solidFill>
              <a:latin typeface="Times New Roman" panose="02020603050405020304" pitchFamily="18" charset="0"/>
            </a:endParaRPr>
          </a:p>
        </p:txBody>
      </p:sp>
      <p:sp>
        <p:nvSpPr>
          <p:cNvPr id="241667" name="Rectangle 2"/>
          <p:cNvSpPr>
            <a:spLocks noGrp="1" noChangeArrowheads="1"/>
          </p:cNvSpPr>
          <p:nvPr>
            <p:ph type="title"/>
          </p:nvPr>
        </p:nvSpPr>
        <p:spPr/>
        <p:txBody>
          <a:bodyPr/>
          <a:lstStyle/>
          <a:p>
            <a:r>
              <a:rPr lang="en-US" altLang="zh-CN">
                <a:ea typeface="宋体" panose="02010600030101010101" pitchFamily="2" charset="-122"/>
              </a:rPr>
              <a:t>No throws Clause in Method Signature</a:t>
            </a:r>
          </a:p>
        </p:txBody>
      </p:sp>
      <p:sp>
        <p:nvSpPr>
          <p:cNvPr id="241668" name="Rectangle 3"/>
          <p:cNvSpPr>
            <a:spLocks noGrp="1" noChangeArrowheads="1"/>
          </p:cNvSpPr>
          <p:nvPr>
            <p:ph type="body" idx="1"/>
          </p:nvPr>
        </p:nvSpPr>
        <p:spPr>
          <a:xfrm>
            <a:off x="1943100" y="1143001"/>
            <a:ext cx="8470900" cy="5280025"/>
          </a:xfrm>
        </p:spPr>
        <p:txBody>
          <a:bodyPr/>
          <a:lstStyle/>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Java</a:t>
            </a:r>
          </a:p>
          <a:p>
            <a:pPr>
              <a:lnSpc>
                <a:spcPct val="4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spcBef>
                <a:spcPct val="0"/>
              </a:spcBef>
              <a:tabLst>
                <a:tab pos="571500" algn="l"/>
                <a:tab pos="800100" algn="l"/>
              </a:tabLst>
            </a:pPr>
            <a:r>
              <a:rPr lang="en-US" altLang="zh-CN">
                <a:ea typeface="宋体" panose="02010600030101010101" pitchFamily="2" charset="-122"/>
              </a:rPr>
              <a:t>		void myMethod() </a:t>
            </a:r>
            <a:r>
              <a:rPr lang="en-US" altLang="zh-CN">
                <a:solidFill>
                  <a:srgbClr val="FF0000"/>
                </a:solidFill>
                <a:ea typeface="宋体" panose="02010600030101010101" pitchFamily="2" charset="-122"/>
              </a:rPr>
              <a:t>throws IOException</a:t>
            </a:r>
            <a:r>
              <a:rPr lang="en-US" altLang="zh-CN">
                <a:ea typeface="宋体" panose="02010600030101010101" pitchFamily="2" charset="-122"/>
              </a:rPr>
              <a:t> {</a:t>
            </a:r>
          </a:p>
          <a:p>
            <a:pPr>
              <a:lnSpc>
                <a:spcPct val="80000"/>
              </a:lnSpc>
              <a:spcBef>
                <a:spcPct val="0"/>
              </a:spcBef>
              <a:tabLst>
                <a:tab pos="571500" algn="l"/>
                <a:tab pos="800100" algn="l"/>
              </a:tabLst>
            </a:pPr>
            <a:r>
              <a:rPr lang="en-US" altLang="zh-CN">
                <a:ea typeface="宋体" panose="02010600030101010101" pitchFamily="2" charset="-122"/>
              </a:rPr>
              <a:t>			... throw new IOException(); ...</a:t>
            </a:r>
          </a:p>
          <a:p>
            <a:pPr>
              <a:lnSpc>
                <a:spcPct val="80000"/>
              </a:lnSpc>
              <a:spcBef>
                <a:spcPct val="0"/>
              </a:spcBef>
              <a:tabLst>
                <a:tab pos="571500" algn="l"/>
                <a:tab pos="800100" algn="l"/>
              </a:tabLst>
            </a:pPr>
            <a:r>
              <a:rPr lang="en-US" altLang="zh-CN">
                <a:ea typeface="宋体" panose="02010600030101010101" pitchFamily="2" charset="-122"/>
              </a:rPr>
              <a:t>		}</a:t>
            </a:r>
          </a:p>
          <a:p>
            <a:pPr>
              <a:lnSpc>
                <a:spcPct val="80000"/>
              </a:lnSpc>
              <a:spcBef>
                <a:spcPct val="0"/>
              </a:spcBef>
              <a:tabLst>
                <a:tab pos="571500" algn="l"/>
                <a:tab pos="800100" algn="l"/>
              </a:tabLst>
            </a:pPr>
            <a:endParaRPr lang="en-US" altLang="zh-CN">
              <a:ea typeface="宋体" panose="02010600030101010101" pitchFamily="2" charset="-122"/>
            </a:endParaRP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Callers of </a:t>
            </a:r>
            <a:r>
              <a:rPr lang="en-US" altLang="zh-CN" i="1">
                <a:latin typeface="Times New Roman" panose="02020603050405020304" pitchFamily="18" charset="0"/>
                <a:ea typeface="宋体" panose="02010600030101010101" pitchFamily="2" charset="-122"/>
              </a:rPr>
              <a:t>myMethod</a:t>
            </a:r>
            <a:r>
              <a:rPr lang="en-US" altLang="zh-CN">
                <a:latin typeface="Times New Roman" panose="02020603050405020304" pitchFamily="18" charset="0"/>
                <a:ea typeface="宋体" panose="02010600030101010101" pitchFamily="2" charset="-122"/>
              </a:rPr>
              <a:t> must either</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catch </a:t>
            </a:r>
            <a:r>
              <a:rPr lang="en-US" altLang="zh-CN" i="1">
                <a:latin typeface="Times New Roman" panose="02020603050405020304" pitchFamily="18" charset="0"/>
                <a:ea typeface="宋体" panose="02010600030101010101" pitchFamily="2" charset="-122"/>
              </a:rPr>
              <a:t>IOException</a:t>
            </a:r>
            <a:r>
              <a:rPr lang="en-US" altLang="zh-CN">
                <a:latin typeface="Times New Roman" panose="02020603050405020304" pitchFamily="18" charset="0"/>
                <a:ea typeface="宋体" panose="02010600030101010101" pitchFamily="2" charset="-122"/>
              </a:rPr>
              <a:t> or</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specify </a:t>
            </a:r>
            <a:r>
              <a:rPr lang="en-US" altLang="zh-CN" i="1">
                <a:latin typeface="Times New Roman" panose="02020603050405020304" pitchFamily="18" charset="0"/>
                <a:ea typeface="宋体" panose="02010600030101010101" pitchFamily="2" charset="-122"/>
              </a:rPr>
              <a:t>IOException</a:t>
            </a:r>
            <a:r>
              <a:rPr lang="en-US" altLang="zh-CN">
                <a:latin typeface="Times New Roman" panose="02020603050405020304" pitchFamily="18" charset="0"/>
                <a:ea typeface="宋体" panose="02010600030101010101" pitchFamily="2" charset="-122"/>
              </a:rPr>
              <a:t> in their own signature</a:t>
            </a:r>
          </a:p>
          <a:p>
            <a:pPr>
              <a:lnSpc>
                <a:spcPct val="80000"/>
              </a:lnSpc>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C#</a:t>
            </a:r>
          </a:p>
          <a:p>
            <a:pPr>
              <a:lnSpc>
                <a:spcPct val="4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spcBef>
                <a:spcPct val="0"/>
              </a:spcBef>
              <a:tabLst>
                <a:tab pos="571500" algn="l"/>
                <a:tab pos="800100" algn="l"/>
              </a:tabLst>
            </a:pPr>
            <a:r>
              <a:rPr lang="en-US" altLang="zh-CN">
                <a:ea typeface="宋体" panose="02010600030101010101" pitchFamily="2" charset="-122"/>
              </a:rPr>
              <a:t>		void myMethod() {</a:t>
            </a:r>
          </a:p>
          <a:p>
            <a:pPr>
              <a:lnSpc>
                <a:spcPct val="80000"/>
              </a:lnSpc>
              <a:spcBef>
                <a:spcPct val="0"/>
              </a:spcBef>
              <a:tabLst>
                <a:tab pos="571500" algn="l"/>
                <a:tab pos="800100" algn="l"/>
              </a:tabLst>
            </a:pPr>
            <a:r>
              <a:rPr lang="en-US" altLang="zh-CN">
                <a:ea typeface="宋体" panose="02010600030101010101" pitchFamily="2" charset="-122"/>
              </a:rPr>
              <a:t>			... throw new IOException(); ...</a:t>
            </a:r>
          </a:p>
          <a:p>
            <a:pPr>
              <a:lnSpc>
                <a:spcPct val="80000"/>
              </a:lnSpc>
              <a:spcBef>
                <a:spcPct val="0"/>
              </a:spcBef>
              <a:tabLst>
                <a:tab pos="571500" algn="l"/>
                <a:tab pos="800100" algn="l"/>
              </a:tabLst>
            </a:pPr>
            <a:r>
              <a:rPr lang="en-US" altLang="zh-CN">
                <a:ea typeface="宋体" panose="02010600030101010101" pitchFamily="2" charset="-122"/>
              </a:rPr>
              <a:t>		}</a:t>
            </a:r>
          </a:p>
          <a:p>
            <a:pPr>
              <a:lnSpc>
                <a:spcPct val="8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Callers of </a:t>
            </a:r>
            <a:r>
              <a:rPr lang="en-US" altLang="zh-CN" i="1">
                <a:latin typeface="Times New Roman" panose="02020603050405020304" pitchFamily="18" charset="0"/>
                <a:ea typeface="宋体" panose="02010600030101010101" pitchFamily="2" charset="-122"/>
              </a:rPr>
              <a:t>myMethod</a:t>
            </a:r>
            <a:r>
              <a:rPr lang="en-US" altLang="zh-CN">
                <a:latin typeface="Times New Roman" panose="02020603050405020304" pitchFamily="18" charset="0"/>
                <a:ea typeface="宋体" panose="02010600030101010101" pitchFamily="2" charset="-122"/>
              </a:rPr>
              <a:t> may handle </a:t>
            </a:r>
            <a:r>
              <a:rPr lang="en-US" altLang="zh-CN" i="1">
                <a:latin typeface="Times New Roman" panose="02020603050405020304" pitchFamily="18" charset="0"/>
                <a:ea typeface="宋体" panose="02010600030101010101" pitchFamily="2" charset="-122"/>
              </a:rPr>
              <a:t>IOException</a:t>
            </a:r>
            <a:r>
              <a:rPr lang="en-US" altLang="zh-CN">
                <a:latin typeface="Times New Roman" panose="02020603050405020304" pitchFamily="18" charset="0"/>
                <a:ea typeface="宋体" panose="02010600030101010101" pitchFamily="2" charset="-122"/>
              </a:rPr>
              <a:t> or not.</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If not caught =&gt; program is aborted</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convenient</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less robust</a:t>
            </a:r>
          </a:p>
        </p:txBody>
      </p:sp>
    </p:spTree>
    <p:extLst>
      <p:ext uri="{BB962C8B-B14F-4D97-AF65-F5344CB8AC3E}">
        <p14:creationId xmlns:p14="http://schemas.microsoft.com/office/powerpoint/2010/main" val="3598927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A122FF7B-7C20-427B-B54D-981F62D80828}" type="slidenum">
              <a:rPr lang="zh-CN" altLang="de-DE" sz="1400" b="0">
                <a:solidFill>
                  <a:srgbClr val="000000"/>
                </a:solidFill>
                <a:latin typeface="Times New Roman" panose="02020603050405020304" pitchFamily="18" charset="0"/>
              </a:rPr>
              <a:pPr eaLnBrk="1" hangingPunct="1">
                <a:spcBef>
                  <a:spcPct val="0"/>
                </a:spcBef>
              </a:pPr>
              <a:t>105</a:t>
            </a:fld>
            <a:endParaRPr lang="de-DE" altLang="zh-CN" sz="1400" b="0">
              <a:solidFill>
                <a:srgbClr val="000000"/>
              </a:solidFill>
              <a:latin typeface="Times New Roman" panose="02020603050405020304" pitchFamily="18" charset="0"/>
            </a:endParaRPr>
          </a:p>
        </p:txBody>
      </p:sp>
      <p:sp>
        <p:nvSpPr>
          <p:cNvPr id="243715" name="Rectangle 2"/>
          <p:cNvSpPr>
            <a:spLocks noGrp="1" noChangeArrowheads="1"/>
          </p:cNvSpPr>
          <p:nvPr>
            <p:ph type="title"/>
          </p:nvPr>
        </p:nvSpPr>
        <p:spPr/>
        <p:txBody>
          <a:bodyPr/>
          <a:lstStyle/>
          <a:p>
            <a:r>
              <a:rPr lang="de-AT" altLang="zh-CN">
                <a:ea typeface="宋体" panose="02010600030101010101" pitchFamily="2" charset="-122"/>
              </a:rPr>
              <a:t>Exceptions in Multicast Delegates</a:t>
            </a:r>
          </a:p>
        </p:txBody>
      </p:sp>
      <p:sp>
        <p:nvSpPr>
          <p:cNvPr id="243716" name="Text Box 4"/>
          <p:cNvSpPr txBox="1">
            <a:spLocks noChangeArrowheads="1"/>
          </p:cNvSpPr>
          <p:nvPr/>
        </p:nvSpPr>
        <p:spPr bwMode="auto">
          <a:xfrm>
            <a:off x="2346325" y="1620838"/>
            <a:ext cx="1881188"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try {</a:t>
            </a:r>
          </a:p>
          <a:p>
            <a:pPr>
              <a:spcBef>
                <a:spcPct val="0"/>
              </a:spcBef>
            </a:pPr>
            <a:r>
              <a:rPr lang="de-AT" altLang="zh-CN">
                <a:solidFill>
                  <a:srgbClr val="000000"/>
                </a:solidFill>
              </a:rPr>
              <a:t>	myDelegate();</a:t>
            </a:r>
          </a:p>
          <a:p>
            <a:pPr>
              <a:spcBef>
                <a:spcPct val="0"/>
              </a:spcBef>
            </a:pPr>
            <a:r>
              <a:rPr lang="de-AT" altLang="zh-CN">
                <a:solidFill>
                  <a:srgbClr val="000000"/>
                </a:solidFill>
              </a:rPr>
              <a:t>} catch (</a:t>
            </a:r>
            <a:r>
              <a:rPr lang="de-AT" altLang="zh-CN">
                <a:solidFill>
                  <a:srgbClr val="3333CC"/>
                </a:solidFill>
              </a:rPr>
              <a:t>Exc2</a:t>
            </a:r>
            <a:r>
              <a:rPr lang="de-AT" altLang="zh-CN">
                <a:solidFill>
                  <a:srgbClr val="000000"/>
                </a:solidFill>
              </a:rPr>
              <a:t>) {</a:t>
            </a:r>
          </a:p>
          <a:p>
            <a:pPr>
              <a:spcBef>
                <a:spcPct val="0"/>
              </a:spcBef>
            </a:pPr>
            <a:r>
              <a:rPr lang="de-AT" altLang="zh-CN">
                <a:solidFill>
                  <a:srgbClr val="000000"/>
                </a:solidFill>
              </a:rPr>
              <a:t>	...</a:t>
            </a:r>
          </a:p>
          <a:p>
            <a:pPr>
              <a:spcBef>
                <a:spcPct val="0"/>
              </a:spcBef>
            </a:pPr>
            <a:r>
              <a:rPr lang="de-AT" altLang="zh-CN">
                <a:solidFill>
                  <a:srgbClr val="000000"/>
                </a:solidFill>
              </a:rPr>
              <a:t>}</a:t>
            </a:r>
          </a:p>
        </p:txBody>
      </p:sp>
      <p:sp>
        <p:nvSpPr>
          <p:cNvPr id="243717" name="Text Box 5"/>
          <p:cNvSpPr txBox="1">
            <a:spLocks noChangeArrowheads="1"/>
          </p:cNvSpPr>
          <p:nvPr/>
        </p:nvSpPr>
        <p:spPr bwMode="auto">
          <a:xfrm>
            <a:off x="2311401" y="1247776"/>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i="1">
                <a:solidFill>
                  <a:srgbClr val="000000"/>
                </a:solidFill>
                <a:latin typeface="Times New Roman" panose="02020603050405020304" pitchFamily="18" charset="0"/>
              </a:rPr>
              <a:t>Main</a:t>
            </a:r>
          </a:p>
        </p:txBody>
      </p:sp>
      <p:sp>
        <p:nvSpPr>
          <p:cNvPr id="243718" name="Text Box 6"/>
          <p:cNvSpPr txBox="1">
            <a:spLocks noChangeArrowheads="1"/>
          </p:cNvSpPr>
          <p:nvPr/>
        </p:nvSpPr>
        <p:spPr bwMode="auto">
          <a:xfrm>
            <a:off x="4924426" y="1620838"/>
            <a:ext cx="1736725"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try {</a:t>
            </a:r>
          </a:p>
          <a:p>
            <a:pPr>
              <a:spcBef>
                <a:spcPct val="0"/>
              </a:spcBef>
            </a:pPr>
            <a:r>
              <a:rPr lang="de-AT" altLang="zh-CN">
                <a:solidFill>
                  <a:srgbClr val="000000"/>
                </a:solidFill>
              </a:rPr>
              <a:t>	G();</a:t>
            </a:r>
          </a:p>
          <a:p>
            <a:pPr>
              <a:spcBef>
                <a:spcPct val="0"/>
              </a:spcBef>
            </a:pPr>
            <a:r>
              <a:rPr lang="de-AT" altLang="zh-CN">
                <a:solidFill>
                  <a:srgbClr val="000000"/>
                </a:solidFill>
              </a:rPr>
              <a:t>} catch (</a:t>
            </a:r>
            <a:r>
              <a:rPr lang="de-AT" altLang="zh-CN">
                <a:solidFill>
                  <a:srgbClr val="FF0000"/>
                </a:solidFill>
              </a:rPr>
              <a:t>Exc1</a:t>
            </a:r>
            <a:r>
              <a:rPr lang="de-AT" altLang="zh-CN">
                <a:solidFill>
                  <a:srgbClr val="000000"/>
                </a:solidFill>
              </a:rPr>
              <a:t>) {</a:t>
            </a:r>
          </a:p>
          <a:p>
            <a:pPr>
              <a:spcBef>
                <a:spcPct val="0"/>
              </a:spcBef>
            </a:pPr>
            <a:r>
              <a:rPr lang="de-AT" altLang="zh-CN">
                <a:solidFill>
                  <a:srgbClr val="000000"/>
                </a:solidFill>
              </a:rPr>
              <a:t>	...</a:t>
            </a:r>
          </a:p>
          <a:p>
            <a:pPr>
              <a:spcBef>
                <a:spcPct val="0"/>
              </a:spcBef>
            </a:pPr>
            <a:r>
              <a:rPr lang="de-AT" altLang="zh-CN">
                <a:solidFill>
                  <a:srgbClr val="000000"/>
                </a:solidFill>
              </a:rPr>
              <a:t>}</a:t>
            </a:r>
          </a:p>
        </p:txBody>
      </p:sp>
      <p:sp>
        <p:nvSpPr>
          <p:cNvPr id="243719" name="Text Box 7"/>
          <p:cNvSpPr txBox="1">
            <a:spLocks noChangeArrowheads="1"/>
          </p:cNvSpPr>
          <p:nvPr/>
        </p:nvSpPr>
        <p:spPr bwMode="auto">
          <a:xfrm>
            <a:off x="4889501" y="1247776"/>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i="1">
                <a:solidFill>
                  <a:srgbClr val="000000"/>
                </a:solidFill>
                <a:latin typeface="Times New Roman" panose="02020603050405020304" pitchFamily="18" charset="0"/>
              </a:rPr>
              <a:t>F</a:t>
            </a:r>
          </a:p>
        </p:txBody>
      </p:sp>
      <p:grpSp>
        <p:nvGrpSpPr>
          <p:cNvPr id="243720" name="Group 16"/>
          <p:cNvGrpSpPr>
            <a:grpSpLocks/>
          </p:cNvGrpSpPr>
          <p:nvPr/>
        </p:nvGrpSpPr>
        <p:grpSpPr bwMode="auto">
          <a:xfrm>
            <a:off x="7277100" y="1247776"/>
            <a:ext cx="2332038" cy="1998663"/>
            <a:chOff x="3016" y="786"/>
            <a:chExt cx="1469" cy="1259"/>
          </a:xfrm>
        </p:grpSpPr>
        <p:sp>
          <p:nvSpPr>
            <p:cNvPr id="243727" name="Text Box 8"/>
            <p:cNvSpPr txBox="1">
              <a:spLocks noChangeArrowheads="1"/>
            </p:cNvSpPr>
            <p:nvPr/>
          </p:nvSpPr>
          <p:spPr bwMode="auto">
            <a:xfrm>
              <a:off x="3038" y="1021"/>
              <a:ext cx="1447" cy="10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if (...) {</a:t>
              </a:r>
            </a:p>
            <a:p>
              <a:pPr>
                <a:spcBef>
                  <a:spcPct val="0"/>
                </a:spcBef>
              </a:pPr>
              <a:r>
                <a:rPr lang="de-AT" altLang="zh-CN">
                  <a:solidFill>
                    <a:srgbClr val="000000"/>
                  </a:solidFill>
                </a:rPr>
                <a:t>	throw new </a:t>
              </a:r>
              <a:r>
                <a:rPr lang="de-AT" altLang="zh-CN">
                  <a:solidFill>
                    <a:srgbClr val="FF0000"/>
                  </a:solidFill>
                </a:rPr>
                <a:t>Exc1</a:t>
              </a:r>
              <a:r>
                <a:rPr lang="de-AT" altLang="zh-CN">
                  <a:solidFill>
                    <a:srgbClr val="000000"/>
                  </a:solidFill>
                </a:rPr>
                <a:t>();</a:t>
              </a:r>
            </a:p>
            <a:p>
              <a:pPr>
                <a:spcBef>
                  <a:spcPct val="0"/>
                </a:spcBef>
              </a:pPr>
              <a:r>
                <a:rPr lang="de-AT" altLang="zh-CN">
                  <a:solidFill>
                    <a:srgbClr val="000000"/>
                  </a:solidFill>
                </a:rPr>
                <a:t>} else {</a:t>
              </a:r>
            </a:p>
            <a:p>
              <a:pPr>
                <a:spcBef>
                  <a:spcPct val="0"/>
                </a:spcBef>
              </a:pPr>
              <a:r>
                <a:rPr lang="de-AT" altLang="zh-CN">
                  <a:solidFill>
                    <a:srgbClr val="000000"/>
                  </a:solidFill>
                </a:rPr>
                <a:t>	throw new </a:t>
              </a:r>
              <a:r>
                <a:rPr lang="de-AT" altLang="zh-CN">
                  <a:solidFill>
                    <a:srgbClr val="3333CC"/>
                  </a:solidFill>
                </a:rPr>
                <a:t>Exc2</a:t>
              </a:r>
              <a:r>
                <a:rPr lang="de-AT" altLang="zh-CN">
                  <a:solidFill>
                    <a:srgbClr val="000000"/>
                  </a:solidFill>
                </a:rPr>
                <a:t>();</a:t>
              </a:r>
            </a:p>
            <a:p>
              <a:pPr>
                <a:spcBef>
                  <a:spcPct val="0"/>
                </a:spcBef>
              </a:pPr>
              <a:r>
                <a:rPr lang="de-AT" altLang="zh-CN">
                  <a:solidFill>
                    <a:srgbClr val="000000"/>
                  </a:solidFill>
                </a:rPr>
                <a:t>}</a:t>
              </a:r>
            </a:p>
          </p:txBody>
        </p:sp>
        <p:sp>
          <p:nvSpPr>
            <p:cNvPr id="243728" name="Text Box 9"/>
            <p:cNvSpPr txBox="1">
              <a:spLocks noChangeArrowheads="1"/>
            </p:cNvSpPr>
            <p:nvPr/>
          </p:nvSpPr>
          <p:spPr bwMode="auto">
            <a:xfrm>
              <a:off x="3016" y="786"/>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i="1">
                  <a:solidFill>
                    <a:srgbClr val="000000"/>
                  </a:solidFill>
                  <a:latin typeface="Times New Roman" panose="02020603050405020304" pitchFamily="18" charset="0"/>
                </a:rPr>
                <a:t>G</a:t>
              </a:r>
            </a:p>
          </p:txBody>
        </p:sp>
      </p:grpSp>
      <p:sp>
        <p:nvSpPr>
          <p:cNvPr id="243721" name="Text Box 10"/>
          <p:cNvSpPr txBox="1">
            <a:spLocks noChangeArrowheads="1"/>
          </p:cNvSpPr>
          <p:nvPr/>
        </p:nvSpPr>
        <p:spPr bwMode="auto">
          <a:xfrm>
            <a:off x="4924426" y="3643314"/>
            <a:ext cx="13954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sz="1800">
                <a:solidFill>
                  <a:srgbClr val="000000"/>
                </a:solidFill>
                <a:latin typeface="Times New Roman" panose="02020603050405020304" pitchFamily="18" charset="0"/>
              </a:rPr>
              <a:t>...</a:t>
            </a:r>
          </a:p>
        </p:txBody>
      </p:sp>
      <p:sp>
        <p:nvSpPr>
          <p:cNvPr id="243722" name="Text Box 11"/>
          <p:cNvSpPr txBox="1">
            <a:spLocks noChangeArrowheads="1"/>
          </p:cNvSpPr>
          <p:nvPr/>
        </p:nvSpPr>
        <p:spPr bwMode="auto">
          <a:xfrm>
            <a:off x="4889500" y="33035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sz="1800" i="1">
                <a:solidFill>
                  <a:srgbClr val="000000"/>
                </a:solidFill>
                <a:latin typeface="Times New Roman" panose="02020603050405020304" pitchFamily="18" charset="0"/>
              </a:rPr>
              <a:t>H</a:t>
            </a:r>
          </a:p>
        </p:txBody>
      </p:sp>
      <p:sp>
        <p:nvSpPr>
          <p:cNvPr id="10251" name="Freeform 12"/>
          <p:cNvSpPr>
            <a:spLocks/>
          </p:cNvSpPr>
          <p:nvPr/>
        </p:nvSpPr>
        <p:spPr bwMode="auto">
          <a:xfrm>
            <a:off x="4133851" y="1628776"/>
            <a:ext cx="790575" cy="498475"/>
          </a:xfrm>
          <a:custGeom>
            <a:avLst/>
            <a:gdLst>
              <a:gd name="T0" fmla="*/ 0 w 498"/>
              <a:gd name="T1" fmla="*/ 498475 h 314"/>
              <a:gd name="T2" fmla="*/ 790575 w 498"/>
              <a:gd name="T3" fmla="*/ 0 h 314"/>
              <a:gd name="T4" fmla="*/ 0 60000 65536"/>
              <a:gd name="T5" fmla="*/ 0 60000 65536"/>
            </a:gdLst>
            <a:ahLst/>
            <a:cxnLst>
              <a:cxn ang="T4">
                <a:pos x="T0" y="T1"/>
              </a:cxn>
              <a:cxn ang="T5">
                <a:pos x="T2" y="T3"/>
              </a:cxn>
            </a:cxnLst>
            <a:rect l="0" t="0" r="r" b="b"/>
            <a:pathLst>
              <a:path w="498" h="314">
                <a:moveTo>
                  <a:pt x="0" y="314"/>
                </a:moveTo>
                <a:lnTo>
                  <a:pt x="498" y="0"/>
                </a:lnTo>
              </a:path>
            </a:pathLst>
          </a:custGeom>
          <a:noFill/>
          <a:ln w="19050">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0252" name="Freeform 13"/>
          <p:cNvSpPr>
            <a:spLocks/>
          </p:cNvSpPr>
          <p:nvPr/>
        </p:nvSpPr>
        <p:spPr bwMode="auto">
          <a:xfrm>
            <a:off x="4137025" y="2203451"/>
            <a:ext cx="787400" cy="1444625"/>
          </a:xfrm>
          <a:custGeom>
            <a:avLst/>
            <a:gdLst>
              <a:gd name="T0" fmla="*/ 0 w 496"/>
              <a:gd name="T1" fmla="*/ 0 h 910"/>
              <a:gd name="T2" fmla="*/ 787400 w 496"/>
              <a:gd name="T3" fmla="*/ 1444625 h 910"/>
              <a:gd name="T4" fmla="*/ 0 60000 65536"/>
              <a:gd name="T5" fmla="*/ 0 60000 65536"/>
            </a:gdLst>
            <a:ahLst/>
            <a:cxnLst>
              <a:cxn ang="T4">
                <a:pos x="T0" y="T1"/>
              </a:cxn>
              <a:cxn ang="T5">
                <a:pos x="T2" y="T3"/>
              </a:cxn>
            </a:cxnLst>
            <a:rect l="0" t="0" r="r" b="b"/>
            <a:pathLst>
              <a:path w="496" h="910">
                <a:moveTo>
                  <a:pt x="0" y="0"/>
                </a:moveTo>
                <a:lnTo>
                  <a:pt x="496" y="910"/>
                </a:lnTo>
              </a:path>
            </a:pathLst>
          </a:custGeom>
          <a:noFill/>
          <a:ln w="19050">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0253" name="Freeform 14"/>
          <p:cNvSpPr>
            <a:spLocks/>
          </p:cNvSpPr>
          <p:nvPr/>
        </p:nvSpPr>
        <p:spPr bwMode="auto">
          <a:xfrm>
            <a:off x="5619751" y="1625600"/>
            <a:ext cx="1692275" cy="495300"/>
          </a:xfrm>
          <a:custGeom>
            <a:avLst/>
            <a:gdLst>
              <a:gd name="T0" fmla="*/ 0 w 1066"/>
              <a:gd name="T1" fmla="*/ 495300 h 312"/>
              <a:gd name="T2" fmla="*/ 1692275 w 1066"/>
              <a:gd name="T3" fmla="*/ 0 h 312"/>
              <a:gd name="T4" fmla="*/ 0 60000 65536"/>
              <a:gd name="T5" fmla="*/ 0 60000 65536"/>
            </a:gdLst>
            <a:ahLst/>
            <a:cxnLst>
              <a:cxn ang="T4">
                <a:pos x="T0" y="T1"/>
              </a:cxn>
              <a:cxn ang="T5">
                <a:pos x="T2" y="T3"/>
              </a:cxn>
            </a:cxnLst>
            <a:rect l="0" t="0" r="r" b="b"/>
            <a:pathLst>
              <a:path w="1066" h="312">
                <a:moveTo>
                  <a:pt x="0" y="312"/>
                </a:moveTo>
                <a:lnTo>
                  <a:pt x="1066" y="0"/>
                </a:lnTo>
              </a:path>
            </a:pathLst>
          </a:custGeom>
          <a:noFill/>
          <a:ln w="19050">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243726" name="Text Box 15"/>
          <p:cNvSpPr txBox="1">
            <a:spLocks noChangeArrowheads="1"/>
          </p:cNvSpPr>
          <p:nvPr/>
        </p:nvSpPr>
        <p:spPr bwMode="auto">
          <a:xfrm>
            <a:off x="1749426" y="4560888"/>
            <a:ext cx="883602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90500" indent="-190500"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30000"/>
              </a:spcBef>
              <a:buFontTx/>
              <a:buChar char="•"/>
            </a:pPr>
            <a:r>
              <a:rPr lang="de-AT" altLang="zh-CN">
                <a:solidFill>
                  <a:srgbClr val="000000"/>
                </a:solidFill>
                <a:latin typeface="Times New Roman" panose="02020603050405020304" pitchFamily="18" charset="0"/>
              </a:rPr>
              <a:t>If </a:t>
            </a:r>
            <a:r>
              <a:rPr lang="de-AT" altLang="zh-CN" i="1">
                <a:solidFill>
                  <a:srgbClr val="000000"/>
                </a:solidFill>
                <a:latin typeface="Times New Roman" panose="02020603050405020304" pitchFamily="18" charset="0"/>
              </a:rPr>
              <a:t>Exc1</a:t>
            </a:r>
            <a:r>
              <a:rPr lang="de-AT" altLang="zh-CN">
                <a:solidFill>
                  <a:srgbClr val="000000"/>
                </a:solidFill>
                <a:latin typeface="Times New Roman" panose="02020603050405020304" pitchFamily="18" charset="0"/>
              </a:rPr>
              <a:t> is thrown in </a:t>
            </a:r>
            <a:r>
              <a:rPr lang="de-AT" altLang="zh-CN" i="1">
                <a:solidFill>
                  <a:srgbClr val="000000"/>
                </a:solidFill>
                <a:latin typeface="Times New Roman" panose="02020603050405020304" pitchFamily="18" charset="0"/>
              </a:rPr>
              <a:t>G( )</a:t>
            </a:r>
            <a:r>
              <a:rPr lang="de-AT" altLang="zh-CN">
                <a:solidFill>
                  <a:srgbClr val="000000"/>
                </a:solidFill>
                <a:latin typeface="Times New Roman" panose="02020603050405020304" pitchFamily="18" charset="0"/>
              </a:rPr>
              <a:t> it is caught in </a:t>
            </a:r>
            <a:r>
              <a:rPr lang="de-AT" altLang="zh-CN" i="1">
                <a:solidFill>
                  <a:srgbClr val="000000"/>
                </a:solidFill>
                <a:latin typeface="Times New Roman" panose="02020603050405020304" pitchFamily="18" charset="0"/>
              </a:rPr>
              <a:t>F( )</a:t>
            </a:r>
            <a:r>
              <a:rPr lang="de-AT" altLang="zh-CN">
                <a:solidFill>
                  <a:srgbClr val="000000"/>
                </a:solidFill>
                <a:latin typeface="Times New Roman" panose="02020603050405020304" pitchFamily="18" charset="0"/>
              </a:rPr>
              <a:t> and then </a:t>
            </a:r>
            <a:r>
              <a:rPr lang="de-AT" altLang="zh-CN" i="1">
                <a:solidFill>
                  <a:srgbClr val="000000"/>
                </a:solidFill>
                <a:latin typeface="Times New Roman" panose="02020603050405020304" pitchFamily="18" charset="0"/>
              </a:rPr>
              <a:t>H( )</a:t>
            </a:r>
            <a:r>
              <a:rPr lang="de-AT" altLang="zh-CN">
                <a:solidFill>
                  <a:srgbClr val="000000"/>
                </a:solidFill>
                <a:latin typeface="Times New Roman" panose="02020603050405020304" pitchFamily="18" charset="0"/>
              </a:rPr>
              <a:t> is called.</a:t>
            </a:r>
          </a:p>
          <a:p>
            <a:pPr>
              <a:spcBef>
                <a:spcPct val="30000"/>
              </a:spcBef>
              <a:buFontTx/>
              <a:buChar char="•"/>
            </a:pPr>
            <a:r>
              <a:rPr lang="de-AT" altLang="zh-CN">
                <a:solidFill>
                  <a:srgbClr val="000000"/>
                </a:solidFill>
                <a:latin typeface="Times New Roman" panose="02020603050405020304" pitchFamily="18" charset="0"/>
              </a:rPr>
              <a:t>If </a:t>
            </a:r>
            <a:r>
              <a:rPr lang="de-AT" altLang="zh-CN" i="1">
                <a:solidFill>
                  <a:srgbClr val="000000"/>
                </a:solidFill>
                <a:latin typeface="Times New Roman" panose="02020603050405020304" pitchFamily="18" charset="0"/>
              </a:rPr>
              <a:t>Exc2</a:t>
            </a:r>
            <a:r>
              <a:rPr lang="de-AT" altLang="zh-CN">
                <a:solidFill>
                  <a:srgbClr val="000000"/>
                </a:solidFill>
                <a:latin typeface="Times New Roman" panose="02020603050405020304" pitchFamily="18" charset="0"/>
              </a:rPr>
              <a:t> is thrown in </a:t>
            </a:r>
            <a:r>
              <a:rPr lang="de-AT" altLang="zh-CN" i="1">
                <a:solidFill>
                  <a:srgbClr val="000000"/>
                </a:solidFill>
                <a:latin typeface="Times New Roman" panose="02020603050405020304" pitchFamily="18" charset="0"/>
              </a:rPr>
              <a:t>G( )</a:t>
            </a:r>
            <a:r>
              <a:rPr lang="de-AT" altLang="zh-CN">
                <a:solidFill>
                  <a:srgbClr val="000000"/>
                </a:solidFill>
                <a:latin typeface="Times New Roman" panose="02020603050405020304" pitchFamily="18" charset="0"/>
              </a:rPr>
              <a:t> it is caught in </a:t>
            </a:r>
            <a:r>
              <a:rPr lang="de-AT" altLang="zh-CN" i="1">
                <a:solidFill>
                  <a:srgbClr val="000000"/>
                </a:solidFill>
                <a:latin typeface="Times New Roman" panose="02020603050405020304" pitchFamily="18" charset="0"/>
              </a:rPr>
              <a:t>Main( )</a:t>
            </a:r>
            <a:r>
              <a:rPr lang="de-AT" altLang="zh-CN">
                <a:solidFill>
                  <a:srgbClr val="000000"/>
                </a:solidFill>
                <a:latin typeface="Times New Roman" panose="02020603050405020304" pitchFamily="18" charset="0"/>
              </a:rPr>
              <a:t> and </a:t>
            </a:r>
            <a:r>
              <a:rPr lang="de-AT" altLang="zh-CN" i="1">
                <a:solidFill>
                  <a:srgbClr val="000000"/>
                </a:solidFill>
                <a:latin typeface="Times New Roman" panose="02020603050405020304" pitchFamily="18" charset="0"/>
              </a:rPr>
              <a:t>H( )</a:t>
            </a:r>
            <a:r>
              <a:rPr lang="de-AT" altLang="zh-CN">
                <a:solidFill>
                  <a:srgbClr val="000000"/>
                </a:solidFill>
                <a:latin typeface="Times New Roman" panose="02020603050405020304" pitchFamily="18" charset="0"/>
              </a:rPr>
              <a:t> is not called any more.</a:t>
            </a:r>
          </a:p>
        </p:txBody>
      </p:sp>
    </p:spTree>
    <p:extLst>
      <p:ext uri="{BB962C8B-B14F-4D97-AF65-F5344CB8AC3E}">
        <p14:creationId xmlns:p14="http://schemas.microsoft.com/office/powerpoint/2010/main" val="41640030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A7F061-407D-4D03-91F6-4CC8B00136D1}" type="slidenum">
              <a:rPr lang="zh-CN" altLang="de-DE" sz="1400">
                <a:solidFill>
                  <a:srgbClr val="000000"/>
                </a:solidFill>
              </a:rPr>
              <a:pPr eaLnBrk="1" hangingPunct="1"/>
              <a:t>106</a:t>
            </a:fld>
            <a:endParaRPr lang="de-DE" altLang="zh-CN" sz="1400">
              <a:solidFill>
                <a:srgbClr val="000000"/>
              </a:solidFill>
            </a:endParaRPr>
          </a:p>
        </p:txBody>
      </p:sp>
      <p:sp>
        <p:nvSpPr>
          <p:cNvPr id="247811" name="Rectangle 2"/>
          <p:cNvSpPr>
            <a:spLocks noGrp="1" noChangeArrowheads="1"/>
          </p:cNvSpPr>
          <p:nvPr>
            <p:ph type="title"/>
          </p:nvPr>
        </p:nvSpPr>
        <p:spPr/>
        <p:txBody>
          <a:bodyPr/>
          <a:lstStyle/>
          <a:p>
            <a:r>
              <a:rPr lang="en-US" altLang="zh-CN">
                <a:ea typeface="宋体" panose="02010600030101010101" pitchFamily="2" charset="-122"/>
              </a:rPr>
              <a:t>C# Namespaces vs. Java Packages</a:t>
            </a:r>
          </a:p>
        </p:txBody>
      </p:sp>
      <p:sp>
        <p:nvSpPr>
          <p:cNvPr id="143363" name="Text Box 3"/>
          <p:cNvSpPr txBox="1">
            <a:spLocks noChangeArrowheads="1"/>
          </p:cNvSpPr>
          <p:nvPr/>
        </p:nvSpPr>
        <p:spPr bwMode="auto">
          <a:xfrm>
            <a:off x="1933576" y="1666876"/>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A file may contain multiple namespaces.</a:t>
            </a:r>
          </a:p>
        </p:txBody>
      </p:sp>
      <p:sp>
        <p:nvSpPr>
          <p:cNvPr id="143364" name="Text Box 4"/>
          <p:cNvSpPr txBox="1">
            <a:spLocks noChangeArrowheads="1"/>
          </p:cNvSpPr>
          <p:nvPr/>
        </p:nvSpPr>
        <p:spPr bwMode="auto">
          <a:xfrm>
            <a:off x="6477000" y="1666876"/>
            <a:ext cx="3841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A file may contain just 1 package.</a:t>
            </a:r>
          </a:p>
        </p:txBody>
      </p:sp>
      <p:sp>
        <p:nvSpPr>
          <p:cNvPr id="143365" name="Text Box 5"/>
          <p:cNvSpPr txBox="1">
            <a:spLocks noChangeArrowheads="1"/>
          </p:cNvSpPr>
          <p:nvPr/>
        </p:nvSpPr>
        <p:spPr bwMode="auto">
          <a:xfrm>
            <a:off x="3533776" y="1219201"/>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C#</a:t>
            </a:r>
            <a:endParaRPr lang="en-US" altLang="zh-CN">
              <a:solidFill>
                <a:srgbClr val="FF0000"/>
              </a:solidFill>
              <a:latin typeface="Times New Roman" pitchFamily="18" charset="0"/>
            </a:endParaRPr>
          </a:p>
        </p:txBody>
      </p:sp>
      <p:sp>
        <p:nvSpPr>
          <p:cNvPr id="143366" name="Text Box 6"/>
          <p:cNvSpPr txBox="1">
            <a:spLocks noChangeArrowheads="1"/>
          </p:cNvSpPr>
          <p:nvPr/>
        </p:nvSpPr>
        <p:spPr bwMode="auto">
          <a:xfrm>
            <a:off x="7458075" y="1219201"/>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Java</a:t>
            </a:r>
            <a:endParaRPr lang="en-US" altLang="zh-CN">
              <a:solidFill>
                <a:srgbClr val="000000"/>
              </a:solidFill>
              <a:latin typeface="Times New Roman" pitchFamily="18" charset="0"/>
            </a:endParaRPr>
          </a:p>
        </p:txBody>
      </p:sp>
      <p:sp>
        <p:nvSpPr>
          <p:cNvPr id="143367" name="Text Box 7"/>
          <p:cNvSpPr txBox="1">
            <a:spLocks noChangeArrowheads="1"/>
          </p:cNvSpPr>
          <p:nvPr/>
        </p:nvSpPr>
        <p:spPr bwMode="auto">
          <a:xfrm>
            <a:off x="2238376" y="2384426"/>
            <a:ext cx="2322513" cy="10064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namespace A {...}</a:t>
            </a:r>
          </a:p>
          <a:p>
            <a:pPr eaLnBrk="0" hangingPunct="0">
              <a:defRPr/>
            </a:pPr>
            <a:r>
              <a:rPr lang="en-US" altLang="zh-CN" sz="2000" b="1">
                <a:solidFill>
                  <a:srgbClr val="000000"/>
                </a:solidFill>
                <a:latin typeface="Calibri" pitchFamily="34" charset="0"/>
              </a:rPr>
              <a:t>namespace B {...}</a:t>
            </a:r>
          </a:p>
          <a:p>
            <a:pPr eaLnBrk="0" hangingPunct="0">
              <a:defRPr/>
            </a:pPr>
            <a:r>
              <a:rPr lang="en-US" altLang="zh-CN" sz="2000" b="1">
                <a:solidFill>
                  <a:srgbClr val="000000"/>
                </a:solidFill>
                <a:latin typeface="Calibri" pitchFamily="34" charset="0"/>
              </a:rPr>
              <a:t>namespace C {...}</a:t>
            </a:r>
          </a:p>
        </p:txBody>
      </p:sp>
      <p:sp>
        <p:nvSpPr>
          <p:cNvPr id="143368" name="Text Box 8"/>
          <p:cNvSpPr txBox="1">
            <a:spLocks noChangeArrowheads="1"/>
          </p:cNvSpPr>
          <p:nvPr/>
        </p:nvSpPr>
        <p:spPr bwMode="auto">
          <a:xfrm>
            <a:off x="2146300" y="1943101"/>
            <a:ext cx="839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xxx.cs</a:t>
            </a:r>
          </a:p>
        </p:txBody>
      </p:sp>
      <p:sp>
        <p:nvSpPr>
          <p:cNvPr id="143369" name="Text Box 9"/>
          <p:cNvSpPr txBox="1">
            <a:spLocks noChangeArrowheads="1"/>
          </p:cNvSpPr>
          <p:nvPr/>
        </p:nvSpPr>
        <p:spPr bwMode="auto">
          <a:xfrm>
            <a:off x="6705601" y="2384426"/>
            <a:ext cx="2263775" cy="1006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package A;</a:t>
            </a:r>
          </a:p>
          <a:p>
            <a:pPr eaLnBrk="0" hangingPunct="0">
              <a:defRPr/>
            </a:pPr>
            <a:r>
              <a:rPr lang="en-US" altLang="zh-CN" sz="2000" b="1">
                <a:solidFill>
                  <a:srgbClr val="000000"/>
                </a:solidFill>
                <a:latin typeface="Calibri" pitchFamily="34" charset="0"/>
              </a:rPr>
              <a:t>...</a:t>
            </a:r>
          </a:p>
          <a:p>
            <a:pPr eaLnBrk="0" hangingPunct="0">
              <a:defRPr/>
            </a:pPr>
            <a:r>
              <a:rPr lang="en-US" altLang="zh-CN" sz="2000" b="1">
                <a:solidFill>
                  <a:srgbClr val="000000"/>
                </a:solidFill>
                <a:latin typeface="Calibri" pitchFamily="34" charset="0"/>
              </a:rPr>
              <a:t>...</a:t>
            </a:r>
          </a:p>
        </p:txBody>
      </p:sp>
      <p:sp>
        <p:nvSpPr>
          <p:cNvPr id="143370" name="Text Box 10"/>
          <p:cNvSpPr txBox="1">
            <a:spLocks noChangeArrowheads="1"/>
          </p:cNvSpPr>
          <p:nvPr/>
        </p:nvSpPr>
        <p:spPr bwMode="auto">
          <a:xfrm>
            <a:off x="6613526" y="1943101"/>
            <a:ext cx="1065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xxx.java</a:t>
            </a:r>
          </a:p>
        </p:txBody>
      </p:sp>
      <p:grpSp>
        <p:nvGrpSpPr>
          <p:cNvPr id="143404" name="Group 44"/>
          <p:cNvGrpSpPr>
            <a:grpSpLocks/>
          </p:cNvGrpSpPr>
          <p:nvPr/>
        </p:nvGrpSpPr>
        <p:grpSpPr bwMode="auto">
          <a:xfrm>
            <a:off x="1933575" y="3633788"/>
            <a:ext cx="8534400" cy="2278062"/>
            <a:chOff x="258" y="2289"/>
            <a:chExt cx="5376" cy="1435"/>
          </a:xfrm>
        </p:grpSpPr>
        <p:grpSp>
          <p:nvGrpSpPr>
            <p:cNvPr id="247821" name="Group 43"/>
            <p:cNvGrpSpPr>
              <a:grpSpLocks/>
            </p:cNvGrpSpPr>
            <p:nvPr/>
          </p:nvGrpSpPr>
          <p:grpSpPr bwMode="auto">
            <a:xfrm>
              <a:off x="258" y="2289"/>
              <a:ext cx="2581" cy="1322"/>
              <a:chOff x="258" y="2289"/>
              <a:chExt cx="2581" cy="1322"/>
            </a:xfrm>
          </p:grpSpPr>
          <p:sp>
            <p:nvSpPr>
              <p:cNvPr id="143371" name="Text Box 11"/>
              <p:cNvSpPr txBox="1">
                <a:spLocks noChangeArrowheads="1"/>
              </p:cNvSpPr>
              <p:nvPr/>
            </p:nvSpPr>
            <p:spPr bwMode="auto">
              <a:xfrm>
                <a:off x="258" y="2289"/>
                <a:ext cx="258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000000"/>
                    </a:solidFill>
                    <a:latin typeface="Times New Roman" pitchFamily="18" charset="0"/>
                  </a:rPr>
                  <a:t>Namespaces and classes are not mapped to directories and files.</a:t>
                </a:r>
              </a:p>
            </p:txBody>
          </p:sp>
          <p:sp>
            <p:nvSpPr>
              <p:cNvPr id="143373" name="Text Box 13"/>
              <p:cNvSpPr txBox="1">
                <a:spLocks noChangeArrowheads="1"/>
              </p:cNvSpPr>
              <p:nvPr/>
            </p:nvSpPr>
            <p:spPr bwMode="auto">
              <a:xfrm>
                <a:off x="450" y="2960"/>
                <a:ext cx="1236" cy="63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dirty="0">
                    <a:solidFill>
                      <a:srgbClr val="000000"/>
                    </a:solidFill>
                    <a:latin typeface="Calibri" pitchFamily="34" charset="0"/>
                  </a:rPr>
                  <a:t>namespace A {</a:t>
                </a:r>
              </a:p>
              <a:p>
                <a:pPr eaLnBrk="0" hangingPunct="0">
                  <a:defRPr/>
                </a:pPr>
                <a:r>
                  <a:rPr lang="en-US" altLang="zh-CN" sz="2000" b="1" dirty="0">
                    <a:solidFill>
                      <a:srgbClr val="000000"/>
                    </a:solidFill>
                    <a:latin typeface="Calibri" pitchFamily="34" charset="0"/>
                  </a:rPr>
                  <a:t>	class C {...}</a:t>
                </a:r>
              </a:p>
              <a:p>
                <a:pPr eaLnBrk="0" hangingPunct="0">
                  <a:defRPr/>
                </a:pPr>
                <a:r>
                  <a:rPr lang="en-US" altLang="zh-CN" sz="2000" b="1" dirty="0">
                    <a:solidFill>
                      <a:srgbClr val="000000"/>
                    </a:solidFill>
                    <a:latin typeface="Calibri" pitchFamily="34" charset="0"/>
                  </a:rPr>
                  <a:t>}</a:t>
                </a:r>
              </a:p>
            </p:txBody>
          </p:sp>
          <p:sp>
            <p:nvSpPr>
              <p:cNvPr id="143374" name="Text Box 14"/>
              <p:cNvSpPr txBox="1">
                <a:spLocks noChangeArrowheads="1"/>
              </p:cNvSpPr>
              <p:nvPr/>
            </p:nvSpPr>
            <p:spPr bwMode="auto">
              <a:xfrm>
                <a:off x="392" y="2700"/>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xxx.cs</a:t>
                </a:r>
              </a:p>
            </p:txBody>
          </p:sp>
          <p:grpSp>
            <p:nvGrpSpPr>
              <p:cNvPr id="247844" name="Group 40"/>
              <p:cNvGrpSpPr>
                <a:grpSpLocks/>
              </p:cNvGrpSpPr>
              <p:nvPr/>
            </p:nvGrpSpPr>
            <p:grpSpPr bwMode="auto">
              <a:xfrm>
                <a:off x="1858" y="3008"/>
                <a:ext cx="817" cy="603"/>
                <a:chOff x="1858" y="3008"/>
                <a:chExt cx="817" cy="603"/>
              </a:xfrm>
            </p:grpSpPr>
            <p:sp>
              <p:nvSpPr>
                <p:cNvPr id="143377" name="Rectangle 17"/>
                <p:cNvSpPr>
                  <a:spLocks noChangeArrowheads="1"/>
                </p:cNvSpPr>
                <p:nvPr/>
              </p:nvSpPr>
              <p:spPr bwMode="auto">
                <a:xfrm>
                  <a:off x="1858" y="3131"/>
                  <a:ext cx="144"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78" name="Rectangle 18"/>
                <p:cNvSpPr>
                  <a:spLocks noChangeArrowheads="1"/>
                </p:cNvSpPr>
                <p:nvPr/>
              </p:nvSpPr>
              <p:spPr bwMode="auto">
                <a:xfrm>
                  <a:off x="1858" y="3084"/>
                  <a:ext cx="69" cy="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79" name="Text Box 19"/>
                <p:cNvSpPr txBox="1">
                  <a:spLocks noChangeArrowheads="1"/>
                </p:cNvSpPr>
                <p:nvPr/>
              </p:nvSpPr>
              <p:spPr bwMode="auto">
                <a:xfrm>
                  <a:off x="2002" y="3008"/>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Samples</a:t>
                  </a:r>
                </a:p>
              </p:txBody>
            </p:sp>
            <p:sp>
              <p:nvSpPr>
                <p:cNvPr id="143380" name="AutoShape 20"/>
                <p:cNvSpPr>
                  <a:spLocks noChangeArrowheads="1"/>
                </p:cNvSpPr>
                <p:nvPr/>
              </p:nvSpPr>
              <p:spPr bwMode="auto">
                <a:xfrm flipV="1">
                  <a:off x="2050" y="3323"/>
                  <a:ext cx="123" cy="162"/>
                </a:xfrm>
                <a:prstGeom prst="foldedCorner">
                  <a:avLst>
                    <a:gd name="adj" fmla="val 125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1" name="Text Box 21"/>
                <p:cNvSpPr txBox="1">
                  <a:spLocks noChangeArrowheads="1"/>
                </p:cNvSpPr>
                <p:nvPr/>
              </p:nvSpPr>
              <p:spPr bwMode="auto">
                <a:xfrm>
                  <a:off x="2146" y="3261"/>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a:solidFill>
                        <a:srgbClr val="000000"/>
                      </a:solidFill>
                      <a:latin typeface="Times New Roman" pitchFamily="18" charset="0"/>
                    </a:rPr>
                    <a:t>xxx.cs</a:t>
                  </a:r>
                </a:p>
              </p:txBody>
            </p:sp>
            <p:sp>
              <p:nvSpPr>
                <p:cNvPr id="143382" name="Line 22"/>
                <p:cNvSpPr>
                  <a:spLocks noChangeShapeType="1"/>
                </p:cNvSpPr>
                <p:nvPr/>
              </p:nvSpPr>
              <p:spPr bwMode="auto">
                <a:xfrm>
                  <a:off x="1906" y="3227"/>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3" name="Line 23"/>
                <p:cNvSpPr>
                  <a:spLocks noChangeShapeType="1"/>
                </p:cNvSpPr>
                <p:nvPr/>
              </p:nvSpPr>
              <p:spPr bwMode="auto">
                <a:xfrm>
                  <a:off x="1906" y="3419"/>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4" name="Line 24"/>
                <p:cNvSpPr>
                  <a:spLocks noChangeShapeType="1"/>
                </p:cNvSpPr>
                <p:nvPr/>
              </p:nvSpPr>
              <p:spPr bwMode="auto">
                <a:xfrm>
                  <a:off x="1906" y="3611"/>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nvGrpSpPr>
            <p:cNvPr id="247822" name="Group 42"/>
            <p:cNvGrpSpPr>
              <a:grpSpLocks/>
            </p:cNvGrpSpPr>
            <p:nvPr/>
          </p:nvGrpSpPr>
          <p:grpSpPr bwMode="auto">
            <a:xfrm>
              <a:off x="3120" y="2289"/>
              <a:ext cx="2514" cy="1435"/>
              <a:chOff x="3120" y="2289"/>
              <a:chExt cx="2514" cy="1435"/>
            </a:xfrm>
          </p:grpSpPr>
          <p:sp>
            <p:nvSpPr>
              <p:cNvPr id="143372" name="Text Box 12"/>
              <p:cNvSpPr txBox="1">
                <a:spLocks noChangeArrowheads="1"/>
              </p:cNvSpPr>
              <p:nvPr/>
            </p:nvSpPr>
            <p:spPr bwMode="auto">
              <a:xfrm>
                <a:off x="3120" y="2289"/>
                <a:ext cx="245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a:solidFill>
                      <a:srgbClr val="000000"/>
                    </a:solidFill>
                    <a:latin typeface="Times New Roman" pitchFamily="18" charset="0"/>
                  </a:rPr>
                  <a:t>Packages and classes are mapped to directories and files.</a:t>
                </a:r>
              </a:p>
            </p:txBody>
          </p:sp>
          <p:sp>
            <p:nvSpPr>
              <p:cNvPr id="143375" name="Text Box 15"/>
              <p:cNvSpPr txBox="1">
                <a:spLocks noChangeArrowheads="1"/>
              </p:cNvSpPr>
              <p:nvPr/>
            </p:nvSpPr>
            <p:spPr bwMode="auto">
              <a:xfrm>
                <a:off x="3264" y="2960"/>
                <a:ext cx="1197" cy="634"/>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package A;</a:t>
                </a:r>
              </a:p>
              <a:p>
                <a:pPr eaLnBrk="0" hangingPunct="0">
                  <a:defRPr/>
                </a:pPr>
                <a:r>
                  <a:rPr lang="en-US" altLang="zh-CN" sz="2000" b="1">
                    <a:solidFill>
                      <a:srgbClr val="000000"/>
                    </a:solidFill>
                    <a:latin typeface="Calibri" pitchFamily="34" charset="0"/>
                  </a:rPr>
                  <a:t>class C {...}</a:t>
                </a:r>
              </a:p>
              <a:p>
                <a:pPr eaLnBrk="0" hangingPunct="0">
                  <a:defRPr/>
                </a:pPr>
                <a:endParaRPr lang="en-US" altLang="zh-CN" sz="2000" b="1">
                  <a:solidFill>
                    <a:srgbClr val="000000"/>
                  </a:solidFill>
                  <a:latin typeface="Calibri" pitchFamily="34" charset="0"/>
                </a:endParaRPr>
              </a:p>
            </p:txBody>
          </p:sp>
          <p:sp>
            <p:nvSpPr>
              <p:cNvPr id="143376" name="Text Box 16"/>
              <p:cNvSpPr txBox="1">
                <a:spLocks noChangeArrowheads="1"/>
              </p:cNvSpPr>
              <p:nvPr/>
            </p:nvSpPr>
            <p:spPr bwMode="auto">
              <a:xfrm>
                <a:off x="3206" y="2700"/>
                <a:ext cx="5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C.java</a:t>
                </a:r>
              </a:p>
            </p:txBody>
          </p:sp>
          <p:grpSp>
            <p:nvGrpSpPr>
              <p:cNvPr id="247826" name="Group 41"/>
              <p:cNvGrpSpPr>
                <a:grpSpLocks/>
              </p:cNvGrpSpPr>
              <p:nvPr/>
            </p:nvGrpSpPr>
            <p:grpSpPr bwMode="auto">
              <a:xfrm>
                <a:off x="4553" y="2881"/>
                <a:ext cx="1081" cy="843"/>
                <a:chOff x="4553" y="2881"/>
                <a:chExt cx="1081" cy="843"/>
              </a:xfrm>
            </p:grpSpPr>
            <p:sp>
              <p:nvSpPr>
                <p:cNvPr id="143385" name="Rectangle 25"/>
                <p:cNvSpPr>
                  <a:spLocks noChangeArrowheads="1"/>
                </p:cNvSpPr>
                <p:nvPr/>
              </p:nvSpPr>
              <p:spPr bwMode="auto">
                <a:xfrm>
                  <a:off x="4553" y="3004"/>
                  <a:ext cx="144"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6" name="Rectangle 26"/>
                <p:cNvSpPr>
                  <a:spLocks noChangeArrowheads="1"/>
                </p:cNvSpPr>
                <p:nvPr/>
              </p:nvSpPr>
              <p:spPr bwMode="auto">
                <a:xfrm>
                  <a:off x="4553" y="2957"/>
                  <a:ext cx="69" cy="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7" name="Text Box 27"/>
                <p:cNvSpPr txBox="1">
                  <a:spLocks noChangeArrowheads="1"/>
                </p:cNvSpPr>
                <p:nvPr/>
              </p:nvSpPr>
              <p:spPr bwMode="auto">
                <a:xfrm>
                  <a:off x="4697" y="2881"/>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Samples</a:t>
                  </a:r>
                </a:p>
              </p:txBody>
            </p:sp>
            <p:sp>
              <p:nvSpPr>
                <p:cNvPr id="143388" name="AutoShape 28"/>
                <p:cNvSpPr>
                  <a:spLocks noChangeArrowheads="1"/>
                </p:cNvSpPr>
                <p:nvPr/>
              </p:nvSpPr>
              <p:spPr bwMode="auto">
                <a:xfrm flipV="1">
                  <a:off x="4936" y="3484"/>
                  <a:ext cx="123" cy="162"/>
                </a:xfrm>
                <a:prstGeom prst="foldedCorner">
                  <a:avLst>
                    <a:gd name="adj" fmla="val 125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9" name="Text Box 29"/>
                <p:cNvSpPr txBox="1">
                  <a:spLocks noChangeArrowheads="1"/>
                </p:cNvSpPr>
                <p:nvPr/>
              </p:nvSpPr>
              <p:spPr bwMode="auto">
                <a:xfrm>
                  <a:off x="5061" y="3422"/>
                  <a:ext cx="5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a:solidFill>
                        <a:srgbClr val="000000"/>
                      </a:solidFill>
                      <a:latin typeface="Times New Roman" pitchFamily="18" charset="0"/>
                    </a:rPr>
                    <a:t>C.class</a:t>
                  </a:r>
                </a:p>
              </p:txBody>
            </p:sp>
            <p:sp>
              <p:nvSpPr>
                <p:cNvPr id="143390" name="Line 30"/>
                <p:cNvSpPr>
                  <a:spLocks noChangeShapeType="1"/>
                </p:cNvSpPr>
                <p:nvPr/>
              </p:nvSpPr>
              <p:spPr bwMode="auto">
                <a:xfrm>
                  <a:off x="4601" y="3100"/>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1" name="Line 31"/>
                <p:cNvSpPr>
                  <a:spLocks noChangeShapeType="1"/>
                </p:cNvSpPr>
                <p:nvPr/>
              </p:nvSpPr>
              <p:spPr bwMode="auto">
                <a:xfrm>
                  <a:off x="4601" y="3292"/>
                  <a:ext cx="1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2" name="Line 32"/>
                <p:cNvSpPr>
                  <a:spLocks noChangeShapeType="1"/>
                </p:cNvSpPr>
                <p:nvPr/>
              </p:nvSpPr>
              <p:spPr bwMode="auto">
                <a:xfrm>
                  <a:off x="4601" y="3484"/>
                  <a:ext cx="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3" name="Rectangle 33"/>
                <p:cNvSpPr>
                  <a:spLocks noChangeArrowheads="1"/>
                </p:cNvSpPr>
                <p:nvPr/>
              </p:nvSpPr>
              <p:spPr bwMode="auto">
                <a:xfrm>
                  <a:off x="4740" y="3244"/>
                  <a:ext cx="144"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4" name="Rectangle 34"/>
                <p:cNvSpPr>
                  <a:spLocks noChangeArrowheads="1"/>
                </p:cNvSpPr>
                <p:nvPr/>
              </p:nvSpPr>
              <p:spPr bwMode="auto">
                <a:xfrm>
                  <a:off x="4740" y="3197"/>
                  <a:ext cx="69" cy="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5" name="Text Box 35"/>
                <p:cNvSpPr txBox="1">
                  <a:spLocks noChangeArrowheads="1"/>
                </p:cNvSpPr>
                <p:nvPr/>
              </p:nvSpPr>
              <p:spPr bwMode="auto">
                <a:xfrm>
                  <a:off x="4913" y="313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A</a:t>
                  </a:r>
                </a:p>
              </p:txBody>
            </p:sp>
            <p:sp>
              <p:nvSpPr>
                <p:cNvPr id="143396" name="Line 36"/>
                <p:cNvSpPr>
                  <a:spLocks noChangeShapeType="1"/>
                </p:cNvSpPr>
                <p:nvPr/>
              </p:nvSpPr>
              <p:spPr bwMode="auto">
                <a:xfrm>
                  <a:off x="4821" y="3340"/>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7" name="Line 37"/>
                <p:cNvSpPr>
                  <a:spLocks noChangeShapeType="1"/>
                </p:cNvSpPr>
                <p:nvPr/>
              </p:nvSpPr>
              <p:spPr bwMode="auto">
                <a:xfrm>
                  <a:off x="4821" y="353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8" name="Line 38"/>
                <p:cNvSpPr>
                  <a:spLocks noChangeShapeType="1"/>
                </p:cNvSpPr>
                <p:nvPr/>
              </p:nvSpPr>
              <p:spPr bwMode="auto">
                <a:xfrm>
                  <a:off x="4821" y="3724"/>
                  <a:ext cx="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spTree>
    <p:extLst>
      <p:ext uri="{BB962C8B-B14F-4D97-AF65-F5344CB8AC3E}">
        <p14:creationId xmlns:p14="http://schemas.microsoft.com/office/powerpoint/2010/main" val="631452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404"/>
                                        </p:tgtEl>
                                        <p:attrNameLst>
                                          <p:attrName>style.visibility</p:attrName>
                                        </p:attrNameLst>
                                      </p:cBhvr>
                                      <p:to>
                                        <p:strVal val="visible"/>
                                      </p:to>
                                    </p:set>
                                    <p:animEffect transition="in" filter="dissolve">
                                      <p:cBhvr>
                                        <p:cTn id="7" dur="500"/>
                                        <p:tgtEl>
                                          <p:spTgt spid="143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A122BE3-4524-4AAE-8D59-FFE69BFDCC34}" type="slidenum">
              <a:rPr lang="zh-CN" altLang="de-DE" sz="1400">
                <a:solidFill>
                  <a:srgbClr val="000000"/>
                </a:solidFill>
              </a:rPr>
              <a:pPr eaLnBrk="1" hangingPunct="1"/>
              <a:t>107</a:t>
            </a:fld>
            <a:endParaRPr lang="de-DE" altLang="zh-CN" sz="1400">
              <a:solidFill>
                <a:srgbClr val="000000"/>
              </a:solidFill>
            </a:endParaRPr>
          </a:p>
        </p:txBody>
      </p:sp>
      <p:sp>
        <p:nvSpPr>
          <p:cNvPr id="248835" name="Rectangle 2"/>
          <p:cNvSpPr>
            <a:spLocks noGrp="1" noChangeArrowheads="1"/>
          </p:cNvSpPr>
          <p:nvPr>
            <p:ph type="title"/>
          </p:nvPr>
        </p:nvSpPr>
        <p:spPr/>
        <p:txBody>
          <a:bodyPr/>
          <a:lstStyle/>
          <a:p>
            <a:r>
              <a:rPr lang="en-US" altLang="zh-CN">
                <a:ea typeface="宋体" panose="02010600030101010101" pitchFamily="2" charset="-122"/>
              </a:rPr>
              <a:t>Namespaces vs. Packages (continued)</a:t>
            </a:r>
          </a:p>
        </p:txBody>
      </p:sp>
      <p:sp>
        <p:nvSpPr>
          <p:cNvPr id="144387" name="Text Box 3"/>
          <p:cNvSpPr txBox="1">
            <a:spLocks noChangeArrowheads="1"/>
          </p:cNvSpPr>
          <p:nvPr/>
        </p:nvSpPr>
        <p:spPr bwMode="auto">
          <a:xfrm>
            <a:off x="1819275" y="1428751"/>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Imports </a:t>
            </a:r>
            <a:r>
              <a:rPr lang="en-US" altLang="zh-CN" sz="2000" b="1" i="1">
                <a:solidFill>
                  <a:srgbClr val="000000"/>
                </a:solidFill>
                <a:latin typeface="Times New Roman" pitchFamily="18" charset="0"/>
              </a:rPr>
              <a:t>all public types </a:t>
            </a:r>
            <a:r>
              <a:rPr lang="en-US" altLang="zh-CN" sz="2000" b="1">
                <a:solidFill>
                  <a:srgbClr val="000000"/>
                </a:solidFill>
                <a:latin typeface="Times New Roman" pitchFamily="18" charset="0"/>
              </a:rPr>
              <a:t>of a namespace</a:t>
            </a:r>
          </a:p>
        </p:txBody>
      </p:sp>
      <p:sp>
        <p:nvSpPr>
          <p:cNvPr id="144388" name="Text Box 4"/>
          <p:cNvSpPr txBox="1">
            <a:spLocks noChangeArrowheads="1"/>
          </p:cNvSpPr>
          <p:nvPr/>
        </p:nvSpPr>
        <p:spPr bwMode="auto">
          <a:xfrm>
            <a:off x="6850064" y="1428751"/>
            <a:ext cx="2801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Imports types</a:t>
            </a:r>
            <a:r>
              <a:rPr lang="en-US" altLang="zh-CN" sz="2000" b="1" i="1">
                <a:solidFill>
                  <a:srgbClr val="000000"/>
                </a:solidFill>
                <a:latin typeface="Times New Roman" pitchFamily="18" charset="0"/>
              </a:rPr>
              <a:t> selectively</a:t>
            </a:r>
          </a:p>
        </p:txBody>
      </p:sp>
      <p:sp>
        <p:nvSpPr>
          <p:cNvPr id="144389" name="Text Box 5"/>
          <p:cNvSpPr txBox="1">
            <a:spLocks noChangeArrowheads="1"/>
          </p:cNvSpPr>
          <p:nvPr/>
        </p:nvSpPr>
        <p:spPr bwMode="auto">
          <a:xfrm>
            <a:off x="3733801" y="1019176"/>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C#</a:t>
            </a:r>
            <a:endParaRPr lang="en-US" altLang="zh-CN">
              <a:solidFill>
                <a:srgbClr val="FF0000"/>
              </a:solidFill>
              <a:latin typeface="Times New Roman" pitchFamily="18" charset="0"/>
            </a:endParaRPr>
          </a:p>
        </p:txBody>
      </p:sp>
      <p:sp>
        <p:nvSpPr>
          <p:cNvPr id="144390" name="Text Box 6"/>
          <p:cNvSpPr txBox="1">
            <a:spLocks noChangeArrowheads="1"/>
          </p:cNvSpPr>
          <p:nvPr/>
        </p:nvSpPr>
        <p:spPr bwMode="auto">
          <a:xfrm>
            <a:off x="7458075" y="1019176"/>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Java</a:t>
            </a:r>
            <a:endParaRPr lang="en-US" altLang="zh-CN">
              <a:solidFill>
                <a:srgbClr val="000000"/>
              </a:solidFill>
              <a:latin typeface="Times New Roman" pitchFamily="18" charset="0"/>
            </a:endParaRPr>
          </a:p>
        </p:txBody>
      </p:sp>
      <p:sp>
        <p:nvSpPr>
          <p:cNvPr id="144391" name="Text Box 7"/>
          <p:cNvSpPr txBox="1">
            <a:spLocks noChangeArrowheads="1"/>
          </p:cNvSpPr>
          <p:nvPr/>
        </p:nvSpPr>
        <p:spPr bwMode="auto">
          <a:xfrm>
            <a:off x="1979613" y="1852614"/>
            <a:ext cx="3802062" cy="3968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using System;</a:t>
            </a:r>
          </a:p>
        </p:txBody>
      </p:sp>
      <p:sp>
        <p:nvSpPr>
          <p:cNvPr id="144392" name="Text Box 8"/>
          <p:cNvSpPr txBox="1">
            <a:spLocks noChangeArrowheads="1"/>
          </p:cNvSpPr>
          <p:nvPr/>
        </p:nvSpPr>
        <p:spPr bwMode="auto">
          <a:xfrm>
            <a:off x="7018339" y="1824039"/>
            <a:ext cx="3101975" cy="5810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80000"/>
              </a:lnSpc>
              <a:defRPr/>
            </a:pPr>
            <a:r>
              <a:rPr lang="en-US" altLang="zh-CN" sz="2000" b="1">
                <a:solidFill>
                  <a:srgbClr val="000000"/>
                </a:solidFill>
                <a:latin typeface="Calibri" pitchFamily="34" charset="0"/>
              </a:rPr>
              <a:t>import java.util.LinkedList;</a:t>
            </a:r>
          </a:p>
          <a:p>
            <a:pPr eaLnBrk="0" hangingPunct="0">
              <a:lnSpc>
                <a:spcPct val="80000"/>
              </a:lnSpc>
              <a:defRPr/>
            </a:pPr>
            <a:r>
              <a:rPr lang="en-US" altLang="zh-CN" sz="2000" b="1">
                <a:solidFill>
                  <a:srgbClr val="000000"/>
                </a:solidFill>
                <a:latin typeface="Calibri" pitchFamily="34" charset="0"/>
              </a:rPr>
              <a:t>import java.awt.*;</a:t>
            </a:r>
          </a:p>
        </p:txBody>
      </p:sp>
      <p:grpSp>
        <p:nvGrpSpPr>
          <p:cNvPr id="144408" name="Group 24"/>
          <p:cNvGrpSpPr>
            <a:grpSpLocks/>
          </p:cNvGrpSpPr>
          <p:nvPr/>
        </p:nvGrpSpPr>
        <p:grpSpPr bwMode="auto">
          <a:xfrm>
            <a:off x="1817689" y="2524125"/>
            <a:ext cx="8315325" cy="1779588"/>
            <a:chOff x="185" y="1590"/>
            <a:chExt cx="5238" cy="1121"/>
          </a:xfrm>
        </p:grpSpPr>
        <p:grpSp>
          <p:nvGrpSpPr>
            <p:cNvPr id="248851" name="Group 22"/>
            <p:cNvGrpSpPr>
              <a:grpSpLocks/>
            </p:cNvGrpSpPr>
            <p:nvPr/>
          </p:nvGrpSpPr>
          <p:grpSpPr bwMode="auto">
            <a:xfrm>
              <a:off x="185" y="1590"/>
              <a:ext cx="2562" cy="1121"/>
              <a:chOff x="185" y="1590"/>
              <a:chExt cx="2562" cy="1121"/>
            </a:xfrm>
          </p:grpSpPr>
          <p:sp>
            <p:nvSpPr>
              <p:cNvPr id="144393" name="Text Box 9"/>
              <p:cNvSpPr txBox="1">
                <a:spLocks noChangeArrowheads="1"/>
              </p:cNvSpPr>
              <p:nvPr/>
            </p:nvSpPr>
            <p:spPr bwMode="auto">
              <a:xfrm>
                <a:off x="185" y="1590"/>
                <a:ext cx="25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Namespaces are imported in others.</a:t>
                </a:r>
              </a:p>
            </p:txBody>
          </p:sp>
          <p:sp>
            <p:nvSpPr>
              <p:cNvPr id="144395" name="Text Box 11"/>
              <p:cNvSpPr txBox="1">
                <a:spLocks noChangeArrowheads="1"/>
              </p:cNvSpPr>
              <p:nvPr/>
            </p:nvSpPr>
            <p:spPr bwMode="auto">
              <a:xfrm>
                <a:off x="287" y="1839"/>
                <a:ext cx="2397" cy="87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98500">
                  <a:tabLst>
                    <a:tab pos="234950" algn="l"/>
                    <a:tab pos="952500" algn="l"/>
                  </a:tabLst>
                  <a:defRPr sz="2400">
                    <a:solidFill>
                      <a:schemeClr val="tx1"/>
                    </a:solidFill>
                    <a:latin typeface="Times New Roman" pitchFamily="18" charset="0"/>
                  </a:defRPr>
                </a:lvl1pPr>
                <a:lvl2pPr defTabSz="698500">
                  <a:tabLst>
                    <a:tab pos="234950" algn="l"/>
                    <a:tab pos="952500" algn="l"/>
                  </a:tabLst>
                  <a:defRPr sz="2400">
                    <a:solidFill>
                      <a:schemeClr val="tx1"/>
                    </a:solidFill>
                    <a:latin typeface="Times New Roman" pitchFamily="18" charset="0"/>
                  </a:defRPr>
                </a:lvl2pPr>
                <a:lvl3pPr defTabSz="698500">
                  <a:tabLst>
                    <a:tab pos="234950" algn="l"/>
                    <a:tab pos="952500" algn="l"/>
                  </a:tabLst>
                  <a:defRPr sz="2400">
                    <a:solidFill>
                      <a:schemeClr val="tx1"/>
                    </a:solidFill>
                    <a:latin typeface="Times New Roman" pitchFamily="18" charset="0"/>
                  </a:defRPr>
                </a:lvl3pPr>
                <a:lvl4pPr defTabSz="698500">
                  <a:tabLst>
                    <a:tab pos="234950" algn="l"/>
                    <a:tab pos="952500" algn="l"/>
                  </a:tabLst>
                  <a:defRPr sz="2400">
                    <a:solidFill>
                      <a:schemeClr val="tx1"/>
                    </a:solidFill>
                    <a:latin typeface="Times New Roman" pitchFamily="18" charset="0"/>
                  </a:defRPr>
                </a:lvl4pPr>
                <a:lvl5pPr defTabSz="698500">
                  <a:tabLst>
                    <a:tab pos="234950" algn="l"/>
                    <a:tab pos="952500" algn="l"/>
                  </a:tabLst>
                  <a:defRPr sz="2400">
                    <a:solidFill>
                      <a:schemeClr val="tx1"/>
                    </a:solidFill>
                    <a:latin typeface="Times New Roman" pitchFamily="18" charset="0"/>
                  </a:defRPr>
                </a:lvl5pPr>
                <a:lvl6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6pPr>
                <a:lvl7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7pPr>
                <a:lvl8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8pPr>
                <a:lvl9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9pPr>
              </a:lstStyle>
              <a:p>
                <a:pPr eaLnBrk="0" hangingPunct="0">
                  <a:lnSpc>
                    <a:spcPct val="70000"/>
                  </a:lnSpc>
                  <a:defRPr/>
                </a:pPr>
                <a:r>
                  <a:rPr lang="en-US" altLang="zh-CN" sz="2000" b="1">
                    <a:solidFill>
                      <a:srgbClr val="000000"/>
                    </a:solidFill>
                    <a:latin typeface="Calibri" pitchFamily="34" charset="0"/>
                  </a:rPr>
                  <a:t>namespace A {</a:t>
                </a:r>
              </a:p>
              <a:p>
                <a:pPr eaLnBrk="0" hangingPunct="0">
                  <a:lnSpc>
                    <a:spcPct val="70000"/>
                  </a:lnSpc>
                  <a:defRPr/>
                </a:pPr>
                <a:r>
                  <a:rPr lang="en-US" altLang="zh-CN" sz="2000" b="1">
                    <a:solidFill>
                      <a:srgbClr val="000000"/>
                    </a:solidFill>
                    <a:latin typeface="Calibri" pitchFamily="34" charset="0"/>
                  </a:rPr>
                  <a:t>	using C;  	// imports C into A</a:t>
                </a:r>
              </a:p>
              <a:p>
                <a:pPr eaLnBrk="0" hangingPunct="0">
                  <a:lnSpc>
                    <a:spcPct val="70000"/>
                  </a:lnSpc>
                  <a:defRPr/>
                </a:pPr>
                <a:r>
                  <a:rPr lang="en-US" altLang="zh-CN" sz="2000" b="1">
                    <a:solidFill>
                      <a:srgbClr val="000000"/>
                    </a:solidFill>
                    <a:latin typeface="Calibri" pitchFamily="34" charset="0"/>
                  </a:rPr>
                  <a:t>}		   	// only in this file</a:t>
                </a:r>
              </a:p>
              <a:p>
                <a:pPr eaLnBrk="0" hangingPunct="0">
                  <a:lnSpc>
                    <a:spcPct val="70000"/>
                  </a:lnSpc>
                  <a:defRPr/>
                </a:pPr>
                <a:r>
                  <a:rPr lang="en-US" altLang="zh-CN" sz="2000" b="1">
                    <a:solidFill>
                      <a:srgbClr val="000000"/>
                    </a:solidFill>
                    <a:latin typeface="Calibri" pitchFamily="34" charset="0"/>
                  </a:rPr>
                  <a:t>namespace B {</a:t>
                </a:r>
              </a:p>
              <a:p>
                <a:pPr eaLnBrk="0" hangingPunct="0">
                  <a:lnSpc>
                    <a:spcPct val="70000"/>
                  </a:lnSpc>
                  <a:defRPr/>
                </a:pPr>
                <a:r>
                  <a:rPr lang="en-US" altLang="zh-CN" sz="2000" b="1">
                    <a:solidFill>
                      <a:srgbClr val="000000"/>
                    </a:solidFill>
                    <a:latin typeface="Calibri" pitchFamily="34" charset="0"/>
                  </a:rPr>
                  <a:t>	using D;</a:t>
                </a:r>
              </a:p>
              <a:p>
                <a:pPr eaLnBrk="0" hangingPunct="0">
                  <a:lnSpc>
                    <a:spcPct val="70000"/>
                  </a:lnSpc>
                  <a:defRPr/>
                </a:pPr>
                <a:r>
                  <a:rPr lang="en-US" altLang="zh-CN" sz="2000" b="1">
                    <a:solidFill>
                      <a:srgbClr val="000000"/>
                    </a:solidFill>
                    <a:latin typeface="Calibri" pitchFamily="34" charset="0"/>
                  </a:rPr>
                  <a:t>}</a:t>
                </a:r>
              </a:p>
            </p:txBody>
          </p:sp>
        </p:grpSp>
        <p:grpSp>
          <p:nvGrpSpPr>
            <p:cNvPr id="248852" name="Group 23"/>
            <p:cNvGrpSpPr>
              <a:grpSpLocks/>
            </p:cNvGrpSpPr>
            <p:nvPr/>
          </p:nvGrpSpPr>
          <p:grpSpPr bwMode="auto">
            <a:xfrm>
              <a:off x="3355" y="1590"/>
              <a:ext cx="2068" cy="1121"/>
              <a:chOff x="3355" y="1590"/>
              <a:chExt cx="2068" cy="1121"/>
            </a:xfrm>
          </p:grpSpPr>
          <p:sp>
            <p:nvSpPr>
              <p:cNvPr id="144394" name="Text Box 10"/>
              <p:cNvSpPr txBox="1">
                <a:spLocks noChangeArrowheads="1"/>
              </p:cNvSpPr>
              <p:nvPr/>
            </p:nvSpPr>
            <p:spPr bwMode="auto">
              <a:xfrm>
                <a:off x="3355" y="1590"/>
                <a:ext cx="19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Types are imported in files</a:t>
                </a:r>
              </a:p>
            </p:txBody>
          </p:sp>
          <p:sp>
            <p:nvSpPr>
              <p:cNvPr id="144396" name="Text Box 12"/>
              <p:cNvSpPr txBox="1">
                <a:spLocks noChangeArrowheads="1"/>
              </p:cNvSpPr>
              <p:nvPr/>
            </p:nvSpPr>
            <p:spPr bwMode="auto">
              <a:xfrm>
                <a:off x="3461" y="1839"/>
                <a:ext cx="1962" cy="87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70000"/>
                  </a:lnSpc>
                  <a:defRPr/>
                </a:pPr>
                <a:r>
                  <a:rPr lang="en-US" altLang="zh-CN" sz="2000" b="1">
                    <a:solidFill>
                      <a:srgbClr val="000000"/>
                    </a:solidFill>
                    <a:latin typeface="Calibri" pitchFamily="34" charset="0"/>
                  </a:rPr>
                  <a:t>import java.util.LinkedList;</a:t>
                </a: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p:txBody>
          </p:sp>
        </p:grpSp>
      </p:grpSp>
      <p:grpSp>
        <p:nvGrpSpPr>
          <p:cNvPr id="144409" name="Group 25"/>
          <p:cNvGrpSpPr>
            <a:grpSpLocks/>
          </p:cNvGrpSpPr>
          <p:nvPr/>
        </p:nvGrpSpPr>
        <p:grpSpPr bwMode="auto">
          <a:xfrm>
            <a:off x="1817688" y="4402139"/>
            <a:ext cx="4641850" cy="1538287"/>
            <a:chOff x="185" y="2773"/>
            <a:chExt cx="2924" cy="969"/>
          </a:xfrm>
        </p:grpSpPr>
        <p:sp>
          <p:nvSpPr>
            <p:cNvPr id="144397" name="Text Box 13"/>
            <p:cNvSpPr txBox="1">
              <a:spLocks noChangeArrowheads="1"/>
            </p:cNvSpPr>
            <p:nvPr/>
          </p:nvSpPr>
          <p:spPr bwMode="auto">
            <a:xfrm>
              <a:off x="185" y="2773"/>
              <a:ext cx="1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Alias names allowed</a:t>
              </a:r>
            </a:p>
          </p:txBody>
        </p:sp>
        <p:sp>
          <p:nvSpPr>
            <p:cNvPr id="144398" name="Text Box 14"/>
            <p:cNvSpPr txBox="1">
              <a:spLocks noChangeArrowheads="1"/>
            </p:cNvSpPr>
            <p:nvPr/>
          </p:nvSpPr>
          <p:spPr bwMode="auto">
            <a:xfrm>
              <a:off x="287" y="3022"/>
              <a:ext cx="2405" cy="46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70000"/>
                </a:lnSpc>
                <a:defRPr/>
              </a:pPr>
              <a:r>
                <a:rPr lang="en-US" altLang="zh-CN" sz="2000" b="1">
                  <a:solidFill>
                    <a:srgbClr val="000000"/>
                  </a:solidFill>
                  <a:latin typeface="Calibri" pitchFamily="34" charset="0"/>
                </a:rPr>
                <a:t>using F = System.Windows.Forms;</a:t>
              </a:r>
            </a:p>
            <a:p>
              <a:pPr eaLnBrk="0" hangingPunct="0">
                <a:lnSpc>
                  <a:spcPct val="70000"/>
                </a:lnSpc>
                <a:defRPr/>
              </a:pPr>
              <a:r>
                <a:rPr lang="en-US" altLang="zh-CN" sz="2000" b="1">
                  <a:solidFill>
                    <a:srgbClr val="000000"/>
                  </a:solidFill>
                  <a:latin typeface="Calibri" pitchFamily="34" charset="0"/>
                </a:rPr>
                <a:t>...</a:t>
              </a:r>
            </a:p>
            <a:p>
              <a:pPr eaLnBrk="0" hangingPunct="0">
                <a:lnSpc>
                  <a:spcPct val="70000"/>
                </a:lnSpc>
                <a:defRPr/>
              </a:pPr>
              <a:r>
                <a:rPr lang="en-US" altLang="zh-CN" sz="2000" b="1">
                  <a:solidFill>
                    <a:srgbClr val="000000"/>
                  </a:solidFill>
                  <a:latin typeface="Calibri" pitchFamily="34" charset="0"/>
                </a:rPr>
                <a:t>F.Button b;</a:t>
              </a:r>
            </a:p>
          </p:txBody>
        </p:sp>
        <p:sp>
          <p:nvSpPr>
            <p:cNvPr id="144399" name="Text Box 15"/>
            <p:cNvSpPr txBox="1">
              <a:spLocks noChangeArrowheads="1"/>
            </p:cNvSpPr>
            <p:nvPr/>
          </p:nvSpPr>
          <p:spPr bwMode="auto">
            <a:xfrm>
              <a:off x="185" y="3492"/>
              <a:ext cx="2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for explicit qualification and short names</a:t>
              </a:r>
            </a:p>
          </p:txBody>
        </p:sp>
      </p:grpSp>
      <p:grpSp>
        <p:nvGrpSpPr>
          <p:cNvPr id="144410" name="Group 26"/>
          <p:cNvGrpSpPr>
            <a:grpSpLocks/>
          </p:cNvGrpSpPr>
          <p:nvPr/>
        </p:nvGrpSpPr>
        <p:grpSpPr bwMode="auto">
          <a:xfrm>
            <a:off x="6850063" y="4371976"/>
            <a:ext cx="3681412" cy="2024063"/>
            <a:chOff x="3355" y="2754"/>
            <a:chExt cx="2319" cy="1275"/>
          </a:xfrm>
        </p:grpSpPr>
        <p:sp>
          <p:nvSpPr>
            <p:cNvPr id="144400" name="Text Box 16"/>
            <p:cNvSpPr txBox="1">
              <a:spLocks noChangeArrowheads="1"/>
            </p:cNvSpPr>
            <p:nvPr/>
          </p:nvSpPr>
          <p:spPr bwMode="auto">
            <a:xfrm>
              <a:off x="3355" y="2754"/>
              <a:ext cx="19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Java has visibility </a:t>
              </a:r>
              <a:r>
                <a:rPr lang="en-US" altLang="zh-CN" sz="2000" b="1" i="1">
                  <a:solidFill>
                    <a:srgbClr val="000000"/>
                  </a:solidFill>
                  <a:latin typeface="Times New Roman" pitchFamily="18" charset="0"/>
                </a:rPr>
                <a:t>package</a:t>
              </a:r>
            </a:p>
          </p:txBody>
        </p:sp>
        <p:sp>
          <p:nvSpPr>
            <p:cNvPr id="144401" name="Text Box 17"/>
            <p:cNvSpPr txBox="1">
              <a:spLocks noChangeArrowheads="1"/>
            </p:cNvSpPr>
            <p:nvPr/>
          </p:nvSpPr>
          <p:spPr bwMode="auto">
            <a:xfrm>
              <a:off x="3461" y="3003"/>
              <a:ext cx="1928" cy="64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70000"/>
                </a:lnSpc>
                <a:spcAft>
                  <a:spcPct val="10000"/>
                </a:spcAft>
                <a:defRPr/>
              </a:pPr>
              <a:r>
                <a:rPr lang="en-US" altLang="zh-CN" sz="2000" b="1">
                  <a:solidFill>
                    <a:srgbClr val="000000"/>
                  </a:solidFill>
                  <a:latin typeface="Calibri" pitchFamily="34" charset="0"/>
                </a:rPr>
                <a:t>package A;</a:t>
              </a:r>
            </a:p>
            <a:p>
              <a:pPr eaLnBrk="0" hangingPunct="0">
                <a:lnSpc>
                  <a:spcPct val="70000"/>
                </a:lnSpc>
                <a:defRPr/>
              </a:pPr>
              <a:r>
                <a:rPr lang="en-US" altLang="zh-CN" sz="2000" b="1">
                  <a:solidFill>
                    <a:srgbClr val="000000"/>
                  </a:solidFill>
                  <a:latin typeface="Calibri" pitchFamily="34" charset="0"/>
                </a:rPr>
                <a:t>class C {</a:t>
              </a:r>
            </a:p>
            <a:p>
              <a:pPr eaLnBrk="0" hangingPunct="0">
                <a:lnSpc>
                  <a:spcPct val="70000"/>
                </a:lnSpc>
                <a:spcBef>
                  <a:spcPct val="15000"/>
                </a:spcBef>
                <a:defRPr/>
              </a:pPr>
              <a:r>
                <a:rPr lang="en-US" altLang="zh-CN" sz="2000" b="1">
                  <a:solidFill>
                    <a:srgbClr val="000000"/>
                  </a:solidFill>
                  <a:latin typeface="Calibri" pitchFamily="34" charset="0"/>
                </a:rPr>
                <a:t>	void f() {...}  // package</a:t>
              </a:r>
            </a:p>
            <a:p>
              <a:pPr eaLnBrk="0" hangingPunct="0">
                <a:lnSpc>
                  <a:spcPct val="70000"/>
                </a:lnSpc>
                <a:defRPr/>
              </a:pPr>
              <a:r>
                <a:rPr lang="en-US" altLang="zh-CN" sz="2000" b="1">
                  <a:solidFill>
                    <a:srgbClr val="000000"/>
                  </a:solidFill>
                  <a:latin typeface="Calibri" pitchFamily="34" charset="0"/>
                </a:rPr>
                <a:t>}</a:t>
              </a:r>
            </a:p>
          </p:txBody>
        </p:sp>
        <p:sp>
          <p:nvSpPr>
            <p:cNvPr id="144402" name="Text Box 18"/>
            <p:cNvSpPr txBox="1">
              <a:spLocks noChangeArrowheads="1"/>
            </p:cNvSpPr>
            <p:nvPr/>
          </p:nvSpPr>
          <p:spPr bwMode="auto">
            <a:xfrm>
              <a:off x="3355" y="3587"/>
              <a:ext cx="2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a:solidFill>
                    <a:srgbClr val="000000"/>
                  </a:solidFill>
                  <a:latin typeface="Times New Roman" pitchFamily="18" charset="0"/>
                </a:rPr>
                <a:t>C# has only visibility </a:t>
              </a:r>
              <a:r>
                <a:rPr lang="en-US" altLang="zh-CN" sz="2000" b="1" i="1">
                  <a:solidFill>
                    <a:srgbClr val="000000"/>
                  </a:solidFill>
                  <a:latin typeface="Times New Roman" pitchFamily="18" charset="0"/>
                </a:rPr>
                <a:t>internal</a:t>
              </a:r>
              <a:r>
                <a:rPr lang="en-US" altLang="zh-CN" sz="2000" b="1">
                  <a:solidFill>
                    <a:srgbClr val="000000"/>
                  </a:solidFill>
                  <a:latin typeface="Times New Roman" pitchFamily="18" charset="0"/>
                </a:rPr>
                <a:t> (!= namespace)</a:t>
              </a:r>
            </a:p>
          </p:txBody>
        </p:sp>
      </p:grpSp>
    </p:spTree>
    <p:extLst>
      <p:ext uri="{BB962C8B-B14F-4D97-AF65-F5344CB8AC3E}">
        <p14:creationId xmlns:p14="http://schemas.microsoft.com/office/powerpoint/2010/main" val="2632227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4408"/>
                                        </p:tgtEl>
                                        <p:attrNameLst>
                                          <p:attrName>style.visibility</p:attrName>
                                        </p:attrNameLst>
                                      </p:cBhvr>
                                      <p:to>
                                        <p:strVal val="visible"/>
                                      </p:to>
                                    </p:set>
                                    <p:animEffect transition="in" filter="dissolve">
                                      <p:cBhvr>
                                        <p:cTn id="7" dur="500"/>
                                        <p:tgtEl>
                                          <p:spTgt spid="144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4409"/>
                                        </p:tgtEl>
                                        <p:attrNameLst>
                                          <p:attrName>style.visibility</p:attrName>
                                        </p:attrNameLst>
                                      </p:cBhvr>
                                      <p:to>
                                        <p:strVal val="visible"/>
                                      </p:to>
                                    </p:set>
                                    <p:animEffect transition="in" filter="dissolve">
                                      <p:cBhvr>
                                        <p:cTn id="12" dur="500"/>
                                        <p:tgtEl>
                                          <p:spTgt spid="144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4410"/>
                                        </p:tgtEl>
                                        <p:attrNameLst>
                                          <p:attrName>style.visibility</p:attrName>
                                        </p:attrNameLst>
                                      </p:cBhvr>
                                      <p:to>
                                        <p:strVal val="visible"/>
                                      </p:to>
                                    </p:set>
                                    <p:animEffect transition="in" filter="dissolve">
                                      <p:cBhvr>
                                        <p:cTn id="17" dur="500"/>
                                        <p:tgtEl>
                                          <p:spTgt spid="144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灯片编号占位符 2"/>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29C6D0A-36B3-48DE-8093-24EF871FB5ED}" type="slidenum">
              <a:rPr lang="zh-CN" altLang="de-DE" sz="1400">
                <a:solidFill>
                  <a:srgbClr val="000000"/>
                </a:solidFill>
              </a:rPr>
              <a:pPr eaLnBrk="1" hangingPunct="1"/>
              <a:t>108</a:t>
            </a:fld>
            <a:endParaRPr lang="de-DE" altLang="zh-CN" sz="1400">
              <a:solidFill>
                <a:srgbClr val="000000"/>
              </a:solidFill>
            </a:endParaRPr>
          </a:p>
        </p:txBody>
      </p:sp>
      <p:sp>
        <p:nvSpPr>
          <p:cNvPr id="250883" name="Rectangle 4"/>
          <p:cNvSpPr>
            <a:spLocks noGrp="1" noChangeArrowheads="1"/>
          </p:cNvSpPr>
          <p:nvPr>
            <p:ph type="title"/>
          </p:nvPr>
        </p:nvSpPr>
        <p:spPr/>
        <p:txBody>
          <a:bodyPr/>
          <a:lstStyle/>
          <a:p>
            <a:r>
              <a:rPr lang="de-AT" altLang="zh-CN">
                <a:ea typeface="宋体" panose="02010600030101010101" pitchFamily="2" charset="-122"/>
              </a:rPr>
              <a:t>Namespaces versus Assemblies</a:t>
            </a:r>
          </a:p>
        </p:txBody>
      </p:sp>
      <p:sp>
        <p:nvSpPr>
          <p:cNvPr id="164870" name="Text Box 6"/>
          <p:cNvSpPr txBox="1">
            <a:spLocks noChangeArrowheads="1"/>
          </p:cNvSpPr>
          <p:nvPr/>
        </p:nvSpPr>
        <p:spPr bwMode="auto">
          <a:xfrm>
            <a:off x="2051050" y="1319214"/>
            <a:ext cx="1411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Times New Roman" pitchFamily="18" charset="0"/>
              </a:rPr>
              <a:t>Namespace</a:t>
            </a:r>
          </a:p>
        </p:txBody>
      </p:sp>
      <p:sp>
        <p:nvSpPr>
          <p:cNvPr id="164871" name="Text Box 7"/>
          <p:cNvSpPr txBox="1">
            <a:spLocks noChangeArrowheads="1"/>
          </p:cNvSpPr>
          <p:nvPr/>
        </p:nvSpPr>
        <p:spPr bwMode="auto">
          <a:xfrm>
            <a:off x="2051051" y="1633539"/>
            <a:ext cx="2849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buSzPct val="60000"/>
              <a:buFont typeface="Wingdings" pitchFamily="2" charset="2"/>
              <a:buChar char="l"/>
              <a:defRPr/>
            </a:pPr>
            <a:r>
              <a:rPr lang="de-AT" altLang="zh-CN" sz="2000" b="1">
                <a:solidFill>
                  <a:srgbClr val="000000"/>
                </a:solidFill>
              </a:rPr>
              <a:t>compile-time construct</a:t>
            </a:r>
          </a:p>
          <a:p>
            <a:pPr eaLnBrk="0" hangingPunct="0">
              <a:buSzPct val="60000"/>
              <a:buFont typeface="Wingdings" pitchFamily="2" charset="2"/>
              <a:buChar char="l"/>
              <a:defRPr/>
            </a:pPr>
            <a:r>
              <a:rPr lang="de-AT" altLang="zh-CN" sz="2000" b="1">
                <a:solidFill>
                  <a:srgbClr val="000000"/>
                </a:solidFill>
              </a:rPr>
              <a:t>controls visibility</a:t>
            </a:r>
          </a:p>
        </p:txBody>
      </p:sp>
      <p:sp>
        <p:nvSpPr>
          <p:cNvPr id="164872" name="Text Box 8"/>
          <p:cNvSpPr txBox="1">
            <a:spLocks noChangeArrowheads="1"/>
          </p:cNvSpPr>
          <p:nvPr/>
        </p:nvSpPr>
        <p:spPr bwMode="auto">
          <a:xfrm>
            <a:off x="5241925" y="1319214"/>
            <a:ext cx="1227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Times New Roman" pitchFamily="18" charset="0"/>
              </a:rPr>
              <a:t>Assembly</a:t>
            </a:r>
          </a:p>
        </p:txBody>
      </p:sp>
      <p:sp>
        <p:nvSpPr>
          <p:cNvPr id="164873" name="Text Box 9"/>
          <p:cNvSpPr txBox="1">
            <a:spLocks noChangeArrowheads="1"/>
          </p:cNvSpPr>
          <p:nvPr/>
        </p:nvSpPr>
        <p:spPr bwMode="auto">
          <a:xfrm>
            <a:off x="5241926" y="1633539"/>
            <a:ext cx="5275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buSzPct val="60000"/>
              <a:buFont typeface="Wingdings" pitchFamily="2" charset="2"/>
              <a:buChar char="l"/>
              <a:defRPr/>
            </a:pPr>
            <a:r>
              <a:rPr lang="de-AT" altLang="zh-CN" sz="2000" b="1">
                <a:solidFill>
                  <a:srgbClr val="000000"/>
                </a:solidFill>
              </a:rPr>
              <a:t>run-time construct</a:t>
            </a:r>
          </a:p>
          <a:p>
            <a:pPr eaLnBrk="0" hangingPunct="0">
              <a:buSzPct val="60000"/>
              <a:buFont typeface="Wingdings" pitchFamily="2" charset="2"/>
              <a:buChar char="l"/>
              <a:defRPr/>
            </a:pPr>
            <a:r>
              <a:rPr lang="de-AT" altLang="zh-CN" sz="2000" b="1">
                <a:solidFill>
                  <a:srgbClr val="000000"/>
                </a:solidFill>
              </a:rPr>
              <a:t>controls dynamic loading and versioning</a:t>
            </a:r>
          </a:p>
          <a:p>
            <a:pPr eaLnBrk="0" hangingPunct="0">
              <a:buSzPct val="60000"/>
              <a:buFont typeface="Wingdings" pitchFamily="2" charset="2"/>
              <a:buChar char="l"/>
              <a:defRPr/>
            </a:pPr>
            <a:r>
              <a:rPr lang="de-AT" altLang="zh-CN" sz="2000" b="1">
                <a:solidFill>
                  <a:srgbClr val="000000"/>
                </a:solidFill>
              </a:rPr>
              <a:t>may contain types from different namespaces</a:t>
            </a:r>
          </a:p>
        </p:txBody>
      </p:sp>
      <p:grpSp>
        <p:nvGrpSpPr>
          <p:cNvPr id="164895" name="Group 31"/>
          <p:cNvGrpSpPr>
            <a:grpSpLocks/>
          </p:cNvGrpSpPr>
          <p:nvPr/>
        </p:nvGrpSpPr>
        <p:grpSpPr bwMode="auto">
          <a:xfrm>
            <a:off x="2398714" y="2582864"/>
            <a:ext cx="7623175" cy="2382837"/>
            <a:chOff x="551" y="1627"/>
            <a:chExt cx="4802" cy="1501"/>
          </a:xfrm>
        </p:grpSpPr>
        <p:sp>
          <p:nvSpPr>
            <p:cNvPr id="164874" name="Text Box 10"/>
            <p:cNvSpPr txBox="1">
              <a:spLocks noChangeArrowheads="1"/>
            </p:cNvSpPr>
            <p:nvPr/>
          </p:nvSpPr>
          <p:spPr bwMode="auto">
            <a:xfrm>
              <a:off x="593" y="1843"/>
              <a:ext cx="1096" cy="5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 pos="361950" algn="l"/>
                </a:tabLst>
                <a:defRPr sz="2400">
                  <a:solidFill>
                    <a:schemeClr val="tx1"/>
                  </a:solidFill>
                  <a:latin typeface="Times New Roman" pitchFamily="18" charset="0"/>
                </a:defRPr>
              </a:lvl1pPr>
              <a:lvl2pPr>
                <a:tabLst>
                  <a:tab pos="180975" algn="l"/>
                  <a:tab pos="361950" algn="l"/>
                </a:tabLst>
                <a:defRPr sz="2400">
                  <a:solidFill>
                    <a:schemeClr val="tx1"/>
                  </a:solidFill>
                  <a:latin typeface="Times New Roman" pitchFamily="18" charset="0"/>
                </a:defRPr>
              </a:lvl2pPr>
              <a:lvl3pPr>
                <a:tabLst>
                  <a:tab pos="180975" algn="l"/>
                  <a:tab pos="361950" algn="l"/>
                </a:tabLst>
                <a:defRPr sz="2400">
                  <a:solidFill>
                    <a:schemeClr val="tx1"/>
                  </a:solidFill>
                  <a:latin typeface="Times New Roman" pitchFamily="18" charset="0"/>
                </a:defRPr>
              </a:lvl3pPr>
              <a:lvl4pPr>
                <a:tabLst>
                  <a:tab pos="180975" algn="l"/>
                  <a:tab pos="361950" algn="l"/>
                </a:tabLst>
                <a:defRPr sz="2400">
                  <a:solidFill>
                    <a:schemeClr val="tx1"/>
                  </a:solidFill>
                  <a:latin typeface="Times New Roman" pitchFamily="18" charset="0"/>
                </a:defRPr>
              </a:lvl4pPr>
              <a:lvl5pPr>
                <a:tabLst>
                  <a:tab pos="180975" algn="l"/>
                  <a:tab pos="361950" algn="l"/>
                </a:tabLst>
                <a:defRPr sz="2400">
                  <a:solidFill>
                    <a:schemeClr val="tx1"/>
                  </a:solidFill>
                  <a:latin typeface="Times New Roman" pitchFamily="18" charset="0"/>
                </a:defRPr>
              </a:lvl5pPr>
              <a:lvl6pPr eaLnBrk="0" fontAlgn="base" hangingPunct="0">
                <a:spcBef>
                  <a:spcPct val="0"/>
                </a:spcBef>
                <a:spcAft>
                  <a:spcPct val="0"/>
                </a:spcAft>
                <a:tabLst>
                  <a:tab pos="180975" algn="l"/>
                  <a:tab pos="361950" algn="l"/>
                </a:tabLst>
                <a:defRPr sz="2400">
                  <a:solidFill>
                    <a:schemeClr val="tx1"/>
                  </a:solidFill>
                  <a:latin typeface="Times New Roman" pitchFamily="18" charset="0"/>
                </a:defRPr>
              </a:lvl6pPr>
              <a:lvl7pPr eaLnBrk="0" fontAlgn="base" hangingPunct="0">
                <a:spcBef>
                  <a:spcPct val="0"/>
                </a:spcBef>
                <a:spcAft>
                  <a:spcPct val="0"/>
                </a:spcAft>
                <a:tabLst>
                  <a:tab pos="180975" algn="l"/>
                  <a:tab pos="361950" algn="l"/>
                </a:tabLst>
                <a:defRPr sz="2400">
                  <a:solidFill>
                    <a:schemeClr val="tx1"/>
                  </a:solidFill>
                  <a:latin typeface="Times New Roman" pitchFamily="18" charset="0"/>
                </a:defRPr>
              </a:lvl7pPr>
              <a:lvl8pPr eaLnBrk="0" fontAlgn="base" hangingPunct="0">
                <a:spcBef>
                  <a:spcPct val="0"/>
                </a:spcBef>
                <a:spcAft>
                  <a:spcPct val="0"/>
                </a:spcAft>
                <a:tabLst>
                  <a:tab pos="180975" algn="l"/>
                  <a:tab pos="361950" algn="l"/>
                </a:tabLst>
                <a:defRPr sz="2400">
                  <a:solidFill>
                    <a:schemeClr val="tx1"/>
                  </a:solidFill>
                  <a:latin typeface="Times New Roman" pitchFamily="18" charset="0"/>
                </a:defRPr>
              </a:lvl8pPr>
              <a:lvl9pPr eaLnBrk="0" fontAlgn="base" hangingPunct="0">
                <a:spcBef>
                  <a:spcPct val="0"/>
                </a:spcBef>
                <a:spcAft>
                  <a:spcPct val="0"/>
                </a:spcAft>
                <a:tabLst>
                  <a:tab pos="180975" algn="l"/>
                  <a:tab pos="361950" algn="l"/>
                </a:tabLst>
                <a:defRPr sz="2400">
                  <a:solidFill>
                    <a:schemeClr val="tx1"/>
                  </a:solidFill>
                  <a:latin typeface="Times New Roman" pitchFamily="18" charset="0"/>
                </a:defRPr>
              </a:lvl9pPr>
            </a:lstStyle>
            <a:p>
              <a:pPr eaLnBrk="0" hangingPunct="0">
                <a:lnSpc>
                  <a:spcPct val="80000"/>
                </a:lnSpc>
                <a:defRPr/>
              </a:pPr>
              <a:r>
                <a:rPr lang="de-AT" altLang="zh-CN" sz="2000" b="1">
                  <a:solidFill>
                    <a:srgbClr val="000000"/>
                  </a:solidFill>
                  <a:latin typeface="Calibri" pitchFamily="34" charset="0"/>
                </a:rPr>
                <a:t>namespace X {</a:t>
              </a:r>
            </a:p>
            <a:p>
              <a:pPr eaLnBrk="0" hangingPunct="0">
                <a:lnSpc>
                  <a:spcPct val="80000"/>
                </a:lnSpc>
                <a:defRPr/>
              </a:pPr>
              <a:r>
                <a:rPr lang="de-AT" altLang="zh-CN" sz="2000" b="1">
                  <a:solidFill>
                    <a:srgbClr val="000000"/>
                  </a:solidFill>
                  <a:latin typeface="Calibri" pitchFamily="34" charset="0"/>
                </a:rPr>
                <a:t>	class A {...}</a:t>
              </a:r>
            </a:p>
            <a:p>
              <a:pPr eaLnBrk="0" hangingPunct="0">
                <a:lnSpc>
                  <a:spcPct val="80000"/>
                </a:lnSpc>
                <a:defRPr/>
              </a:pPr>
              <a:r>
                <a:rPr lang="de-AT" altLang="zh-CN" sz="2000" b="1">
                  <a:solidFill>
                    <a:srgbClr val="000000"/>
                  </a:solidFill>
                  <a:latin typeface="Calibri" pitchFamily="34" charset="0"/>
                </a:rPr>
                <a:t>}</a:t>
              </a:r>
            </a:p>
          </p:txBody>
        </p:sp>
        <p:sp>
          <p:nvSpPr>
            <p:cNvPr id="164875" name="Text Box 11"/>
            <p:cNvSpPr txBox="1">
              <a:spLocks noChangeArrowheads="1"/>
            </p:cNvSpPr>
            <p:nvPr/>
          </p:nvSpPr>
          <p:spPr bwMode="auto">
            <a:xfrm>
              <a:off x="593" y="2596"/>
              <a:ext cx="1091" cy="5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 pos="361950" algn="l"/>
                </a:tabLst>
                <a:defRPr sz="2400">
                  <a:solidFill>
                    <a:schemeClr val="tx1"/>
                  </a:solidFill>
                  <a:latin typeface="Times New Roman" pitchFamily="18" charset="0"/>
                </a:defRPr>
              </a:lvl1pPr>
              <a:lvl2pPr>
                <a:tabLst>
                  <a:tab pos="180975" algn="l"/>
                  <a:tab pos="361950" algn="l"/>
                </a:tabLst>
                <a:defRPr sz="2400">
                  <a:solidFill>
                    <a:schemeClr val="tx1"/>
                  </a:solidFill>
                  <a:latin typeface="Times New Roman" pitchFamily="18" charset="0"/>
                </a:defRPr>
              </a:lvl2pPr>
              <a:lvl3pPr>
                <a:tabLst>
                  <a:tab pos="180975" algn="l"/>
                  <a:tab pos="361950" algn="l"/>
                </a:tabLst>
                <a:defRPr sz="2400">
                  <a:solidFill>
                    <a:schemeClr val="tx1"/>
                  </a:solidFill>
                  <a:latin typeface="Times New Roman" pitchFamily="18" charset="0"/>
                </a:defRPr>
              </a:lvl3pPr>
              <a:lvl4pPr>
                <a:tabLst>
                  <a:tab pos="180975" algn="l"/>
                  <a:tab pos="361950" algn="l"/>
                </a:tabLst>
                <a:defRPr sz="2400">
                  <a:solidFill>
                    <a:schemeClr val="tx1"/>
                  </a:solidFill>
                  <a:latin typeface="Times New Roman" pitchFamily="18" charset="0"/>
                </a:defRPr>
              </a:lvl4pPr>
              <a:lvl5pPr>
                <a:tabLst>
                  <a:tab pos="180975" algn="l"/>
                  <a:tab pos="361950" algn="l"/>
                </a:tabLst>
                <a:defRPr sz="2400">
                  <a:solidFill>
                    <a:schemeClr val="tx1"/>
                  </a:solidFill>
                  <a:latin typeface="Times New Roman" pitchFamily="18" charset="0"/>
                </a:defRPr>
              </a:lvl5pPr>
              <a:lvl6pPr eaLnBrk="0" fontAlgn="base" hangingPunct="0">
                <a:spcBef>
                  <a:spcPct val="0"/>
                </a:spcBef>
                <a:spcAft>
                  <a:spcPct val="0"/>
                </a:spcAft>
                <a:tabLst>
                  <a:tab pos="180975" algn="l"/>
                  <a:tab pos="361950" algn="l"/>
                </a:tabLst>
                <a:defRPr sz="2400">
                  <a:solidFill>
                    <a:schemeClr val="tx1"/>
                  </a:solidFill>
                  <a:latin typeface="Times New Roman" pitchFamily="18" charset="0"/>
                </a:defRPr>
              </a:lvl6pPr>
              <a:lvl7pPr eaLnBrk="0" fontAlgn="base" hangingPunct="0">
                <a:spcBef>
                  <a:spcPct val="0"/>
                </a:spcBef>
                <a:spcAft>
                  <a:spcPct val="0"/>
                </a:spcAft>
                <a:tabLst>
                  <a:tab pos="180975" algn="l"/>
                  <a:tab pos="361950" algn="l"/>
                </a:tabLst>
                <a:defRPr sz="2400">
                  <a:solidFill>
                    <a:schemeClr val="tx1"/>
                  </a:solidFill>
                  <a:latin typeface="Times New Roman" pitchFamily="18" charset="0"/>
                </a:defRPr>
              </a:lvl7pPr>
              <a:lvl8pPr eaLnBrk="0" fontAlgn="base" hangingPunct="0">
                <a:spcBef>
                  <a:spcPct val="0"/>
                </a:spcBef>
                <a:spcAft>
                  <a:spcPct val="0"/>
                </a:spcAft>
                <a:tabLst>
                  <a:tab pos="180975" algn="l"/>
                  <a:tab pos="361950" algn="l"/>
                </a:tabLst>
                <a:defRPr sz="2400">
                  <a:solidFill>
                    <a:schemeClr val="tx1"/>
                  </a:solidFill>
                  <a:latin typeface="Times New Roman" pitchFamily="18" charset="0"/>
                </a:defRPr>
              </a:lvl8pPr>
              <a:lvl9pPr eaLnBrk="0" fontAlgn="base" hangingPunct="0">
                <a:spcBef>
                  <a:spcPct val="0"/>
                </a:spcBef>
                <a:spcAft>
                  <a:spcPct val="0"/>
                </a:spcAft>
                <a:tabLst>
                  <a:tab pos="180975" algn="l"/>
                  <a:tab pos="361950" algn="l"/>
                </a:tabLst>
                <a:defRPr sz="2400">
                  <a:solidFill>
                    <a:schemeClr val="tx1"/>
                  </a:solidFill>
                  <a:latin typeface="Times New Roman" pitchFamily="18" charset="0"/>
                </a:defRPr>
              </a:lvl9pPr>
            </a:lstStyle>
            <a:p>
              <a:pPr eaLnBrk="0" hangingPunct="0">
                <a:lnSpc>
                  <a:spcPct val="80000"/>
                </a:lnSpc>
                <a:defRPr/>
              </a:pPr>
              <a:r>
                <a:rPr lang="de-AT" altLang="zh-CN" sz="2000" b="1">
                  <a:solidFill>
                    <a:srgbClr val="000000"/>
                  </a:solidFill>
                  <a:latin typeface="Calibri" pitchFamily="34" charset="0"/>
                </a:rPr>
                <a:t>namespace Y {</a:t>
              </a:r>
            </a:p>
            <a:p>
              <a:pPr eaLnBrk="0" hangingPunct="0">
                <a:lnSpc>
                  <a:spcPct val="80000"/>
                </a:lnSpc>
                <a:defRPr/>
              </a:pPr>
              <a:r>
                <a:rPr lang="de-AT" altLang="zh-CN" sz="2000" b="1">
                  <a:solidFill>
                    <a:srgbClr val="000000"/>
                  </a:solidFill>
                  <a:latin typeface="Calibri" pitchFamily="34" charset="0"/>
                </a:rPr>
                <a:t>	class B {...}</a:t>
              </a:r>
            </a:p>
            <a:p>
              <a:pPr eaLnBrk="0" hangingPunct="0">
                <a:lnSpc>
                  <a:spcPct val="80000"/>
                </a:lnSpc>
                <a:defRPr/>
              </a:pPr>
              <a:r>
                <a:rPr lang="de-AT" altLang="zh-CN" sz="2000" b="1">
                  <a:solidFill>
                    <a:srgbClr val="000000"/>
                  </a:solidFill>
                  <a:latin typeface="Calibri" pitchFamily="34" charset="0"/>
                </a:rPr>
                <a:t>}</a:t>
              </a:r>
            </a:p>
          </p:txBody>
        </p:sp>
        <p:sp>
          <p:nvSpPr>
            <p:cNvPr id="164876" name="Text Box 12"/>
            <p:cNvSpPr txBox="1">
              <a:spLocks noChangeArrowheads="1"/>
            </p:cNvSpPr>
            <p:nvPr/>
          </p:nvSpPr>
          <p:spPr bwMode="auto">
            <a:xfrm>
              <a:off x="1925" y="2275"/>
              <a:ext cx="9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csc A.cs B.cs</a:t>
              </a:r>
            </a:p>
          </p:txBody>
        </p:sp>
        <p:sp>
          <p:nvSpPr>
            <p:cNvPr id="164877" name="Text Box 13"/>
            <p:cNvSpPr txBox="1">
              <a:spLocks noChangeArrowheads="1"/>
            </p:cNvSpPr>
            <p:nvPr/>
          </p:nvSpPr>
          <p:spPr bwMode="auto">
            <a:xfrm>
              <a:off x="551" y="1627"/>
              <a:ext cx="6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A.cs</a:t>
              </a:r>
            </a:p>
          </p:txBody>
        </p:sp>
        <p:sp>
          <p:nvSpPr>
            <p:cNvPr id="164878" name="Text Box 14"/>
            <p:cNvSpPr txBox="1">
              <a:spLocks noChangeArrowheads="1"/>
            </p:cNvSpPr>
            <p:nvPr/>
          </p:nvSpPr>
          <p:spPr bwMode="auto">
            <a:xfrm>
              <a:off x="551" y="2380"/>
              <a:ext cx="6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B.cs</a:t>
              </a:r>
            </a:p>
          </p:txBody>
        </p:sp>
        <p:sp>
          <p:nvSpPr>
            <p:cNvPr id="164879" name="Line 15"/>
            <p:cNvSpPr>
              <a:spLocks noChangeShapeType="1"/>
            </p:cNvSpPr>
            <p:nvPr/>
          </p:nvSpPr>
          <p:spPr bwMode="auto">
            <a:xfrm>
              <a:off x="1521" y="2112"/>
              <a:ext cx="420" cy="258"/>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0" name="Line 16"/>
            <p:cNvSpPr>
              <a:spLocks noChangeShapeType="1"/>
            </p:cNvSpPr>
            <p:nvPr/>
          </p:nvSpPr>
          <p:spPr bwMode="auto">
            <a:xfrm flipV="1">
              <a:off x="1521" y="2466"/>
              <a:ext cx="420" cy="294"/>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1" name="Line 17"/>
            <p:cNvSpPr>
              <a:spLocks noChangeShapeType="1"/>
            </p:cNvSpPr>
            <p:nvPr/>
          </p:nvSpPr>
          <p:spPr bwMode="auto">
            <a:xfrm>
              <a:off x="2811" y="2418"/>
              <a:ext cx="39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2" name="Rectangle 18"/>
            <p:cNvSpPr>
              <a:spLocks noChangeArrowheads="1"/>
            </p:cNvSpPr>
            <p:nvPr/>
          </p:nvSpPr>
          <p:spPr bwMode="auto">
            <a:xfrm>
              <a:off x="3240" y="2280"/>
              <a:ext cx="647" cy="33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4883" name="Text Box 19"/>
            <p:cNvSpPr txBox="1">
              <a:spLocks noChangeArrowheads="1"/>
            </p:cNvSpPr>
            <p:nvPr/>
          </p:nvSpPr>
          <p:spPr bwMode="auto">
            <a:xfrm>
              <a:off x="3194" y="2071"/>
              <a:ext cx="7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A.exe</a:t>
              </a:r>
            </a:p>
          </p:txBody>
        </p:sp>
        <p:sp>
          <p:nvSpPr>
            <p:cNvPr id="164884" name="Text Box 20"/>
            <p:cNvSpPr txBox="1">
              <a:spLocks noChangeArrowheads="1"/>
            </p:cNvSpPr>
            <p:nvPr/>
          </p:nvSpPr>
          <p:spPr bwMode="auto">
            <a:xfrm>
              <a:off x="3872" y="2281"/>
              <a:ext cx="14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contains X.A and Y.B</a:t>
              </a:r>
            </a:p>
          </p:txBody>
        </p:sp>
      </p:grpSp>
      <p:grpSp>
        <p:nvGrpSpPr>
          <p:cNvPr id="164896" name="Group 32"/>
          <p:cNvGrpSpPr>
            <a:grpSpLocks/>
          </p:cNvGrpSpPr>
          <p:nvPr/>
        </p:nvGrpSpPr>
        <p:grpSpPr bwMode="auto">
          <a:xfrm>
            <a:off x="2398713" y="5083175"/>
            <a:ext cx="6748462" cy="1187450"/>
            <a:chOff x="551" y="3202"/>
            <a:chExt cx="4251" cy="748"/>
          </a:xfrm>
        </p:grpSpPr>
        <p:sp>
          <p:nvSpPr>
            <p:cNvPr id="164885" name="Text Box 21"/>
            <p:cNvSpPr txBox="1">
              <a:spLocks noChangeArrowheads="1"/>
            </p:cNvSpPr>
            <p:nvPr/>
          </p:nvSpPr>
          <p:spPr bwMode="auto">
            <a:xfrm>
              <a:off x="593" y="3418"/>
              <a:ext cx="1096" cy="5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 pos="361950" algn="l"/>
                </a:tabLst>
                <a:defRPr sz="2400">
                  <a:solidFill>
                    <a:schemeClr val="tx1"/>
                  </a:solidFill>
                  <a:latin typeface="Times New Roman" pitchFamily="18" charset="0"/>
                </a:defRPr>
              </a:lvl1pPr>
              <a:lvl2pPr>
                <a:tabLst>
                  <a:tab pos="180975" algn="l"/>
                  <a:tab pos="361950" algn="l"/>
                </a:tabLst>
                <a:defRPr sz="2400">
                  <a:solidFill>
                    <a:schemeClr val="tx1"/>
                  </a:solidFill>
                  <a:latin typeface="Times New Roman" pitchFamily="18" charset="0"/>
                </a:defRPr>
              </a:lvl2pPr>
              <a:lvl3pPr>
                <a:tabLst>
                  <a:tab pos="180975" algn="l"/>
                  <a:tab pos="361950" algn="l"/>
                </a:tabLst>
                <a:defRPr sz="2400">
                  <a:solidFill>
                    <a:schemeClr val="tx1"/>
                  </a:solidFill>
                  <a:latin typeface="Times New Roman" pitchFamily="18" charset="0"/>
                </a:defRPr>
              </a:lvl3pPr>
              <a:lvl4pPr>
                <a:tabLst>
                  <a:tab pos="180975" algn="l"/>
                  <a:tab pos="361950" algn="l"/>
                </a:tabLst>
                <a:defRPr sz="2400">
                  <a:solidFill>
                    <a:schemeClr val="tx1"/>
                  </a:solidFill>
                  <a:latin typeface="Times New Roman" pitchFamily="18" charset="0"/>
                </a:defRPr>
              </a:lvl4pPr>
              <a:lvl5pPr>
                <a:tabLst>
                  <a:tab pos="180975" algn="l"/>
                  <a:tab pos="361950" algn="l"/>
                </a:tabLst>
                <a:defRPr sz="2400">
                  <a:solidFill>
                    <a:schemeClr val="tx1"/>
                  </a:solidFill>
                  <a:latin typeface="Times New Roman" pitchFamily="18" charset="0"/>
                </a:defRPr>
              </a:lvl5pPr>
              <a:lvl6pPr eaLnBrk="0" fontAlgn="base" hangingPunct="0">
                <a:spcBef>
                  <a:spcPct val="0"/>
                </a:spcBef>
                <a:spcAft>
                  <a:spcPct val="0"/>
                </a:spcAft>
                <a:tabLst>
                  <a:tab pos="180975" algn="l"/>
                  <a:tab pos="361950" algn="l"/>
                </a:tabLst>
                <a:defRPr sz="2400">
                  <a:solidFill>
                    <a:schemeClr val="tx1"/>
                  </a:solidFill>
                  <a:latin typeface="Times New Roman" pitchFamily="18" charset="0"/>
                </a:defRPr>
              </a:lvl6pPr>
              <a:lvl7pPr eaLnBrk="0" fontAlgn="base" hangingPunct="0">
                <a:spcBef>
                  <a:spcPct val="0"/>
                </a:spcBef>
                <a:spcAft>
                  <a:spcPct val="0"/>
                </a:spcAft>
                <a:tabLst>
                  <a:tab pos="180975" algn="l"/>
                  <a:tab pos="361950" algn="l"/>
                </a:tabLst>
                <a:defRPr sz="2400">
                  <a:solidFill>
                    <a:schemeClr val="tx1"/>
                  </a:solidFill>
                  <a:latin typeface="Times New Roman" pitchFamily="18" charset="0"/>
                </a:defRPr>
              </a:lvl7pPr>
              <a:lvl8pPr eaLnBrk="0" fontAlgn="base" hangingPunct="0">
                <a:spcBef>
                  <a:spcPct val="0"/>
                </a:spcBef>
                <a:spcAft>
                  <a:spcPct val="0"/>
                </a:spcAft>
                <a:tabLst>
                  <a:tab pos="180975" algn="l"/>
                  <a:tab pos="361950" algn="l"/>
                </a:tabLst>
                <a:defRPr sz="2400">
                  <a:solidFill>
                    <a:schemeClr val="tx1"/>
                  </a:solidFill>
                  <a:latin typeface="Times New Roman" pitchFamily="18" charset="0"/>
                </a:defRPr>
              </a:lvl8pPr>
              <a:lvl9pPr eaLnBrk="0" fontAlgn="base" hangingPunct="0">
                <a:spcBef>
                  <a:spcPct val="0"/>
                </a:spcBef>
                <a:spcAft>
                  <a:spcPct val="0"/>
                </a:spcAft>
                <a:tabLst>
                  <a:tab pos="180975" algn="l"/>
                  <a:tab pos="361950" algn="l"/>
                </a:tabLst>
                <a:defRPr sz="2400">
                  <a:solidFill>
                    <a:schemeClr val="tx1"/>
                  </a:solidFill>
                  <a:latin typeface="Times New Roman" pitchFamily="18" charset="0"/>
                </a:defRPr>
              </a:lvl9pPr>
            </a:lstStyle>
            <a:p>
              <a:pPr eaLnBrk="0" hangingPunct="0">
                <a:lnSpc>
                  <a:spcPct val="80000"/>
                </a:lnSpc>
                <a:defRPr/>
              </a:pPr>
              <a:r>
                <a:rPr lang="de-AT" altLang="zh-CN" sz="2000" b="1">
                  <a:solidFill>
                    <a:srgbClr val="000000"/>
                  </a:solidFill>
                  <a:latin typeface="Calibri" pitchFamily="34" charset="0"/>
                </a:rPr>
                <a:t>namespace X {</a:t>
              </a:r>
            </a:p>
            <a:p>
              <a:pPr eaLnBrk="0" hangingPunct="0">
                <a:lnSpc>
                  <a:spcPct val="80000"/>
                </a:lnSpc>
                <a:defRPr/>
              </a:pPr>
              <a:r>
                <a:rPr lang="de-AT" altLang="zh-CN" sz="2000" b="1">
                  <a:solidFill>
                    <a:srgbClr val="000000"/>
                  </a:solidFill>
                  <a:latin typeface="Calibri" pitchFamily="34" charset="0"/>
                </a:rPr>
                <a:t>	class C {...}</a:t>
              </a:r>
            </a:p>
            <a:p>
              <a:pPr eaLnBrk="0" hangingPunct="0">
                <a:lnSpc>
                  <a:spcPct val="80000"/>
                </a:lnSpc>
                <a:defRPr/>
              </a:pPr>
              <a:r>
                <a:rPr lang="de-AT" altLang="zh-CN" sz="2000" b="1">
                  <a:solidFill>
                    <a:srgbClr val="000000"/>
                  </a:solidFill>
                  <a:latin typeface="Calibri" pitchFamily="34" charset="0"/>
                </a:rPr>
                <a:t>}</a:t>
              </a:r>
            </a:p>
          </p:txBody>
        </p:sp>
        <p:sp>
          <p:nvSpPr>
            <p:cNvPr id="164886" name="Text Box 22"/>
            <p:cNvSpPr txBox="1">
              <a:spLocks noChangeArrowheads="1"/>
            </p:cNvSpPr>
            <p:nvPr/>
          </p:nvSpPr>
          <p:spPr bwMode="auto">
            <a:xfrm>
              <a:off x="551" y="3202"/>
              <a:ext cx="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C.cs</a:t>
              </a:r>
            </a:p>
          </p:txBody>
        </p:sp>
        <p:sp>
          <p:nvSpPr>
            <p:cNvPr id="164887" name="Text Box 23"/>
            <p:cNvSpPr txBox="1">
              <a:spLocks noChangeArrowheads="1"/>
            </p:cNvSpPr>
            <p:nvPr/>
          </p:nvSpPr>
          <p:spPr bwMode="auto">
            <a:xfrm>
              <a:off x="1925" y="3514"/>
              <a:ext cx="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csc C.cs</a:t>
              </a:r>
            </a:p>
          </p:txBody>
        </p:sp>
        <p:sp>
          <p:nvSpPr>
            <p:cNvPr id="164888" name="Line 24"/>
            <p:cNvSpPr>
              <a:spLocks noChangeShapeType="1"/>
            </p:cNvSpPr>
            <p:nvPr/>
          </p:nvSpPr>
          <p:spPr bwMode="auto">
            <a:xfrm>
              <a:off x="2595" y="3657"/>
              <a:ext cx="61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9" name="Rectangle 25"/>
            <p:cNvSpPr>
              <a:spLocks noChangeArrowheads="1"/>
            </p:cNvSpPr>
            <p:nvPr/>
          </p:nvSpPr>
          <p:spPr bwMode="auto">
            <a:xfrm>
              <a:off x="3240" y="3519"/>
              <a:ext cx="647" cy="33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4890" name="Text Box 26"/>
            <p:cNvSpPr txBox="1">
              <a:spLocks noChangeArrowheads="1"/>
            </p:cNvSpPr>
            <p:nvPr/>
          </p:nvSpPr>
          <p:spPr bwMode="auto">
            <a:xfrm>
              <a:off x="3194" y="3310"/>
              <a:ext cx="7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C.exe</a:t>
              </a:r>
            </a:p>
          </p:txBody>
        </p:sp>
        <p:sp>
          <p:nvSpPr>
            <p:cNvPr id="164891" name="Text Box 27"/>
            <p:cNvSpPr txBox="1">
              <a:spLocks noChangeArrowheads="1"/>
            </p:cNvSpPr>
            <p:nvPr/>
          </p:nvSpPr>
          <p:spPr bwMode="auto">
            <a:xfrm>
              <a:off x="3872" y="3520"/>
              <a:ext cx="9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contains X.C</a:t>
              </a:r>
            </a:p>
          </p:txBody>
        </p:sp>
        <p:sp>
          <p:nvSpPr>
            <p:cNvPr id="164892" name="Line 28"/>
            <p:cNvSpPr>
              <a:spLocks noChangeShapeType="1"/>
            </p:cNvSpPr>
            <p:nvPr/>
          </p:nvSpPr>
          <p:spPr bwMode="auto">
            <a:xfrm>
              <a:off x="1521" y="3657"/>
              <a:ext cx="384"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grpSp>
    </p:spTree>
    <p:extLst>
      <p:ext uri="{BB962C8B-B14F-4D97-AF65-F5344CB8AC3E}">
        <p14:creationId xmlns:p14="http://schemas.microsoft.com/office/powerpoint/2010/main" val="2630923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895"/>
                                        </p:tgtEl>
                                        <p:attrNameLst>
                                          <p:attrName>style.visibility</p:attrName>
                                        </p:attrNameLst>
                                      </p:cBhvr>
                                      <p:to>
                                        <p:strVal val="visible"/>
                                      </p:to>
                                    </p:set>
                                    <p:animEffect transition="in" filter="wipe(left)">
                                      <p:cBhvr>
                                        <p:cTn id="7" dur="500"/>
                                        <p:tgtEl>
                                          <p:spTgt spid="164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896"/>
                                        </p:tgtEl>
                                        <p:attrNameLst>
                                          <p:attrName>style.visibility</p:attrName>
                                        </p:attrNameLst>
                                      </p:cBhvr>
                                      <p:to>
                                        <p:strVal val="visible"/>
                                      </p:to>
                                    </p:set>
                                    <p:animEffect transition="in" filter="wipe(left)">
                                      <p:cBhvr>
                                        <p:cTn id="12" dur="500"/>
                                        <p:tgtEl>
                                          <p:spTgt spid="164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2D1313C-6C25-4322-B702-2464B3CE2639}" type="slidenum">
              <a:rPr lang="zh-CN" altLang="de-DE" sz="1400">
                <a:solidFill>
                  <a:srgbClr val="000000"/>
                </a:solidFill>
              </a:rPr>
              <a:pPr eaLnBrk="1" hangingPunct="1"/>
              <a:t>109</a:t>
            </a:fld>
            <a:endParaRPr lang="de-DE" altLang="zh-CN" sz="1400">
              <a:solidFill>
                <a:srgbClr val="000000"/>
              </a:solidFill>
            </a:endParaRPr>
          </a:p>
        </p:txBody>
      </p:sp>
      <p:sp>
        <p:nvSpPr>
          <p:cNvPr id="275459" name="Rectangle 2"/>
          <p:cNvSpPr>
            <a:spLocks noGrp="1" noChangeArrowheads="1"/>
          </p:cNvSpPr>
          <p:nvPr>
            <p:ph type="title"/>
          </p:nvPr>
        </p:nvSpPr>
        <p:spPr/>
        <p:txBody>
          <a:bodyPr/>
          <a:lstStyle/>
          <a:p>
            <a:r>
              <a:rPr lang="en-US" altLang="zh-CN">
                <a:ea typeface="宋体" panose="02010600030101010101" pitchFamily="2" charset="-122"/>
              </a:rPr>
              <a:t>Differences to Java</a:t>
            </a:r>
          </a:p>
        </p:txBody>
      </p:sp>
      <p:sp>
        <p:nvSpPr>
          <p:cNvPr id="275460" name="Rectangle 3"/>
          <p:cNvSpPr>
            <a:spLocks noGrp="1" noChangeArrowheads="1"/>
          </p:cNvSpPr>
          <p:nvPr>
            <p:ph type="body" idx="1"/>
          </p:nvPr>
        </p:nvSpPr>
        <p:spPr>
          <a:xfrm>
            <a:off x="1866900" y="1627188"/>
            <a:ext cx="4065588" cy="1314450"/>
          </a:xfrm>
          <a:solidFill>
            <a:schemeClr val="hlink"/>
          </a:solidFill>
        </p:spPr>
        <p:txBody>
          <a:bodyPr/>
          <a:lstStyle/>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void P() {</a:t>
            </a:r>
          </a:p>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	... </a:t>
            </a:r>
            <a:r>
              <a:rPr lang="en-US" altLang="zh-CN" i="1">
                <a:latin typeface="Calibri" panose="020F0502020204030204" pitchFamily="34" charset="0"/>
                <a:ea typeface="宋体" panose="02010600030101010101" pitchFamily="2" charset="-122"/>
              </a:rPr>
              <a:t>thread actions</a:t>
            </a:r>
            <a:r>
              <a:rPr lang="en-US" altLang="zh-CN">
                <a:latin typeface="Calibri" panose="020F0502020204030204" pitchFamily="34" charset="0"/>
                <a:ea typeface="宋体" panose="02010600030101010101" pitchFamily="2" charset="-122"/>
              </a:rPr>
              <a:t> ...</a:t>
            </a:r>
          </a:p>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a:t>
            </a:r>
          </a:p>
          <a:p>
            <a:pPr marL="228600" indent="-228600">
              <a:lnSpc>
                <a:spcPct val="80000"/>
              </a:lnSpc>
              <a:spcBef>
                <a:spcPct val="0"/>
              </a:spcBef>
              <a:tabLst>
                <a:tab pos="457200" algn="l"/>
              </a:tabLst>
            </a:pPr>
            <a:endParaRPr lang="en-US" altLang="zh-CN">
              <a:latin typeface="Calibri" panose="020F0502020204030204" pitchFamily="34" charset="0"/>
              <a:ea typeface="宋体" panose="02010600030101010101" pitchFamily="2" charset="-122"/>
            </a:endParaRPr>
          </a:p>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Thread t = new Thread(P);</a:t>
            </a:r>
          </a:p>
        </p:txBody>
      </p:sp>
      <p:sp>
        <p:nvSpPr>
          <p:cNvPr id="163844" name="Rectangle 4"/>
          <p:cNvSpPr>
            <a:spLocks noChangeArrowheads="1"/>
          </p:cNvSpPr>
          <p:nvPr/>
        </p:nvSpPr>
        <p:spPr bwMode="auto">
          <a:xfrm>
            <a:off x="6553200" y="1638300"/>
            <a:ext cx="3733800" cy="16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70000"/>
              </a:lnSpc>
              <a:spcBef>
                <a:spcPct val="0"/>
              </a:spcBef>
              <a:defRPr/>
            </a:pPr>
            <a:r>
              <a:rPr lang="en-US" altLang="zh-CN">
                <a:solidFill>
                  <a:srgbClr val="000000"/>
                </a:solidFill>
                <a:latin typeface="Calibri" pitchFamily="34" charset="0"/>
              </a:rPr>
              <a:t>class MyThread extends Thread {</a:t>
            </a:r>
          </a:p>
          <a:p>
            <a:pPr eaLnBrk="0" hangingPunct="0">
              <a:lnSpc>
                <a:spcPct val="70000"/>
              </a:lnSpc>
              <a:spcBef>
                <a:spcPct val="0"/>
              </a:spcBef>
              <a:defRPr/>
            </a:pPr>
            <a:r>
              <a:rPr lang="en-US" altLang="zh-CN">
                <a:solidFill>
                  <a:srgbClr val="000000"/>
                </a:solidFill>
                <a:latin typeface="Calibri" pitchFamily="34" charset="0"/>
              </a:rPr>
              <a:t>	public void run() {</a:t>
            </a:r>
          </a:p>
          <a:p>
            <a:pPr eaLnBrk="0" hangingPunct="0">
              <a:lnSpc>
                <a:spcPct val="70000"/>
              </a:lnSpc>
              <a:spcBef>
                <a:spcPct val="0"/>
              </a:spcBef>
              <a:defRPr/>
            </a:pPr>
            <a:r>
              <a:rPr lang="en-US" altLang="zh-CN">
                <a:solidFill>
                  <a:srgbClr val="000000"/>
                </a:solidFill>
                <a:latin typeface="Calibri" pitchFamily="34" charset="0"/>
              </a:rPr>
              <a:t>		... </a:t>
            </a:r>
            <a:r>
              <a:rPr lang="en-US" altLang="zh-CN" i="1">
                <a:solidFill>
                  <a:srgbClr val="000000"/>
                </a:solidFill>
                <a:latin typeface="Calibri" pitchFamily="34" charset="0"/>
              </a:rPr>
              <a:t>thread actions</a:t>
            </a: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a:t>
            </a:r>
          </a:p>
          <a:p>
            <a:pPr eaLnBrk="0" hangingPunct="0">
              <a:lnSpc>
                <a:spcPct val="70000"/>
              </a:lnSpc>
              <a:spcBef>
                <a:spcPct val="0"/>
              </a:spcBef>
              <a:defRPr/>
            </a:pPr>
            <a:endParaRPr lang="en-US" altLang="zh-CN">
              <a:solidFill>
                <a:srgbClr val="000000"/>
              </a:solidFill>
              <a:latin typeface="Calibri" pitchFamily="34" charset="0"/>
            </a:endParaRPr>
          </a:p>
          <a:p>
            <a:pPr eaLnBrk="0" hangingPunct="0">
              <a:lnSpc>
                <a:spcPct val="70000"/>
              </a:lnSpc>
              <a:spcBef>
                <a:spcPct val="0"/>
              </a:spcBef>
              <a:defRPr/>
            </a:pPr>
            <a:r>
              <a:rPr lang="en-US" altLang="zh-CN">
                <a:solidFill>
                  <a:srgbClr val="000000"/>
                </a:solidFill>
                <a:latin typeface="Calibri" pitchFamily="34" charset="0"/>
              </a:rPr>
              <a:t>Thread t = new MyThread();</a:t>
            </a:r>
          </a:p>
        </p:txBody>
      </p:sp>
      <p:sp>
        <p:nvSpPr>
          <p:cNvPr id="163845" name="Text Box 5"/>
          <p:cNvSpPr txBox="1">
            <a:spLocks noChangeArrowheads="1"/>
          </p:cNvSpPr>
          <p:nvPr/>
        </p:nvSpPr>
        <p:spPr bwMode="auto">
          <a:xfrm>
            <a:off x="3695701" y="1131889"/>
            <a:ext cx="5254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C#</a:t>
            </a:r>
          </a:p>
        </p:txBody>
      </p:sp>
      <p:sp>
        <p:nvSpPr>
          <p:cNvPr id="163846" name="Text Box 6"/>
          <p:cNvSpPr txBox="1">
            <a:spLocks noChangeArrowheads="1"/>
          </p:cNvSpPr>
          <p:nvPr/>
        </p:nvSpPr>
        <p:spPr bwMode="auto">
          <a:xfrm>
            <a:off x="7874000" y="1117600"/>
            <a:ext cx="742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Java</a:t>
            </a:r>
          </a:p>
        </p:txBody>
      </p:sp>
      <p:sp>
        <p:nvSpPr>
          <p:cNvPr id="163847" name="Rectangle 7"/>
          <p:cNvSpPr>
            <a:spLocks noChangeArrowheads="1"/>
          </p:cNvSpPr>
          <p:nvPr/>
        </p:nvSpPr>
        <p:spPr bwMode="auto">
          <a:xfrm>
            <a:off x="1638300" y="3111500"/>
            <a:ext cx="4724400" cy="28400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Lst>
              <a:defRPr sz="2000" b="1">
                <a:solidFill>
                  <a:schemeClr val="tx1"/>
                </a:solidFill>
                <a:latin typeface="Times New Roman" pitchFamily="18" charset="0"/>
              </a:defRPr>
            </a:lvl1pPr>
            <a:lvl2pPr marL="742950" indent="-285750">
              <a:spcBef>
                <a:spcPct val="20000"/>
              </a:spcBef>
              <a:tabLst>
                <a:tab pos="457200" algn="l"/>
              </a:tabLst>
              <a:defRPr sz="2000" b="1">
                <a:solidFill>
                  <a:schemeClr val="tx1"/>
                </a:solidFill>
                <a:latin typeface="Times New Roman" pitchFamily="18" charset="0"/>
              </a:defRPr>
            </a:lvl2pPr>
            <a:lvl3pPr marL="1143000" indent="-228600">
              <a:spcBef>
                <a:spcPct val="20000"/>
              </a:spcBef>
              <a:tabLst>
                <a:tab pos="457200" algn="l"/>
              </a:tabLst>
              <a:defRPr sz="2000" b="1">
                <a:solidFill>
                  <a:schemeClr val="tx1"/>
                </a:solidFill>
                <a:latin typeface="Times New Roman" pitchFamily="18" charset="0"/>
              </a:defRPr>
            </a:lvl3pPr>
            <a:lvl4pPr marL="1600200" indent="-228600">
              <a:spcBef>
                <a:spcPct val="20000"/>
              </a:spcBef>
              <a:tabLst>
                <a:tab pos="457200" algn="l"/>
              </a:tabLst>
              <a:defRPr sz="2000" b="1">
                <a:solidFill>
                  <a:schemeClr val="tx1"/>
                </a:solidFill>
                <a:latin typeface="Times New Roman" pitchFamily="18" charset="0"/>
              </a:defRPr>
            </a:lvl4pPr>
            <a:lvl5pPr marL="2057400" indent="-228600">
              <a:spcBef>
                <a:spcPct val="20000"/>
              </a:spcBef>
              <a:tabLst>
                <a:tab pos="4572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Lst>
              <a:defRPr sz="2000" b="1">
                <a:solidFill>
                  <a:schemeClr val="tx1"/>
                </a:solidFill>
                <a:latin typeface="Times New Roman" pitchFamily="18" charset="0"/>
              </a:defRPr>
            </a:lvl9pPr>
          </a:lstStyle>
          <a:p>
            <a:pPr eaLnBrk="0" hangingPunct="0">
              <a:lnSpc>
                <a:spcPct val="80000"/>
              </a:lnSpc>
              <a:spcBef>
                <a:spcPct val="0"/>
              </a:spcBef>
              <a:buSzPct val="60000"/>
              <a:buFont typeface="Wingdings" pitchFamily="2" charset="2"/>
              <a:buChar char="l"/>
              <a:defRPr/>
            </a:pPr>
            <a:r>
              <a:rPr lang="en-US" altLang="zh-CN" dirty="0">
                <a:solidFill>
                  <a:srgbClr val="000000"/>
                </a:solidFill>
              </a:rPr>
              <a:t>Does not require a subclass of </a:t>
            </a:r>
            <a:r>
              <a:rPr lang="en-US" altLang="zh-CN" i="1" dirty="0">
                <a:solidFill>
                  <a:srgbClr val="000000"/>
                </a:solidFill>
              </a:rPr>
              <a:t>Thread</a:t>
            </a: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r>
              <a:rPr lang="en-US" altLang="zh-CN" dirty="0">
                <a:solidFill>
                  <a:srgbClr val="000000"/>
                </a:solidFill>
              </a:rPr>
              <a:t>Any </a:t>
            </a:r>
            <a:r>
              <a:rPr lang="en-US" altLang="zh-CN" u="sng" dirty="0" err="1">
                <a:solidFill>
                  <a:srgbClr val="FF0000"/>
                </a:solidFill>
              </a:rPr>
              <a:t>parameterless</a:t>
            </a:r>
            <a:r>
              <a:rPr lang="en-US" altLang="zh-CN" u="sng" dirty="0">
                <a:solidFill>
                  <a:srgbClr val="FF0000"/>
                </a:solidFill>
              </a:rPr>
              <a:t> void method </a:t>
            </a:r>
            <a:r>
              <a:rPr lang="en-US" altLang="zh-CN" dirty="0">
                <a:solidFill>
                  <a:srgbClr val="000000"/>
                </a:solidFill>
              </a:rPr>
              <a:t>can be started as a thread.</a:t>
            </a:r>
          </a:p>
          <a:p>
            <a:pPr eaLnBrk="0" hangingPunct="0">
              <a:lnSpc>
                <a:spcPct val="90000"/>
              </a:lnSpc>
              <a:spcBef>
                <a:spcPct val="40000"/>
              </a:spcBef>
              <a:buSzPct val="60000"/>
              <a:buFont typeface="Wingdings" pitchFamily="2" charset="2"/>
              <a:buChar char="l"/>
              <a:defRPr/>
            </a:pPr>
            <a:r>
              <a:rPr lang="en-US" altLang="zh-CN" i="1" u="sng" dirty="0">
                <a:solidFill>
                  <a:srgbClr val="FF0000"/>
                </a:solidFill>
              </a:rPr>
              <a:t>Abort</a:t>
            </a:r>
            <a:r>
              <a:rPr lang="en-US" altLang="zh-CN" u="sng" dirty="0">
                <a:solidFill>
                  <a:srgbClr val="FF0000"/>
                </a:solidFill>
              </a:rPr>
              <a:t> method=&gt;</a:t>
            </a:r>
            <a:r>
              <a:rPr lang="en-US" altLang="zh-CN" i="1" u="sng" dirty="0" err="1">
                <a:solidFill>
                  <a:srgbClr val="FF0000"/>
                </a:solidFill>
              </a:rPr>
              <a:t>ThreadAbortException</a:t>
            </a:r>
            <a:r>
              <a:rPr lang="en-US" altLang="zh-CN" u="sng" dirty="0">
                <a:solidFill>
                  <a:srgbClr val="FF0000"/>
                </a:solidFill>
              </a:rPr>
              <a:t> can be caught, but is re-thrown at the end of the catch clause, unless </a:t>
            </a:r>
            <a:r>
              <a:rPr lang="en-US" altLang="zh-CN" i="1" u="sng" dirty="0" err="1">
                <a:solidFill>
                  <a:srgbClr val="FF0000"/>
                </a:solidFill>
              </a:rPr>
              <a:t>ResetAbort</a:t>
            </a:r>
            <a:r>
              <a:rPr lang="en-US" altLang="zh-CN" u="sng" dirty="0">
                <a:solidFill>
                  <a:srgbClr val="FF0000"/>
                </a:solidFill>
              </a:rPr>
              <a:t> is called.</a:t>
            </a:r>
            <a:br>
              <a:rPr lang="en-US" altLang="zh-CN" u="sng" dirty="0">
                <a:solidFill>
                  <a:srgbClr val="FF0000"/>
                </a:solidFill>
              </a:rPr>
            </a:br>
            <a:r>
              <a:rPr lang="en-US" altLang="zh-CN" u="sng" dirty="0">
                <a:solidFill>
                  <a:srgbClr val="FF0000"/>
                </a:solidFill>
              </a:rPr>
              <a:t>All finally blocks are executed (also the </a:t>
            </a:r>
            <a:r>
              <a:rPr lang="en-US" altLang="zh-CN" i="1" u="sng" dirty="0">
                <a:solidFill>
                  <a:srgbClr val="FF0000"/>
                </a:solidFill>
              </a:rPr>
              <a:t>Exit</a:t>
            </a:r>
            <a:r>
              <a:rPr lang="en-US" altLang="zh-CN" u="sng" dirty="0">
                <a:solidFill>
                  <a:srgbClr val="FF0000"/>
                </a:solidFill>
              </a:rPr>
              <a:t> of a monitor).</a:t>
            </a:r>
            <a:endParaRPr lang="en-US" altLang="zh-CN" u="sng" dirty="0">
              <a:solidFill>
                <a:srgbClr val="FF0000"/>
              </a:solidFill>
              <a:latin typeface="Arial" charset="0"/>
            </a:endParaRPr>
          </a:p>
        </p:txBody>
      </p:sp>
      <p:sp>
        <p:nvSpPr>
          <p:cNvPr id="163848" name="Rectangle 8"/>
          <p:cNvSpPr>
            <a:spLocks noChangeArrowheads="1"/>
          </p:cNvSpPr>
          <p:nvPr/>
        </p:nvSpPr>
        <p:spPr bwMode="auto">
          <a:xfrm>
            <a:off x="6388100" y="3276600"/>
            <a:ext cx="4038600" cy="2533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90000"/>
              </a:lnSpc>
              <a:spcBef>
                <a:spcPct val="0"/>
              </a:spcBef>
              <a:buSzPct val="60000"/>
              <a:buFont typeface="Wingdings" pitchFamily="2" charset="2"/>
              <a:buChar char="l"/>
              <a:defRPr/>
            </a:pPr>
            <a:r>
              <a:rPr lang="en-US" altLang="zh-CN">
                <a:solidFill>
                  <a:srgbClr val="000000"/>
                </a:solidFill>
              </a:rPr>
              <a:t>User-defined thread must be a subclass of </a:t>
            </a:r>
            <a:r>
              <a:rPr lang="en-US" altLang="zh-CN" i="1">
                <a:solidFill>
                  <a:srgbClr val="000000"/>
                </a:solidFill>
              </a:rPr>
              <a:t>Thread</a:t>
            </a:r>
            <a:r>
              <a:rPr lang="en-US" altLang="zh-CN">
                <a:solidFill>
                  <a:srgbClr val="000000"/>
                </a:solidFill>
              </a:rPr>
              <a:t> or implement </a:t>
            </a:r>
            <a:r>
              <a:rPr lang="en-US" altLang="zh-CN" i="1">
                <a:solidFill>
                  <a:srgbClr val="000000"/>
                </a:solidFill>
              </a:rPr>
              <a:t>Runnable</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a:solidFill>
                  <a:srgbClr val="000000"/>
                </a:solidFill>
              </a:rPr>
              <a:t>Thread actions must be implemented in a method </a:t>
            </a:r>
            <a:r>
              <a:rPr lang="en-US" altLang="zh-CN" i="1">
                <a:solidFill>
                  <a:srgbClr val="000000"/>
                </a:solidFill>
              </a:rPr>
              <a:t>run</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i="1">
                <a:solidFill>
                  <a:srgbClr val="000000"/>
                </a:solidFill>
              </a:rPr>
              <a:t>stop</a:t>
            </a:r>
            <a:r>
              <a:rPr lang="en-US" altLang="zh-CN">
                <a:solidFill>
                  <a:srgbClr val="000000"/>
                </a:solidFill>
              </a:rPr>
              <a:t> method is deprecated because it can release a monitor in an inconsistent state.</a:t>
            </a:r>
            <a:endParaRPr lang="en-US" altLang="zh-CN">
              <a:solidFill>
                <a:srgbClr val="000000"/>
              </a:solidFill>
              <a:latin typeface="Arial" charset="0"/>
            </a:endParaRPr>
          </a:p>
        </p:txBody>
      </p:sp>
    </p:spTree>
    <p:extLst>
      <p:ext uri="{BB962C8B-B14F-4D97-AF65-F5344CB8AC3E}">
        <p14:creationId xmlns:p14="http://schemas.microsoft.com/office/powerpoint/2010/main" val="334449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6756F22-C64E-4140-8B36-60CC6623792B}" type="slidenum">
              <a:rPr kumimoji="0" lang="zh-CN" altLang="en-US" sz="1400">
                <a:latin typeface="Tahoma" panose="020B0604030504040204" pitchFamily="34" charset="0"/>
              </a:rPr>
              <a:pPr eaLnBrk="1" hangingPunct="1">
                <a:spcBef>
                  <a:spcPct val="0"/>
                </a:spcBef>
                <a:buClrTx/>
                <a:buSzTx/>
                <a:buFontTx/>
                <a:buNone/>
              </a:pPr>
              <a:t>11</a:t>
            </a:fld>
            <a:endParaRPr kumimoji="0" lang="en-US" altLang="zh-CN" sz="1400">
              <a:latin typeface="Tahoma" panose="020B0604030504040204" pitchFamily="34" charset="0"/>
            </a:endParaRPr>
          </a:p>
        </p:txBody>
      </p:sp>
      <p:sp>
        <p:nvSpPr>
          <p:cNvPr id="89091" name="Rectangle 6"/>
          <p:cNvSpPr>
            <a:spLocks noChangeArrowheads="1"/>
          </p:cNvSpPr>
          <p:nvPr/>
        </p:nvSpPr>
        <p:spPr bwMode="auto">
          <a:xfrm>
            <a:off x="2209800"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600">
                <a:solidFill>
                  <a:schemeClr val="tx2"/>
                </a:solidFill>
                <a:latin typeface="Tahoma" panose="020B0604030504040204" pitchFamily="34" charset="0"/>
              </a:rPr>
              <a:t>Assemblies</a:t>
            </a:r>
          </a:p>
        </p:txBody>
      </p:sp>
      <p:grpSp>
        <p:nvGrpSpPr>
          <p:cNvPr id="2" name="Group 38"/>
          <p:cNvGrpSpPr>
            <a:grpSpLocks/>
          </p:cNvGrpSpPr>
          <p:nvPr/>
        </p:nvGrpSpPr>
        <p:grpSpPr bwMode="auto">
          <a:xfrm>
            <a:off x="6792913" y="1276350"/>
            <a:ext cx="3048000" cy="5105400"/>
            <a:chOff x="3234" y="720"/>
            <a:chExt cx="1920" cy="3216"/>
          </a:xfrm>
        </p:grpSpPr>
        <p:sp>
          <p:nvSpPr>
            <p:cNvPr id="89099" name="Rectangle 2"/>
            <p:cNvSpPr>
              <a:spLocks noChangeArrowheads="1"/>
            </p:cNvSpPr>
            <p:nvPr/>
          </p:nvSpPr>
          <p:spPr bwMode="auto">
            <a:xfrm>
              <a:off x="3666" y="2016"/>
              <a:ext cx="1104" cy="14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0" name="Rectangle 3"/>
            <p:cNvSpPr>
              <a:spLocks noChangeArrowheads="1"/>
            </p:cNvSpPr>
            <p:nvPr/>
          </p:nvSpPr>
          <p:spPr bwMode="auto">
            <a:xfrm>
              <a:off x="3714" y="2784"/>
              <a:ext cx="1008" cy="1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1" name="Rectangle 4"/>
            <p:cNvSpPr>
              <a:spLocks noChangeArrowheads="1"/>
            </p:cNvSpPr>
            <p:nvPr/>
          </p:nvSpPr>
          <p:spPr bwMode="auto">
            <a:xfrm>
              <a:off x="3714" y="2400"/>
              <a:ext cx="1008" cy="288"/>
            </a:xfrm>
            <a:prstGeom prst="rect">
              <a:avLst/>
            </a:prstGeom>
            <a:solidFill>
              <a:schemeClr val="hlink"/>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2" name="Rectangle 5"/>
            <p:cNvSpPr>
              <a:spLocks noChangeArrowheads="1"/>
            </p:cNvSpPr>
            <p:nvPr/>
          </p:nvSpPr>
          <p:spPr bwMode="auto">
            <a:xfrm>
              <a:off x="3234" y="912"/>
              <a:ext cx="86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3" name="Text Box 7"/>
            <p:cNvSpPr txBox="1">
              <a:spLocks noChangeArrowheads="1"/>
            </p:cNvSpPr>
            <p:nvPr/>
          </p:nvSpPr>
          <p:spPr bwMode="auto">
            <a:xfrm>
              <a:off x="3272" y="951"/>
              <a:ext cx="78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class A { ... }</a:t>
              </a:r>
            </a:p>
            <a:p>
              <a:pPr>
                <a:spcBef>
                  <a:spcPct val="0"/>
                </a:spcBef>
                <a:buClrTx/>
                <a:buSzTx/>
                <a:buFontTx/>
                <a:buNone/>
              </a:pPr>
              <a:r>
                <a:rPr kumimoji="0" lang="de-AT" altLang="zh-CN" sz="1600" b="1"/>
                <a:t>class B { ... }</a:t>
              </a:r>
            </a:p>
          </p:txBody>
        </p:sp>
        <p:sp>
          <p:nvSpPr>
            <p:cNvPr id="89104" name="Text Box 8"/>
            <p:cNvSpPr txBox="1">
              <a:spLocks noChangeArrowheads="1"/>
            </p:cNvSpPr>
            <p:nvPr/>
          </p:nvSpPr>
          <p:spPr bwMode="auto">
            <a:xfrm>
              <a:off x="3234" y="720"/>
              <a:ext cx="5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i="1"/>
                <a:t>Prog.cs</a:t>
              </a:r>
            </a:p>
          </p:txBody>
        </p:sp>
        <p:sp>
          <p:nvSpPr>
            <p:cNvPr id="89105" name="Rectangle 9"/>
            <p:cNvSpPr>
              <a:spLocks noChangeArrowheads="1"/>
            </p:cNvSpPr>
            <p:nvPr/>
          </p:nvSpPr>
          <p:spPr bwMode="auto">
            <a:xfrm>
              <a:off x="4290" y="912"/>
              <a:ext cx="86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6" name="Text Box 10"/>
            <p:cNvSpPr txBox="1">
              <a:spLocks noChangeArrowheads="1"/>
            </p:cNvSpPr>
            <p:nvPr/>
          </p:nvSpPr>
          <p:spPr bwMode="auto">
            <a:xfrm>
              <a:off x="4328" y="951"/>
              <a:ext cx="7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class C { ... }</a:t>
              </a:r>
            </a:p>
          </p:txBody>
        </p:sp>
        <p:sp>
          <p:nvSpPr>
            <p:cNvPr id="89107" name="Text Box 11"/>
            <p:cNvSpPr txBox="1">
              <a:spLocks noChangeArrowheads="1"/>
            </p:cNvSpPr>
            <p:nvPr/>
          </p:nvSpPr>
          <p:spPr bwMode="auto">
            <a:xfrm>
              <a:off x="4290" y="720"/>
              <a:ext cx="4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i="1"/>
                <a:t>Lib.cs</a:t>
              </a:r>
            </a:p>
          </p:txBody>
        </p:sp>
        <p:sp>
          <p:nvSpPr>
            <p:cNvPr id="89108" name="Text Box 12"/>
            <p:cNvSpPr txBox="1">
              <a:spLocks noChangeArrowheads="1"/>
            </p:cNvSpPr>
            <p:nvPr/>
          </p:nvSpPr>
          <p:spPr bwMode="auto">
            <a:xfrm>
              <a:off x="3666" y="1536"/>
              <a:ext cx="10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csc Prog.cs,Lib.cs</a:t>
              </a:r>
            </a:p>
          </p:txBody>
        </p:sp>
        <p:sp>
          <p:nvSpPr>
            <p:cNvPr id="89109" name="Text Box 13"/>
            <p:cNvSpPr txBox="1">
              <a:spLocks noChangeArrowheads="1"/>
            </p:cNvSpPr>
            <p:nvPr/>
          </p:nvSpPr>
          <p:spPr bwMode="auto">
            <a:xfrm>
              <a:off x="3752" y="2439"/>
              <a:ext cx="6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metadata</a:t>
              </a:r>
            </a:p>
          </p:txBody>
        </p:sp>
        <p:sp>
          <p:nvSpPr>
            <p:cNvPr id="89110" name="Text Box 14"/>
            <p:cNvSpPr txBox="1">
              <a:spLocks noChangeArrowheads="1"/>
            </p:cNvSpPr>
            <p:nvPr/>
          </p:nvSpPr>
          <p:spPr bwMode="auto">
            <a:xfrm>
              <a:off x="3752" y="2775"/>
              <a:ext cx="8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CIL code of A</a:t>
              </a:r>
            </a:p>
          </p:txBody>
        </p:sp>
        <p:sp>
          <p:nvSpPr>
            <p:cNvPr id="89111" name="Rectangle 15"/>
            <p:cNvSpPr>
              <a:spLocks noChangeArrowheads="1"/>
            </p:cNvSpPr>
            <p:nvPr/>
          </p:nvSpPr>
          <p:spPr bwMode="auto">
            <a:xfrm>
              <a:off x="3714" y="3022"/>
              <a:ext cx="1008" cy="1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12" name="Text Box 16"/>
            <p:cNvSpPr txBox="1">
              <a:spLocks noChangeArrowheads="1"/>
            </p:cNvSpPr>
            <p:nvPr/>
          </p:nvSpPr>
          <p:spPr bwMode="auto">
            <a:xfrm>
              <a:off x="3752" y="3013"/>
              <a:ext cx="8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CIL code of B</a:t>
              </a:r>
            </a:p>
          </p:txBody>
        </p:sp>
        <p:sp>
          <p:nvSpPr>
            <p:cNvPr id="89113" name="Rectangle 17"/>
            <p:cNvSpPr>
              <a:spLocks noChangeArrowheads="1"/>
            </p:cNvSpPr>
            <p:nvPr/>
          </p:nvSpPr>
          <p:spPr bwMode="auto">
            <a:xfrm>
              <a:off x="3714" y="3253"/>
              <a:ext cx="1008" cy="1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14" name="Text Box 18"/>
            <p:cNvSpPr txBox="1">
              <a:spLocks noChangeArrowheads="1"/>
            </p:cNvSpPr>
            <p:nvPr/>
          </p:nvSpPr>
          <p:spPr bwMode="auto">
            <a:xfrm>
              <a:off x="3752" y="3244"/>
              <a:ext cx="8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CIL code of C</a:t>
              </a:r>
            </a:p>
          </p:txBody>
        </p:sp>
        <p:sp>
          <p:nvSpPr>
            <p:cNvPr id="89115" name="Text Box 19"/>
            <p:cNvSpPr txBox="1">
              <a:spLocks noChangeArrowheads="1"/>
            </p:cNvSpPr>
            <p:nvPr/>
          </p:nvSpPr>
          <p:spPr bwMode="auto">
            <a:xfrm>
              <a:off x="3635" y="1824"/>
              <a:ext cx="5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i="1"/>
                <a:t>Prog.exe</a:t>
              </a:r>
            </a:p>
          </p:txBody>
        </p:sp>
        <p:sp>
          <p:nvSpPr>
            <p:cNvPr id="89116" name="Text Box 23"/>
            <p:cNvSpPr txBox="1">
              <a:spLocks noChangeArrowheads="1"/>
            </p:cNvSpPr>
            <p:nvPr/>
          </p:nvSpPr>
          <p:spPr bwMode="auto">
            <a:xfrm>
              <a:off x="3923" y="3724"/>
              <a:ext cx="4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loader</a:t>
              </a:r>
            </a:p>
          </p:txBody>
        </p:sp>
        <p:sp>
          <p:nvSpPr>
            <p:cNvPr id="89117" name="Line 24"/>
            <p:cNvSpPr>
              <a:spLocks noChangeShapeType="1"/>
            </p:cNvSpPr>
            <p:nvPr/>
          </p:nvSpPr>
          <p:spPr bwMode="auto">
            <a:xfrm>
              <a:off x="3858" y="1344"/>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8" name="Line 25"/>
            <p:cNvSpPr>
              <a:spLocks noChangeShapeType="1"/>
            </p:cNvSpPr>
            <p:nvPr/>
          </p:nvSpPr>
          <p:spPr bwMode="auto">
            <a:xfrm flipH="1">
              <a:off x="4290" y="1344"/>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9" name="Line 26"/>
            <p:cNvSpPr>
              <a:spLocks noChangeShapeType="1"/>
            </p:cNvSpPr>
            <p:nvPr/>
          </p:nvSpPr>
          <p:spPr bwMode="auto">
            <a:xfrm>
              <a:off x="4194" y="17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0" name="Line 27"/>
            <p:cNvSpPr>
              <a:spLocks noChangeShapeType="1"/>
            </p:cNvSpPr>
            <p:nvPr/>
          </p:nvSpPr>
          <p:spPr bwMode="auto">
            <a:xfrm>
              <a:off x="4146" y="35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1" name="Rectangle 29"/>
            <p:cNvSpPr>
              <a:spLocks noChangeArrowheads="1"/>
            </p:cNvSpPr>
            <p:nvPr/>
          </p:nvSpPr>
          <p:spPr bwMode="auto">
            <a:xfrm>
              <a:off x="3714" y="2064"/>
              <a:ext cx="1008" cy="288"/>
            </a:xfrm>
            <a:prstGeom prst="rect">
              <a:avLst/>
            </a:prstGeom>
            <a:solidFill>
              <a:srgbClr val="FF9999"/>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de-AT" altLang="zh-CN" sz="2400"/>
            </a:p>
          </p:txBody>
        </p:sp>
        <p:sp>
          <p:nvSpPr>
            <p:cNvPr id="89122" name="Text Box 30"/>
            <p:cNvSpPr txBox="1">
              <a:spLocks noChangeArrowheads="1"/>
            </p:cNvSpPr>
            <p:nvPr/>
          </p:nvSpPr>
          <p:spPr bwMode="auto">
            <a:xfrm>
              <a:off x="3752" y="2103"/>
              <a:ext cx="5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manifest</a:t>
              </a:r>
            </a:p>
          </p:txBody>
        </p:sp>
      </p:grpSp>
      <p:sp>
        <p:nvSpPr>
          <p:cNvPr id="89093" name="Text Box 33"/>
          <p:cNvSpPr txBox="1">
            <a:spLocks noChangeArrowheads="1"/>
          </p:cNvSpPr>
          <p:nvPr/>
        </p:nvSpPr>
        <p:spPr bwMode="auto">
          <a:xfrm>
            <a:off x="2320925" y="1481139"/>
            <a:ext cx="40211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7325" indent="-187325"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2000" b="1"/>
              <a:t>Assemblies are the smallest unit for</a:t>
            </a:r>
          </a:p>
          <a:p>
            <a:pPr>
              <a:spcBef>
                <a:spcPct val="0"/>
              </a:spcBef>
              <a:buClrTx/>
              <a:buSzTx/>
              <a:buFontTx/>
              <a:buChar char="•"/>
            </a:pPr>
            <a:r>
              <a:rPr kumimoji="0" lang="de-AT" altLang="zh-CN" sz="2000"/>
              <a:t>deployment</a:t>
            </a:r>
          </a:p>
          <a:p>
            <a:pPr>
              <a:spcBef>
                <a:spcPct val="0"/>
              </a:spcBef>
              <a:buClrTx/>
              <a:buSzTx/>
              <a:buFontTx/>
              <a:buChar char="•"/>
            </a:pPr>
            <a:r>
              <a:rPr kumimoji="0" lang="de-AT" altLang="zh-CN" sz="2000"/>
              <a:t>versioning</a:t>
            </a:r>
          </a:p>
          <a:p>
            <a:pPr>
              <a:spcBef>
                <a:spcPct val="0"/>
              </a:spcBef>
              <a:buClrTx/>
              <a:buSzTx/>
              <a:buFontTx/>
              <a:buChar char="•"/>
            </a:pPr>
            <a:r>
              <a:rPr kumimoji="0" lang="de-AT" altLang="zh-CN" sz="2000"/>
              <a:t>dynamic loading</a:t>
            </a:r>
          </a:p>
        </p:txBody>
      </p:sp>
      <p:grpSp>
        <p:nvGrpSpPr>
          <p:cNvPr id="3" name="Group 39"/>
          <p:cNvGrpSpPr>
            <a:grpSpLocks/>
          </p:cNvGrpSpPr>
          <p:nvPr/>
        </p:nvGrpSpPr>
        <p:grpSpPr bwMode="auto">
          <a:xfrm>
            <a:off x="4752976" y="3398839"/>
            <a:ext cx="2798763" cy="2327275"/>
            <a:chOff x="1949" y="2057"/>
            <a:chExt cx="1763" cy="1466"/>
          </a:xfrm>
        </p:grpSpPr>
        <p:sp>
          <p:nvSpPr>
            <p:cNvPr id="89096" name="Text Box 34"/>
            <p:cNvSpPr txBox="1">
              <a:spLocks noChangeArrowheads="1"/>
            </p:cNvSpPr>
            <p:nvPr/>
          </p:nvSpPr>
          <p:spPr bwMode="auto">
            <a:xfrm>
              <a:off x="1949" y="2060"/>
              <a:ext cx="1385" cy="14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version number</a:t>
              </a:r>
            </a:p>
            <a:p>
              <a:pPr>
                <a:spcBef>
                  <a:spcPct val="0"/>
                </a:spcBef>
                <a:buClrTx/>
                <a:buSzTx/>
                <a:buFontTx/>
                <a:buNone/>
              </a:pPr>
              <a:r>
                <a:rPr kumimoji="0" lang="de-AT" altLang="zh-CN" sz="1600" b="1"/>
                <a:t>public key</a:t>
              </a:r>
            </a:p>
            <a:p>
              <a:pPr>
                <a:spcBef>
                  <a:spcPct val="0"/>
                </a:spcBef>
                <a:buClrTx/>
                <a:buSzTx/>
                <a:buFontTx/>
                <a:buNone/>
              </a:pPr>
              <a:r>
                <a:rPr kumimoji="0" lang="de-AT" altLang="zh-CN" sz="1600" b="1"/>
                <a:t>interface description of</a:t>
              </a:r>
            </a:p>
            <a:p>
              <a:pPr>
                <a:spcBef>
                  <a:spcPct val="0"/>
                </a:spcBef>
                <a:buClrTx/>
                <a:buSzTx/>
                <a:buFontTx/>
                <a:buNone/>
              </a:pPr>
              <a:r>
                <a:rPr kumimoji="0" lang="de-AT" altLang="zh-CN" sz="1600" b="1"/>
                <a:t>- classes</a:t>
              </a:r>
            </a:p>
            <a:p>
              <a:pPr>
                <a:spcBef>
                  <a:spcPct val="0"/>
                </a:spcBef>
                <a:buClrTx/>
                <a:buSzTx/>
                <a:buFontTx/>
                <a:buNone/>
              </a:pPr>
              <a:r>
                <a:rPr kumimoji="0" lang="de-AT" altLang="zh-CN" sz="1600" b="1"/>
                <a:t>- methods</a:t>
              </a:r>
            </a:p>
            <a:p>
              <a:pPr>
                <a:spcBef>
                  <a:spcPct val="0"/>
                </a:spcBef>
                <a:buClrTx/>
                <a:buSzTx/>
                <a:buFontTx/>
                <a:buNone/>
              </a:pPr>
              <a:r>
                <a:rPr kumimoji="0" lang="de-AT" altLang="zh-CN" sz="1600" b="1"/>
                <a:t>- variables</a:t>
              </a:r>
            </a:p>
            <a:p>
              <a:pPr>
                <a:spcBef>
                  <a:spcPct val="0"/>
                </a:spcBef>
                <a:buClrTx/>
                <a:buSzTx/>
                <a:buFontTx/>
                <a:buNone/>
              </a:pPr>
              <a:r>
                <a:rPr kumimoji="0" lang="de-AT" altLang="zh-CN" sz="1600" b="1"/>
                <a:t>- parameters</a:t>
              </a:r>
            </a:p>
            <a:p>
              <a:pPr>
                <a:spcBef>
                  <a:spcPct val="0"/>
                </a:spcBef>
                <a:buClrTx/>
                <a:buSzTx/>
                <a:buFontTx/>
                <a:buNone/>
              </a:pPr>
              <a:r>
                <a:rPr kumimoji="0" lang="de-AT" altLang="zh-CN" sz="1600" b="1"/>
                <a:t>- types</a:t>
              </a:r>
            </a:p>
            <a:p>
              <a:pPr>
                <a:spcBef>
                  <a:spcPct val="0"/>
                </a:spcBef>
                <a:buClrTx/>
                <a:buSzTx/>
                <a:buFontTx/>
                <a:buNone/>
              </a:pPr>
              <a:r>
                <a:rPr kumimoji="0" lang="de-AT" altLang="zh-CN" sz="1800" b="1"/>
                <a:t>  ...</a:t>
              </a:r>
            </a:p>
          </p:txBody>
        </p:sp>
        <p:sp>
          <p:nvSpPr>
            <p:cNvPr id="89097" name="Line 35"/>
            <p:cNvSpPr>
              <a:spLocks noChangeShapeType="1"/>
            </p:cNvSpPr>
            <p:nvPr/>
          </p:nvSpPr>
          <p:spPr bwMode="auto">
            <a:xfrm flipH="1" flipV="1">
              <a:off x="3246" y="2057"/>
              <a:ext cx="466" cy="34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36"/>
            <p:cNvSpPr>
              <a:spLocks noChangeShapeType="1"/>
            </p:cNvSpPr>
            <p:nvPr/>
          </p:nvSpPr>
          <p:spPr bwMode="auto">
            <a:xfrm flipH="1">
              <a:off x="3255" y="2688"/>
              <a:ext cx="457" cy="81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49" name="Text Box 37"/>
          <p:cNvSpPr txBox="1">
            <a:spLocks noChangeArrowheads="1"/>
          </p:cNvSpPr>
          <p:nvPr/>
        </p:nvSpPr>
        <p:spPr bwMode="auto">
          <a:xfrm>
            <a:off x="2306639" y="3714751"/>
            <a:ext cx="22129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a:t>metadata is used for:</a:t>
            </a:r>
          </a:p>
          <a:p>
            <a:pPr>
              <a:spcBef>
                <a:spcPct val="0"/>
              </a:spcBef>
              <a:buClrTx/>
              <a:buSzTx/>
              <a:buFontTx/>
              <a:buNone/>
            </a:pPr>
            <a:r>
              <a:rPr kumimoji="0" lang="de-AT" altLang="zh-CN" sz="1800"/>
              <a:t>- dynamic loading</a:t>
            </a:r>
          </a:p>
          <a:p>
            <a:pPr>
              <a:spcBef>
                <a:spcPct val="0"/>
              </a:spcBef>
              <a:buClrTx/>
              <a:buSzTx/>
              <a:buFontTx/>
              <a:buNone/>
            </a:pPr>
            <a:r>
              <a:rPr kumimoji="0" lang="de-AT" altLang="zh-CN" sz="1800"/>
              <a:t>- versioning</a:t>
            </a:r>
          </a:p>
          <a:p>
            <a:pPr>
              <a:spcBef>
                <a:spcPct val="0"/>
              </a:spcBef>
              <a:buClrTx/>
              <a:buSzTx/>
              <a:buFontTx/>
              <a:buNone/>
            </a:pPr>
            <a:r>
              <a:rPr kumimoji="0" lang="de-AT" altLang="zh-CN" sz="1800"/>
              <a:t>- reflection</a:t>
            </a:r>
          </a:p>
        </p:txBody>
      </p:sp>
      <p:sp>
        <p:nvSpPr>
          <p:cNvPr id="4" name="矩形 3"/>
          <p:cNvSpPr/>
          <p:nvPr/>
        </p:nvSpPr>
        <p:spPr>
          <a:xfrm>
            <a:off x="5599710" y="3244334"/>
            <a:ext cx="992579" cy="369332"/>
          </a:xfrm>
          <a:prstGeom prst="rect">
            <a:avLst/>
          </a:prstGeom>
        </p:spPr>
        <p:txBody>
          <a:bodyPr wrap="none">
            <a:spAutoFit/>
          </a:bodyPr>
          <a:lstStyle/>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t>
            </a:r>
            <a:endParaRPr lang="zh-CN" altLang="en-US" dirty="0"/>
          </a:p>
        </p:txBody>
      </p:sp>
    </p:spTree>
    <p:extLst>
      <p:ext uri="{BB962C8B-B14F-4D97-AF65-F5344CB8AC3E}">
        <p14:creationId xmlns:p14="http://schemas.microsoft.com/office/powerpoint/2010/main" val="3207826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1F940EA-7BCF-45F8-B000-DB211C69F896}" type="slidenum">
              <a:rPr lang="zh-CN" altLang="de-DE" sz="1400">
                <a:solidFill>
                  <a:srgbClr val="000000"/>
                </a:solidFill>
              </a:rPr>
              <a:pPr eaLnBrk="1" hangingPunct="1"/>
              <a:t>110</a:t>
            </a:fld>
            <a:endParaRPr lang="de-DE" altLang="zh-CN" sz="1400">
              <a:solidFill>
                <a:srgbClr val="000000"/>
              </a:solidFill>
            </a:endParaRPr>
          </a:p>
        </p:txBody>
      </p:sp>
      <p:sp>
        <p:nvSpPr>
          <p:cNvPr id="155672" name="Line 24"/>
          <p:cNvSpPr>
            <a:spLocks noChangeShapeType="1"/>
          </p:cNvSpPr>
          <p:nvPr/>
        </p:nvSpPr>
        <p:spPr bwMode="auto">
          <a:xfrm flipV="1">
            <a:off x="4800600" y="1905000"/>
            <a:ext cx="0" cy="685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78" name="Text Box 30"/>
          <p:cNvSpPr txBox="1">
            <a:spLocks noChangeArrowheads="1"/>
          </p:cNvSpPr>
          <p:nvPr/>
        </p:nvSpPr>
        <p:spPr bwMode="auto">
          <a:xfrm>
            <a:off x="6635750" y="3457576"/>
            <a:ext cx="909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t.Abort</a:t>
            </a:r>
            <a:endParaRPr lang="en-US" altLang="zh-CN" sz="2000" b="1">
              <a:solidFill>
                <a:srgbClr val="000000"/>
              </a:solidFill>
              <a:latin typeface="Times New Roman" pitchFamily="18" charset="0"/>
            </a:endParaRPr>
          </a:p>
        </p:txBody>
      </p:sp>
      <p:sp>
        <p:nvSpPr>
          <p:cNvPr id="155658" name="Text Box 10"/>
          <p:cNvSpPr txBox="1">
            <a:spLocks noChangeArrowheads="1"/>
          </p:cNvSpPr>
          <p:nvPr/>
        </p:nvSpPr>
        <p:spPr bwMode="auto">
          <a:xfrm>
            <a:off x="3189288" y="4059239"/>
            <a:ext cx="14351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defRPr/>
            </a:pPr>
            <a:r>
              <a:rPr lang="en-US" altLang="zh-CN" b="1" i="1">
                <a:solidFill>
                  <a:srgbClr val="000000"/>
                </a:solidFill>
                <a:latin typeface="Times New Roman" pitchFamily="18" charset="0"/>
              </a:rPr>
              <a:t>Thread.Sleep</a:t>
            </a:r>
          </a:p>
          <a:p>
            <a:pPr algn="r" eaLnBrk="0" hangingPunct="0">
              <a:defRPr/>
            </a:pPr>
            <a:r>
              <a:rPr lang="en-US" altLang="zh-CN" b="1" i="1">
                <a:solidFill>
                  <a:srgbClr val="000000"/>
                </a:solidFill>
                <a:latin typeface="Times New Roman" pitchFamily="18" charset="0"/>
              </a:rPr>
              <a:t>other.Join</a:t>
            </a:r>
          </a:p>
          <a:p>
            <a:pPr algn="r" eaLnBrk="0" hangingPunct="0">
              <a:defRPr/>
            </a:pPr>
            <a:r>
              <a:rPr lang="en-US" altLang="zh-CN" b="1" i="1">
                <a:solidFill>
                  <a:srgbClr val="000000"/>
                </a:solidFill>
                <a:latin typeface="Times New Roman" pitchFamily="18" charset="0"/>
              </a:rPr>
              <a:t>Wait(obj)</a:t>
            </a:r>
            <a:endParaRPr lang="en-US" altLang="zh-CN" b="1">
              <a:solidFill>
                <a:srgbClr val="000000"/>
              </a:solidFill>
              <a:latin typeface="Times New Roman" pitchFamily="18" charset="0"/>
            </a:endParaRPr>
          </a:p>
        </p:txBody>
      </p:sp>
      <p:sp>
        <p:nvSpPr>
          <p:cNvPr id="155662" name="Text Box 14"/>
          <p:cNvSpPr txBox="1">
            <a:spLocks noChangeArrowheads="1"/>
          </p:cNvSpPr>
          <p:nvPr/>
        </p:nvSpPr>
        <p:spPr bwMode="auto">
          <a:xfrm>
            <a:off x="4800600" y="4090989"/>
            <a:ext cx="1320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time over</a:t>
            </a:r>
          </a:p>
          <a:p>
            <a:pPr eaLnBrk="0" hangingPunct="0">
              <a:defRPr/>
            </a:pPr>
            <a:r>
              <a:rPr lang="en-US" altLang="zh-CN" b="1" i="1">
                <a:solidFill>
                  <a:srgbClr val="000000"/>
                </a:solidFill>
                <a:latin typeface="Times New Roman" pitchFamily="18" charset="0"/>
              </a:rPr>
              <a:t>other joined</a:t>
            </a:r>
          </a:p>
          <a:p>
            <a:pPr eaLnBrk="0" hangingPunct="0">
              <a:defRPr/>
            </a:pPr>
            <a:r>
              <a:rPr lang="en-US" altLang="zh-CN" b="1" i="1">
                <a:solidFill>
                  <a:srgbClr val="000000"/>
                </a:solidFill>
                <a:latin typeface="Times New Roman" pitchFamily="18" charset="0"/>
              </a:rPr>
              <a:t>Pulse(obj)</a:t>
            </a:r>
            <a:endParaRPr lang="en-US" altLang="zh-CN" b="1">
              <a:solidFill>
                <a:srgbClr val="000000"/>
              </a:solidFill>
              <a:latin typeface="Times New Roman" pitchFamily="18" charset="0"/>
            </a:endParaRPr>
          </a:p>
        </p:txBody>
      </p:sp>
      <p:sp>
        <p:nvSpPr>
          <p:cNvPr id="155665" name="Rectangle 17"/>
          <p:cNvSpPr>
            <a:spLocks noChangeArrowheads="1"/>
          </p:cNvSpPr>
          <p:nvPr/>
        </p:nvSpPr>
        <p:spPr bwMode="auto">
          <a:xfrm>
            <a:off x="2301875" y="3665539"/>
            <a:ext cx="1289050" cy="41592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lang="en-US" altLang="zh-CN" sz="2000" b="1">
                <a:solidFill>
                  <a:srgbClr val="000000"/>
                </a:solidFill>
                <a:latin typeface="Times New Roman" pitchFamily="18" charset="0"/>
              </a:rPr>
              <a:t>Unstarted</a:t>
            </a:r>
            <a:endParaRPr lang="zh-CN" altLang="en-US" sz="2000" b="1">
              <a:solidFill>
                <a:srgbClr val="000000"/>
              </a:solidFill>
              <a:latin typeface="Times New Roman" pitchFamily="18" charset="0"/>
            </a:endParaRPr>
          </a:p>
        </p:txBody>
      </p:sp>
      <p:sp>
        <p:nvSpPr>
          <p:cNvPr id="155664" name="Rectangle 16"/>
          <p:cNvSpPr>
            <a:spLocks noChangeArrowheads="1"/>
          </p:cNvSpPr>
          <p:nvPr/>
        </p:nvSpPr>
        <p:spPr bwMode="auto">
          <a:xfrm>
            <a:off x="4572000" y="5029200"/>
            <a:ext cx="19812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WaitSleepJoin</a:t>
            </a:r>
            <a:endParaRPr lang="zh-CN" altLang="en-US" sz="2000">
              <a:solidFill>
                <a:srgbClr val="000000"/>
              </a:solidFill>
              <a:latin typeface="Times New Roman" pitchFamily="18" charset="0"/>
            </a:endParaRPr>
          </a:p>
        </p:txBody>
      </p:sp>
      <p:sp>
        <p:nvSpPr>
          <p:cNvPr id="155663" name="Rectangle 15"/>
          <p:cNvSpPr>
            <a:spLocks noChangeArrowheads="1"/>
          </p:cNvSpPr>
          <p:nvPr/>
        </p:nvSpPr>
        <p:spPr bwMode="auto">
          <a:xfrm>
            <a:off x="4572000" y="3657600"/>
            <a:ext cx="1981200" cy="38100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Running</a:t>
            </a:r>
            <a:endParaRPr lang="zh-CN" altLang="en-US" sz="2000" b="1">
              <a:solidFill>
                <a:srgbClr val="000000"/>
              </a:solidFill>
              <a:latin typeface="Times New Roman" pitchFamily="18" charset="0"/>
            </a:endParaRPr>
          </a:p>
        </p:txBody>
      </p:sp>
      <p:sp>
        <p:nvSpPr>
          <p:cNvPr id="277514" name="Rectangle 2"/>
          <p:cNvSpPr>
            <a:spLocks noGrp="1" noChangeArrowheads="1"/>
          </p:cNvSpPr>
          <p:nvPr>
            <p:ph type="title"/>
          </p:nvPr>
        </p:nvSpPr>
        <p:spPr/>
        <p:txBody>
          <a:bodyPr/>
          <a:lstStyle/>
          <a:p>
            <a:r>
              <a:rPr lang="en-US" altLang="zh-CN">
                <a:ea typeface="宋体" panose="02010600030101010101" pitchFamily="2" charset="-122"/>
              </a:rPr>
              <a:t>State Diagram of a Thread</a:t>
            </a:r>
          </a:p>
        </p:txBody>
      </p:sp>
      <p:sp>
        <p:nvSpPr>
          <p:cNvPr id="155654" name="Line 6"/>
          <p:cNvSpPr>
            <a:spLocks noChangeShapeType="1"/>
          </p:cNvSpPr>
          <p:nvPr/>
        </p:nvSpPr>
        <p:spPr bwMode="auto">
          <a:xfrm>
            <a:off x="3581400" y="3886200"/>
            <a:ext cx="9906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55" name="Text Box 7"/>
          <p:cNvSpPr txBox="1">
            <a:spLocks noChangeArrowheads="1"/>
          </p:cNvSpPr>
          <p:nvPr/>
        </p:nvSpPr>
        <p:spPr bwMode="auto">
          <a:xfrm>
            <a:off x="3657600" y="35575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t.Start</a:t>
            </a:r>
            <a:endParaRPr lang="en-US" altLang="zh-CN" b="1">
              <a:solidFill>
                <a:srgbClr val="000000"/>
              </a:solidFill>
              <a:latin typeface="Times New Roman" pitchFamily="18" charset="0"/>
            </a:endParaRPr>
          </a:p>
        </p:txBody>
      </p:sp>
      <p:sp>
        <p:nvSpPr>
          <p:cNvPr id="155657" name="Line 9"/>
          <p:cNvSpPr>
            <a:spLocks noChangeShapeType="1"/>
          </p:cNvSpPr>
          <p:nvPr/>
        </p:nvSpPr>
        <p:spPr bwMode="auto">
          <a:xfrm>
            <a:off x="4648200" y="40386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59" name="Line 11"/>
          <p:cNvSpPr>
            <a:spLocks noChangeShapeType="1"/>
          </p:cNvSpPr>
          <p:nvPr/>
        </p:nvSpPr>
        <p:spPr bwMode="auto">
          <a:xfrm flipV="1">
            <a:off x="6096000" y="40386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60" name="Text Box 12"/>
          <p:cNvSpPr txBox="1">
            <a:spLocks noChangeArrowheads="1"/>
          </p:cNvSpPr>
          <p:nvPr/>
        </p:nvSpPr>
        <p:spPr bwMode="auto">
          <a:xfrm>
            <a:off x="6096000" y="4090988"/>
            <a:ext cx="116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t.Interrupt</a:t>
            </a:r>
            <a:endParaRPr lang="en-US" altLang="zh-CN" b="1">
              <a:solidFill>
                <a:srgbClr val="000000"/>
              </a:solidFill>
              <a:latin typeface="Times New Roman" pitchFamily="18" charset="0"/>
            </a:endParaRPr>
          </a:p>
        </p:txBody>
      </p:sp>
      <p:sp>
        <p:nvSpPr>
          <p:cNvPr id="155661" name="Line 13"/>
          <p:cNvSpPr>
            <a:spLocks noChangeShapeType="1"/>
          </p:cNvSpPr>
          <p:nvPr/>
        </p:nvSpPr>
        <p:spPr bwMode="auto">
          <a:xfrm flipV="1">
            <a:off x="4800600" y="40386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66" name="Rectangle 18"/>
          <p:cNvSpPr>
            <a:spLocks noChangeArrowheads="1"/>
          </p:cNvSpPr>
          <p:nvPr/>
        </p:nvSpPr>
        <p:spPr bwMode="auto">
          <a:xfrm>
            <a:off x="3676650" y="2573339"/>
            <a:ext cx="2249488" cy="4159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lang="en-US" altLang="zh-CN" sz="2000" b="1">
                <a:solidFill>
                  <a:srgbClr val="000000"/>
                </a:solidFill>
                <a:latin typeface="Times New Roman" pitchFamily="18" charset="0"/>
              </a:rPr>
              <a:t>SuspendRequested</a:t>
            </a:r>
            <a:endParaRPr lang="zh-CN" altLang="en-US" sz="2000">
              <a:solidFill>
                <a:srgbClr val="000000"/>
              </a:solidFill>
              <a:latin typeface="Times New Roman" pitchFamily="18" charset="0"/>
            </a:endParaRPr>
          </a:p>
        </p:txBody>
      </p:sp>
      <p:sp>
        <p:nvSpPr>
          <p:cNvPr id="155668" name="Line 20"/>
          <p:cNvSpPr>
            <a:spLocks noChangeShapeType="1"/>
          </p:cNvSpPr>
          <p:nvPr/>
        </p:nvSpPr>
        <p:spPr bwMode="auto">
          <a:xfrm flipV="1">
            <a:off x="4800600" y="2971800"/>
            <a:ext cx="0" cy="685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69" name="Text Box 21"/>
          <p:cNvSpPr txBox="1">
            <a:spLocks noChangeArrowheads="1"/>
          </p:cNvSpPr>
          <p:nvPr/>
        </p:nvSpPr>
        <p:spPr bwMode="auto">
          <a:xfrm>
            <a:off x="2806700" y="2033588"/>
            <a:ext cx="185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safepoint reached</a:t>
            </a:r>
            <a:endParaRPr lang="en-US" altLang="zh-CN" b="1">
              <a:solidFill>
                <a:srgbClr val="000000"/>
              </a:solidFill>
              <a:latin typeface="Times New Roman" pitchFamily="18" charset="0"/>
            </a:endParaRPr>
          </a:p>
        </p:txBody>
      </p:sp>
      <p:sp>
        <p:nvSpPr>
          <p:cNvPr id="155670" name="Rectangle 22"/>
          <p:cNvSpPr>
            <a:spLocks noChangeArrowheads="1"/>
          </p:cNvSpPr>
          <p:nvPr/>
        </p:nvSpPr>
        <p:spPr bwMode="auto">
          <a:xfrm>
            <a:off x="4572000" y="1524000"/>
            <a:ext cx="19812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Suspended</a:t>
            </a:r>
            <a:endParaRPr lang="zh-CN" altLang="en-US" sz="2000">
              <a:solidFill>
                <a:srgbClr val="000000"/>
              </a:solidFill>
              <a:latin typeface="Times New Roman" pitchFamily="18" charset="0"/>
            </a:endParaRPr>
          </a:p>
        </p:txBody>
      </p:sp>
      <p:sp>
        <p:nvSpPr>
          <p:cNvPr id="155673" name="Line 25"/>
          <p:cNvSpPr>
            <a:spLocks noChangeShapeType="1"/>
          </p:cNvSpPr>
          <p:nvPr/>
        </p:nvSpPr>
        <p:spPr bwMode="auto">
          <a:xfrm>
            <a:off x="6096000" y="1905000"/>
            <a:ext cx="0" cy="1752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74" name="Text Box 26"/>
          <p:cNvSpPr txBox="1">
            <a:spLocks noChangeArrowheads="1"/>
          </p:cNvSpPr>
          <p:nvPr/>
        </p:nvSpPr>
        <p:spPr bwMode="auto">
          <a:xfrm>
            <a:off x="6096000" y="2033588"/>
            <a:ext cx="1054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t.Resume</a:t>
            </a:r>
            <a:endParaRPr lang="en-US" altLang="zh-CN" b="1">
              <a:solidFill>
                <a:srgbClr val="000000"/>
              </a:solidFill>
              <a:latin typeface="Times New Roman" pitchFamily="18" charset="0"/>
            </a:endParaRPr>
          </a:p>
        </p:txBody>
      </p:sp>
      <p:sp>
        <p:nvSpPr>
          <p:cNvPr id="155675" name="Rectangle 27"/>
          <p:cNvSpPr>
            <a:spLocks noChangeArrowheads="1"/>
          </p:cNvSpPr>
          <p:nvPr/>
        </p:nvSpPr>
        <p:spPr bwMode="auto">
          <a:xfrm>
            <a:off x="7620000" y="3657600"/>
            <a:ext cx="19812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AbortRequested</a:t>
            </a:r>
            <a:endParaRPr lang="zh-CN" altLang="en-US" sz="2000">
              <a:solidFill>
                <a:srgbClr val="000000"/>
              </a:solidFill>
              <a:latin typeface="Times New Roman" pitchFamily="18" charset="0"/>
            </a:endParaRPr>
          </a:p>
        </p:txBody>
      </p:sp>
      <p:sp>
        <p:nvSpPr>
          <p:cNvPr id="155677" name="Line 29"/>
          <p:cNvSpPr>
            <a:spLocks noChangeShapeType="1"/>
          </p:cNvSpPr>
          <p:nvPr/>
        </p:nvSpPr>
        <p:spPr bwMode="auto">
          <a:xfrm>
            <a:off x="6553200" y="3810000"/>
            <a:ext cx="10668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79" name="Rectangle 31"/>
          <p:cNvSpPr>
            <a:spLocks noChangeArrowheads="1"/>
          </p:cNvSpPr>
          <p:nvPr/>
        </p:nvSpPr>
        <p:spPr bwMode="auto">
          <a:xfrm>
            <a:off x="7620000" y="2286000"/>
            <a:ext cx="1981200" cy="3810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Stopped</a:t>
            </a:r>
            <a:endParaRPr lang="zh-CN" altLang="en-US" sz="2000">
              <a:solidFill>
                <a:srgbClr val="000000"/>
              </a:solidFill>
              <a:latin typeface="Times New Roman" pitchFamily="18" charset="0"/>
            </a:endParaRPr>
          </a:p>
        </p:txBody>
      </p:sp>
      <p:sp>
        <p:nvSpPr>
          <p:cNvPr id="155681" name="Line 33"/>
          <p:cNvSpPr>
            <a:spLocks noChangeShapeType="1"/>
          </p:cNvSpPr>
          <p:nvPr/>
        </p:nvSpPr>
        <p:spPr bwMode="auto">
          <a:xfrm>
            <a:off x="8534400" y="2667000"/>
            <a:ext cx="0" cy="9906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82" name="Line 34"/>
          <p:cNvSpPr>
            <a:spLocks noChangeShapeType="1"/>
          </p:cNvSpPr>
          <p:nvPr/>
        </p:nvSpPr>
        <p:spPr bwMode="auto">
          <a:xfrm flipV="1">
            <a:off x="6324600" y="4038600"/>
            <a:ext cx="167640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83" name="Text Box 35"/>
          <p:cNvSpPr txBox="1">
            <a:spLocks noChangeArrowheads="1"/>
          </p:cNvSpPr>
          <p:nvPr/>
        </p:nvSpPr>
        <p:spPr bwMode="auto">
          <a:xfrm rot="19778817">
            <a:off x="6770688" y="44513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t.Abort</a:t>
            </a:r>
            <a:endParaRPr lang="en-US" altLang="zh-CN" b="1">
              <a:solidFill>
                <a:srgbClr val="000000"/>
              </a:solidFill>
              <a:latin typeface="Times New Roman" pitchFamily="18" charset="0"/>
            </a:endParaRPr>
          </a:p>
        </p:txBody>
      </p:sp>
      <p:sp>
        <p:nvSpPr>
          <p:cNvPr id="155685" name="Text Box 37"/>
          <p:cNvSpPr txBox="1">
            <a:spLocks noChangeArrowheads="1"/>
          </p:cNvSpPr>
          <p:nvPr/>
        </p:nvSpPr>
        <p:spPr bwMode="auto">
          <a:xfrm>
            <a:off x="8610600" y="2871788"/>
            <a:ext cx="189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Exception caught,</a:t>
            </a:r>
          </a:p>
          <a:p>
            <a:pPr eaLnBrk="0" hangingPunct="0">
              <a:defRPr/>
            </a:pPr>
            <a:r>
              <a:rPr lang="en-US" altLang="zh-CN" b="1" i="1">
                <a:solidFill>
                  <a:srgbClr val="000000"/>
                </a:solidFill>
                <a:latin typeface="Times New Roman" pitchFamily="18" charset="0"/>
              </a:rPr>
              <a:t>finally processed</a:t>
            </a:r>
            <a:endParaRPr lang="en-US" altLang="zh-CN" b="1">
              <a:solidFill>
                <a:srgbClr val="000000"/>
              </a:solidFill>
              <a:latin typeface="Times New Roman" pitchFamily="18" charset="0"/>
            </a:endParaRPr>
          </a:p>
        </p:txBody>
      </p:sp>
      <p:sp>
        <p:nvSpPr>
          <p:cNvPr id="155686" name="Text Box 38"/>
          <p:cNvSpPr txBox="1">
            <a:spLocks noChangeArrowheads="1"/>
          </p:cNvSpPr>
          <p:nvPr/>
        </p:nvSpPr>
        <p:spPr bwMode="auto">
          <a:xfrm>
            <a:off x="3733800" y="3100388"/>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b="1" i="1">
                <a:solidFill>
                  <a:srgbClr val="000000"/>
                </a:solidFill>
                <a:latin typeface="Times New Roman" pitchFamily="18" charset="0"/>
              </a:rPr>
              <a:t>t.Suspend</a:t>
            </a:r>
          </a:p>
        </p:txBody>
      </p:sp>
      <p:sp>
        <p:nvSpPr>
          <p:cNvPr id="155687" name="Line 39"/>
          <p:cNvSpPr>
            <a:spLocks noChangeShapeType="1"/>
          </p:cNvSpPr>
          <p:nvPr/>
        </p:nvSpPr>
        <p:spPr bwMode="auto">
          <a:xfrm flipV="1">
            <a:off x="6248400" y="2667000"/>
            <a:ext cx="144780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55688" name="Text Box 40"/>
          <p:cNvSpPr txBox="1">
            <a:spLocks noChangeArrowheads="1"/>
          </p:cNvSpPr>
          <p:nvPr/>
        </p:nvSpPr>
        <p:spPr bwMode="auto">
          <a:xfrm>
            <a:off x="6934200" y="2795588"/>
            <a:ext cx="154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      end of</a:t>
            </a:r>
          </a:p>
          <a:p>
            <a:pPr eaLnBrk="0" hangingPunct="0">
              <a:defRPr/>
            </a:pPr>
            <a:r>
              <a:rPr lang="en-US" altLang="zh-CN" b="1" i="1">
                <a:solidFill>
                  <a:srgbClr val="000000"/>
                </a:solidFill>
                <a:latin typeface="Times New Roman" pitchFamily="18" charset="0"/>
              </a:rPr>
              <a:t>thread method</a:t>
            </a:r>
            <a:endParaRPr lang="en-US" altLang="zh-CN" b="1">
              <a:solidFill>
                <a:srgbClr val="000000"/>
              </a:solidFill>
              <a:latin typeface="Times New Roman" pitchFamily="18" charset="0"/>
            </a:endParaRPr>
          </a:p>
        </p:txBody>
      </p:sp>
    </p:spTree>
    <p:extLst>
      <p:ext uri="{BB962C8B-B14F-4D97-AF65-F5344CB8AC3E}">
        <p14:creationId xmlns:p14="http://schemas.microsoft.com/office/powerpoint/2010/main" val="42765357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B3BFF86-9164-442B-BECF-4C53FDCDE718}" type="slidenum">
              <a:rPr lang="zh-CN" altLang="de-DE" sz="1400">
                <a:solidFill>
                  <a:srgbClr val="000000"/>
                </a:solidFill>
              </a:rPr>
              <a:pPr eaLnBrk="1" hangingPunct="1"/>
              <a:t>111</a:t>
            </a:fld>
            <a:endParaRPr lang="de-DE" altLang="zh-CN" sz="1400">
              <a:solidFill>
                <a:srgbClr val="000000"/>
              </a:solidFill>
            </a:endParaRPr>
          </a:p>
        </p:txBody>
      </p:sp>
      <p:sp>
        <p:nvSpPr>
          <p:cNvPr id="279555" name="Rectangle 2"/>
          <p:cNvSpPr>
            <a:spLocks noGrp="1" noChangeArrowheads="1"/>
          </p:cNvSpPr>
          <p:nvPr>
            <p:ph type="title"/>
          </p:nvPr>
        </p:nvSpPr>
        <p:spPr/>
        <p:txBody>
          <a:bodyPr/>
          <a:lstStyle/>
          <a:p>
            <a:r>
              <a:rPr lang="en-US" altLang="zh-CN">
                <a:ea typeface="宋体" panose="02010600030101010101" pitchFamily="2" charset="-122"/>
              </a:rPr>
              <a:t>Handling Abort</a:t>
            </a:r>
          </a:p>
        </p:txBody>
      </p:sp>
      <p:sp>
        <p:nvSpPr>
          <p:cNvPr id="279556" name="Rectangle 3"/>
          <p:cNvSpPr>
            <a:spLocks noGrp="1" noChangeArrowheads="1"/>
          </p:cNvSpPr>
          <p:nvPr>
            <p:ph type="body" idx="1"/>
          </p:nvPr>
        </p:nvSpPr>
        <p:spPr>
          <a:xfrm>
            <a:off x="1663700" y="1054101"/>
            <a:ext cx="9004300" cy="5402263"/>
          </a:xfrm>
          <a:noFill/>
        </p:spPr>
        <p:txBody>
          <a:bodyPr vert="horz" wrap="square" lIns="91440" tIns="45720" rIns="0" bIns="45720" numCol="1" anchor="t" anchorCtr="0" compatLnSpc="1">
            <a:prstTxWarp prst="textNoShape">
              <a:avLst/>
            </a:prstTxWarp>
            <a:spAutoFit/>
          </a:bodyPr>
          <a:lstStyle/>
          <a:p>
            <a:pPr marL="228600" indent="-228600">
              <a:lnSpc>
                <a:spcPct val="90000"/>
              </a:lnSpc>
              <a:spcBef>
                <a:spcPct val="0"/>
              </a:spcBef>
              <a:tabLst>
                <a:tab pos="457200" algn="l"/>
                <a:tab pos="685800" algn="l"/>
                <a:tab pos="914400" algn="l"/>
                <a:tab pos="1143000" algn="l"/>
                <a:tab pos="1333500" algn="l"/>
              </a:tabLst>
            </a:pPr>
            <a:r>
              <a:rPr lang="en-US" altLang="zh-CN" i="1">
                <a:ea typeface="宋体" panose="02010600030101010101" pitchFamily="2" charset="-122"/>
              </a:rPr>
              <a:t>Abort</a:t>
            </a:r>
            <a:r>
              <a:rPr lang="en-US" altLang="zh-CN">
                <a:ea typeface="宋体" panose="02010600030101010101" pitchFamily="2" charset="-122"/>
              </a:rPr>
              <a:t> throws an exception, which can be handled by the aborted thread.</a:t>
            </a:r>
          </a:p>
          <a:p>
            <a:pPr marL="228600" indent="-228600">
              <a:lnSpc>
                <a:spcPct val="90000"/>
              </a:lnSpc>
              <a:spcBef>
                <a:spcPct val="0"/>
              </a:spcBef>
              <a:tabLst>
                <a:tab pos="457200" algn="l"/>
                <a:tab pos="685800" algn="l"/>
                <a:tab pos="914400" algn="l"/>
                <a:tab pos="1143000" algn="l"/>
                <a:tab pos="1333500" algn="l"/>
              </a:tabLst>
            </a:pPr>
            <a:r>
              <a:rPr lang="en-US" altLang="zh-CN">
                <a:latin typeface="Arial" panose="020B0604020202020204" pitchFamily="34" charset="0"/>
                <a:ea typeface="宋体" panose="02010600030101010101" pitchFamily="2" charset="-122"/>
              </a:rPr>
              <a:t>	</a:t>
            </a:r>
            <a:r>
              <a:rPr lang="en-US" altLang="zh-CN">
                <a:latin typeface="Calibri" panose="020F0502020204030204" pitchFamily="34" charset="0"/>
                <a:ea typeface="宋体" panose="02010600030101010101" pitchFamily="2" charset="-122"/>
              </a:rPr>
              <a:t>using System; using System.Threading;</a:t>
            </a:r>
          </a:p>
          <a:p>
            <a:pPr marL="228600" indent="-228600">
              <a:lnSpc>
                <a:spcPct val="30000"/>
              </a:lnSpc>
              <a:spcBef>
                <a:spcPct val="0"/>
              </a:spcBef>
              <a:tabLst>
                <a:tab pos="457200" algn="l"/>
                <a:tab pos="685800" algn="l"/>
                <a:tab pos="914400" algn="l"/>
                <a:tab pos="1143000" algn="l"/>
                <a:tab pos="1333500" algn="l"/>
              </a:tabLst>
            </a:pPr>
            <a:endParaRPr lang="en-US" altLang="zh-CN">
              <a:latin typeface="Calibri" panose="020F0502020204030204" pitchFamily="34" charset="0"/>
              <a:ea typeface="宋体" panose="02010600030101010101" pitchFamily="2" charset="-122"/>
            </a:endParaRP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class Test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static void P()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try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try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try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while (true)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 </a:t>
            </a:r>
            <a:r>
              <a:rPr lang="en-US" altLang="zh-CN">
                <a:solidFill>
                  <a:srgbClr val="FF0000"/>
                </a:solidFill>
                <a:latin typeface="Calibri" panose="020F0502020204030204" pitchFamily="34" charset="0"/>
                <a:ea typeface="宋体" panose="02010600030101010101" pitchFamily="2" charset="-122"/>
              </a:rPr>
              <a:t>catch(ThreadAbortException)</a:t>
            </a:r>
            <a:r>
              <a:rPr lang="en-US" altLang="zh-CN">
                <a:latin typeface="Calibri" panose="020F0502020204030204" pitchFamily="34" charset="0"/>
                <a:ea typeface="宋体" panose="02010600030101010101" pitchFamily="2" charset="-122"/>
              </a:rPr>
              <a:t> { Console.WriteLine("-- inner aborted");}</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 </a:t>
            </a:r>
            <a:r>
              <a:rPr lang="en-US" altLang="zh-CN">
                <a:solidFill>
                  <a:srgbClr val="FF0000"/>
                </a:solidFill>
                <a:latin typeface="Calibri" panose="020F0502020204030204" pitchFamily="34" charset="0"/>
                <a:ea typeface="宋体" panose="02010600030101010101" pitchFamily="2" charset="-122"/>
              </a:rPr>
              <a:t>catch(ThreadAbortException)</a:t>
            </a:r>
            <a:r>
              <a:rPr lang="en-US" altLang="zh-CN">
                <a:latin typeface="Calibri" panose="020F0502020204030204" pitchFamily="34" charset="0"/>
                <a:ea typeface="宋体" panose="02010600030101010101" pitchFamily="2" charset="-122"/>
              </a:rPr>
              <a:t> { Console.WriteLine("-- outer aborted");}</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 </a:t>
            </a:r>
            <a:r>
              <a:rPr lang="en-US" altLang="zh-CN">
                <a:solidFill>
                  <a:srgbClr val="FF0000"/>
                </a:solidFill>
                <a:latin typeface="Calibri" panose="020F0502020204030204" pitchFamily="34" charset="0"/>
                <a:ea typeface="宋体" panose="02010600030101010101" pitchFamily="2" charset="-122"/>
              </a:rPr>
              <a:t>finally</a:t>
            </a:r>
            <a:r>
              <a:rPr lang="en-US" altLang="zh-CN">
                <a:latin typeface="Calibri" panose="020F0502020204030204" pitchFamily="34" charset="0"/>
                <a:ea typeface="宋体" panose="02010600030101010101" pitchFamily="2" charset="-122"/>
              </a:rPr>
              <a:t> { Console.WriteLine("-- finally");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p>
          <a:p>
            <a:pPr marL="228600" indent="-228600">
              <a:lnSpc>
                <a:spcPct val="90000"/>
              </a:lnSpc>
              <a:spcBef>
                <a:spcPct val="0"/>
              </a:spcBef>
              <a:tabLst>
                <a:tab pos="457200" algn="l"/>
                <a:tab pos="685800" algn="l"/>
                <a:tab pos="914400" algn="l"/>
                <a:tab pos="1143000" algn="l"/>
                <a:tab pos="1333500" algn="l"/>
              </a:tabLst>
            </a:pPr>
            <a:endParaRPr lang="en-US" altLang="zh-CN">
              <a:latin typeface="Calibri" panose="020F0502020204030204" pitchFamily="34" charset="0"/>
              <a:ea typeface="宋体" panose="02010600030101010101" pitchFamily="2" charset="-122"/>
            </a:endParaRP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static void Main(string[] arg)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Thread t = new Thread(P);</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t.Start(); Thread.Sleep(0);</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r>
              <a:rPr lang="en-US" altLang="zh-CN">
                <a:solidFill>
                  <a:srgbClr val="FF0000"/>
                </a:solidFill>
                <a:latin typeface="Calibri" panose="020F0502020204030204" pitchFamily="34" charset="0"/>
                <a:ea typeface="宋体" panose="02010600030101010101" pitchFamily="2" charset="-122"/>
              </a:rPr>
              <a:t>t.Abort()</a:t>
            </a:r>
            <a:r>
              <a:rPr lang="en-US" altLang="zh-CN">
                <a:latin typeface="Calibri" panose="020F0502020204030204" pitchFamily="34" charset="0"/>
                <a:ea typeface="宋体" panose="02010600030101010101" pitchFamily="2" charset="-122"/>
              </a:rPr>
              <a:t>; t.Join(); Console.WriteLine("done");</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p>
        </p:txBody>
      </p:sp>
      <p:sp>
        <p:nvSpPr>
          <p:cNvPr id="156676" name="Rectangle 4"/>
          <p:cNvSpPr>
            <a:spLocks noChangeArrowheads="1"/>
          </p:cNvSpPr>
          <p:nvPr/>
        </p:nvSpPr>
        <p:spPr bwMode="auto">
          <a:xfrm>
            <a:off x="7937500" y="4648200"/>
            <a:ext cx="2349500" cy="14747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marL="2286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1pPr>
            <a:lvl2pPr marL="742950" indent="-28575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2pPr>
            <a:lvl3pPr marL="11430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3pPr>
            <a:lvl4pPr marL="16002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4pPr>
            <a:lvl5pPr marL="20574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9pPr>
          </a:lstStyle>
          <a:p>
            <a:pPr eaLnBrk="0" hangingPunct="0">
              <a:lnSpc>
                <a:spcPct val="90000"/>
              </a:lnSpc>
              <a:spcBef>
                <a:spcPct val="0"/>
              </a:spcBef>
              <a:defRPr/>
            </a:pPr>
            <a:r>
              <a:rPr lang="en-US" altLang="zh-CN">
                <a:solidFill>
                  <a:srgbClr val="000000"/>
                </a:solidFill>
              </a:rPr>
              <a:t>Output</a:t>
            </a:r>
            <a:endParaRPr lang="en-US" altLang="zh-CN">
              <a:solidFill>
                <a:srgbClr val="000000"/>
              </a:solidFill>
              <a:latin typeface="Arial" charset="0"/>
            </a:endParaRPr>
          </a:p>
          <a:p>
            <a:pPr eaLnBrk="0" hangingPunct="0">
              <a:lnSpc>
                <a:spcPct val="90000"/>
              </a:lnSpc>
              <a:spcBef>
                <a:spcPct val="0"/>
              </a:spcBef>
              <a:defRPr/>
            </a:pPr>
            <a:r>
              <a:rPr lang="en-US" altLang="zh-CN">
                <a:solidFill>
                  <a:srgbClr val="000000"/>
                </a:solidFill>
                <a:latin typeface="Calibri" pitchFamily="34" charset="0"/>
              </a:rPr>
              <a:t>	-- inner aborted</a:t>
            </a:r>
          </a:p>
          <a:p>
            <a:pPr eaLnBrk="0" hangingPunct="0">
              <a:lnSpc>
                <a:spcPct val="90000"/>
              </a:lnSpc>
              <a:spcBef>
                <a:spcPct val="0"/>
              </a:spcBef>
              <a:defRPr/>
            </a:pPr>
            <a:r>
              <a:rPr lang="en-US" altLang="zh-CN">
                <a:solidFill>
                  <a:srgbClr val="000000"/>
                </a:solidFill>
                <a:latin typeface="Calibri" pitchFamily="34" charset="0"/>
              </a:rPr>
              <a:t>	-- outer aborted</a:t>
            </a:r>
          </a:p>
          <a:p>
            <a:pPr eaLnBrk="0" hangingPunct="0">
              <a:lnSpc>
                <a:spcPct val="90000"/>
              </a:lnSpc>
              <a:spcBef>
                <a:spcPct val="0"/>
              </a:spcBef>
              <a:defRPr/>
            </a:pPr>
            <a:r>
              <a:rPr lang="en-US" altLang="zh-CN">
                <a:solidFill>
                  <a:srgbClr val="000000"/>
                </a:solidFill>
                <a:latin typeface="Calibri" pitchFamily="34" charset="0"/>
              </a:rPr>
              <a:t>	-- finally</a:t>
            </a:r>
          </a:p>
          <a:p>
            <a:pPr eaLnBrk="0" hangingPunct="0">
              <a:lnSpc>
                <a:spcPct val="90000"/>
              </a:lnSpc>
              <a:spcBef>
                <a:spcPct val="0"/>
              </a:spcBef>
              <a:defRPr/>
            </a:pPr>
            <a:r>
              <a:rPr lang="en-US" altLang="zh-CN">
                <a:solidFill>
                  <a:srgbClr val="000000"/>
                </a:solidFill>
                <a:latin typeface="Calibri" pitchFamily="34" charset="0"/>
              </a:rPr>
              <a:t>	done</a:t>
            </a:r>
          </a:p>
        </p:txBody>
      </p:sp>
    </p:spTree>
    <p:extLst>
      <p:ext uri="{BB962C8B-B14F-4D97-AF65-F5344CB8AC3E}">
        <p14:creationId xmlns:p14="http://schemas.microsoft.com/office/powerpoint/2010/main" val="3934860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dissolve">
                                      <p:cBhvr>
                                        <p:cTn id="7"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5ECACAA-1ECF-4DF6-BDE9-6354A7144B6C}" type="slidenum">
              <a:rPr lang="zh-CN" altLang="de-DE" sz="1400">
                <a:solidFill>
                  <a:srgbClr val="000000"/>
                </a:solidFill>
              </a:rPr>
              <a:pPr eaLnBrk="1" hangingPunct="1"/>
              <a:t>112</a:t>
            </a:fld>
            <a:endParaRPr lang="de-DE" altLang="zh-CN" sz="1400">
              <a:solidFill>
                <a:srgbClr val="000000"/>
              </a:solidFill>
            </a:endParaRPr>
          </a:p>
        </p:txBody>
      </p:sp>
      <p:sp>
        <p:nvSpPr>
          <p:cNvPr id="159749" name="Rectangle 5"/>
          <p:cNvSpPr>
            <a:spLocks noChangeArrowheads="1"/>
          </p:cNvSpPr>
          <p:nvPr/>
        </p:nvSpPr>
        <p:spPr bwMode="auto">
          <a:xfrm>
            <a:off x="2143125" y="2216150"/>
            <a:ext cx="2070100" cy="22225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9748" name="Rectangle 4"/>
          <p:cNvSpPr>
            <a:spLocks noChangeArrowheads="1"/>
          </p:cNvSpPr>
          <p:nvPr/>
        </p:nvSpPr>
        <p:spPr bwMode="auto">
          <a:xfrm>
            <a:off x="2136776" y="1117601"/>
            <a:ext cx="2079625" cy="396875"/>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281605" name="Rectangle 2"/>
          <p:cNvSpPr>
            <a:spLocks noGrp="1" noChangeArrowheads="1"/>
          </p:cNvSpPr>
          <p:nvPr>
            <p:ph type="title"/>
          </p:nvPr>
        </p:nvSpPr>
        <p:spPr/>
        <p:txBody>
          <a:bodyPr/>
          <a:lstStyle/>
          <a:p>
            <a:r>
              <a:rPr lang="en-US" altLang="zh-CN">
                <a:ea typeface="宋体" panose="02010600030101010101" pitchFamily="2" charset="-122"/>
              </a:rPr>
              <a:t>Class Monitor</a:t>
            </a:r>
          </a:p>
        </p:txBody>
      </p:sp>
      <p:sp>
        <p:nvSpPr>
          <p:cNvPr id="281606" name="Rectangle 3"/>
          <p:cNvSpPr>
            <a:spLocks noGrp="1" noChangeArrowheads="1"/>
          </p:cNvSpPr>
          <p:nvPr>
            <p:ph type="body" idx="1"/>
          </p:nvPr>
        </p:nvSpPr>
        <p:spPr>
          <a:xfrm>
            <a:off x="1917700" y="1104901"/>
            <a:ext cx="8293100" cy="4401205"/>
          </a:xfrm>
        </p:spPr>
        <p:txBody>
          <a:bodyPr/>
          <a:lstStyle/>
          <a:p>
            <a:pPr marL="228600" indent="-228600">
              <a:tabLst>
                <a:tab pos="457200" algn="l"/>
                <a:tab pos="685800" algn="l"/>
              </a:tabLst>
            </a:pPr>
            <a:r>
              <a:rPr lang="en-US" altLang="zh-CN" dirty="0">
                <a:latin typeface="Arial" panose="020B0604020202020204" pitchFamily="34" charset="0"/>
                <a:ea typeface="宋体" panose="02010600030101010101" pitchFamily="2" charset="-122"/>
              </a:rPr>
              <a:t>	</a:t>
            </a:r>
            <a:r>
              <a:rPr lang="en-US" altLang="zh-CN" dirty="0">
                <a:latin typeface="Calibri" panose="020F0502020204030204" pitchFamily="34" charset="0"/>
                <a:ea typeface="宋体" panose="02010600030101010101" pitchFamily="2" charset="-122"/>
              </a:rPr>
              <a:t>lock(v) Statement</a:t>
            </a:r>
          </a:p>
          <a:p>
            <a:pPr marL="228600" indent="-228600">
              <a:tabLst>
                <a:tab pos="457200" algn="l"/>
                <a:tab pos="685800" algn="l"/>
              </a:tabLst>
            </a:pP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ea typeface="宋体" panose="02010600030101010101" pitchFamily="2" charset="-122"/>
              </a:rPr>
              <a:t>short form for</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a:t>
            </a:r>
            <a:r>
              <a:rPr lang="en-US" altLang="zh-CN" dirty="0" err="1">
                <a:solidFill>
                  <a:srgbClr val="FF0000"/>
                </a:solidFill>
                <a:latin typeface="Calibri" panose="020F0502020204030204" pitchFamily="34" charset="0"/>
                <a:ea typeface="宋体" panose="02010600030101010101" pitchFamily="2" charset="-122"/>
              </a:rPr>
              <a:t>Monitor.Enter</a:t>
            </a:r>
            <a:r>
              <a:rPr lang="en-US" altLang="zh-CN" dirty="0">
                <a:solidFill>
                  <a:srgbClr val="FF0000"/>
                </a:solidFill>
                <a:latin typeface="Calibri" panose="020F0502020204030204" pitchFamily="34" charset="0"/>
                <a:ea typeface="宋体" panose="02010600030101010101" pitchFamily="2" charset="-122"/>
              </a:rPr>
              <a:t>(v);</a:t>
            </a: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try {</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Statement</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 finally {</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a:t>
            </a:r>
            <a:r>
              <a:rPr lang="en-US" altLang="zh-CN" dirty="0" err="1">
                <a:solidFill>
                  <a:srgbClr val="FF0000"/>
                </a:solidFill>
                <a:latin typeface="Calibri" panose="020F0502020204030204" pitchFamily="34" charset="0"/>
                <a:ea typeface="宋体" panose="02010600030101010101" pitchFamily="2" charset="-122"/>
              </a:rPr>
              <a:t>Monitor.Exit</a:t>
            </a:r>
            <a:r>
              <a:rPr lang="en-US" altLang="zh-CN" dirty="0">
                <a:solidFill>
                  <a:srgbClr val="FF0000"/>
                </a:solidFill>
                <a:latin typeface="Calibri" panose="020F0502020204030204" pitchFamily="34" charset="0"/>
                <a:ea typeface="宋体" panose="02010600030101010101" pitchFamily="2" charset="-122"/>
              </a:rPr>
              <a:t>(v);</a:t>
            </a: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a:t>
            </a:r>
          </a:p>
          <a:p>
            <a:pPr marL="228600" indent="-228600">
              <a:tabLst>
                <a:tab pos="457200" algn="l"/>
                <a:tab pos="685800" algn="l"/>
              </a:tabLst>
            </a:pP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ea typeface="宋体" panose="02010600030101010101" pitchFamily="2" charset="-122"/>
              </a:rPr>
              <a:t>	</a:t>
            </a:r>
            <a:r>
              <a:rPr lang="en-US" altLang="zh-CN" i="1" u="sng" dirty="0">
                <a:solidFill>
                  <a:srgbClr val="FF0000"/>
                </a:solidFill>
                <a:ea typeface="宋体" panose="02010600030101010101" pitchFamily="2" charset="-122"/>
              </a:rPr>
              <a:t>If a thread is aborted during the execution of Statement the finally clause is nevertheless executed and the monitor is released.</a:t>
            </a:r>
            <a:endParaRPr lang="en-US" altLang="zh-CN" i="1" u="sng" dirty="0">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42339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F4FEDF8-2852-4EAA-A2BC-316957DD48DE}" type="slidenum">
              <a:rPr lang="zh-CN" altLang="de-DE" sz="1400">
                <a:solidFill>
                  <a:srgbClr val="000000"/>
                </a:solidFill>
              </a:rPr>
              <a:pPr eaLnBrk="1" hangingPunct="1"/>
              <a:t>113</a:t>
            </a:fld>
            <a:endParaRPr lang="de-DE" altLang="zh-CN" sz="1400">
              <a:solidFill>
                <a:srgbClr val="000000"/>
              </a:solidFill>
            </a:endParaRPr>
          </a:p>
        </p:txBody>
      </p:sp>
      <p:sp>
        <p:nvSpPr>
          <p:cNvPr id="283651" name="Rectangle 2"/>
          <p:cNvSpPr>
            <a:spLocks noGrp="1" noChangeArrowheads="1"/>
          </p:cNvSpPr>
          <p:nvPr>
            <p:ph type="title"/>
          </p:nvPr>
        </p:nvSpPr>
        <p:spPr/>
        <p:txBody>
          <a:bodyPr/>
          <a:lstStyle/>
          <a:p>
            <a:r>
              <a:rPr lang="en-US" altLang="zh-CN">
                <a:ea typeface="宋体" panose="02010600030101010101" pitchFamily="2" charset="-122"/>
              </a:rPr>
              <a:t>Wait and Pulse (continued)</a:t>
            </a:r>
          </a:p>
        </p:txBody>
      </p:sp>
      <p:sp>
        <p:nvSpPr>
          <p:cNvPr id="283652" name="Rectangle 3"/>
          <p:cNvSpPr>
            <a:spLocks noGrp="1" noChangeArrowheads="1"/>
          </p:cNvSpPr>
          <p:nvPr>
            <p:ph type="body" idx="1"/>
          </p:nvPr>
        </p:nvSpPr>
        <p:spPr>
          <a:xfrm>
            <a:off x="1816100" y="1181100"/>
            <a:ext cx="8750300" cy="4921250"/>
          </a:xfrm>
        </p:spPr>
        <p:txBody>
          <a:bodyPr/>
          <a:lstStyle/>
          <a:p>
            <a:pPr marL="177800" indent="-177800">
              <a:lnSpc>
                <a:spcPct val="90000"/>
              </a:lnSpc>
              <a:tabLst>
                <a:tab pos="571500" algn="l"/>
                <a:tab pos="4305300" algn="l"/>
              </a:tabLst>
            </a:pPr>
            <a:r>
              <a:rPr lang="en-US" altLang="zh-CN" sz="2200" dirty="0">
                <a:ea typeface="宋体" panose="02010600030101010101" pitchFamily="2" charset="-122"/>
              </a:rPr>
              <a:t>Note</a:t>
            </a:r>
          </a:p>
          <a:p>
            <a:pPr marL="177800" indent="-177800">
              <a:lnSpc>
                <a:spcPct val="90000"/>
              </a:lnSpc>
              <a:spcBef>
                <a:spcPct val="70000"/>
              </a:spcBef>
              <a:buSzPct val="60000"/>
              <a:buFont typeface="Wingdings" panose="05000000000000000000" pitchFamily="2" charset="2"/>
              <a:buChar char="l"/>
              <a:tabLst>
                <a:tab pos="571500" algn="l"/>
                <a:tab pos="4305300" algn="l"/>
              </a:tabLst>
            </a:pPr>
            <a:r>
              <a:rPr lang="en-US" altLang="zh-CN" i="1" dirty="0">
                <a:ea typeface="宋体" panose="02010600030101010101" pitchFamily="2" charset="-122"/>
              </a:rPr>
              <a:t>Wait(v)</a:t>
            </a:r>
            <a:r>
              <a:rPr lang="en-US" altLang="zh-CN" dirty="0">
                <a:ea typeface="宋体" panose="02010600030101010101" pitchFamily="2" charset="-122"/>
              </a:rPr>
              <a:t> and </a:t>
            </a:r>
            <a:r>
              <a:rPr lang="en-US" altLang="zh-CN" i="1" dirty="0">
                <a:ea typeface="宋体" panose="02010600030101010101" pitchFamily="2" charset="-122"/>
              </a:rPr>
              <a:t>Pulse(v)</a:t>
            </a:r>
            <a:r>
              <a:rPr lang="en-US" altLang="zh-CN" dirty="0">
                <a:ea typeface="宋体" panose="02010600030101010101" pitchFamily="2" charset="-122"/>
              </a:rPr>
              <a:t> may only be called in a statement sequence that is protected with </a:t>
            </a:r>
            <a:r>
              <a:rPr lang="en-US" altLang="zh-CN" i="1" dirty="0">
                <a:ea typeface="宋体" panose="02010600030101010101" pitchFamily="2" charset="-122"/>
              </a:rPr>
              <a:t>lock(v)</a:t>
            </a:r>
            <a:r>
              <a:rPr lang="en-US" altLang="zh-CN" dirty="0">
                <a:ea typeface="宋体" panose="02010600030101010101" pitchFamily="2" charset="-122"/>
              </a:rPr>
              <a:t>.</a:t>
            </a:r>
          </a:p>
          <a:p>
            <a:pPr marL="177800" indent="-177800">
              <a:lnSpc>
                <a:spcPct val="90000"/>
              </a:lnSpc>
              <a:spcBef>
                <a:spcPct val="70000"/>
              </a:spcBef>
              <a:buSzPct val="60000"/>
              <a:buFont typeface="Wingdings" panose="05000000000000000000" pitchFamily="2" charset="2"/>
              <a:buChar char="l"/>
              <a:tabLst>
                <a:tab pos="571500" algn="l"/>
                <a:tab pos="4305300" algn="l"/>
              </a:tabLst>
            </a:pPr>
            <a:r>
              <a:rPr lang="en-US" altLang="zh-CN" dirty="0">
                <a:ea typeface="宋体" panose="02010600030101010101" pitchFamily="2" charset="-122"/>
              </a:rPr>
              <a:t>Wait(v) is usually called in order to wait for a condition to become true:</a:t>
            </a:r>
          </a:p>
          <a:p>
            <a:pPr marL="177800" indent="-177800">
              <a:lnSpc>
                <a:spcPct val="90000"/>
              </a:lnSpc>
              <a:spcBef>
                <a:spcPct val="75000"/>
              </a:spcBef>
              <a:spcAft>
                <a:spcPct val="40000"/>
              </a:spcAft>
              <a:tabLst>
                <a:tab pos="571500" algn="l"/>
                <a:tab pos="4305300" algn="l"/>
              </a:tabLst>
            </a:pPr>
            <a:r>
              <a:rPr lang="en-US" altLang="zh-CN" dirty="0">
                <a:latin typeface="Arial" panose="020B0604020202020204" pitchFamily="34" charset="0"/>
                <a:ea typeface="宋体" panose="02010600030101010101" pitchFamily="2" charset="-122"/>
              </a:rPr>
              <a:t>	</a:t>
            </a:r>
            <a:r>
              <a:rPr lang="en-US" altLang="zh-CN" dirty="0">
                <a:latin typeface="Calibri" panose="020F0502020204030204" pitchFamily="34" charset="0"/>
                <a:ea typeface="宋体" panose="02010600030101010101" pitchFamily="2" charset="-122"/>
              </a:rPr>
              <a:t>if (</a:t>
            </a:r>
            <a:r>
              <a:rPr lang="en-US" altLang="zh-CN" i="1" dirty="0">
                <a:latin typeface="Calibri" panose="020F0502020204030204" pitchFamily="34" charset="0"/>
                <a:ea typeface="宋体" panose="02010600030101010101" pitchFamily="2" charset="-122"/>
              </a:rPr>
              <a:t>condition false</a:t>
            </a:r>
            <a:r>
              <a:rPr lang="en-US" altLang="zh-CN" dirty="0">
                <a:latin typeface="Calibri" panose="020F0502020204030204" pitchFamily="34" charset="0"/>
                <a:ea typeface="宋体" panose="02010600030101010101" pitchFamily="2" charset="-122"/>
              </a:rPr>
              <a:t>) </a:t>
            </a:r>
            <a:r>
              <a:rPr lang="en-US" altLang="zh-CN" dirty="0" err="1">
                <a:latin typeface="Calibri" panose="020F0502020204030204" pitchFamily="34" charset="0"/>
                <a:ea typeface="宋体" panose="02010600030101010101" pitchFamily="2" charset="-122"/>
              </a:rPr>
              <a:t>Monitor.Wait</a:t>
            </a:r>
            <a:r>
              <a:rPr lang="en-US" altLang="zh-CN" dirty="0">
                <a:latin typeface="Calibri" panose="020F0502020204030204" pitchFamily="34" charset="0"/>
                <a:ea typeface="宋体" panose="02010600030101010101" pitchFamily="2" charset="-122"/>
              </a:rPr>
              <a:t>(v);	</a:t>
            </a:r>
            <a:r>
              <a:rPr lang="en-US" altLang="zh-CN" i="1" dirty="0">
                <a:latin typeface="Calibri" panose="020F0502020204030204" pitchFamily="34" charset="0"/>
                <a:ea typeface="宋体" panose="02010600030101010101" pitchFamily="2" charset="-122"/>
              </a:rPr>
              <a:t>make condition true</a:t>
            </a:r>
            <a:r>
              <a:rPr lang="en-US" altLang="zh-CN" dirty="0">
                <a:latin typeface="Calibri" panose="020F0502020204030204" pitchFamily="34" charset="0"/>
                <a:ea typeface="宋体" panose="02010600030101010101" pitchFamily="2" charset="-122"/>
              </a:rPr>
              <a:t>; </a:t>
            </a:r>
            <a:r>
              <a:rPr lang="en-US" altLang="zh-CN" dirty="0" err="1">
                <a:latin typeface="Calibri" panose="020F0502020204030204" pitchFamily="34" charset="0"/>
                <a:ea typeface="宋体" panose="02010600030101010101" pitchFamily="2" charset="-122"/>
              </a:rPr>
              <a:t>Monitor.Pulse</a:t>
            </a:r>
            <a:r>
              <a:rPr lang="en-US" altLang="zh-CN" dirty="0">
                <a:latin typeface="Calibri" panose="020F0502020204030204" pitchFamily="34" charset="0"/>
                <a:ea typeface="宋体" panose="02010600030101010101" pitchFamily="2" charset="-122"/>
              </a:rPr>
              <a:t>(v);</a:t>
            </a:r>
          </a:p>
          <a:p>
            <a:pPr marL="177800" indent="-177800">
              <a:lnSpc>
                <a:spcPct val="90000"/>
              </a:lnSpc>
              <a:tabLst>
                <a:tab pos="571500" algn="l"/>
                <a:tab pos="4305300" algn="l"/>
              </a:tabLst>
            </a:pPr>
            <a:r>
              <a:rPr lang="en-US" altLang="zh-CN" dirty="0">
                <a:ea typeface="宋体" panose="02010600030101010101" pitchFamily="2" charset="-122"/>
              </a:rPr>
              <a:t>	</a:t>
            </a:r>
            <a:r>
              <a:rPr lang="en-US" altLang="zh-CN" u="sng" dirty="0">
                <a:solidFill>
                  <a:srgbClr val="FF0000"/>
                </a:solidFill>
                <a:ea typeface="宋体" panose="02010600030101010101" pitchFamily="2" charset="-122"/>
              </a:rPr>
              <a:t>Caution: When the thread awakes from </a:t>
            </a:r>
            <a:r>
              <a:rPr lang="en-US" altLang="zh-CN" i="1" u="sng" dirty="0">
                <a:solidFill>
                  <a:srgbClr val="FF0000"/>
                </a:solidFill>
                <a:ea typeface="宋体" panose="02010600030101010101" pitchFamily="2" charset="-122"/>
              </a:rPr>
              <a:t>Wait</a:t>
            </a:r>
            <a:r>
              <a:rPr lang="en-US" altLang="zh-CN" u="sng" dirty="0">
                <a:solidFill>
                  <a:srgbClr val="FF0000"/>
                </a:solidFill>
                <a:ea typeface="宋体" panose="02010600030101010101" pitchFamily="2" charset="-122"/>
              </a:rPr>
              <a:t> the condition might not be true any more (other threads might have run after </a:t>
            </a:r>
            <a:r>
              <a:rPr lang="en-US" altLang="zh-CN" i="1" u="sng" dirty="0">
                <a:solidFill>
                  <a:srgbClr val="FF0000"/>
                </a:solidFill>
                <a:ea typeface="宋体" panose="02010600030101010101" pitchFamily="2" charset="-122"/>
              </a:rPr>
              <a:t>Pulse</a:t>
            </a:r>
            <a:r>
              <a:rPr lang="en-US" altLang="zh-CN" u="sng" dirty="0">
                <a:solidFill>
                  <a:srgbClr val="FF0000"/>
                </a:solidFill>
                <a:ea typeface="宋体" panose="02010600030101010101" pitchFamily="2" charset="-122"/>
              </a:rPr>
              <a:t>)</a:t>
            </a:r>
          </a:p>
          <a:p>
            <a:pPr marL="177800" indent="-177800">
              <a:lnSpc>
                <a:spcPct val="90000"/>
              </a:lnSpc>
              <a:tabLst>
                <a:tab pos="571500" algn="l"/>
                <a:tab pos="4305300" algn="l"/>
              </a:tabLst>
            </a:pPr>
            <a:r>
              <a:rPr lang="en-US" altLang="zh-CN" u="sng" dirty="0">
                <a:solidFill>
                  <a:srgbClr val="FF0000"/>
                </a:solidFill>
                <a:ea typeface="宋体" panose="02010600030101010101" pitchFamily="2" charset="-122"/>
              </a:rPr>
              <a:t>	Therefore </a:t>
            </a:r>
            <a:r>
              <a:rPr lang="en-US" altLang="zh-CN" i="1" u="sng" dirty="0">
                <a:solidFill>
                  <a:srgbClr val="FF0000"/>
                </a:solidFill>
                <a:ea typeface="宋体" panose="02010600030101010101" pitchFamily="2" charset="-122"/>
              </a:rPr>
              <a:t>Wait</a:t>
            </a:r>
            <a:r>
              <a:rPr lang="en-US" altLang="zh-CN" u="sng" dirty="0">
                <a:solidFill>
                  <a:srgbClr val="FF0000"/>
                </a:solidFill>
                <a:ea typeface="宋体" panose="02010600030101010101" pitchFamily="2" charset="-122"/>
              </a:rPr>
              <a:t> should be enclosed in a loop that checks for the continuation condition:</a:t>
            </a:r>
          </a:p>
          <a:p>
            <a:pPr marL="177800" indent="-177800">
              <a:lnSpc>
                <a:spcPct val="90000"/>
              </a:lnSpc>
              <a:spcBef>
                <a:spcPct val="40000"/>
              </a:spcBef>
              <a:tabLst>
                <a:tab pos="571500" algn="l"/>
                <a:tab pos="4305300" algn="l"/>
              </a:tabLst>
            </a:pPr>
            <a:r>
              <a:rPr lang="en-US" altLang="zh-CN" u="sng" dirty="0">
                <a:solidFill>
                  <a:srgbClr val="FF0000"/>
                </a:solidFill>
                <a:latin typeface="Arial" panose="020B0604020202020204" pitchFamily="34" charset="0"/>
                <a:ea typeface="宋体" panose="02010600030101010101" pitchFamily="2" charset="-122"/>
              </a:rPr>
              <a:t>		</a:t>
            </a:r>
            <a:r>
              <a:rPr lang="en-US" altLang="zh-CN" u="sng" dirty="0">
                <a:solidFill>
                  <a:srgbClr val="FF0000"/>
                </a:solidFill>
                <a:latin typeface="Calibri" panose="020F0502020204030204" pitchFamily="34" charset="0"/>
                <a:ea typeface="宋体" panose="02010600030101010101" pitchFamily="2" charset="-122"/>
              </a:rPr>
              <a:t>while (</a:t>
            </a:r>
            <a:r>
              <a:rPr lang="en-US" altLang="zh-CN" i="1" u="sng" dirty="0">
                <a:solidFill>
                  <a:srgbClr val="FF0000"/>
                </a:solidFill>
                <a:latin typeface="Calibri" panose="020F0502020204030204" pitchFamily="34" charset="0"/>
                <a:ea typeface="宋体" panose="02010600030101010101" pitchFamily="2" charset="-122"/>
              </a:rPr>
              <a:t>condition false</a:t>
            </a:r>
            <a:r>
              <a:rPr lang="en-US" altLang="zh-CN" u="sng" dirty="0">
                <a:solidFill>
                  <a:srgbClr val="FF0000"/>
                </a:solidFill>
                <a:latin typeface="Calibri" panose="020F0502020204030204" pitchFamily="34" charset="0"/>
                <a:ea typeface="宋体" panose="02010600030101010101" pitchFamily="2" charset="-122"/>
              </a:rPr>
              <a:t>) </a:t>
            </a:r>
            <a:r>
              <a:rPr lang="en-US" altLang="zh-CN" u="sng" dirty="0" err="1">
                <a:solidFill>
                  <a:srgbClr val="FF0000"/>
                </a:solidFill>
                <a:latin typeface="Calibri" panose="020F0502020204030204" pitchFamily="34" charset="0"/>
                <a:ea typeface="宋体" panose="02010600030101010101" pitchFamily="2" charset="-122"/>
              </a:rPr>
              <a:t>Monitor.Wait</a:t>
            </a:r>
            <a:r>
              <a:rPr lang="en-US" altLang="zh-CN" u="sng" dirty="0">
                <a:solidFill>
                  <a:srgbClr val="FF0000"/>
                </a:solidFill>
                <a:latin typeface="Calibri" panose="020F0502020204030204" pitchFamily="34" charset="0"/>
                <a:ea typeface="宋体" panose="02010600030101010101" pitchFamily="2" charset="-122"/>
              </a:rPr>
              <a:t>(v);</a:t>
            </a:r>
          </a:p>
          <a:p>
            <a:pPr marL="177800" indent="-177800">
              <a:lnSpc>
                <a:spcPct val="90000"/>
              </a:lnSpc>
              <a:spcBef>
                <a:spcPct val="70000"/>
              </a:spcBef>
              <a:buSzPct val="60000"/>
              <a:buFont typeface="Wingdings" panose="05000000000000000000" pitchFamily="2" charset="2"/>
              <a:buChar char="l"/>
              <a:tabLst>
                <a:tab pos="571500" algn="l"/>
                <a:tab pos="4305300" algn="l"/>
              </a:tabLst>
            </a:pPr>
            <a:r>
              <a:rPr lang="en-US" altLang="zh-CN" dirty="0" err="1">
                <a:ea typeface="宋体" panose="02010600030101010101" pitchFamily="2" charset="-122"/>
              </a:rPr>
              <a:t>PulseAll</a:t>
            </a:r>
            <a:r>
              <a:rPr lang="en-US" altLang="zh-CN" dirty="0">
                <a:ea typeface="宋体" panose="02010600030101010101" pitchFamily="2" charset="-122"/>
              </a:rPr>
              <a:t>(v) wakes up all threads that wait for v, but only one of them is allowed to continue. The others must wait until the previous one has released the lock. Then the next thread may enter the critical region.</a:t>
            </a:r>
          </a:p>
        </p:txBody>
      </p:sp>
      <p:grpSp>
        <p:nvGrpSpPr>
          <p:cNvPr id="161799" name="Group 7"/>
          <p:cNvGrpSpPr>
            <a:grpSpLocks/>
          </p:cNvGrpSpPr>
          <p:nvPr/>
        </p:nvGrpSpPr>
        <p:grpSpPr bwMode="auto">
          <a:xfrm>
            <a:off x="5311775" y="2943226"/>
            <a:ext cx="4305300" cy="123825"/>
            <a:chOff x="2386" y="1854"/>
            <a:chExt cx="2712" cy="78"/>
          </a:xfrm>
        </p:grpSpPr>
        <p:sp>
          <p:nvSpPr>
            <p:cNvPr id="161796" name="Line 4"/>
            <p:cNvSpPr>
              <a:spLocks noChangeShapeType="1"/>
            </p:cNvSpPr>
            <p:nvPr/>
          </p:nvSpPr>
          <p:spPr bwMode="auto">
            <a:xfrm flipH="1" flipV="1">
              <a:off x="4954" y="1854"/>
              <a:ext cx="144" cy="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1797" name="Line 5"/>
            <p:cNvSpPr>
              <a:spLocks noChangeShapeType="1"/>
            </p:cNvSpPr>
            <p:nvPr/>
          </p:nvSpPr>
          <p:spPr bwMode="auto">
            <a:xfrm flipH="1">
              <a:off x="2464" y="1854"/>
              <a:ext cx="2494"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1798" name="Line 6"/>
            <p:cNvSpPr>
              <a:spLocks noChangeShapeType="1"/>
            </p:cNvSpPr>
            <p:nvPr/>
          </p:nvSpPr>
          <p:spPr bwMode="auto">
            <a:xfrm flipH="1">
              <a:off x="2386" y="1854"/>
              <a:ext cx="78" cy="7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grpSp>
    </p:spTree>
    <p:extLst>
      <p:ext uri="{BB962C8B-B14F-4D97-AF65-F5344CB8AC3E}">
        <p14:creationId xmlns:p14="http://schemas.microsoft.com/office/powerpoint/2010/main" val="278577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Effect transition="in" filter="wipe(right)">
                                      <p:cBhvr>
                                        <p:cTn id="7" dur="500"/>
                                        <p:tgtEl>
                                          <p:spTgt spid="16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14F8C68-89B6-4A20-8F89-B381E636ADF8}" type="slidenum">
              <a:rPr kumimoji="0" lang="zh-CN" altLang="en-US" sz="1400">
                <a:latin typeface="Tahoma" panose="020B0604030504040204" pitchFamily="34" charset="0"/>
              </a:rPr>
              <a:pPr eaLnBrk="1" hangingPunct="1">
                <a:spcBef>
                  <a:spcPct val="0"/>
                </a:spcBef>
                <a:buClrTx/>
                <a:buSzTx/>
                <a:buFontTx/>
                <a:buNone/>
              </a:pPr>
              <a:t>12</a:t>
            </a:fld>
            <a:endParaRPr kumimoji="0" lang="en-US" altLang="zh-CN" sz="1400">
              <a:latin typeface="Tahoma" panose="020B0604030504040204" pitchFamily="34" charset="0"/>
            </a:endParaRPr>
          </a:p>
        </p:txBody>
      </p:sp>
      <p:sp>
        <p:nvSpPr>
          <p:cNvPr id="90115" name="Rectangle 2"/>
          <p:cNvSpPr>
            <a:spLocks noGrp="1" noChangeArrowheads="1"/>
          </p:cNvSpPr>
          <p:nvPr>
            <p:ph type="title"/>
          </p:nvPr>
        </p:nvSpPr>
        <p:spPr/>
        <p:txBody>
          <a:bodyPr/>
          <a:lstStyle/>
          <a:p>
            <a:pPr eaLnBrk="1" hangingPunct="1"/>
            <a:r>
              <a:rPr kumimoji="0" lang="zh-CN" altLang="en-US" b="1">
                <a:solidFill>
                  <a:srgbClr val="333399"/>
                </a:solidFill>
              </a:rPr>
              <a:t>程序集</a:t>
            </a:r>
            <a:r>
              <a:rPr kumimoji="0" lang="zh-CN" altLang="en-US">
                <a:solidFill>
                  <a:srgbClr val="333399"/>
                </a:solidFill>
              </a:rPr>
              <a:t>(</a:t>
            </a:r>
            <a:r>
              <a:rPr kumimoji="0" lang="zh-CN" altLang="zh-CN">
                <a:solidFill>
                  <a:srgbClr val="333399"/>
                </a:solidFill>
              </a:rPr>
              <a:t>assembly</a:t>
            </a:r>
            <a:r>
              <a:rPr kumimoji="0" lang="en-US" altLang="zh-CN">
                <a:solidFill>
                  <a:srgbClr val="333399"/>
                </a:solidFill>
              </a:rPr>
              <a:t>)</a:t>
            </a:r>
          </a:p>
        </p:txBody>
      </p:sp>
      <p:sp>
        <p:nvSpPr>
          <p:cNvPr id="90116" name="Rectangle 3"/>
          <p:cNvSpPr>
            <a:spLocks noGrp="1" noChangeArrowheads="1"/>
          </p:cNvSpPr>
          <p:nvPr>
            <p:ph type="body" idx="1"/>
          </p:nvPr>
        </p:nvSpPr>
        <p:spPr>
          <a:xfrm>
            <a:off x="2279651" y="1628776"/>
            <a:ext cx="8208963" cy="4608513"/>
          </a:xfrm>
        </p:spPr>
        <p:txBody>
          <a:bodyPr/>
          <a:lstStyle/>
          <a:p>
            <a:pPr marL="266700" indent="-266700"/>
            <a:r>
              <a:rPr lang="zh-CN" altLang="zh-CN" sz="2400" b="1"/>
              <a:t>程序集是构成一个逻辑单元的一个或多个文件的集合。</a:t>
            </a:r>
          </a:p>
          <a:p>
            <a:pPr marL="266700" indent="-266700"/>
            <a:r>
              <a:rPr lang="zh-CN" altLang="zh-CN" sz="2400" b="1"/>
              <a:t>程序集是组件复用以及实施安全策略和版本的最小单位。</a:t>
            </a:r>
          </a:p>
          <a:p>
            <a:pPr marL="266700" indent="-266700">
              <a:buNone/>
            </a:pPr>
            <a:endParaRPr lang="zh-CN" altLang="en-US" sz="2400" b="1"/>
          </a:p>
          <a:p>
            <a:pPr marL="266700" indent="-266700"/>
            <a:r>
              <a:rPr lang="zh-CN" altLang="zh-CN" sz="2400" b="1"/>
              <a:t>清单（manifest）</a:t>
            </a:r>
          </a:p>
          <a:p>
            <a:pPr marL="266700" indent="-266700">
              <a:buNone/>
            </a:pPr>
            <a:r>
              <a:rPr lang="zh-CN" altLang="en-US" sz="2400" b="1"/>
              <a:t>            </a:t>
            </a:r>
            <a:r>
              <a:rPr lang="zh-CN" altLang="zh-CN" sz="2400" b="1"/>
              <a:t>在程序集的一个文件中包含一个清单（manifest）用来描述程序集</a:t>
            </a:r>
            <a:r>
              <a:rPr lang="zh-CN" altLang="en-US" sz="2400" b="1"/>
              <a:t>。</a:t>
            </a:r>
            <a:endParaRPr lang="zh-CN" altLang="zh-CN" sz="2400" b="1"/>
          </a:p>
          <a:p>
            <a:pPr marL="820738" lvl="1">
              <a:buNone/>
            </a:pPr>
            <a:r>
              <a:rPr lang="zh-CN" altLang="zh-CN" b="1"/>
              <a:t>1</a:t>
            </a:r>
            <a:r>
              <a:rPr lang="zh-CN" altLang="zh-CN" sz="2000" b="1"/>
              <a:t>.</a:t>
            </a:r>
            <a:r>
              <a:rPr lang="zh-CN" altLang="en-US" sz="2000" b="1"/>
              <a:t> </a:t>
            </a:r>
            <a:r>
              <a:rPr lang="zh-CN" altLang="zh-CN" b="1"/>
              <a:t>程序集的名称</a:t>
            </a:r>
          </a:p>
          <a:p>
            <a:pPr marL="820738" lvl="1">
              <a:buNone/>
            </a:pPr>
            <a:r>
              <a:rPr lang="zh-CN" altLang="zh-CN" b="1"/>
              <a:t>2.</a:t>
            </a:r>
            <a:r>
              <a:rPr lang="zh-CN" altLang="en-US" b="1"/>
              <a:t> </a:t>
            </a:r>
            <a:r>
              <a:rPr lang="zh-CN" altLang="zh-CN" b="1"/>
              <a:t>程序集中文件的列表</a:t>
            </a:r>
          </a:p>
          <a:p>
            <a:pPr marL="820738" lvl="1">
              <a:buNone/>
            </a:pPr>
            <a:r>
              <a:rPr lang="zh-CN" altLang="zh-CN" b="1"/>
              <a:t>3.</a:t>
            </a:r>
            <a:r>
              <a:rPr lang="zh-CN" altLang="en-US" b="1"/>
              <a:t> </a:t>
            </a:r>
            <a:r>
              <a:rPr lang="zh-CN" altLang="zh-CN" b="1"/>
              <a:t>程序集的文件中的数据类型信息</a:t>
            </a:r>
          </a:p>
          <a:p>
            <a:pPr marL="820738" lvl="1">
              <a:buNone/>
            </a:pPr>
            <a:r>
              <a:rPr lang="zh-CN" altLang="zh-CN" b="1"/>
              <a:t>4.</a:t>
            </a:r>
            <a:r>
              <a:rPr lang="zh-CN" altLang="en-US" b="1"/>
              <a:t> </a:t>
            </a:r>
            <a:r>
              <a:rPr lang="zh-CN" altLang="zh-CN" b="1"/>
              <a:t>版本号</a:t>
            </a:r>
          </a:p>
        </p:txBody>
      </p:sp>
    </p:spTree>
    <p:extLst>
      <p:ext uri="{BB962C8B-B14F-4D97-AF65-F5344CB8AC3E}">
        <p14:creationId xmlns:p14="http://schemas.microsoft.com/office/powerpoint/2010/main" val="330049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C6CB249-CC12-4DE5-9703-B940A90DE18A}" type="slidenum">
              <a:rPr kumimoji="0" lang="zh-CN" altLang="en-US" sz="1400">
                <a:latin typeface="Tahoma" panose="020B0604030504040204" pitchFamily="34" charset="0"/>
              </a:rPr>
              <a:pPr eaLnBrk="1" hangingPunct="1">
                <a:spcBef>
                  <a:spcPct val="0"/>
                </a:spcBef>
                <a:buClrTx/>
                <a:buSzTx/>
                <a:buFontTx/>
                <a:buNone/>
              </a:pPr>
              <a:t>13</a:t>
            </a:fld>
            <a:endParaRPr kumimoji="0" lang="en-US" altLang="zh-CN" sz="1400">
              <a:latin typeface="Tahoma" panose="020B0604030504040204" pitchFamily="34" charset="0"/>
            </a:endParaRPr>
          </a:p>
        </p:txBody>
      </p:sp>
      <p:sp>
        <p:nvSpPr>
          <p:cNvPr id="91139" name="Rectangle 2"/>
          <p:cNvSpPr>
            <a:spLocks noGrp="1" noChangeArrowheads="1"/>
          </p:cNvSpPr>
          <p:nvPr>
            <p:ph type="title"/>
          </p:nvPr>
        </p:nvSpPr>
        <p:spPr/>
        <p:txBody>
          <a:bodyPr/>
          <a:lstStyle/>
          <a:p>
            <a:pPr eaLnBrk="1" hangingPunct="1"/>
            <a:r>
              <a:rPr lang="zh-CN" altLang="en-US" b="1"/>
              <a:t>元数据</a:t>
            </a:r>
            <a:r>
              <a:rPr kumimoji="0" lang="en-US" altLang="zh-CN">
                <a:solidFill>
                  <a:srgbClr val="333399"/>
                </a:solidFill>
              </a:rPr>
              <a:t>(</a:t>
            </a:r>
            <a:r>
              <a:rPr kumimoji="0" lang="de-AT" altLang="zh-CN">
                <a:solidFill>
                  <a:srgbClr val="333399"/>
                </a:solidFill>
              </a:rPr>
              <a:t>metadata)</a:t>
            </a:r>
            <a:endParaRPr lang="zh-CN" altLang="en-US" b="1">
              <a:solidFill>
                <a:srgbClr val="333399"/>
              </a:solidFill>
            </a:endParaRPr>
          </a:p>
        </p:txBody>
      </p:sp>
      <p:sp>
        <p:nvSpPr>
          <p:cNvPr id="91140" name="Rectangle 3"/>
          <p:cNvSpPr>
            <a:spLocks noGrp="1" noChangeArrowheads="1"/>
          </p:cNvSpPr>
          <p:nvPr>
            <p:ph type="body" idx="1"/>
          </p:nvPr>
        </p:nvSpPr>
        <p:spPr>
          <a:xfrm>
            <a:off x="2424113" y="1628776"/>
            <a:ext cx="7772400" cy="4608513"/>
          </a:xfrm>
        </p:spPr>
        <p:txBody>
          <a:bodyPr/>
          <a:lstStyle/>
          <a:p>
            <a:pPr marL="266700" indent="-266700">
              <a:lnSpc>
                <a:spcPct val="80000"/>
              </a:lnSpc>
              <a:buNone/>
            </a:pPr>
            <a:r>
              <a:rPr lang="zh-CN" altLang="en-US" sz="2400" b="1"/>
              <a:t>元数据就是“数据的数据”。它是一些数据表的集合。</a:t>
            </a:r>
            <a:endParaRPr lang="en-US" altLang="zh-CN" sz="2400" b="1"/>
          </a:p>
          <a:p>
            <a:pPr marL="266700" indent="-266700">
              <a:lnSpc>
                <a:spcPct val="80000"/>
              </a:lnSpc>
              <a:buNone/>
            </a:pPr>
            <a:r>
              <a:rPr lang="en-US" altLang="zh-CN" sz="2400" b="1"/>
              <a:t>1. </a:t>
            </a:r>
            <a:r>
              <a:rPr lang="zh-CN" altLang="en-US" sz="2400" b="1"/>
              <a:t>描述原代码中定义的类型和成员</a:t>
            </a:r>
          </a:p>
          <a:p>
            <a:pPr marL="266700" indent="-266700">
              <a:lnSpc>
                <a:spcPct val="80000"/>
              </a:lnSpc>
              <a:buNone/>
            </a:pPr>
            <a:r>
              <a:rPr lang="en-US" altLang="zh-CN" sz="2400" b="1"/>
              <a:t>2. </a:t>
            </a:r>
            <a:r>
              <a:rPr lang="zh-CN" altLang="en-US" sz="2400" b="1"/>
              <a:t>描述原代码中引用的类型和成员</a:t>
            </a:r>
          </a:p>
          <a:p>
            <a:pPr marL="266700" indent="-266700">
              <a:lnSpc>
                <a:spcPct val="80000"/>
              </a:lnSpc>
              <a:buNone/>
            </a:pPr>
            <a:endParaRPr lang="zh-CN" altLang="en-US" sz="2400" b="1"/>
          </a:p>
          <a:p>
            <a:pPr marL="266700" indent="-266700">
              <a:lnSpc>
                <a:spcPct val="80000"/>
              </a:lnSpc>
              <a:buNone/>
            </a:pPr>
            <a:r>
              <a:rPr lang="zh-CN" altLang="en-US" sz="2400" b="1"/>
              <a:t>使用元数据的好处：</a:t>
            </a:r>
          </a:p>
          <a:p>
            <a:pPr marL="266700" indent="-266700">
              <a:lnSpc>
                <a:spcPct val="80000"/>
              </a:lnSpc>
            </a:pPr>
            <a:r>
              <a:rPr lang="zh-CN" altLang="en-US" sz="2400" b="1"/>
              <a:t>简化编程模式</a:t>
            </a:r>
          </a:p>
          <a:p>
            <a:pPr marL="820738" lvl="1"/>
            <a:r>
              <a:rPr lang="en-US" altLang="zh-CN" sz="2000" b="1"/>
              <a:t>(</a:t>
            </a:r>
            <a:r>
              <a:rPr lang="zh-CN" altLang="en-US" sz="2000" b="1"/>
              <a:t>省去了头文件和库文件</a:t>
            </a:r>
            <a:r>
              <a:rPr lang="en-US" altLang="zh-CN" sz="2000" b="1"/>
              <a:t>)</a:t>
            </a:r>
          </a:p>
          <a:p>
            <a:pPr marL="266700" indent="-266700">
              <a:lnSpc>
                <a:spcPct val="80000"/>
              </a:lnSpc>
            </a:pPr>
            <a:r>
              <a:rPr lang="zh-CN" altLang="en-US" sz="2400" b="1"/>
              <a:t>更简单的部署</a:t>
            </a:r>
          </a:p>
          <a:p>
            <a:pPr marL="820738" lvl="1"/>
            <a:r>
              <a:rPr lang="zh-CN" altLang="en-US" sz="2000" b="1"/>
              <a:t>不需要在注册表里注册，代码可以完全自我描述，只要把应用程序</a:t>
            </a:r>
            <a:r>
              <a:rPr lang="en-US" altLang="zh-CN" sz="2000" b="1"/>
              <a:t>xcopy</a:t>
            </a:r>
            <a:r>
              <a:rPr lang="zh-CN" altLang="en-US" sz="2000" b="1"/>
              <a:t>到目录里面即可。</a:t>
            </a:r>
          </a:p>
          <a:p>
            <a:pPr marL="820738" lvl="1"/>
            <a:r>
              <a:rPr lang="zh-CN" altLang="en-US" sz="2000" b="1"/>
              <a:t>没有负面影响的安装，安装一个程序不会影响到其它程序，不同版本的程序可以同时共存。</a:t>
            </a:r>
          </a:p>
        </p:txBody>
      </p:sp>
    </p:spTree>
    <p:extLst>
      <p:ext uri="{BB962C8B-B14F-4D97-AF65-F5344CB8AC3E}">
        <p14:creationId xmlns:p14="http://schemas.microsoft.com/office/powerpoint/2010/main" val="324208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101405AF-35C7-4A05-B106-B5D7F66DF63E}" type="slidenum">
              <a:rPr kumimoji="0" lang="zh-CN" altLang="en-US" sz="1400">
                <a:latin typeface="Tahoma" panose="020B0604030504040204" pitchFamily="34" charset="0"/>
              </a:rPr>
              <a:pPr eaLnBrk="1" hangingPunct="1">
                <a:spcBef>
                  <a:spcPct val="0"/>
                </a:spcBef>
                <a:buClrTx/>
                <a:buSzTx/>
                <a:buFontTx/>
                <a:buNone/>
              </a:pPr>
              <a:t>14</a:t>
            </a:fld>
            <a:endParaRPr kumimoji="0" lang="en-US" altLang="zh-CN" sz="1400">
              <a:latin typeface="Tahoma" panose="020B0604030504040204" pitchFamily="34" charset="0"/>
            </a:endParaRPr>
          </a:p>
        </p:txBody>
      </p:sp>
      <p:sp>
        <p:nvSpPr>
          <p:cNvPr id="92163" name="Rectangle 2"/>
          <p:cNvSpPr>
            <a:spLocks noGrp="1" noChangeArrowheads="1"/>
          </p:cNvSpPr>
          <p:nvPr>
            <p:ph type="title"/>
          </p:nvPr>
        </p:nvSpPr>
        <p:spPr/>
        <p:txBody>
          <a:bodyPr/>
          <a:lstStyle/>
          <a:p>
            <a:pPr eaLnBrk="1" hangingPunct="1"/>
            <a:r>
              <a:rPr lang="en-US" altLang="zh-CN"/>
              <a:t>JIT</a:t>
            </a:r>
          </a:p>
        </p:txBody>
      </p:sp>
      <p:sp>
        <p:nvSpPr>
          <p:cNvPr id="92164" name="Rectangle 4"/>
          <p:cNvSpPr>
            <a:spLocks noChangeArrowheads="1"/>
          </p:cNvSpPr>
          <p:nvPr/>
        </p:nvSpPr>
        <p:spPr bwMode="auto">
          <a:xfrm>
            <a:off x="2640014" y="1844676"/>
            <a:ext cx="7056437" cy="1871663"/>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i="1">
                <a:latin typeface="Tahoma" panose="020B0604030504040204" pitchFamily="34" charset="0"/>
              </a:rPr>
              <a:t>Compile</a:t>
            </a:r>
          </a:p>
        </p:txBody>
      </p:sp>
      <p:sp>
        <p:nvSpPr>
          <p:cNvPr id="92165" name="Rectangle 5"/>
          <p:cNvSpPr>
            <a:spLocks noChangeArrowheads="1"/>
          </p:cNvSpPr>
          <p:nvPr/>
        </p:nvSpPr>
        <p:spPr bwMode="auto">
          <a:xfrm>
            <a:off x="2640014" y="4076701"/>
            <a:ext cx="4535487" cy="1800225"/>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i="1">
                <a:latin typeface="Tahoma" panose="020B0604030504040204" pitchFamily="34" charset="0"/>
              </a:rPr>
              <a:t>Execute</a:t>
            </a:r>
          </a:p>
        </p:txBody>
      </p:sp>
      <p:sp>
        <p:nvSpPr>
          <p:cNvPr id="138246" name="Rectangle 6"/>
          <p:cNvSpPr>
            <a:spLocks noChangeArrowheads="1"/>
          </p:cNvSpPr>
          <p:nvPr/>
        </p:nvSpPr>
        <p:spPr bwMode="auto">
          <a:xfrm>
            <a:off x="3000376" y="2436813"/>
            <a:ext cx="1223963" cy="70485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a:solidFill>
                  <a:schemeClr val="bg1"/>
                </a:solidFill>
              </a:rPr>
              <a:t>Source</a:t>
            </a:r>
          </a:p>
          <a:p>
            <a:pPr algn="ctr">
              <a:defRPr/>
            </a:pPr>
            <a:r>
              <a:rPr lang="en-US" altLang="zh-CN">
                <a:solidFill>
                  <a:schemeClr val="bg1"/>
                </a:solidFill>
              </a:rPr>
              <a:t>code</a:t>
            </a:r>
          </a:p>
        </p:txBody>
      </p:sp>
      <p:sp>
        <p:nvSpPr>
          <p:cNvPr id="92167" name="Rectangle 7"/>
          <p:cNvSpPr>
            <a:spLocks noChangeArrowheads="1"/>
          </p:cNvSpPr>
          <p:nvPr/>
        </p:nvSpPr>
        <p:spPr bwMode="auto">
          <a:xfrm>
            <a:off x="5375275" y="2436813"/>
            <a:ext cx="1441450" cy="704850"/>
          </a:xfrm>
          <a:prstGeom prst="rect">
            <a:avLst/>
          </a:prstGeom>
          <a:gradFill rotWithShape="1">
            <a:gsLst>
              <a:gs pos="0">
                <a:srgbClr val="003B3B"/>
              </a:gs>
              <a:gs pos="50000">
                <a:srgbClr val="008080"/>
              </a:gs>
              <a:gs pos="100000">
                <a:srgbClr val="003B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Compiler</a:t>
            </a:r>
          </a:p>
        </p:txBody>
      </p:sp>
      <p:sp>
        <p:nvSpPr>
          <p:cNvPr id="92168" name="Rectangle 8"/>
          <p:cNvSpPr>
            <a:spLocks noChangeArrowheads="1"/>
          </p:cNvSpPr>
          <p:nvPr/>
        </p:nvSpPr>
        <p:spPr bwMode="auto">
          <a:xfrm>
            <a:off x="7751763" y="2276475"/>
            <a:ext cx="1441450" cy="503238"/>
          </a:xfrm>
          <a:prstGeom prst="rect">
            <a:avLst/>
          </a:prstGeom>
          <a:gradFill rotWithShape="1">
            <a:gsLst>
              <a:gs pos="0">
                <a:srgbClr val="005E00"/>
              </a:gs>
              <a:gs pos="50000">
                <a:srgbClr val="00CC00"/>
              </a:gs>
              <a:gs pos="100000">
                <a:srgbClr val="005E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IL</a:t>
            </a:r>
          </a:p>
        </p:txBody>
      </p:sp>
      <p:sp>
        <p:nvSpPr>
          <p:cNvPr id="92169" name="Rectangle 9"/>
          <p:cNvSpPr>
            <a:spLocks noChangeArrowheads="1"/>
          </p:cNvSpPr>
          <p:nvPr/>
        </p:nvSpPr>
        <p:spPr bwMode="auto">
          <a:xfrm>
            <a:off x="7751763" y="2779714"/>
            <a:ext cx="1441450" cy="503237"/>
          </a:xfrm>
          <a:prstGeom prst="rect">
            <a:avLst/>
          </a:prstGeom>
          <a:gradFill rotWithShape="1">
            <a:gsLst>
              <a:gs pos="0">
                <a:srgbClr val="004776"/>
              </a:gs>
              <a:gs pos="50000">
                <a:srgbClr val="0099FF"/>
              </a:gs>
              <a:gs pos="100000">
                <a:srgbClr val="00477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Metadata</a:t>
            </a:r>
          </a:p>
        </p:txBody>
      </p:sp>
      <p:sp>
        <p:nvSpPr>
          <p:cNvPr id="92170" name="Rectangle 10"/>
          <p:cNvSpPr>
            <a:spLocks noChangeArrowheads="1"/>
          </p:cNvSpPr>
          <p:nvPr/>
        </p:nvSpPr>
        <p:spPr bwMode="auto">
          <a:xfrm>
            <a:off x="3000376" y="4508501"/>
            <a:ext cx="1223963" cy="792163"/>
          </a:xfrm>
          <a:prstGeom prst="rect">
            <a:avLst/>
          </a:prstGeom>
          <a:gradFill rotWithShape="1">
            <a:gsLst>
              <a:gs pos="0">
                <a:srgbClr val="394054"/>
              </a:gs>
              <a:gs pos="50000">
                <a:srgbClr val="7C8BB6"/>
              </a:gs>
              <a:gs pos="100000">
                <a:srgbClr val="394054"/>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Native</a:t>
            </a:r>
          </a:p>
          <a:p>
            <a:pPr algn="ctr" eaLnBrk="1" hangingPunct="1">
              <a:spcBef>
                <a:spcPct val="0"/>
              </a:spcBef>
              <a:buClrTx/>
              <a:buSzTx/>
              <a:buFontTx/>
              <a:buNone/>
            </a:pPr>
            <a:r>
              <a:rPr lang="en-US" altLang="zh-CN" sz="1800">
                <a:solidFill>
                  <a:schemeClr val="bg1"/>
                </a:solidFill>
                <a:latin typeface="Tahoma" panose="020B0604030504040204" pitchFamily="34" charset="0"/>
              </a:rPr>
              <a:t>code</a:t>
            </a:r>
          </a:p>
        </p:txBody>
      </p:sp>
      <p:sp>
        <p:nvSpPr>
          <p:cNvPr id="92171" name="Rectangle 11"/>
          <p:cNvSpPr>
            <a:spLocks noChangeArrowheads="1"/>
          </p:cNvSpPr>
          <p:nvPr/>
        </p:nvSpPr>
        <p:spPr bwMode="auto">
          <a:xfrm>
            <a:off x="5375275" y="4508501"/>
            <a:ext cx="1441450" cy="792163"/>
          </a:xfrm>
          <a:prstGeom prst="rect">
            <a:avLst/>
          </a:prstGeom>
          <a:gradFill rotWithShape="1">
            <a:gsLst>
              <a:gs pos="0">
                <a:srgbClr val="005E76"/>
              </a:gs>
              <a:gs pos="50000">
                <a:srgbClr val="00CCFF"/>
              </a:gs>
              <a:gs pos="100000">
                <a:srgbClr val="005E7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JIT</a:t>
            </a:r>
          </a:p>
          <a:p>
            <a:pPr algn="ctr" eaLnBrk="1" hangingPunct="1">
              <a:spcBef>
                <a:spcPct val="0"/>
              </a:spcBef>
              <a:buClrTx/>
              <a:buSzTx/>
              <a:buFontTx/>
              <a:buNone/>
            </a:pPr>
            <a:r>
              <a:rPr lang="en-US" altLang="zh-CN" sz="1800">
                <a:solidFill>
                  <a:schemeClr val="bg1"/>
                </a:solidFill>
                <a:latin typeface="Tahoma" panose="020B0604030504040204" pitchFamily="34" charset="0"/>
              </a:rPr>
              <a:t>Compiler</a:t>
            </a:r>
          </a:p>
        </p:txBody>
      </p:sp>
      <p:cxnSp>
        <p:nvCxnSpPr>
          <p:cNvPr id="92172" name="AutoShape 13"/>
          <p:cNvCxnSpPr>
            <a:cxnSpLocks noChangeShapeType="1"/>
            <a:stCxn id="138246" idx="3"/>
            <a:endCxn id="92167" idx="1"/>
          </p:cNvCxnSpPr>
          <p:nvPr/>
        </p:nvCxnSpPr>
        <p:spPr bwMode="auto">
          <a:xfrm>
            <a:off x="4224339" y="2789238"/>
            <a:ext cx="1150937" cy="0"/>
          </a:xfrm>
          <a:prstGeom prst="straightConnector1">
            <a:avLst/>
          </a:prstGeom>
          <a:noFill/>
          <a:ln w="2540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73" name="Line 15"/>
          <p:cNvSpPr>
            <a:spLocks noChangeShapeType="1"/>
          </p:cNvSpPr>
          <p:nvPr/>
        </p:nvSpPr>
        <p:spPr bwMode="auto">
          <a:xfrm>
            <a:off x="6816725" y="2781300"/>
            <a:ext cx="935038" cy="0"/>
          </a:xfrm>
          <a:prstGeom prst="line">
            <a:avLst/>
          </a:prstGeom>
          <a:noFill/>
          <a:ln w="2540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92174" name="AutoShape 16"/>
          <p:cNvCxnSpPr>
            <a:cxnSpLocks noChangeShapeType="1"/>
            <a:stCxn id="92171" idx="1"/>
            <a:endCxn id="92170" idx="3"/>
          </p:cNvCxnSpPr>
          <p:nvPr/>
        </p:nvCxnSpPr>
        <p:spPr bwMode="auto">
          <a:xfrm flipH="1">
            <a:off x="4224339" y="4905375"/>
            <a:ext cx="1150937" cy="0"/>
          </a:xfrm>
          <a:prstGeom prst="straightConnector1">
            <a:avLst/>
          </a:prstGeom>
          <a:noFill/>
          <a:ln w="2540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75" name="Freeform 17"/>
          <p:cNvSpPr>
            <a:spLocks/>
          </p:cNvSpPr>
          <p:nvPr/>
        </p:nvSpPr>
        <p:spPr bwMode="auto">
          <a:xfrm>
            <a:off x="6816726" y="3284538"/>
            <a:ext cx="1584325" cy="1657350"/>
          </a:xfrm>
          <a:custGeom>
            <a:avLst/>
            <a:gdLst>
              <a:gd name="T0" fmla="*/ 2147483647 w 998"/>
              <a:gd name="T1" fmla="*/ 0 h 1044"/>
              <a:gd name="T2" fmla="*/ 2147483647 w 998"/>
              <a:gd name="T3" fmla="*/ 2147483647 h 1044"/>
              <a:gd name="T4" fmla="*/ 2147483647 w 998"/>
              <a:gd name="T5" fmla="*/ 2147483647 h 1044"/>
              <a:gd name="T6" fmla="*/ 0 w 998"/>
              <a:gd name="T7" fmla="*/ 2147483647 h 1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 h="1044">
                <a:moveTo>
                  <a:pt x="998" y="0"/>
                </a:moveTo>
                <a:cubicBezTo>
                  <a:pt x="984" y="104"/>
                  <a:pt x="975" y="465"/>
                  <a:pt x="914" y="627"/>
                </a:cubicBezTo>
                <a:cubicBezTo>
                  <a:pt x="853" y="789"/>
                  <a:pt x="786" y="902"/>
                  <a:pt x="634" y="971"/>
                </a:cubicBezTo>
                <a:cubicBezTo>
                  <a:pt x="482" y="1040"/>
                  <a:pt x="132" y="1029"/>
                  <a:pt x="0" y="1044"/>
                </a:cubicBezTo>
              </a:path>
            </a:pathLst>
          </a:custGeom>
          <a:noFill/>
          <a:ln w="25400" cap="flat" cmpd="sng">
            <a:solidFill>
              <a:schemeClr val="tx1"/>
            </a:solidFill>
            <a:prstDash val="solid"/>
            <a:miter lim="800000"/>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76" name="Text Box 18"/>
          <p:cNvSpPr txBox="1">
            <a:spLocks noChangeArrowheads="1"/>
          </p:cNvSpPr>
          <p:nvPr/>
        </p:nvSpPr>
        <p:spPr bwMode="auto">
          <a:xfrm>
            <a:off x="8020050" y="4595814"/>
            <a:ext cx="21469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ahoma" panose="020B0604030504040204" pitchFamily="34" charset="0"/>
              </a:rPr>
              <a:t>Be called only once</a:t>
            </a:r>
          </a:p>
          <a:p>
            <a:pPr eaLnBrk="1" hangingPunct="1">
              <a:spcBef>
                <a:spcPct val="0"/>
              </a:spcBef>
              <a:buClrTx/>
              <a:buSzTx/>
              <a:buFontTx/>
              <a:buNone/>
            </a:pPr>
            <a:endParaRPr lang="zh-CN" altLang="en-US" sz="1800">
              <a:latin typeface="Tahoma" panose="020B0604030504040204" pitchFamily="34" charset="0"/>
            </a:endParaRPr>
          </a:p>
        </p:txBody>
      </p:sp>
    </p:spTree>
    <p:extLst>
      <p:ext uri="{BB962C8B-B14F-4D97-AF65-F5344CB8AC3E}">
        <p14:creationId xmlns:p14="http://schemas.microsoft.com/office/powerpoint/2010/main" val="385970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FBFC784-AE27-4417-9D9E-B803BEBDA597}" type="slidenum">
              <a:rPr lang="zh-CN" altLang="en-US" sz="1400">
                <a:solidFill>
                  <a:srgbClr val="000000"/>
                </a:solidFill>
              </a:rPr>
              <a:pPr eaLnBrk="1" hangingPunct="1"/>
              <a:t>15</a:t>
            </a:fld>
            <a:endParaRPr lang="en-US" altLang="zh-CN" sz="1400">
              <a:solidFill>
                <a:srgbClr val="000000"/>
              </a:solidFill>
            </a:endParaRPr>
          </a:p>
        </p:txBody>
      </p:sp>
      <p:sp>
        <p:nvSpPr>
          <p:cNvPr id="96259" name="Text Box 5"/>
          <p:cNvSpPr txBox="1">
            <a:spLocks noChangeArrowheads="1"/>
          </p:cNvSpPr>
          <p:nvPr/>
        </p:nvSpPr>
        <p:spPr bwMode="auto">
          <a:xfrm>
            <a:off x="1717675" y="1987551"/>
            <a:ext cx="3657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70000"/>
              </a:lnSpc>
              <a:spcBef>
                <a:spcPct val="50000"/>
              </a:spcBef>
            </a:pPr>
            <a:r>
              <a:rPr kumimoji="0" lang="en-US" altLang="zh-CN" sz="2200" b="1">
                <a:solidFill>
                  <a:srgbClr val="FF0000"/>
                </a:solidFill>
                <a:latin typeface="Times New Roman" panose="02020603050405020304" pitchFamily="18" charset="0"/>
              </a:rPr>
              <a:t>As in Java</a:t>
            </a:r>
            <a:endParaRPr kumimoji="0" lang="en-US" altLang="zh-CN" sz="2200" b="1">
              <a:solidFill>
                <a:srgbClr val="000000"/>
              </a:solidFill>
              <a:latin typeface="Times New Roman" panose="02020603050405020304" pitchFamily="18" charset="0"/>
            </a:endParaRPr>
          </a:p>
        </p:txBody>
      </p:sp>
      <p:sp>
        <p:nvSpPr>
          <p:cNvPr id="96260" name="Rectangle 2"/>
          <p:cNvSpPr>
            <a:spLocks noGrp="1" noChangeArrowheads="1"/>
          </p:cNvSpPr>
          <p:nvPr>
            <p:ph type="title"/>
          </p:nvPr>
        </p:nvSpPr>
        <p:spPr/>
        <p:txBody>
          <a:bodyPr/>
          <a:lstStyle/>
          <a:p>
            <a:pPr eaLnBrk="1" hangingPunct="1"/>
            <a:r>
              <a:rPr lang="de-DE" altLang="zh-CN"/>
              <a:t>Features of C#</a:t>
            </a:r>
          </a:p>
        </p:txBody>
      </p:sp>
      <p:sp>
        <p:nvSpPr>
          <p:cNvPr id="96261" name="Text Box 7"/>
          <p:cNvSpPr txBox="1">
            <a:spLocks noChangeArrowheads="1"/>
          </p:cNvSpPr>
          <p:nvPr/>
        </p:nvSpPr>
        <p:spPr bwMode="auto">
          <a:xfrm>
            <a:off x="1919288" y="1111251"/>
            <a:ext cx="64008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pPr>
            <a:r>
              <a:rPr kumimoji="0" lang="en-US" altLang="zh-CN" sz="2000" b="1">
                <a:solidFill>
                  <a:srgbClr val="000000"/>
                </a:solidFill>
                <a:latin typeface="Times New Roman" panose="02020603050405020304" pitchFamily="18" charset="0"/>
              </a:rPr>
              <a:t>Very similar to Java</a:t>
            </a:r>
            <a:endParaRPr kumimoji="0" lang="en-US" altLang="zh-CN" sz="2000" b="1">
              <a:solidFill>
                <a:srgbClr val="FF0000"/>
              </a:solidFill>
              <a:latin typeface="Times New Roman" panose="02020603050405020304" pitchFamily="18" charset="0"/>
            </a:endParaRPr>
          </a:p>
          <a:p>
            <a:pPr>
              <a:lnSpc>
                <a:spcPct val="80000"/>
              </a:lnSpc>
              <a:spcBef>
                <a:spcPct val="50000"/>
              </a:spcBef>
            </a:pPr>
            <a:r>
              <a:rPr kumimoji="0" lang="en-US" altLang="zh-CN" sz="2000" b="1">
                <a:solidFill>
                  <a:srgbClr val="000000"/>
                </a:solidFill>
                <a:latin typeface="Times New Roman" panose="02020603050405020304" pitchFamily="18" charset="0"/>
              </a:rPr>
              <a:t>70% Java, 10% C++, 5% Visual Basic, 15% new</a:t>
            </a:r>
          </a:p>
        </p:txBody>
      </p:sp>
      <p:sp>
        <p:nvSpPr>
          <p:cNvPr id="96262" name="Text Box 12"/>
          <p:cNvSpPr txBox="1">
            <a:spLocks noChangeArrowheads="1"/>
          </p:cNvSpPr>
          <p:nvPr/>
        </p:nvSpPr>
        <p:spPr bwMode="auto">
          <a:xfrm>
            <a:off x="1703389" y="2278063"/>
            <a:ext cx="4751387" cy="49244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25000"/>
              </a:spcBef>
              <a:buFontTx/>
              <a:buChar char="•"/>
            </a:pPr>
            <a:r>
              <a:rPr kumimoji="0" lang="en-US" altLang="zh-CN" sz="2000" b="1" dirty="0">
                <a:solidFill>
                  <a:srgbClr val="000000"/>
                </a:solidFill>
                <a:latin typeface="Times New Roman" panose="02020603050405020304" pitchFamily="18" charset="0"/>
              </a:rPr>
              <a:t>Object-orientation (single inheritance)</a:t>
            </a:r>
          </a:p>
          <a:p>
            <a:pPr>
              <a:spcBef>
                <a:spcPct val="25000"/>
              </a:spcBef>
              <a:buFontTx/>
              <a:buChar char="•"/>
            </a:pPr>
            <a:r>
              <a:rPr kumimoji="0" lang="en-US" altLang="zh-CN" sz="2000" b="1" dirty="0">
                <a:solidFill>
                  <a:srgbClr val="000000"/>
                </a:solidFill>
                <a:latin typeface="Times New Roman" panose="02020603050405020304" pitchFamily="18" charset="0"/>
              </a:rPr>
              <a:t>Interfaces</a:t>
            </a:r>
          </a:p>
          <a:p>
            <a:pPr>
              <a:spcBef>
                <a:spcPct val="25000"/>
              </a:spcBef>
              <a:buFontTx/>
              <a:buChar char="•"/>
            </a:pPr>
            <a:r>
              <a:rPr kumimoji="0" lang="en-US" altLang="zh-CN" sz="2000" b="1" dirty="0">
                <a:solidFill>
                  <a:srgbClr val="000000"/>
                </a:solidFill>
                <a:latin typeface="Times New Roman" panose="02020603050405020304" pitchFamily="18" charset="0"/>
              </a:rPr>
              <a:t>Generics (more powerful than in Java)</a:t>
            </a:r>
          </a:p>
          <a:p>
            <a:pPr>
              <a:spcBef>
                <a:spcPct val="25000"/>
              </a:spcBef>
              <a:buFontTx/>
              <a:buChar char="•"/>
            </a:pPr>
            <a:r>
              <a:rPr kumimoji="0" lang="en-US" altLang="zh-CN" sz="2000" b="1" dirty="0">
                <a:solidFill>
                  <a:srgbClr val="000000"/>
                </a:solidFill>
                <a:latin typeface="Times New Roman" panose="02020603050405020304" pitchFamily="18" charset="0"/>
              </a:rPr>
              <a:t>Exceptions</a:t>
            </a:r>
          </a:p>
          <a:p>
            <a:pPr>
              <a:spcBef>
                <a:spcPct val="25000"/>
              </a:spcBef>
              <a:buFontTx/>
              <a:buChar char="•"/>
            </a:pPr>
            <a:r>
              <a:rPr kumimoji="0" lang="en-US" altLang="zh-CN" sz="2000" b="1" dirty="0">
                <a:solidFill>
                  <a:srgbClr val="000000"/>
                </a:solidFill>
                <a:latin typeface="Times New Roman" panose="02020603050405020304" pitchFamily="18" charset="0"/>
              </a:rPr>
              <a:t>Threads</a:t>
            </a:r>
          </a:p>
          <a:p>
            <a:pPr>
              <a:spcBef>
                <a:spcPct val="25000"/>
              </a:spcBef>
              <a:buFontTx/>
              <a:buChar char="•"/>
            </a:pPr>
            <a:r>
              <a:rPr kumimoji="0" lang="en-US" altLang="zh-CN" sz="2000" b="1" dirty="0">
                <a:solidFill>
                  <a:srgbClr val="FF0000"/>
                </a:solidFill>
                <a:latin typeface="Times New Roman" panose="02020603050405020304" pitchFamily="18" charset="0"/>
              </a:rPr>
              <a:t>Namespaces </a:t>
            </a:r>
            <a:r>
              <a:rPr kumimoji="0" lang="en-US" altLang="zh-CN" sz="2000" b="1" dirty="0">
                <a:solidFill>
                  <a:srgbClr val="000000"/>
                </a:solidFill>
                <a:latin typeface="Times New Roman" panose="02020603050405020304" pitchFamily="18" charset="0"/>
              </a:rPr>
              <a:t>(similar to Java packages)</a:t>
            </a:r>
          </a:p>
          <a:p>
            <a:pPr>
              <a:spcBef>
                <a:spcPct val="25000"/>
              </a:spcBef>
              <a:buFontTx/>
              <a:buChar char="•"/>
            </a:pPr>
            <a:r>
              <a:rPr kumimoji="0" lang="en-US" altLang="zh-CN" sz="2000" b="1" dirty="0">
                <a:solidFill>
                  <a:srgbClr val="FF0000"/>
                </a:solidFill>
                <a:latin typeface="Times New Roman" panose="02020603050405020304" pitchFamily="18" charset="0"/>
              </a:rPr>
              <a:t>Attributes</a:t>
            </a:r>
          </a:p>
          <a:p>
            <a:pPr>
              <a:spcBef>
                <a:spcPct val="25000"/>
              </a:spcBef>
              <a:buFontTx/>
              <a:buChar char="•"/>
            </a:pPr>
            <a:r>
              <a:rPr kumimoji="0" lang="zh-CN" altLang="en-US" sz="2000" b="1" dirty="0">
                <a:solidFill>
                  <a:srgbClr val="FF0000"/>
                </a:solidFill>
                <a:latin typeface="Times New Roman" panose="02020603050405020304" pitchFamily="18" charset="0"/>
              </a:rPr>
              <a:t>（字段和属性（字段封装）不一样）</a:t>
            </a:r>
            <a:r>
              <a:rPr kumimoji="0" lang="en-US" altLang="zh-CN" sz="2000" b="1" dirty="0">
                <a:solidFill>
                  <a:srgbClr val="FF0000"/>
                </a:solidFill>
                <a:latin typeface="Times New Roman" panose="02020603050405020304" pitchFamily="18" charset="0"/>
              </a:rPr>
              <a:t> </a:t>
            </a:r>
            <a:r>
              <a:rPr kumimoji="0" lang="en-US" altLang="zh-CN" sz="2000" b="1" dirty="0">
                <a:solidFill>
                  <a:srgbClr val="000000"/>
                </a:solidFill>
                <a:latin typeface="Times New Roman" panose="02020603050405020304" pitchFamily="18" charset="0"/>
              </a:rPr>
              <a:t>(similar to Java annotations)</a:t>
            </a:r>
          </a:p>
          <a:p>
            <a:pPr>
              <a:spcBef>
                <a:spcPct val="25000"/>
              </a:spcBef>
              <a:buFontTx/>
              <a:buChar char="•"/>
            </a:pPr>
            <a:r>
              <a:rPr kumimoji="0" lang="en-US" altLang="zh-CN" sz="2000" b="1" dirty="0">
                <a:solidFill>
                  <a:srgbClr val="000000"/>
                </a:solidFill>
                <a:latin typeface="Times New Roman" panose="02020603050405020304" pitchFamily="18" charset="0"/>
              </a:rPr>
              <a:t>Garbage collection</a:t>
            </a:r>
          </a:p>
          <a:p>
            <a:pPr>
              <a:spcBef>
                <a:spcPct val="25000"/>
              </a:spcBef>
              <a:buFontTx/>
              <a:buChar char="•"/>
            </a:pPr>
            <a:r>
              <a:rPr kumimoji="0" lang="en-US" altLang="zh-CN" sz="2000" b="1" dirty="0">
                <a:solidFill>
                  <a:srgbClr val="000000"/>
                </a:solidFill>
                <a:latin typeface="Times New Roman" panose="02020603050405020304" pitchFamily="18" charset="0"/>
              </a:rPr>
              <a:t>Reflection</a:t>
            </a:r>
          </a:p>
          <a:p>
            <a:pPr>
              <a:spcBef>
                <a:spcPct val="25000"/>
              </a:spcBef>
              <a:buFontTx/>
              <a:buChar char="•"/>
            </a:pPr>
            <a:r>
              <a:rPr kumimoji="0" lang="en-US" altLang="zh-CN" sz="2000" b="1" dirty="0">
                <a:solidFill>
                  <a:srgbClr val="000000"/>
                </a:solidFill>
                <a:latin typeface="Times New Roman" panose="02020603050405020304" pitchFamily="18" charset="0"/>
              </a:rPr>
              <a:t>Dynamic loading of code</a:t>
            </a:r>
          </a:p>
          <a:p>
            <a:pPr>
              <a:spcBef>
                <a:spcPct val="20000"/>
              </a:spcBef>
              <a:buFontTx/>
              <a:buChar char="•"/>
            </a:pPr>
            <a:r>
              <a:rPr kumimoji="0" lang="en-US" altLang="zh-CN" sz="2000" b="1" dirty="0">
                <a:solidFill>
                  <a:srgbClr val="000000"/>
                </a:solidFill>
                <a:latin typeface="Times New Roman" panose="02020603050405020304" pitchFamily="18" charset="0"/>
              </a:rPr>
              <a:t>...</a:t>
            </a:r>
          </a:p>
        </p:txBody>
      </p:sp>
      <p:grpSp>
        <p:nvGrpSpPr>
          <p:cNvPr id="3087" name="Group 15"/>
          <p:cNvGrpSpPr>
            <a:grpSpLocks/>
          </p:cNvGrpSpPr>
          <p:nvPr/>
        </p:nvGrpSpPr>
        <p:grpSpPr bwMode="auto">
          <a:xfrm>
            <a:off x="6527801" y="1916114"/>
            <a:ext cx="4081463" cy="4537075"/>
            <a:chOff x="2849" y="1253"/>
            <a:chExt cx="2662" cy="2721"/>
          </a:xfrm>
        </p:grpSpPr>
        <p:sp>
          <p:nvSpPr>
            <p:cNvPr id="96264" name="Text Box 6"/>
            <p:cNvSpPr txBox="1">
              <a:spLocks noChangeArrowheads="1"/>
            </p:cNvSpPr>
            <p:nvPr/>
          </p:nvSpPr>
          <p:spPr bwMode="auto">
            <a:xfrm>
              <a:off x="2880" y="1253"/>
              <a:ext cx="220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200" b="1">
                  <a:solidFill>
                    <a:srgbClr val="FF0000"/>
                  </a:solidFill>
                  <a:latin typeface="Times New Roman" panose="02020603050405020304" pitchFamily="18" charset="0"/>
                </a:rPr>
                <a:t>As in C++</a:t>
              </a:r>
            </a:p>
          </p:txBody>
        </p:sp>
        <p:sp>
          <p:nvSpPr>
            <p:cNvPr id="96265" name="Text Box 13"/>
            <p:cNvSpPr txBox="1">
              <a:spLocks noChangeArrowheads="1"/>
            </p:cNvSpPr>
            <p:nvPr/>
          </p:nvSpPr>
          <p:spPr bwMode="auto">
            <a:xfrm>
              <a:off x="2849" y="1480"/>
              <a:ext cx="2662" cy="249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buFontTx/>
                <a:buChar char="•"/>
              </a:pPr>
              <a:r>
                <a:rPr kumimoji="0" lang="en-US" altLang="zh-CN" sz="2000" b="1" dirty="0">
                  <a:solidFill>
                    <a:srgbClr val="FF0000"/>
                  </a:solidFill>
                  <a:latin typeface="Times New Roman" panose="02020603050405020304" pitchFamily="18" charset="0"/>
                </a:rPr>
                <a:t>Struct types</a:t>
              </a:r>
            </a:p>
            <a:p>
              <a:pPr>
                <a:spcBef>
                  <a:spcPct val="20000"/>
                </a:spcBef>
                <a:buFontTx/>
                <a:buChar char="•"/>
              </a:pPr>
              <a:r>
                <a:rPr kumimoji="0" lang="en-US" altLang="zh-CN" sz="2000" b="1" dirty="0">
                  <a:solidFill>
                    <a:srgbClr val="FF0000"/>
                  </a:solidFill>
                  <a:latin typeface="Times New Roman" panose="02020603050405020304" pitchFamily="18" charset="0"/>
                </a:rPr>
                <a:t>Operator overloading</a:t>
              </a:r>
            </a:p>
            <a:p>
              <a:pPr>
                <a:spcBef>
                  <a:spcPct val="20000"/>
                </a:spcBef>
                <a:buFontTx/>
                <a:buChar char="•"/>
              </a:pPr>
              <a:r>
                <a:rPr kumimoji="0" lang="en-US" altLang="zh-CN" sz="2000" b="1" dirty="0">
                  <a:solidFill>
                    <a:srgbClr val="FF0000"/>
                  </a:solidFill>
                  <a:latin typeface="Times New Roman" panose="02020603050405020304" pitchFamily="18" charset="0"/>
                </a:rPr>
                <a:t>Pointer arithmetic in unsafe code</a:t>
              </a:r>
            </a:p>
            <a:p>
              <a:pPr>
                <a:spcBef>
                  <a:spcPct val="20000"/>
                </a:spcBef>
                <a:buFontTx/>
                <a:buChar char="•"/>
              </a:pPr>
              <a:r>
                <a:rPr kumimoji="0" lang="en-US" altLang="zh-CN" sz="2000" b="1" dirty="0">
                  <a:solidFill>
                    <a:srgbClr val="FF0000"/>
                  </a:solidFill>
                  <a:latin typeface="Times New Roman" panose="02020603050405020304" pitchFamily="18" charset="0"/>
                </a:rPr>
                <a:t>Some syntactic details</a:t>
              </a:r>
            </a:p>
          </p:txBody>
        </p:sp>
      </p:grpSp>
    </p:spTree>
    <p:extLst>
      <p:ext uri="{BB962C8B-B14F-4D97-AF65-F5344CB8AC3E}">
        <p14:creationId xmlns:p14="http://schemas.microsoft.com/office/powerpoint/2010/main" val="1185226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C9AF01A-7922-4F5E-88AC-2ED5FA10AE8A}" type="slidenum">
              <a:rPr lang="zh-CN" altLang="en-US" sz="1400">
                <a:solidFill>
                  <a:srgbClr val="000000"/>
                </a:solidFill>
              </a:rPr>
              <a:pPr eaLnBrk="1" hangingPunct="1"/>
              <a:t>16</a:t>
            </a:fld>
            <a:endParaRPr lang="en-US" altLang="zh-CN" sz="1400">
              <a:solidFill>
                <a:srgbClr val="000000"/>
              </a:solidFill>
            </a:endParaRPr>
          </a:p>
        </p:txBody>
      </p:sp>
      <p:sp>
        <p:nvSpPr>
          <p:cNvPr id="97283" name="Rectangle 2"/>
          <p:cNvSpPr>
            <a:spLocks noGrp="1" noChangeArrowheads="1"/>
          </p:cNvSpPr>
          <p:nvPr>
            <p:ph type="title"/>
          </p:nvPr>
        </p:nvSpPr>
        <p:spPr>
          <a:xfrm>
            <a:off x="1981200" y="457200"/>
            <a:ext cx="7086600" cy="685800"/>
          </a:xfrm>
        </p:spPr>
        <p:txBody>
          <a:bodyPr>
            <a:normAutofit fontScale="90000"/>
          </a:bodyPr>
          <a:lstStyle/>
          <a:p>
            <a:pPr eaLnBrk="1" hangingPunct="1"/>
            <a:r>
              <a:rPr lang="en-US" altLang="zh-CN"/>
              <a:t>New Features in C#</a:t>
            </a:r>
          </a:p>
        </p:txBody>
      </p:sp>
      <p:sp>
        <p:nvSpPr>
          <p:cNvPr id="97284" name="Text Box 4"/>
          <p:cNvSpPr txBox="1">
            <a:spLocks noChangeArrowheads="1"/>
          </p:cNvSpPr>
          <p:nvPr/>
        </p:nvSpPr>
        <p:spPr bwMode="auto">
          <a:xfrm>
            <a:off x="1992314" y="1196975"/>
            <a:ext cx="4249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200" b="1">
                <a:solidFill>
                  <a:srgbClr val="FF0000"/>
                </a:solidFill>
                <a:latin typeface="Times New Roman" panose="02020603050405020304" pitchFamily="18" charset="0"/>
              </a:rPr>
              <a:t>Really new (compared to Java)</a:t>
            </a:r>
            <a:endParaRPr kumimoji="0" lang="en-US" altLang="zh-CN" sz="2200" b="1">
              <a:solidFill>
                <a:srgbClr val="000000"/>
              </a:solidFill>
              <a:latin typeface="Times New Roman" panose="02020603050405020304" pitchFamily="18" charset="0"/>
            </a:endParaRPr>
          </a:p>
        </p:txBody>
      </p:sp>
      <p:sp>
        <p:nvSpPr>
          <p:cNvPr id="97285" name="Text Box 10"/>
          <p:cNvSpPr txBox="1">
            <a:spLocks noChangeArrowheads="1"/>
          </p:cNvSpPr>
          <p:nvPr/>
        </p:nvSpPr>
        <p:spPr bwMode="auto">
          <a:xfrm>
            <a:off x="1992314" y="1628775"/>
            <a:ext cx="3889375" cy="409342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buFontTx/>
              <a:buChar char="•"/>
            </a:pPr>
            <a:r>
              <a:rPr kumimoji="0" lang="en-US" altLang="zh-CN" sz="2000" b="1" dirty="0">
                <a:solidFill>
                  <a:srgbClr val="FF0000"/>
                </a:solidFill>
                <a:latin typeface="Times New Roman" panose="02020603050405020304" pitchFamily="18" charset="0"/>
              </a:rPr>
              <a:t>Reference parameters</a:t>
            </a:r>
          </a:p>
          <a:p>
            <a:pPr>
              <a:spcBef>
                <a:spcPct val="20000"/>
              </a:spcBef>
              <a:buFontTx/>
              <a:buChar char="•"/>
            </a:pPr>
            <a:r>
              <a:rPr kumimoji="0" lang="en-US" altLang="zh-CN" sz="2000" b="1" dirty="0">
                <a:solidFill>
                  <a:srgbClr val="000000"/>
                </a:solidFill>
                <a:latin typeface="Times New Roman" panose="02020603050405020304" pitchFamily="18" charset="0"/>
              </a:rPr>
              <a:t>Stack-allocated objects (structs)</a:t>
            </a:r>
          </a:p>
          <a:p>
            <a:pPr>
              <a:spcBef>
                <a:spcPct val="20000"/>
              </a:spcBef>
              <a:buFontTx/>
              <a:buChar char="•"/>
            </a:pPr>
            <a:r>
              <a:rPr kumimoji="0" lang="en-US" altLang="zh-CN" sz="2000" b="1" dirty="0">
                <a:solidFill>
                  <a:srgbClr val="000000"/>
                </a:solidFill>
                <a:latin typeface="Times New Roman" panose="02020603050405020304" pitchFamily="18" charset="0"/>
              </a:rPr>
              <a:t>Block matrices</a:t>
            </a:r>
          </a:p>
          <a:p>
            <a:pPr>
              <a:spcBef>
                <a:spcPct val="20000"/>
              </a:spcBef>
              <a:buFontTx/>
              <a:buChar char="•"/>
            </a:pPr>
            <a:r>
              <a:rPr kumimoji="0" lang="en-US" altLang="zh-CN" sz="2000" b="1" dirty="0">
                <a:solidFill>
                  <a:srgbClr val="FF0000"/>
                </a:solidFill>
                <a:latin typeface="Times New Roman" panose="02020603050405020304" pitchFamily="18" charset="0"/>
              </a:rPr>
              <a:t>Uniform type system</a:t>
            </a:r>
          </a:p>
          <a:p>
            <a:pPr>
              <a:spcBef>
                <a:spcPct val="20000"/>
              </a:spcBef>
              <a:buFontTx/>
              <a:buChar char="•"/>
            </a:pPr>
            <a:r>
              <a:rPr kumimoji="0" lang="en-US" altLang="zh-CN" sz="2000" b="1" dirty="0" err="1">
                <a:solidFill>
                  <a:srgbClr val="FF0000"/>
                </a:solidFill>
                <a:latin typeface="Times New Roman" panose="02020603050405020304" pitchFamily="18" charset="0"/>
              </a:rPr>
              <a:t>goto</a:t>
            </a:r>
            <a:r>
              <a:rPr kumimoji="0" lang="en-US" altLang="zh-CN" sz="2000" b="1" dirty="0">
                <a:solidFill>
                  <a:srgbClr val="FF0000"/>
                </a:solidFill>
                <a:latin typeface="Times New Roman" panose="02020603050405020304" pitchFamily="18" charset="0"/>
              </a:rPr>
              <a:t> statement</a:t>
            </a:r>
          </a:p>
          <a:p>
            <a:pPr>
              <a:spcBef>
                <a:spcPct val="20000"/>
              </a:spcBef>
              <a:buFontTx/>
              <a:buChar char="•"/>
            </a:pPr>
            <a:r>
              <a:rPr kumimoji="0" lang="en-US" altLang="zh-CN" sz="2000" b="1" dirty="0">
                <a:solidFill>
                  <a:srgbClr val="FF0000"/>
                </a:solidFill>
                <a:latin typeface="Times New Roman" panose="02020603050405020304" pitchFamily="18" charset="0"/>
              </a:rPr>
              <a:t>Delegates</a:t>
            </a:r>
          </a:p>
          <a:p>
            <a:pPr>
              <a:spcBef>
                <a:spcPct val="20000"/>
              </a:spcBef>
              <a:buFontTx/>
              <a:buChar char="•"/>
            </a:pPr>
            <a:r>
              <a:rPr kumimoji="0" lang="en-US" altLang="zh-CN" sz="2000" b="1" dirty="0">
                <a:solidFill>
                  <a:srgbClr val="000000"/>
                </a:solidFill>
                <a:latin typeface="Times New Roman" panose="02020603050405020304" pitchFamily="18" charset="0"/>
              </a:rPr>
              <a:t>System-level programming</a:t>
            </a:r>
          </a:p>
          <a:p>
            <a:pPr>
              <a:spcBef>
                <a:spcPct val="20000"/>
              </a:spcBef>
              <a:buFontTx/>
              <a:buChar char="•"/>
            </a:pPr>
            <a:r>
              <a:rPr kumimoji="0" lang="en-US" altLang="zh-CN" sz="2000" b="1" dirty="0">
                <a:solidFill>
                  <a:srgbClr val="FF0000"/>
                </a:solidFill>
                <a:latin typeface="Times New Roman" panose="02020603050405020304" pitchFamily="18" charset="0"/>
              </a:rPr>
              <a:t>Versioning</a:t>
            </a:r>
          </a:p>
          <a:p>
            <a:pPr>
              <a:spcBef>
                <a:spcPct val="20000"/>
              </a:spcBef>
              <a:buFontTx/>
              <a:buChar char="•"/>
            </a:pPr>
            <a:r>
              <a:rPr kumimoji="0" lang="en-US" altLang="zh-CN" sz="2000" b="1" dirty="0">
                <a:solidFill>
                  <a:srgbClr val="000000"/>
                </a:solidFill>
                <a:latin typeface="Times New Roman" panose="02020603050405020304" pitchFamily="18" charset="0"/>
              </a:rPr>
              <a:t>Partial Types</a:t>
            </a:r>
          </a:p>
          <a:p>
            <a:pPr>
              <a:spcBef>
                <a:spcPct val="20000"/>
              </a:spcBef>
              <a:buFontTx/>
              <a:buChar char="•"/>
            </a:pPr>
            <a:r>
              <a:rPr kumimoji="0" lang="en-US" altLang="zh-CN" sz="2000" b="1" dirty="0">
                <a:solidFill>
                  <a:srgbClr val="FF0000"/>
                </a:solidFill>
                <a:latin typeface="Times New Roman" panose="02020603050405020304" pitchFamily="18" charset="0"/>
              </a:rPr>
              <a:t>Lambda expressions</a:t>
            </a:r>
          </a:p>
          <a:p>
            <a:pPr>
              <a:spcBef>
                <a:spcPct val="20000"/>
              </a:spcBef>
              <a:buFontTx/>
              <a:buChar char="•"/>
            </a:pPr>
            <a:r>
              <a:rPr kumimoji="0" lang="en-US" altLang="zh-CN" sz="2000" b="1" dirty="0">
                <a:solidFill>
                  <a:srgbClr val="000000"/>
                </a:solidFill>
                <a:latin typeface="Times New Roman" panose="02020603050405020304" pitchFamily="18" charset="0"/>
              </a:rPr>
              <a:t>Extension methods</a:t>
            </a:r>
          </a:p>
        </p:txBody>
      </p:sp>
      <p:grpSp>
        <p:nvGrpSpPr>
          <p:cNvPr id="32781" name="Group 13"/>
          <p:cNvGrpSpPr>
            <a:grpSpLocks/>
          </p:cNvGrpSpPr>
          <p:nvPr/>
        </p:nvGrpSpPr>
        <p:grpSpPr bwMode="auto">
          <a:xfrm>
            <a:off x="6242050" y="1196975"/>
            <a:ext cx="4032250" cy="4895850"/>
            <a:chOff x="3062" y="754"/>
            <a:chExt cx="2540" cy="3084"/>
          </a:xfrm>
        </p:grpSpPr>
        <p:sp>
          <p:nvSpPr>
            <p:cNvPr id="97287" name="Text Box 5"/>
            <p:cNvSpPr txBox="1">
              <a:spLocks noChangeArrowheads="1"/>
            </p:cNvSpPr>
            <p:nvPr/>
          </p:nvSpPr>
          <p:spPr bwMode="auto">
            <a:xfrm>
              <a:off x="3062" y="754"/>
              <a:ext cx="190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1pPr>
              <a:lvl2pPr indent="-107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200" b="1">
                  <a:solidFill>
                    <a:srgbClr val="FF0000"/>
                  </a:solidFill>
                  <a:latin typeface="Times New Roman" panose="02020603050405020304" pitchFamily="18" charset="0"/>
                </a:rPr>
                <a:t>"Syntactic Sugar"</a:t>
              </a:r>
              <a:endParaRPr kumimoji="0" lang="en-US" altLang="zh-CN" sz="2200" b="1">
                <a:solidFill>
                  <a:srgbClr val="000000"/>
                </a:solidFill>
                <a:latin typeface="Times New Roman" panose="02020603050405020304" pitchFamily="18" charset="0"/>
              </a:endParaRPr>
            </a:p>
          </p:txBody>
        </p:sp>
        <p:sp>
          <p:nvSpPr>
            <p:cNvPr id="97288" name="Text Box 11"/>
            <p:cNvSpPr txBox="1">
              <a:spLocks noChangeArrowheads="1"/>
            </p:cNvSpPr>
            <p:nvPr/>
          </p:nvSpPr>
          <p:spPr bwMode="auto">
            <a:xfrm>
              <a:off x="3062" y="1011"/>
              <a:ext cx="2540" cy="282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234950" indent="-234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1pPr>
              <a:lvl2pPr indent="-107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9pPr>
            </a:lstStyle>
            <a:p>
              <a:pPr>
                <a:spcBef>
                  <a:spcPct val="50000"/>
                </a:spcBef>
                <a:buFontTx/>
                <a:buChar char="•"/>
              </a:pPr>
              <a:r>
                <a:rPr kumimoji="0" lang="en-US" altLang="zh-CN" sz="2000" b="1" dirty="0">
                  <a:solidFill>
                    <a:srgbClr val="FF0000"/>
                  </a:solidFill>
                  <a:latin typeface="Times New Roman" panose="02020603050405020304" pitchFamily="18" charset="0"/>
                </a:rPr>
                <a:t>Component-based programming</a:t>
              </a:r>
            </a:p>
            <a:p>
              <a:pPr>
                <a:spcBef>
                  <a:spcPct val="20000"/>
                </a:spcBef>
              </a:pPr>
              <a:r>
                <a:rPr kumimoji="0" lang="en-US" altLang="zh-CN" sz="2000" b="1" dirty="0">
                  <a:solidFill>
                    <a:srgbClr val="FF0000"/>
                  </a:solidFill>
                  <a:latin typeface="Times New Roman" panose="02020603050405020304" pitchFamily="18" charset="0"/>
                </a:rPr>
                <a:t>	-	Properties</a:t>
              </a:r>
            </a:p>
            <a:p>
              <a:pPr>
                <a:spcBef>
                  <a:spcPct val="20000"/>
                </a:spcBef>
              </a:pPr>
              <a:r>
                <a:rPr kumimoji="0" lang="en-US" altLang="zh-CN" sz="2000" b="1" dirty="0">
                  <a:solidFill>
                    <a:srgbClr val="FF0000"/>
                  </a:solidFill>
                  <a:latin typeface="Times New Roman" panose="02020603050405020304" pitchFamily="18" charset="0"/>
                </a:rPr>
                <a:t>	-	Events</a:t>
              </a:r>
            </a:p>
            <a:p>
              <a:pPr>
                <a:spcBef>
                  <a:spcPct val="20000"/>
                </a:spcBef>
                <a:buFontTx/>
                <a:buChar char="•"/>
              </a:pPr>
              <a:r>
                <a:rPr kumimoji="0" lang="en-US" altLang="zh-CN" sz="2000" b="1" dirty="0">
                  <a:solidFill>
                    <a:srgbClr val="FF0000"/>
                  </a:solidFill>
                  <a:latin typeface="Times New Roman" panose="02020603050405020304" pitchFamily="18" charset="0"/>
                </a:rPr>
                <a:t>Indexers</a:t>
              </a:r>
            </a:p>
            <a:p>
              <a:pPr>
                <a:spcBef>
                  <a:spcPct val="20000"/>
                </a:spcBef>
                <a:buFontTx/>
                <a:buChar char="•"/>
              </a:pPr>
              <a:r>
                <a:rPr kumimoji="0" lang="en-US" altLang="zh-CN" sz="2000" b="1" dirty="0" err="1">
                  <a:solidFill>
                    <a:srgbClr val="FF0000"/>
                  </a:solidFill>
                  <a:latin typeface="Times New Roman" panose="02020603050405020304" pitchFamily="18" charset="0"/>
                </a:rPr>
                <a:t>foreach</a:t>
              </a:r>
              <a:r>
                <a:rPr kumimoji="0" lang="en-US" altLang="zh-CN" sz="2000" b="1" dirty="0">
                  <a:solidFill>
                    <a:srgbClr val="FF0000"/>
                  </a:solidFill>
                  <a:latin typeface="Times New Roman" panose="02020603050405020304" pitchFamily="18" charset="0"/>
                </a:rPr>
                <a:t> loop</a:t>
              </a:r>
            </a:p>
            <a:p>
              <a:pPr>
                <a:spcBef>
                  <a:spcPct val="20000"/>
                </a:spcBef>
                <a:buFontTx/>
                <a:buChar char="•"/>
              </a:pPr>
              <a:r>
                <a:rPr kumimoji="0" lang="en-US" altLang="zh-CN" sz="2000" b="1" dirty="0">
                  <a:solidFill>
                    <a:srgbClr val="FF0000"/>
                  </a:solidFill>
                  <a:latin typeface="Times New Roman" panose="02020603050405020304" pitchFamily="18" charset="0"/>
                </a:rPr>
                <a:t>Iterators</a:t>
              </a:r>
            </a:p>
            <a:p>
              <a:pPr>
                <a:spcBef>
                  <a:spcPct val="20000"/>
                </a:spcBef>
                <a:buFontTx/>
                <a:buChar char="•"/>
              </a:pPr>
              <a:r>
                <a:rPr kumimoji="0" lang="en-US" altLang="zh-CN" sz="2000" b="1" dirty="0">
                  <a:solidFill>
                    <a:srgbClr val="000000"/>
                  </a:solidFill>
                  <a:latin typeface="Times New Roman" panose="02020603050405020304" pitchFamily="18" charset="0"/>
                </a:rPr>
                <a:t>SQL-like query expressions</a:t>
              </a:r>
            </a:p>
            <a:p>
              <a:pPr>
                <a:spcBef>
                  <a:spcPct val="20000"/>
                </a:spcBef>
                <a:buFontTx/>
                <a:buChar char="•"/>
              </a:pPr>
              <a:r>
                <a:rPr kumimoji="0" lang="en-US" altLang="zh-CN" sz="2000" b="1" dirty="0">
                  <a:solidFill>
                    <a:srgbClr val="000000"/>
                  </a:solidFill>
                  <a:latin typeface="Times New Roman" panose="02020603050405020304" pitchFamily="18" charset="0"/>
                </a:rPr>
                <a:t>...</a:t>
              </a:r>
            </a:p>
          </p:txBody>
        </p:sp>
      </p:grpSp>
    </p:spTree>
    <p:extLst>
      <p:ext uri="{BB962C8B-B14F-4D97-AF65-F5344CB8AC3E}">
        <p14:creationId xmlns:p14="http://schemas.microsoft.com/office/powerpoint/2010/main" val="2609411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81"/>
                                        </p:tgtEl>
                                        <p:attrNameLst>
                                          <p:attrName>style.visibility</p:attrName>
                                        </p:attrNameLst>
                                      </p:cBhvr>
                                      <p:to>
                                        <p:strVal val="visible"/>
                                      </p:to>
                                    </p:set>
                                    <p:animEffect transition="in" filter="dissolve">
                                      <p:cBhvr>
                                        <p:cTn id="7"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9B7DB72-8811-4E63-A420-FAB42E144F39}" type="slidenum">
              <a:rPr lang="zh-CN" altLang="en-US" sz="1400">
                <a:solidFill>
                  <a:srgbClr val="000000"/>
                </a:solidFill>
              </a:rPr>
              <a:pPr eaLnBrk="1" hangingPunct="1"/>
              <a:t>17</a:t>
            </a:fld>
            <a:endParaRPr lang="en-US" altLang="zh-CN" sz="1400">
              <a:solidFill>
                <a:srgbClr val="000000"/>
              </a:solidFill>
            </a:endParaRPr>
          </a:p>
        </p:txBody>
      </p:sp>
      <p:sp>
        <p:nvSpPr>
          <p:cNvPr id="98307" name="Rectangle 2"/>
          <p:cNvSpPr>
            <a:spLocks noGrp="1" noChangeArrowheads="1"/>
          </p:cNvSpPr>
          <p:nvPr>
            <p:ph type="title"/>
          </p:nvPr>
        </p:nvSpPr>
        <p:spPr/>
        <p:txBody>
          <a:bodyPr/>
          <a:lstStyle/>
          <a:p>
            <a:pPr eaLnBrk="1" hangingPunct="1"/>
            <a:r>
              <a:rPr lang="en-US" altLang="zh-CN"/>
              <a:t>Hello World Program</a:t>
            </a:r>
          </a:p>
        </p:txBody>
      </p:sp>
      <p:sp>
        <p:nvSpPr>
          <p:cNvPr id="98308" name="Rectangle 3"/>
          <p:cNvSpPr>
            <a:spLocks noGrp="1" noChangeArrowheads="1"/>
          </p:cNvSpPr>
          <p:nvPr>
            <p:ph type="body" idx="1"/>
          </p:nvPr>
        </p:nvSpPr>
        <p:spPr>
          <a:xfrm>
            <a:off x="1919289" y="1773238"/>
            <a:ext cx="4383087" cy="3539430"/>
          </a:xfrm>
          <a:solidFill>
            <a:srgbClr val="CCCCFF"/>
          </a:solidFill>
          <a:extLst>
            <a:ext uri="{91240B29-F687-4F45-9708-019B960494DF}">
              <a14:hiddenLine xmlns:a14="http://schemas.microsoft.com/office/drawing/2010/main" w="6350">
                <a:solidFill>
                  <a:schemeClr val="tx1"/>
                </a:solidFill>
                <a:miter lim="800000"/>
                <a:headEnd/>
                <a:tailEnd/>
              </a14:hiddenLine>
            </a:ext>
          </a:extLst>
        </p:spPr>
        <p:txBody>
          <a:bodyPr>
            <a:spAutoFit/>
          </a:bodyPr>
          <a:lstStyle/>
          <a:p>
            <a:pPr marL="0" indent="0">
              <a:lnSpc>
                <a:spcPct val="8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using System;</a:t>
            </a:r>
          </a:p>
          <a:p>
            <a:pPr marL="0" indent="0">
              <a:lnSpc>
                <a:spcPct val="80000"/>
              </a:lnSpc>
              <a:spcBef>
                <a:spcPct val="0"/>
              </a:spcBef>
              <a:buNone/>
              <a:tabLst>
                <a:tab pos="234950" algn="l"/>
                <a:tab pos="457200" algn="l"/>
                <a:tab pos="692150" algn="l"/>
                <a:tab pos="912813" algn="l"/>
                <a:tab pos="1147763" algn="l"/>
              </a:tabLst>
            </a:pPr>
            <a:endParaRPr lang="en-US" altLang="zh-CN" b="1">
              <a:latin typeface="Calibri" panose="020F0502020204030204" pitchFamily="34" charset="0"/>
            </a:endParaRPr>
          </a:p>
          <a:p>
            <a:pPr marL="0" indent="0">
              <a:lnSpc>
                <a:spcPct val="8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class Hello {</a:t>
            </a:r>
          </a:p>
          <a:p>
            <a:pPr marL="0" indent="0">
              <a:lnSpc>
                <a:spcPct val="80000"/>
              </a:lnSpc>
              <a:spcBef>
                <a:spcPct val="0"/>
              </a:spcBef>
              <a:buNone/>
              <a:tabLst>
                <a:tab pos="234950" algn="l"/>
                <a:tab pos="457200" algn="l"/>
                <a:tab pos="692150" algn="l"/>
                <a:tab pos="912813" algn="l"/>
                <a:tab pos="1147763" algn="l"/>
              </a:tabLst>
            </a:pPr>
            <a:endParaRPr lang="en-US" altLang="zh-CN" b="1">
              <a:latin typeface="Calibri" panose="020F0502020204030204" pitchFamily="34" charset="0"/>
            </a:endParaRPr>
          </a:p>
          <a:p>
            <a:pPr marL="0" indent="0">
              <a:spcBef>
                <a:spcPct val="0"/>
              </a:spcBef>
              <a:buNone/>
              <a:tabLst>
                <a:tab pos="234950" algn="l"/>
                <a:tab pos="457200" algn="l"/>
                <a:tab pos="692150" algn="l"/>
                <a:tab pos="912813" algn="l"/>
                <a:tab pos="1147763" algn="l"/>
              </a:tabLst>
            </a:pPr>
            <a:r>
              <a:rPr lang="en-US" altLang="zh-CN" b="1">
                <a:latin typeface="Calibri" panose="020F0502020204030204" pitchFamily="34" charset="0"/>
              </a:rPr>
              <a:t>	static void Main() {</a:t>
            </a:r>
          </a:p>
          <a:p>
            <a:pPr marL="0" indent="0">
              <a:spcBef>
                <a:spcPct val="0"/>
              </a:spcBef>
              <a:buNone/>
              <a:tabLst>
                <a:tab pos="234950" algn="l"/>
                <a:tab pos="457200" algn="l"/>
                <a:tab pos="692150" algn="l"/>
                <a:tab pos="912813" algn="l"/>
                <a:tab pos="1147763" algn="l"/>
              </a:tabLst>
            </a:pPr>
            <a:r>
              <a:rPr lang="en-US" altLang="zh-CN" b="1">
                <a:latin typeface="Calibri" panose="020F0502020204030204" pitchFamily="34" charset="0"/>
              </a:rPr>
              <a:t>		Console.WriteLine("Hello World");</a:t>
            </a:r>
          </a:p>
          <a:p>
            <a:pPr marL="0" indent="0">
              <a:lnSpc>
                <a:spcPct val="7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	}</a:t>
            </a:r>
          </a:p>
          <a:p>
            <a:pPr marL="0" indent="0">
              <a:lnSpc>
                <a:spcPct val="70000"/>
              </a:lnSpc>
              <a:spcBef>
                <a:spcPct val="0"/>
              </a:spcBef>
              <a:buNone/>
              <a:tabLst>
                <a:tab pos="234950" algn="l"/>
                <a:tab pos="457200" algn="l"/>
                <a:tab pos="692150" algn="l"/>
                <a:tab pos="912813" algn="l"/>
                <a:tab pos="1147763" algn="l"/>
              </a:tabLst>
            </a:pPr>
            <a:endParaRPr lang="en-US" altLang="zh-CN" b="1">
              <a:latin typeface="Calibri" panose="020F0502020204030204" pitchFamily="34" charset="0"/>
            </a:endParaRPr>
          </a:p>
          <a:p>
            <a:pPr marL="0" indent="0">
              <a:lnSpc>
                <a:spcPct val="7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a:t>
            </a:r>
          </a:p>
        </p:txBody>
      </p:sp>
      <p:sp>
        <p:nvSpPr>
          <p:cNvPr id="98309" name="Text Box 8"/>
          <p:cNvSpPr txBox="1">
            <a:spLocks noChangeArrowheads="1"/>
          </p:cNvSpPr>
          <p:nvPr/>
        </p:nvSpPr>
        <p:spPr bwMode="auto">
          <a:xfrm>
            <a:off x="1919288" y="1341439"/>
            <a:ext cx="16430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200" b="1">
                <a:solidFill>
                  <a:srgbClr val="000000"/>
                </a:solidFill>
                <a:latin typeface="Times New Roman" panose="02020603050405020304" pitchFamily="18" charset="0"/>
              </a:rPr>
              <a:t>File Hello.cs</a:t>
            </a:r>
            <a:endParaRPr kumimoji="0" lang="en-US" altLang="zh-CN" sz="2200">
              <a:solidFill>
                <a:srgbClr val="000000"/>
              </a:solidFill>
              <a:latin typeface="Times New Roman" panose="02020603050405020304" pitchFamily="18" charset="0"/>
            </a:endParaRPr>
          </a:p>
        </p:txBody>
      </p:sp>
      <p:grpSp>
        <p:nvGrpSpPr>
          <p:cNvPr id="33806" name="Group 14"/>
          <p:cNvGrpSpPr>
            <a:grpSpLocks/>
          </p:cNvGrpSpPr>
          <p:nvPr/>
        </p:nvGrpSpPr>
        <p:grpSpPr bwMode="auto">
          <a:xfrm>
            <a:off x="2286000" y="4508501"/>
            <a:ext cx="6731000" cy="1546225"/>
            <a:chOff x="480" y="2994"/>
            <a:chExt cx="4240" cy="974"/>
          </a:xfrm>
        </p:grpSpPr>
        <p:sp>
          <p:nvSpPr>
            <p:cNvPr id="98312" name="Text Box 9"/>
            <p:cNvSpPr txBox="1">
              <a:spLocks noChangeArrowheads="1"/>
            </p:cNvSpPr>
            <p:nvPr/>
          </p:nvSpPr>
          <p:spPr bwMode="auto">
            <a:xfrm>
              <a:off x="480" y="2994"/>
              <a:ext cx="4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Compilation (from the Console window; produces Hello.exe)</a:t>
              </a:r>
            </a:p>
          </p:txBody>
        </p:sp>
        <p:sp>
          <p:nvSpPr>
            <p:cNvPr id="98313" name="Text Box 10"/>
            <p:cNvSpPr txBox="1">
              <a:spLocks noChangeArrowheads="1"/>
            </p:cNvSpPr>
            <p:nvPr/>
          </p:nvSpPr>
          <p:spPr bwMode="auto">
            <a:xfrm>
              <a:off x="672" y="3237"/>
              <a:ext cx="8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Calibri" panose="020F0502020204030204" pitchFamily="34" charset="0"/>
                </a:rPr>
                <a:t>csc Hello.cs</a:t>
              </a:r>
            </a:p>
          </p:txBody>
        </p:sp>
        <p:sp>
          <p:nvSpPr>
            <p:cNvPr id="98314" name="Text Box 11"/>
            <p:cNvSpPr txBox="1">
              <a:spLocks noChangeArrowheads="1"/>
            </p:cNvSpPr>
            <p:nvPr/>
          </p:nvSpPr>
          <p:spPr bwMode="auto">
            <a:xfrm>
              <a:off x="480" y="3475"/>
              <a:ext cx="8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Execution</a:t>
              </a:r>
            </a:p>
          </p:txBody>
        </p:sp>
        <p:sp>
          <p:nvSpPr>
            <p:cNvPr id="98315" name="Text Box 12"/>
            <p:cNvSpPr txBox="1">
              <a:spLocks noChangeArrowheads="1"/>
            </p:cNvSpPr>
            <p:nvPr/>
          </p:nvSpPr>
          <p:spPr bwMode="auto">
            <a:xfrm>
              <a:off x="672" y="3718"/>
              <a:ext cx="4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Calibri" panose="020F0502020204030204" pitchFamily="34" charset="0"/>
                </a:rPr>
                <a:t>Hello</a:t>
              </a:r>
            </a:p>
          </p:txBody>
        </p:sp>
      </p:grpSp>
      <p:sp>
        <p:nvSpPr>
          <p:cNvPr id="98311" name="Text Box 13"/>
          <p:cNvSpPr txBox="1">
            <a:spLocks noChangeArrowheads="1"/>
          </p:cNvSpPr>
          <p:nvPr/>
        </p:nvSpPr>
        <p:spPr bwMode="auto">
          <a:xfrm>
            <a:off x="6480176" y="1855789"/>
            <a:ext cx="38639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SzPct val="60000"/>
              <a:buFont typeface="Wingdings" panose="05000000000000000000" pitchFamily="2" charset="2"/>
              <a:buChar char="l"/>
            </a:pPr>
            <a:r>
              <a:rPr kumimoji="0" lang="en-US" altLang="zh-CN" sz="2000" b="1" dirty="0">
                <a:solidFill>
                  <a:srgbClr val="000000"/>
                </a:solidFill>
                <a:latin typeface="Times New Roman" panose="02020603050405020304" pitchFamily="18" charset="0"/>
              </a:rPr>
              <a:t>imports the namespace </a:t>
            </a:r>
            <a:r>
              <a:rPr kumimoji="0" lang="en-US" altLang="zh-CN" sz="2000" b="1" i="1" dirty="0">
                <a:solidFill>
                  <a:srgbClr val="000000"/>
                </a:solidFill>
                <a:latin typeface="Times New Roman" panose="02020603050405020304" pitchFamily="18" charset="0"/>
              </a:rPr>
              <a:t>System</a:t>
            </a:r>
            <a:endParaRPr kumimoji="0" lang="en-US" altLang="zh-CN" sz="2000" b="1" dirty="0">
              <a:solidFill>
                <a:srgbClr val="000000"/>
              </a:solidFill>
              <a:latin typeface="Times New Roman" panose="02020603050405020304" pitchFamily="18" charset="0"/>
            </a:endParaRPr>
          </a:p>
          <a:p>
            <a:pPr>
              <a:buSzPct val="60000"/>
              <a:buFont typeface="Wingdings" panose="05000000000000000000" pitchFamily="2" charset="2"/>
              <a:buChar char="l"/>
            </a:pPr>
            <a:r>
              <a:rPr kumimoji="0" lang="en-US" altLang="zh-CN" sz="2000" b="1" dirty="0">
                <a:solidFill>
                  <a:srgbClr val="FF0000"/>
                </a:solidFill>
                <a:latin typeface="Times New Roman" panose="02020603050405020304" pitchFamily="18" charset="0"/>
              </a:rPr>
              <a:t>entry point must be called </a:t>
            </a:r>
            <a:r>
              <a:rPr kumimoji="0" lang="en-US" altLang="zh-CN" sz="2000" b="1" i="1" dirty="0">
                <a:solidFill>
                  <a:srgbClr val="FF0000"/>
                </a:solidFill>
                <a:latin typeface="Times New Roman" panose="02020603050405020304" pitchFamily="18" charset="0"/>
              </a:rPr>
              <a:t>Main</a:t>
            </a:r>
            <a:endParaRPr kumimoji="0" lang="en-US" altLang="zh-CN" sz="2000" b="1" dirty="0">
              <a:solidFill>
                <a:srgbClr val="FF0000"/>
              </a:solidFill>
              <a:latin typeface="Times New Roman" panose="02020603050405020304" pitchFamily="18" charset="0"/>
            </a:endParaRPr>
          </a:p>
          <a:p>
            <a:pPr>
              <a:buSzPct val="60000"/>
              <a:buFont typeface="Wingdings" panose="05000000000000000000" pitchFamily="2" charset="2"/>
              <a:buChar char="l"/>
            </a:pPr>
            <a:r>
              <a:rPr kumimoji="0" lang="en-US" altLang="zh-CN" sz="2000" b="1" dirty="0">
                <a:solidFill>
                  <a:srgbClr val="000000"/>
                </a:solidFill>
                <a:latin typeface="Times New Roman" panose="02020603050405020304" pitchFamily="18" charset="0"/>
              </a:rPr>
              <a:t>prints to the console</a:t>
            </a:r>
          </a:p>
          <a:p>
            <a:pPr>
              <a:buSzPct val="60000"/>
              <a:buFont typeface="Wingdings" panose="05000000000000000000" pitchFamily="2" charset="2"/>
              <a:buChar char="l"/>
            </a:pPr>
            <a:r>
              <a:rPr kumimoji="0" lang="en-US" altLang="zh-CN" sz="2000" b="1" dirty="0">
                <a:solidFill>
                  <a:srgbClr val="FF0000"/>
                </a:solidFill>
                <a:latin typeface="Times New Roman" panose="02020603050405020304" pitchFamily="18" charset="0"/>
              </a:rPr>
              <a:t>file name and class name</a:t>
            </a:r>
            <a:br>
              <a:rPr kumimoji="0" lang="en-US" altLang="zh-CN" sz="2000" b="1" dirty="0">
                <a:solidFill>
                  <a:srgbClr val="FF0000"/>
                </a:solidFill>
                <a:latin typeface="Times New Roman" panose="02020603050405020304" pitchFamily="18" charset="0"/>
              </a:rPr>
            </a:br>
            <a:r>
              <a:rPr kumimoji="0" lang="en-US" altLang="zh-CN" sz="2000" b="1" dirty="0">
                <a:solidFill>
                  <a:srgbClr val="FF0000"/>
                </a:solidFill>
                <a:latin typeface="Times New Roman" panose="02020603050405020304" pitchFamily="18" charset="0"/>
              </a:rPr>
              <a:t>need </a:t>
            </a:r>
            <a:r>
              <a:rPr kumimoji="0" lang="en-US" altLang="zh-CN" sz="2000" b="1" i="1" dirty="0">
                <a:solidFill>
                  <a:srgbClr val="FF0000"/>
                </a:solidFill>
                <a:latin typeface="Times New Roman" panose="02020603050405020304" pitchFamily="18" charset="0"/>
              </a:rPr>
              <a:t>not</a:t>
            </a:r>
            <a:r>
              <a:rPr kumimoji="0" lang="en-US" altLang="zh-CN" sz="2000" b="1" dirty="0">
                <a:solidFill>
                  <a:srgbClr val="FF0000"/>
                </a:solidFill>
                <a:latin typeface="Times New Roman" panose="02020603050405020304" pitchFamily="18" charset="0"/>
              </a:rPr>
              <a:t> be identical.</a:t>
            </a:r>
          </a:p>
        </p:txBody>
      </p:sp>
    </p:spTree>
    <p:extLst>
      <p:ext uri="{BB962C8B-B14F-4D97-AF65-F5344CB8AC3E}">
        <p14:creationId xmlns:p14="http://schemas.microsoft.com/office/powerpoint/2010/main" val="1184972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14770B5-94A7-42EC-A95D-3C94BD7239B2}" type="slidenum">
              <a:rPr lang="zh-CN" altLang="en-US" sz="1400">
                <a:solidFill>
                  <a:srgbClr val="000000"/>
                </a:solidFill>
              </a:rPr>
              <a:pPr eaLnBrk="1" hangingPunct="1"/>
              <a:t>18</a:t>
            </a:fld>
            <a:endParaRPr lang="en-US" altLang="zh-CN" sz="1400">
              <a:solidFill>
                <a:srgbClr val="000000"/>
              </a:solidFill>
            </a:endParaRPr>
          </a:p>
        </p:txBody>
      </p:sp>
      <p:sp>
        <p:nvSpPr>
          <p:cNvPr id="99331" name="Rectangle 2"/>
          <p:cNvSpPr>
            <a:spLocks noGrp="1" noChangeArrowheads="1"/>
          </p:cNvSpPr>
          <p:nvPr>
            <p:ph type="title"/>
          </p:nvPr>
        </p:nvSpPr>
        <p:spPr/>
        <p:txBody>
          <a:bodyPr/>
          <a:lstStyle/>
          <a:p>
            <a:pPr eaLnBrk="1" hangingPunct="1"/>
            <a:r>
              <a:rPr lang="en-US" altLang="zh-CN"/>
              <a:t>Structure of C# Programs</a:t>
            </a:r>
          </a:p>
        </p:txBody>
      </p:sp>
      <p:grpSp>
        <p:nvGrpSpPr>
          <p:cNvPr id="34853" name="Group 37"/>
          <p:cNvGrpSpPr>
            <a:grpSpLocks/>
          </p:cNvGrpSpPr>
          <p:nvPr/>
        </p:nvGrpSpPr>
        <p:grpSpPr bwMode="auto">
          <a:xfrm>
            <a:off x="3914776" y="1341439"/>
            <a:ext cx="3743325" cy="1368425"/>
            <a:chOff x="1506" y="845"/>
            <a:chExt cx="2358" cy="862"/>
          </a:xfrm>
        </p:grpSpPr>
        <p:sp>
          <p:nvSpPr>
            <p:cNvPr id="99348" name="Text Box 19"/>
            <p:cNvSpPr txBox="1">
              <a:spLocks noChangeArrowheads="1"/>
            </p:cNvSpPr>
            <p:nvPr/>
          </p:nvSpPr>
          <p:spPr bwMode="auto">
            <a:xfrm>
              <a:off x="1506" y="1457"/>
              <a:ext cx="626"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File1.cs</a:t>
              </a:r>
            </a:p>
          </p:txBody>
        </p:sp>
        <p:sp>
          <p:nvSpPr>
            <p:cNvPr id="99349" name="Text Box 20"/>
            <p:cNvSpPr txBox="1">
              <a:spLocks noChangeArrowheads="1"/>
            </p:cNvSpPr>
            <p:nvPr/>
          </p:nvSpPr>
          <p:spPr bwMode="auto">
            <a:xfrm>
              <a:off x="2372" y="1457"/>
              <a:ext cx="626"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File2.cs</a:t>
              </a:r>
            </a:p>
          </p:txBody>
        </p:sp>
        <p:sp>
          <p:nvSpPr>
            <p:cNvPr id="99350" name="Text Box 21"/>
            <p:cNvSpPr txBox="1">
              <a:spLocks noChangeArrowheads="1"/>
            </p:cNvSpPr>
            <p:nvPr/>
          </p:nvSpPr>
          <p:spPr bwMode="auto">
            <a:xfrm>
              <a:off x="3238" y="1457"/>
              <a:ext cx="626"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File3.cs</a:t>
              </a:r>
            </a:p>
          </p:txBody>
        </p:sp>
        <p:sp>
          <p:nvSpPr>
            <p:cNvPr id="99351" name="Text Box 4"/>
            <p:cNvSpPr txBox="1">
              <a:spLocks noChangeArrowheads="1"/>
            </p:cNvSpPr>
            <p:nvPr/>
          </p:nvSpPr>
          <p:spPr bwMode="auto">
            <a:xfrm>
              <a:off x="2324" y="845"/>
              <a:ext cx="729" cy="2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Program</a:t>
              </a:r>
            </a:p>
          </p:txBody>
        </p:sp>
        <p:sp>
          <p:nvSpPr>
            <p:cNvPr id="99352" name="Line 5"/>
            <p:cNvSpPr>
              <a:spLocks noChangeShapeType="1"/>
            </p:cNvSpPr>
            <p:nvPr/>
          </p:nvSpPr>
          <p:spPr bwMode="auto">
            <a:xfrm>
              <a:off x="2688" y="1163"/>
              <a:ext cx="0"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6"/>
            <p:cNvSpPr>
              <a:spLocks noChangeShapeType="1"/>
            </p:cNvSpPr>
            <p:nvPr/>
          </p:nvSpPr>
          <p:spPr bwMode="auto">
            <a:xfrm flipH="1">
              <a:off x="1968" y="1163"/>
              <a:ext cx="528"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Line 7"/>
            <p:cNvSpPr>
              <a:spLocks noChangeShapeType="1"/>
            </p:cNvSpPr>
            <p:nvPr/>
          </p:nvSpPr>
          <p:spPr bwMode="auto">
            <a:xfrm>
              <a:off x="2880" y="1163"/>
              <a:ext cx="624"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55" name="Group 39"/>
          <p:cNvGrpSpPr>
            <a:grpSpLocks/>
          </p:cNvGrpSpPr>
          <p:nvPr/>
        </p:nvGrpSpPr>
        <p:grpSpPr bwMode="auto">
          <a:xfrm>
            <a:off x="3503614" y="3711576"/>
            <a:ext cx="4537075" cy="798513"/>
            <a:chOff x="1247" y="2338"/>
            <a:chExt cx="2858" cy="503"/>
          </a:xfrm>
        </p:grpSpPr>
        <p:sp>
          <p:nvSpPr>
            <p:cNvPr id="99342" name="Text Box 15"/>
            <p:cNvSpPr txBox="1">
              <a:spLocks noChangeArrowheads="1"/>
            </p:cNvSpPr>
            <p:nvPr/>
          </p:nvSpPr>
          <p:spPr bwMode="auto">
            <a:xfrm>
              <a:off x="1247" y="2591"/>
              <a:ext cx="877" cy="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class X {...}</a:t>
              </a:r>
            </a:p>
          </p:txBody>
        </p:sp>
        <p:sp>
          <p:nvSpPr>
            <p:cNvPr id="99343" name="Text Box 16"/>
            <p:cNvSpPr txBox="1">
              <a:spLocks noChangeArrowheads="1"/>
            </p:cNvSpPr>
            <p:nvPr/>
          </p:nvSpPr>
          <p:spPr bwMode="auto">
            <a:xfrm>
              <a:off x="2247" y="2591"/>
              <a:ext cx="877" cy="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class Y {...}</a:t>
              </a:r>
            </a:p>
          </p:txBody>
        </p:sp>
        <p:sp>
          <p:nvSpPr>
            <p:cNvPr id="99344" name="Text Box 18"/>
            <p:cNvSpPr txBox="1">
              <a:spLocks noChangeArrowheads="1"/>
            </p:cNvSpPr>
            <p:nvPr/>
          </p:nvSpPr>
          <p:spPr bwMode="auto">
            <a:xfrm>
              <a:off x="3237" y="2591"/>
              <a:ext cx="868" cy="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class Z {...}</a:t>
              </a:r>
            </a:p>
          </p:txBody>
        </p:sp>
        <p:sp>
          <p:nvSpPr>
            <p:cNvPr id="99345" name="Line 13"/>
            <p:cNvSpPr>
              <a:spLocks noChangeShapeType="1"/>
            </p:cNvSpPr>
            <p:nvPr/>
          </p:nvSpPr>
          <p:spPr bwMode="auto">
            <a:xfrm flipH="1">
              <a:off x="1968" y="2338"/>
              <a:ext cx="528"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Line 12"/>
            <p:cNvSpPr>
              <a:spLocks noChangeShapeType="1"/>
            </p:cNvSpPr>
            <p:nvPr/>
          </p:nvSpPr>
          <p:spPr bwMode="auto">
            <a:xfrm>
              <a:off x="2688" y="2338"/>
              <a:ext cx="0"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7" name="Line 14"/>
            <p:cNvSpPr>
              <a:spLocks noChangeShapeType="1"/>
            </p:cNvSpPr>
            <p:nvPr/>
          </p:nvSpPr>
          <p:spPr bwMode="auto">
            <a:xfrm>
              <a:off x="2880" y="2338"/>
              <a:ext cx="624"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54" name="Group 38"/>
          <p:cNvGrpSpPr>
            <a:grpSpLocks/>
          </p:cNvGrpSpPr>
          <p:nvPr/>
        </p:nvGrpSpPr>
        <p:grpSpPr bwMode="auto">
          <a:xfrm>
            <a:off x="2711450" y="2760663"/>
            <a:ext cx="6624638" cy="850900"/>
            <a:chOff x="748" y="1739"/>
            <a:chExt cx="4173" cy="536"/>
          </a:xfrm>
        </p:grpSpPr>
        <p:sp>
          <p:nvSpPr>
            <p:cNvPr id="99336" name="Text Box 9"/>
            <p:cNvSpPr txBox="1">
              <a:spLocks noChangeArrowheads="1"/>
            </p:cNvSpPr>
            <p:nvPr/>
          </p:nvSpPr>
          <p:spPr bwMode="auto">
            <a:xfrm>
              <a:off x="748" y="2025"/>
              <a:ext cx="1304" cy="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namespace A {...}</a:t>
              </a:r>
            </a:p>
          </p:txBody>
        </p:sp>
        <p:sp>
          <p:nvSpPr>
            <p:cNvPr id="99337" name="Text Box 10"/>
            <p:cNvSpPr txBox="1">
              <a:spLocks noChangeArrowheads="1"/>
            </p:cNvSpPr>
            <p:nvPr/>
          </p:nvSpPr>
          <p:spPr bwMode="auto">
            <a:xfrm>
              <a:off x="2181" y="2025"/>
              <a:ext cx="1295" cy="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namespace B {...}</a:t>
              </a:r>
            </a:p>
          </p:txBody>
        </p:sp>
        <p:sp>
          <p:nvSpPr>
            <p:cNvPr id="99338" name="Text Box 11"/>
            <p:cNvSpPr txBox="1">
              <a:spLocks noChangeArrowheads="1"/>
            </p:cNvSpPr>
            <p:nvPr/>
          </p:nvSpPr>
          <p:spPr bwMode="auto">
            <a:xfrm>
              <a:off x="3617" y="2025"/>
              <a:ext cx="1304" cy="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namespace C {...}</a:t>
              </a:r>
            </a:p>
          </p:txBody>
        </p:sp>
        <p:sp>
          <p:nvSpPr>
            <p:cNvPr id="99339" name="Line 22"/>
            <p:cNvSpPr>
              <a:spLocks noChangeShapeType="1"/>
            </p:cNvSpPr>
            <p:nvPr/>
          </p:nvSpPr>
          <p:spPr bwMode="auto">
            <a:xfrm>
              <a:off x="2688" y="1739"/>
              <a:ext cx="0"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Line 23"/>
            <p:cNvSpPr>
              <a:spLocks noChangeShapeType="1"/>
            </p:cNvSpPr>
            <p:nvPr/>
          </p:nvSpPr>
          <p:spPr bwMode="auto">
            <a:xfrm flipH="1">
              <a:off x="1968" y="1739"/>
              <a:ext cx="528"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24"/>
            <p:cNvSpPr>
              <a:spLocks noChangeShapeType="1"/>
            </p:cNvSpPr>
            <p:nvPr/>
          </p:nvSpPr>
          <p:spPr bwMode="auto">
            <a:xfrm>
              <a:off x="2880" y="1739"/>
              <a:ext cx="624"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52" name="Rectangle 36"/>
          <p:cNvSpPr>
            <a:spLocks noGrp="1" noChangeArrowheads="1"/>
          </p:cNvSpPr>
          <p:nvPr>
            <p:ph type="body" idx="1"/>
          </p:nvPr>
        </p:nvSpPr>
        <p:spPr>
          <a:xfrm>
            <a:off x="2208213" y="4724400"/>
            <a:ext cx="8208962" cy="1524000"/>
          </a:xfrm>
          <a:noFill/>
        </p:spPr>
        <p:txBody>
          <a:bodyPr>
            <a:normAutofit fontScale="62500" lnSpcReduction="20000"/>
          </a:bodyPr>
          <a:lstStyle/>
          <a:p>
            <a:pPr marL="190500" indent="-190500">
              <a:buFont typeface="Wingdings" panose="05000000000000000000" pitchFamily="2" charset="2"/>
              <a:buChar char="l"/>
            </a:pPr>
            <a:r>
              <a:rPr lang="en-US" altLang="zh-CN" b="1" dirty="0"/>
              <a:t>If no namespace is specified =&gt; anonymous default namespace</a:t>
            </a:r>
          </a:p>
          <a:p>
            <a:pPr marL="190500" indent="-190500">
              <a:buFont typeface="Wingdings" panose="05000000000000000000" pitchFamily="2" charset="2"/>
              <a:buChar char="l"/>
            </a:pPr>
            <a:r>
              <a:rPr lang="en-US" altLang="zh-CN" b="1" dirty="0"/>
              <a:t>Namespaces may also contain structs, interfaces, delegates and </a:t>
            </a:r>
            <a:r>
              <a:rPr lang="en-US" altLang="zh-CN" b="1" dirty="0" err="1"/>
              <a:t>enums</a:t>
            </a:r>
            <a:endParaRPr lang="en-US" altLang="zh-CN" b="1" dirty="0"/>
          </a:p>
          <a:p>
            <a:pPr marL="190500" indent="-190500">
              <a:buFont typeface="Wingdings" panose="05000000000000000000" pitchFamily="2" charset="2"/>
              <a:buChar char="l"/>
            </a:pPr>
            <a:r>
              <a:rPr lang="en-US" altLang="zh-CN" b="1" dirty="0"/>
              <a:t>Namespace may be "reopened" in other files</a:t>
            </a:r>
          </a:p>
          <a:p>
            <a:pPr marL="190500" indent="-190500">
              <a:buFont typeface="Wingdings" panose="05000000000000000000" pitchFamily="2" charset="2"/>
              <a:buChar char="l"/>
            </a:pPr>
            <a:r>
              <a:rPr lang="en-US" altLang="zh-CN" b="1" dirty="0"/>
              <a:t>Simplest case: single class, single file, default namespace</a:t>
            </a:r>
          </a:p>
        </p:txBody>
      </p:sp>
    </p:spTree>
    <p:extLst>
      <p:ext uri="{BB962C8B-B14F-4D97-AF65-F5344CB8AC3E}">
        <p14:creationId xmlns:p14="http://schemas.microsoft.com/office/powerpoint/2010/main" val="333949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4853"/>
                                        </p:tgtEl>
                                        <p:attrNameLst>
                                          <p:attrName>style.visibility</p:attrName>
                                        </p:attrNameLst>
                                      </p:cBhvr>
                                      <p:to>
                                        <p:strVal val="visible"/>
                                      </p:to>
                                    </p:set>
                                    <p:animEffect transition="in" filter="wipe(up)">
                                      <p:cBhvr>
                                        <p:cTn id="7" dur="500"/>
                                        <p:tgtEl>
                                          <p:spTgt spid="34853"/>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34854"/>
                                        </p:tgtEl>
                                        <p:attrNameLst>
                                          <p:attrName>style.visibility</p:attrName>
                                        </p:attrNameLst>
                                      </p:cBhvr>
                                      <p:to>
                                        <p:strVal val="visible"/>
                                      </p:to>
                                    </p:set>
                                    <p:animEffect transition="in" filter="wipe(up)">
                                      <p:cBhvr>
                                        <p:cTn id="11" dur="500"/>
                                        <p:tgtEl>
                                          <p:spTgt spid="34854"/>
                                        </p:tgtEl>
                                      </p:cBhvr>
                                    </p:animEffect>
                                  </p:childTnLst>
                                </p:cTn>
                              </p:par>
                            </p:childTnLst>
                          </p:cTn>
                        </p:par>
                        <p:par>
                          <p:cTn id="12" fill="hold" nodeType="afterGroup">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34855"/>
                                        </p:tgtEl>
                                        <p:attrNameLst>
                                          <p:attrName>style.visibility</p:attrName>
                                        </p:attrNameLst>
                                      </p:cBhvr>
                                      <p:to>
                                        <p:strVal val="visible"/>
                                      </p:to>
                                    </p:set>
                                    <p:animEffect transition="in" filter="wipe(up)">
                                      <p:cBhvr>
                                        <p:cTn id="15" dur="500"/>
                                        <p:tgtEl>
                                          <p:spTgt spid="348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852">
                                            <p:txEl>
                                              <p:pRg st="0" end="0"/>
                                            </p:txEl>
                                          </p:spTgt>
                                        </p:tgtEl>
                                        <p:attrNameLst>
                                          <p:attrName>style.visibility</p:attrName>
                                        </p:attrNameLst>
                                      </p:cBhvr>
                                      <p:to>
                                        <p:strVal val="visible"/>
                                      </p:to>
                                    </p:set>
                                    <p:animEffect transition="in" filter="dissolve">
                                      <p:cBhvr>
                                        <p:cTn id="20" dur="500"/>
                                        <p:tgtEl>
                                          <p:spTgt spid="34852">
                                            <p:txEl>
                                              <p:pRg st="0" end="0"/>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4852">
                                            <p:txEl>
                                              <p:pRg st="1" end="1"/>
                                            </p:txEl>
                                          </p:spTgt>
                                        </p:tgtEl>
                                        <p:attrNameLst>
                                          <p:attrName>style.visibility</p:attrName>
                                        </p:attrNameLst>
                                      </p:cBhvr>
                                      <p:to>
                                        <p:strVal val="visible"/>
                                      </p:to>
                                    </p:set>
                                    <p:animEffect transition="in" filter="dissolve">
                                      <p:cBhvr>
                                        <p:cTn id="23" dur="500"/>
                                        <p:tgtEl>
                                          <p:spTgt spid="34852">
                                            <p:txEl>
                                              <p:pRg st="1" end="1"/>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4852">
                                            <p:txEl>
                                              <p:pRg st="2" end="2"/>
                                            </p:txEl>
                                          </p:spTgt>
                                        </p:tgtEl>
                                        <p:attrNameLst>
                                          <p:attrName>style.visibility</p:attrName>
                                        </p:attrNameLst>
                                      </p:cBhvr>
                                      <p:to>
                                        <p:strVal val="visible"/>
                                      </p:to>
                                    </p:set>
                                    <p:animEffect transition="in" filter="dissolve">
                                      <p:cBhvr>
                                        <p:cTn id="26" dur="500"/>
                                        <p:tgtEl>
                                          <p:spTgt spid="34852">
                                            <p:txEl>
                                              <p:pRg st="2" end="2"/>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852">
                                            <p:txEl>
                                              <p:pRg st="3" end="3"/>
                                            </p:txEl>
                                          </p:spTgt>
                                        </p:tgtEl>
                                        <p:attrNameLst>
                                          <p:attrName>style.visibility</p:attrName>
                                        </p:attrNameLst>
                                      </p:cBhvr>
                                      <p:to>
                                        <p:strVal val="visible"/>
                                      </p:to>
                                    </p:set>
                                    <p:animEffect transition="in" filter="dissolve">
                                      <p:cBhvr>
                                        <p:cTn id="29" dur="500"/>
                                        <p:tgtEl>
                                          <p:spTgt spid="348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9279B12F-733A-4736-9BD3-FEA6E7A2598F}" type="slidenum">
              <a:rPr lang="zh-CN" altLang="en-US" sz="1400" b="0">
                <a:solidFill>
                  <a:srgbClr val="000000"/>
                </a:solidFill>
              </a:rPr>
              <a:pPr eaLnBrk="1" hangingPunct="1">
                <a:spcBef>
                  <a:spcPct val="0"/>
                </a:spcBef>
                <a:buFontTx/>
                <a:buNone/>
              </a:pPr>
              <a:t>19</a:t>
            </a:fld>
            <a:endParaRPr lang="en-US" altLang="zh-CN" sz="1400" b="0">
              <a:solidFill>
                <a:srgbClr val="000000"/>
              </a:solidFill>
            </a:endParaRPr>
          </a:p>
        </p:txBody>
      </p:sp>
      <p:sp>
        <p:nvSpPr>
          <p:cNvPr id="101379" name="Rectangle 2"/>
          <p:cNvSpPr>
            <a:spLocks noGrp="1" noChangeArrowheads="1"/>
          </p:cNvSpPr>
          <p:nvPr>
            <p:ph type="ctrTitle"/>
          </p:nvPr>
        </p:nvSpPr>
        <p:spPr>
          <a:xfrm>
            <a:off x="2247900" y="2366963"/>
            <a:ext cx="7772400" cy="1143000"/>
          </a:xfrm>
        </p:spPr>
        <p:txBody>
          <a:bodyPr/>
          <a:lstStyle/>
          <a:p>
            <a:pPr algn="ctr" eaLnBrk="1" hangingPunct="1"/>
            <a:r>
              <a:rPr lang="de-DE" altLang="zh-CN" sz="4400">
                <a:solidFill>
                  <a:srgbClr val="FF0000"/>
                </a:solidFill>
              </a:rPr>
              <a:t>Symbols</a:t>
            </a:r>
            <a:endParaRPr lang="de-DE" altLang="zh-CN" sz="4400"/>
          </a:p>
        </p:txBody>
      </p:sp>
    </p:spTree>
    <p:extLst>
      <p:ext uri="{BB962C8B-B14F-4D97-AF65-F5344CB8AC3E}">
        <p14:creationId xmlns:p14="http://schemas.microsoft.com/office/powerpoint/2010/main" val="238889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D78C272C-6608-408B-A164-FF445BE571C3}" type="slidenum">
              <a:rPr lang="zh-CN" altLang="en-US" sz="1400">
                <a:solidFill>
                  <a:srgbClr val="000000"/>
                </a:solidFill>
                <a:latin typeface="Tahoma" panose="020B0604030504040204" pitchFamily="34" charset="0"/>
              </a:rPr>
              <a:pPr eaLnBrk="1" hangingPunct="1">
                <a:spcBef>
                  <a:spcPct val="0"/>
                </a:spcBef>
                <a:buClrTx/>
                <a:buSzTx/>
                <a:buFontTx/>
                <a:buNone/>
              </a:pPr>
              <a:t>2</a:t>
            </a:fld>
            <a:endParaRPr lang="en-US" altLang="zh-CN" sz="1400">
              <a:solidFill>
                <a:srgbClr val="000000"/>
              </a:solidFill>
              <a:latin typeface="Tahoma" panose="020B0604030504040204" pitchFamily="34" charset="0"/>
            </a:endParaRPr>
          </a:p>
        </p:txBody>
      </p:sp>
      <p:sp>
        <p:nvSpPr>
          <p:cNvPr id="174083" name="TextBox 1"/>
          <p:cNvSpPr txBox="1">
            <a:spLocks noChangeArrowheads="1"/>
          </p:cNvSpPr>
          <p:nvPr/>
        </p:nvSpPr>
        <p:spPr bwMode="auto">
          <a:xfrm>
            <a:off x="2351089" y="1578248"/>
            <a:ext cx="8137525" cy="207749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indent="177800" eaLnBrk="0" hangingPunct="0">
              <a:spcBef>
                <a:spcPct val="20000"/>
              </a:spcBef>
              <a:buClr>
                <a:schemeClr val="folHlink"/>
              </a:buClr>
              <a:buSzPct val="60000"/>
              <a:buFont typeface="Wingdings" panose="05000000000000000000" pitchFamily="2" charset="2"/>
              <a:buChar char="n"/>
              <a:tabLst>
                <a:tab pos="444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44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44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44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class Rectangle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static</a:t>
            </a:r>
            <a:r>
              <a:rPr kumimoji="0" lang="en-US" altLang="zh-CN" b="1">
                <a:solidFill>
                  <a:srgbClr val="000000"/>
                </a:solidFill>
                <a:latin typeface="Calibri" panose="020F0502020204030204" pitchFamily="34" charset="0"/>
              </a:rPr>
              <a:t> Color defaultColor;	// once per class</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static</a:t>
            </a:r>
            <a:r>
              <a:rPr kumimoji="0" lang="en-US" altLang="zh-CN" b="1">
                <a:solidFill>
                  <a:srgbClr val="000000"/>
                </a:solidFill>
                <a:latin typeface="Calibri" panose="020F0502020204030204" pitchFamily="34" charset="0"/>
              </a:rPr>
              <a:t> </a:t>
            </a:r>
            <a:r>
              <a:rPr kumimoji="0" lang="en-US" altLang="zh-CN" b="1">
                <a:solidFill>
                  <a:srgbClr val="333399"/>
                </a:solidFill>
                <a:latin typeface="Calibri" panose="020F0502020204030204" pitchFamily="34" charset="0"/>
              </a:rPr>
              <a:t>readonly</a:t>
            </a:r>
            <a:r>
              <a:rPr kumimoji="0" lang="en-US" altLang="zh-CN" b="1">
                <a:solidFill>
                  <a:srgbClr val="000000"/>
                </a:solidFill>
                <a:latin typeface="Calibri" panose="020F0502020204030204" pitchFamily="34" charset="0"/>
              </a:rPr>
              <a:t> int scale;	//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int x, y, width, height;	// once per object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a:t>
            </a:r>
          </a:p>
        </p:txBody>
      </p:sp>
      <p:sp>
        <p:nvSpPr>
          <p:cNvPr id="174084"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Static Fields and Constants</a:t>
            </a:r>
          </a:p>
        </p:txBody>
      </p:sp>
      <p:sp>
        <p:nvSpPr>
          <p:cNvPr id="174085" name="TextBox 1"/>
          <p:cNvSpPr txBox="1">
            <a:spLocks noChangeArrowheads="1"/>
          </p:cNvSpPr>
          <p:nvPr/>
        </p:nvSpPr>
        <p:spPr bwMode="auto">
          <a:xfrm>
            <a:off x="2424113" y="3860800"/>
            <a:ext cx="8064500" cy="129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dirty="0">
                <a:solidFill>
                  <a:srgbClr val="000000"/>
                </a:solidFill>
              </a:rPr>
              <a:t>Access within the class	          Access from other classes</a:t>
            </a:r>
          </a:p>
          <a:p>
            <a:pPr eaLnBrk="1" hangingPunct="1">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defaultColor</a:t>
            </a:r>
            <a:r>
              <a:rPr kumimoji="0" lang="en-US" altLang="zh-CN" b="1" dirty="0">
                <a:solidFill>
                  <a:srgbClr val="000000"/>
                </a:solidFill>
                <a:latin typeface="Calibri" panose="020F0502020204030204" pitchFamily="34" charset="0"/>
              </a:rPr>
              <a:t> ... scale ......        </a:t>
            </a:r>
            <a:r>
              <a:rPr kumimoji="0" lang="en-US" altLang="zh-CN" b="1" dirty="0" err="1">
                <a:solidFill>
                  <a:srgbClr val="000000"/>
                </a:solidFill>
                <a:latin typeface="Calibri" panose="020F0502020204030204" pitchFamily="34" charset="0"/>
              </a:rPr>
              <a:t>Rectangle.defaultColor</a:t>
            </a:r>
            <a:r>
              <a:rPr kumimoji="0" lang="en-US" altLang="zh-CN" b="1" dirty="0">
                <a:solidFill>
                  <a:srgbClr val="000000"/>
                </a:solidFill>
                <a:latin typeface="Calibri" panose="020F0502020204030204" pitchFamily="34" charset="0"/>
              </a:rPr>
              <a:t> ... </a:t>
            </a:r>
            <a:r>
              <a:rPr kumimoji="0" lang="en-US" altLang="zh-CN" b="1" dirty="0" err="1">
                <a:solidFill>
                  <a:srgbClr val="000000"/>
                </a:solidFill>
                <a:latin typeface="Calibri" panose="020F0502020204030204" pitchFamily="34" charset="0"/>
              </a:rPr>
              <a:t>Rectangle.scale</a:t>
            </a:r>
            <a:r>
              <a:rPr kumimoji="0" lang="en-US" altLang="zh-CN" b="1" dirty="0">
                <a:solidFill>
                  <a:srgbClr val="000000"/>
                </a:solidFill>
                <a:latin typeface="Calibri" panose="020F0502020204030204" pitchFamily="34" charset="0"/>
              </a:rPr>
              <a:t> ...</a:t>
            </a:r>
          </a:p>
          <a:p>
            <a:pPr eaLnBrk="1" hangingPunct="1">
              <a:spcBef>
                <a:spcPct val="0"/>
              </a:spcBef>
              <a:buClrTx/>
              <a:buSzTx/>
              <a:buFontTx/>
              <a:buNone/>
            </a:pPr>
            <a:endParaRPr kumimoji="0" lang="en-US" altLang="zh-CN" b="1" dirty="0">
              <a:solidFill>
                <a:srgbClr val="000000"/>
              </a:solidFill>
              <a:latin typeface="Calibri" panose="020F0502020204030204" pitchFamily="34" charset="0"/>
            </a:endParaRPr>
          </a:p>
          <a:p>
            <a:pPr eaLnBrk="1" hangingPunct="1">
              <a:spcBef>
                <a:spcPct val="0"/>
              </a:spcBef>
              <a:buClrTx/>
              <a:buSzTx/>
              <a:buFontTx/>
              <a:buNone/>
            </a:pPr>
            <a:r>
              <a:rPr kumimoji="0" lang="en-US" altLang="zh-CN" b="1" dirty="0">
                <a:solidFill>
                  <a:srgbClr val="FF0000"/>
                </a:solidFill>
              </a:rPr>
              <a:t>Constants must not be declared static.</a:t>
            </a:r>
          </a:p>
        </p:txBody>
      </p:sp>
      <p:sp>
        <p:nvSpPr>
          <p:cNvPr id="174086" name="TextBox 1"/>
          <p:cNvSpPr txBox="1">
            <a:spLocks noChangeArrowheads="1"/>
          </p:cNvSpPr>
          <p:nvPr/>
        </p:nvSpPr>
        <p:spPr bwMode="auto">
          <a:xfrm>
            <a:off x="2298700" y="1287463"/>
            <a:ext cx="6821488" cy="27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400"/>
              </a:lnSpc>
              <a:spcBef>
                <a:spcPct val="0"/>
              </a:spcBef>
              <a:buClrTx/>
              <a:buSzTx/>
              <a:buNone/>
            </a:pPr>
            <a:r>
              <a:rPr kumimoji="0" lang="en-US" altLang="zh-CN" sz="2200" b="1">
                <a:solidFill>
                  <a:srgbClr val="000000"/>
                </a:solidFill>
              </a:rPr>
              <a:t>Belong to a class, not to an object</a:t>
            </a:r>
          </a:p>
        </p:txBody>
      </p:sp>
    </p:spTree>
    <p:extLst>
      <p:ext uri="{BB962C8B-B14F-4D97-AF65-F5344CB8AC3E}">
        <p14:creationId xmlns:p14="http://schemas.microsoft.com/office/powerpoint/2010/main" val="2175151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63B6728B-84BF-4FD2-80A8-CD553E42BD14}" type="slidenum">
              <a:rPr lang="zh-CN" altLang="en-US" sz="1400" b="0">
                <a:solidFill>
                  <a:srgbClr val="000000"/>
                </a:solidFill>
              </a:rPr>
              <a:pPr eaLnBrk="1" hangingPunct="1">
                <a:spcBef>
                  <a:spcPct val="0"/>
                </a:spcBef>
                <a:buFontTx/>
                <a:buNone/>
              </a:pPr>
              <a:t>20</a:t>
            </a:fld>
            <a:endParaRPr lang="en-US" altLang="zh-CN" sz="1400" b="0">
              <a:solidFill>
                <a:srgbClr val="000000"/>
              </a:solidFill>
            </a:endParaRPr>
          </a:p>
        </p:txBody>
      </p:sp>
      <p:sp>
        <p:nvSpPr>
          <p:cNvPr id="102403" name="Rectangle 2"/>
          <p:cNvSpPr>
            <a:spLocks noGrp="1" noChangeArrowheads="1"/>
          </p:cNvSpPr>
          <p:nvPr>
            <p:ph type="title"/>
          </p:nvPr>
        </p:nvSpPr>
        <p:spPr/>
        <p:txBody>
          <a:bodyPr/>
          <a:lstStyle/>
          <a:p>
            <a:pPr eaLnBrk="1" hangingPunct="1"/>
            <a:r>
              <a:rPr lang="de-DE" altLang="zh-CN"/>
              <a:t>Identifiers</a:t>
            </a:r>
          </a:p>
        </p:txBody>
      </p:sp>
      <p:grpSp>
        <p:nvGrpSpPr>
          <p:cNvPr id="102404" name="Group 10"/>
          <p:cNvGrpSpPr>
            <a:grpSpLocks/>
          </p:cNvGrpSpPr>
          <p:nvPr/>
        </p:nvGrpSpPr>
        <p:grpSpPr bwMode="auto">
          <a:xfrm>
            <a:off x="1919289" y="1050926"/>
            <a:ext cx="7921625" cy="5256213"/>
            <a:chOff x="249" y="662"/>
            <a:chExt cx="4990" cy="3311"/>
          </a:xfrm>
        </p:grpSpPr>
        <p:sp>
          <p:nvSpPr>
            <p:cNvPr id="102405" name="Text Box 5"/>
            <p:cNvSpPr txBox="1">
              <a:spLocks noChangeArrowheads="1"/>
            </p:cNvSpPr>
            <p:nvPr/>
          </p:nvSpPr>
          <p:spPr bwMode="auto">
            <a:xfrm>
              <a:off x="249" y="662"/>
              <a:ext cx="4990" cy="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spcBef>
                  <a:spcPct val="20000"/>
                </a:spcBef>
                <a:buChar char="•"/>
                <a:tabLst>
                  <a:tab pos="457200" algn="l"/>
                  <a:tab pos="912813" algn="l"/>
                  <a:tab pos="2090738"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457200" algn="l"/>
                  <a:tab pos="912813" algn="l"/>
                  <a:tab pos="2090738"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457200" algn="l"/>
                  <a:tab pos="912813" algn="l"/>
                  <a:tab pos="2090738"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dirty="0">
                  <a:solidFill>
                    <a:srgbClr val="000000"/>
                  </a:solidFill>
                </a:rPr>
                <a:t>Syntax</a:t>
              </a:r>
              <a:endParaRPr lang="en-US" altLang="zh-CN" dirty="0">
                <a:solidFill>
                  <a:srgbClr val="000000"/>
                </a:solidFill>
                <a:latin typeface="Arial" panose="020B0604020202020204" pitchFamily="34" charset="0"/>
              </a:endParaRPr>
            </a:p>
            <a:p>
              <a:pPr>
                <a:lnSpc>
                  <a:spcPct val="150000"/>
                </a:lnSpc>
                <a:buFontTx/>
                <a:buNone/>
              </a:pPr>
              <a:r>
                <a:rPr lang="en-US" altLang="zh-CN" dirty="0">
                  <a:solidFill>
                    <a:srgbClr val="000000"/>
                  </a:solidFill>
                  <a:latin typeface="Arial" panose="020B0604020202020204" pitchFamily="34" charset="0"/>
                </a:rPr>
                <a:t>	</a:t>
              </a:r>
            </a:p>
            <a:p>
              <a:r>
                <a:rPr lang="en-US" altLang="zh-CN" sz="1800" dirty="0">
                  <a:solidFill>
                    <a:srgbClr val="000000"/>
                  </a:solidFill>
                </a:rPr>
                <a:t>Unicode!</a:t>
              </a:r>
            </a:p>
            <a:p>
              <a:r>
                <a:rPr lang="en-US" altLang="zh-CN" sz="1800" dirty="0">
                  <a:solidFill>
                    <a:srgbClr val="000000"/>
                  </a:solidFill>
                </a:rPr>
                <a:t>Case-sensitive</a:t>
              </a:r>
            </a:p>
            <a:p>
              <a:r>
                <a:rPr lang="en-US" altLang="zh-CN" sz="1800" u="sng" dirty="0">
                  <a:solidFill>
                    <a:srgbClr val="FF0000"/>
                  </a:solidFill>
                </a:rPr>
                <a:t>"@" can be used to treat keywords as identifiers</a:t>
              </a:r>
            </a:p>
            <a:p>
              <a:pPr>
                <a:spcBef>
                  <a:spcPct val="0"/>
                </a:spcBef>
                <a:buFontTx/>
                <a:buNone/>
              </a:pPr>
              <a:r>
                <a:rPr lang="en-US" altLang="zh-CN" sz="1800" dirty="0">
                  <a:solidFill>
                    <a:srgbClr val="000000"/>
                  </a:solidFill>
                </a:rPr>
                <a:t>	-	if 	... keyword</a:t>
              </a:r>
            </a:p>
            <a:p>
              <a:pPr>
                <a:spcBef>
                  <a:spcPct val="0"/>
                </a:spcBef>
                <a:buFontTx/>
                <a:buNone/>
              </a:pPr>
              <a:r>
                <a:rPr lang="en-US" altLang="zh-CN" sz="1800" dirty="0">
                  <a:solidFill>
                    <a:srgbClr val="000000"/>
                  </a:solidFill>
                </a:rPr>
                <a:t>	-	@if	... identifier </a:t>
              </a:r>
              <a:r>
                <a:rPr lang="en-US" altLang="zh-CN" sz="1800" i="1" dirty="0">
                  <a:solidFill>
                    <a:srgbClr val="000000"/>
                  </a:solidFill>
                </a:rPr>
                <a:t>if</a:t>
              </a:r>
            </a:p>
            <a:p>
              <a:r>
                <a:rPr lang="en-US" altLang="zh-CN" sz="1800" u="sng" dirty="0">
                  <a:solidFill>
                    <a:srgbClr val="FF0000"/>
                  </a:solidFill>
                </a:rPr>
                <a:t>May contain Unicode escape sequences</a:t>
              </a:r>
              <a:r>
                <a:rPr lang="en-US" altLang="zh-CN" sz="1800" dirty="0">
                  <a:solidFill>
                    <a:srgbClr val="000000"/>
                  </a:solidFill>
                </a:rPr>
                <a:t> (e.g. \u03c0 for </a:t>
              </a:r>
              <a:r>
                <a:rPr lang="en-US" altLang="zh-CN" sz="1800" dirty="0">
                  <a:solidFill>
                    <a:srgbClr val="000000"/>
                  </a:solidFill>
                  <a:latin typeface="Symbol" panose="05050102010706020507" pitchFamily="18" charset="2"/>
                </a:rPr>
                <a:t>p</a:t>
              </a:r>
              <a:r>
                <a:rPr lang="en-US" altLang="zh-CN" sz="1800" dirty="0">
                  <a:solidFill>
                    <a:srgbClr val="000000"/>
                  </a:solidFill>
                </a:rPr>
                <a:t>)</a:t>
              </a:r>
              <a:endParaRPr lang="en-US" altLang="zh-CN" sz="1800" i="1" dirty="0">
                <a:solidFill>
                  <a:srgbClr val="000000"/>
                </a:solidFill>
              </a:endParaRPr>
            </a:p>
            <a:p>
              <a:pPr>
                <a:spcBef>
                  <a:spcPct val="80000"/>
                </a:spcBef>
                <a:buFontTx/>
                <a:buNone/>
              </a:pPr>
              <a:r>
                <a:rPr lang="en-US" altLang="zh-CN" dirty="0">
                  <a:solidFill>
                    <a:srgbClr val="000000"/>
                  </a:solidFill>
                </a:rPr>
                <a:t>Examples</a:t>
              </a:r>
            </a:p>
            <a:p>
              <a:pPr>
                <a:spcBef>
                  <a:spcPct val="0"/>
                </a:spcBef>
                <a:buFontTx/>
                <a:buNone/>
              </a:pPr>
              <a:r>
                <a:rPr lang="en-US" altLang="zh-CN" sz="1800" dirty="0">
                  <a:solidFill>
                    <a:srgbClr val="000000"/>
                  </a:solidFill>
                </a:rPr>
                <a:t>	</a:t>
              </a:r>
              <a:r>
                <a:rPr lang="en-US" altLang="zh-CN" sz="1800" dirty="0" err="1">
                  <a:solidFill>
                    <a:srgbClr val="000000"/>
                  </a:solidFill>
                  <a:latin typeface="Calibri" panose="020F0502020204030204" pitchFamily="34" charset="0"/>
                </a:rPr>
                <a:t>someName</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sum_of3</a:t>
              </a:r>
            </a:p>
            <a:p>
              <a:pPr>
                <a:spcBef>
                  <a:spcPct val="0"/>
                </a:spcBef>
                <a:buFontTx/>
                <a:buNone/>
              </a:pPr>
              <a:r>
                <a:rPr lang="en-US" altLang="zh-CN" sz="1800" dirty="0">
                  <a:solidFill>
                    <a:srgbClr val="000000"/>
                  </a:solidFill>
                  <a:latin typeface="Calibri" panose="020F0502020204030204" pitchFamily="34" charset="0"/>
                </a:rPr>
                <a:t>	_10percent		</a:t>
              </a:r>
            </a:p>
            <a:p>
              <a:pPr>
                <a:spcBef>
                  <a:spcPct val="0"/>
                </a:spcBef>
                <a:buFontTx/>
                <a:buNone/>
              </a:pPr>
              <a:r>
                <a:rPr lang="en-US" altLang="zh-CN" sz="1800" dirty="0">
                  <a:solidFill>
                    <a:srgbClr val="000000"/>
                  </a:solidFill>
                  <a:latin typeface="Calibri" panose="020F0502020204030204" pitchFamily="34" charset="0"/>
                </a:rPr>
                <a:t>	@while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n-US" altLang="zh-CN" sz="1800" i="1" dirty="0">
                  <a:solidFill>
                    <a:srgbClr val="000000"/>
                  </a:solidFill>
                  <a:latin typeface="Calibri" panose="020F0502020204030204" pitchFamily="34" charset="0"/>
                </a:rPr>
                <a:t>while</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a:t>
              </a:r>
              <a:r>
                <a:rPr lang="el-GR" altLang="zh-CN" sz="1800" dirty="0">
                  <a:solidFill>
                    <a:srgbClr val="000000"/>
                  </a:solidFill>
                  <a:cs typeface="Times New Roman" panose="02020603050405020304" pitchFamily="18" charset="0"/>
                </a:rPr>
                <a:t>π</a:t>
              </a:r>
              <a:r>
                <a:rPr lang="en-US" altLang="zh-CN" sz="1800" dirty="0">
                  <a:solidFill>
                    <a:srgbClr val="000000"/>
                  </a:solidFill>
                  <a:latin typeface="Calibri" panose="020F0502020204030204" pitchFamily="34" charset="0"/>
                </a:rPr>
                <a:t>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l-GR" altLang="zh-CN" sz="1800" dirty="0">
                  <a:solidFill>
                    <a:srgbClr val="000000"/>
                  </a:solidFill>
                </a:rPr>
                <a:t>π</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\u03c0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l-GR" altLang="zh-CN" sz="1800" dirty="0">
                  <a:solidFill>
                    <a:srgbClr val="000000"/>
                  </a:solidFill>
                </a:rPr>
                <a:t>π</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b\u0061ck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n-US" altLang="zh-CN" sz="1800" i="1" dirty="0">
                  <a:solidFill>
                    <a:srgbClr val="000000"/>
                  </a:solidFill>
                  <a:latin typeface="Calibri" panose="020F0502020204030204" pitchFamily="34" charset="0"/>
                </a:rPr>
                <a:t>back</a:t>
              </a:r>
            </a:p>
          </p:txBody>
        </p:sp>
        <p:sp>
          <p:nvSpPr>
            <p:cNvPr id="102406" name="Text Box 9"/>
            <p:cNvSpPr txBox="1">
              <a:spLocks noChangeArrowheads="1"/>
            </p:cNvSpPr>
            <p:nvPr/>
          </p:nvSpPr>
          <p:spPr bwMode="auto">
            <a:xfrm>
              <a:off x="624" y="915"/>
              <a:ext cx="3562"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4950" indent="-234950" eaLnBrk="0" hangingPunct="0">
                <a:spcBef>
                  <a:spcPct val="20000"/>
                </a:spcBef>
                <a:buChar char="•"/>
                <a:tabLst>
                  <a:tab pos="457200" algn="l"/>
                  <a:tab pos="912813" algn="l"/>
                  <a:tab pos="2090738"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457200" algn="l"/>
                  <a:tab pos="912813" algn="l"/>
                  <a:tab pos="2090738"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457200" algn="l"/>
                  <a:tab pos="912813" algn="l"/>
                  <a:tab pos="2090738"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a:solidFill>
                    <a:srgbClr val="000000"/>
                  </a:solidFill>
                  <a:latin typeface="Calibri" panose="020F0502020204030204" pitchFamily="34" charset="0"/>
                </a:rPr>
                <a:t>	Identifier = (letter | '_' | '@') {letter | digit | '_'}.</a:t>
              </a:r>
            </a:p>
          </p:txBody>
        </p:sp>
      </p:grpSp>
    </p:spTree>
    <p:extLst>
      <p:ext uri="{BB962C8B-B14F-4D97-AF65-F5344CB8AC3E}">
        <p14:creationId xmlns:p14="http://schemas.microsoft.com/office/powerpoint/2010/main" val="52914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15C0460C-DA91-486B-9A9C-F65C93C321CF}" type="slidenum">
              <a:rPr lang="zh-CN" altLang="en-US" sz="1400" b="0">
                <a:solidFill>
                  <a:srgbClr val="000000"/>
                </a:solidFill>
              </a:rPr>
              <a:pPr eaLnBrk="1" hangingPunct="1">
                <a:spcBef>
                  <a:spcPct val="0"/>
                </a:spcBef>
                <a:buFontTx/>
                <a:buNone/>
              </a:pPr>
              <a:t>21</a:t>
            </a:fld>
            <a:endParaRPr lang="en-US" altLang="zh-CN" sz="1400" b="0">
              <a:solidFill>
                <a:srgbClr val="000000"/>
              </a:solidFill>
            </a:endParaRPr>
          </a:p>
        </p:txBody>
      </p:sp>
      <p:sp>
        <p:nvSpPr>
          <p:cNvPr id="103427" name="Rectangle 2"/>
          <p:cNvSpPr>
            <a:spLocks noGrp="1" noChangeArrowheads="1"/>
          </p:cNvSpPr>
          <p:nvPr>
            <p:ph type="title"/>
          </p:nvPr>
        </p:nvSpPr>
        <p:spPr/>
        <p:txBody>
          <a:bodyPr/>
          <a:lstStyle/>
          <a:p>
            <a:pPr eaLnBrk="1" hangingPunct="1"/>
            <a:r>
              <a:rPr lang="en-US" altLang="zh-CN"/>
              <a:t>Keywords</a:t>
            </a:r>
          </a:p>
        </p:txBody>
      </p:sp>
      <p:sp>
        <p:nvSpPr>
          <p:cNvPr id="103428" name="Rectangle 3"/>
          <p:cNvSpPr>
            <a:spLocks noGrp="1" noChangeArrowheads="1"/>
          </p:cNvSpPr>
          <p:nvPr>
            <p:ph type="body" idx="1"/>
          </p:nvPr>
        </p:nvSpPr>
        <p:spPr>
          <a:xfrm>
            <a:off x="1919288" y="1025526"/>
            <a:ext cx="8348662" cy="4919295"/>
          </a:xfrm>
          <a:noFill/>
        </p:spPr>
        <p:txBody>
          <a:bodyPr>
            <a:spAutoFit/>
          </a:bodyPr>
          <a:lstStyle/>
          <a:p>
            <a:pPr marL="0" indent="0">
              <a:spcBef>
                <a:spcPts val="500"/>
              </a:spcBef>
              <a:spcAft>
                <a:spcPts val="500"/>
              </a:spcAft>
              <a:buNone/>
              <a:tabLst>
                <a:tab pos="1528763" algn="l"/>
                <a:tab pos="3143250" algn="l"/>
                <a:tab pos="5022850" algn="l"/>
                <a:tab pos="6638925" algn="l"/>
              </a:tabLst>
            </a:pPr>
            <a:r>
              <a:rPr lang="en-US" altLang="zh-CN" sz="1800" dirty="0">
                <a:latin typeface="Calibri" panose="020F0502020204030204" pitchFamily="34" charset="0"/>
              </a:rPr>
              <a:t>abstract	as	base	bool	break</a:t>
            </a:r>
            <a:br>
              <a:rPr lang="en-US" altLang="zh-CN" sz="1800" dirty="0">
                <a:latin typeface="Calibri" panose="020F0502020204030204" pitchFamily="34" charset="0"/>
              </a:rPr>
            </a:br>
            <a:r>
              <a:rPr lang="en-US" altLang="zh-CN" sz="1800" dirty="0">
                <a:latin typeface="Calibri" panose="020F0502020204030204" pitchFamily="34" charset="0"/>
              </a:rPr>
              <a:t>byte	case	catch	char	</a:t>
            </a:r>
            <a:r>
              <a:rPr lang="en-US" altLang="zh-CN" sz="1800" b="1" u="sng" dirty="0">
                <a:solidFill>
                  <a:srgbClr val="FF0000"/>
                </a:solidFill>
                <a:latin typeface="Calibri" panose="020F0502020204030204" pitchFamily="34" charset="0"/>
              </a:rPr>
              <a:t>checked</a:t>
            </a:r>
            <a:br>
              <a:rPr lang="en-US" altLang="zh-CN" sz="1800" dirty="0">
                <a:latin typeface="Calibri" panose="020F0502020204030204" pitchFamily="34" charset="0"/>
              </a:rPr>
            </a:br>
            <a:r>
              <a:rPr lang="en-US" altLang="zh-CN" sz="1800" dirty="0">
                <a:latin typeface="Calibri" panose="020F0502020204030204" pitchFamily="34" charset="0"/>
              </a:rPr>
              <a:t>class	</a:t>
            </a:r>
            <a:r>
              <a:rPr lang="en-US" altLang="zh-CN" sz="1800" dirty="0" err="1">
                <a:latin typeface="Calibri" panose="020F0502020204030204" pitchFamily="34" charset="0"/>
              </a:rPr>
              <a:t>const</a:t>
            </a:r>
            <a:r>
              <a:rPr lang="en-US" altLang="zh-CN" sz="1800" dirty="0">
                <a:latin typeface="Calibri" panose="020F0502020204030204" pitchFamily="34" charset="0"/>
              </a:rPr>
              <a:t>	continue	decimal	default</a:t>
            </a:r>
            <a:br>
              <a:rPr lang="en-US" altLang="zh-CN" sz="1800" dirty="0">
                <a:latin typeface="Calibri" panose="020F0502020204030204" pitchFamily="34" charset="0"/>
              </a:rPr>
            </a:br>
            <a:r>
              <a:rPr lang="en-US" altLang="zh-CN" sz="1800" dirty="0">
                <a:latin typeface="Calibri" panose="020F0502020204030204" pitchFamily="34" charset="0"/>
              </a:rPr>
              <a:t>delegate	do	double	else	</a:t>
            </a:r>
            <a:r>
              <a:rPr lang="en-US" altLang="zh-CN" sz="1800" dirty="0" err="1">
                <a:latin typeface="Calibri" panose="020F0502020204030204" pitchFamily="34" charset="0"/>
              </a:rPr>
              <a:t>enum</a:t>
            </a:r>
            <a:br>
              <a:rPr lang="en-US" altLang="zh-CN" sz="1800" dirty="0">
                <a:latin typeface="Calibri" panose="020F0502020204030204" pitchFamily="34" charset="0"/>
              </a:rPr>
            </a:br>
            <a:r>
              <a:rPr lang="en-US" altLang="zh-CN" sz="1800" dirty="0">
                <a:latin typeface="Calibri" panose="020F0502020204030204" pitchFamily="34" charset="0"/>
              </a:rPr>
              <a:t>event	explicit	</a:t>
            </a:r>
            <a:r>
              <a:rPr lang="en-US" altLang="zh-CN" sz="1800" b="1" u="sng" dirty="0">
                <a:solidFill>
                  <a:srgbClr val="FF0000"/>
                </a:solidFill>
                <a:latin typeface="Calibri" panose="020F0502020204030204" pitchFamily="34" charset="0"/>
              </a:rPr>
              <a:t>extern</a:t>
            </a:r>
            <a:r>
              <a:rPr lang="en-US" altLang="zh-CN" sz="1800" dirty="0">
                <a:latin typeface="Calibri" panose="020F0502020204030204" pitchFamily="34" charset="0"/>
              </a:rPr>
              <a:t>	false	finally</a:t>
            </a:r>
            <a:br>
              <a:rPr lang="en-US" altLang="zh-CN" sz="1800" dirty="0">
                <a:latin typeface="Calibri" panose="020F0502020204030204" pitchFamily="34" charset="0"/>
              </a:rPr>
            </a:br>
            <a:r>
              <a:rPr lang="en-US" altLang="zh-CN" sz="1800" dirty="0">
                <a:latin typeface="Calibri" panose="020F0502020204030204" pitchFamily="34" charset="0"/>
              </a:rPr>
              <a:t>fixed	float	for	</a:t>
            </a:r>
            <a:r>
              <a:rPr lang="en-US" altLang="zh-CN" sz="1800" dirty="0" err="1">
                <a:latin typeface="Calibri" panose="020F0502020204030204" pitchFamily="34" charset="0"/>
              </a:rPr>
              <a:t>foreach</a:t>
            </a:r>
            <a:r>
              <a:rPr lang="en-US" altLang="zh-CN" sz="1800" dirty="0">
                <a:latin typeface="Calibri" panose="020F0502020204030204" pitchFamily="34" charset="0"/>
              </a:rPr>
              <a:t>	</a:t>
            </a:r>
            <a:r>
              <a:rPr lang="en-US" altLang="zh-CN" sz="1800" dirty="0" err="1">
                <a:latin typeface="Calibri" panose="020F0502020204030204" pitchFamily="34" charset="0"/>
              </a:rPr>
              <a:t>goto</a:t>
            </a:r>
            <a:br>
              <a:rPr lang="en-US" altLang="zh-CN" sz="1800" dirty="0">
                <a:latin typeface="Calibri" panose="020F0502020204030204" pitchFamily="34" charset="0"/>
              </a:rPr>
            </a:br>
            <a:r>
              <a:rPr lang="en-US" altLang="zh-CN" sz="1800" dirty="0">
                <a:latin typeface="Calibri" panose="020F0502020204030204" pitchFamily="34" charset="0"/>
              </a:rPr>
              <a:t>if	implicit	in	</a:t>
            </a:r>
            <a:r>
              <a:rPr lang="en-US" altLang="zh-CN" sz="1800" dirty="0" err="1">
                <a:latin typeface="Calibri" panose="020F0502020204030204" pitchFamily="34" charset="0"/>
              </a:rPr>
              <a:t>int</a:t>
            </a:r>
            <a:r>
              <a:rPr lang="en-US" altLang="zh-CN" sz="1800" dirty="0">
                <a:latin typeface="Calibri" panose="020F0502020204030204" pitchFamily="34" charset="0"/>
              </a:rPr>
              <a:t>	interface</a:t>
            </a:r>
            <a:br>
              <a:rPr lang="en-US" altLang="zh-CN" sz="1800" dirty="0">
                <a:latin typeface="Calibri" panose="020F0502020204030204" pitchFamily="34" charset="0"/>
              </a:rPr>
            </a:br>
            <a:r>
              <a:rPr lang="en-US" altLang="zh-CN" sz="1800" dirty="0">
                <a:latin typeface="Calibri" panose="020F0502020204030204" pitchFamily="34" charset="0"/>
              </a:rPr>
              <a:t>internal	is	lock	long	namespace</a:t>
            </a:r>
            <a:br>
              <a:rPr lang="en-US" altLang="zh-CN" sz="1800" dirty="0">
                <a:latin typeface="Calibri" panose="020F0502020204030204" pitchFamily="34" charset="0"/>
              </a:rPr>
            </a:br>
            <a:r>
              <a:rPr lang="en-US" altLang="zh-CN" sz="1800" dirty="0">
                <a:latin typeface="Calibri" panose="020F0502020204030204" pitchFamily="34" charset="0"/>
              </a:rPr>
              <a:t>new	null	object	operator	out</a:t>
            </a:r>
            <a:br>
              <a:rPr lang="en-US" altLang="zh-CN" sz="1800" dirty="0">
                <a:latin typeface="Calibri" panose="020F0502020204030204" pitchFamily="34" charset="0"/>
              </a:rPr>
            </a:br>
            <a:r>
              <a:rPr lang="en-US" altLang="zh-CN" sz="1800" dirty="0">
                <a:latin typeface="Calibri" panose="020F0502020204030204" pitchFamily="34" charset="0"/>
              </a:rPr>
              <a:t>override	</a:t>
            </a:r>
            <a:r>
              <a:rPr lang="en-US" altLang="zh-CN" sz="1800" b="1" u="sng" dirty="0" err="1">
                <a:solidFill>
                  <a:srgbClr val="FF0000"/>
                </a:solidFill>
                <a:latin typeface="Calibri" panose="020F0502020204030204" pitchFamily="34" charset="0"/>
              </a:rPr>
              <a:t>params</a:t>
            </a:r>
            <a:r>
              <a:rPr lang="en-US" altLang="zh-CN" sz="1800" dirty="0">
                <a:latin typeface="Calibri" panose="020F0502020204030204" pitchFamily="34" charset="0"/>
              </a:rPr>
              <a:t>	private	protected	public</a:t>
            </a:r>
            <a:br>
              <a:rPr lang="en-US" altLang="zh-CN" sz="1800" dirty="0">
                <a:latin typeface="Calibri" panose="020F0502020204030204" pitchFamily="34" charset="0"/>
              </a:rPr>
            </a:br>
            <a:r>
              <a:rPr lang="en-US" altLang="zh-CN" sz="1800" b="1" u="sng" dirty="0" err="1">
                <a:solidFill>
                  <a:srgbClr val="FF0000"/>
                </a:solidFill>
                <a:latin typeface="Calibri" panose="020F0502020204030204" pitchFamily="34" charset="0"/>
              </a:rPr>
              <a:t>readonly</a:t>
            </a:r>
            <a:r>
              <a:rPr lang="en-US" altLang="zh-CN" sz="1800" dirty="0">
                <a:latin typeface="Calibri" panose="020F0502020204030204" pitchFamily="34" charset="0"/>
              </a:rPr>
              <a:t>	ref	return	</a:t>
            </a:r>
            <a:r>
              <a:rPr lang="en-US" altLang="zh-CN" sz="1800" dirty="0" err="1">
                <a:latin typeface="Calibri" panose="020F0502020204030204" pitchFamily="34" charset="0"/>
              </a:rPr>
              <a:t>sbyte</a:t>
            </a:r>
            <a:r>
              <a:rPr lang="en-US" altLang="zh-CN" sz="1800" dirty="0">
                <a:latin typeface="Calibri" panose="020F0502020204030204" pitchFamily="34" charset="0"/>
              </a:rPr>
              <a:t>	sealed</a:t>
            </a:r>
            <a:br>
              <a:rPr lang="en-US" altLang="zh-CN" sz="1800" dirty="0">
                <a:latin typeface="Calibri" panose="020F0502020204030204" pitchFamily="34" charset="0"/>
              </a:rPr>
            </a:br>
            <a:r>
              <a:rPr lang="en-US" altLang="zh-CN" sz="1800" dirty="0">
                <a:latin typeface="Calibri" panose="020F0502020204030204" pitchFamily="34" charset="0"/>
              </a:rPr>
              <a:t>short	</a:t>
            </a:r>
            <a:r>
              <a:rPr lang="en-US" altLang="zh-CN" sz="1800" dirty="0" err="1">
                <a:latin typeface="Calibri" panose="020F0502020204030204" pitchFamily="34" charset="0"/>
              </a:rPr>
              <a:t>sizeof</a:t>
            </a:r>
            <a:r>
              <a:rPr lang="en-US" altLang="zh-CN" sz="1800" dirty="0">
                <a:latin typeface="Calibri" panose="020F0502020204030204" pitchFamily="34" charset="0"/>
              </a:rPr>
              <a:t>	</a:t>
            </a:r>
            <a:r>
              <a:rPr lang="en-US" altLang="zh-CN" sz="1800" b="1" u="sng" dirty="0" err="1">
                <a:solidFill>
                  <a:srgbClr val="FF0000"/>
                </a:solidFill>
                <a:latin typeface="Calibri" panose="020F0502020204030204" pitchFamily="34" charset="0"/>
              </a:rPr>
              <a:t>stackalloc</a:t>
            </a:r>
            <a:r>
              <a:rPr lang="en-US" altLang="zh-CN" sz="1800" dirty="0">
                <a:latin typeface="Calibri" panose="020F0502020204030204" pitchFamily="34" charset="0"/>
              </a:rPr>
              <a:t>	static	string</a:t>
            </a:r>
            <a:br>
              <a:rPr lang="en-US" altLang="zh-CN" sz="1800" dirty="0">
                <a:latin typeface="Calibri" panose="020F0502020204030204" pitchFamily="34" charset="0"/>
              </a:rPr>
            </a:br>
            <a:r>
              <a:rPr lang="en-US" altLang="zh-CN" sz="1800" dirty="0">
                <a:latin typeface="Calibri" panose="020F0502020204030204" pitchFamily="34" charset="0"/>
              </a:rPr>
              <a:t>struct	switch	this	throw	true</a:t>
            </a:r>
            <a:br>
              <a:rPr lang="en-US" altLang="zh-CN" sz="1800" dirty="0">
                <a:latin typeface="Calibri" panose="020F0502020204030204" pitchFamily="34" charset="0"/>
              </a:rPr>
            </a:br>
            <a:r>
              <a:rPr lang="en-US" altLang="zh-CN" sz="1800" dirty="0">
                <a:latin typeface="Calibri" panose="020F0502020204030204" pitchFamily="34" charset="0"/>
              </a:rPr>
              <a:t>try	</a:t>
            </a:r>
            <a:r>
              <a:rPr lang="en-US" altLang="zh-CN" sz="1800" dirty="0" err="1">
                <a:latin typeface="Calibri" panose="020F0502020204030204" pitchFamily="34" charset="0"/>
              </a:rPr>
              <a:t>typeof</a:t>
            </a:r>
            <a:r>
              <a:rPr lang="en-US" altLang="zh-CN" sz="1800" dirty="0">
                <a:latin typeface="Calibri" panose="020F0502020204030204" pitchFamily="34" charset="0"/>
              </a:rPr>
              <a:t>	</a:t>
            </a:r>
            <a:r>
              <a:rPr lang="en-US" altLang="zh-CN" sz="1800" dirty="0" err="1">
                <a:latin typeface="Calibri" panose="020F0502020204030204" pitchFamily="34" charset="0"/>
              </a:rPr>
              <a:t>uint</a:t>
            </a:r>
            <a:r>
              <a:rPr lang="en-US" altLang="zh-CN" sz="1800" dirty="0">
                <a:latin typeface="Calibri" panose="020F0502020204030204" pitchFamily="34" charset="0"/>
              </a:rPr>
              <a:t>	</a:t>
            </a:r>
            <a:r>
              <a:rPr lang="en-US" altLang="zh-CN" sz="1800" dirty="0" err="1">
                <a:latin typeface="Calibri" panose="020F0502020204030204" pitchFamily="34" charset="0"/>
              </a:rPr>
              <a:t>ulong</a:t>
            </a:r>
            <a:r>
              <a:rPr lang="en-US" altLang="zh-CN" sz="1800" dirty="0">
                <a:latin typeface="Calibri" panose="020F0502020204030204" pitchFamily="34" charset="0"/>
              </a:rPr>
              <a:t>	unchecked</a:t>
            </a:r>
            <a:br>
              <a:rPr lang="en-US" altLang="zh-CN" sz="1800" dirty="0">
                <a:latin typeface="Calibri" panose="020F0502020204030204" pitchFamily="34" charset="0"/>
              </a:rPr>
            </a:br>
            <a:r>
              <a:rPr lang="en-US" altLang="zh-CN" sz="1800" b="1" u="sng" dirty="0">
                <a:solidFill>
                  <a:srgbClr val="FF0000"/>
                </a:solidFill>
                <a:latin typeface="Calibri" panose="020F0502020204030204" pitchFamily="34" charset="0"/>
              </a:rPr>
              <a:t>unsafe</a:t>
            </a:r>
            <a:r>
              <a:rPr lang="en-US" altLang="zh-CN" sz="1800" dirty="0">
                <a:latin typeface="Calibri" panose="020F0502020204030204" pitchFamily="34" charset="0"/>
              </a:rPr>
              <a:t>	</a:t>
            </a:r>
            <a:r>
              <a:rPr lang="en-US" altLang="zh-CN" sz="1800" dirty="0" err="1">
                <a:latin typeface="Calibri" panose="020F0502020204030204" pitchFamily="34" charset="0"/>
              </a:rPr>
              <a:t>ushort</a:t>
            </a:r>
            <a:r>
              <a:rPr lang="en-US" altLang="zh-CN" sz="1800" dirty="0">
                <a:latin typeface="Calibri" panose="020F0502020204030204" pitchFamily="34" charset="0"/>
              </a:rPr>
              <a:t>	using	virtual	void</a:t>
            </a:r>
            <a:br>
              <a:rPr lang="en-US" altLang="zh-CN" sz="1800" dirty="0">
                <a:latin typeface="Calibri" panose="020F0502020204030204" pitchFamily="34" charset="0"/>
              </a:rPr>
            </a:br>
            <a:r>
              <a:rPr lang="en-US" altLang="zh-CN" sz="1800" dirty="0">
                <a:latin typeface="Calibri" panose="020F0502020204030204" pitchFamily="34" charset="0"/>
              </a:rPr>
              <a:t>volatile	while</a:t>
            </a:r>
          </a:p>
          <a:p>
            <a:pPr marL="0" indent="0">
              <a:lnSpc>
                <a:spcPct val="70000"/>
              </a:lnSpc>
              <a:spcBef>
                <a:spcPts val="500"/>
              </a:spcBef>
              <a:spcAft>
                <a:spcPts val="500"/>
              </a:spcAft>
              <a:buNone/>
              <a:tabLst>
                <a:tab pos="1528763" algn="l"/>
                <a:tab pos="3143250" algn="l"/>
                <a:tab pos="5022850" algn="l"/>
                <a:tab pos="6638925" algn="l"/>
              </a:tabLst>
            </a:pPr>
            <a:endParaRPr lang="en-US" altLang="zh-CN" sz="1800" dirty="0">
              <a:latin typeface="Calibri" panose="020F0502020204030204" pitchFamily="34" charset="0"/>
            </a:endParaRPr>
          </a:p>
          <a:p>
            <a:pPr marL="0" indent="0">
              <a:spcBef>
                <a:spcPts val="500"/>
              </a:spcBef>
              <a:spcAft>
                <a:spcPts val="500"/>
              </a:spcAft>
              <a:buNone/>
              <a:tabLst>
                <a:tab pos="1528763" algn="l"/>
                <a:tab pos="3143250" algn="l"/>
                <a:tab pos="5022850" algn="l"/>
                <a:tab pos="6638925" algn="l"/>
              </a:tabLst>
            </a:pPr>
            <a:r>
              <a:rPr lang="en-US" altLang="zh-CN" dirty="0"/>
              <a:t>77 keywords in C# in contrast to 50 keywords in Java</a:t>
            </a:r>
          </a:p>
        </p:txBody>
      </p:sp>
    </p:spTree>
    <p:extLst>
      <p:ext uri="{BB962C8B-B14F-4D97-AF65-F5344CB8AC3E}">
        <p14:creationId xmlns:p14="http://schemas.microsoft.com/office/powerpoint/2010/main" val="110533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25DFADDD-EF2D-4B0A-ADEE-8CF1B6078E15}" type="slidenum">
              <a:rPr lang="zh-CN" altLang="en-US" sz="1400" b="0">
                <a:solidFill>
                  <a:srgbClr val="000000"/>
                </a:solidFill>
              </a:rPr>
              <a:pPr eaLnBrk="1" hangingPunct="1">
                <a:spcBef>
                  <a:spcPct val="0"/>
                </a:spcBef>
                <a:buFontTx/>
                <a:buNone/>
              </a:pPr>
              <a:t>22</a:t>
            </a:fld>
            <a:endParaRPr lang="en-US" altLang="zh-CN" sz="1400" b="0">
              <a:solidFill>
                <a:srgbClr val="000000"/>
              </a:solidFill>
            </a:endParaRPr>
          </a:p>
        </p:txBody>
      </p:sp>
      <p:sp>
        <p:nvSpPr>
          <p:cNvPr id="104451" name="Rectangle 2"/>
          <p:cNvSpPr>
            <a:spLocks noGrp="1" noChangeArrowheads="1"/>
          </p:cNvSpPr>
          <p:nvPr>
            <p:ph type="title"/>
          </p:nvPr>
        </p:nvSpPr>
        <p:spPr/>
        <p:txBody>
          <a:bodyPr/>
          <a:lstStyle/>
          <a:p>
            <a:pPr eaLnBrk="1" hangingPunct="1"/>
            <a:r>
              <a:rPr lang="en-US" altLang="zh-CN"/>
              <a:t>Naming Conventions</a:t>
            </a:r>
          </a:p>
        </p:txBody>
      </p:sp>
      <p:sp>
        <p:nvSpPr>
          <p:cNvPr id="104452" name="Rectangle 3"/>
          <p:cNvSpPr>
            <a:spLocks noGrp="1" noChangeArrowheads="1"/>
          </p:cNvSpPr>
          <p:nvPr>
            <p:ph type="body" idx="1"/>
          </p:nvPr>
        </p:nvSpPr>
        <p:spPr>
          <a:xfrm>
            <a:off x="1919288" y="1025525"/>
            <a:ext cx="8229600" cy="909638"/>
          </a:xfrm>
        </p:spPr>
        <p:txBody>
          <a:bodyPr/>
          <a:lstStyle/>
          <a:p>
            <a:pPr marL="185738" indent="-185738">
              <a:buNone/>
              <a:tabLst>
                <a:tab pos="1944688" algn="l"/>
                <a:tab pos="2974975" algn="l"/>
              </a:tabLst>
            </a:pPr>
            <a:r>
              <a:rPr lang="en-US" altLang="zh-CN" sz="1800"/>
              <a:t>Casing</a:t>
            </a:r>
          </a:p>
          <a:p>
            <a:pPr marL="185738" indent="-185738">
              <a:spcBef>
                <a:spcPct val="0"/>
              </a:spcBef>
              <a:tabLst>
                <a:tab pos="1944688" algn="l"/>
                <a:tab pos="2974975" algn="l"/>
              </a:tabLst>
            </a:pPr>
            <a:r>
              <a:rPr lang="en-US" altLang="zh-CN" sz="1800"/>
              <a:t>Words are capitalized (e.g. </a:t>
            </a:r>
            <a:r>
              <a:rPr lang="en-US" altLang="zh-CN" sz="1800" i="1"/>
              <a:t>ShowDialog</a:t>
            </a:r>
            <a:r>
              <a:rPr lang="en-US" altLang="zh-CN" sz="1800"/>
              <a:t>)</a:t>
            </a:r>
          </a:p>
          <a:p>
            <a:pPr marL="185738" indent="-185738">
              <a:spcBef>
                <a:spcPct val="0"/>
              </a:spcBef>
              <a:tabLst>
                <a:tab pos="1944688" algn="l"/>
                <a:tab pos="2974975" algn="l"/>
              </a:tabLst>
            </a:pPr>
            <a:r>
              <a:rPr lang="en-US" altLang="zh-CN" sz="1800"/>
              <a:t>First letter in upper case, except for local variables, private fields and constants</a:t>
            </a:r>
          </a:p>
        </p:txBody>
      </p:sp>
      <p:sp>
        <p:nvSpPr>
          <p:cNvPr id="44037" name="Text Box 5"/>
          <p:cNvSpPr txBox="1">
            <a:spLocks noChangeArrowheads="1"/>
          </p:cNvSpPr>
          <p:nvPr/>
        </p:nvSpPr>
        <p:spPr bwMode="auto">
          <a:xfrm>
            <a:off x="1992314" y="5116514"/>
            <a:ext cx="83581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5738" indent="-185738"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1800" dirty="0">
                <a:solidFill>
                  <a:srgbClr val="000000"/>
                </a:solidFill>
              </a:rPr>
              <a:t>First word</a:t>
            </a:r>
          </a:p>
          <a:p>
            <a:pPr>
              <a:spcBef>
                <a:spcPct val="0"/>
              </a:spcBef>
            </a:pPr>
            <a:r>
              <a:rPr lang="en-US" altLang="zh-CN" sz="1800" dirty="0">
                <a:solidFill>
                  <a:srgbClr val="000000"/>
                </a:solidFill>
              </a:rPr>
              <a:t>Names of void methods should start with a verb (e.g. </a:t>
            </a:r>
            <a:r>
              <a:rPr lang="en-US" altLang="zh-CN" sz="1800" i="1" dirty="0" err="1">
                <a:solidFill>
                  <a:srgbClr val="000000"/>
                </a:solidFill>
              </a:rPr>
              <a:t>GetHashCode</a:t>
            </a:r>
            <a:r>
              <a:rPr lang="en-US" altLang="zh-CN" sz="1800" dirty="0">
                <a:solidFill>
                  <a:srgbClr val="000000"/>
                </a:solidFill>
              </a:rPr>
              <a:t>)</a:t>
            </a:r>
          </a:p>
          <a:p>
            <a:pPr>
              <a:spcBef>
                <a:spcPct val="0"/>
              </a:spcBef>
            </a:pPr>
            <a:r>
              <a:rPr lang="en-US" altLang="zh-CN" sz="1800" dirty="0">
                <a:solidFill>
                  <a:srgbClr val="000000"/>
                </a:solidFill>
              </a:rPr>
              <a:t>Other names should start with a noun (e.g. </a:t>
            </a:r>
            <a:r>
              <a:rPr lang="en-US" altLang="zh-CN" sz="1800" i="1" dirty="0">
                <a:solidFill>
                  <a:srgbClr val="000000"/>
                </a:solidFill>
              </a:rPr>
              <a:t>size</a:t>
            </a:r>
            <a:r>
              <a:rPr lang="en-US" altLang="zh-CN" sz="1800" dirty="0">
                <a:solidFill>
                  <a:srgbClr val="000000"/>
                </a:solidFill>
              </a:rPr>
              <a:t>, </a:t>
            </a:r>
            <a:r>
              <a:rPr lang="en-US" altLang="zh-CN" sz="1800" i="1" dirty="0" err="1">
                <a:solidFill>
                  <a:srgbClr val="000000"/>
                </a:solidFill>
              </a:rPr>
              <a:t>IndexOf</a:t>
            </a:r>
            <a:r>
              <a:rPr lang="en-US" altLang="zh-CN" sz="1800" dirty="0">
                <a:solidFill>
                  <a:srgbClr val="000000"/>
                </a:solidFill>
              </a:rPr>
              <a:t>, </a:t>
            </a:r>
            <a:r>
              <a:rPr lang="en-US" altLang="zh-CN" sz="1800" i="1" dirty="0">
                <a:solidFill>
                  <a:srgbClr val="000000"/>
                </a:solidFill>
              </a:rPr>
              <a:t>Collections</a:t>
            </a:r>
            <a:r>
              <a:rPr lang="en-US" altLang="zh-CN" sz="1800" dirty="0">
                <a:solidFill>
                  <a:srgbClr val="000000"/>
                </a:solidFill>
              </a:rPr>
              <a:t>)</a:t>
            </a:r>
          </a:p>
          <a:p>
            <a:pPr>
              <a:spcBef>
                <a:spcPct val="0"/>
              </a:spcBef>
            </a:pPr>
            <a:r>
              <a:rPr lang="en-US" altLang="zh-CN" sz="1800" dirty="0">
                <a:solidFill>
                  <a:srgbClr val="000000"/>
                </a:solidFill>
              </a:rPr>
              <a:t>Enumeration constants or bool members may start with an adjective (</a:t>
            </a:r>
            <a:r>
              <a:rPr lang="en-US" altLang="zh-CN" sz="1800" i="1" dirty="0">
                <a:solidFill>
                  <a:srgbClr val="000000"/>
                </a:solidFill>
              </a:rPr>
              <a:t>Red</a:t>
            </a:r>
            <a:r>
              <a:rPr lang="en-US" altLang="zh-CN" sz="1800" dirty="0">
                <a:solidFill>
                  <a:srgbClr val="000000"/>
                </a:solidFill>
              </a:rPr>
              <a:t>, </a:t>
            </a:r>
            <a:r>
              <a:rPr lang="en-US" altLang="zh-CN" sz="1800" i="1" dirty="0">
                <a:solidFill>
                  <a:srgbClr val="000000"/>
                </a:solidFill>
              </a:rPr>
              <a:t>Empty</a:t>
            </a:r>
            <a:r>
              <a:rPr lang="en-US" altLang="zh-CN" sz="1800" dirty="0">
                <a:solidFill>
                  <a:srgbClr val="000000"/>
                </a:solidFill>
              </a:rPr>
              <a:t>)</a:t>
            </a:r>
            <a:endParaRPr lang="de-AT" altLang="zh-CN" sz="1800" dirty="0">
              <a:solidFill>
                <a:srgbClr val="000000"/>
              </a:solidFill>
            </a:endParaRPr>
          </a:p>
        </p:txBody>
      </p:sp>
      <p:sp>
        <p:nvSpPr>
          <p:cNvPr id="104454" name="Rectangle 6"/>
          <p:cNvSpPr>
            <a:spLocks noChangeArrowheads="1"/>
          </p:cNvSpPr>
          <p:nvPr/>
        </p:nvSpPr>
        <p:spPr bwMode="auto">
          <a:xfrm>
            <a:off x="1974850" y="1944688"/>
            <a:ext cx="8229600" cy="30543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49700" indent="-3949700" eaLnBrk="0" hangingPunct="0">
              <a:spcBef>
                <a:spcPct val="20000"/>
              </a:spcBef>
              <a:buChar char="•"/>
              <a:tabLst>
                <a:tab pos="2597150" algn="l"/>
                <a:tab pos="39497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2597150" algn="l"/>
                <a:tab pos="39497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2597150" algn="l"/>
                <a:tab pos="39497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Tx/>
              <a:buNone/>
            </a:pPr>
            <a:r>
              <a:rPr lang="en-US" altLang="zh-CN" sz="1800" dirty="0">
                <a:solidFill>
                  <a:srgbClr val="000000"/>
                </a:solidFill>
              </a:rPr>
              <a:t>constants	upper case	</a:t>
            </a:r>
            <a:r>
              <a:rPr lang="en-US" altLang="zh-CN" sz="1800" i="1" dirty="0">
                <a:solidFill>
                  <a:srgbClr val="000000"/>
                </a:solidFill>
              </a:rPr>
              <a:t>SIZE, MAX_VALUE</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local variables	lower case	</a:t>
            </a:r>
            <a:r>
              <a:rPr lang="en-US" altLang="zh-CN" sz="1800" i="1" dirty="0" err="1">
                <a:solidFill>
                  <a:srgbClr val="000000"/>
                </a:solidFill>
              </a:rPr>
              <a:t>i</a:t>
            </a:r>
            <a:r>
              <a:rPr lang="en-US" altLang="zh-CN" sz="1800" dirty="0">
                <a:solidFill>
                  <a:srgbClr val="000000"/>
                </a:solidFill>
              </a:rPr>
              <a:t>, </a:t>
            </a:r>
            <a:r>
              <a:rPr lang="en-US" altLang="zh-CN" sz="1800" i="1" dirty="0">
                <a:solidFill>
                  <a:srgbClr val="000000"/>
                </a:solidFill>
              </a:rPr>
              <a:t>top</a:t>
            </a:r>
            <a:r>
              <a:rPr lang="en-US" altLang="zh-CN" sz="1800" dirty="0">
                <a:solidFill>
                  <a:srgbClr val="000000"/>
                </a:solidFill>
              </a:rPr>
              <a:t>, </a:t>
            </a:r>
            <a:r>
              <a:rPr lang="en-US" altLang="zh-CN" sz="1800" i="1" dirty="0">
                <a:solidFill>
                  <a:srgbClr val="000000"/>
                </a:solidFill>
              </a:rPr>
              <a:t>sum</a:t>
            </a:r>
          </a:p>
          <a:p>
            <a:pPr eaLnBrk="1" hangingPunct="1">
              <a:spcBef>
                <a:spcPct val="10000"/>
              </a:spcBef>
              <a:buFontTx/>
              <a:buNone/>
            </a:pPr>
            <a:r>
              <a:rPr lang="en-US" altLang="zh-CN" sz="1800" dirty="0">
                <a:solidFill>
                  <a:srgbClr val="000000"/>
                </a:solidFill>
              </a:rPr>
              <a:t>private fields	lower case	</a:t>
            </a:r>
            <a:r>
              <a:rPr lang="en-US" altLang="zh-CN" sz="1800" i="1" dirty="0">
                <a:solidFill>
                  <a:srgbClr val="000000"/>
                </a:solidFill>
              </a:rPr>
              <a:t>data, </a:t>
            </a:r>
            <a:r>
              <a:rPr lang="en-US" altLang="zh-CN" sz="1800" i="1" dirty="0" err="1">
                <a:solidFill>
                  <a:srgbClr val="000000"/>
                </a:solidFill>
              </a:rPr>
              <a:t>lastElement</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public fields	upper case	</a:t>
            </a:r>
            <a:r>
              <a:rPr lang="en-US" altLang="zh-CN" sz="1800" i="1" dirty="0">
                <a:solidFill>
                  <a:srgbClr val="000000"/>
                </a:solidFill>
              </a:rPr>
              <a:t>Width, </a:t>
            </a:r>
            <a:r>
              <a:rPr lang="en-US" altLang="zh-CN" sz="1800" i="1" dirty="0" err="1">
                <a:solidFill>
                  <a:srgbClr val="000000"/>
                </a:solidFill>
              </a:rPr>
              <a:t>BufferLength</a:t>
            </a:r>
            <a:endParaRPr lang="en-US" altLang="zh-CN" sz="1800" i="1" dirty="0">
              <a:solidFill>
                <a:srgbClr val="000000"/>
              </a:solidFill>
            </a:endParaRPr>
          </a:p>
          <a:p>
            <a:pPr eaLnBrk="1" hangingPunct="1">
              <a:spcBef>
                <a:spcPct val="10000"/>
              </a:spcBef>
              <a:buFontTx/>
              <a:buNone/>
            </a:pPr>
            <a:r>
              <a:rPr lang="en-US" altLang="zh-CN" sz="1800" dirty="0">
                <a:solidFill>
                  <a:srgbClr val="000000"/>
                </a:solidFill>
              </a:rPr>
              <a:t>properties	upper case	</a:t>
            </a:r>
            <a:r>
              <a:rPr lang="en-US" altLang="zh-CN" sz="1800" i="1" dirty="0">
                <a:solidFill>
                  <a:srgbClr val="000000"/>
                </a:solidFill>
              </a:rPr>
              <a:t>Length</a:t>
            </a:r>
            <a:r>
              <a:rPr lang="en-US" altLang="zh-CN" sz="1800" dirty="0">
                <a:solidFill>
                  <a:srgbClr val="000000"/>
                </a:solidFill>
              </a:rPr>
              <a:t>, </a:t>
            </a:r>
            <a:r>
              <a:rPr lang="en-US" altLang="zh-CN" sz="1800" i="1" dirty="0" err="1">
                <a:solidFill>
                  <a:srgbClr val="000000"/>
                </a:solidFill>
              </a:rPr>
              <a:t>FullName</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enumeration constants	upper case	</a:t>
            </a:r>
            <a:r>
              <a:rPr lang="en-US" altLang="zh-CN" sz="1800" i="1" dirty="0">
                <a:solidFill>
                  <a:srgbClr val="000000"/>
                </a:solidFill>
              </a:rPr>
              <a:t>Red</a:t>
            </a:r>
            <a:r>
              <a:rPr lang="en-US" altLang="zh-CN" sz="1800" dirty="0">
                <a:solidFill>
                  <a:srgbClr val="000000"/>
                </a:solidFill>
              </a:rPr>
              <a:t>, </a:t>
            </a:r>
            <a:r>
              <a:rPr lang="en-US" altLang="zh-CN" sz="1800" i="1" dirty="0">
                <a:solidFill>
                  <a:srgbClr val="000000"/>
                </a:solidFill>
              </a:rPr>
              <a:t>Blue</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methods	upper case	</a:t>
            </a:r>
            <a:r>
              <a:rPr lang="en-US" altLang="zh-CN" sz="1800" i="1" dirty="0">
                <a:solidFill>
                  <a:srgbClr val="000000"/>
                </a:solidFill>
              </a:rPr>
              <a:t>Add</a:t>
            </a:r>
            <a:r>
              <a:rPr lang="en-US" altLang="zh-CN" sz="1800" dirty="0">
                <a:solidFill>
                  <a:srgbClr val="000000"/>
                </a:solidFill>
              </a:rPr>
              <a:t>, </a:t>
            </a:r>
            <a:r>
              <a:rPr lang="en-US" altLang="zh-CN" sz="1800" i="1" dirty="0" err="1">
                <a:solidFill>
                  <a:srgbClr val="000000"/>
                </a:solidFill>
              </a:rPr>
              <a:t>IndexOf</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types	upper case	</a:t>
            </a:r>
            <a:r>
              <a:rPr lang="en-US" altLang="zh-CN" sz="1800" i="1" dirty="0" err="1">
                <a:solidFill>
                  <a:srgbClr val="000000"/>
                </a:solidFill>
              </a:rPr>
              <a:t>StringBuilder</a:t>
            </a:r>
            <a:r>
              <a:rPr lang="en-US" altLang="zh-CN" sz="1800" dirty="0">
                <a:solidFill>
                  <a:srgbClr val="000000"/>
                </a:solidFill>
              </a:rPr>
              <a:t> (predefined types in lower case: </a:t>
            </a:r>
            <a:r>
              <a:rPr lang="en-US" altLang="zh-CN" sz="1800" dirty="0" err="1">
                <a:solidFill>
                  <a:srgbClr val="000000"/>
                </a:solidFill>
              </a:rPr>
              <a:t>int</a:t>
            </a:r>
            <a:r>
              <a:rPr lang="en-US" altLang="zh-CN" sz="1800" dirty="0">
                <a:solidFill>
                  <a:srgbClr val="000000"/>
                </a:solidFill>
              </a:rPr>
              <a:t>, string)</a:t>
            </a:r>
          </a:p>
          <a:p>
            <a:pPr eaLnBrk="1" hangingPunct="1">
              <a:spcBef>
                <a:spcPct val="10000"/>
              </a:spcBef>
              <a:buFontTx/>
              <a:buNone/>
            </a:pPr>
            <a:r>
              <a:rPr lang="en-US" altLang="zh-CN" sz="1800" dirty="0">
                <a:solidFill>
                  <a:srgbClr val="000000"/>
                </a:solidFill>
              </a:rPr>
              <a:t>namespaces	upper case	</a:t>
            </a:r>
            <a:r>
              <a:rPr lang="en-US" altLang="zh-CN" sz="1800" i="1" dirty="0">
                <a:solidFill>
                  <a:srgbClr val="000000"/>
                </a:solidFill>
              </a:rPr>
              <a:t>System</a:t>
            </a:r>
            <a:r>
              <a:rPr lang="en-US" altLang="zh-CN" sz="1800" dirty="0">
                <a:solidFill>
                  <a:srgbClr val="000000"/>
                </a:solidFill>
              </a:rPr>
              <a:t>, </a:t>
            </a:r>
            <a:r>
              <a:rPr lang="en-US" altLang="zh-CN" sz="1800" i="1" dirty="0">
                <a:solidFill>
                  <a:srgbClr val="000000"/>
                </a:solidFill>
              </a:rPr>
              <a:t>Collections</a:t>
            </a:r>
            <a:endParaRPr lang="en-US" altLang="zh-CN" sz="1800" dirty="0">
              <a:solidFill>
                <a:srgbClr val="000000"/>
              </a:solidFill>
            </a:endParaRPr>
          </a:p>
        </p:txBody>
      </p:sp>
    </p:spTree>
    <p:extLst>
      <p:ext uri="{BB962C8B-B14F-4D97-AF65-F5344CB8AC3E}">
        <p14:creationId xmlns:p14="http://schemas.microsoft.com/office/powerpoint/2010/main" val="1928367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CCF8D6E7-E50F-481B-874D-0A4E6F697BFB}" type="slidenum">
              <a:rPr lang="zh-CN" altLang="en-US" sz="1400" b="0">
                <a:solidFill>
                  <a:srgbClr val="000000"/>
                </a:solidFill>
              </a:rPr>
              <a:pPr eaLnBrk="1" hangingPunct="1">
                <a:spcBef>
                  <a:spcPct val="0"/>
                </a:spcBef>
                <a:buFontTx/>
                <a:buNone/>
              </a:pPr>
              <a:t>23</a:t>
            </a:fld>
            <a:endParaRPr lang="en-US" altLang="zh-CN" sz="1400" b="0">
              <a:solidFill>
                <a:srgbClr val="000000"/>
              </a:solidFill>
            </a:endParaRPr>
          </a:p>
        </p:txBody>
      </p:sp>
      <p:sp>
        <p:nvSpPr>
          <p:cNvPr id="105475" name="Rectangle 2"/>
          <p:cNvSpPr>
            <a:spLocks noGrp="1" noChangeArrowheads="1"/>
          </p:cNvSpPr>
          <p:nvPr>
            <p:ph type="title"/>
          </p:nvPr>
        </p:nvSpPr>
        <p:spPr/>
        <p:txBody>
          <a:bodyPr/>
          <a:lstStyle/>
          <a:p>
            <a:pPr eaLnBrk="1" hangingPunct="1"/>
            <a:r>
              <a:rPr lang="en-US" altLang="zh-CN"/>
              <a:t>Integer Numbers</a:t>
            </a:r>
          </a:p>
        </p:txBody>
      </p:sp>
      <p:sp>
        <p:nvSpPr>
          <p:cNvPr id="105476" name="Rectangle 3"/>
          <p:cNvSpPr>
            <a:spLocks noGrp="1" noChangeArrowheads="1"/>
          </p:cNvSpPr>
          <p:nvPr>
            <p:ph type="body" idx="1"/>
          </p:nvPr>
        </p:nvSpPr>
        <p:spPr>
          <a:xfrm>
            <a:off x="1919288" y="1025526"/>
            <a:ext cx="1257300" cy="538163"/>
          </a:xfrm>
        </p:spPr>
        <p:txBody>
          <a:bodyPr/>
          <a:lstStyle/>
          <a:p>
            <a:pPr>
              <a:buNone/>
              <a:tabLst>
                <a:tab pos="1892300" algn="l"/>
              </a:tabLst>
            </a:pPr>
            <a:r>
              <a:rPr lang="en-US" altLang="zh-CN"/>
              <a:t>Syntax</a:t>
            </a:r>
          </a:p>
        </p:txBody>
      </p:sp>
      <p:sp>
        <p:nvSpPr>
          <p:cNvPr id="105477" name="Rectangle 6"/>
          <p:cNvSpPr>
            <a:spLocks noChangeArrowheads="1"/>
          </p:cNvSpPr>
          <p:nvPr/>
        </p:nvSpPr>
        <p:spPr bwMode="auto">
          <a:xfrm>
            <a:off x="1905000" y="2611438"/>
            <a:ext cx="73279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21590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21590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21590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rgbClr val="000000"/>
                </a:solidFill>
              </a:rPr>
              <a:t>Type</a:t>
            </a:r>
          </a:p>
          <a:p>
            <a:pPr eaLnBrk="1" hangingPunct="1">
              <a:spcBef>
                <a:spcPct val="0"/>
              </a:spcBef>
              <a:buFontTx/>
              <a:buNone/>
            </a:pPr>
            <a:r>
              <a:rPr lang="en-US" altLang="zh-CN" dirty="0">
                <a:solidFill>
                  <a:srgbClr val="000000"/>
                </a:solidFill>
              </a:rPr>
              <a:t>	</a:t>
            </a:r>
            <a:r>
              <a:rPr lang="en-US" altLang="zh-CN" u="sng" dirty="0">
                <a:solidFill>
                  <a:srgbClr val="FF0000"/>
                </a:solidFill>
              </a:rPr>
              <a:t>without suffix: 	smallest type from </a:t>
            </a:r>
            <a:r>
              <a:rPr lang="en-US" altLang="zh-CN" u="sng" dirty="0" err="1">
                <a:solidFill>
                  <a:srgbClr val="FF0000"/>
                </a:solidFill>
              </a:rPr>
              <a:t>int</a:t>
            </a:r>
            <a:r>
              <a:rPr lang="en-US" altLang="zh-CN" u="sng" dirty="0">
                <a:solidFill>
                  <a:srgbClr val="FF0000"/>
                </a:solidFill>
              </a:rPr>
              <a:t>, </a:t>
            </a:r>
            <a:r>
              <a:rPr lang="en-US" altLang="zh-CN" u="sng" dirty="0" err="1">
                <a:solidFill>
                  <a:srgbClr val="FF0000"/>
                </a:solidFill>
              </a:rPr>
              <a:t>uint</a:t>
            </a:r>
            <a:r>
              <a:rPr lang="en-US" altLang="zh-CN" u="sng" dirty="0">
                <a:solidFill>
                  <a:srgbClr val="FF0000"/>
                </a:solidFill>
              </a:rPr>
              <a:t>, long, </a:t>
            </a:r>
            <a:r>
              <a:rPr lang="en-US" altLang="zh-CN" u="sng" dirty="0" err="1">
                <a:solidFill>
                  <a:srgbClr val="FF0000"/>
                </a:solidFill>
              </a:rPr>
              <a:t>ulong</a:t>
            </a:r>
            <a:endParaRPr lang="en-US" altLang="zh-CN" u="sng" dirty="0">
              <a:solidFill>
                <a:srgbClr val="FF0000"/>
              </a:solidFill>
            </a:endParaRPr>
          </a:p>
          <a:p>
            <a:pPr eaLnBrk="1" hangingPunct="1">
              <a:spcBef>
                <a:spcPct val="0"/>
              </a:spcBef>
              <a:buFontTx/>
              <a:buNone/>
            </a:pPr>
            <a:r>
              <a:rPr lang="en-US" altLang="zh-CN" dirty="0">
                <a:solidFill>
                  <a:srgbClr val="000000"/>
                </a:solidFill>
              </a:rPr>
              <a:t>	suffix u, U: 	smallest type from </a:t>
            </a:r>
            <a:r>
              <a:rPr lang="en-US" altLang="zh-CN" dirty="0" err="1">
                <a:solidFill>
                  <a:srgbClr val="000000"/>
                </a:solidFill>
              </a:rPr>
              <a:t>uint</a:t>
            </a:r>
            <a:r>
              <a:rPr lang="en-US" altLang="zh-CN" dirty="0">
                <a:solidFill>
                  <a:srgbClr val="000000"/>
                </a:solidFill>
              </a:rPr>
              <a:t>, </a:t>
            </a:r>
            <a:r>
              <a:rPr lang="en-US" altLang="zh-CN" dirty="0" err="1">
                <a:solidFill>
                  <a:srgbClr val="000000"/>
                </a:solidFill>
              </a:rPr>
              <a:t>ulong</a:t>
            </a:r>
            <a:endParaRPr lang="en-US" altLang="zh-CN" dirty="0">
              <a:solidFill>
                <a:srgbClr val="000000"/>
              </a:solidFill>
            </a:endParaRPr>
          </a:p>
          <a:p>
            <a:pPr eaLnBrk="1" hangingPunct="1">
              <a:spcBef>
                <a:spcPct val="0"/>
              </a:spcBef>
              <a:buFontTx/>
              <a:buNone/>
            </a:pPr>
            <a:r>
              <a:rPr lang="en-US" altLang="zh-CN" dirty="0">
                <a:solidFill>
                  <a:srgbClr val="000000"/>
                </a:solidFill>
              </a:rPr>
              <a:t>	suffix l, L: 	smallest type from long, </a:t>
            </a:r>
            <a:r>
              <a:rPr lang="en-US" altLang="zh-CN" dirty="0" err="1">
                <a:solidFill>
                  <a:srgbClr val="000000"/>
                </a:solidFill>
              </a:rPr>
              <a:t>ulong</a:t>
            </a:r>
            <a:endParaRPr lang="en-US" altLang="zh-CN" dirty="0">
              <a:solidFill>
                <a:srgbClr val="000000"/>
              </a:solidFill>
            </a:endParaRPr>
          </a:p>
          <a:p>
            <a:pPr eaLnBrk="1" hangingPunct="1">
              <a:buFontTx/>
              <a:buNone/>
            </a:pPr>
            <a:r>
              <a:rPr lang="en-US" altLang="zh-CN" dirty="0">
                <a:solidFill>
                  <a:srgbClr val="000000"/>
                </a:solidFill>
              </a:rPr>
              <a:t>Examples</a:t>
            </a:r>
          </a:p>
          <a:p>
            <a:pPr eaLnBrk="1" hangingPunct="1">
              <a:spcBef>
                <a:spcPct val="0"/>
              </a:spcBef>
              <a:buFontTx/>
              <a:buNone/>
            </a:pPr>
            <a:r>
              <a:rPr lang="en-US" altLang="zh-CN" dirty="0">
                <a:solidFill>
                  <a:srgbClr val="000000"/>
                </a:solidFill>
                <a:latin typeface="Calibri" panose="020F0502020204030204" pitchFamily="34" charset="0"/>
              </a:rPr>
              <a:t>	17	</a:t>
            </a:r>
            <a:r>
              <a:rPr lang="en-US" altLang="zh-CN" dirty="0" err="1">
                <a:solidFill>
                  <a:srgbClr val="000000"/>
                </a:solidFill>
              </a:rPr>
              <a:t>int</a:t>
            </a:r>
            <a:endParaRPr lang="en-US" altLang="zh-CN" dirty="0">
              <a:solidFill>
                <a:srgbClr val="000000"/>
              </a:solidFill>
            </a:endParaRPr>
          </a:p>
          <a:p>
            <a:pPr eaLnBrk="1" hangingPunct="1">
              <a:spcBef>
                <a:spcPct val="0"/>
              </a:spcBef>
              <a:buFontTx/>
              <a:buNone/>
            </a:pPr>
            <a:r>
              <a:rPr lang="en-US" altLang="zh-CN" dirty="0">
                <a:solidFill>
                  <a:srgbClr val="000000"/>
                </a:solidFill>
                <a:latin typeface="Calibri" panose="020F0502020204030204" pitchFamily="34" charset="0"/>
              </a:rPr>
              <a:t>	9876543210	</a:t>
            </a:r>
            <a:r>
              <a:rPr lang="en-US" altLang="zh-CN" dirty="0">
                <a:solidFill>
                  <a:srgbClr val="000000"/>
                </a:solidFill>
              </a:rPr>
              <a:t>long</a:t>
            </a:r>
          </a:p>
          <a:p>
            <a:pPr eaLnBrk="1" hangingPunct="1">
              <a:spcBef>
                <a:spcPct val="0"/>
              </a:spcBef>
              <a:buFontTx/>
              <a:buNone/>
            </a:pPr>
            <a:r>
              <a:rPr lang="en-US" altLang="zh-CN" dirty="0">
                <a:solidFill>
                  <a:srgbClr val="000000"/>
                </a:solidFill>
                <a:latin typeface="Calibri" panose="020F0502020204030204" pitchFamily="34" charset="0"/>
              </a:rPr>
              <a:t>	17L	</a:t>
            </a:r>
            <a:r>
              <a:rPr lang="en-US" altLang="zh-CN" dirty="0">
                <a:solidFill>
                  <a:srgbClr val="000000"/>
                </a:solidFill>
              </a:rPr>
              <a:t>long</a:t>
            </a:r>
          </a:p>
          <a:p>
            <a:pPr eaLnBrk="1" hangingPunct="1">
              <a:spcBef>
                <a:spcPct val="0"/>
              </a:spcBef>
              <a:buFontTx/>
              <a:buNone/>
            </a:pPr>
            <a:r>
              <a:rPr lang="en-US" altLang="zh-CN" dirty="0">
                <a:solidFill>
                  <a:srgbClr val="000000"/>
                </a:solidFill>
                <a:latin typeface="Calibri" panose="020F0502020204030204" pitchFamily="34" charset="0"/>
              </a:rPr>
              <a:t>	17u	</a:t>
            </a:r>
            <a:r>
              <a:rPr lang="en-US" altLang="zh-CN" dirty="0" err="1">
                <a:solidFill>
                  <a:srgbClr val="000000"/>
                </a:solidFill>
              </a:rPr>
              <a:t>uint</a:t>
            </a:r>
            <a:endParaRPr lang="en-US" altLang="zh-CN" dirty="0">
              <a:solidFill>
                <a:srgbClr val="000000"/>
              </a:solidFill>
            </a:endParaRPr>
          </a:p>
          <a:p>
            <a:pPr eaLnBrk="1" hangingPunct="1">
              <a:spcBef>
                <a:spcPct val="0"/>
              </a:spcBef>
              <a:buFontTx/>
              <a:buNone/>
            </a:pPr>
            <a:r>
              <a:rPr lang="en-US" altLang="zh-CN" dirty="0">
                <a:solidFill>
                  <a:srgbClr val="000000"/>
                </a:solidFill>
                <a:latin typeface="Calibri" panose="020F0502020204030204" pitchFamily="34" charset="0"/>
              </a:rPr>
              <a:t>	0x3f	</a:t>
            </a:r>
            <a:r>
              <a:rPr lang="en-US" altLang="zh-CN" dirty="0" err="1">
                <a:solidFill>
                  <a:srgbClr val="000000"/>
                </a:solidFill>
              </a:rPr>
              <a:t>int</a:t>
            </a:r>
            <a:endParaRPr lang="en-US" altLang="zh-CN" dirty="0">
              <a:solidFill>
                <a:srgbClr val="000000"/>
              </a:solidFill>
            </a:endParaRPr>
          </a:p>
          <a:p>
            <a:pPr eaLnBrk="1" hangingPunct="1">
              <a:spcBef>
                <a:spcPct val="0"/>
              </a:spcBef>
              <a:buFontTx/>
              <a:buNone/>
            </a:pPr>
            <a:r>
              <a:rPr lang="en-US" altLang="zh-CN" dirty="0">
                <a:solidFill>
                  <a:srgbClr val="000000"/>
                </a:solidFill>
                <a:latin typeface="Calibri" panose="020F0502020204030204" pitchFamily="34" charset="0"/>
              </a:rPr>
              <a:t>	0x100000000	</a:t>
            </a:r>
            <a:r>
              <a:rPr lang="en-US" altLang="zh-CN" dirty="0">
                <a:solidFill>
                  <a:srgbClr val="000000"/>
                </a:solidFill>
              </a:rPr>
              <a:t>long</a:t>
            </a:r>
          </a:p>
          <a:p>
            <a:pPr eaLnBrk="1" hangingPunct="1">
              <a:spcBef>
                <a:spcPct val="0"/>
              </a:spcBef>
              <a:buFontTx/>
              <a:buNone/>
            </a:pPr>
            <a:r>
              <a:rPr lang="en-US" altLang="zh-CN" dirty="0">
                <a:solidFill>
                  <a:srgbClr val="000000"/>
                </a:solidFill>
                <a:latin typeface="Calibri" panose="020F0502020204030204" pitchFamily="34" charset="0"/>
              </a:rPr>
              <a:t>	0x3fL	</a:t>
            </a:r>
            <a:r>
              <a:rPr lang="en-US" altLang="zh-CN" dirty="0">
                <a:solidFill>
                  <a:srgbClr val="000000"/>
                </a:solidFill>
              </a:rPr>
              <a:t>long</a:t>
            </a:r>
          </a:p>
        </p:txBody>
      </p:sp>
      <p:sp>
        <p:nvSpPr>
          <p:cNvPr id="105478" name="Rectangle 7"/>
          <p:cNvSpPr>
            <a:spLocks noChangeArrowheads="1"/>
          </p:cNvSpPr>
          <p:nvPr/>
        </p:nvSpPr>
        <p:spPr bwMode="auto">
          <a:xfrm>
            <a:off x="2249488" y="1431926"/>
            <a:ext cx="5702300" cy="113877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18923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8923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8923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a:solidFill>
                  <a:srgbClr val="000000"/>
                </a:solidFill>
                <a:latin typeface="Calibri" panose="020F0502020204030204" pitchFamily="34" charset="0"/>
              </a:rPr>
              <a:t>DecConstant = digit {digit} {IntSuffix}.</a:t>
            </a:r>
          </a:p>
          <a:p>
            <a:pPr eaLnBrk="1" hangingPunct="1">
              <a:buFontTx/>
              <a:buNone/>
            </a:pPr>
            <a:r>
              <a:rPr lang="en-US" altLang="zh-CN">
                <a:solidFill>
                  <a:srgbClr val="000000"/>
                </a:solidFill>
                <a:latin typeface="Calibri" panose="020F0502020204030204" pitchFamily="34" charset="0"/>
              </a:rPr>
              <a:t>HexConstant = "0x" hexDigit {hexDigit} {IntSuffix}.</a:t>
            </a:r>
          </a:p>
          <a:p>
            <a:pPr eaLnBrk="1" hangingPunct="1">
              <a:buFontTx/>
              <a:buNone/>
            </a:pPr>
            <a:r>
              <a:rPr lang="en-US" altLang="zh-CN">
                <a:solidFill>
                  <a:srgbClr val="000000"/>
                </a:solidFill>
                <a:latin typeface="Calibri" panose="020F0502020204030204" pitchFamily="34" charset="0"/>
              </a:rPr>
              <a:t>IntSuffix = 'u' | 'U' | 'l' | 'L'.</a:t>
            </a:r>
          </a:p>
        </p:txBody>
      </p:sp>
    </p:spTree>
    <p:extLst>
      <p:ext uri="{BB962C8B-B14F-4D97-AF65-F5344CB8AC3E}">
        <p14:creationId xmlns:p14="http://schemas.microsoft.com/office/powerpoint/2010/main" val="160393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xfrm>
            <a:off x="4875213" y="6335713"/>
            <a:ext cx="2133600" cy="476250"/>
          </a:xfrm>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DEC97327-9E2D-4C95-9A5F-B771A2394FA3}" type="slidenum">
              <a:rPr lang="zh-CN" altLang="en-US" sz="1400" b="0">
                <a:solidFill>
                  <a:srgbClr val="000000"/>
                </a:solidFill>
              </a:rPr>
              <a:pPr eaLnBrk="1" hangingPunct="1">
                <a:spcBef>
                  <a:spcPct val="0"/>
                </a:spcBef>
                <a:buFontTx/>
                <a:buNone/>
              </a:pPr>
              <a:t>24</a:t>
            </a:fld>
            <a:endParaRPr lang="en-US" altLang="zh-CN" sz="1400" b="0">
              <a:solidFill>
                <a:srgbClr val="000000"/>
              </a:solidFill>
            </a:endParaRPr>
          </a:p>
        </p:txBody>
      </p:sp>
      <p:sp>
        <p:nvSpPr>
          <p:cNvPr id="106499" name="Rectangle 2"/>
          <p:cNvSpPr>
            <a:spLocks noGrp="1" noChangeArrowheads="1"/>
          </p:cNvSpPr>
          <p:nvPr>
            <p:ph type="title"/>
          </p:nvPr>
        </p:nvSpPr>
        <p:spPr/>
        <p:txBody>
          <a:bodyPr/>
          <a:lstStyle/>
          <a:p>
            <a:pPr eaLnBrk="1" hangingPunct="1"/>
            <a:r>
              <a:rPr lang="en-US" altLang="zh-CN"/>
              <a:t>Floating-point Numbers</a:t>
            </a:r>
          </a:p>
        </p:txBody>
      </p:sp>
      <p:sp>
        <p:nvSpPr>
          <p:cNvPr id="106500" name="Rectangle 3"/>
          <p:cNvSpPr>
            <a:spLocks noGrp="1" noChangeArrowheads="1"/>
          </p:cNvSpPr>
          <p:nvPr>
            <p:ph type="body" idx="1"/>
          </p:nvPr>
        </p:nvSpPr>
        <p:spPr>
          <a:xfrm>
            <a:off x="1855789" y="1076326"/>
            <a:ext cx="2744787" cy="538163"/>
          </a:xfrm>
        </p:spPr>
        <p:txBody>
          <a:bodyPr>
            <a:normAutofit fontScale="92500"/>
          </a:bodyPr>
          <a:lstStyle/>
          <a:p>
            <a:pPr>
              <a:lnSpc>
                <a:spcPct val="80000"/>
              </a:lnSpc>
              <a:buNone/>
              <a:tabLst>
                <a:tab pos="1892300" algn="l"/>
              </a:tabLst>
            </a:pPr>
            <a:r>
              <a:rPr lang="en-US" altLang="zh-CN"/>
              <a:t>Syntax (simplified)</a:t>
            </a:r>
          </a:p>
        </p:txBody>
      </p:sp>
      <p:sp>
        <p:nvSpPr>
          <p:cNvPr id="106501" name="Rectangle 4"/>
          <p:cNvSpPr>
            <a:spLocks noChangeArrowheads="1"/>
          </p:cNvSpPr>
          <p:nvPr/>
        </p:nvSpPr>
        <p:spPr bwMode="auto">
          <a:xfrm>
            <a:off x="1879600" y="3106738"/>
            <a:ext cx="7327900"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21590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21590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21590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40000"/>
              </a:spcBef>
              <a:buFontTx/>
              <a:buNone/>
            </a:pPr>
            <a:r>
              <a:rPr lang="en-US" altLang="zh-CN" dirty="0">
                <a:solidFill>
                  <a:srgbClr val="000000"/>
                </a:solidFill>
              </a:rPr>
              <a:t>Type</a:t>
            </a:r>
          </a:p>
          <a:p>
            <a:pPr eaLnBrk="1" hangingPunct="1">
              <a:spcBef>
                <a:spcPct val="0"/>
              </a:spcBef>
              <a:buFontTx/>
              <a:buNone/>
            </a:pPr>
            <a:r>
              <a:rPr lang="en-US" altLang="zh-CN" dirty="0">
                <a:solidFill>
                  <a:srgbClr val="000000"/>
                </a:solidFill>
              </a:rPr>
              <a:t>	without suffix: 	double</a:t>
            </a:r>
          </a:p>
          <a:p>
            <a:pPr eaLnBrk="1" hangingPunct="1">
              <a:spcBef>
                <a:spcPct val="0"/>
              </a:spcBef>
              <a:buFontTx/>
              <a:buNone/>
            </a:pPr>
            <a:r>
              <a:rPr lang="en-US" altLang="zh-CN" dirty="0">
                <a:solidFill>
                  <a:srgbClr val="000000"/>
                </a:solidFill>
              </a:rPr>
              <a:t>	suffix f, F: 	float</a:t>
            </a:r>
          </a:p>
          <a:p>
            <a:pPr eaLnBrk="1" hangingPunct="1">
              <a:spcBef>
                <a:spcPct val="0"/>
              </a:spcBef>
              <a:buFontTx/>
              <a:buNone/>
            </a:pPr>
            <a:r>
              <a:rPr lang="en-US" altLang="zh-CN" dirty="0">
                <a:solidFill>
                  <a:srgbClr val="000000"/>
                </a:solidFill>
              </a:rPr>
              <a:t>	suffix d, D: 	double</a:t>
            </a:r>
          </a:p>
          <a:p>
            <a:pPr eaLnBrk="1" hangingPunct="1">
              <a:spcBef>
                <a:spcPct val="0"/>
              </a:spcBef>
              <a:buFontTx/>
              <a:buNone/>
            </a:pPr>
            <a:r>
              <a:rPr lang="en-US" altLang="zh-CN" dirty="0">
                <a:solidFill>
                  <a:srgbClr val="000000"/>
                </a:solidFill>
              </a:rPr>
              <a:t>	</a:t>
            </a:r>
            <a:r>
              <a:rPr lang="en-US" altLang="zh-CN" u="sng" dirty="0">
                <a:solidFill>
                  <a:srgbClr val="FF0000"/>
                </a:solidFill>
              </a:rPr>
              <a:t>suffix m, M: 	decimal</a:t>
            </a:r>
          </a:p>
          <a:p>
            <a:pPr eaLnBrk="1" hangingPunct="1">
              <a:spcBef>
                <a:spcPct val="40000"/>
              </a:spcBef>
              <a:buFontTx/>
              <a:buNone/>
            </a:pPr>
            <a:r>
              <a:rPr lang="en-US" altLang="zh-CN" dirty="0">
                <a:solidFill>
                  <a:srgbClr val="000000"/>
                </a:solidFill>
              </a:rPr>
              <a:t>Examples</a:t>
            </a:r>
          </a:p>
          <a:p>
            <a:pPr eaLnBrk="1" hangingPunct="1">
              <a:spcBef>
                <a:spcPct val="0"/>
              </a:spcBef>
              <a:buFontTx/>
              <a:buNone/>
            </a:pPr>
            <a:r>
              <a:rPr lang="en-US" altLang="zh-CN" dirty="0">
                <a:solidFill>
                  <a:srgbClr val="000000"/>
                </a:solidFill>
                <a:latin typeface="Arial" panose="020B0604020202020204" pitchFamily="34" charset="0"/>
              </a:rPr>
              <a:t>	</a:t>
            </a:r>
            <a:r>
              <a:rPr lang="en-US" altLang="zh-CN" dirty="0">
                <a:solidFill>
                  <a:srgbClr val="000000"/>
                </a:solidFill>
                <a:latin typeface="Calibri" panose="020F0502020204030204" pitchFamily="34" charset="0"/>
              </a:rPr>
              <a:t>3.14	</a:t>
            </a:r>
            <a:r>
              <a:rPr lang="en-US" altLang="zh-CN" dirty="0">
                <a:solidFill>
                  <a:srgbClr val="000000"/>
                </a:solidFill>
              </a:rPr>
              <a:t>double</a:t>
            </a:r>
          </a:p>
          <a:p>
            <a:pPr eaLnBrk="1" hangingPunct="1">
              <a:spcBef>
                <a:spcPct val="0"/>
              </a:spcBef>
              <a:buFontTx/>
              <a:buNone/>
            </a:pPr>
            <a:r>
              <a:rPr lang="en-US" altLang="zh-CN" dirty="0">
                <a:solidFill>
                  <a:srgbClr val="000000"/>
                </a:solidFill>
                <a:latin typeface="Calibri" panose="020F0502020204030204" pitchFamily="34" charset="0"/>
              </a:rPr>
              <a:t>	1E-2	</a:t>
            </a:r>
            <a:r>
              <a:rPr lang="en-US" altLang="zh-CN" dirty="0">
                <a:solidFill>
                  <a:srgbClr val="000000"/>
                </a:solidFill>
              </a:rPr>
              <a:t>double</a:t>
            </a:r>
          </a:p>
          <a:p>
            <a:pPr eaLnBrk="1" hangingPunct="1">
              <a:spcBef>
                <a:spcPct val="0"/>
              </a:spcBef>
              <a:buFontTx/>
              <a:buNone/>
            </a:pPr>
            <a:r>
              <a:rPr lang="en-US" altLang="zh-CN" dirty="0">
                <a:solidFill>
                  <a:srgbClr val="000000"/>
                </a:solidFill>
                <a:latin typeface="Calibri" panose="020F0502020204030204" pitchFamily="34" charset="0"/>
              </a:rPr>
              <a:t>	</a:t>
            </a:r>
            <a:r>
              <a:rPr lang="en-US" altLang="zh-CN" u="sng" dirty="0">
                <a:solidFill>
                  <a:srgbClr val="FF0000"/>
                </a:solidFill>
                <a:latin typeface="Calibri" panose="020F0502020204030204" pitchFamily="34" charset="0"/>
              </a:rPr>
              <a:t>.1	</a:t>
            </a:r>
            <a:r>
              <a:rPr lang="en-US" altLang="zh-CN" u="sng" dirty="0">
                <a:solidFill>
                  <a:srgbClr val="FF0000"/>
                </a:solidFill>
              </a:rPr>
              <a:t>double</a:t>
            </a:r>
          </a:p>
          <a:p>
            <a:pPr eaLnBrk="1" hangingPunct="1">
              <a:spcBef>
                <a:spcPct val="0"/>
              </a:spcBef>
              <a:buFontTx/>
              <a:buNone/>
            </a:pPr>
            <a:r>
              <a:rPr lang="en-US" altLang="zh-CN" dirty="0">
                <a:solidFill>
                  <a:srgbClr val="000000"/>
                </a:solidFill>
                <a:latin typeface="Calibri" panose="020F0502020204030204" pitchFamily="34" charset="0"/>
              </a:rPr>
              <a:t>	10f	</a:t>
            </a:r>
            <a:r>
              <a:rPr lang="en-US" altLang="zh-CN" dirty="0">
                <a:solidFill>
                  <a:srgbClr val="000000"/>
                </a:solidFill>
              </a:rPr>
              <a:t>float</a:t>
            </a:r>
          </a:p>
        </p:txBody>
      </p:sp>
      <p:sp>
        <p:nvSpPr>
          <p:cNvPr id="106502" name="Rectangle 5"/>
          <p:cNvSpPr>
            <a:spLocks noChangeArrowheads="1"/>
          </p:cNvSpPr>
          <p:nvPr/>
        </p:nvSpPr>
        <p:spPr bwMode="auto">
          <a:xfrm>
            <a:off x="2076450" y="1431926"/>
            <a:ext cx="8528050" cy="1692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spcBef>
                <a:spcPct val="20000"/>
              </a:spcBef>
              <a:buChar char="•"/>
              <a:tabLst>
                <a:tab pos="1706563"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706563"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706563"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706563"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70656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rgbClr val="000000"/>
                </a:solidFill>
                <a:latin typeface="Calibri" panose="020F0502020204030204" pitchFamily="34" charset="0"/>
              </a:rPr>
              <a:t>RealConstant 	= [Digits] ["." [Digits]] [Exp] [RealSuffix].</a:t>
            </a:r>
          </a:p>
          <a:p>
            <a:pPr eaLnBrk="1" hangingPunct="1">
              <a:spcBef>
                <a:spcPct val="0"/>
              </a:spcBef>
              <a:buFontTx/>
              <a:buNone/>
            </a:pPr>
            <a:r>
              <a:rPr lang="en-US" altLang="zh-CN">
                <a:solidFill>
                  <a:srgbClr val="000000"/>
                </a:solidFill>
                <a:latin typeface="Calibri" panose="020F0502020204030204" pitchFamily="34" charset="0"/>
              </a:rPr>
              <a:t>	</a:t>
            </a:r>
            <a:r>
              <a:rPr lang="en-US" altLang="zh-CN" i="1">
                <a:solidFill>
                  <a:srgbClr val="000000"/>
                </a:solidFill>
                <a:latin typeface="Calibri" panose="020F0502020204030204" pitchFamily="34" charset="0"/>
              </a:rPr>
              <a:t>must have at least 1 digit and either ".", exponent or RealSuffix</a:t>
            </a:r>
          </a:p>
          <a:p>
            <a:pPr eaLnBrk="1" hangingPunct="1">
              <a:buFontTx/>
              <a:buNone/>
            </a:pPr>
            <a:r>
              <a:rPr lang="en-US" altLang="zh-CN">
                <a:solidFill>
                  <a:srgbClr val="000000"/>
                </a:solidFill>
                <a:latin typeface="Calibri" panose="020F0502020204030204" pitchFamily="34" charset="0"/>
              </a:rPr>
              <a:t>Digits 	= digit {digit}.</a:t>
            </a:r>
          </a:p>
          <a:p>
            <a:pPr eaLnBrk="1" hangingPunct="1">
              <a:spcBef>
                <a:spcPct val="0"/>
              </a:spcBef>
              <a:buFontTx/>
              <a:buNone/>
            </a:pPr>
            <a:r>
              <a:rPr lang="en-US" altLang="zh-CN">
                <a:solidFill>
                  <a:srgbClr val="000000"/>
                </a:solidFill>
                <a:latin typeface="Calibri" panose="020F0502020204030204" pitchFamily="34" charset="0"/>
              </a:rPr>
              <a:t>Exp 	= ("e" | "E") ["+" | "-"] Digits.</a:t>
            </a:r>
          </a:p>
          <a:p>
            <a:pPr eaLnBrk="1" hangingPunct="1">
              <a:spcBef>
                <a:spcPct val="0"/>
              </a:spcBef>
              <a:buFontTx/>
              <a:buNone/>
            </a:pPr>
            <a:r>
              <a:rPr lang="en-US" altLang="zh-CN">
                <a:solidFill>
                  <a:srgbClr val="000000"/>
                </a:solidFill>
                <a:latin typeface="Calibri" panose="020F0502020204030204" pitchFamily="34" charset="0"/>
              </a:rPr>
              <a:t>RealSuffix 	= "f" | "F" | "d" | "D" | "m" | "M".</a:t>
            </a:r>
          </a:p>
        </p:txBody>
      </p:sp>
    </p:spTree>
    <p:extLst>
      <p:ext uri="{BB962C8B-B14F-4D97-AF65-F5344CB8AC3E}">
        <p14:creationId xmlns:p14="http://schemas.microsoft.com/office/powerpoint/2010/main" val="3233351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2F4AB72B-7694-4491-B0B9-0D65AC34FB2D}" type="slidenum">
              <a:rPr lang="zh-CN" altLang="en-US" sz="1400" b="0">
                <a:solidFill>
                  <a:srgbClr val="000000"/>
                </a:solidFill>
              </a:rPr>
              <a:pPr eaLnBrk="1" hangingPunct="1">
                <a:spcBef>
                  <a:spcPct val="0"/>
                </a:spcBef>
                <a:buFontTx/>
                <a:buNone/>
              </a:pPr>
              <a:t>25</a:t>
            </a:fld>
            <a:endParaRPr lang="en-US" altLang="zh-CN" sz="1400" b="0">
              <a:solidFill>
                <a:srgbClr val="000000"/>
              </a:solidFill>
            </a:endParaRPr>
          </a:p>
        </p:txBody>
      </p:sp>
      <p:sp>
        <p:nvSpPr>
          <p:cNvPr id="107523" name="Rectangle 2"/>
          <p:cNvSpPr>
            <a:spLocks noGrp="1" noChangeArrowheads="1"/>
          </p:cNvSpPr>
          <p:nvPr>
            <p:ph type="title"/>
          </p:nvPr>
        </p:nvSpPr>
        <p:spPr/>
        <p:txBody>
          <a:bodyPr/>
          <a:lstStyle/>
          <a:p>
            <a:pPr eaLnBrk="1" hangingPunct="1"/>
            <a:r>
              <a:rPr lang="en-US" altLang="zh-CN"/>
              <a:t>Character Constants and Strings</a:t>
            </a:r>
          </a:p>
        </p:txBody>
      </p:sp>
      <p:sp>
        <p:nvSpPr>
          <p:cNvPr id="107524" name="Rectangle 3"/>
          <p:cNvSpPr>
            <a:spLocks noGrp="1" noChangeArrowheads="1"/>
          </p:cNvSpPr>
          <p:nvPr>
            <p:ph type="body" idx="1"/>
          </p:nvPr>
        </p:nvSpPr>
        <p:spPr>
          <a:xfrm>
            <a:off x="1919288" y="1025526"/>
            <a:ext cx="1257300" cy="538163"/>
          </a:xfrm>
        </p:spPr>
        <p:txBody>
          <a:bodyPr/>
          <a:lstStyle/>
          <a:p>
            <a:pPr>
              <a:buNone/>
              <a:tabLst>
                <a:tab pos="1892300" algn="l"/>
              </a:tabLst>
            </a:pPr>
            <a:r>
              <a:rPr lang="en-US" altLang="zh-CN"/>
              <a:t>Syntax</a:t>
            </a:r>
          </a:p>
        </p:txBody>
      </p:sp>
      <p:sp>
        <p:nvSpPr>
          <p:cNvPr id="107525" name="Rectangle 4"/>
          <p:cNvSpPr>
            <a:spLocks noChangeArrowheads="1"/>
          </p:cNvSpPr>
          <p:nvPr/>
        </p:nvSpPr>
        <p:spPr bwMode="auto">
          <a:xfrm>
            <a:off x="1905000" y="2217739"/>
            <a:ext cx="7327900" cy="430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354013"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522288" indent="-65088" defTabSz="354013"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354013"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354013"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354013"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FontTx/>
              <a:buNone/>
            </a:pPr>
            <a:r>
              <a:rPr lang="en-US" altLang="zh-CN" dirty="0">
                <a:solidFill>
                  <a:srgbClr val="000000"/>
                </a:solidFill>
              </a:rPr>
              <a:t>char can be</a:t>
            </a:r>
          </a:p>
          <a:p>
            <a:pPr lvl="1" eaLnBrk="1" hangingPunct="1">
              <a:lnSpc>
                <a:spcPct val="70000"/>
              </a:lnSpc>
              <a:spcBef>
                <a:spcPct val="0"/>
              </a:spcBef>
              <a:buClr>
                <a:srgbClr val="333399"/>
              </a:buClr>
              <a:buSzPct val="60000"/>
              <a:buFont typeface="Wingdings" panose="05000000000000000000" pitchFamily="2" charset="2"/>
              <a:buChar char="l"/>
            </a:pPr>
            <a:r>
              <a:rPr lang="en-US" altLang="zh-CN" sz="2000" b="1" dirty="0">
                <a:solidFill>
                  <a:srgbClr val="000000"/>
                </a:solidFill>
                <a:latin typeface="Times New Roman" panose="02020603050405020304" pitchFamily="18" charset="0"/>
              </a:rPr>
              <a:t>	Any character except closing quote, end-of-line or \</a:t>
            </a:r>
          </a:p>
          <a:p>
            <a:pPr lvl="1" eaLnBrk="1" hangingPunct="1">
              <a:lnSpc>
                <a:spcPct val="70000"/>
              </a:lnSpc>
              <a:buClr>
                <a:srgbClr val="333399"/>
              </a:buClr>
              <a:buSzPct val="60000"/>
              <a:buFont typeface="Wingdings" panose="05000000000000000000" pitchFamily="2" charset="2"/>
              <a:buChar char="l"/>
            </a:pPr>
            <a:r>
              <a:rPr lang="en-US" altLang="zh-CN" sz="2000" b="1" u="sng" dirty="0">
                <a:solidFill>
                  <a:srgbClr val="FF0000"/>
                </a:solidFill>
                <a:latin typeface="Times New Roman" panose="02020603050405020304" pitchFamily="18" charset="0"/>
              </a:rPr>
              <a:t>	Escape sequences</a:t>
            </a:r>
          </a:p>
          <a:p>
            <a:pPr lvl="2" eaLnBrk="1" hangingPunct="1">
              <a:lnSpc>
                <a:spcPct val="80000"/>
              </a:lnSpc>
              <a:spcBef>
                <a:spcPct val="0"/>
              </a:spcBef>
              <a:buFontTx/>
              <a:buNone/>
            </a:pPr>
            <a:r>
              <a:rPr lang="en-US" altLang="zh-CN" b="1" dirty="0">
                <a:solidFill>
                  <a:srgbClr val="000000"/>
                </a:solidFill>
              </a:rPr>
              <a:t>	</a:t>
            </a:r>
            <a:r>
              <a:rPr lang="en-US" altLang="zh-CN" sz="2000" b="1" dirty="0">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\0	  	0x0000</a:t>
            </a:r>
            <a:r>
              <a:rPr lang="en-US" altLang="zh-CN" sz="2000" b="1" dirty="0">
                <a:solidFill>
                  <a:srgbClr val="000000"/>
                </a:solidFill>
                <a:latin typeface="Times New Roman" panose="02020603050405020304" pitchFamily="18" charset="0"/>
              </a:rPr>
              <a:t>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\a	  	0x0007 </a:t>
            </a:r>
            <a:r>
              <a:rPr lang="en-US" altLang="zh-CN" sz="2000" b="1" dirty="0">
                <a:solidFill>
                  <a:srgbClr val="000000"/>
                </a:solidFill>
                <a:latin typeface="Times New Roman" panose="02020603050405020304" pitchFamily="18" charset="0"/>
              </a:rPr>
              <a:t>(alert)</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\b	  	0x0008 </a:t>
            </a:r>
            <a:r>
              <a:rPr lang="en-US" altLang="zh-CN" sz="2000" b="1" dirty="0">
                <a:solidFill>
                  <a:srgbClr val="000000"/>
                </a:solidFill>
                <a:latin typeface="Times New Roman" panose="02020603050405020304" pitchFamily="18" charset="0"/>
              </a:rPr>
              <a:t>(backspace)</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\f	  	0x000c </a:t>
            </a:r>
            <a:r>
              <a:rPr lang="en-US" altLang="zh-CN" sz="2000" b="1" dirty="0">
                <a:solidFill>
                  <a:srgbClr val="000000"/>
                </a:solidFill>
                <a:latin typeface="Times New Roman" panose="02020603050405020304" pitchFamily="18" charset="0"/>
              </a:rPr>
              <a:t>(form feed)</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\n	  	0x000a </a:t>
            </a:r>
            <a:r>
              <a:rPr lang="en-US" altLang="zh-CN" sz="2000" b="1" dirty="0">
                <a:solidFill>
                  <a:srgbClr val="000000"/>
                </a:solidFill>
                <a:latin typeface="Times New Roman" panose="02020603050405020304" pitchFamily="18" charset="0"/>
              </a:rPr>
              <a:t>(new line)</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\r	  	0x000d </a:t>
            </a:r>
            <a:r>
              <a:rPr lang="en-US" altLang="zh-CN" sz="2000" b="1" dirty="0">
                <a:solidFill>
                  <a:srgbClr val="000000"/>
                </a:solidFill>
                <a:latin typeface="Times New Roman" panose="02020603050405020304" pitchFamily="18" charset="0"/>
              </a:rPr>
              <a:t>(carriage return)</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\t	  	0x0009 </a:t>
            </a:r>
            <a:r>
              <a:rPr lang="en-US" altLang="zh-CN" sz="2000" b="1" dirty="0">
                <a:solidFill>
                  <a:srgbClr val="000000"/>
                </a:solidFill>
                <a:latin typeface="Times New Roman" panose="02020603050405020304" pitchFamily="18" charset="0"/>
              </a:rPr>
              <a:t>(horizontal tab)</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\v	  	0x000b </a:t>
            </a:r>
            <a:r>
              <a:rPr lang="en-US" altLang="zh-CN" sz="2000" b="1" dirty="0">
                <a:solidFill>
                  <a:srgbClr val="000000"/>
                </a:solidFill>
                <a:latin typeface="Times New Roman" panose="02020603050405020304" pitchFamily="18" charset="0"/>
              </a:rPr>
              <a:t>(vertical tab)</a:t>
            </a:r>
          </a:p>
          <a:p>
            <a:pPr lvl="1" eaLnBrk="1" hangingPunct="1">
              <a:lnSpc>
                <a:spcPct val="70000"/>
              </a:lnSpc>
              <a:spcBef>
                <a:spcPct val="0"/>
              </a:spcBef>
              <a:buClr>
                <a:srgbClr val="333399"/>
              </a:buClr>
              <a:buSzPct val="60000"/>
              <a:buFont typeface="Wingdings" panose="05000000000000000000" pitchFamily="2" charset="2"/>
              <a:buChar char="l"/>
            </a:pPr>
            <a:r>
              <a:rPr lang="en-US" altLang="zh-CN" b="1" dirty="0">
                <a:solidFill>
                  <a:srgbClr val="000000"/>
                </a:solidFill>
              </a:rPr>
              <a:t>	</a:t>
            </a:r>
            <a:r>
              <a:rPr lang="en-US" altLang="zh-CN" sz="2000" b="1" dirty="0">
                <a:solidFill>
                  <a:srgbClr val="000000"/>
                </a:solidFill>
                <a:latin typeface="Times New Roman" panose="02020603050405020304" pitchFamily="18" charset="0"/>
              </a:rPr>
              <a:t>Unicode- or hexadecimal escape sequences</a:t>
            </a:r>
          </a:p>
          <a:p>
            <a:pPr eaLnBrk="1" hangingPunct="1">
              <a:lnSpc>
                <a:spcPct val="70000"/>
              </a:lnSpc>
              <a:spcBef>
                <a:spcPct val="0"/>
              </a:spcBef>
              <a:buFontTx/>
              <a:buNone/>
            </a:pPr>
            <a:r>
              <a:rPr lang="en-US" altLang="zh-CN" dirty="0">
                <a:solidFill>
                  <a:srgbClr val="000000"/>
                </a:solidFill>
              </a:rPr>
              <a:t>					</a:t>
            </a:r>
            <a:r>
              <a:rPr lang="en-US" altLang="zh-CN" dirty="0">
                <a:solidFill>
                  <a:srgbClr val="000000"/>
                </a:solidFill>
                <a:latin typeface="Calibri" panose="020F0502020204030204" pitchFamily="34" charset="0"/>
              </a:rPr>
              <a:t>\u0061	</a:t>
            </a:r>
            <a:r>
              <a:rPr lang="en-US" altLang="zh-CN" dirty="0">
                <a:solidFill>
                  <a:srgbClr val="000000"/>
                </a:solidFill>
              </a:rPr>
              <a:t>a</a:t>
            </a:r>
          </a:p>
          <a:p>
            <a:pPr eaLnBrk="1" hangingPunct="1">
              <a:lnSpc>
                <a:spcPct val="70000"/>
              </a:lnSpc>
              <a:spcBef>
                <a:spcPct val="0"/>
              </a:spcBef>
              <a:buFontTx/>
              <a:buNone/>
            </a:pPr>
            <a:r>
              <a:rPr lang="en-US" altLang="zh-CN" dirty="0">
                <a:solidFill>
                  <a:srgbClr val="000000"/>
                </a:solidFill>
                <a:latin typeface="Calibri" panose="020F0502020204030204" pitchFamily="34" charset="0"/>
              </a:rPr>
              <a:t>					\x0061	</a:t>
            </a:r>
            <a:r>
              <a:rPr lang="en-US" altLang="zh-CN" dirty="0">
                <a:solidFill>
                  <a:srgbClr val="000000"/>
                </a:solidFill>
              </a:rPr>
              <a:t>a</a:t>
            </a:r>
          </a:p>
        </p:txBody>
      </p:sp>
      <p:sp>
        <p:nvSpPr>
          <p:cNvPr id="107526" name="Rectangle 5"/>
          <p:cNvSpPr>
            <a:spLocks noChangeArrowheads="1"/>
          </p:cNvSpPr>
          <p:nvPr/>
        </p:nvSpPr>
        <p:spPr bwMode="auto">
          <a:xfrm>
            <a:off x="2249488" y="1431926"/>
            <a:ext cx="3459162"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18923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8923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8923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err="1">
                <a:solidFill>
                  <a:srgbClr val="000000"/>
                </a:solidFill>
                <a:latin typeface="Calibri" panose="020F0502020204030204" pitchFamily="34" charset="0"/>
              </a:rPr>
              <a:t>CharConstant</a:t>
            </a:r>
            <a:r>
              <a:rPr lang="en-US" altLang="zh-CN" dirty="0">
                <a:solidFill>
                  <a:srgbClr val="000000"/>
                </a:solidFill>
                <a:latin typeface="Calibri" panose="020F0502020204030204" pitchFamily="34" charset="0"/>
              </a:rPr>
              <a:t> = </a:t>
            </a:r>
            <a:r>
              <a:rPr lang="en-US" altLang="zh-CN" dirty="0">
                <a:solidFill>
                  <a:srgbClr val="FF0000"/>
                </a:solidFill>
                <a:latin typeface="Calibri" panose="020F0502020204030204" pitchFamily="34" charset="0"/>
              </a:rPr>
              <a:t>' char '.</a:t>
            </a:r>
          </a:p>
          <a:p>
            <a:pPr eaLnBrk="1" hangingPunct="1">
              <a:spcBef>
                <a:spcPct val="0"/>
              </a:spcBef>
              <a:buFontTx/>
              <a:buNone/>
            </a:pPr>
            <a:r>
              <a:rPr lang="en-US" altLang="zh-CN" dirty="0" err="1">
                <a:solidFill>
                  <a:srgbClr val="000000"/>
                </a:solidFill>
                <a:latin typeface="Calibri" panose="020F0502020204030204" pitchFamily="34" charset="0"/>
              </a:rPr>
              <a:t>StringConstant</a:t>
            </a:r>
            <a:r>
              <a:rPr lang="en-US" altLang="zh-CN" dirty="0">
                <a:solidFill>
                  <a:srgbClr val="000000"/>
                </a:solidFill>
                <a:latin typeface="Calibri" panose="020F0502020204030204" pitchFamily="34" charset="0"/>
              </a:rPr>
              <a:t> = " {char} ".</a:t>
            </a:r>
          </a:p>
        </p:txBody>
      </p:sp>
    </p:spTree>
    <p:extLst>
      <p:ext uri="{BB962C8B-B14F-4D97-AF65-F5344CB8AC3E}">
        <p14:creationId xmlns:p14="http://schemas.microsoft.com/office/powerpoint/2010/main" val="413290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7F0E9B20-D1B6-4B92-83FE-12D1265326AF}" type="slidenum">
              <a:rPr lang="zh-CN" altLang="en-US" sz="1400" b="0">
                <a:solidFill>
                  <a:srgbClr val="000000"/>
                </a:solidFill>
              </a:rPr>
              <a:pPr eaLnBrk="1" hangingPunct="1">
                <a:spcBef>
                  <a:spcPct val="0"/>
                </a:spcBef>
                <a:buFontTx/>
                <a:buNone/>
              </a:pPr>
              <a:t>26</a:t>
            </a:fld>
            <a:endParaRPr lang="en-US" altLang="zh-CN" sz="1400" b="0">
              <a:solidFill>
                <a:srgbClr val="000000"/>
              </a:solidFill>
            </a:endParaRPr>
          </a:p>
        </p:txBody>
      </p:sp>
      <p:sp>
        <p:nvSpPr>
          <p:cNvPr id="108547" name="Rectangle 2"/>
          <p:cNvSpPr>
            <a:spLocks noGrp="1" noChangeArrowheads="1"/>
          </p:cNvSpPr>
          <p:nvPr>
            <p:ph type="title"/>
          </p:nvPr>
        </p:nvSpPr>
        <p:spPr/>
        <p:txBody>
          <a:bodyPr/>
          <a:lstStyle/>
          <a:p>
            <a:pPr eaLnBrk="1" hangingPunct="1"/>
            <a:r>
              <a:rPr lang="en-US" altLang="zh-CN"/>
              <a:t>Character Constants and Strings (cont.)</a:t>
            </a:r>
          </a:p>
        </p:txBody>
      </p:sp>
      <p:sp>
        <p:nvSpPr>
          <p:cNvPr id="108548" name="Rectangle 3"/>
          <p:cNvSpPr>
            <a:spLocks noGrp="1" noChangeArrowheads="1"/>
          </p:cNvSpPr>
          <p:nvPr>
            <p:ph type="body" idx="1"/>
          </p:nvPr>
        </p:nvSpPr>
        <p:spPr>
          <a:xfrm>
            <a:off x="1919288" y="1114426"/>
            <a:ext cx="8229600" cy="1096963"/>
          </a:xfrm>
        </p:spPr>
        <p:txBody>
          <a:bodyPr>
            <a:normAutofit fontScale="77500" lnSpcReduction="20000"/>
          </a:bodyPr>
          <a:lstStyle/>
          <a:p>
            <a:pPr>
              <a:buNone/>
              <a:tabLst>
                <a:tab pos="4344988" algn="l"/>
              </a:tabLst>
            </a:pPr>
            <a:r>
              <a:rPr lang="en-US" altLang="zh-CN"/>
              <a:t>Examples for escape sequences in strings</a:t>
            </a:r>
          </a:p>
          <a:p>
            <a:pPr>
              <a:buNone/>
              <a:tabLst>
                <a:tab pos="4344988" algn="l"/>
              </a:tabLst>
            </a:pPr>
            <a:r>
              <a:rPr lang="en-US" altLang="zh-CN">
                <a:latin typeface="Arial" panose="020B0604020202020204" pitchFamily="34" charset="0"/>
              </a:rPr>
              <a:t>	</a:t>
            </a:r>
            <a:r>
              <a:rPr lang="en-US" altLang="zh-CN">
                <a:latin typeface="Calibri" panose="020F0502020204030204" pitchFamily="34" charset="0"/>
              </a:rPr>
              <a:t>"file </a:t>
            </a:r>
            <a:r>
              <a:rPr lang="en-US" altLang="zh-CN">
                <a:solidFill>
                  <a:srgbClr val="FF0000"/>
                </a:solidFill>
                <a:latin typeface="Calibri" panose="020F0502020204030204" pitchFamily="34" charset="0"/>
              </a:rPr>
              <a:t>\"</a:t>
            </a:r>
            <a:r>
              <a:rPr lang="en-US" altLang="zh-CN">
                <a:latin typeface="Calibri" panose="020F0502020204030204" pitchFamily="34" charset="0"/>
              </a:rPr>
              <a:t>C:</a:t>
            </a:r>
            <a:r>
              <a:rPr lang="en-US" altLang="zh-CN">
                <a:solidFill>
                  <a:srgbClr val="FF0000"/>
                </a:solidFill>
                <a:latin typeface="Calibri" panose="020F0502020204030204" pitchFamily="34" charset="0"/>
              </a:rPr>
              <a:t>\\</a:t>
            </a:r>
            <a:r>
              <a:rPr lang="en-US" altLang="zh-CN">
                <a:latin typeface="Calibri" panose="020F0502020204030204" pitchFamily="34" charset="0"/>
              </a:rPr>
              <a:t>sample.txt</a:t>
            </a:r>
            <a:r>
              <a:rPr lang="en-US" altLang="zh-CN">
                <a:solidFill>
                  <a:srgbClr val="FF0000"/>
                </a:solidFill>
                <a:latin typeface="Calibri" panose="020F0502020204030204" pitchFamily="34" charset="0"/>
              </a:rPr>
              <a:t>\"</a:t>
            </a:r>
            <a:r>
              <a:rPr lang="en-US" altLang="zh-CN">
                <a:latin typeface="Calibri" panose="020F0502020204030204" pitchFamily="34" charset="0"/>
              </a:rPr>
              <a:t>"	file "C:\sample.txt"</a:t>
            </a:r>
          </a:p>
          <a:p>
            <a:pPr>
              <a:buNone/>
              <a:tabLst>
                <a:tab pos="4344988" algn="l"/>
              </a:tabLst>
            </a:pPr>
            <a:r>
              <a:rPr lang="en-US" altLang="zh-CN">
                <a:latin typeface="Calibri" panose="020F0502020204030204" pitchFamily="34" charset="0"/>
              </a:rPr>
              <a:t>	"file </a:t>
            </a:r>
            <a:r>
              <a:rPr lang="en-US" altLang="zh-CN">
                <a:solidFill>
                  <a:srgbClr val="FF0000"/>
                </a:solidFill>
                <a:latin typeface="Calibri" panose="020F0502020204030204" pitchFamily="34" charset="0"/>
              </a:rPr>
              <a:t>\x0022</a:t>
            </a:r>
            <a:r>
              <a:rPr lang="en-US" altLang="zh-CN">
                <a:latin typeface="Calibri" panose="020F0502020204030204" pitchFamily="34" charset="0"/>
              </a:rPr>
              <a:t>C:</a:t>
            </a:r>
            <a:r>
              <a:rPr lang="en-US" altLang="zh-CN">
                <a:solidFill>
                  <a:srgbClr val="FF0000"/>
                </a:solidFill>
                <a:latin typeface="Calibri" panose="020F0502020204030204" pitchFamily="34" charset="0"/>
              </a:rPr>
              <a:t>\u005c</a:t>
            </a:r>
            <a:r>
              <a:rPr lang="en-US" altLang="zh-CN">
                <a:latin typeface="Calibri" panose="020F0502020204030204" pitchFamily="34" charset="0"/>
              </a:rPr>
              <a:t>sample.txt</a:t>
            </a:r>
            <a:r>
              <a:rPr lang="en-US" altLang="zh-CN">
                <a:solidFill>
                  <a:srgbClr val="FF0000"/>
                </a:solidFill>
                <a:latin typeface="Calibri" panose="020F0502020204030204" pitchFamily="34" charset="0"/>
              </a:rPr>
              <a:t>\x0022</a:t>
            </a:r>
            <a:r>
              <a:rPr lang="en-US" altLang="zh-CN">
                <a:latin typeface="Calibri" panose="020F0502020204030204" pitchFamily="34" charset="0"/>
              </a:rPr>
              <a:t>"</a:t>
            </a:r>
            <a:endParaRPr lang="en-US" altLang="zh-CN"/>
          </a:p>
        </p:txBody>
      </p:sp>
      <p:sp>
        <p:nvSpPr>
          <p:cNvPr id="41988" name="Text Box 4"/>
          <p:cNvSpPr txBox="1">
            <a:spLocks noChangeArrowheads="1"/>
          </p:cNvSpPr>
          <p:nvPr/>
        </p:nvSpPr>
        <p:spPr bwMode="auto">
          <a:xfrm>
            <a:off x="1976439" y="2586039"/>
            <a:ext cx="599122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3675" indent="-193675" eaLnBrk="0" hangingPunct="0">
              <a:spcBef>
                <a:spcPct val="20000"/>
              </a:spcBef>
              <a:buChar char="•"/>
              <a:tabLst>
                <a:tab pos="3241675"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3241675"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3241675"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3241675"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32416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dirty="0">
                <a:solidFill>
                  <a:srgbClr val="000000"/>
                </a:solidFill>
              </a:rPr>
              <a:t>If the string is preceded by a @</a:t>
            </a:r>
          </a:p>
          <a:p>
            <a:r>
              <a:rPr lang="en-US" altLang="zh-CN" dirty="0">
                <a:solidFill>
                  <a:srgbClr val="000000"/>
                </a:solidFill>
              </a:rPr>
              <a:t>the \ is not interpreted as a escape character</a:t>
            </a:r>
          </a:p>
          <a:p>
            <a:r>
              <a:rPr lang="en-US" altLang="zh-CN" u="sng" dirty="0">
                <a:solidFill>
                  <a:srgbClr val="FF0000"/>
                </a:solidFill>
              </a:rPr>
              <a:t>any " must be doubled</a:t>
            </a:r>
          </a:p>
          <a:p>
            <a:r>
              <a:rPr lang="en-US" altLang="zh-CN" dirty="0">
                <a:solidFill>
                  <a:srgbClr val="000000"/>
                </a:solidFill>
              </a:rPr>
              <a:t>the string may span several lines</a:t>
            </a:r>
          </a:p>
          <a:p>
            <a:pPr>
              <a:buFontTx/>
              <a:buNone/>
            </a:pPr>
            <a:endParaRPr lang="en-US" altLang="zh-CN" dirty="0">
              <a:solidFill>
                <a:srgbClr val="000000"/>
              </a:solidFill>
              <a:latin typeface="Arial" panose="020B0604020202020204" pitchFamily="34" charset="0"/>
            </a:endParaRPr>
          </a:p>
          <a:p>
            <a:pPr>
              <a:buFontTx/>
              <a:buNone/>
            </a:pPr>
            <a:r>
              <a:rPr lang="en-US" altLang="zh-CN" dirty="0">
                <a:solidFill>
                  <a:srgbClr val="000000"/>
                </a:solidFill>
              </a:rPr>
              <a:t>Example</a:t>
            </a:r>
          </a:p>
          <a:p>
            <a:pPr>
              <a:buFontTx/>
              <a:buNone/>
            </a:pP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a:t>
            </a:r>
            <a:r>
              <a:rPr lang="en-US" altLang="zh-CN" dirty="0">
                <a:solidFill>
                  <a:srgbClr val="000000"/>
                </a:solidFill>
                <a:latin typeface="Calibri" panose="020F0502020204030204" pitchFamily="34" charset="0"/>
              </a:rPr>
              <a:t>"file" 	file</a:t>
            </a:r>
          </a:p>
          <a:p>
            <a:pPr>
              <a:buFontTx/>
              <a:buNone/>
            </a:pP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a:t>
            </a:r>
            <a:r>
              <a:rPr lang="en-US" altLang="zh-CN" dirty="0">
                <a:solidFill>
                  <a:srgbClr val="000000"/>
                </a:solidFill>
                <a:latin typeface="Calibri" panose="020F0502020204030204" pitchFamily="34" charset="0"/>
              </a:rPr>
              <a:t>"</a:t>
            </a:r>
            <a:r>
              <a:rPr lang="en-US" altLang="zh-CN" dirty="0">
                <a:solidFill>
                  <a:srgbClr val="FF0000"/>
                </a:solidFill>
                <a:latin typeface="Calibri" panose="020F0502020204030204" pitchFamily="34" charset="0"/>
              </a:rPr>
              <a:t>""</a:t>
            </a:r>
            <a:r>
              <a:rPr lang="en-US" altLang="zh-CN" dirty="0">
                <a:solidFill>
                  <a:srgbClr val="000000"/>
                </a:solidFill>
                <a:latin typeface="Calibri" panose="020F0502020204030204" pitchFamily="34" charset="0"/>
              </a:rPr>
              <a:t>C:\sample.txt</a:t>
            </a:r>
            <a:r>
              <a:rPr lang="en-US" altLang="zh-CN" dirty="0">
                <a:solidFill>
                  <a:srgbClr val="FF0000"/>
                </a:solidFill>
                <a:latin typeface="Calibri" panose="020F0502020204030204" pitchFamily="34" charset="0"/>
              </a:rPr>
              <a:t>""</a:t>
            </a:r>
            <a:r>
              <a:rPr lang="en-US" altLang="zh-CN" dirty="0">
                <a:solidFill>
                  <a:srgbClr val="000000"/>
                </a:solidFill>
                <a:latin typeface="Calibri" panose="020F0502020204030204" pitchFamily="34" charset="0"/>
              </a:rPr>
              <a:t>"	"C:\sample.txt"</a:t>
            </a:r>
          </a:p>
          <a:p>
            <a:pPr>
              <a:spcBef>
                <a:spcPct val="0"/>
              </a:spcBef>
              <a:buFontTx/>
              <a:buNone/>
            </a:pPr>
            <a:endParaRPr lang="de-AT" altLang="zh-C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72090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B7081C2-647B-401A-A72A-8696FA4E4E55}" type="slidenum">
              <a:rPr lang="zh-CN" altLang="en-US" sz="1400">
                <a:solidFill>
                  <a:srgbClr val="000000"/>
                </a:solidFill>
              </a:rPr>
              <a:pPr eaLnBrk="1" hangingPunct="1"/>
              <a:t>27</a:t>
            </a:fld>
            <a:endParaRPr lang="en-US" altLang="zh-CN" sz="1400">
              <a:solidFill>
                <a:srgbClr val="000000"/>
              </a:solidFill>
            </a:endParaRPr>
          </a:p>
        </p:txBody>
      </p:sp>
      <p:sp>
        <p:nvSpPr>
          <p:cNvPr id="111619" name="Rectangle 2"/>
          <p:cNvSpPr>
            <a:spLocks noGrp="1" noChangeArrowheads="1"/>
          </p:cNvSpPr>
          <p:nvPr>
            <p:ph type="title"/>
          </p:nvPr>
        </p:nvSpPr>
        <p:spPr>
          <a:xfrm>
            <a:off x="1919289" y="455614"/>
            <a:ext cx="7793037" cy="795337"/>
          </a:xfrm>
          <a:noFill/>
        </p:spPr>
        <p:txBody>
          <a:bodyPr anchor="ctr"/>
          <a:lstStyle/>
          <a:p>
            <a:pPr eaLnBrk="1" hangingPunct="1"/>
            <a:r>
              <a:rPr lang="de-DE" altLang="zh-CN" b="1"/>
              <a:t>Uniform Type System</a:t>
            </a:r>
          </a:p>
        </p:txBody>
      </p:sp>
      <p:sp>
        <p:nvSpPr>
          <p:cNvPr id="111620" name="Text Box 3"/>
          <p:cNvSpPr txBox="1">
            <a:spLocks noChangeArrowheads="1"/>
          </p:cNvSpPr>
          <p:nvPr/>
        </p:nvSpPr>
        <p:spPr bwMode="auto">
          <a:xfrm>
            <a:off x="5089525" y="140970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Types</a:t>
            </a:r>
            <a:endParaRPr kumimoji="0" lang="en-US" altLang="zh-CN" b="1">
              <a:solidFill>
                <a:srgbClr val="000000"/>
              </a:solidFill>
              <a:latin typeface="Times New Roman" panose="02020603050405020304" pitchFamily="18" charset="0"/>
            </a:endParaRPr>
          </a:p>
        </p:txBody>
      </p:sp>
      <p:sp>
        <p:nvSpPr>
          <p:cNvPr id="111621" name="Text Box 4"/>
          <p:cNvSpPr txBox="1">
            <a:spLocks noChangeArrowheads="1"/>
          </p:cNvSpPr>
          <p:nvPr/>
        </p:nvSpPr>
        <p:spPr bwMode="auto">
          <a:xfrm>
            <a:off x="3041650" y="2286001"/>
            <a:ext cx="139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Value Types</a:t>
            </a:r>
            <a:endParaRPr kumimoji="0" lang="en-US" altLang="zh-CN" b="1">
              <a:solidFill>
                <a:srgbClr val="000000"/>
              </a:solidFill>
              <a:latin typeface="Times New Roman" panose="02020603050405020304" pitchFamily="18" charset="0"/>
            </a:endParaRPr>
          </a:p>
        </p:txBody>
      </p:sp>
      <p:sp>
        <p:nvSpPr>
          <p:cNvPr id="111622" name="Text Box 5"/>
          <p:cNvSpPr txBox="1">
            <a:spLocks noChangeArrowheads="1"/>
          </p:cNvSpPr>
          <p:nvPr/>
        </p:nvSpPr>
        <p:spPr bwMode="auto">
          <a:xfrm>
            <a:off x="6578600" y="2286001"/>
            <a:ext cx="180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Reference Types</a:t>
            </a:r>
            <a:endParaRPr kumimoji="0" lang="en-US" altLang="zh-CN" b="1">
              <a:solidFill>
                <a:srgbClr val="000000"/>
              </a:solidFill>
              <a:latin typeface="Times New Roman" panose="02020603050405020304" pitchFamily="18" charset="0"/>
            </a:endParaRPr>
          </a:p>
        </p:txBody>
      </p:sp>
      <p:sp>
        <p:nvSpPr>
          <p:cNvPr id="111623" name="Text Box 6"/>
          <p:cNvSpPr txBox="1">
            <a:spLocks noChangeArrowheads="1"/>
          </p:cNvSpPr>
          <p:nvPr/>
        </p:nvSpPr>
        <p:spPr bwMode="auto">
          <a:xfrm>
            <a:off x="9048750" y="2286001"/>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Pointers</a:t>
            </a:r>
            <a:endParaRPr kumimoji="0" lang="en-US" altLang="zh-CN" b="1">
              <a:solidFill>
                <a:srgbClr val="000000"/>
              </a:solidFill>
              <a:latin typeface="Times New Roman" panose="02020603050405020304" pitchFamily="18" charset="0"/>
            </a:endParaRPr>
          </a:p>
        </p:txBody>
      </p:sp>
      <p:sp>
        <p:nvSpPr>
          <p:cNvPr id="111624" name="Line 7"/>
          <p:cNvSpPr>
            <a:spLocks noChangeShapeType="1"/>
          </p:cNvSpPr>
          <p:nvPr/>
        </p:nvSpPr>
        <p:spPr bwMode="auto">
          <a:xfrm flipH="1">
            <a:off x="3733800" y="18288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5" name="Line 8"/>
          <p:cNvSpPr>
            <a:spLocks noChangeShapeType="1"/>
          </p:cNvSpPr>
          <p:nvPr/>
        </p:nvSpPr>
        <p:spPr bwMode="auto">
          <a:xfrm>
            <a:off x="5410200" y="1828800"/>
            <a:ext cx="1905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6" name="Text Box 9"/>
          <p:cNvSpPr txBox="1">
            <a:spLocks noChangeArrowheads="1"/>
          </p:cNvSpPr>
          <p:nvPr/>
        </p:nvSpPr>
        <p:spPr bwMode="auto">
          <a:xfrm>
            <a:off x="1981200" y="3200401"/>
            <a:ext cx="173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Primitive Types</a:t>
            </a:r>
            <a:endParaRPr kumimoji="0" lang="en-US" altLang="zh-CN" b="1">
              <a:solidFill>
                <a:srgbClr val="000000"/>
              </a:solidFill>
              <a:latin typeface="Times New Roman" panose="02020603050405020304" pitchFamily="18" charset="0"/>
            </a:endParaRPr>
          </a:p>
        </p:txBody>
      </p:sp>
      <p:sp>
        <p:nvSpPr>
          <p:cNvPr id="111627" name="Text Box 10"/>
          <p:cNvSpPr txBox="1">
            <a:spLocks noChangeArrowheads="1"/>
          </p:cNvSpPr>
          <p:nvPr/>
        </p:nvSpPr>
        <p:spPr bwMode="auto">
          <a:xfrm>
            <a:off x="3962400" y="320040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dirty="0" err="1">
                <a:solidFill>
                  <a:srgbClr val="000000"/>
                </a:solidFill>
                <a:latin typeface="Times New Roman" panose="02020603050405020304" pitchFamily="18" charset="0"/>
              </a:rPr>
              <a:t>Enums</a:t>
            </a:r>
            <a:endParaRPr kumimoji="0" lang="en-US" altLang="zh-CN" b="1" dirty="0">
              <a:solidFill>
                <a:srgbClr val="000000"/>
              </a:solidFill>
              <a:latin typeface="Times New Roman" panose="02020603050405020304" pitchFamily="18" charset="0"/>
            </a:endParaRPr>
          </a:p>
        </p:txBody>
      </p:sp>
      <p:sp>
        <p:nvSpPr>
          <p:cNvPr id="111628" name="Text Box 11"/>
          <p:cNvSpPr txBox="1">
            <a:spLocks noChangeArrowheads="1"/>
          </p:cNvSpPr>
          <p:nvPr/>
        </p:nvSpPr>
        <p:spPr bwMode="auto">
          <a:xfrm>
            <a:off x="4895850" y="3200401"/>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Structs</a:t>
            </a:r>
            <a:endParaRPr kumimoji="0" lang="en-US" altLang="zh-CN" b="1">
              <a:solidFill>
                <a:srgbClr val="3333CC"/>
              </a:solidFill>
              <a:latin typeface="Times New Roman" panose="02020603050405020304" pitchFamily="18" charset="0"/>
            </a:endParaRPr>
          </a:p>
        </p:txBody>
      </p:sp>
      <p:sp>
        <p:nvSpPr>
          <p:cNvPr id="111629" name="Text Box 12"/>
          <p:cNvSpPr txBox="1">
            <a:spLocks noChangeArrowheads="1"/>
          </p:cNvSpPr>
          <p:nvPr/>
        </p:nvSpPr>
        <p:spPr bwMode="auto">
          <a:xfrm>
            <a:off x="5867400" y="3200401"/>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Classes</a:t>
            </a:r>
            <a:endParaRPr kumimoji="0" lang="en-US" altLang="zh-CN" b="1">
              <a:solidFill>
                <a:srgbClr val="000000"/>
              </a:solidFill>
              <a:latin typeface="Times New Roman" panose="02020603050405020304" pitchFamily="18" charset="0"/>
            </a:endParaRPr>
          </a:p>
        </p:txBody>
      </p:sp>
      <p:sp>
        <p:nvSpPr>
          <p:cNvPr id="111630" name="Text Box 13"/>
          <p:cNvSpPr txBox="1">
            <a:spLocks noChangeArrowheads="1"/>
          </p:cNvSpPr>
          <p:nvPr/>
        </p:nvSpPr>
        <p:spPr bwMode="auto">
          <a:xfrm>
            <a:off x="6750050" y="3200401"/>
            <a:ext cx="116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Interfaces</a:t>
            </a:r>
            <a:endParaRPr kumimoji="0" lang="en-US" altLang="zh-CN" b="1">
              <a:solidFill>
                <a:srgbClr val="000000"/>
              </a:solidFill>
              <a:latin typeface="Times New Roman" panose="02020603050405020304" pitchFamily="18" charset="0"/>
            </a:endParaRPr>
          </a:p>
        </p:txBody>
      </p:sp>
      <p:sp>
        <p:nvSpPr>
          <p:cNvPr id="111631" name="Text Box 14"/>
          <p:cNvSpPr txBox="1">
            <a:spLocks noChangeArrowheads="1"/>
          </p:cNvSpPr>
          <p:nvPr/>
        </p:nvSpPr>
        <p:spPr bwMode="auto">
          <a:xfrm>
            <a:off x="7753350" y="320040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Arrays</a:t>
            </a:r>
            <a:endParaRPr kumimoji="0" lang="en-US" altLang="zh-CN" b="1">
              <a:solidFill>
                <a:srgbClr val="000000"/>
              </a:solidFill>
              <a:latin typeface="Times New Roman" panose="02020603050405020304" pitchFamily="18" charset="0"/>
            </a:endParaRPr>
          </a:p>
        </p:txBody>
      </p:sp>
      <p:sp>
        <p:nvSpPr>
          <p:cNvPr id="111632" name="Text Box 15"/>
          <p:cNvSpPr txBox="1">
            <a:spLocks noChangeArrowheads="1"/>
          </p:cNvSpPr>
          <p:nvPr/>
        </p:nvSpPr>
        <p:spPr bwMode="auto">
          <a:xfrm>
            <a:off x="8489950" y="3200401"/>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Delegates</a:t>
            </a:r>
            <a:endParaRPr kumimoji="0" lang="en-US" altLang="zh-CN" b="1">
              <a:solidFill>
                <a:srgbClr val="3333CC"/>
              </a:solidFill>
              <a:latin typeface="Times New Roman" panose="02020603050405020304" pitchFamily="18" charset="0"/>
            </a:endParaRPr>
          </a:p>
        </p:txBody>
      </p:sp>
      <p:sp>
        <p:nvSpPr>
          <p:cNvPr id="111633" name="Line 16"/>
          <p:cNvSpPr>
            <a:spLocks noChangeShapeType="1"/>
          </p:cNvSpPr>
          <p:nvPr/>
        </p:nvSpPr>
        <p:spPr bwMode="auto">
          <a:xfrm flipH="1">
            <a:off x="2743200" y="26670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4" name="Line 17"/>
          <p:cNvSpPr>
            <a:spLocks noChangeShapeType="1"/>
          </p:cNvSpPr>
          <p:nvPr/>
        </p:nvSpPr>
        <p:spPr bwMode="auto">
          <a:xfrm>
            <a:off x="3581400" y="26670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5" name="Line 18"/>
          <p:cNvSpPr>
            <a:spLocks noChangeShapeType="1"/>
          </p:cNvSpPr>
          <p:nvPr/>
        </p:nvSpPr>
        <p:spPr bwMode="auto">
          <a:xfrm>
            <a:off x="3657600" y="26670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6" name="Line 19"/>
          <p:cNvSpPr>
            <a:spLocks noChangeShapeType="1"/>
          </p:cNvSpPr>
          <p:nvPr/>
        </p:nvSpPr>
        <p:spPr bwMode="auto">
          <a:xfrm flipH="1">
            <a:off x="6477000" y="25908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7" name="Line 20"/>
          <p:cNvSpPr>
            <a:spLocks noChangeShapeType="1"/>
          </p:cNvSpPr>
          <p:nvPr/>
        </p:nvSpPr>
        <p:spPr bwMode="auto">
          <a:xfrm flipH="1">
            <a:off x="7315200" y="2590800"/>
            <a:ext cx="76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8" name="Line 21"/>
          <p:cNvSpPr>
            <a:spLocks noChangeShapeType="1"/>
          </p:cNvSpPr>
          <p:nvPr/>
        </p:nvSpPr>
        <p:spPr bwMode="auto">
          <a:xfrm>
            <a:off x="7467600" y="25908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9" name="Line 22"/>
          <p:cNvSpPr>
            <a:spLocks noChangeShapeType="1"/>
          </p:cNvSpPr>
          <p:nvPr/>
        </p:nvSpPr>
        <p:spPr bwMode="auto">
          <a:xfrm>
            <a:off x="7543800" y="25908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0" name="Line 23"/>
          <p:cNvSpPr>
            <a:spLocks noChangeShapeType="1"/>
          </p:cNvSpPr>
          <p:nvPr/>
        </p:nvSpPr>
        <p:spPr bwMode="auto">
          <a:xfrm>
            <a:off x="5638800" y="1828800"/>
            <a:ext cx="3657600" cy="533400"/>
          </a:xfrm>
          <a:prstGeom prst="line">
            <a:avLst/>
          </a:prstGeom>
          <a:noFill/>
          <a:ln w="9525">
            <a:solidFill>
              <a:schemeClr val="tx1"/>
            </a:solidFill>
            <a:prstDash val="lg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1" name="Text Box 24"/>
          <p:cNvSpPr txBox="1">
            <a:spLocks noChangeArrowheads="1"/>
          </p:cNvSpPr>
          <p:nvPr/>
        </p:nvSpPr>
        <p:spPr bwMode="auto">
          <a:xfrm>
            <a:off x="1847850" y="3575050"/>
            <a:ext cx="55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000000"/>
                </a:solidFill>
                <a:latin typeface="Arial" panose="020B0604020202020204" pitchFamily="34" charset="0"/>
              </a:rPr>
              <a:t>bool</a:t>
            </a:r>
          </a:p>
          <a:p>
            <a:r>
              <a:rPr kumimoji="0" lang="en-US" altLang="zh-CN" sz="1400" b="1">
                <a:solidFill>
                  <a:srgbClr val="000000"/>
                </a:solidFill>
                <a:latin typeface="Arial" panose="020B0604020202020204" pitchFamily="34" charset="0"/>
              </a:rPr>
              <a:t>char</a:t>
            </a:r>
            <a:endParaRPr kumimoji="0" lang="en-US" altLang="zh-CN" sz="1400" b="1">
              <a:solidFill>
                <a:srgbClr val="000000"/>
              </a:solidFill>
              <a:latin typeface="Times New Roman" panose="02020603050405020304" pitchFamily="18" charset="0"/>
            </a:endParaRPr>
          </a:p>
        </p:txBody>
      </p:sp>
      <p:sp>
        <p:nvSpPr>
          <p:cNvPr id="111642" name="Text Box 25"/>
          <p:cNvSpPr txBox="1">
            <a:spLocks noChangeArrowheads="1"/>
          </p:cNvSpPr>
          <p:nvPr/>
        </p:nvSpPr>
        <p:spPr bwMode="auto">
          <a:xfrm>
            <a:off x="2306638" y="3575051"/>
            <a:ext cx="6461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3333CC"/>
                </a:solidFill>
                <a:latin typeface="Arial" panose="020B0604020202020204" pitchFamily="34" charset="0"/>
              </a:rPr>
              <a:t>sbyte</a:t>
            </a:r>
          </a:p>
          <a:p>
            <a:r>
              <a:rPr kumimoji="0" lang="en-US" altLang="zh-CN" sz="1400" b="1">
                <a:solidFill>
                  <a:srgbClr val="000000"/>
                </a:solidFill>
                <a:latin typeface="Arial" panose="020B0604020202020204" pitchFamily="34" charset="0"/>
              </a:rPr>
              <a:t>short</a:t>
            </a:r>
          </a:p>
          <a:p>
            <a:r>
              <a:rPr kumimoji="0" lang="en-US" altLang="zh-CN" sz="1400" b="1">
                <a:solidFill>
                  <a:srgbClr val="000000"/>
                </a:solidFill>
                <a:latin typeface="Arial" panose="020B0604020202020204" pitchFamily="34" charset="0"/>
              </a:rPr>
              <a:t>int</a:t>
            </a:r>
          </a:p>
          <a:p>
            <a:r>
              <a:rPr kumimoji="0" lang="en-US" altLang="zh-CN" sz="1400" b="1">
                <a:solidFill>
                  <a:srgbClr val="000000"/>
                </a:solidFill>
                <a:latin typeface="Arial" panose="020B0604020202020204" pitchFamily="34" charset="0"/>
              </a:rPr>
              <a:t>long</a:t>
            </a:r>
            <a:endParaRPr kumimoji="0" lang="en-US" altLang="zh-CN" sz="1400" b="1">
              <a:solidFill>
                <a:srgbClr val="000000"/>
              </a:solidFill>
              <a:latin typeface="Times New Roman" panose="02020603050405020304" pitchFamily="18" charset="0"/>
            </a:endParaRPr>
          </a:p>
        </p:txBody>
      </p:sp>
      <p:sp>
        <p:nvSpPr>
          <p:cNvPr id="111643" name="Text Box 26"/>
          <p:cNvSpPr txBox="1">
            <a:spLocks noChangeArrowheads="1"/>
          </p:cNvSpPr>
          <p:nvPr/>
        </p:nvSpPr>
        <p:spPr bwMode="auto">
          <a:xfrm>
            <a:off x="2898776" y="3575051"/>
            <a:ext cx="7350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000000"/>
                </a:solidFill>
                <a:latin typeface="Arial" panose="020B0604020202020204" pitchFamily="34" charset="0"/>
              </a:rPr>
              <a:t>byte</a:t>
            </a:r>
          </a:p>
          <a:p>
            <a:r>
              <a:rPr kumimoji="0" lang="en-US" altLang="zh-CN" sz="1400" b="1">
                <a:solidFill>
                  <a:srgbClr val="3333CC"/>
                </a:solidFill>
                <a:latin typeface="Arial" panose="020B0604020202020204" pitchFamily="34" charset="0"/>
              </a:rPr>
              <a:t>ushort</a:t>
            </a:r>
          </a:p>
          <a:p>
            <a:r>
              <a:rPr kumimoji="0" lang="en-US" altLang="zh-CN" sz="1400" b="1">
                <a:solidFill>
                  <a:srgbClr val="3333CC"/>
                </a:solidFill>
                <a:latin typeface="Arial" panose="020B0604020202020204" pitchFamily="34" charset="0"/>
              </a:rPr>
              <a:t>uint</a:t>
            </a:r>
          </a:p>
          <a:p>
            <a:r>
              <a:rPr kumimoji="0" lang="en-US" altLang="zh-CN" sz="1400" b="1">
                <a:solidFill>
                  <a:srgbClr val="3333CC"/>
                </a:solidFill>
                <a:latin typeface="Arial" panose="020B0604020202020204" pitchFamily="34" charset="0"/>
              </a:rPr>
              <a:t>ulong</a:t>
            </a:r>
            <a:endParaRPr kumimoji="0" lang="en-US" altLang="zh-CN" sz="1400" b="1">
              <a:solidFill>
                <a:srgbClr val="3333CC"/>
              </a:solidFill>
              <a:latin typeface="Times New Roman" panose="02020603050405020304" pitchFamily="18" charset="0"/>
            </a:endParaRPr>
          </a:p>
        </p:txBody>
      </p:sp>
      <p:sp>
        <p:nvSpPr>
          <p:cNvPr id="111644" name="Text Box 27"/>
          <p:cNvSpPr txBox="1">
            <a:spLocks noChangeArrowheads="1"/>
          </p:cNvSpPr>
          <p:nvPr/>
        </p:nvSpPr>
        <p:spPr bwMode="auto">
          <a:xfrm>
            <a:off x="3548063" y="3575050"/>
            <a:ext cx="8445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000000"/>
                </a:solidFill>
                <a:latin typeface="Arial" panose="020B0604020202020204" pitchFamily="34" charset="0"/>
              </a:rPr>
              <a:t>float</a:t>
            </a:r>
          </a:p>
          <a:p>
            <a:r>
              <a:rPr kumimoji="0" lang="en-US" altLang="zh-CN" sz="1400" b="1">
                <a:solidFill>
                  <a:srgbClr val="000000"/>
                </a:solidFill>
                <a:latin typeface="Arial" panose="020B0604020202020204" pitchFamily="34" charset="0"/>
              </a:rPr>
              <a:t>double</a:t>
            </a:r>
          </a:p>
          <a:p>
            <a:r>
              <a:rPr kumimoji="0" lang="en-US" altLang="zh-CN" sz="1400" b="1">
                <a:solidFill>
                  <a:srgbClr val="3333CC"/>
                </a:solidFill>
                <a:latin typeface="Arial" panose="020B0604020202020204" pitchFamily="34" charset="0"/>
              </a:rPr>
              <a:t>decimal</a:t>
            </a:r>
            <a:endParaRPr kumimoji="0" lang="en-US" altLang="zh-CN" sz="1400" b="1">
              <a:solidFill>
                <a:srgbClr val="3333CC"/>
              </a:solidFill>
              <a:latin typeface="Times New Roman" panose="02020603050405020304" pitchFamily="18" charset="0"/>
            </a:endParaRPr>
          </a:p>
        </p:txBody>
      </p:sp>
      <p:sp>
        <p:nvSpPr>
          <p:cNvPr id="411676" name="Text Box 28"/>
          <p:cNvSpPr txBox="1">
            <a:spLocks noChangeArrowheads="1"/>
          </p:cNvSpPr>
          <p:nvPr/>
        </p:nvSpPr>
        <p:spPr bwMode="auto">
          <a:xfrm>
            <a:off x="1965325" y="5049839"/>
            <a:ext cx="5886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34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dirty="0">
                <a:solidFill>
                  <a:srgbClr val="000000"/>
                </a:solidFill>
              </a:rPr>
              <a:t>All types are compatible with </a:t>
            </a:r>
            <a:r>
              <a:rPr kumimoji="0" lang="en-US" altLang="zh-CN" b="1" i="1" dirty="0">
                <a:solidFill>
                  <a:srgbClr val="000000"/>
                </a:solidFill>
                <a:latin typeface="Calibri" panose="020F0502020204030204" pitchFamily="34" charset="0"/>
              </a:rPr>
              <a:t>object</a:t>
            </a:r>
          </a:p>
          <a:p>
            <a:pPr>
              <a:spcBef>
                <a:spcPct val="0"/>
              </a:spcBef>
              <a:buClrTx/>
              <a:buFont typeface="Wingdings" panose="05000000000000000000" pitchFamily="2" charset="2"/>
              <a:buChar char="l"/>
            </a:pPr>
            <a:r>
              <a:rPr kumimoji="0" lang="en-US" altLang="zh-CN" b="1" dirty="0">
                <a:solidFill>
                  <a:srgbClr val="000000"/>
                </a:solidFill>
              </a:rPr>
              <a:t>	can be assigned to variables of type </a:t>
            </a:r>
            <a:r>
              <a:rPr kumimoji="0" lang="en-US" altLang="zh-CN" b="1" i="1" dirty="0">
                <a:solidFill>
                  <a:srgbClr val="000000"/>
                </a:solidFill>
                <a:latin typeface="Calibri" panose="020F0502020204030204" pitchFamily="34" charset="0"/>
              </a:rPr>
              <a:t>object</a:t>
            </a:r>
          </a:p>
          <a:p>
            <a:pPr>
              <a:spcBef>
                <a:spcPct val="0"/>
              </a:spcBef>
              <a:buClrTx/>
              <a:buFont typeface="Wingdings" panose="05000000000000000000" pitchFamily="2" charset="2"/>
              <a:buChar char="l"/>
            </a:pPr>
            <a:r>
              <a:rPr kumimoji="0" lang="en-US" altLang="zh-CN" b="1" dirty="0">
                <a:solidFill>
                  <a:srgbClr val="000000"/>
                </a:solidFill>
              </a:rPr>
              <a:t>	all operations of type </a:t>
            </a:r>
            <a:r>
              <a:rPr kumimoji="0" lang="en-US" altLang="zh-CN" b="1" i="1" dirty="0">
                <a:solidFill>
                  <a:srgbClr val="000000"/>
                </a:solidFill>
                <a:latin typeface="Calibri" panose="020F0502020204030204" pitchFamily="34" charset="0"/>
              </a:rPr>
              <a:t>object</a:t>
            </a:r>
            <a:r>
              <a:rPr kumimoji="0" lang="en-US" altLang="zh-CN" b="1" dirty="0">
                <a:solidFill>
                  <a:srgbClr val="000000"/>
                </a:solidFill>
              </a:rPr>
              <a:t> are applicable to them</a:t>
            </a:r>
          </a:p>
        </p:txBody>
      </p:sp>
      <p:sp>
        <p:nvSpPr>
          <p:cNvPr id="111646" name="AutoShape 29"/>
          <p:cNvSpPr>
            <a:spLocks/>
          </p:cNvSpPr>
          <p:nvPr/>
        </p:nvSpPr>
        <p:spPr bwMode="auto">
          <a:xfrm rot="5400000">
            <a:off x="6736556" y="1035844"/>
            <a:ext cx="242888" cy="5486400"/>
          </a:xfrm>
          <a:prstGeom prst="rightBrace">
            <a:avLst>
              <a:gd name="adj1" fmla="val 18823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1647" name="Text Box 30"/>
          <p:cNvSpPr txBox="1">
            <a:spLocks noChangeArrowheads="1"/>
          </p:cNvSpPr>
          <p:nvPr/>
        </p:nvSpPr>
        <p:spPr bwMode="auto">
          <a:xfrm>
            <a:off x="5562600" y="3976688"/>
            <a:ext cx="200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i="1">
                <a:solidFill>
                  <a:srgbClr val="000000"/>
                </a:solidFill>
                <a:latin typeface="Times New Roman" panose="02020603050405020304" pitchFamily="18" charset="0"/>
              </a:rPr>
              <a:t>User-defined Types</a:t>
            </a:r>
            <a:endParaRPr kumimoji="0" lang="en-US" altLang="zh-CN" b="1">
              <a:solidFill>
                <a:srgbClr val="000000"/>
              </a:solidFill>
              <a:latin typeface="Times New Roman" panose="02020603050405020304" pitchFamily="18" charset="0"/>
            </a:endParaRPr>
          </a:p>
        </p:txBody>
      </p:sp>
      <p:sp>
        <p:nvSpPr>
          <p:cNvPr id="111648" name="Text Box 31"/>
          <p:cNvSpPr txBox="1">
            <a:spLocks noChangeArrowheads="1"/>
          </p:cNvSpPr>
          <p:nvPr/>
        </p:nvSpPr>
        <p:spPr bwMode="auto">
          <a:xfrm>
            <a:off x="7031038" y="4365626"/>
            <a:ext cx="3390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34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3333CC"/>
                </a:solidFill>
              </a:rPr>
              <a:t>blue types are missing from Java</a:t>
            </a:r>
          </a:p>
        </p:txBody>
      </p:sp>
    </p:spTree>
    <p:extLst>
      <p:ext uri="{BB962C8B-B14F-4D97-AF65-F5344CB8AC3E}">
        <p14:creationId xmlns:p14="http://schemas.microsoft.com/office/powerpoint/2010/main" val="300347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5C964E1-BDC8-4158-841C-2B7A487EE1F7}" type="slidenum">
              <a:rPr lang="zh-CN" altLang="en-US" sz="1400">
                <a:solidFill>
                  <a:srgbClr val="000000"/>
                </a:solidFill>
              </a:rPr>
              <a:pPr eaLnBrk="1" hangingPunct="1"/>
              <a:t>28</a:t>
            </a:fld>
            <a:endParaRPr lang="en-US" altLang="zh-CN" sz="1400">
              <a:solidFill>
                <a:srgbClr val="000000"/>
              </a:solidFill>
            </a:endParaRPr>
          </a:p>
        </p:txBody>
      </p:sp>
      <p:sp>
        <p:nvSpPr>
          <p:cNvPr id="115715"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fontScale="90000"/>
          </a:bodyPr>
          <a:lstStyle/>
          <a:p>
            <a:pPr eaLnBrk="1" hangingPunct="1"/>
            <a:r>
              <a:rPr lang="en-US" altLang="zh-CN" b="1"/>
              <a:t>Compatibility Between Primitive Types</a:t>
            </a:r>
          </a:p>
        </p:txBody>
      </p:sp>
      <p:sp>
        <p:nvSpPr>
          <p:cNvPr id="115716" name="Text Box 3"/>
          <p:cNvSpPr txBox="1">
            <a:spLocks noChangeArrowheads="1"/>
          </p:cNvSpPr>
          <p:nvPr/>
        </p:nvSpPr>
        <p:spPr bwMode="auto">
          <a:xfrm>
            <a:off x="2268538" y="4040189"/>
            <a:ext cx="406121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The following assignments are legal</a:t>
            </a:r>
          </a:p>
        </p:txBody>
      </p:sp>
      <p:sp>
        <p:nvSpPr>
          <p:cNvPr id="115717" name="Text Box 4"/>
          <p:cNvSpPr txBox="1">
            <a:spLocks noChangeArrowheads="1"/>
          </p:cNvSpPr>
          <p:nvPr/>
        </p:nvSpPr>
        <p:spPr bwMode="auto">
          <a:xfrm>
            <a:off x="2279651" y="4475164"/>
            <a:ext cx="3782615" cy="1417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10000"/>
              </a:spcBef>
            </a:pPr>
            <a:r>
              <a:rPr kumimoji="0" lang="de-AT" altLang="zh-CN" sz="2000" b="1" dirty="0">
                <a:solidFill>
                  <a:srgbClr val="000000"/>
                </a:solidFill>
                <a:latin typeface="Calibri" panose="020F0502020204030204" pitchFamily="34" charset="0"/>
              </a:rPr>
              <a:t>intVar = shortVar;</a:t>
            </a:r>
          </a:p>
          <a:p>
            <a:pPr>
              <a:spcBef>
                <a:spcPct val="10000"/>
              </a:spcBef>
            </a:pPr>
            <a:r>
              <a:rPr kumimoji="0" lang="de-AT" altLang="zh-CN" sz="2000" b="1" dirty="0">
                <a:solidFill>
                  <a:srgbClr val="000000"/>
                </a:solidFill>
                <a:latin typeface="Calibri" panose="020F0502020204030204" pitchFamily="34" charset="0"/>
              </a:rPr>
              <a:t>intVar = charVar;</a:t>
            </a:r>
          </a:p>
          <a:p>
            <a:pPr>
              <a:spcBef>
                <a:spcPct val="10000"/>
              </a:spcBef>
            </a:pPr>
            <a:r>
              <a:rPr kumimoji="0" lang="de-AT" altLang="zh-CN" sz="2000" b="1" dirty="0">
                <a:solidFill>
                  <a:srgbClr val="000000"/>
                </a:solidFill>
                <a:latin typeface="Calibri" panose="020F0502020204030204" pitchFamily="34" charset="0"/>
              </a:rPr>
              <a:t>floatVar = charVar;</a:t>
            </a:r>
          </a:p>
          <a:p>
            <a:pPr>
              <a:spcBef>
                <a:spcPct val="10000"/>
              </a:spcBef>
            </a:pPr>
            <a:r>
              <a:rPr kumimoji="0" lang="de-AT" altLang="zh-CN" sz="2000" b="1" dirty="0">
                <a:solidFill>
                  <a:srgbClr val="000000"/>
                </a:solidFill>
                <a:latin typeface="Calibri" panose="020F0502020204030204" pitchFamily="34" charset="0"/>
              </a:rPr>
              <a:t>decimalVar = (decimal)doubleVar;</a:t>
            </a:r>
          </a:p>
        </p:txBody>
      </p:sp>
      <p:sp>
        <p:nvSpPr>
          <p:cNvPr id="115718" name="Text Box 5"/>
          <p:cNvSpPr txBox="1">
            <a:spLocks noChangeArrowheads="1"/>
          </p:cNvSpPr>
          <p:nvPr/>
        </p:nvSpPr>
        <p:spPr bwMode="auto">
          <a:xfrm>
            <a:off x="2063750" y="1766889"/>
            <a:ext cx="1028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3333CC"/>
                </a:solidFill>
                <a:latin typeface="Times New Roman" panose="02020603050405020304" pitchFamily="18" charset="0"/>
              </a:rPr>
              <a:t>decimal</a:t>
            </a:r>
          </a:p>
        </p:txBody>
      </p:sp>
      <p:sp>
        <p:nvSpPr>
          <p:cNvPr id="115719" name="Text Box 6"/>
          <p:cNvSpPr txBox="1">
            <a:spLocks noChangeArrowheads="1"/>
          </p:cNvSpPr>
          <p:nvPr/>
        </p:nvSpPr>
        <p:spPr bwMode="auto">
          <a:xfrm>
            <a:off x="3460751" y="1781176"/>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3333CC"/>
                </a:solidFill>
                <a:latin typeface="Times New Roman" panose="02020603050405020304" pitchFamily="18" charset="0"/>
              </a:rPr>
              <a:t>double</a:t>
            </a:r>
          </a:p>
        </p:txBody>
      </p:sp>
      <p:sp>
        <p:nvSpPr>
          <p:cNvPr id="115720" name="Text Box 7"/>
          <p:cNvSpPr txBox="1">
            <a:spLocks noChangeArrowheads="1"/>
          </p:cNvSpPr>
          <p:nvPr/>
        </p:nvSpPr>
        <p:spPr bwMode="auto">
          <a:xfrm>
            <a:off x="4803776" y="1781176"/>
            <a:ext cx="676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3333CC"/>
                </a:solidFill>
                <a:latin typeface="Times New Roman" panose="02020603050405020304" pitchFamily="18" charset="0"/>
              </a:rPr>
              <a:t>float</a:t>
            </a:r>
          </a:p>
        </p:txBody>
      </p:sp>
      <p:sp>
        <p:nvSpPr>
          <p:cNvPr id="115721" name="Text Box 8"/>
          <p:cNvSpPr txBox="1">
            <a:spLocks noChangeArrowheads="1"/>
          </p:cNvSpPr>
          <p:nvPr/>
        </p:nvSpPr>
        <p:spPr bwMode="auto">
          <a:xfrm>
            <a:off x="5883275" y="1781176"/>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long</a:t>
            </a:r>
          </a:p>
        </p:txBody>
      </p:sp>
      <p:sp>
        <p:nvSpPr>
          <p:cNvPr id="115722" name="Text Box 9"/>
          <p:cNvSpPr txBox="1">
            <a:spLocks noChangeArrowheads="1"/>
          </p:cNvSpPr>
          <p:nvPr/>
        </p:nvSpPr>
        <p:spPr bwMode="auto">
          <a:xfrm>
            <a:off x="7048501" y="1781176"/>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int</a:t>
            </a:r>
          </a:p>
        </p:txBody>
      </p:sp>
      <p:sp>
        <p:nvSpPr>
          <p:cNvPr id="115723" name="Text Box 10"/>
          <p:cNvSpPr txBox="1">
            <a:spLocks noChangeArrowheads="1"/>
          </p:cNvSpPr>
          <p:nvPr/>
        </p:nvSpPr>
        <p:spPr bwMode="auto">
          <a:xfrm>
            <a:off x="8047038" y="1781176"/>
            <a:ext cx="747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short</a:t>
            </a:r>
          </a:p>
        </p:txBody>
      </p:sp>
      <p:sp>
        <p:nvSpPr>
          <p:cNvPr id="115724" name="Text Box 11"/>
          <p:cNvSpPr txBox="1">
            <a:spLocks noChangeArrowheads="1"/>
          </p:cNvSpPr>
          <p:nvPr/>
        </p:nvSpPr>
        <p:spPr bwMode="auto">
          <a:xfrm>
            <a:off x="9309101" y="1781176"/>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sbyte</a:t>
            </a:r>
          </a:p>
        </p:txBody>
      </p:sp>
      <p:sp>
        <p:nvSpPr>
          <p:cNvPr id="115725" name="Text Box 12"/>
          <p:cNvSpPr txBox="1">
            <a:spLocks noChangeArrowheads="1"/>
          </p:cNvSpPr>
          <p:nvPr/>
        </p:nvSpPr>
        <p:spPr bwMode="auto">
          <a:xfrm>
            <a:off x="5883276" y="2428876"/>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ulong</a:t>
            </a:r>
          </a:p>
        </p:txBody>
      </p:sp>
      <p:sp>
        <p:nvSpPr>
          <p:cNvPr id="115726" name="Text Box 13"/>
          <p:cNvSpPr txBox="1">
            <a:spLocks noChangeArrowheads="1"/>
          </p:cNvSpPr>
          <p:nvPr/>
        </p:nvSpPr>
        <p:spPr bwMode="auto">
          <a:xfrm>
            <a:off x="7048501" y="2428876"/>
            <a:ext cx="620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uint</a:t>
            </a:r>
          </a:p>
        </p:txBody>
      </p:sp>
      <p:sp>
        <p:nvSpPr>
          <p:cNvPr id="115727" name="Text Box 14"/>
          <p:cNvSpPr txBox="1">
            <a:spLocks noChangeArrowheads="1"/>
          </p:cNvSpPr>
          <p:nvPr/>
        </p:nvSpPr>
        <p:spPr bwMode="auto">
          <a:xfrm>
            <a:off x="8047038" y="2428876"/>
            <a:ext cx="88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ushort</a:t>
            </a:r>
          </a:p>
        </p:txBody>
      </p:sp>
      <p:sp>
        <p:nvSpPr>
          <p:cNvPr id="115728" name="Text Box 15"/>
          <p:cNvSpPr txBox="1">
            <a:spLocks noChangeArrowheads="1"/>
          </p:cNvSpPr>
          <p:nvPr/>
        </p:nvSpPr>
        <p:spPr bwMode="auto">
          <a:xfrm>
            <a:off x="9309100" y="2428876"/>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byte</a:t>
            </a:r>
          </a:p>
        </p:txBody>
      </p:sp>
      <p:sp>
        <p:nvSpPr>
          <p:cNvPr id="115729" name="Text Box 16"/>
          <p:cNvSpPr txBox="1">
            <a:spLocks noChangeArrowheads="1"/>
          </p:cNvSpPr>
          <p:nvPr/>
        </p:nvSpPr>
        <p:spPr bwMode="auto">
          <a:xfrm>
            <a:off x="9321801" y="3038476"/>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CC6600"/>
                </a:solidFill>
                <a:latin typeface="Times New Roman" panose="02020603050405020304" pitchFamily="18" charset="0"/>
              </a:rPr>
              <a:t>char</a:t>
            </a:r>
          </a:p>
        </p:txBody>
      </p:sp>
      <p:sp>
        <p:nvSpPr>
          <p:cNvPr id="115730" name="Line 17"/>
          <p:cNvSpPr>
            <a:spLocks noChangeShapeType="1"/>
          </p:cNvSpPr>
          <p:nvPr/>
        </p:nvSpPr>
        <p:spPr bwMode="auto">
          <a:xfrm flipH="1">
            <a:off x="3048000" y="1981200"/>
            <a:ext cx="457200" cy="0"/>
          </a:xfrm>
          <a:prstGeom prst="line">
            <a:avLst/>
          </a:prstGeom>
          <a:noFill/>
          <a:ln w="19050">
            <a:solidFill>
              <a:schemeClr val="tx1"/>
            </a:solidFill>
            <a:prstDash val="lg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1" name="Line 18"/>
          <p:cNvSpPr>
            <a:spLocks noChangeShapeType="1"/>
          </p:cNvSpPr>
          <p:nvPr/>
        </p:nvSpPr>
        <p:spPr bwMode="auto">
          <a:xfrm flipH="1">
            <a:off x="4340225"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2" name="Line 19"/>
          <p:cNvSpPr>
            <a:spLocks noChangeShapeType="1"/>
          </p:cNvSpPr>
          <p:nvPr/>
        </p:nvSpPr>
        <p:spPr bwMode="auto">
          <a:xfrm flipH="1">
            <a:off x="5407025"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3" name="Line 20"/>
          <p:cNvSpPr>
            <a:spLocks noChangeShapeType="1"/>
          </p:cNvSpPr>
          <p:nvPr/>
        </p:nvSpPr>
        <p:spPr bwMode="auto">
          <a:xfrm flipH="1">
            <a:off x="6559550"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4" name="Line 21"/>
          <p:cNvSpPr>
            <a:spLocks noChangeShapeType="1"/>
          </p:cNvSpPr>
          <p:nvPr/>
        </p:nvSpPr>
        <p:spPr bwMode="auto">
          <a:xfrm flipH="1">
            <a:off x="7545388"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5" name="Line 22"/>
          <p:cNvSpPr>
            <a:spLocks noChangeShapeType="1"/>
          </p:cNvSpPr>
          <p:nvPr/>
        </p:nvSpPr>
        <p:spPr bwMode="auto">
          <a:xfrm flipH="1">
            <a:off x="8832850"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6" name="Line 23"/>
          <p:cNvSpPr>
            <a:spLocks noChangeShapeType="1"/>
          </p:cNvSpPr>
          <p:nvPr/>
        </p:nvSpPr>
        <p:spPr bwMode="auto">
          <a:xfrm flipH="1">
            <a:off x="6635750" y="26670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7" name="Line 24"/>
          <p:cNvSpPr>
            <a:spLocks noChangeShapeType="1"/>
          </p:cNvSpPr>
          <p:nvPr/>
        </p:nvSpPr>
        <p:spPr bwMode="auto">
          <a:xfrm flipH="1">
            <a:off x="7621588" y="26670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8" name="Line 25"/>
          <p:cNvSpPr>
            <a:spLocks noChangeShapeType="1"/>
          </p:cNvSpPr>
          <p:nvPr/>
        </p:nvSpPr>
        <p:spPr bwMode="auto">
          <a:xfrm flipH="1">
            <a:off x="8909050" y="26670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9" name="Line 26"/>
          <p:cNvSpPr>
            <a:spLocks noChangeShapeType="1"/>
          </p:cNvSpPr>
          <p:nvPr/>
        </p:nvSpPr>
        <p:spPr bwMode="auto">
          <a:xfrm flipH="1" flipV="1">
            <a:off x="5330825"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0" name="Line 27"/>
          <p:cNvSpPr>
            <a:spLocks noChangeShapeType="1"/>
          </p:cNvSpPr>
          <p:nvPr/>
        </p:nvSpPr>
        <p:spPr bwMode="auto">
          <a:xfrm flipH="1" flipV="1">
            <a:off x="6559550"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1" name="Line 28"/>
          <p:cNvSpPr>
            <a:spLocks noChangeShapeType="1"/>
          </p:cNvSpPr>
          <p:nvPr/>
        </p:nvSpPr>
        <p:spPr bwMode="auto">
          <a:xfrm flipH="1" flipV="1">
            <a:off x="7545388"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2" name="Line 29"/>
          <p:cNvSpPr>
            <a:spLocks noChangeShapeType="1"/>
          </p:cNvSpPr>
          <p:nvPr/>
        </p:nvSpPr>
        <p:spPr bwMode="auto">
          <a:xfrm flipH="1" flipV="1">
            <a:off x="8832850"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3" name="Line 30"/>
          <p:cNvSpPr>
            <a:spLocks noChangeShapeType="1"/>
          </p:cNvSpPr>
          <p:nvPr/>
        </p:nvSpPr>
        <p:spPr bwMode="auto">
          <a:xfrm flipH="1" flipV="1">
            <a:off x="8832850" y="27432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4" name="AutoShape 31"/>
          <p:cNvSpPr>
            <a:spLocks noChangeArrowheads="1"/>
          </p:cNvSpPr>
          <p:nvPr/>
        </p:nvSpPr>
        <p:spPr bwMode="auto">
          <a:xfrm>
            <a:off x="3657600" y="2514600"/>
            <a:ext cx="1143000" cy="533400"/>
          </a:xfrm>
          <a:prstGeom prst="wedgeRoundRectCallout">
            <a:avLst>
              <a:gd name="adj1" fmla="val -76944"/>
              <a:gd name="adj2" fmla="val -146431"/>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600" b="1" u="sng" dirty="0">
                <a:solidFill>
                  <a:srgbClr val="FF0000"/>
                </a:solidFill>
                <a:latin typeface="Times New Roman" panose="02020603050405020304" pitchFamily="18" charset="0"/>
              </a:rPr>
              <a:t>only with</a:t>
            </a:r>
            <a:br>
              <a:rPr kumimoji="0" lang="en-US" altLang="zh-CN" sz="1600" b="1" u="sng" dirty="0">
                <a:solidFill>
                  <a:srgbClr val="FF0000"/>
                </a:solidFill>
                <a:latin typeface="Times New Roman" panose="02020603050405020304" pitchFamily="18" charset="0"/>
              </a:rPr>
            </a:br>
            <a:r>
              <a:rPr kumimoji="0" lang="en-US" altLang="zh-CN" sz="1600" b="1" u="sng" dirty="0">
                <a:solidFill>
                  <a:srgbClr val="FF0000"/>
                </a:solidFill>
                <a:latin typeface="Times New Roman" panose="02020603050405020304" pitchFamily="18" charset="0"/>
              </a:rPr>
              <a:t>type cast</a:t>
            </a:r>
          </a:p>
        </p:txBody>
      </p:sp>
      <p:sp>
        <p:nvSpPr>
          <p:cNvPr id="115745" name="Line 32"/>
          <p:cNvSpPr>
            <a:spLocks noChangeShapeType="1"/>
          </p:cNvSpPr>
          <p:nvPr/>
        </p:nvSpPr>
        <p:spPr bwMode="auto">
          <a:xfrm>
            <a:off x="9594850" y="2819400"/>
            <a:ext cx="0" cy="304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17943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072FAF-2DC9-47B4-9CCB-357659DC500E}" type="slidenum">
              <a:rPr lang="zh-CN" altLang="en-US" sz="1400">
                <a:solidFill>
                  <a:srgbClr val="000000"/>
                </a:solidFill>
              </a:rPr>
              <a:pPr eaLnBrk="1" hangingPunct="1"/>
              <a:t>29</a:t>
            </a:fld>
            <a:endParaRPr lang="en-US" altLang="zh-CN" sz="1400">
              <a:solidFill>
                <a:srgbClr val="000000"/>
              </a:solidFill>
            </a:endParaRPr>
          </a:p>
        </p:txBody>
      </p:sp>
      <p:sp>
        <p:nvSpPr>
          <p:cNvPr id="11673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dirty="0">
                <a:solidFill>
                  <a:srgbClr val="333399"/>
                </a:solidFill>
              </a:rPr>
              <a:t>Enumerations</a:t>
            </a:r>
          </a:p>
        </p:txBody>
      </p:sp>
      <p:sp>
        <p:nvSpPr>
          <p:cNvPr id="116740" name="Rectangle 3"/>
          <p:cNvSpPr>
            <a:spLocks noChangeArrowheads="1"/>
          </p:cNvSpPr>
          <p:nvPr/>
        </p:nvSpPr>
        <p:spPr bwMode="auto">
          <a:xfrm>
            <a:off x="1919288" y="1295401"/>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List of named constants</a:t>
            </a:r>
            <a:endParaRPr lang="de-AT" altLang="zh-CN">
              <a:solidFill>
                <a:srgbClr val="000000"/>
              </a:solidFill>
            </a:endParaRPr>
          </a:p>
          <a:p>
            <a:pPr eaLnBrk="1" hangingPunct="1">
              <a:buClr>
                <a:srgbClr val="3333CC"/>
              </a:buClr>
              <a:buFont typeface="Wingdings" panose="05000000000000000000" pitchFamily="2" charset="2"/>
              <a:buNone/>
            </a:pPr>
            <a:r>
              <a:rPr lang="de-AT" altLang="zh-CN" b="1">
                <a:solidFill>
                  <a:srgbClr val="000000"/>
                </a:solidFill>
              </a:rPr>
              <a:t>Declaration (on the namespace level)</a:t>
            </a:r>
          </a:p>
        </p:txBody>
      </p:sp>
      <p:sp>
        <p:nvSpPr>
          <p:cNvPr id="116741" name="Text Box 17"/>
          <p:cNvSpPr txBox="1">
            <a:spLocks noChangeArrowheads="1"/>
          </p:cNvSpPr>
          <p:nvPr/>
        </p:nvSpPr>
        <p:spPr bwMode="auto">
          <a:xfrm>
            <a:off x="2063751" y="2420939"/>
            <a:ext cx="7993063" cy="2246769"/>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40000"/>
              </a:lnSpc>
            </a:pPr>
            <a:r>
              <a:rPr lang="en-US" altLang="zh-CN" sz="2000" b="1" dirty="0" err="1">
                <a:solidFill>
                  <a:srgbClr val="FF0000"/>
                </a:solidFill>
                <a:latin typeface="Calibri" panose="020F0502020204030204" pitchFamily="34" charset="0"/>
                <a:ea typeface="Dotum" pitchFamily="34" charset="-127"/>
              </a:rPr>
              <a:t>enum</a:t>
            </a:r>
            <a:r>
              <a:rPr lang="en-US" altLang="zh-CN" sz="2000" b="1" dirty="0">
                <a:solidFill>
                  <a:srgbClr val="000000"/>
                </a:solidFill>
                <a:latin typeface="Calibri" panose="020F0502020204030204" pitchFamily="34" charset="0"/>
                <a:ea typeface="Dotum" pitchFamily="34" charset="-127"/>
              </a:rPr>
              <a:t> Color {Red, Blue, Green} 	// values: 0, 1, 2</a:t>
            </a:r>
          </a:p>
          <a:p>
            <a:pPr eaLnBrk="1" hangingPunct="1">
              <a:lnSpc>
                <a:spcPct val="140000"/>
              </a:lnSpc>
            </a:pPr>
            <a:r>
              <a:rPr lang="en-US" altLang="zh-CN" sz="2000" b="1" dirty="0" err="1">
                <a:solidFill>
                  <a:srgbClr val="FF0000"/>
                </a:solidFill>
                <a:latin typeface="Calibri" panose="020F0502020204030204" pitchFamily="34" charset="0"/>
                <a:ea typeface="Dotum" pitchFamily="34" charset="-127"/>
              </a:rPr>
              <a:t>enum</a:t>
            </a:r>
            <a:r>
              <a:rPr lang="en-US" altLang="zh-CN" sz="2000" b="1" dirty="0">
                <a:solidFill>
                  <a:srgbClr val="000000"/>
                </a:solidFill>
                <a:latin typeface="Calibri" panose="020F0502020204030204" pitchFamily="34" charset="0"/>
                <a:ea typeface="Dotum" pitchFamily="34" charset="-127"/>
              </a:rPr>
              <a:t> Access {Personal=1, Group=2, All=4}</a:t>
            </a:r>
          </a:p>
          <a:p>
            <a:pPr eaLnBrk="1" hangingPunct="1">
              <a:lnSpc>
                <a:spcPct val="140000"/>
              </a:lnSpc>
            </a:pPr>
            <a:r>
              <a:rPr lang="en-US" altLang="zh-CN" sz="2000" b="1" dirty="0" err="1">
                <a:solidFill>
                  <a:srgbClr val="FF0000"/>
                </a:solidFill>
                <a:latin typeface="Calibri" panose="020F0502020204030204" pitchFamily="34" charset="0"/>
                <a:ea typeface="Dotum" pitchFamily="34" charset="-127"/>
              </a:rPr>
              <a:t>enum</a:t>
            </a:r>
            <a:r>
              <a:rPr lang="en-US" altLang="zh-CN" sz="2000" b="1" dirty="0">
                <a:solidFill>
                  <a:srgbClr val="000000"/>
                </a:solidFill>
                <a:latin typeface="Calibri" panose="020F0502020204030204" pitchFamily="34" charset="0"/>
                <a:ea typeface="Dotum" pitchFamily="34" charset="-127"/>
              </a:rPr>
              <a:t> Access1 : </a:t>
            </a:r>
            <a:r>
              <a:rPr lang="en-US" altLang="zh-CN" sz="2000" b="1" dirty="0">
                <a:solidFill>
                  <a:srgbClr val="FF0000"/>
                </a:solidFill>
                <a:latin typeface="Calibri" panose="020F0502020204030204" pitchFamily="34" charset="0"/>
                <a:ea typeface="Dotum" pitchFamily="34" charset="-127"/>
              </a:rPr>
              <a:t>byte </a:t>
            </a:r>
            <a:r>
              <a:rPr lang="en-US" altLang="zh-CN" sz="2000" b="1" dirty="0">
                <a:solidFill>
                  <a:srgbClr val="000000"/>
                </a:solidFill>
                <a:latin typeface="Calibri" panose="020F0502020204030204" pitchFamily="34" charset="0"/>
                <a:ea typeface="Dotum" pitchFamily="34" charset="-127"/>
              </a:rPr>
              <a:t>{Personal=1, Group=2, All=4}</a:t>
            </a:r>
            <a:r>
              <a:rPr lang="zh-CN" altLang="en-US" sz="2000" b="1" dirty="0">
                <a:solidFill>
                  <a:srgbClr val="000000"/>
                </a:solidFill>
                <a:latin typeface="Calibri" panose="020F0502020204030204" pitchFamily="34" charset="0"/>
                <a:ea typeface="Dotum" pitchFamily="34" charset="-127"/>
              </a:rPr>
              <a:t>（必须是整数类型，默认</a:t>
            </a:r>
            <a:r>
              <a:rPr lang="en-US" altLang="zh-CN" sz="2000" b="1" dirty="0" err="1">
                <a:solidFill>
                  <a:srgbClr val="000000"/>
                </a:solidFill>
                <a:latin typeface="Calibri" panose="020F0502020204030204" pitchFamily="34" charset="0"/>
                <a:ea typeface="Dotum" pitchFamily="34" charset="-127"/>
              </a:rPr>
              <a:t>int</a:t>
            </a:r>
            <a:r>
              <a:rPr lang="zh-CN" altLang="en-US" sz="2000" b="1" dirty="0">
                <a:solidFill>
                  <a:srgbClr val="000000"/>
                </a:solidFill>
                <a:latin typeface="Calibri" panose="020F0502020204030204" pitchFamily="34" charset="0"/>
                <a:ea typeface="Dotum" pitchFamily="34" charset="-127"/>
              </a:rPr>
              <a:t>，支持（没有</a:t>
            </a:r>
            <a:r>
              <a:rPr lang="en-US" altLang="zh-CN" sz="2000" b="1" dirty="0">
                <a:solidFill>
                  <a:srgbClr val="000000"/>
                </a:solidFill>
                <a:latin typeface="Calibri" panose="020F0502020204030204" pitchFamily="34" charset="0"/>
                <a:ea typeface="Dotum" pitchFamily="34" charset="-127"/>
              </a:rPr>
              <a:t>char</a:t>
            </a:r>
            <a:r>
              <a:rPr lang="zh-CN" altLang="en-US" sz="2000" b="1" dirty="0">
                <a:solidFill>
                  <a:srgbClr val="000000"/>
                </a:solidFill>
                <a:latin typeface="Calibri" panose="020F0502020204030204" pitchFamily="34" charset="0"/>
                <a:ea typeface="Dotum" pitchFamily="34" charset="-127"/>
              </a:rPr>
              <a:t>）</a:t>
            </a:r>
            <a:r>
              <a:rPr lang="en-US" altLang="zh-CN" sz="2000" b="1" dirty="0">
                <a:solidFill>
                  <a:srgbClr val="000000"/>
                </a:solidFill>
                <a:latin typeface="Calibri" panose="020F0502020204030204" pitchFamily="34" charset="0"/>
                <a:ea typeface="Dotum" pitchFamily="34" charset="-127"/>
              </a:rPr>
              <a:t> byte, </a:t>
            </a:r>
            <a:r>
              <a:rPr lang="en-US" altLang="zh-CN" sz="2000" b="1" dirty="0" err="1">
                <a:solidFill>
                  <a:srgbClr val="000000"/>
                </a:solidFill>
                <a:latin typeface="Calibri" panose="020F0502020204030204" pitchFamily="34" charset="0"/>
                <a:ea typeface="Dotum" pitchFamily="34" charset="-127"/>
              </a:rPr>
              <a:t>sbyte</a:t>
            </a:r>
            <a:r>
              <a:rPr lang="en-US" altLang="zh-CN" sz="2000" b="1" dirty="0">
                <a:solidFill>
                  <a:srgbClr val="000000"/>
                </a:solidFill>
                <a:latin typeface="Calibri" panose="020F0502020204030204" pitchFamily="34" charset="0"/>
                <a:ea typeface="Dotum" pitchFamily="34" charset="-127"/>
              </a:rPr>
              <a:t>, short, </a:t>
            </a:r>
            <a:r>
              <a:rPr lang="en-US" altLang="zh-CN" sz="2000" b="1" dirty="0" err="1">
                <a:solidFill>
                  <a:srgbClr val="000000"/>
                </a:solidFill>
                <a:latin typeface="Calibri" panose="020F0502020204030204" pitchFamily="34" charset="0"/>
                <a:ea typeface="Dotum" pitchFamily="34" charset="-127"/>
              </a:rPr>
              <a:t>ushort</a:t>
            </a:r>
            <a:r>
              <a:rPr lang="en-US" altLang="zh-CN" sz="2000" b="1" dirty="0">
                <a:solidFill>
                  <a:srgbClr val="000000"/>
                </a:solidFill>
                <a:latin typeface="Calibri" panose="020F0502020204030204" pitchFamily="34" charset="0"/>
                <a:ea typeface="Dotum" pitchFamily="34" charset="-127"/>
              </a:rPr>
              <a:t>, </a:t>
            </a:r>
            <a:r>
              <a:rPr lang="en-US" altLang="zh-CN" sz="2000" b="1" dirty="0" err="1">
                <a:solidFill>
                  <a:srgbClr val="000000"/>
                </a:solidFill>
                <a:latin typeface="Calibri" panose="020F0502020204030204" pitchFamily="34" charset="0"/>
                <a:ea typeface="Dotum" pitchFamily="34" charset="-127"/>
              </a:rPr>
              <a:t>int</a:t>
            </a:r>
            <a:r>
              <a:rPr lang="en-US" altLang="zh-CN" sz="2000" b="1" dirty="0">
                <a:solidFill>
                  <a:srgbClr val="000000"/>
                </a:solidFill>
                <a:latin typeface="Calibri" panose="020F0502020204030204" pitchFamily="34" charset="0"/>
                <a:ea typeface="Dotum" pitchFamily="34" charset="-127"/>
              </a:rPr>
              <a:t>, </a:t>
            </a:r>
            <a:r>
              <a:rPr lang="en-US" altLang="zh-CN" sz="2000" b="1" dirty="0" err="1">
                <a:solidFill>
                  <a:srgbClr val="000000"/>
                </a:solidFill>
                <a:latin typeface="Calibri" panose="020F0502020204030204" pitchFamily="34" charset="0"/>
                <a:ea typeface="Dotum" pitchFamily="34" charset="-127"/>
              </a:rPr>
              <a:t>uint</a:t>
            </a:r>
            <a:r>
              <a:rPr lang="en-US" altLang="zh-CN" sz="2000" b="1" dirty="0">
                <a:solidFill>
                  <a:srgbClr val="000000"/>
                </a:solidFill>
                <a:latin typeface="Calibri" panose="020F0502020204030204" pitchFamily="34" charset="0"/>
                <a:ea typeface="Dotum" pitchFamily="34" charset="-127"/>
              </a:rPr>
              <a:t>, long, or </a:t>
            </a:r>
            <a:r>
              <a:rPr lang="en-US" altLang="zh-CN" sz="2000" b="1" dirty="0" err="1">
                <a:solidFill>
                  <a:srgbClr val="000000"/>
                </a:solidFill>
                <a:latin typeface="Calibri" panose="020F0502020204030204" pitchFamily="34" charset="0"/>
                <a:ea typeface="Dotum" pitchFamily="34" charset="-127"/>
              </a:rPr>
              <a:t>ulong</a:t>
            </a:r>
            <a:r>
              <a:rPr lang="en-US" altLang="zh-CN" sz="2000" b="1" dirty="0">
                <a:solidFill>
                  <a:srgbClr val="000000"/>
                </a:solidFill>
                <a:latin typeface="Calibri" panose="020F0502020204030204" pitchFamily="34" charset="0"/>
                <a:ea typeface="Dotum" pitchFamily="34" charset="-127"/>
              </a:rPr>
              <a:t>.</a:t>
            </a:r>
            <a:r>
              <a:rPr lang="zh-CN" altLang="en-US" sz="2000" b="1" dirty="0">
                <a:solidFill>
                  <a:srgbClr val="000000"/>
                </a:solidFill>
                <a:latin typeface="Calibri" panose="020F0502020204030204" pitchFamily="34" charset="0"/>
                <a:ea typeface="Dotum" pitchFamily="34" charset="-127"/>
              </a:rPr>
              <a:t>）</a:t>
            </a:r>
          </a:p>
        </p:txBody>
      </p:sp>
      <p:grpSp>
        <p:nvGrpSpPr>
          <p:cNvPr id="100372" name="Group 20"/>
          <p:cNvGrpSpPr>
            <a:grpSpLocks/>
          </p:cNvGrpSpPr>
          <p:nvPr/>
        </p:nvGrpSpPr>
        <p:grpSpPr bwMode="auto">
          <a:xfrm>
            <a:off x="1130802" y="4603899"/>
            <a:ext cx="8210550" cy="2182812"/>
            <a:chOff x="204" y="2523"/>
            <a:chExt cx="5172" cy="1375"/>
          </a:xfrm>
        </p:grpSpPr>
        <p:sp>
          <p:nvSpPr>
            <p:cNvPr id="116743" name="Rectangle 3"/>
            <p:cNvSpPr>
              <a:spLocks noChangeArrowheads="1"/>
            </p:cNvSpPr>
            <p:nvPr/>
          </p:nvSpPr>
          <p:spPr bwMode="auto">
            <a:xfrm>
              <a:off x="204" y="2523"/>
              <a:ext cx="136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Usage</a:t>
              </a:r>
            </a:p>
          </p:txBody>
        </p:sp>
        <p:sp>
          <p:nvSpPr>
            <p:cNvPr id="116744" name="Text Box 19"/>
            <p:cNvSpPr txBox="1">
              <a:spLocks noChangeArrowheads="1"/>
            </p:cNvSpPr>
            <p:nvPr/>
          </p:nvSpPr>
          <p:spPr bwMode="auto">
            <a:xfrm>
              <a:off x="340" y="2840"/>
              <a:ext cx="5036" cy="105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zh-CN" sz="2000" b="1" dirty="0">
                  <a:solidFill>
                    <a:srgbClr val="000000"/>
                  </a:solidFill>
                  <a:latin typeface="Calibri" panose="020F0502020204030204" pitchFamily="34" charset="0"/>
                  <a:ea typeface="Batang" pitchFamily="18" charset="-127"/>
                </a:rPr>
                <a:t>Color c = </a:t>
              </a:r>
              <a:r>
                <a:rPr lang="en-US" altLang="zh-CN" sz="2000" b="1" dirty="0" err="1">
                  <a:solidFill>
                    <a:srgbClr val="000000"/>
                  </a:solidFill>
                  <a:latin typeface="Calibri" panose="020F0502020204030204" pitchFamily="34" charset="0"/>
                  <a:ea typeface="Batang" pitchFamily="18" charset="-127"/>
                </a:rPr>
                <a:t>Color.Blue</a:t>
              </a:r>
              <a:r>
                <a:rPr lang="en-US" altLang="zh-CN" sz="2000" b="1" dirty="0">
                  <a:solidFill>
                    <a:srgbClr val="000000"/>
                  </a:solidFill>
                  <a:latin typeface="Calibri" panose="020F0502020204030204" pitchFamily="34" charset="0"/>
                  <a:ea typeface="Batang" pitchFamily="18" charset="-127"/>
                </a:rPr>
                <a:t>;	// enumeration constants must be qualified</a:t>
              </a:r>
            </a:p>
            <a:p>
              <a:pPr eaLnBrk="1" hangingPunct="1">
                <a:lnSpc>
                  <a:spcPct val="130000"/>
                </a:lnSpc>
              </a:pPr>
              <a:r>
                <a:rPr lang="en-US" altLang="zh-CN" sz="2000" b="1" dirty="0">
                  <a:solidFill>
                    <a:srgbClr val="000000"/>
                  </a:solidFill>
                  <a:latin typeface="Calibri" panose="020F0502020204030204" pitchFamily="34" charset="0"/>
                  <a:ea typeface="Batang" pitchFamily="18" charset="-127"/>
                </a:rPr>
                <a:t>Access a = </a:t>
              </a:r>
              <a:r>
                <a:rPr lang="en-US" altLang="zh-CN" sz="2000" b="1" dirty="0" err="1">
                  <a:solidFill>
                    <a:srgbClr val="000000"/>
                  </a:solidFill>
                  <a:latin typeface="Calibri" panose="020F0502020204030204" pitchFamily="34" charset="0"/>
                  <a:ea typeface="Batang" pitchFamily="18" charset="-127"/>
                </a:rPr>
                <a:t>Access.Personal</a:t>
              </a:r>
              <a:r>
                <a:rPr lang="en-US" altLang="zh-CN" sz="2000" b="1" dirty="0">
                  <a:solidFill>
                    <a:srgbClr val="000000"/>
                  </a:solidFill>
                  <a:latin typeface="Calibri" panose="020F0502020204030204" pitchFamily="34" charset="0"/>
                  <a:ea typeface="Batang" pitchFamily="18" charset="-127"/>
                </a:rPr>
                <a:t> | </a:t>
              </a:r>
              <a:r>
                <a:rPr lang="en-US" altLang="zh-CN" sz="2000" b="1" dirty="0" err="1">
                  <a:solidFill>
                    <a:srgbClr val="000000"/>
                  </a:solidFill>
                  <a:latin typeface="Calibri" panose="020F0502020204030204" pitchFamily="34" charset="0"/>
                  <a:ea typeface="Batang" pitchFamily="18" charset="-127"/>
                </a:rPr>
                <a:t>Access.Group</a:t>
              </a:r>
              <a:r>
                <a:rPr lang="en-US" altLang="zh-CN" sz="2000" b="1" dirty="0">
                  <a:solidFill>
                    <a:srgbClr val="000000"/>
                  </a:solidFill>
                  <a:latin typeface="Calibri" panose="020F0502020204030204" pitchFamily="34" charset="0"/>
                  <a:ea typeface="Batang" pitchFamily="18" charset="-127"/>
                </a:rPr>
                <a:t>;</a:t>
              </a:r>
            </a:p>
            <a:p>
              <a:pPr eaLnBrk="1" hangingPunct="1">
                <a:lnSpc>
                  <a:spcPct val="130000"/>
                </a:lnSpc>
              </a:pPr>
              <a:r>
                <a:rPr lang="en-US" altLang="zh-CN" sz="2000" b="1" dirty="0">
                  <a:solidFill>
                    <a:srgbClr val="000000"/>
                  </a:solidFill>
                  <a:latin typeface="Calibri" panose="020F0502020204030204" pitchFamily="34" charset="0"/>
                  <a:ea typeface="Batang" pitchFamily="18" charset="-127"/>
                </a:rPr>
                <a:t>			// a</a:t>
              </a:r>
              <a:r>
                <a:rPr lang="en-US" altLang="zh-CN" sz="2000" b="1" i="1" dirty="0">
                  <a:solidFill>
                    <a:srgbClr val="000000"/>
                  </a:solidFill>
                  <a:latin typeface="Calibri" panose="020F0502020204030204" pitchFamily="34" charset="0"/>
                  <a:ea typeface="Batang" pitchFamily="18" charset="-127"/>
                </a:rPr>
                <a:t> </a:t>
              </a:r>
              <a:r>
                <a:rPr lang="en-US" altLang="zh-CN" sz="2000" b="1" dirty="0">
                  <a:solidFill>
                    <a:srgbClr val="000000"/>
                  </a:solidFill>
                  <a:latin typeface="Calibri" panose="020F0502020204030204" pitchFamily="34" charset="0"/>
                  <a:ea typeface="Batang" pitchFamily="18" charset="-127"/>
                </a:rPr>
                <a:t>contains a "set" of values now</a:t>
              </a:r>
            </a:p>
            <a:p>
              <a:pPr eaLnBrk="1" hangingPunct="1">
                <a:lnSpc>
                  <a:spcPct val="130000"/>
                </a:lnSpc>
              </a:pPr>
              <a:r>
                <a:rPr lang="en-US" altLang="zh-CN" sz="2000" b="1" dirty="0">
                  <a:solidFill>
                    <a:srgbClr val="000000"/>
                  </a:solidFill>
                  <a:latin typeface="Calibri" panose="020F0502020204030204" pitchFamily="34" charset="0"/>
                  <a:ea typeface="Batang" pitchFamily="18" charset="-127"/>
                </a:rPr>
                <a:t>if ((</a:t>
              </a:r>
              <a:r>
                <a:rPr lang="en-US" altLang="zh-CN" sz="2000" b="1" dirty="0" err="1">
                  <a:solidFill>
                    <a:srgbClr val="000000"/>
                  </a:solidFill>
                  <a:latin typeface="Calibri" panose="020F0502020204030204" pitchFamily="34" charset="0"/>
                  <a:ea typeface="Batang" pitchFamily="18" charset="-127"/>
                </a:rPr>
                <a:t>Access.Personal</a:t>
              </a:r>
              <a:r>
                <a:rPr lang="en-US" altLang="zh-CN" sz="2000" b="1" dirty="0">
                  <a:solidFill>
                    <a:srgbClr val="000000"/>
                  </a:solidFill>
                  <a:latin typeface="Calibri" panose="020F0502020204030204" pitchFamily="34" charset="0"/>
                  <a:ea typeface="Batang" pitchFamily="18" charset="-127"/>
                </a:rPr>
                <a:t> &amp; a) != 0)  </a:t>
              </a:r>
              <a:r>
                <a:rPr lang="en-US" altLang="zh-CN" sz="2000" b="1" dirty="0" err="1">
                  <a:solidFill>
                    <a:srgbClr val="000000"/>
                  </a:solidFill>
                  <a:latin typeface="Calibri" panose="020F0502020204030204" pitchFamily="34" charset="0"/>
                  <a:ea typeface="Batang" pitchFamily="18" charset="-127"/>
                </a:rPr>
                <a:t>Console.WriteLine</a:t>
              </a:r>
              <a:r>
                <a:rPr lang="en-US" altLang="zh-CN" sz="2000" b="1" dirty="0">
                  <a:solidFill>
                    <a:srgbClr val="000000"/>
                  </a:solidFill>
                  <a:latin typeface="Calibri" panose="020F0502020204030204" pitchFamily="34" charset="0"/>
                  <a:ea typeface="Batang" pitchFamily="18" charset="-127"/>
                </a:rPr>
                <a:t>("access granted");</a:t>
              </a:r>
              <a:endParaRPr lang="zh-CN" altLang="en-US" sz="2000" b="1" dirty="0">
                <a:solidFill>
                  <a:srgbClr val="000000"/>
                </a:solidFill>
                <a:latin typeface="Calibri" panose="020F0502020204030204" pitchFamily="34" charset="0"/>
                <a:ea typeface="Batang" pitchFamily="18" charset="-127"/>
              </a:endParaRPr>
            </a:p>
          </p:txBody>
        </p:sp>
      </p:grpSp>
    </p:spTree>
    <p:extLst>
      <p:ext uri="{BB962C8B-B14F-4D97-AF65-F5344CB8AC3E}">
        <p14:creationId xmlns:p14="http://schemas.microsoft.com/office/powerpoint/2010/main" val="3530499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8E51C73-4B23-43D1-B164-013FDE30E598}" type="slidenum">
              <a:rPr lang="zh-CN" altLang="en-US" sz="1400">
                <a:solidFill>
                  <a:srgbClr val="000000"/>
                </a:solidFill>
              </a:rPr>
              <a:pPr eaLnBrk="1" hangingPunct="1"/>
              <a:t>3</a:t>
            </a:fld>
            <a:endParaRPr lang="en-US" altLang="zh-CN" sz="1400">
              <a:solidFill>
                <a:srgbClr val="000000"/>
              </a:solidFill>
            </a:endParaRPr>
          </a:p>
        </p:txBody>
      </p:sp>
      <p:sp>
        <p:nvSpPr>
          <p:cNvPr id="142339" name="TextBox 1"/>
          <p:cNvSpPr txBox="1">
            <a:spLocks noChangeArrowheads="1"/>
          </p:cNvSpPr>
          <p:nvPr/>
        </p:nvSpPr>
        <p:spPr bwMode="auto">
          <a:xfrm>
            <a:off x="1992314" y="1196976"/>
            <a:ext cx="66246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26162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6162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6162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6162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ct val="0"/>
              </a:spcBef>
              <a:buClrTx/>
              <a:buSzTx/>
              <a:buFontTx/>
              <a:buNone/>
            </a:pPr>
            <a:r>
              <a:rPr kumimoji="0" lang="en-US" altLang="zh-CN" sz="2200" b="1">
                <a:solidFill>
                  <a:srgbClr val="000000"/>
                </a:solidFill>
                <a:cs typeface="Times New Roman" panose="02020603050405020304" pitchFamily="18" charset="0"/>
              </a:rPr>
              <a:t>The</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program</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area</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to</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which</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a</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declaration</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belongs</a:t>
            </a:r>
          </a:p>
        </p:txBody>
      </p:sp>
      <p:sp>
        <p:nvSpPr>
          <p:cNvPr id="142340" name="TextBox 1"/>
          <p:cNvSpPr txBox="1">
            <a:spLocks noChangeArrowheads="1"/>
          </p:cNvSpPr>
          <p:nvPr/>
        </p:nvSpPr>
        <p:spPr bwMode="auto">
          <a:xfrm>
            <a:off x="5304632" y="3609236"/>
            <a:ext cx="5040312"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812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812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812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812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kumimoji="0" lang="en-US" altLang="zh-CN" b="1" dirty="0">
                <a:solidFill>
                  <a:srgbClr val="FF0000"/>
                </a:solidFill>
                <a:cs typeface="Times New Roman" panose="02020603050405020304" pitchFamily="18" charset="0"/>
              </a:rPr>
              <a:t>Statement</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blocks</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are</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not</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declaration</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spaces</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on</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their own, but belong to the declaration space of the enclosing method block.</a:t>
            </a:r>
          </a:p>
          <a:p>
            <a:pPr eaLnBrk="1" hangingPunct="1">
              <a:lnSpc>
                <a:spcPct val="120000"/>
              </a:lnSpc>
              <a:spcBef>
                <a:spcPct val="0"/>
              </a:spcBef>
              <a:buClrTx/>
              <a:buSzTx/>
              <a:buFontTx/>
              <a:buNone/>
            </a:pPr>
            <a:endParaRPr kumimoji="0" lang="en-US" altLang="zh-CN" b="1" dirty="0">
              <a:solidFill>
                <a:srgbClr val="FF0000"/>
              </a:solidFill>
              <a:cs typeface="Times New Roman" panose="02020603050405020304" pitchFamily="18" charset="0"/>
            </a:endParaRPr>
          </a:p>
          <a:p>
            <a:pPr eaLnBrk="1" hangingPunct="1">
              <a:lnSpc>
                <a:spcPct val="120000"/>
              </a:lnSpc>
              <a:spcBef>
                <a:spcPct val="0"/>
              </a:spcBef>
              <a:buClrTx/>
              <a:buSzTx/>
              <a:buFontTx/>
              <a:buNone/>
            </a:pPr>
            <a:r>
              <a:rPr kumimoji="0" lang="zh-CN" altLang="en-US" b="1" dirty="0">
                <a:solidFill>
                  <a:srgbClr val="FF0000"/>
                </a:solidFill>
                <a:cs typeface="Times New Roman" panose="02020603050405020304" pitchFamily="18" charset="0"/>
              </a:rPr>
              <a:t>还是用微软官方说法：</a:t>
            </a:r>
            <a:r>
              <a:rPr kumimoji="0" lang="en-US" altLang="zh-CN" b="1" dirty="0">
                <a:solidFill>
                  <a:srgbClr val="FF0000"/>
                </a:solidFill>
                <a:cs typeface="Times New Roman" panose="02020603050405020304" pitchFamily="18" charset="0"/>
              </a:rPr>
              <a:t>T</a:t>
            </a:r>
            <a:r>
              <a:rPr lang="en-US" altLang="zh-CN" dirty="0"/>
              <a:t>he local variable declaration space of a block includes any nested blocks. Thus, within a nested block it is not possible to declare a local variable with the same name as a local variable in an enclosing block.</a:t>
            </a:r>
            <a:endParaRPr kumimoji="0" lang="en-US" altLang="zh-CN" b="1" dirty="0">
              <a:solidFill>
                <a:srgbClr val="FF0000"/>
              </a:solidFill>
              <a:cs typeface="Times New Roman" panose="02020603050405020304" pitchFamily="18" charset="0"/>
            </a:endParaRPr>
          </a:p>
        </p:txBody>
      </p:sp>
      <p:sp>
        <p:nvSpPr>
          <p:cNvPr id="14234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Declaration Space</a:t>
            </a:r>
            <a:endParaRPr lang="de-AT" altLang="zh-CN" sz="3200" b="1">
              <a:solidFill>
                <a:srgbClr val="333399"/>
              </a:solidFill>
            </a:endParaRPr>
          </a:p>
        </p:txBody>
      </p:sp>
      <p:sp>
        <p:nvSpPr>
          <p:cNvPr id="142342" name="TextBox 1"/>
          <p:cNvSpPr txBox="1">
            <a:spLocks noChangeArrowheads="1"/>
          </p:cNvSpPr>
          <p:nvPr/>
        </p:nvSpPr>
        <p:spPr bwMode="auto">
          <a:xfrm>
            <a:off x="2352676" y="1628776"/>
            <a:ext cx="777557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2870200" indent="-28702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33353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37433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41513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45593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50165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54737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59309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63881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ct val="0"/>
              </a:spcBef>
              <a:buClrTx/>
              <a:buSzTx/>
              <a:buFontTx/>
              <a:buNone/>
            </a:pPr>
            <a:r>
              <a:rPr kumimoji="0" lang="en-US" altLang="zh-CN" sz="2200" b="1" dirty="0">
                <a:solidFill>
                  <a:srgbClr val="000000"/>
                </a:solidFill>
                <a:cs typeface="Times New Roman" panose="02020603050405020304" pitchFamily="18" charset="0"/>
              </a:rPr>
              <a:t>Kinds</a:t>
            </a:r>
            <a:r>
              <a:rPr kumimoji="0" lang="en-US" altLang="zh-CN" sz="2200" dirty="0">
                <a:solidFill>
                  <a:srgbClr val="000000"/>
                </a:solidFill>
                <a:cs typeface="Times New Roman" panose="02020603050405020304" pitchFamily="18" charset="0"/>
              </a:rPr>
              <a:t> </a:t>
            </a:r>
            <a:r>
              <a:rPr kumimoji="0" lang="en-US" altLang="zh-CN" sz="2200" b="1" dirty="0">
                <a:solidFill>
                  <a:srgbClr val="000000"/>
                </a:solidFill>
                <a:cs typeface="Times New Roman" panose="02020603050405020304" pitchFamily="18" charset="0"/>
              </a:rPr>
              <a:t>of</a:t>
            </a:r>
            <a:r>
              <a:rPr kumimoji="0" lang="en-US" altLang="zh-CN" sz="2200" dirty="0">
                <a:solidFill>
                  <a:srgbClr val="000000"/>
                </a:solidFill>
                <a:cs typeface="Times New Roman" panose="02020603050405020304" pitchFamily="18" charset="0"/>
              </a:rPr>
              <a:t> </a:t>
            </a:r>
            <a:r>
              <a:rPr kumimoji="0" lang="en-US" altLang="zh-CN" sz="2200" b="1" dirty="0">
                <a:solidFill>
                  <a:srgbClr val="000000"/>
                </a:solidFill>
                <a:cs typeface="Times New Roman" panose="02020603050405020304" pitchFamily="18" charset="0"/>
              </a:rPr>
              <a:t>declaration</a:t>
            </a:r>
            <a:r>
              <a:rPr kumimoji="0" lang="en-US" altLang="zh-CN" sz="2200" dirty="0">
                <a:solidFill>
                  <a:srgbClr val="000000"/>
                </a:solidFill>
                <a:cs typeface="Times New Roman" panose="02020603050405020304" pitchFamily="18" charset="0"/>
              </a:rPr>
              <a:t> </a:t>
            </a:r>
            <a:r>
              <a:rPr kumimoji="0" lang="en-US" altLang="zh-CN" sz="2200" b="1" dirty="0">
                <a:solidFill>
                  <a:srgbClr val="000000"/>
                </a:solidFill>
                <a:cs typeface="Times New Roman" panose="02020603050405020304" pitchFamily="18" charset="0"/>
              </a:rPr>
              <a:t>spaces</a:t>
            </a:r>
          </a:p>
          <a:p>
            <a:pPr eaLnBrk="1" hangingPunct="1">
              <a:spcBef>
                <a:spcPct val="0"/>
              </a:spcBef>
              <a:buClrTx/>
              <a:buSzTx/>
              <a:buFontTx/>
              <a:buNone/>
            </a:pPr>
            <a:r>
              <a:rPr kumimoji="0" lang="en-US" altLang="zh-CN" dirty="0">
                <a:solidFill>
                  <a:srgbClr val="FF0000"/>
                </a:solidFill>
              </a:rPr>
              <a:t> </a:t>
            </a:r>
            <a:r>
              <a:rPr kumimoji="0" lang="en-US" altLang="zh-CN" sz="1800" dirty="0">
                <a:solidFill>
                  <a:srgbClr val="FF0000"/>
                </a:solidFill>
                <a:sym typeface="Symbol" panose="05050102010706020507" pitchFamily="18" charset="2"/>
              </a:rPr>
              <a:t></a:t>
            </a:r>
            <a:r>
              <a:rPr kumimoji="0" lang="en-US" altLang="zh-CN" dirty="0">
                <a:solidFill>
                  <a:srgbClr val="FF0000"/>
                </a:solidFill>
                <a:sym typeface="Symbol" panose="05050102010706020507" pitchFamily="18" charset="2"/>
              </a:rPr>
              <a:t> </a:t>
            </a:r>
            <a:r>
              <a:rPr kumimoji="0" lang="en-US" altLang="zh-CN" b="1" dirty="0">
                <a:solidFill>
                  <a:srgbClr val="FF0000"/>
                </a:solidFill>
              </a:rPr>
              <a:t>namespace:	</a:t>
            </a:r>
            <a:r>
              <a:rPr kumimoji="0" lang="en-US" altLang="zh-CN" b="1" dirty="0">
                <a:solidFill>
                  <a:srgbClr val="000000"/>
                </a:solidFill>
              </a:rPr>
              <a:t>declarations</a:t>
            </a:r>
            <a:r>
              <a:rPr kumimoji="0" lang="en-US" altLang="zh-CN" dirty="0">
                <a:solidFill>
                  <a:srgbClr val="000000"/>
                </a:solidFill>
              </a:rPr>
              <a:t> </a:t>
            </a:r>
            <a:r>
              <a:rPr kumimoji="0" lang="en-US" altLang="zh-CN" b="1" dirty="0">
                <a:solidFill>
                  <a:srgbClr val="000000"/>
                </a:solidFill>
              </a:rPr>
              <a:t>of</a:t>
            </a:r>
            <a:r>
              <a:rPr kumimoji="0" lang="en-US" altLang="zh-CN" dirty="0">
                <a:solidFill>
                  <a:srgbClr val="000000"/>
                </a:solidFill>
              </a:rPr>
              <a:t> </a:t>
            </a:r>
            <a:r>
              <a:rPr kumimoji="0" lang="en-US" altLang="zh-CN" b="1" dirty="0">
                <a:solidFill>
                  <a:srgbClr val="000000"/>
                </a:solidFill>
              </a:rPr>
              <a:t>classes,</a:t>
            </a:r>
            <a:r>
              <a:rPr kumimoji="0" lang="en-US" altLang="zh-CN" dirty="0">
                <a:solidFill>
                  <a:srgbClr val="000000"/>
                </a:solidFill>
              </a:rPr>
              <a:t> </a:t>
            </a:r>
            <a:r>
              <a:rPr kumimoji="0" lang="en-US" altLang="zh-CN" b="1" dirty="0">
                <a:solidFill>
                  <a:srgbClr val="000000"/>
                </a:solidFill>
              </a:rPr>
              <a:t>interfaces,</a:t>
            </a:r>
            <a:r>
              <a:rPr kumimoji="0" lang="en-US" altLang="zh-CN" dirty="0">
                <a:solidFill>
                  <a:srgbClr val="000000"/>
                </a:solidFill>
              </a:rPr>
              <a:t> </a:t>
            </a:r>
            <a:r>
              <a:rPr kumimoji="0" lang="en-US" altLang="zh-CN" b="1" dirty="0">
                <a:solidFill>
                  <a:srgbClr val="000000"/>
                </a:solidFill>
              </a:rPr>
              <a:t>structs,</a:t>
            </a:r>
            <a:r>
              <a:rPr kumimoji="0" lang="en-US" altLang="zh-CN" dirty="0">
                <a:solidFill>
                  <a:srgbClr val="000000"/>
                </a:solidFill>
              </a:rPr>
              <a:t>   </a:t>
            </a:r>
            <a:r>
              <a:rPr kumimoji="0" lang="en-US" altLang="zh-CN" b="1" dirty="0" err="1">
                <a:solidFill>
                  <a:srgbClr val="000000"/>
                </a:solidFill>
              </a:rPr>
              <a:t>enums</a:t>
            </a:r>
            <a:r>
              <a:rPr kumimoji="0" lang="en-US" altLang="zh-CN" b="1" dirty="0">
                <a:solidFill>
                  <a:srgbClr val="000000"/>
                </a:solidFill>
              </a:rPr>
              <a:t>,</a:t>
            </a:r>
            <a:r>
              <a:rPr kumimoji="0" lang="en-US" altLang="zh-CN" dirty="0">
                <a:solidFill>
                  <a:srgbClr val="000000"/>
                </a:solidFill>
              </a:rPr>
              <a:t> </a:t>
            </a:r>
            <a:r>
              <a:rPr kumimoji="0" lang="en-US" altLang="zh-CN" b="1" dirty="0">
                <a:solidFill>
                  <a:srgbClr val="000000"/>
                </a:solidFill>
              </a:rPr>
              <a:t>delegates</a:t>
            </a:r>
          </a:p>
          <a:p>
            <a:pPr eaLnBrk="1" hangingPunct="1">
              <a:spcBef>
                <a:spcPct val="0"/>
              </a:spcBef>
              <a:buClrTx/>
              <a:buSzTx/>
              <a:buFontTx/>
              <a:buNone/>
            </a:pPr>
            <a:r>
              <a:rPr kumimoji="0" lang="en-US" altLang="zh-CN" dirty="0">
                <a:solidFill>
                  <a:srgbClr val="FF0000"/>
                </a:solidFill>
              </a:rPr>
              <a:t> </a:t>
            </a:r>
            <a:r>
              <a:rPr kumimoji="0" lang="en-US" altLang="zh-CN" sz="1800" dirty="0">
                <a:solidFill>
                  <a:srgbClr val="FF0000"/>
                </a:solidFill>
                <a:sym typeface="Symbol" panose="05050102010706020507" pitchFamily="18" charset="2"/>
              </a:rPr>
              <a:t></a:t>
            </a:r>
            <a:r>
              <a:rPr kumimoji="0" lang="en-US" altLang="zh-CN" sz="1800" dirty="0">
                <a:solidFill>
                  <a:srgbClr val="FF0000"/>
                </a:solidFill>
                <a:latin typeface="MS Reference Sans Serif" panose="020B0604030504040204" pitchFamily="34" charset="0"/>
                <a:sym typeface="Symbol" panose="05050102010706020507" pitchFamily="18" charset="2"/>
              </a:rPr>
              <a:t> </a:t>
            </a:r>
            <a:r>
              <a:rPr kumimoji="0" lang="en-US" altLang="zh-CN" b="1" dirty="0">
                <a:solidFill>
                  <a:srgbClr val="FF0000"/>
                </a:solidFill>
              </a:rPr>
              <a:t>class,</a:t>
            </a:r>
            <a:r>
              <a:rPr kumimoji="0" lang="en-US" altLang="zh-CN" dirty="0">
                <a:solidFill>
                  <a:srgbClr val="FF0000"/>
                </a:solidFill>
              </a:rPr>
              <a:t> </a:t>
            </a:r>
            <a:r>
              <a:rPr kumimoji="0" lang="en-US" altLang="zh-CN" b="1" dirty="0">
                <a:solidFill>
                  <a:srgbClr val="FF0000"/>
                </a:solidFill>
              </a:rPr>
              <a:t>interface,</a:t>
            </a:r>
            <a:r>
              <a:rPr kumimoji="0" lang="en-US" altLang="zh-CN" dirty="0">
                <a:solidFill>
                  <a:srgbClr val="FF0000"/>
                </a:solidFill>
              </a:rPr>
              <a:t> </a:t>
            </a:r>
            <a:r>
              <a:rPr kumimoji="0" lang="en-US" altLang="zh-CN" b="1" dirty="0">
                <a:solidFill>
                  <a:srgbClr val="FF0000"/>
                </a:solidFill>
              </a:rPr>
              <a:t>struct:   </a:t>
            </a:r>
            <a:r>
              <a:rPr kumimoji="0" lang="en-US" altLang="zh-CN" b="1" dirty="0">
                <a:solidFill>
                  <a:srgbClr val="000000"/>
                </a:solidFill>
              </a:rPr>
              <a:t>declarations</a:t>
            </a:r>
            <a:r>
              <a:rPr kumimoji="0" lang="en-US" altLang="zh-CN" dirty="0">
                <a:solidFill>
                  <a:srgbClr val="000000"/>
                </a:solidFill>
              </a:rPr>
              <a:t> </a:t>
            </a:r>
            <a:r>
              <a:rPr kumimoji="0" lang="en-US" altLang="zh-CN" b="1" dirty="0">
                <a:solidFill>
                  <a:srgbClr val="000000"/>
                </a:solidFill>
              </a:rPr>
              <a:t>of</a:t>
            </a:r>
            <a:r>
              <a:rPr kumimoji="0" lang="en-US" altLang="zh-CN" dirty="0">
                <a:solidFill>
                  <a:srgbClr val="000000"/>
                </a:solidFill>
              </a:rPr>
              <a:t> </a:t>
            </a:r>
            <a:r>
              <a:rPr kumimoji="0" lang="en-US" altLang="zh-CN" b="1" dirty="0">
                <a:solidFill>
                  <a:srgbClr val="000000"/>
                </a:solidFill>
              </a:rPr>
              <a:t>fields,</a:t>
            </a:r>
            <a:r>
              <a:rPr kumimoji="0" lang="en-US" altLang="zh-CN" dirty="0">
                <a:solidFill>
                  <a:srgbClr val="000000"/>
                </a:solidFill>
              </a:rPr>
              <a:t> </a:t>
            </a:r>
            <a:r>
              <a:rPr kumimoji="0" lang="en-US" altLang="zh-CN" b="1" dirty="0">
                <a:solidFill>
                  <a:srgbClr val="000000"/>
                </a:solidFill>
              </a:rPr>
              <a:t>methods,</a:t>
            </a:r>
            <a:r>
              <a:rPr kumimoji="0" lang="en-US" altLang="zh-CN" dirty="0">
                <a:solidFill>
                  <a:srgbClr val="000000"/>
                </a:solidFill>
              </a:rPr>
              <a:t> </a:t>
            </a:r>
            <a:r>
              <a:rPr kumimoji="0" lang="en-US" altLang="zh-CN" b="1" dirty="0">
                <a:solidFill>
                  <a:srgbClr val="000000"/>
                </a:solidFill>
              </a:rPr>
              <a:t>...</a:t>
            </a:r>
          </a:p>
          <a:p>
            <a:pPr eaLnBrk="1" hangingPunct="1">
              <a:spcBef>
                <a:spcPct val="0"/>
              </a:spcBef>
              <a:buClrTx/>
              <a:buSzTx/>
              <a:buFontTx/>
              <a:buNone/>
            </a:pPr>
            <a:r>
              <a:rPr kumimoji="0" lang="en-US" altLang="zh-CN" dirty="0">
                <a:solidFill>
                  <a:srgbClr val="FF0000"/>
                </a:solidFill>
              </a:rPr>
              <a:t> </a:t>
            </a:r>
            <a:r>
              <a:rPr kumimoji="0" lang="en-US" altLang="zh-CN" sz="1800" dirty="0">
                <a:solidFill>
                  <a:srgbClr val="FF0000"/>
                </a:solidFill>
                <a:sym typeface="Symbol" panose="05050102010706020507" pitchFamily="18" charset="2"/>
              </a:rPr>
              <a:t></a:t>
            </a:r>
            <a:r>
              <a:rPr kumimoji="0" lang="en-US" altLang="zh-CN" dirty="0">
                <a:solidFill>
                  <a:srgbClr val="FF0000"/>
                </a:solidFill>
              </a:rPr>
              <a:t> </a:t>
            </a:r>
            <a:r>
              <a:rPr kumimoji="0" lang="en-US" altLang="zh-CN" b="1" dirty="0">
                <a:solidFill>
                  <a:srgbClr val="FF0000"/>
                </a:solidFill>
              </a:rPr>
              <a:t>enumeration:	</a:t>
            </a:r>
            <a:r>
              <a:rPr kumimoji="0" lang="en-US" altLang="zh-CN" b="1" dirty="0">
                <a:solidFill>
                  <a:srgbClr val="000000"/>
                </a:solidFill>
              </a:rPr>
              <a:t>declarations</a:t>
            </a:r>
            <a:r>
              <a:rPr kumimoji="0" lang="en-US" altLang="zh-CN" dirty="0">
                <a:solidFill>
                  <a:srgbClr val="000000"/>
                </a:solidFill>
              </a:rPr>
              <a:t> </a:t>
            </a:r>
            <a:r>
              <a:rPr kumimoji="0" lang="en-US" altLang="zh-CN" b="1" dirty="0">
                <a:solidFill>
                  <a:srgbClr val="000000"/>
                </a:solidFill>
              </a:rPr>
              <a:t>of</a:t>
            </a:r>
            <a:r>
              <a:rPr kumimoji="0" lang="en-US" altLang="zh-CN" dirty="0">
                <a:solidFill>
                  <a:srgbClr val="000000"/>
                </a:solidFill>
              </a:rPr>
              <a:t> </a:t>
            </a:r>
            <a:r>
              <a:rPr kumimoji="0" lang="en-US" altLang="zh-CN" b="1" dirty="0">
                <a:solidFill>
                  <a:srgbClr val="000000"/>
                </a:solidFill>
              </a:rPr>
              <a:t>enumeration</a:t>
            </a:r>
            <a:r>
              <a:rPr kumimoji="0" lang="en-US" altLang="zh-CN" dirty="0">
                <a:solidFill>
                  <a:srgbClr val="000000"/>
                </a:solidFill>
              </a:rPr>
              <a:t> </a:t>
            </a:r>
            <a:r>
              <a:rPr kumimoji="0" lang="en-US" altLang="zh-CN" b="1" dirty="0">
                <a:solidFill>
                  <a:srgbClr val="000000"/>
                </a:solidFill>
              </a:rPr>
              <a:t>constants</a:t>
            </a:r>
          </a:p>
          <a:p>
            <a:pPr eaLnBrk="1" hangingPunct="1">
              <a:spcBef>
                <a:spcPct val="0"/>
              </a:spcBef>
              <a:buClrTx/>
              <a:buSzTx/>
              <a:buFontTx/>
              <a:buNone/>
            </a:pPr>
            <a:r>
              <a:rPr kumimoji="0" lang="en-US" altLang="zh-CN" dirty="0">
                <a:solidFill>
                  <a:srgbClr val="FF0000"/>
                </a:solidFill>
              </a:rPr>
              <a:t> </a:t>
            </a:r>
            <a:r>
              <a:rPr kumimoji="0" lang="en-US" altLang="zh-CN" sz="1800" dirty="0">
                <a:solidFill>
                  <a:srgbClr val="FF0000"/>
                </a:solidFill>
                <a:sym typeface="Symbol" panose="05050102010706020507" pitchFamily="18" charset="2"/>
              </a:rPr>
              <a:t></a:t>
            </a:r>
            <a:r>
              <a:rPr kumimoji="0" lang="en-US" altLang="zh-CN" dirty="0">
                <a:solidFill>
                  <a:srgbClr val="FF0000"/>
                </a:solidFill>
              </a:rPr>
              <a:t> </a:t>
            </a:r>
            <a:r>
              <a:rPr kumimoji="0" lang="en-US" altLang="zh-CN" b="1" dirty="0">
                <a:solidFill>
                  <a:srgbClr val="FF0000"/>
                </a:solidFill>
              </a:rPr>
              <a:t>block:	</a:t>
            </a:r>
            <a:r>
              <a:rPr kumimoji="0" lang="en-US" altLang="zh-CN" b="1" dirty="0">
                <a:solidFill>
                  <a:srgbClr val="000000"/>
                </a:solidFill>
              </a:rPr>
              <a:t>declarations</a:t>
            </a:r>
            <a:r>
              <a:rPr kumimoji="0" lang="en-US" altLang="zh-CN" dirty="0">
                <a:solidFill>
                  <a:srgbClr val="000000"/>
                </a:solidFill>
              </a:rPr>
              <a:t> </a:t>
            </a:r>
            <a:r>
              <a:rPr kumimoji="0" lang="en-US" altLang="zh-CN" b="1" dirty="0">
                <a:solidFill>
                  <a:srgbClr val="000000"/>
                </a:solidFill>
              </a:rPr>
              <a:t>of</a:t>
            </a:r>
            <a:r>
              <a:rPr kumimoji="0" lang="en-US" altLang="zh-CN" dirty="0">
                <a:solidFill>
                  <a:srgbClr val="000000"/>
                </a:solidFill>
              </a:rPr>
              <a:t> </a:t>
            </a:r>
            <a:r>
              <a:rPr kumimoji="0" lang="en-US" altLang="zh-CN" b="1" dirty="0">
                <a:solidFill>
                  <a:srgbClr val="000000"/>
                </a:solidFill>
              </a:rPr>
              <a:t>local</a:t>
            </a:r>
            <a:r>
              <a:rPr kumimoji="0" lang="en-US" altLang="zh-CN" dirty="0">
                <a:solidFill>
                  <a:srgbClr val="000000"/>
                </a:solidFill>
              </a:rPr>
              <a:t> </a:t>
            </a:r>
            <a:r>
              <a:rPr kumimoji="0" lang="en-US" altLang="zh-CN" b="1" dirty="0">
                <a:solidFill>
                  <a:srgbClr val="000000"/>
                </a:solidFill>
              </a:rPr>
              <a:t>variables</a:t>
            </a:r>
          </a:p>
        </p:txBody>
      </p:sp>
      <p:sp>
        <p:nvSpPr>
          <p:cNvPr id="142343" name="Freeform 3"/>
          <p:cNvSpPr>
            <a:spLocks noChangeArrowheads="1"/>
          </p:cNvSpPr>
          <p:nvPr/>
        </p:nvSpPr>
        <p:spPr bwMode="auto">
          <a:xfrm>
            <a:off x="2024063" y="3716338"/>
            <a:ext cx="2908300" cy="2679700"/>
          </a:xfrm>
          <a:custGeom>
            <a:avLst/>
            <a:gdLst>
              <a:gd name="T0" fmla="*/ 6350 w 2908300"/>
              <a:gd name="T1" fmla="*/ 311150 h 2679700"/>
              <a:gd name="T2" fmla="*/ 1377950 w 2908300"/>
              <a:gd name="T3" fmla="*/ 311150 h 2679700"/>
              <a:gd name="T4" fmla="*/ 1377950 w 2908300"/>
              <a:gd name="T5" fmla="*/ 6350 h 2679700"/>
              <a:gd name="T6" fmla="*/ 2901950 w 2908300"/>
              <a:gd name="T7" fmla="*/ 6350 h 2679700"/>
              <a:gd name="T8" fmla="*/ 2901950 w 2908300"/>
              <a:gd name="T9" fmla="*/ 2673350 h 2679700"/>
              <a:gd name="T10" fmla="*/ 6350 w 2908300"/>
              <a:gd name="T11" fmla="*/ 2673350 h 2679700"/>
              <a:gd name="T12" fmla="*/ 6350 w 2908300"/>
              <a:gd name="T13" fmla="*/ 311150 h 2679700"/>
              <a:gd name="T14" fmla="*/ 0 60000 65536"/>
              <a:gd name="T15" fmla="*/ 0 60000 65536"/>
              <a:gd name="T16" fmla="*/ 0 60000 65536"/>
              <a:gd name="T17" fmla="*/ 0 60000 65536"/>
              <a:gd name="T18" fmla="*/ 0 60000 65536"/>
              <a:gd name="T19" fmla="*/ 0 60000 65536"/>
              <a:gd name="T20" fmla="*/ 0 60000 65536"/>
              <a:gd name="T21" fmla="*/ 0 w 2908300"/>
              <a:gd name="T22" fmla="*/ 0 h 2679700"/>
              <a:gd name="T23" fmla="*/ 2908300 w 2908300"/>
              <a:gd name="T24" fmla="*/ 2679700 h 26797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8300" h="2679700">
                <a:moveTo>
                  <a:pt x="6350" y="311150"/>
                </a:moveTo>
                <a:lnTo>
                  <a:pt x="1377950" y="311150"/>
                </a:lnTo>
                <a:lnTo>
                  <a:pt x="1377950" y="6350"/>
                </a:lnTo>
                <a:lnTo>
                  <a:pt x="2901950" y="6350"/>
                </a:lnTo>
                <a:lnTo>
                  <a:pt x="2901950" y="2673350"/>
                </a:lnTo>
                <a:lnTo>
                  <a:pt x="6350" y="2673350"/>
                </a:lnTo>
                <a:lnTo>
                  <a:pt x="6350" y="311150"/>
                </a:lnTo>
              </a:path>
            </a:pathLst>
          </a:custGeom>
          <a:solidFill>
            <a:srgbClr val="CCCCFF"/>
          </a:solidFill>
          <a:ln w="12700" algn="ctr">
            <a:solidFill>
              <a:srgbClr val="000000"/>
            </a:solidFill>
            <a:miter lim="800000"/>
            <a:headEnd/>
            <a:tailEnd/>
          </a:ln>
        </p:spPr>
        <p:txBody>
          <a:bodyPr anchor="ctr"/>
          <a:lstStyle/>
          <a:p>
            <a:endParaRPr lang="zh-CN" altLang="en-US"/>
          </a:p>
        </p:txBody>
      </p:sp>
      <p:sp>
        <p:nvSpPr>
          <p:cNvPr id="142344" name="Freeform 3"/>
          <p:cNvSpPr>
            <a:spLocks noChangeArrowheads="1"/>
          </p:cNvSpPr>
          <p:nvPr/>
        </p:nvSpPr>
        <p:spPr bwMode="auto">
          <a:xfrm>
            <a:off x="2192338" y="4148138"/>
            <a:ext cx="2374900" cy="1993900"/>
          </a:xfrm>
          <a:custGeom>
            <a:avLst/>
            <a:gdLst>
              <a:gd name="T0" fmla="*/ 6350 w 2374900"/>
              <a:gd name="T1" fmla="*/ 1987550 h 1993900"/>
              <a:gd name="T2" fmla="*/ 6350 w 2374900"/>
              <a:gd name="T3" fmla="*/ 311150 h 1993900"/>
              <a:gd name="T4" fmla="*/ 844550 w 2374900"/>
              <a:gd name="T5" fmla="*/ 311150 h 1993900"/>
              <a:gd name="T6" fmla="*/ 844550 w 2374900"/>
              <a:gd name="T7" fmla="*/ 6350 h 1993900"/>
              <a:gd name="T8" fmla="*/ 2368550 w 2374900"/>
              <a:gd name="T9" fmla="*/ 6350 h 1993900"/>
              <a:gd name="T10" fmla="*/ 2368550 w 2374900"/>
              <a:gd name="T11" fmla="*/ 1987550 h 1993900"/>
              <a:gd name="T12" fmla="*/ 6350 w 2374900"/>
              <a:gd name="T13" fmla="*/ 1987550 h 1993900"/>
              <a:gd name="T14" fmla="*/ 0 60000 65536"/>
              <a:gd name="T15" fmla="*/ 0 60000 65536"/>
              <a:gd name="T16" fmla="*/ 0 60000 65536"/>
              <a:gd name="T17" fmla="*/ 0 60000 65536"/>
              <a:gd name="T18" fmla="*/ 0 60000 65536"/>
              <a:gd name="T19" fmla="*/ 0 60000 65536"/>
              <a:gd name="T20" fmla="*/ 0 60000 65536"/>
              <a:gd name="T21" fmla="*/ 0 w 2374900"/>
              <a:gd name="T22" fmla="*/ 0 h 1993900"/>
              <a:gd name="T23" fmla="*/ 2374900 w 2374900"/>
              <a:gd name="T24" fmla="*/ 1993900 h 19939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4900" h="1993900">
                <a:moveTo>
                  <a:pt x="6350" y="1987550"/>
                </a:moveTo>
                <a:lnTo>
                  <a:pt x="6350" y="311150"/>
                </a:lnTo>
                <a:lnTo>
                  <a:pt x="844550" y="311150"/>
                </a:lnTo>
                <a:lnTo>
                  <a:pt x="844550" y="6350"/>
                </a:lnTo>
                <a:lnTo>
                  <a:pt x="2368550" y="6350"/>
                </a:lnTo>
                <a:lnTo>
                  <a:pt x="2368550" y="1987550"/>
                </a:lnTo>
                <a:lnTo>
                  <a:pt x="6350" y="1987550"/>
                </a:lnTo>
              </a:path>
            </a:pathLst>
          </a:custGeom>
          <a:solidFill>
            <a:srgbClr val="FFFF99"/>
          </a:solidFill>
          <a:ln w="12700" algn="ctr">
            <a:solidFill>
              <a:srgbClr val="000000"/>
            </a:solidFill>
            <a:miter lim="800000"/>
            <a:headEnd/>
            <a:tailEnd/>
          </a:ln>
        </p:spPr>
        <p:txBody>
          <a:bodyPr anchor="ctr"/>
          <a:lstStyle/>
          <a:p>
            <a:endParaRPr lang="zh-CN" altLang="en-US"/>
          </a:p>
        </p:txBody>
      </p:sp>
      <p:sp>
        <p:nvSpPr>
          <p:cNvPr id="142345" name="Freeform 3"/>
          <p:cNvSpPr>
            <a:spLocks noChangeArrowheads="1"/>
          </p:cNvSpPr>
          <p:nvPr/>
        </p:nvSpPr>
        <p:spPr bwMode="auto">
          <a:xfrm>
            <a:off x="2409825" y="4640263"/>
            <a:ext cx="1917700" cy="1308100"/>
          </a:xfrm>
          <a:custGeom>
            <a:avLst/>
            <a:gdLst>
              <a:gd name="T0" fmla="*/ 6350 w 1917700"/>
              <a:gd name="T1" fmla="*/ 234950 h 1308100"/>
              <a:gd name="T2" fmla="*/ 1073150 w 1917700"/>
              <a:gd name="T3" fmla="*/ 234950 h 1308100"/>
              <a:gd name="T4" fmla="*/ 1073150 w 1917700"/>
              <a:gd name="T5" fmla="*/ 6350 h 1308100"/>
              <a:gd name="T6" fmla="*/ 1911350 w 1917700"/>
              <a:gd name="T7" fmla="*/ 6350 h 1308100"/>
              <a:gd name="T8" fmla="*/ 1911350 w 1917700"/>
              <a:gd name="T9" fmla="*/ 1301750 h 1308100"/>
              <a:gd name="T10" fmla="*/ 6350 w 1917700"/>
              <a:gd name="T11" fmla="*/ 1301750 h 1308100"/>
              <a:gd name="T12" fmla="*/ 6350 w 1917700"/>
              <a:gd name="T13" fmla="*/ 234950 h 1308100"/>
              <a:gd name="T14" fmla="*/ 0 60000 65536"/>
              <a:gd name="T15" fmla="*/ 0 60000 65536"/>
              <a:gd name="T16" fmla="*/ 0 60000 65536"/>
              <a:gd name="T17" fmla="*/ 0 60000 65536"/>
              <a:gd name="T18" fmla="*/ 0 60000 65536"/>
              <a:gd name="T19" fmla="*/ 0 60000 65536"/>
              <a:gd name="T20" fmla="*/ 0 60000 65536"/>
              <a:gd name="T21" fmla="*/ 0 w 1917700"/>
              <a:gd name="T22" fmla="*/ 0 h 1308100"/>
              <a:gd name="T23" fmla="*/ 1917700 w 1917700"/>
              <a:gd name="T24" fmla="*/ 1308100 h 1308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7700" h="1308100">
                <a:moveTo>
                  <a:pt x="6350" y="234950"/>
                </a:moveTo>
                <a:lnTo>
                  <a:pt x="1073150" y="234950"/>
                </a:lnTo>
                <a:lnTo>
                  <a:pt x="1073150" y="6350"/>
                </a:lnTo>
                <a:lnTo>
                  <a:pt x="1911350" y="6350"/>
                </a:lnTo>
                <a:lnTo>
                  <a:pt x="1911350" y="1301750"/>
                </a:lnTo>
                <a:lnTo>
                  <a:pt x="6350" y="1301750"/>
                </a:lnTo>
                <a:lnTo>
                  <a:pt x="6350" y="234950"/>
                </a:lnTo>
              </a:path>
            </a:pathLst>
          </a:custGeom>
          <a:solidFill>
            <a:srgbClr val="99FFCC"/>
          </a:solidFill>
          <a:ln w="12700" algn="ctr">
            <a:solidFill>
              <a:srgbClr val="000000"/>
            </a:solidFill>
            <a:miter lim="800000"/>
            <a:headEnd/>
            <a:tailEnd/>
          </a:ln>
        </p:spPr>
        <p:txBody>
          <a:bodyPr anchor="ctr"/>
          <a:lstStyle/>
          <a:p>
            <a:endParaRPr lang="zh-CN" altLang="en-US"/>
          </a:p>
        </p:txBody>
      </p:sp>
      <p:sp>
        <p:nvSpPr>
          <p:cNvPr id="10" name="Freeform 3"/>
          <p:cNvSpPr>
            <a:spLocks noChangeArrowheads="1"/>
          </p:cNvSpPr>
          <p:nvPr/>
        </p:nvSpPr>
        <p:spPr bwMode="auto">
          <a:xfrm>
            <a:off x="2589213" y="5013325"/>
            <a:ext cx="1536700" cy="698500"/>
          </a:xfrm>
          <a:custGeom>
            <a:avLst/>
            <a:gdLst>
              <a:gd name="T0" fmla="*/ 6350 w 1536700"/>
              <a:gd name="T1" fmla="*/ 311150 h 698500"/>
              <a:gd name="T2" fmla="*/ 692150 w 1536700"/>
              <a:gd name="T3" fmla="*/ 311150 h 698500"/>
              <a:gd name="T4" fmla="*/ 692150 w 1536700"/>
              <a:gd name="T5" fmla="*/ 6350 h 698500"/>
              <a:gd name="T6" fmla="*/ 1530350 w 1536700"/>
              <a:gd name="T7" fmla="*/ 6350 h 698500"/>
              <a:gd name="T8" fmla="*/ 1530350 w 1536700"/>
              <a:gd name="T9" fmla="*/ 692150 h 698500"/>
              <a:gd name="T10" fmla="*/ 6350 w 1536700"/>
              <a:gd name="T11" fmla="*/ 692150 h 698500"/>
              <a:gd name="T12" fmla="*/ 6350 w 1536700"/>
              <a:gd name="T13" fmla="*/ 311150 h 698500"/>
              <a:gd name="T14" fmla="*/ 0 60000 65536"/>
              <a:gd name="T15" fmla="*/ 0 60000 65536"/>
              <a:gd name="T16" fmla="*/ 0 60000 65536"/>
              <a:gd name="T17" fmla="*/ 0 60000 65536"/>
              <a:gd name="T18" fmla="*/ 0 60000 65536"/>
              <a:gd name="T19" fmla="*/ 0 60000 65536"/>
              <a:gd name="T20" fmla="*/ 0 60000 65536"/>
              <a:gd name="T21" fmla="*/ 0 w 1536700"/>
              <a:gd name="T22" fmla="*/ 0 h 698500"/>
              <a:gd name="T23" fmla="*/ 1536700 w 1536700"/>
              <a:gd name="T24" fmla="*/ 698500 h 698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700" h="698500">
                <a:moveTo>
                  <a:pt x="6350" y="311150"/>
                </a:moveTo>
                <a:lnTo>
                  <a:pt x="692150" y="311150"/>
                </a:lnTo>
                <a:lnTo>
                  <a:pt x="692150" y="6350"/>
                </a:lnTo>
                <a:lnTo>
                  <a:pt x="1530350" y="6350"/>
                </a:lnTo>
                <a:lnTo>
                  <a:pt x="1530350" y="692150"/>
                </a:lnTo>
                <a:lnTo>
                  <a:pt x="6350" y="692150"/>
                </a:lnTo>
                <a:lnTo>
                  <a:pt x="6350" y="311150"/>
                </a:lnTo>
              </a:path>
            </a:pathLst>
          </a:custGeom>
          <a:noFill/>
          <a:ln w="22225" algn="ctr">
            <a:solidFill>
              <a:schemeClr val="hlink"/>
            </a:solidFill>
            <a:prstDash val="dash"/>
            <a:miter lim="800000"/>
            <a:headEnd/>
            <a:tailEnd/>
          </a:ln>
          <a:extLst>
            <a:ext uri="{909E8E84-426E-40DD-AFC4-6F175D3DCCD1}">
              <a14:hiddenFill xmlns:a14="http://schemas.microsoft.com/office/drawing/2010/main">
                <a:solidFill>
                  <a:srgbClr val="000000">
                    <a:alpha val="0"/>
                  </a:srgbClr>
                </a:solidFill>
              </a14:hiddenFill>
            </a:ext>
          </a:extLst>
        </p:spPr>
        <p:txBody>
          <a:bodyPr anchor="ctr"/>
          <a:lstStyle/>
          <a:p>
            <a:endParaRPr lang="zh-CN" altLang="en-US"/>
          </a:p>
        </p:txBody>
      </p:sp>
      <p:sp>
        <p:nvSpPr>
          <p:cNvPr id="142347" name="TextBox 1"/>
          <p:cNvSpPr txBox="1">
            <a:spLocks noChangeArrowheads="1"/>
          </p:cNvSpPr>
          <p:nvPr/>
        </p:nvSpPr>
        <p:spPr bwMode="auto">
          <a:xfrm>
            <a:off x="2027238" y="3748089"/>
            <a:ext cx="1547812"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cs typeface="Times New Roman" panose="02020603050405020304" pitchFamily="18" charset="0"/>
              </a:rPr>
              <a:t> namespace N {</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class C {</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void Fun() {</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if (...) {</a:t>
            </a:r>
          </a:p>
          <a:p>
            <a:pPr eaLnBrk="1" hangingPunct="1">
              <a:lnSpc>
                <a:spcPct val="7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7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p:txBody>
      </p:sp>
      <p:sp>
        <p:nvSpPr>
          <p:cNvPr id="142348" name="TextBox 1"/>
          <p:cNvSpPr txBox="1">
            <a:spLocks noChangeArrowheads="1"/>
          </p:cNvSpPr>
          <p:nvPr/>
        </p:nvSpPr>
        <p:spPr bwMode="auto">
          <a:xfrm>
            <a:off x="2500313" y="5741989"/>
            <a:ext cx="698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sz="1600" b="1">
                <a:solidFill>
                  <a:srgbClr val="000000"/>
                </a:solidFill>
                <a:latin typeface="Calibri" panose="020F0502020204030204" pitchFamily="34" charset="0"/>
                <a:cs typeface="Times New Roman" panose="02020603050405020304" pitchFamily="18" charset="0"/>
              </a:rPr>
              <a:t>}</a:t>
            </a:r>
          </a:p>
        </p:txBody>
      </p:sp>
      <p:sp>
        <p:nvSpPr>
          <p:cNvPr id="142349" name="TextBox 1"/>
          <p:cNvSpPr txBox="1">
            <a:spLocks noChangeArrowheads="1"/>
          </p:cNvSpPr>
          <p:nvPr/>
        </p:nvSpPr>
        <p:spPr bwMode="auto">
          <a:xfrm>
            <a:off x="2309813" y="5957889"/>
            <a:ext cx="698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sz="1600" b="1">
                <a:solidFill>
                  <a:srgbClr val="000000"/>
                </a:solidFill>
                <a:latin typeface="Calibri" panose="020F0502020204030204" pitchFamily="34" charset="0"/>
                <a:cs typeface="Times New Roman" panose="02020603050405020304" pitchFamily="18" charset="0"/>
              </a:rPr>
              <a:t>}</a:t>
            </a:r>
          </a:p>
        </p:txBody>
      </p:sp>
      <p:sp>
        <p:nvSpPr>
          <p:cNvPr id="142350" name="TextBox 1"/>
          <p:cNvSpPr txBox="1">
            <a:spLocks noChangeArrowheads="1"/>
          </p:cNvSpPr>
          <p:nvPr/>
        </p:nvSpPr>
        <p:spPr bwMode="auto">
          <a:xfrm>
            <a:off x="2119313" y="6173789"/>
            <a:ext cx="698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sz="1600" b="1">
                <a:solidFill>
                  <a:srgbClr val="000000"/>
                </a:solidFill>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6781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nodeType="afterEffect">
                                  <p:stCondLst>
                                    <p:cond delay="0"/>
                                  </p:stCondLst>
                                  <p:childTnLst>
                                    <p:anim calcmode="discrete" valueType="str">
                                      <p:cBhvr>
                                        <p:cTn id="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658869C-A49F-47A1-B62F-D97733964121}" type="slidenum">
              <a:rPr lang="zh-CN" altLang="en-US" sz="1400">
                <a:solidFill>
                  <a:srgbClr val="000000"/>
                </a:solidFill>
              </a:rPr>
              <a:pPr eaLnBrk="1" hangingPunct="1"/>
              <a:t>30</a:t>
            </a:fld>
            <a:endParaRPr lang="en-US" altLang="zh-CN" sz="1400">
              <a:solidFill>
                <a:srgbClr val="000000"/>
              </a:solidFill>
            </a:endParaRPr>
          </a:p>
        </p:txBody>
      </p:sp>
      <p:sp>
        <p:nvSpPr>
          <p:cNvPr id="11776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Operations on</a:t>
            </a:r>
            <a:r>
              <a:rPr lang="de-AT" altLang="zh-CN" sz="3200">
                <a:solidFill>
                  <a:srgbClr val="333399"/>
                </a:solidFill>
              </a:rPr>
              <a:t> </a:t>
            </a:r>
            <a:r>
              <a:rPr lang="de-AT" altLang="zh-CN" sz="3200" b="1">
                <a:solidFill>
                  <a:srgbClr val="333399"/>
                </a:solidFill>
              </a:rPr>
              <a:t>Enumerations</a:t>
            </a:r>
          </a:p>
        </p:txBody>
      </p:sp>
      <p:sp>
        <p:nvSpPr>
          <p:cNvPr id="117764" name="Rectangle 3"/>
          <p:cNvSpPr>
            <a:spLocks noChangeArrowheads="1"/>
          </p:cNvSpPr>
          <p:nvPr/>
        </p:nvSpPr>
        <p:spPr bwMode="auto">
          <a:xfrm>
            <a:off x="1919288" y="1295401"/>
            <a:ext cx="7772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Valid operations</a:t>
            </a:r>
          </a:p>
        </p:txBody>
      </p:sp>
      <p:sp>
        <p:nvSpPr>
          <p:cNvPr id="117765" name="Rectangle 3"/>
          <p:cNvSpPr>
            <a:spLocks noChangeArrowheads="1"/>
          </p:cNvSpPr>
          <p:nvPr/>
        </p:nvSpPr>
        <p:spPr bwMode="auto">
          <a:xfrm>
            <a:off x="2063750" y="4221163"/>
            <a:ext cx="80645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dirty="0">
                <a:solidFill>
                  <a:srgbClr val="FF0000"/>
                </a:solidFill>
              </a:rPr>
              <a:t>The compiler does not check if the result is a valid enumeration value.</a:t>
            </a:r>
          </a:p>
        </p:txBody>
      </p:sp>
      <p:sp>
        <p:nvSpPr>
          <p:cNvPr id="117766" name="Text Box 6"/>
          <p:cNvSpPr txBox="1">
            <a:spLocks noChangeArrowheads="1"/>
          </p:cNvSpPr>
          <p:nvPr/>
        </p:nvSpPr>
        <p:spPr bwMode="auto">
          <a:xfrm>
            <a:off x="1631951" y="4541838"/>
            <a:ext cx="8964613" cy="178510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dirty="0">
                <a:solidFill>
                  <a:srgbClr val="000000"/>
                </a:solidFill>
                <a:latin typeface="Times New Roman" panose="02020603050405020304" pitchFamily="18" charset="0"/>
              </a:rPr>
              <a:t>Note</a:t>
            </a:r>
          </a:p>
          <a:p>
            <a:pPr eaLnBrk="1" hangingPunct="1">
              <a:lnSpc>
                <a:spcPct val="110000"/>
              </a:lnSpc>
            </a:pPr>
            <a:r>
              <a:rPr lang="en-US" altLang="zh-CN" sz="2000" b="1" dirty="0">
                <a:solidFill>
                  <a:srgbClr val="000000"/>
                </a:solidFill>
                <a:latin typeface="Times New Roman" panose="02020603050405020304" pitchFamily="18" charset="0"/>
              </a:rPr>
              <a:t>- </a:t>
            </a:r>
            <a:r>
              <a:rPr lang="en-US" altLang="zh-CN" sz="2000" b="1" u="sng" dirty="0">
                <a:solidFill>
                  <a:srgbClr val="FF0000"/>
                </a:solidFill>
                <a:latin typeface="Times New Roman" panose="02020603050405020304" pitchFamily="18" charset="0"/>
              </a:rPr>
              <a:t>Enumerations cannot be assigned to </a:t>
            </a:r>
            <a:r>
              <a:rPr lang="en-US" altLang="zh-CN" sz="2000" b="1" i="1" u="sng" dirty="0" err="1">
                <a:solidFill>
                  <a:srgbClr val="FF0000"/>
                </a:solidFill>
                <a:latin typeface="Times New Roman" panose="02020603050405020304" pitchFamily="18" charset="0"/>
              </a:rPr>
              <a:t>int</a:t>
            </a:r>
            <a:r>
              <a:rPr lang="en-US" altLang="zh-CN" sz="2000" b="1" i="1" u="sng" dirty="0">
                <a:solidFill>
                  <a:srgbClr val="FF0000"/>
                </a:solidFill>
                <a:latin typeface="Times New Roman" panose="02020603050405020304" pitchFamily="18" charset="0"/>
              </a:rPr>
              <a:t> </a:t>
            </a:r>
            <a:r>
              <a:rPr lang="en-US" altLang="zh-CN" sz="2000" b="1" u="sng" dirty="0">
                <a:solidFill>
                  <a:srgbClr val="FF0000"/>
                </a:solidFill>
                <a:latin typeface="Times New Roman" panose="02020603050405020304" pitchFamily="18" charset="0"/>
              </a:rPr>
              <a:t>and vice versa (except after a type cast).</a:t>
            </a:r>
          </a:p>
          <a:p>
            <a:pPr eaLnBrk="1" hangingPunct="1">
              <a:lnSpc>
                <a:spcPct val="110000"/>
              </a:lnSpc>
            </a:pPr>
            <a:r>
              <a:rPr lang="en-US" altLang="zh-CN" sz="2000" b="1" dirty="0">
                <a:solidFill>
                  <a:srgbClr val="000000"/>
                </a:solidFill>
                <a:latin typeface="Times New Roman" panose="02020603050405020304" pitchFamily="18" charset="0"/>
              </a:rPr>
              <a:t>- Enumeration types inherit from </a:t>
            </a:r>
            <a:r>
              <a:rPr lang="en-US" altLang="zh-CN" sz="2000" b="1" i="1" dirty="0">
                <a:solidFill>
                  <a:srgbClr val="000000"/>
                </a:solidFill>
                <a:latin typeface="Times New Roman" panose="02020603050405020304" pitchFamily="18" charset="0"/>
              </a:rPr>
              <a:t>object </a:t>
            </a:r>
            <a:r>
              <a:rPr lang="en-US" altLang="zh-CN" sz="2000" b="1" dirty="0">
                <a:solidFill>
                  <a:srgbClr val="000000"/>
                </a:solidFill>
                <a:latin typeface="Times New Roman" panose="02020603050405020304" pitchFamily="18" charset="0"/>
              </a:rPr>
              <a:t>(</a:t>
            </a:r>
            <a:r>
              <a:rPr lang="en-US" altLang="zh-CN" sz="2000" b="1" i="1" dirty="0">
                <a:solidFill>
                  <a:srgbClr val="000000"/>
                </a:solidFill>
                <a:latin typeface="Times New Roman" panose="02020603050405020304" pitchFamily="18" charset="0"/>
              </a:rPr>
              <a:t>Equals</a:t>
            </a:r>
            <a:r>
              <a:rPr lang="en-US" altLang="zh-CN" sz="2000" b="1" dirty="0">
                <a:solidFill>
                  <a:srgbClr val="000000"/>
                </a:solidFill>
                <a:latin typeface="Times New Roman" panose="02020603050405020304" pitchFamily="18" charset="0"/>
              </a:rPr>
              <a:t>, </a:t>
            </a:r>
            <a:r>
              <a:rPr lang="en-US" altLang="zh-CN" sz="2000" b="1" i="1" dirty="0" err="1">
                <a:solidFill>
                  <a:srgbClr val="000000"/>
                </a:solidFill>
                <a:latin typeface="Times New Roman" panose="02020603050405020304" pitchFamily="18" charset="0"/>
              </a:rPr>
              <a:t>ToString</a:t>
            </a:r>
            <a:r>
              <a:rPr lang="en-US" altLang="zh-CN" sz="2000" b="1" dirty="0">
                <a:solidFill>
                  <a:srgbClr val="000000"/>
                </a:solidFill>
                <a:latin typeface="Times New Roman" panose="02020603050405020304" pitchFamily="18" charset="0"/>
              </a:rPr>
              <a:t>, ...).</a:t>
            </a:r>
          </a:p>
          <a:p>
            <a:pPr eaLnBrk="1" hangingPunct="1">
              <a:lnSpc>
                <a:spcPct val="110000"/>
              </a:lnSpc>
            </a:pPr>
            <a:r>
              <a:rPr lang="en-US" altLang="zh-CN" sz="2000" b="1" dirty="0">
                <a:solidFill>
                  <a:srgbClr val="00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Class </a:t>
            </a:r>
            <a:r>
              <a:rPr lang="en-US" altLang="zh-CN" sz="2000" b="1" i="1" dirty="0" err="1">
                <a:solidFill>
                  <a:srgbClr val="FF0000"/>
                </a:solidFill>
                <a:latin typeface="Times New Roman" panose="02020603050405020304" pitchFamily="18" charset="0"/>
              </a:rPr>
              <a:t>System.Enum</a:t>
            </a:r>
            <a:r>
              <a:rPr lang="en-US" altLang="zh-CN" sz="2000" b="1" i="1" dirty="0">
                <a:solidFill>
                  <a:srgbClr val="FF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(base type of all enumeration types) provides operations </a:t>
            </a:r>
          </a:p>
          <a:p>
            <a:pPr eaLnBrk="1" hangingPunct="1">
              <a:lnSpc>
                <a:spcPct val="110000"/>
              </a:lnSpc>
            </a:pPr>
            <a:r>
              <a:rPr lang="en-US" altLang="zh-CN" sz="2000" b="1" dirty="0">
                <a:solidFill>
                  <a:srgbClr val="FF0000"/>
                </a:solidFill>
                <a:latin typeface="Times New Roman" panose="02020603050405020304" pitchFamily="18" charset="0"/>
              </a:rPr>
              <a:t>   on enumerations (</a:t>
            </a:r>
            <a:r>
              <a:rPr lang="en-US" altLang="zh-CN" sz="2000" b="1" i="1" dirty="0" err="1">
                <a:solidFill>
                  <a:srgbClr val="FF0000"/>
                </a:solidFill>
                <a:latin typeface="Times New Roman" panose="02020603050405020304" pitchFamily="18" charset="0"/>
              </a:rPr>
              <a:t>GetName</a:t>
            </a:r>
            <a:r>
              <a:rPr lang="en-US" altLang="zh-CN" sz="2000" b="1" dirty="0">
                <a:solidFill>
                  <a:srgbClr val="FF0000"/>
                </a:solidFill>
                <a:latin typeface="Times New Roman" panose="02020603050405020304" pitchFamily="18" charset="0"/>
              </a:rPr>
              <a:t>, </a:t>
            </a:r>
            <a:r>
              <a:rPr lang="en-US" altLang="zh-CN" sz="2000" b="1" i="1" dirty="0">
                <a:solidFill>
                  <a:srgbClr val="FF0000"/>
                </a:solidFill>
                <a:latin typeface="Times New Roman" panose="02020603050405020304" pitchFamily="18" charset="0"/>
              </a:rPr>
              <a:t>Format</a:t>
            </a:r>
            <a:r>
              <a:rPr lang="en-US" altLang="zh-CN" sz="2000" b="1" dirty="0">
                <a:solidFill>
                  <a:srgbClr val="FF0000"/>
                </a:solidFill>
                <a:latin typeface="Times New Roman" panose="02020603050405020304" pitchFamily="18" charset="0"/>
              </a:rPr>
              <a:t>, </a:t>
            </a:r>
            <a:r>
              <a:rPr lang="en-US" altLang="zh-CN" sz="2000" b="1" i="1" dirty="0" err="1">
                <a:solidFill>
                  <a:srgbClr val="FF0000"/>
                </a:solidFill>
                <a:latin typeface="Times New Roman" panose="02020603050405020304" pitchFamily="18" charset="0"/>
              </a:rPr>
              <a:t>GetValues</a:t>
            </a:r>
            <a:r>
              <a:rPr lang="en-US" altLang="zh-CN" sz="2000" b="1" dirty="0">
                <a:solidFill>
                  <a:srgbClr val="FF0000"/>
                </a:solidFill>
                <a:latin typeface="Times New Roman" panose="02020603050405020304" pitchFamily="18" charset="0"/>
              </a:rPr>
              <a:t>, ...).</a:t>
            </a:r>
            <a:endParaRPr lang="zh-CN" altLang="en-US" sz="2000" b="1" dirty="0">
              <a:solidFill>
                <a:srgbClr val="FF0000"/>
              </a:solidFill>
              <a:latin typeface="Times New Roman" panose="02020603050405020304" pitchFamily="18" charset="0"/>
            </a:endParaRPr>
          </a:p>
        </p:txBody>
      </p:sp>
      <p:graphicFrame>
        <p:nvGraphicFramePr>
          <p:cNvPr id="137347" name="Group 131"/>
          <p:cNvGraphicFramePr>
            <a:graphicFrameLocks noGrp="1"/>
          </p:cNvGraphicFramePr>
          <p:nvPr/>
        </p:nvGraphicFramePr>
        <p:xfrm>
          <a:off x="2208213" y="1736726"/>
          <a:ext cx="7848600" cy="2555877"/>
        </p:xfrm>
        <a:graphic>
          <a:graphicData uri="http://schemas.openxmlformats.org/drawingml/2006/table">
            <a:tbl>
              <a:tblPr/>
              <a:tblGrid>
                <a:gridCol w="2125662">
                  <a:extLst>
                    <a:ext uri="{9D8B030D-6E8A-4147-A177-3AD203B41FA5}">
                      <a16:colId xmlns:a16="http://schemas.microsoft.com/office/drawing/2014/main" val="20000"/>
                    </a:ext>
                  </a:extLst>
                </a:gridCol>
                <a:gridCol w="5722938">
                  <a:extLst>
                    <a:ext uri="{9D8B030D-6E8A-4147-A177-3AD203B41FA5}">
                      <a16:colId xmlns:a16="http://schemas.microsoft.com/office/drawing/2014/main" val="20001"/>
                    </a:ext>
                  </a:extLst>
                </a:gridCol>
              </a:tblGrid>
              <a:tr h="3810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comparisons</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cap="fla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if (c == Color.Red)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cap="flat">
                      <a:noFill/>
                    </a:lnT>
                    <a:lnB>
                      <a:noFill/>
                    </a:lnB>
                    <a:lnTlToBr>
                      <a:noFill/>
                    </a:lnTlToBr>
                    <a:lnBlToTr>
                      <a:noFill/>
                    </a:lnBlToTr>
                    <a:solidFill>
                      <a:srgbClr val="FFFF99"/>
                    </a:solidFill>
                  </a:tcPr>
                </a:tc>
                <a:extLst>
                  <a:ext uri="{0D108BD9-81ED-4DB2-BD59-A6C34878D82A}">
                    <a16:rowId xmlns:a16="http://schemas.microsoft.com/office/drawing/2014/main" val="10000"/>
                  </a:ext>
                </a:extLst>
              </a:tr>
              <a:tr h="376238">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if (c &gt; Color.Red &amp;&amp; c &lt;= Color.Green)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1"/>
                  </a:ext>
                </a:extLst>
              </a:tr>
              <a:tr h="35877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 = c + 2;</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2"/>
                  </a:ext>
                </a:extLst>
              </a:tr>
              <a:tr h="35877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3"/>
                  </a:ext>
                </a:extLst>
              </a:tr>
              <a:tr h="3603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&amp;</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if ((c &amp; Color.Red) == 0)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4"/>
                  </a:ext>
                </a:extLst>
              </a:tr>
              <a:tr h="3603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 = c | Color.Blue;</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5"/>
                  </a:ext>
                </a:extLst>
              </a:tr>
              <a:tr h="3603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cap="flat">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 = ~ Color.Red;</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cap="flat">
                      <a:noFill/>
                    </a:lnB>
                    <a:lnTlToBr>
                      <a:noFill/>
                    </a:lnTlToBr>
                    <a:lnBlToTr>
                      <a:noFill/>
                    </a:lnBlToTr>
                    <a:solidFill>
                      <a:srgbClr val="FFFF9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1025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EAAF492-17C6-41C0-B87F-DCA8656AFF67}" type="slidenum">
              <a:rPr lang="zh-CN" altLang="en-US" sz="1400">
                <a:solidFill>
                  <a:srgbClr val="000000"/>
                </a:solidFill>
              </a:rPr>
              <a:pPr eaLnBrk="1" hangingPunct="1"/>
              <a:t>31</a:t>
            </a:fld>
            <a:endParaRPr lang="en-US" altLang="zh-CN" sz="1400">
              <a:solidFill>
                <a:srgbClr val="000000"/>
              </a:solidFill>
            </a:endParaRPr>
          </a:p>
        </p:txBody>
      </p:sp>
      <p:sp>
        <p:nvSpPr>
          <p:cNvPr id="11878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Arrays</a:t>
            </a:r>
          </a:p>
        </p:txBody>
      </p:sp>
      <p:sp>
        <p:nvSpPr>
          <p:cNvPr id="118788" name="Rectangle 3"/>
          <p:cNvSpPr>
            <a:spLocks noChangeArrowheads="1"/>
          </p:cNvSpPr>
          <p:nvPr/>
        </p:nvSpPr>
        <p:spPr bwMode="auto">
          <a:xfrm>
            <a:off x="1919288" y="1196975"/>
            <a:ext cx="7772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One-dimensional arrays</a:t>
            </a:r>
          </a:p>
        </p:txBody>
      </p:sp>
      <p:sp>
        <p:nvSpPr>
          <p:cNvPr id="118789" name="Text Box 4"/>
          <p:cNvSpPr txBox="1">
            <a:spLocks noChangeArrowheads="1"/>
          </p:cNvSpPr>
          <p:nvPr/>
        </p:nvSpPr>
        <p:spPr bwMode="auto">
          <a:xfrm>
            <a:off x="2208214" y="1628775"/>
            <a:ext cx="8459787" cy="13144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a:solidFill>
                  <a:srgbClr val="000000"/>
                </a:solidFill>
                <a:latin typeface="Calibri" panose="020F0502020204030204" pitchFamily="34" charset="0"/>
              </a:rPr>
              <a:t>int[ ] a = new int[3];</a:t>
            </a:r>
          </a:p>
          <a:p>
            <a:pPr eaLnBrk="1" hangingPunct="1">
              <a:lnSpc>
                <a:spcPct val="80000"/>
              </a:lnSpc>
            </a:pPr>
            <a:r>
              <a:rPr lang="en-US" altLang="zh-CN" sz="2000" b="1">
                <a:solidFill>
                  <a:srgbClr val="000000"/>
                </a:solidFill>
                <a:latin typeface="Calibri" panose="020F0502020204030204" pitchFamily="34" charset="0"/>
              </a:rPr>
              <a:t>int[ ] b = new int[ ] {3, 4, 5};</a:t>
            </a:r>
          </a:p>
          <a:p>
            <a:pPr eaLnBrk="1" hangingPunct="1">
              <a:lnSpc>
                <a:spcPct val="80000"/>
              </a:lnSpc>
            </a:pPr>
            <a:r>
              <a:rPr lang="en-US" altLang="zh-CN" sz="2000" b="1">
                <a:solidFill>
                  <a:srgbClr val="000000"/>
                </a:solidFill>
                <a:latin typeface="Calibri" panose="020F0502020204030204" pitchFamily="34" charset="0"/>
              </a:rPr>
              <a:t>int[ ] c = {3, 4, 5};</a:t>
            </a:r>
          </a:p>
          <a:p>
            <a:pPr eaLnBrk="1" hangingPunct="1">
              <a:lnSpc>
                <a:spcPct val="80000"/>
              </a:lnSpc>
            </a:pPr>
            <a:r>
              <a:rPr lang="en-US" altLang="zh-CN" sz="2000" b="1">
                <a:solidFill>
                  <a:srgbClr val="000000"/>
                </a:solidFill>
                <a:latin typeface="Calibri" panose="020F0502020204030204" pitchFamily="34" charset="0"/>
              </a:rPr>
              <a:t>SomeClass[ ] d = new SomeClass[10];     // array of references</a:t>
            </a:r>
          </a:p>
          <a:p>
            <a:pPr eaLnBrk="1" hangingPunct="1">
              <a:lnSpc>
                <a:spcPct val="80000"/>
              </a:lnSpc>
            </a:pPr>
            <a:r>
              <a:rPr lang="en-US" altLang="zh-CN" sz="2000" b="1">
                <a:solidFill>
                  <a:srgbClr val="000000"/>
                </a:solidFill>
                <a:latin typeface="Calibri" panose="020F0502020204030204" pitchFamily="34" charset="0"/>
              </a:rPr>
              <a:t>SomeStruct[ ] e = new SomeStruct[10]; // array of values (directly in the array)</a:t>
            </a:r>
            <a:endParaRPr lang="zh-CN" altLang="en-US" sz="2000" b="1">
              <a:solidFill>
                <a:srgbClr val="000000"/>
              </a:solidFill>
              <a:latin typeface="Calibri" panose="020F0502020204030204" pitchFamily="34" charset="0"/>
            </a:endParaRPr>
          </a:p>
        </p:txBody>
      </p:sp>
      <p:grpSp>
        <p:nvGrpSpPr>
          <p:cNvPr id="138249" name="Group 9"/>
          <p:cNvGrpSpPr>
            <a:grpSpLocks/>
          </p:cNvGrpSpPr>
          <p:nvPr/>
        </p:nvGrpSpPr>
        <p:grpSpPr bwMode="auto">
          <a:xfrm>
            <a:off x="1919288" y="3213100"/>
            <a:ext cx="8426450" cy="1347788"/>
            <a:chOff x="249" y="2024"/>
            <a:chExt cx="5308" cy="849"/>
          </a:xfrm>
        </p:grpSpPr>
        <p:sp>
          <p:nvSpPr>
            <p:cNvPr id="118794" name="Rectangle 3"/>
            <p:cNvSpPr>
              <a:spLocks noChangeArrowheads="1"/>
            </p:cNvSpPr>
            <p:nvPr/>
          </p:nvSpPr>
          <p:spPr bwMode="auto">
            <a:xfrm>
              <a:off x="249" y="2024"/>
              <a:ext cx="25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a:solidFill>
                    <a:srgbClr val="000000"/>
                  </a:solidFill>
                </a:rPr>
                <a:t>Multidimensional arrays (jagged)</a:t>
              </a:r>
            </a:p>
          </p:txBody>
        </p:sp>
        <p:sp>
          <p:nvSpPr>
            <p:cNvPr id="118795" name="Text Box 6"/>
            <p:cNvSpPr txBox="1">
              <a:spLocks noChangeArrowheads="1"/>
            </p:cNvSpPr>
            <p:nvPr/>
          </p:nvSpPr>
          <p:spPr bwMode="auto">
            <a:xfrm>
              <a:off x="431" y="2296"/>
              <a:ext cx="5126" cy="57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 ][ ] a = new </a:t>
              </a: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[2][ ];     	      </a:t>
              </a:r>
              <a:r>
                <a:rPr lang="en-US" altLang="zh-CN" sz="2000" b="1" dirty="0">
                  <a:solidFill>
                    <a:srgbClr val="FF0000"/>
                  </a:solidFill>
                  <a:latin typeface="Calibri" panose="020F0502020204030204" pitchFamily="34" charset="0"/>
                </a:rPr>
                <a:t>// array of references to other arrays</a:t>
              </a:r>
            </a:p>
            <a:p>
              <a:pPr eaLnBrk="1" hangingPunct="1">
                <a:lnSpc>
                  <a:spcPct val="90000"/>
                </a:lnSpc>
              </a:pPr>
              <a:r>
                <a:rPr lang="en-US" altLang="zh-CN" sz="2000" b="1" dirty="0">
                  <a:solidFill>
                    <a:srgbClr val="000000"/>
                  </a:solidFill>
                  <a:latin typeface="Calibri" panose="020F0502020204030204" pitchFamily="34" charset="0"/>
                </a:rPr>
                <a:t>a[0] = new </a:t>
              </a: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 ] {1, 2, 3};   	</a:t>
              </a:r>
              <a:r>
                <a:rPr lang="en-US" altLang="zh-CN" sz="2000" b="1" dirty="0">
                  <a:solidFill>
                    <a:srgbClr val="FF0000"/>
                  </a:solidFill>
                  <a:latin typeface="Calibri" panose="020F0502020204030204" pitchFamily="34" charset="0"/>
                </a:rPr>
                <a:t>      // cannot be initialized directly</a:t>
              </a:r>
            </a:p>
            <a:p>
              <a:pPr eaLnBrk="1" hangingPunct="1">
                <a:lnSpc>
                  <a:spcPct val="90000"/>
                </a:lnSpc>
              </a:pPr>
              <a:r>
                <a:rPr lang="en-US" altLang="zh-CN" sz="2000" b="1" dirty="0">
                  <a:solidFill>
                    <a:srgbClr val="000000"/>
                  </a:solidFill>
                  <a:latin typeface="Calibri" panose="020F0502020204030204" pitchFamily="34" charset="0"/>
                </a:rPr>
                <a:t>a[1] = new </a:t>
              </a: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 ] {4, 5, 6};</a:t>
              </a:r>
              <a:endParaRPr lang="zh-CN" altLang="en-US" sz="2000" b="1" dirty="0">
                <a:solidFill>
                  <a:srgbClr val="000000"/>
                </a:solidFill>
                <a:latin typeface="Calibri" panose="020F0502020204030204" pitchFamily="34" charset="0"/>
              </a:endParaRPr>
            </a:p>
          </p:txBody>
        </p:sp>
      </p:grpSp>
      <p:grpSp>
        <p:nvGrpSpPr>
          <p:cNvPr id="138250" name="Group 10"/>
          <p:cNvGrpSpPr>
            <a:grpSpLocks/>
          </p:cNvGrpSpPr>
          <p:nvPr/>
        </p:nvGrpSpPr>
        <p:grpSpPr bwMode="auto">
          <a:xfrm>
            <a:off x="1919288" y="4868864"/>
            <a:ext cx="8426450" cy="1347787"/>
            <a:chOff x="249" y="2977"/>
            <a:chExt cx="5308" cy="849"/>
          </a:xfrm>
        </p:grpSpPr>
        <p:sp>
          <p:nvSpPr>
            <p:cNvPr id="118792" name="Rectangle 3"/>
            <p:cNvSpPr>
              <a:spLocks noChangeArrowheads="1"/>
            </p:cNvSpPr>
            <p:nvPr/>
          </p:nvSpPr>
          <p:spPr bwMode="auto">
            <a:xfrm>
              <a:off x="249" y="2977"/>
              <a:ext cx="299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a:solidFill>
                    <a:srgbClr val="000000"/>
                  </a:solidFill>
                </a:rPr>
                <a:t>Multidimensional arrays (rectangular)</a:t>
              </a:r>
            </a:p>
          </p:txBody>
        </p:sp>
        <p:sp>
          <p:nvSpPr>
            <p:cNvPr id="118793" name="Text Box 8"/>
            <p:cNvSpPr txBox="1">
              <a:spLocks noChangeArrowheads="1"/>
            </p:cNvSpPr>
            <p:nvPr/>
          </p:nvSpPr>
          <p:spPr bwMode="auto">
            <a:xfrm>
              <a:off x="431" y="3249"/>
              <a:ext cx="5126" cy="57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int[ , ] a = new int[2, 3];		     // block matrix</a:t>
              </a:r>
            </a:p>
            <a:p>
              <a:pPr eaLnBrk="1" hangingPunct="1">
                <a:lnSpc>
                  <a:spcPct val="90000"/>
                </a:lnSpc>
              </a:pPr>
              <a:r>
                <a:rPr lang="en-US" altLang="zh-CN" sz="2000" b="1">
                  <a:solidFill>
                    <a:srgbClr val="000000"/>
                  </a:solidFill>
                  <a:latin typeface="Calibri" panose="020F0502020204030204" pitchFamily="34" charset="0"/>
                </a:rPr>
                <a:t>int[ , ] b = {{1, 2, 3}, {4, 5, 6}};	     // can be initialized directly</a:t>
              </a:r>
            </a:p>
            <a:p>
              <a:pPr eaLnBrk="1" hangingPunct="1">
                <a:lnSpc>
                  <a:spcPct val="90000"/>
                </a:lnSpc>
              </a:pPr>
              <a:r>
                <a:rPr lang="en-US" altLang="zh-CN" sz="2000" b="1">
                  <a:solidFill>
                    <a:srgbClr val="000000"/>
                  </a:solidFill>
                  <a:latin typeface="Calibri" panose="020F0502020204030204" pitchFamily="34" charset="0"/>
                </a:rPr>
                <a:t>int[ , , ] c = new int[2, 4, 2];</a:t>
              </a:r>
              <a:endParaRPr lang="zh-CN" altLang="en-US" sz="2000" b="1">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460839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8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129183B-1EE2-4DDB-9DF4-E042B4E6542D}" type="slidenum">
              <a:rPr lang="zh-CN" altLang="en-US" sz="1400">
                <a:solidFill>
                  <a:srgbClr val="000000"/>
                </a:solidFill>
              </a:rPr>
              <a:pPr eaLnBrk="1" hangingPunct="1"/>
              <a:t>32</a:t>
            </a:fld>
            <a:endParaRPr lang="en-US" altLang="zh-CN" sz="1400">
              <a:solidFill>
                <a:srgbClr val="000000"/>
              </a:solidFill>
            </a:endParaRPr>
          </a:p>
        </p:txBody>
      </p:sp>
      <p:sp>
        <p:nvSpPr>
          <p:cNvPr id="11981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Multidimensional Arrays</a:t>
            </a:r>
          </a:p>
        </p:txBody>
      </p:sp>
      <p:sp>
        <p:nvSpPr>
          <p:cNvPr id="119812" name="Rectangle 3"/>
          <p:cNvSpPr>
            <a:spLocks noChangeArrowheads="1"/>
          </p:cNvSpPr>
          <p:nvPr/>
        </p:nvSpPr>
        <p:spPr bwMode="auto">
          <a:xfrm>
            <a:off x="1919288" y="1316039"/>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Jagged (like in Java)</a:t>
            </a:r>
          </a:p>
        </p:txBody>
      </p:sp>
      <p:sp>
        <p:nvSpPr>
          <p:cNvPr id="119813" name="Text Box 4"/>
          <p:cNvSpPr txBox="1">
            <a:spLocks noChangeArrowheads="1"/>
          </p:cNvSpPr>
          <p:nvPr/>
        </p:nvSpPr>
        <p:spPr bwMode="auto">
          <a:xfrm>
            <a:off x="2208213" y="2035176"/>
            <a:ext cx="2951162"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int[ ][ ] a = new int[2][ ];</a:t>
            </a:r>
          </a:p>
          <a:p>
            <a:pPr eaLnBrk="1" hangingPunct="1"/>
            <a:r>
              <a:rPr lang="en-US" altLang="zh-CN" sz="2000" b="1">
                <a:solidFill>
                  <a:srgbClr val="000000"/>
                </a:solidFill>
                <a:latin typeface="Calibri" panose="020F0502020204030204" pitchFamily="34" charset="0"/>
              </a:rPr>
              <a:t>a[0] = new int[3];</a:t>
            </a:r>
          </a:p>
          <a:p>
            <a:pPr eaLnBrk="1" hangingPunct="1"/>
            <a:r>
              <a:rPr lang="en-US" altLang="zh-CN" sz="2000" b="1">
                <a:solidFill>
                  <a:srgbClr val="000000"/>
                </a:solidFill>
                <a:latin typeface="Calibri" panose="020F0502020204030204" pitchFamily="34" charset="0"/>
              </a:rPr>
              <a:t>a[1] = new int[4];</a:t>
            </a:r>
          </a:p>
          <a:p>
            <a:pPr eaLnBrk="1" hangingPunct="1"/>
            <a:endParaRPr lang="en-US" altLang="zh-CN" sz="2000" b="1">
              <a:solidFill>
                <a:srgbClr val="000000"/>
              </a:solidFill>
              <a:latin typeface="Calibri" panose="020F0502020204030204" pitchFamily="34" charset="0"/>
            </a:endParaRPr>
          </a:p>
          <a:p>
            <a:pPr eaLnBrk="1" hangingPunct="1"/>
            <a:r>
              <a:rPr lang="en-US" altLang="zh-CN" sz="2000" b="1">
                <a:solidFill>
                  <a:srgbClr val="000000"/>
                </a:solidFill>
                <a:latin typeface="Calibri" panose="020F0502020204030204" pitchFamily="34" charset="0"/>
              </a:rPr>
              <a:t>int x = a[0][1];</a:t>
            </a:r>
            <a:endParaRPr lang="zh-CN" altLang="en-US" sz="2000" b="1">
              <a:solidFill>
                <a:srgbClr val="000000"/>
              </a:solidFill>
              <a:latin typeface="Calibri" panose="020F0502020204030204" pitchFamily="34" charset="0"/>
            </a:endParaRPr>
          </a:p>
        </p:txBody>
      </p:sp>
      <p:sp>
        <p:nvSpPr>
          <p:cNvPr id="119814" name="Rectangle 3"/>
          <p:cNvSpPr>
            <a:spLocks noChangeArrowheads="1"/>
          </p:cNvSpPr>
          <p:nvPr/>
        </p:nvSpPr>
        <p:spPr bwMode="auto">
          <a:xfrm>
            <a:off x="1919289" y="3959225"/>
            <a:ext cx="5400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Rectangular (more compact and efficient)</a:t>
            </a:r>
          </a:p>
        </p:txBody>
      </p:sp>
      <p:sp>
        <p:nvSpPr>
          <p:cNvPr id="119815" name="Text Box 6"/>
          <p:cNvSpPr txBox="1">
            <a:spLocks noChangeArrowheads="1"/>
          </p:cNvSpPr>
          <p:nvPr/>
        </p:nvSpPr>
        <p:spPr bwMode="auto">
          <a:xfrm>
            <a:off x="2208214" y="4749801"/>
            <a:ext cx="2879725" cy="1006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int[ , ] a = new int[2, 3];</a:t>
            </a:r>
          </a:p>
          <a:p>
            <a:pPr eaLnBrk="1" hangingPunct="1"/>
            <a:endParaRPr lang="en-US" altLang="zh-CN" sz="2000" b="1">
              <a:solidFill>
                <a:srgbClr val="000000"/>
              </a:solidFill>
              <a:latin typeface="Calibri" panose="020F0502020204030204" pitchFamily="34" charset="0"/>
            </a:endParaRPr>
          </a:p>
          <a:p>
            <a:pPr eaLnBrk="1" hangingPunct="1"/>
            <a:r>
              <a:rPr lang="en-US" altLang="zh-CN" sz="2000" b="1">
                <a:solidFill>
                  <a:srgbClr val="000000"/>
                </a:solidFill>
                <a:latin typeface="Calibri" panose="020F0502020204030204" pitchFamily="34" charset="0"/>
              </a:rPr>
              <a:t>int x = a[0, 1];</a:t>
            </a:r>
            <a:endParaRPr lang="zh-CN" altLang="en-US" sz="2000" b="1">
              <a:solidFill>
                <a:srgbClr val="000000"/>
              </a:solidFill>
              <a:latin typeface="Calibri" panose="020F0502020204030204" pitchFamily="34" charset="0"/>
            </a:endParaRPr>
          </a:p>
        </p:txBody>
      </p:sp>
      <p:grpSp>
        <p:nvGrpSpPr>
          <p:cNvPr id="119816" name="Group 48"/>
          <p:cNvGrpSpPr>
            <a:grpSpLocks/>
          </p:cNvGrpSpPr>
          <p:nvPr/>
        </p:nvGrpSpPr>
        <p:grpSpPr bwMode="auto">
          <a:xfrm>
            <a:off x="6672264" y="1674814"/>
            <a:ext cx="3449637" cy="1584325"/>
            <a:chOff x="3243" y="799"/>
            <a:chExt cx="2173" cy="998"/>
          </a:xfrm>
        </p:grpSpPr>
        <p:sp>
          <p:nvSpPr>
            <p:cNvPr id="119829" name="Rectangle 9"/>
            <p:cNvSpPr>
              <a:spLocks noChangeArrowheads="1"/>
            </p:cNvSpPr>
            <p:nvPr/>
          </p:nvSpPr>
          <p:spPr bwMode="auto">
            <a:xfrm>
              <a:off x="3243" y="1140"/>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0" name="Rectangle 10"/>
            <p:cNvSpPr>
              <a:spLocks noChangeArrowheads="1"/>
            </p:cNvSpPr>
            <p:nvPr/>
          </p:nvSpPr>
          <p:spPr bwMode="auto">
            <a:xfrm>
              <a:off x="3923" y="1251"/>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1" name="Rectangle 11"/>
            <p:cNvSpPr>
              <a:spLocks noChangeArrowheads="1"/>
            </p:cNvSpPr>
            <p:nvPr/>
          </p:nvSpPr>
          <p:spPr bwMode="auto">
            <a:xfrm>
              <a:off x="3923" y="1478"/>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2" name="Rectangle 12"/>
            <p:cNvSpPr>
              <a:spLocks noChangeArrowheads="1"/>
            </p:cNvSpPr>
            <p:nvPr/>
          </p:nvSpPr>
          <p:spPr bwMode="auto">
            <a:xfrm>
              <a:off x="4513" y="1162"/>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3" name="Rectangle 13"/>
            <p:cNvSpPr>
              <a:spLocks noChangeArrowheads="1"/>
            </p:cNvSpPr>
            <p:nvPr/>
          </p:nvSpPr>
          <p:spPr bwMode="auto">
            <a:xfrm>
              <a:off x="4738" y="1162"/>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4" name="Rectangle 14"/>
            <p:cNvSpPr>
              <a:spLocks noChangeArrowheads="1"/>
            </p:cNvSpPr>
            <p:nvPr/>
          </p:nvSpPr>
          <p:spPr bwMode="auto">
            <a:xfrm>
              <a:off x="4963" y="1162"/>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5" name="Rectangle 15"/>
            <p:cNvSpPr>
              <a:spLocks noChangeArrowheads="1"/>
            </p:cNvSpPr>
            <p:nvPr/>
          </p:nvSpPr>
          <p:spPr bwMode="auto">
            <a:xfrm>
              <a:off x="4513"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6" name="Rectangle 16"/>
            <p:cNvSpPr>
              <a:spLocks noChangeArrowheads="1"/>
            </p:cNvSpPr>
            <p:nvPr/>
          </p:nvSpPr>
          <p:spPr bwMode="auto">
            <a:xfrm>
              <a:off x="4738"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7" name="Rectangle 17"/>
            <p:cNvSpPr>
              <a:spLocks noChangeArrowheads="1"/>
            </p:cNvSpPr>
            <p:nvPr/>
          </p:nvSpPr>
          <p:spPr bwMode="auto">
            <a:xfrm>
              <a:off x="4963"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8" name="Rectangle 18"/>
            <p:cNvSpPr>
              <a:spLocks noChangeArrowheads="1"/>
            </p:cNvSpPr>
            <p:nvPr/>
          </p:nvSpPr>
          <p:spPr bwMode="auto">
            <a:xfrm>
              <a:off x="5189"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9" name="Text Box 21"/>
            <p:cNvSpPr txBox="1">
              <a:spLocks noChangeArrowheads="1"/>
            </p:cNvSpPr>
            <p:nvPr/>
          </p:nvSpPr>
          <p:spPr bwMode="auto">
            <a:xfrm>
              <a:off x="3256" y="925"/>
              <a:ext cx="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a:t>
              </a:r>
            </a:p>
          </p:txBody>
        </p:sp>
        <p:sp>
          <p:nvSpPr>
            <p:cNvPr id="119840" name="Text Box 22"/>
            <p:cNvSpPr txBox="1">
              <a:spLocks noChangeArrowheads="1"/>
            </p:cNvSpPr>
            <p:nvPr/>
          </p:nvSpPr>
          <p:spPr bwMode="auto">
            <a:xfrm>
              <a:off x="3606" y="1253"/>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a[0]</a:t>
              </a:r>
            </a:p>
          </p:txBody>
        </p:sp>
        <p:sp>
          <p:nvSpPr>
            <p:cNvPr id="119841" name="Text Box 23"/>
            <p:cNvSpPr txBox="1">
              <a:spLocks noChangeArrowheads="1"/>
            </p:cNvSpPr>
            <p:nvPr/>
          </p:nvSpPr>
          <p:spPr bwMode="auto">
            <a:xfrm>
              <a:off x="3606" y="1466"/>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a[1]</a:t>
              </a:r>
            </a:p>
          </p:txBody>
        </p:sp>
        <p:sp>
          <p:nvSpPr>
            <p:cNvPr id="119842" name="Line 25"/>
            <p:cNvSpPr>
              <a:spLocks noChangeShapeType="1"/>
            </p:cNvSpPr>
            <p:nvPr/>
          </p:nvSpPr>
          <p:spPr bwMode="auto">
            <a:xfrm>
              <a:off x="3334" y="1253"/>
              <a:ext cx="589" cy="0"/>
            </a:xfrm>
            <a:prstGeom prst="line">
              <a:avLst/>
            </a:prstGeom>
            <a:noFill/>
            <a:ln w="15875">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3" name="Freeform 26"/>
            <p:cNvSpPr>
              <a:spLocks/>
            </p:cNvSpPr>
            <p:nvPr/>
          </p:nvSpPr>
          <p:spPr bwMode="auto">
            <a:xfrm>
              <a:off x="4038" y="1298"/>
              <a:ext cx="474" cy="66"/>
            </a:xfrm>
            <a:custGeom>
              <a:avLst/>
              <a:gdLst>
                <a:gd name="T0" fmla="*/ 0 w 474"/>
                <a:gd name="T1" fmla="*/ 66 h 66"/>
                <a:gd name="T2" fmla="*/ 474 w 474"/>
                <a:gd name="T3" fmla="*/ 0 h 66"/>
                <a:gd name="T4" fmla="*/ 0 60000 65536"/>
                <a:gd name="T5" fmla="*/ 0 60000 65536"/>
              </a:gdLst>
              <a:ahLst/>
              <a:cxnLst>
                <a:cxn ang="T4">
                  <a:pos x="T0" y="T1"/>
                </a:cxn>
                <a:cxn ang="T5">
                  <a:pos x="T2" y="T3"/>
                </a:cxn>
              </a:cxnLst>
              <a:rect l="0" t="0" r="r" b="b"/>
              <a:pathLst>
                <a:path w="474" h="66">
                  <a:moveTo>
                    <a:pt x="0" y="66"/>
                  </a:moveTo>
                  <a:lnTo>
                    <a:pt x="474" y="0"/>
                  </a:lnTo>
                </a:path>
              </a:pathLst>
            </a:custGeom>
            <a:noFill/>
            <a:ln w="15875" cap="flat" cmpd="sng">
              <a:solidFill>
                <a:schemeClr val="tx1"/>
              </a:solidFill>
              <a:prstDash val="solid"/>
              <a:miter lim="800000"/>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4" name="Freeform 27"/>
            <p:cNvSpPr>
              <a:spLocks/>
            </p:cNvSpPr>
            <p:nvPr/>
          </p:nvSpPr>
          <p:spPr bwMode="auto">
            <a:xfrm>
              <a:off x="4036" y="1586"/>
              <a:ext cx="478" cy="98"/>
            </a:xfrm>
            <a:custGeom>
              <a:avLst/>
              <a:gdLst>
                <a:gd name="T0" fmla="*/ 0 w 478"/>
                <a:gd name="T1" fmla="*/ 0 h 98"/>
                <a:gd name="T2" fmla="*/ 478 w 478"/>
                <a:gd name="T3" fmla="*/ 98 h 98"/>
                <a:gd name="T4" fmla="*/ 0 60000 65536"/>
                <a:gd name="T5" fmla="*/ 0 60000 65536"/>
              </a:gdLst>
              <a:ahLst/>
              <a:cxnLst>
                <a:cxn ang="T4">
                  <a:pos x="T0" y="T1"/>
                </a:cxn>
                <a:cxn ang="T5">
                  <a:pos x="T2" y="T3"/>
                </a:cxn>
              </a:cxnLst>
              <a:rect l="0" t="0" r="r" b="b"/>
              <a:pathLst>
                <a:path w="478" h="98">
                  <a:moveTo>
                    <a:pt x="0" y="0"/>
                  </a:moveTo>
                  <a:lnTo>
                    <a:pt x="478" y="98"/>
                  </a:lnTo>
                </a:path>
              </a:pathLst>
            </a:custGeom>
            <a:noFill/>
            <a:ln w="15875" cap="flat" cmpd="sng">
              <a:solidFill>
                <a:schemeClr val="tx1"/>
              </a:solidFill>
              <a:prstDash val="solid"/>
              <a:miter lim="800000"/>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5" name="Text Box 28"/>
            <p:cNvSpPr txBox="1">
              <a:spLocks noChangeArrowheads="1"/>
            </p:cNvSpPr>
            <p:nvPr/>
          </p:nvSpPr>
          <p:spPr bwMode="auto">
            <a:xfrm>
              <a:off x="4586" y="799"/>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a[0][1]</a:t>
              </a:r>
            </a:p>
          </p:txBody>
        </p:sp>
        <p:sp>
          <p:nvSpPr>
            <p:cNvPr id="119846" name="Line 29"/>
            <p:cNvSpPr>
              <a:spLocks noChangeShapeType="1"/>
            </p:cNvSpPr>
            <p:nvPr/>
          </p:nvSpPr>
          <p:spPr bwMode="auto">
            <a:xfrm>
              <a:off x="4858" y="1026"/>
              <a:ext cx="0" cy="136"/>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9817" name="Group 49"/>
          <p:cNvGrpSpPr>
            <a:grpSpLocks/>
          </p:cNvGrpSpPr>
          <p:nvPr/>
        </p:nvGrpSpPr>
        <p:grpSpPr bwMode="auto">
          <a:xfrm>
            <a:off x="6556375" y="4508500"/>
            <a:ext cx="2205038" cy="1296988"/>
            <a:chOff x="3170" y="2840"/>
            <a:chExt cx="1389" cy="817"/>
          </a:xfrm>
        </p:grpSpPr>
        <p:sp>
          <p:nvSpPr>
            <p:cNvPr id="119818" name="Rectangle 30"/>
            <p:cNvSpPr>
              <a:spLocks noChangeArrowheads="1"/>
            </p:cNvSpPr>
            <p:nvPr/>
          </p:nvSpPr>
          <p:spPr bwMode="auto">
            <a:xfrm>
              <a:off x="3170" y="3094"/>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19" name="Rectangle 33"/>
            <p:cNvSpPr>
              <a:spLocks noChangeArrowheads="1"/>
            </p:cNvSpPr>
            <p:nvPr/>
          </p:nvSpPr>
          <p:spPr bwMode="auto">
            <a:xfrm>
              <a:off x="3851" y="3203"/>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0" name="Rectangle 34"/>
            <p:cNvSpPr>
              <a:spLocks noChangeArrowheads="1"/>
            </p:cNvSpPr>
            <p:nvPr/>
          </p:nvSpPr>
          <p:spPr bwMode="auto">
            <a:xfrm>
              <a:off x="4076" y="3203"/>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1" name="Rectangle 35"/>
            <p:cNvSpPr>
              <a:spLocks noChangeArrowheads="1"/>
            </p:cNvSpPr>
            <p:nvPr/>
          </p:nvSpPr>
          <p:spPr bwMode="auto">
            <a:xfrm>
              <a:off x="4301" y="3203"/>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2" name="Rectangle 36"/>
            <p:cNvSpPr>
              <a:spLocks noChangeArrowheads="1"/>
            </p:cNvSpPr>
            <p:nvPr/>
          </p:nvSpPr>
          <p:spPr bwMode="auto">
            <a:xfrm>
              <a:off x="3851" y="343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3" name="Rectangle 37"/>
            <p:cNvSpPr>
              <a:spLocks noChangeArrowheads="1"/>
            </p:cNvSpPr>
            <p:nvPr/>
          </p:nvSpPr>
          <p:spPr bwMode="auto">
            <a:xfrm>
              <a:off x="4076" y="343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4" name="Rectangle 38"/>
            <p:cNvSpPr>
              <a:spLocks noChangeArrowheads="1"/>
            </p:cNvSpPr>
            <p:nvPr/>
          </p:nvSpPr>
          <p:spPr bwMode="auto">
            <a:xfrm>
              <a:off x="4301" y="343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5" name="Text Box 40"/>
            <p:cNvSpPr txBox="1">
              <a:spLocks noChangeArrowheads="1"/>
            </p:cNvSpPr>
            <p:nvPr/>
          </p:nvSpPr>
          <p:spPr bwMode="auto">
            <a:xfrm>
              <a:off x="3183" y="2879"/>
              <a:ext cx="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a:t>
              </a:r>
            </a:p>
          </p:txBody>
        </p:sp>
        <p:sp>
          <p:nvSpPr>
            <p:cNvPr id="119826" name="Line 43"/>
            <p:cNvSpPr>
              <a:spLocks noChangeShapeType="1"/>
            </p:cNvSpPr>
            <p:nvPr/>
          </p:nvSpPr>
          <p:spPr bwMode="auto">
            <a:xfrm>
              <a:off x="3261" y="3207"/>
              <a:ext cx="589" cy="0"/>
            </a:xfrm>
            <a:prstGeom prst="line">
              <a:avLst/>
            </a:prstGeom>
            <a:noFill/>
            <a:ln w="15875">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7" name="Text Box 46"/>
            <p:cNvSpPr txBox="1">
              <a:spLocks noChangeArrowheads="1"/>
            </p:cNvSpPr>
            <p:nvPr/>
          </p:nvSpPr>
          <p:spPr bwMode="auto">
            <a:xfrm>
              <a:off x="3924" y="2840"/>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a[0][1]</a:t>
              </a:r>
            </a:p>
          </p:txBody>
        </p:sp>
        <p:sp>
          <p:nvSpPr>
            <p:cNvPr id="119828" name="Line 47"/>
            <p:cNvSpPr>
              <a:spLocks noChangeShapeType="1"/>
            </p:cNvSpPr>
            <p:nvPr/>
          </p:nvSpPr>
          <p:spPr bwMode="auto">
            <a:xfrm>
              <a:off x="4196" y="3067"/>
              <a:ext cx="0" cy="136"/>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543494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DE1B3F-4E51-4FE8-8590-44CA68946016}" type="slidenum">
              <a:rPr lang="zh-CN" altLang="en-US" sz="1400">
                <a:solidFill>
                  <a:srgbClr val="000000"/>
                </a:solidFill>
              </a:rPr>
              <a:pPr eaLnBrk="1" hangingPunct="1"/>
              <a:t>33</a:t>
            </a:fld>
            <a:endParaRPr lang="en-US" altLang="zh-CN" sz="1400">
              <a:solidFill>
                <a:srgbClr val="000000"/>
              </a:solidFill>
            </a:endParaRPr>
          </a:p>
        </p:txBody>
      </p:sp>
      <p:sp>
        <p:nvSpPr>
          <p:cNvPr id="12083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Other Array Properties</a:t>
            </a:r>
          </a:p>
        </p:txBody>
      </p:sp>
      <p:sp>
        <p:nvSpPr>
          <p:cNvPr id="120836" name="Rectangle 3"/>
          <p:cNvSpPr>
            <a:spLocks noChangeArrowheads="1"/>
          </p:cNvSpPr>
          <p:nvPr/>
        </p:nvSpPr>
        <p:spPr bwMode="auto">
          <a:xfrm>
            <a:off x="1919288" y="1125539"/>
            <a:ext cx="7777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Indexes start at 0</a:t>
            </a:r>
          </a:p>
          <a:p>
            <a:pPr eaLnBrk="1" hangingPunct="1">
              <a:buClr>
                <a:srgbClr val="3333CC"/>
              </a:buClr>
              <a:buFont typeface="Wingdings" panose="05000000000000000000" pitchFamily="2" charset="2"/>
              <a:buNone/>
            </a:pPr>
            <a:r>
              <a:rPr lang="de-AT" altLang="zh-CN" b="1">
                <a:solidFill>
                  <a:srgbClr val="000000"/>
                </a:solidFill>
              </a:rPr>
              <a:t>Array length</a:t>
            </a:r>
          </a:p>
        </p:txBody>
      </p:sp>
      <p:sp>
        <p:nvSpPr>
          <p:cNvPr id="142340" name="Text Box 4"/>
          <p:cNvSpPr txBox="1">
            <a:spLocks noChangeArrowheads="1"/>
          </p:cNvSpPr>
          <p:nvPr/>
        </p:nvSpPr>
        <p:spPr bwMode="auto">
          <a:xfrm>
            <a:off x="2424113" y="1844676"/>
            <a:ext cx="7993062" cy="22891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int[ ] a = new int[3];</a:t>
            </a:r>
          </a:p>
          <a:p>
            <a:pPr eaLnBrk="1" hangingPunct="1">
              <a:lnSpc>
                <a:spcPct val="90000"/>
              </a:lnSpc>
            </a:pPr>
            <a:r>
              <a:rPr lang="en-US" altLang="zh-CN" sz="2000" b="1">
                <a:solidFill>
                  <a:srgbClr val="000000"/>
                </a:solidFill>
                <a:latin typeface="Calibri" panose="020F0502020204030204" pitchFamily="34" charset="0"/>
              </a:rPr>
              <a:t>Console.WriteLine(</a:t>
            </a:r>
            <a:r>
              <a:rPr lang="en-US" altLang="zh-CN" sz="2000" b="1">
                <a:solidFill>
                  <a:srgbClr val="FF0000"/>
                </a:solidFill>
                <a:latin typeface="Calibri" panose="020F0502020204030204" pitchFamily="34" charset="0"/>
              </a:rPr>
              <a:t>a.Length</a:t>
            </a:r>
            <a:r>
              <a:rPr lang="en-US" altLang="zh-CN" sz="2000" b="1">
                <a:solidFill>
                  <a:srgbClr val="000000"/>
                </a:solidFill>
                <a:latin typeface="Calibri" panose="020F0502020204030204" pitchFamily="34" charset="0"/>
              </a:rPr>
              <a:t>);     // 3</a:t>
            </a:r>
          </a:p>
          <a:p>
            <a:pPr eaLnBrk="1" hangingPunct="1">
              <a:lnSpc>
                <a:spcPct val="90000"/>
              </a:lnSpc>
            </a:pPr>
            <a:r>
              <a:rPr lang="en-US" altLang="zh-CN" sz="2000" b="1">
                <a:solidFill>
                  <a:srgbClr val="000000"/>
                </a:solidFill>
                <a:latin typeface="Calibri" panose="020F0502020204030204" pitchFamily="34" charset="0"/>
              </a:rPr>
              <a:t>int[ ][ ] b = new int[3][];</a:t>
            </a:r>
          </a:p>
          <a:p>
            <a:pPr eaLnBrk="1" hangingPunct="1">
              <a:lnSpc>
                <a:spcPct val="90000"/>
              </a:lnSpc>
            </a:pPr>
            <a:r>
              <a:rPr lang="en-US" altLang="zh-CN" sz="2000" b="1">
                <a:solidFill>
                  <a:srgbClr val="000000"/>
                </a:solidFill>
                <a:latin typeface="Calibri" panose="020F0502020204030204" pitchFamily="34" charset="0"/>
              </a:rPr>
              <a:t>b[0] = new int[4];</a:t>
            </a:r>
          </a:p>
          <a:p>
            <a:pPr eaLnBrk="1" hangingPunct="1">
              <a:lnSpc>
                <a:spcPct val="90000"/>
              </a:lnSpc>
            </a:pPr>
            <a:r>
              <a:rPr lang="en-US" altLang="zh-CN" sz="2000" b="1">
                <a:solidFill>
                  <a:srgbClr val="000000"/>
                </a:solidFill>
                <a:latin typeface="Calibri" panose="020F0502020204030204" pitchFamily="34" charset="0"/>
              </a:rPr>
              <a:t>Console.WriteLine("{0}, {1}", </a:t>
            </a:r>
            <a:r>
              <a:rPr lang="en-US" altLang="zh-CN" sz="2000" b="1">
                <a:solidFill>
                  <a:srgbClr val="FF0000"/>
                </a:solidFill>
                <a:latin typeface="Calibri" panose="020F0502020204030204" pitchFamily="34" charset="0"/>
              </a:rPr>
              <a:t>b.Length</a:t>
            </a:r>
            <a:r>
              <a:rPr lang="en-US" altLang="zh-CN" sz="2000" b="1">
                <a:solidFill>
                  <a:srgbClr val="000000"/>
                </a:solidFill>
                <a:latin typeface="Calibri" panose="020F0502020204030204" pitchFamily="34" charset="0"/>
              </a:rPr>
              <a:t>,</a:t>
            </a:r>
            <a:r>
              <a:rPr lang="en-US" altLang="zh-CN" sz="2000" b="1">
                <a:solidFill>
                  <a:srgbClr val="FF0000"/>
                </a:solidFill>
                <a:latin typeface="Calibri" panose="020F0502020204030204" pitchFamily="34" charset="0"/>
              </a:rPr>
              <a:t> b[0].Length</a:t>
            </a:r>
            <a:r>
              <a:rPr lang="en-US" altLang="zh-CN" sz="2000" b="1">
                <a:solidFill>
                  <a:srgbClr val="000000"/>
                </a:solidFill>
                <a:latin typeface="Calibri" panose="020F0502020204030204" pitchFamily="34" charset="0"/>
              </a:rPr>
              <a:t>); 	   // 3, 4</a:t>
            </a:r>
          </a:p>
          <a:p>
            <a:pPr eaLnBrk="1" hangingPunct="1">
              <a:lnSpc>
                <a:spcPct val="90000"/>
              </a:lnSpc>
            </a:pPr>
            <a:r>
              <a:rPr lang="en-US" altLang="zh-CN" sz="2000" b="1">
                <a:solidFill>
                  <a:srgbClr val="000000"/>
                </a:solidFill>
                <a:latin typeface="Calibri" panose="020F0502020204030204" pitchFamily="34" charset="0"/>
              </a:rPr>
              <a:t>int[ , ] c = new int[3, 4];</a:t>
            </a:r>
          </a:p>
          <a:p>
            <a:pPr eaLnBrk="1" hangingPunct="1">
              <a:lnSpc>
                <a:spcPct val="90000"/>
              </a:lnSpc>
            </a:pPr>
            <a:r>
              <a:rPr lang="en-US" altLang="zh-CN" sz="2000" b="1">
                <a:solidFill>
                  <a:srgbClr val="000000"/>
                </a:solidFill>
                <a:latin typeface="Calibri" panose="020F0502020204030204" pitchFamily="34" charset="0"/>
              </a:rPr>
              <a:t>Console.WriteLine(</a:t>
            </a:r>
            <a:r>
              <a:rPr lang="en-US" altLang="zh-CN" sz="2000" b="1">
                <a:solidFill>
                  <a:srgbClr val="FF0000"/>
                </a:solidFill>
                <a:latin typeface="Calibri" panose="020F0502020204030204" pitchFamily="34" charset="0"/>
              </a:rPr>
              <a:t>c.Length</a:t>
            </a:r>
            <a:r>
              <a:rPr lang="en-US" altLang="zh-CN" sz="2000" b="1">
                <a:solidFill>
                  <a:srgbClr val="000000"/>
                </a:solidFill>
                <a:latin typeface="Calibri" panose="020F0502020204030204" pitchFamily="34" charset="0"/>
              </a:rPr>
              <a:t>);     // 12</a:t>
            </a:r>
          </a:p>
          <a:p>
            <a:pPr eaLnBrk="1" hangingPunct="1">
              <a:lnSpc>
                <a:spcPct val="90000"/>
              </a:lnSpc>
            </a:pPr>
            <a:r>
              <a:rPr lang="en-US" altLang="zh-CN" sz="2000" b="1">
                <a:solidFill>
                  <a:srgbClr val="000000"/>
                </a:solidFill>
                <a:latin typeface="Calibri" panose="020F0502020204030204" pitchFamily="34" charset="0"/>
              </a:rPr>
              <a:t>Console.WriteLine("{0}, {1}", </a:t>
            </a:r>
            <a:r>
              <a:rPr lang="en-US" altLang="zh-CN" sz="2000" b="1">
                <a:solidFill>
                  <a:srgbClr val="FF0000"/>
                </a:solidFill>
                <a:latin typeface="Calibri" panose="020F0502020204030204" pitchFamily="34" charset="0"/>
              </a:rPr>
              <a:t>c.GetLength(0)</a:t>
            </a:r>
            <a:r>
              <a:rPr lang="en-US" altLang="zh-CN" sz="2000" b="1">
                <a:solidFill>
                  <a:srgbClr val="000000"/>
                </a:solidFill>
                <a:latin typeface="Calibri" panose="020F0502020204030204" pitchFamily="34" charset="0"/>
              </a:rPr>
              <a:t>,</a:t>
            </a:r>
            <a:r>
              <a:rPr lang="en-US" altLang="zh-CN" sz="2000" b="1">
                <a:solidFill>
                  <a:srgbClr val="FF0000"/>
                </a:solidFill>
                <a:latin typeface="Calibri" panose="020F0502020204030204" pitchFamily="34" charset="0"/>
              </a:rPr>
              <a:t> c.GetLength(1)); </a:t>
            </a:r>
            <a:r>
              <a:rPr lang="en-US" altLang="zh-CN" sz="2000" b="1">
                <a:solidFill>
                  <a:srgbClr val="000000"/>
                </a:solidFill>
                <a:latin typeface="Calibri" panose="020F0502020204030204" pitchFamily="34" charset="0"/>
              </a:rPr>
              <a:t> // 3, 4</a:t>
            </a:r>
            <a:endParaRPr lang="zh-CN" altLang="en-US" sz="2000" b="1">
              <a:solidFill>
                <a:srgbClr val="000000"/>
              </a:solidFill>
              <a:latin typeface="Calibri" panose="020F0502020204030204" pitchFamily="34" charset="0"/>
            </a:endParaRPr>
          </a:p>
        </p:txBody>
      </p:sp>
      <p:grpSp>
        <p:nvGrpSpPr>
          <p:cNvPr id="142343" name="Group 7"/>
          <p:cNvGrpSpPr>
            <a:grpSpLocks/>
          </p:cNvGrpSpPr>
          <p:nvPr/>
        </p:nvGrpSpPr>
        <p:grpSpPr bwMode="auto">
          <a:xfrm>
            <a:off x="1847850" y="4205290"/>
            <a:ext cx="7272338" cy="2093913"/>
            <a:chOff x="204" y="2649"/>
            <a:chExt cx="4581" cy="1319"/>
          </a:xfrm>
        </p:grpSpPr>
        <p:sp>
          <p:nvSpPr>
            <p:cNvPr id="120843" name="Rectangle 3"/>
            <p:cNvSpPr>
              <a:spLocks noChangeArrowheads="1"/>
            </p:cNvSpPr>
            <p:nvPr/>
          </p:nvSpPr>
          <p:spPr bwMode="auto">
            <a:xfrm>
              <a:off x="204" y="2649"/>
              <a:ext cx="390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i="1">
                  <a:solidFill>
                    <a:srgbClr val="000000"/>
                  </a:solidFill>
                </a:rPr>
                <a:t>System.Array </a:t>
              </a:r>
              <a:r>
                <a:rPr lang="de-AT" altLang="zh-CN" b="1">
                  <a:solidFill>
                    <a:srgbClr val="000000"/>
                  </a:solidFill>
                </a:rPr>
                <a:t>provides some useful array operations</a:t>
              </a:r>
              <a:r>
                <a:rPr lang="de-AT" altLang="zh-CN">
                  <a:solidFill>
                    <a:srgbClr val="000000"/>
                  </a:solidFill>
                </a:rPr>
                <a:t> </a:t>
              </a:r>
            </a:p>
          </p:txBody>
        </p:sp>
        <p:sp>
          <p:nvSpPr>
            <p:cNvPr id="120844" name="Text Box 6"/>
            <p:cNvSpPr txBox="1">
              <a:spLocks noChangeArrowheads="1"/>
            </p:cNvSpPr>
            <p:nvPr/>
          </p:nvSpPr>
          <p:spPr bwMode="auto">
            <a:xfrm>
              <a:off x="567" y="2921"/>
              <a:ext cx="4218" cy="104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a:solidFill>
                    <a:srgbClr val="000000"/>
                  </a:solidFill>
                  <a:latin typeface="Calibri" panose="020F0502020204030204" pitchFamily="34" charset="0"/>
                </a:rPr>
                <a:t>int[ ] a = {7, 2, 5};</a:t>
              </a:r>
            </a:p>
            <a:p>
              <a:pPr eaLnBrk="1" hangingPunct="1">
                <a:lnSpc>
                  <a:spcPct val="110000"/>
                </a:lnSpc>
              </a:pPr>
              <a:r>
                <a:rPr lang="en-US" altLang="zh-CN" sz="2000" b="1">
                  <a:solidFill>
                    <a:srgbClr val="000000"/>
                  </a:solidFill>
                  <a:latin typeface="Calibri" panose="020F0502020204030204" pitchFamily="34" charset="0"/>
                </a:rPr>
                <a:t>int[ ] b = new int[2];</a:t>
              </a:r>
            </a:p>
            <a:p>
              <a:pPr eaLnBrk="1" hangingPunct="1">
                <a:lnSpc>
                  <a:spcPct val="110000"/>
                </a:lnSpc>
              </a:pPr>
              <a:r>
                <a:rPr lang="en-US" altLang="zh-CN" sz="2000" b="1">
                  <a:solidFill>
                    <a:srgbClr val="000000"/>
                  </a:solidFill>
                  <a:latin typeface="Calibri" panose="020F0502020204030204" pitchFamily="34" charset="0"/>
                </a:rPr>
                <a:t>Array.Copy(a, b, 2);	// copies a[0..1] to b</a:t>
              </a:r>
            </a:p>
            <a:p>
              <a:pPr eaLnBrk="1" hangingPunct="1">
                <a:lnSpc>
                  <a:spcPct val="110000"/>
                </a:lnSpc>
              </a:pPr>
              <a:r>
                <a:rPr lang="en-US" altLang="zh-CN" sz="2000" b="1">
                  <a:solidFill>
                    <a:srgbClr val="000000"/>
                  </a:solidFill>
                  <a:latin typeface="Calibri" panose="020F0502020204030204" pitchFamily="34" charset="0"/>
                </a:rPr>
                <a:t>Array.Sort(b);</a:t>
              </a:r>
            </a:p>
            <a:p>
              <a:pPr eaLnBrk="1" hangingPunct="1">
                <a:lnSpc>
                  <a:spcPct val="7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sp>
        <p:nvSpPr>
          <p:cNvPr id="142344" name="Rectangle 8"/>
          <p:cNvSpPr>
            <a:spLocks noChangeArrowheads="1"/>
          </p:cNvSpPr>
          <p:nvPr/>
        </p:nvSpPr>
        <p:spPr bwMode="auto">
          <a:xfrm>
            <a:off x="5807075" y="1989138"/>
            <a:ext cx="1512888" cy="576262"/>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42345" name="Rectangle 9"/>
          <p:cNvSpPr>
            <a:spLocks noChangeArrowheads="1"/>
          </p:cNvSpPr>
          <p:nvPr/>
        </p:nvSpPr>
        <p:spPr bwMode="auto">
          <a:xfrm>
            <a:off x="8832850" y="2852738"/>
            <a:ext cx="1512888" cy="576262"/>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42346" name="Rectangle 10"/>
          <p:cNvSpPr>
            <a:spLocks noChangeArrowheads="1"/>
          </p:cNvSpPr>
          <p:nvPr/>
        </p:nvSpPr>
        <p:spPr bwMode="auto">
          <a:xfrm>
            <a:off x="9048750" y="3573463"/>
            <a:ext cx="1512888" cy="576262"/>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42347" name="Rectangle 11"/>
          <p:cNvSpPr>
            <a:spLocks noChangeArrowheads="1"/>
          </p:cNvSpPr>
          <p:nvPr/>
        </p:nvSpPr>
        <p:spPr bwMode="auto">
          <a:xfrm>
            <a:off x="5808664" y="3370263"/>
            <a:ext cx="1512887" cy="431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Tree>
    <p:extLst>
      <p:ext uri="{BB962C8B-B14F-4D97-AF65-F5344CB8AC3E}">
        <p14:creationId xmlns:p14="http://schemas.microsoft.com/office/powerpoint/2010/main" val="4071649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234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42340">
                                            <p:txEl>
                                              <p:pRg st="2" end="2"/>
                                            </p:txEl>
                                          </p:spTgt>
                                        </p:tgtEl>
                                        <p:attrNameLst>
                                          <p:attrName>style.visibility</p:attrName>
                                        </p:attrNameLst>
                                      </p:cBhvr>
                                      <p:to>
                                        <p:strVal val="visible"/>
                                      </p:to>
                                    </p:set>
                                    <p:animEffect transition="in" filter="wipe(up)">
                                      <p:cBhvr>
                                        <p:cTn id="11" dur="500"/>
                                        <p:tgtEl>
                                          <p:spTgt spid="142340">
                                            <p:txEl>
                                              <p:pRg st="2" end="2"/>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42340">
                                            <p:txEl>
                                              <p:pRg st="3" end="3"/>
                                            </p:txEl>
                                          </p:spTgt>
                                        </p:tgtEl>
                                        <p:attrNameLst>
                                          <p:attrName>style.visibility</p:attrName>
                                        </p:attrNameLst>
                                      </p:cBhvr>
                                      <p:to>
                                        <p:strVal val="visible"/>
                                      </p:to>
                                    </p:set>
                                    <p:animEffect transition="in" filter="wipe(up)">
                                      <p:cBhvr>
                                        <p:cTn id="14" dur="500"/>
                                        <p:tgtEl>
                                          <p:spTgt spid="142340">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42340">
                                            <p:txEl>
                                              <p:pRg st="4" end="4"/>
                                            </p:txEl>
                                          </p:spTgt>
                                        </p:tgtEl>
                                        <p:attrNameLst>
                                          <p:attrName>style.visibility</p:attrName>
                                        </p:attrNameLst>
                                      </p:cBhvr>
                                      <p:to>
                                        <p:strVal val="visible"/>
                                      </p:to>
                                    </p:set>
                                    <p:animEffect transition="in" filter="wipe(up)">
                                      <p:cBhvr>
                                        <p:cTn id="17" dur="500"/>
                                        <p:tgtEl>
                                          <p:spTgt spid="14234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42345"/>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42340">
                                            <p:txEl>
                                              <p:pRg st="5" end="5"/>
                                            </p:txEl>
                                          </p:spTgt>
                                        </p:tgtEl>
                                        <p:attrNameLst>
                                          <p:attrName>style.visibility</p:attrName>
                                        </p:attrNameLst>
                                      </p:cBhvr>
                                      <p:to>
                                        <p:strVal val="visible"/>
                                      </p:to>
                                    </p:set>
                                    <p:animEffect transition="in" filter="wipe(up)">
                                      <p:cBhvr>
                                        <p:cTn id="26" dur="500"/>
                                        <p:tgtEl>
                                          <p:spTgt spid="142340">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42340">
                                            <p:txEl>
                                              <p:pRg st="6" end="6"/>
                                            </p:txEl>
                                          </p:spTgt>
                                        </p:tgtEl>
                                        <p:attrNameLst>
                                          <p:attrName>style.visibility</p:attrName>
                                        </p:attrNameLst>
                                      </p:cBhvr>
                                      <p:to>
                                        <p:strVal val="visible"/>
                                      </p:to>
                                    </p:set>
                                    <p:animEffect transition="in" filter="wipe(up)">
                                      <p:cBhvr>
                                        <p:cTn id="29" dur="500"/>
                                        <p:tgtEl>
                                          <p:spTgt spid="142340">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42340">
                                            <p:txEl>
                                              <p:pRg st="7" end="7"/>
                                            </p:txEl>
                                          </p:spTgt>
                                        </p:tgtEl>
                                        <p:attrNameLst>
                                          <p:attrName>style.visibility</p:attrName>
                                        </p:attrNameLst>
                                      </p:cBhvr>
                                      <p:to>
                                        <p:strVal val="visible"/>
                                      </p:to>
                                    </p:set>
                                    <p:animEffect transition="in" filter="wipe(up)">
                                      <p:cBhvr>
                                        <p:cTn id="32" dur="500"/>
                                        <p:tgtEl>
                                          <p:spTgt spid="14234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4234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42346"/>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2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nimBg="1"/>
      <p:bldP spid="142345" grpId="0" animBg="1"/>
      <p:bldP spid="142346" grpId="0" animBg="1"/>
      <p:bldP spid="1423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F021B7-43DE-42BD-A542-514373472D60}" type="slidenum">
              <a:rPr lang="zh-CN" altLang="en-US" sz="1400">
                <a:solidFill>
                  <a:srgbClr val="000000"/>
                </a:solidFill>
              </a:rPr>
              <a:pPr eaLnBrk="1" hangingPunct="1"/>
              <a:t>34</a:t>
            </a:fld>
            <a:endParaRPr lang="en-US" altLang="zh-CN" sz="1400">
              <a:solidFill>
                <a:srgbClr val="000000"/>
              </a:solidFill>
            </a:endParaRPr>
          </a:p>
        </p:txBody>
      </p:sp>
      <p:sp>
        <p:nvSpPr>
          <p:cNvPr id="12185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Class System.String</a:t>
            </a:r>
          </a:p>
        </p:txBody>
      </p:sp>
      <p:sp>
        <p:nvSpPr>
          <p:cNvPr id="121860" name="Rectangle 3"/>
          <p:cNvSpPr>
            <a:spLocks noChangeArrowheads="1"/>
          </p:cNvSpPr>
          <p:nvPr/>
        </p:nvSpPr>
        <p:spPr bwMode="auto">
          <a:xfrm>
            <a:off x="1919288" y="1262064"/>
            <a:ext cx="77771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Can be used as the standard type </a:t>
            </a:r>
            <a:r>
              <a:rPr lang="de-AT" altLang="zh-CN" b="1" i="1">
                <a:solidFill>
                  <a:srgbClr val="000000"/>
                </a:solidFill>
              </a:rPr>
              <a:t>string</a:t>
            </a:r>
          </a:p>
        </p:txBody>
      </p:sp>
      <p:sp>
        <p:nvSpPr>
          <p:cNvPr id="121861" name="Text Box 4"/>
          <p:cNvSpPr txBox="1">
            <a:spLocks noChangeArrowheads="1"/>
          </p:cNvSpPr>
          <p:nvPr/>
        </p:nvSpPr>
        <p:spPr bwMode="auto">
          <a:xfrm>
            <a:off x="2424113" y="1693864"/>
            <a:ext cx="5472112" cy="3968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string s = "Alfonso";</a:t>
            </a:r>
            <a:endParaRPr lang="zh-CN" altLang="en-US" sz="2000" b="1">
              <a:solidFill>
                <a:srgbClr val="000000"/>
              </a:solidFill>
              <a:latin typeface="Calibri" panose="020F0502020204030204" pitchFamily="34" charset="0"/>
            </a:endParaRPr>
          </a:p>
        </p:txBody>
      </p:sp>
      <p:sp>
        <p:nvSpPr>
          <p:cNvPr id="121862" name="Rectangle 3"/>
          <p:cNvSpPr>
            <a:spLocks noChangeArrowheads="1"/>
          </p:cNvSpPr>
          <p:nvPr/>
        </p:nvSpPr>
        <p:spPr bwMode="auto">
          <a:xfrm>
            <a:off x="1919288" y="2276476"/>
            <a:ext cx="84963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828675"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236663"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4465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Clr>
                <a:srgbClr val="3333CC"/>
              </a:buClr>
              <a:buFont typeface="Wingdings" panose="05000000000000000000" pitchFamily="2" charset="2"/>
              <a:buNone/>
            </a:pPr>
            <a:r>
              <a:rPr lang="de-AT" altLang="zh-CN" sz="2400" b="1" dirty="0">
                <a:solidFill>
                  <a:srgbClr val="000000"/>
                </a:solidFill>
              </a:rPr>
              <a:t>Note</a:t>
            </a:r>
          </a:p>
          <a:p>
            <a:pPr eaLnBrk="1" hangingPunct="1">
              <a:lnSpc>
                <a:spcPct val="110000"/>
              </a:lnSpc>
              <a:buClr>
                <a:srgbClr val="000000"/>
              </a:buClr>
              <a:buFont typeface="Wingdings" panose="05000000000000000000" pitchFamily="2" charset="2"/>
              <a:buChar char="l"/>
            </a:pPr>
            <a:r>
              <a:rPr lang="de-AT" altLang="zh-CN" b="1" dirty="0">
                <a:solidFill>
                  <a:srgbClr val="FF0000"/>
                </a:solidFill>
              </a:rPr>
              <a:t>Strings are immutable (use </a:t>
            </a:r>
            <a:r>
              <a:rPr lang="de-AT" altLang="zh-CN" b="1" i="1" dirty="0">
                <a:solidFill>
                  <a:srgbClr val="FF0000"/>
                </a:solidFill>
              </a:rPr>
              <a:t>StringBuilder </a:t>
            </a:r>
            <a:r>
              <a:rPr lang="de-AT" altLang="zh-CN" b="1" dirty="0">
                <a:solidFill>
                  <a:srgbClr val="FF0000"/>
                </a:solidFill>
              </a:rPr>
              <a:t>if you want to modify strings)</a:t>
            </a:r>
          </a:p>
          <a:p>
            <a:pPr eaLnBrk="1" hangingPunct="1">
              <a:lnSpc>
                <a:spcPct val="110000"/>
              </a:lnSpc>
              <a:buClr>
                <a:srgbClr val="000000"/>
              </a:buClr>
              <a:buFont typeface="Wingdings" panose="05000000000000000000" pitchFamily="2" charset="2"/>
              <a:buChar char="l"/>
            </a:pPr>
            <a:r>
              <a:rPr lang="de-AT" altLang="zh-CN" b="1" dirty="0">
                <a:solidFill>
                  <a:srgbClr val="FF0000"/>
                </a:solidFill>
              </a:rPr>
              <a:t>Can be concatenated </a:t>
            </a:r>
            <a:r>
              <a:rPr lang="de-AT" altLang="zh-CN" b="1" dirty="0">
                <a:solidFill>
                  <a:srgbClr val="000000"/>
                </a:solidFill>
              </a:rPr>
              <a:t>with +: </a:t>
            </a:r>
            <a:r>
              <a:rPr lang="de-AT" altLang="zh-CN" b="1" dirty="0">
                <a:solidFill>
                  <a:srgbClr val="FF0000"/>
                </a:solidFill>
                <a:latin typeface="Calibri" panose="020F0502020204030204" pitchFamily="34" charset="0"/>
              </a:rPr>
              <a:t>"Don " + s</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Can be indexed: </a:t>
            </a:r>
            <a:r>
              <a:rPr lang="de-AT" altLang="zh-CN" b="1" dirty="0">
                <a:solidFill>
                  <a:srgbClr val="FF0000"/>
                </a:solidFill>
                <a:latin typeface="Calibri" panose="020F0502020204030204" pitchFamily="34" charset="0"/>
              </a:rPr>
              <a:t>s[i]</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String length: </a:t>
            </a:r>
            <a:r>
              <a:rPr lang="de-AT" altLang="zh-CN" b="1" dirty="0">
                <a:solidFill>
                  <a:srgbClr val="FF0000"/>
                </a:solidFill>
                <a:latin typeface="Calibri" panose="020F0502020204030204" pitchFamily="34" charset="0"/>
              </a:rPr>
              <a:t>s.Length</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Strings are reference types =&gt; reference semantics in assignments</a:t>
            </a:r>
          </a:p>
          <a:p>
            <a:pPr eaLnBrk="1" hangingPunct="1">
              <a:lnSpc>
                <a:spcPct val="110000"/>
              </a:lnSpc>
              <a:buClr>
                <a:srgbClr val="000000"/>
              </a:buClr>
              <a:buFont typeface="Wingdings" panose="05000000000000000000" pitchFamily="2" charset="2"/>
              <a:buChar char="l"/>
            </a:pPr>
            <a:r>
              <a:rPr lang="de-AT" altLang="zh-CN" b="1" dirty="0">
                <a:solidFill>
                  <a:srgbClr val="FF0000"/>
                </a:solidFill>
              </a:rPr>
              <a:t>but their values can be compared with =</a:t>
            </a:r>
            <a:r>
              <a:rPr lang="de-AT" altLang="zh-CN" sz="800" b="1" dirty="0">
                <a:solidFill>
                  <a:srgbClr val="FF0000"/>
                </a:solidFill>
              </a:rPr>
              <a:t> </a:t>
            </a:r>
            <a:r>
              <a:rPr lang="de-AT" altLang="zh-CN" b="1" dirty="0">
                <a:solidFill>
                  <a:srgbClr val="FF0000"/>
                </a:solidFill>
              </a:rPr>
              <a:t>=and !=: </a:t>
            </a:r>
            <a:r>
              <a:rPr lang="de-AT" altLang="zh-CN" b="1" dirty="0">
                <a:solidFill>
                  <a:srgbClr val="FF0000"/>
                </a:solidFill>
                <a:latin typeface="Calibri" panose="020F0502020204030204" pitchFamily="34" charset="0"/>
              </a:rPr>
              <a:t>if (s == "Alfonso") ...</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Class </a:t>
            </a:r>
            <a:r>
              <a:rPr lang="de-AT" altLang="zh-CN" b="1" i="1" dirty="0">
                <a:solidFill>
                  <a:srgbClr val="000000"/>
                </a:solidFill>
              </a:rPr>
              <a:t>String </a:t>
            </a:r>
            <a:r>
              <a:rPr lang="de-AT" altLang="zh-CN" b="1" dirty="0">
                <a:solidFill>
                  <a:srgbClr val="000000"/>
                </a:solidFill>
              </a:rPr>
              <a:t>defines many useful operations:</a:t>
            </a:r>
          </a:p>
          <a:p>
            <a:pPr eaLnBrk="1" hangingPunct="1">
              <a:lnSpc>
                <a:spcPct val="110000"/>
              </a:lnSpc>
              <a:buClr>
                <a:srgbClr val="000000"/>
              </a:buClr>
              <a:buFont typeface="Wingdings" panose="05000000000000000000" pitchFamily="2" charset="2"/>
              <a:buNone/>
            </a:pPr>
            <a:r>
              <a:rPr lang="de-AT" altLang="zh-CN" b="1" i="1" dirty="0">
                <a:solidFill>
                  <a:srgbClr val="000000"/>
                </a:solidFill>
              </a:rPr>
              <a:t>    </a:t>
            </a:r>
            <a:r>
              <a:rPr lang="de-AT" altLang="zh-CN" b="1" i="1" dirty="0">
                <a:solidFill>
                  <a:srgbClr val="000000"/>
                </a:solidFill>
                <a:latin typeface="Calibri" panose="020F0502020204030204" pitchFamily="34" charset="0"/>
              </a:rPr>
              <a:t>CompareTo</a:t>
            </a:r>
            <a:r>
              <a:rPr lang="de-AT" altLang="zh-CN" b="1" dirty="0">
                <a:solidFill>
                  <a:srgbClr val="000000"/>
                </a:solidFill>
                <a:latin typeface="Calibri" panose="020F0502020204030204" pitchFamily="34" charset="0"/>
              </a:rPr>
              <a:t>, </a:t>
            </a:r>
            <a:r>
              <a:rPr lang="de-AT" altLang="zh-CN" b="1" i="1" dirty="0">
                <a:solidFill>
                  <a:srgbClr val="000000"/>
                </a:solidFill>
                <a:latin typeface="Calibri" panose="020F0502020204030204" pitchFamily="34" charset="0"/>
              </a:rPr>
              <a:t>IndexOf</a:t>
            </a:r>
            <a:r>
              <a:rPr lang="de-AT" altLang="zh-CN" b="1" dirty="0">
                <a:solidFill>
                  <a:srgbClr val="000000"/>
                </a:solidFill>
                <a:latin typeface="Calibri" panose="020F0502020204030204" pitchFamily="34" charset="0"/>
              </a:rPr>
              <a:t>, </a:t>
            </a:r>
            <a:r>
              <a:rPr lang="de-AT" altLang="zh-CN" b="1" i="1" dirty="0">
                <a:solidFill>
                  <a:srgbClr val="000000"/>
                </a:solidFill>
                <a:latin typeface="Calibri" panose="020F0502020204030204" pitchFamily="34" charset="0"/>
              </a:rPr>
              <a:t>StartsWith</a:t>
            </a:r>
            <a:r>
              <a:rPr lang="de-AT" altLang="zh-CN" b="1" dirty="0">
                <a:solidFill>
                  <a:srgbClr val="000000"/>
                </a:solidFill>
                <a:latin typeface="Calibri" panose="020F0502020204030204" pitchFamily="34" charset="0"/>
              </a:rPr>
              <a:t>, </a:t>
            </a:r>
            <a:r>
              <a:rPr lang="de-AT" altLang="zh-CN" b="1" i="1" dirty="0">
                <a:solidFill>
                  <a:srgbClr val="000000"/>
                </a:solidFill>
                <a:latin typeface="Calibri" panose="020F0502020204030204" pitchFamily="34" charset="0"/>
              </a:rPr>
              <a:t>Substring</a:t>
            </a:r>
            <a:r>
              <a:rPr lang="de-AT" altLang="zh-CN" b="1"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2961782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748083-44FE-4D03-8CA1-DFB02AFD4FA0}" type="slidenum">
              <a:rPr lang="zh-CN" altLang="en-US" sz="1400">
                <a:solidFill>
                  <a:srgbClr val="000000"/>
                </a:solidFill>
              </a:rPr>
              <a:pPr eaLnBrk="1" hangingPunct="1"/>
              <a:t>35</a:t>
            </a:fld>
            <a:endParaRPr lang="en-US" altLang="zh-CN" sz="1400">
              <a:solidFill>
                <a:srgbClr val="000000"/>
              </a:solidFill>
            </a:endParaRPr>
          </a:p>
        </p:txBody>
      </p:sp>
      <p:sp>
        <p:nvSpPr>
          <p:cNvPr id="12288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Variable-length Arrays</a:t>
            </a:r>
          </a:p>
        </p:txBody>
      </p:sp>
      <p:grpSp>
        <p:nvGrpSpPr>
          <p:cNvPr id="144391" name="Group 7"/>
          <p:cNvGrpSpPr>
            <a:grpSpLocks/>
          </p:cNvGrpSpPr>
          <p:nvPr/>
        </p:nvGrpSpPr>
        <p:grpSpPr bwMode="auto">
          <a:xfrm>
            <a:off x="7464425" y="2636838"/>
            <a:ext cx="2592388" cy="1643062"/>
            <a:chOff x="385" y="3294"/>
            <a:chExt cx="1633" cy="1035"/>
          </a:xfrm>
        </p:grpSpPr>
        <p:sp>
          <p:nvSpPr>
            <p:cNvPr id="122886" name="Rectangle 3"/>
            <p:cNvSpPr>
              <a:spLocks noChangeArrowheads="1"/>
            </p:cNvSpPr>
            <p:nvPr/>
          </p:nvSpPr>
          <p:spPr bwMode="auto">
            <a:xfrm>
              <a:off x="385" y="3294"/>
              <a:ext cx="140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Output:</a:t>
              </a:r>
              <a:endParaRPr lang="de-AT" altLang="zh-CN" b="1" i="1">
                <a:solidFill>
                  <a:srgbClr val="000000"/>
                </a:solidFill>
              </a:endParaRPr>
            </a:p>
          </p:txBody>
        </p:sp>
        <p:sp>
          <p:nvSpPr>
            <p:cNvPr id="122887" name="Text Box 4"/>
            <p:cNvSpPr txBox="1">
              <a:spLocks noChangeArrowheads="1"/>
            </p:cNvSpPr>
            <p:nvPr/>
          </p:nvSpPr>
          <p:spPr bwMode="auto">
            <a:xfrm>
              <a:off x="794" y="3521"/>
              <a:ext cx="1224" cy="80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en-US" sz="2000" b="1">
                  <a:solidFill>
                    <a:srgbClr val="000000"/>
                  </a:solidFill>
                  <a:latin typeface="Calibri" panose="020F0502020204030204" pitchFamily="34" charset="0"/>
                </a:rPr>
                <a:t>Alpha</a:t>
              </a:r>
            </a:p>
            <a:p>
              <a:pPr eaLnBrk="1" hangingPunct="1">
                <a:lnSpc>
                  <a:spcPct val="130000"/>
                </a:lnSpc>
              </a:pPr>
              <a:r>
                <a:rPr lang="en-US" altLang="en-US" sz="2000" b="1">
                  <a:solidFill>
                    <a:srgbClr val="000000"/>
                  </a:solidFill>
                  <a:latin typeface="Calibri" panose="020F0502020204030204" pitchFamily="34" charset="0"/>
                </a:rPr>
                <a:t>Charly</a:t>
              </a:r>
            </a:p>
            <a:p>
              <a:pPr eaLnBrk="1" hangingPunct="1">
                <a:lnSpc>
                  <a:spcPct val="130000"/>
                </a:lnSpc>
              </a:pPr>
              <a:r>
                <a:rPr lang="en-US" altLang="en-US" sz="2000" b="1">
                  <a:solidFill>
                    <a:srgbClr val="000000"/>
                  </a:solidFill>
                  <a:latin typeface="Calibri" panose="020F0502020204030204" pitchFamily="34" charset="0"/>
                </a:rPr>
                <a:t>Delta</a:t>
              </a:r>
              <a:endParaRPr lang="zh-CN" altLang="en-US" sz="2000" b="1">
                <a:solidFill>
                  <a:srgbClr val="000000"/>
                </a:solidFill>
                <a:latin typeface="Calibri" panose="020F0502020204030204" pitchFamily="34" charset="0"/>
              </a:endParaRPr>
            </a:p>
          </p:txBody>
        </p:sp>
      </p:grpSp>
      <p:sp>
        <p:nvSpPr>
          <p:cNvPr id="122885" name="Text Box 6"/>
          <p:cNvSpPr txBox="1">
            <a:spLocks noChangeArrowheads="1"/>
          </p:cNvSpPr>
          <p:nvPr/>
        </p:nvSpPr>
        <p:spPr bwMode="auto">
          <a:xfrm>
            <a:off x="2063751" y="1268413"/>
            <a:ext cx="5256213" cy="483209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a:solidFill>
                  <a:srgbClr val="000000"/>
                </a:solidFill>
                <a:latin typeface="Calibri" panose="020F0502020204030204" pitchFamily="34" charset="0"/>
              </a:rPr>
              <a:t>using System;</a:t>
            </a:r>
          </a:p>
          <a:p>
            <a:pPr eaLnBrk="1" hangingPunct="1">
              <a:lnSpc>
                <a:spcPct val="110000"/>
              </a:lnSpc>
            </a:pPr>
            <a:r>
              <a:rPr lang="en-US" altLang="zh-CN" sz="2000" b="1">
                <a:solidFill>
                  <a:srgbClr val="FF0000"/>
                </a:solidFill>
                <a:latin typeface="Calibri" panose="020F0502020204030204" pitchFamily="34" charset="0"/>
              </a:rPr>
              <a:t>using System.Collections;</a:t>
            </a:r>
          </a:p>
          <a:p>
            <a:pPr eaLnBrk="1" hangingPunct="1">
              <a:lnSpc>
                <a:spcPct val="110000"/>
              </a:lnSpc>
            </a:pPr>
            <a:endParaRPr lang="en-US" altLang="zh-CN" sz="2000" b="1">
              <a:solidFill>
                <a:srgbClr val="FF0000"/>
              </a:solidFill>
              <a:latin typeface="Calibri" panose="020F0502020204030204" pitchFamily="34" charset="0"/>
            </a:endParaRPr>
          </a:p>
          <a:p>
            <a:pPr eaLnBrk="1" hangingPunct="1">
              <a:lnSpc>
                <a:spcPct val="110000"/>
              </a:lnSpc>
            </a:pPr>
            <a:r>
              <a:rPr lang="en-US" altLang="zh-CN" sz="2000" b="1">
                <a:solidFill>
                  <a:srgbClr val="000000"/>
                </a:solidFill>
                <a:latin typeface="Calibri" panose="020F0502020204030204" pitchFamily="34" charset="0"/>
              </a:rPr>
              <a:t>class Test {</a:t>
            </a:r>
          </a:p>
          <a:p>
            <a:pPr eaLnBrk="1" hangingPunct="1">
              <a:lnSpc>
                <a:spcPct val="110000"/>
              </a:lnSpc>
            </a:pPr>
            <a:r>
              <a:rPr lang="en-US" altLang="zh-CN" sz="2000" b="1">
                <a:solidFill>
                  <a:srgbClr val="000000"/>
                </a:solidFill>
                <a:latin typeface="Calibri" panose="020F0502020204030204" pitchFamily="34" charset="0"/>
              </a:rPr>
              <a:t>      static void Main() {</a:t>
            </a:r>
          </a:p>
          <a:p>
            <a:pPr eaLnBrk="1" hangingPunct="1">
              <a:lnSpc>
                <a:spcPct val="11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ArrayList </a:t>
            </a:r>
            <a:r>
              <a:rPr lang="en-US" altLang="zh-CN" sz="2000" b="1">
                <a:solidFill>
                  <a:srgbClr val="000000"/>
                </a:solidFill>
                <a:latin typeface="Calibri" panose="020F0502020204030204" pitchFamily="34" charset="0"/>
              </a:rPr>
              <a:t>a = new ArrayList();</a:t>
            </a:r>
          </a:p>
          <a:p>
            <a:pPr eaLnBrk="1" hangingPunct="1">
              <a:lnSpc>
                <a:spcPct val="11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a.Add</a:t>
            </a:r>
            <a:r>
              <a:rPr lang="en-US" altLang="zh-CN" sz="2000" b="1">
                <a:solidFill>
                  <a:srgbClr val="000000"/>
                </a:solidFill>
                <a:latin typeface="Calibri" panose="020F0502020204030204" pitchFamily="34" charset="0"/>
              </a:rPr>
              <a:t>("Charly");</a:t>
            </a:r>
          </a:p>
          <a:p>
            <a:pPr eaLnBrk="1" hangingPunct="1">
              <a:lnSpc>
                <a:spcPct val="110000"/>
              </a:lnSpc>
            </a:pPr>
            <a:r>
              <a:rPr lang="en-US" altLang="zh-CN" sz="2000" b="1">
                <a:solidFill>
                  <a:srgbClr val="000000"/>
                </a:solidFill>
                <a:latin typeface="Calibri" panose="020F0502020204030204" pitchFamily="34" charset="0"/>
              </a:rPr>
              <a:t>            a.Add("Delta");</a:t>
            </a:r>
          </a:p>
          <a:p>
            <a:pPr eaLnBrk="1" hangingPunct="1">
              <a:lnSpc>
                <a:spcPct val="110000"/>
              </a:lnSpc>
            </a:pPr>
            <a:r>
              <a:rPr lang="en-US" altLang="zh-CN" sz="2000" b="1">
                <a:solidFill>
                  <a:srgbClr val="000000"/>
                </a:solidFill>
                <a:latin typeface="Calibri" panose="020F0502020204030204" pitchFamily="34" charset="0"/>
              </a:rPr>
              <a:t>            a.Add("Alpha");</a:t>
            </a:r>
          </a:p>
          <a:p>
            <a:pPr eaLnBrk="1" hangingPunct="1">
              <a:lnSpc>
                <a:spcPct val="11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a.Sort</a:t>
            </a:r>
            <a:r>
              <a:rPr lang="en-US" altLang="zh-CN" sz="2000" b="1">
                <a:solidFill>
                  <a:srgbClr val="000000"/>
                </a:solidFill>
                <a:latin typeface="Calibri" panose="020F0502020204030204" pitchFamily="34" charset="0"/>
              </a:rPr>
              <a:t>();</a:t>
            </a:r>
          </a:p>
          <a:p>
            <a:pPr eaLnBrk="1" hangingPunct="1">
              <a:lnSpc>
                <a:spcPct val="110000"/>
              </a:lnSpc>
            </a:pPr>
            <a:r>
              <a:rPr lang="en-US" altLang="zh-CN" sz="2000" b="1">
                <a:solidFill>
                  <a:srgbClr val="000000"/>
                </a:solidFill>
                <a:latin typeface="Calibri" panose="020F0502020204030204" pitchFamily="34" charset="0"/>
              </a:rPr>
              <a:t>            for (int i = 0; i &lt; </a:t>
            </a:r>
            <a:r>
              <a:rPr lang="en-US" altLang="zh-CN" sz="2000" b="1">
                <a:solidFill>
                  <a:srgbClr val="FF0000"/>
                </a:solidFill>
                <a:latin typeface="Calibri" panose="020F0502020204030204" pitchFamily="34" charset="0"/>
              </a:rPr>
              <a:t>a.Count</a:t>
            </a:r>
            <a:r>
              <a:rPr lang="en-US" altLang="zh-CN" sz="2000" b="1">
                <a:solidFill>
                  <a:srgbClr val="000000"/>
                </a:solidFill>
                <a:latin typeface="Calibri" panose="020F0502020204030204" pitchFamily="34" charset="0"/>
              </a:rPr>
              <a:t>; i++)</a:t>
            </a:r>
          </a:p>
          <a:p>
            <a:pPr eaLnBrk="1" hangingPunct="1">
              <a:lnSpc>
                <a:spcPct val="11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a[i]</a:t>
            </a:r>
            <a:r>
              <a:rPr lang="en-US" altLang="zh-CN" sz="2000" b="1">
                <a:solidFill>
                  <a:srgbClr val="000000"/>
                </a:solidFill>
                <a:latin typeface="Calibri" panose="020F0502020204030204" pitchFamily="34" charset="0"/>
              </a:rPr>
              <a:t>);</a:t>
            </a:r>
          </a:p>
          <a:p>
            <a:pPr eaLnBrk="1" hangingPunct="1">
              <a:lnSpc>
                <a:spcPct val="110000"/>
              </a:lnSpc>
            </a:pPr>
            <a:r>
              <a:rPr lang="en-US" altLang="zh-CN" sz="2000" b="1">
                <a:solidFill>
                  <a:srgbClr val="000000"/>
                </a:solidFill>
                <a:latin typeface="Calibri" panose="020F0502020204030204" pitchFamily="34" charset="0"/>
              </a:rPr>
              <a:t>      }</a:t>
            </a:r>
          </a:p>
          <a:p>
            <a:pPr eaLnBrk="1" hangingPunct="1">
              <a:lnSpc>
                <a:spcPct val="11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spTree>
    <p:extLst>
      <p:ext uri="{BB962C8B-B14F-4D97-AF65-F5344CB8AC3E}">
        <p14:creationId xmlns:p14="http://schemas.microsoft.com/office/powerpoint/2010/main" val="4030709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6DAD476-FC2C-48A9-BF99-3BCA2EAB99C8}" type="slidenum">
              <a:rPr lang="zh-CN" altLang="en-US" sz="1400">
                <a:solidFill>
                  <a:srgbClr val="000000"/>
                </a:solidFill>
              </a:rPr>
              <a:pPr eaLnBrk="1" hangingPunct="1"/>
              <a:t>36</a:t>
            </a:fld>
            <a:endParaRPr lang="en-US" altLang="zh-CN" sz="1400">
              <a:solidFill>
                <a:srgbClr val="000000"/>
              </a:solidFill>
            </a:endParaRPr>
          </a:p>
        </p:txBody>
      </p:sp>
      <p:sp>
        <p:nvSpPr>
          <p:cNvPr id="12390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Associative Arrays</a:t>
            </a:r>
          </a:p>
        </p:txBody>
      </p:sp>
      <p:grpSp>
        <p:nvGrpSpPr>
          <p:cNvPr id="145411" name="Group 3"/>
          <p:cNvGrpSpPr>
            <a:grpSpLocks/>
          </p:cNvGrpSpPr>
          <p:nvPr/>
        </p:nvGrpSpPr>
        <p:grpSpPr bwMode="auto">
          <a:xfrm>
            <a:off x="7464425" y="2636838"/>
            <a:ext cx="2952750" cy="1643062"/>
            <a:chOff x="385" y="3294"/>
            <a:chExt cx="1633" cy="1035"/>
          </a:xfrm>
        </p:grpSpPr>
        <p:sp>
          <p:nvSpPr>
            <p:cNvPr id="123910" name="Rectangle 3"/>
            <p:cNvSpPr>
              <a:spLocks noChangeArrowheads="1"/>
            </p:cNvSpPr>
            <p:nvPr/>
          </p:nvSpPr>
          <p:spPr bwMode="auto">
            <a:xfrm>
              <a:off x="385" y="3294"/>
              <a:ext cx="140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Output:</a:t>
              </a:r>
              <a:endParaRPr lang="de-AT" altLang="zh-CN" b="1" i="1">
                <a:solidFill>
                  <a:srgbClr val="000000"/>
                </a:solidFill>
              </a:endParaRPr>
            </a:p>
          </p:txBody>
        </p:sp>
        <p:sp>
          <p:nvSpPr>
            <p:cNvPr id="123911" name="Text Box 5"/>
            <p:cNvSpPr txBox="1">
              <a:spLocks noChangeArrowheads="1"/>
            </p:cNvSpPr>
            <p:nvPr/>
          </p:nvSpPr>
          <p:spPr bwMode="auto">
            <a:xfrm>
              <a:off x="794" y="3521"/>
              <a:ext cx="1224" cy="80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en-US" sz="2000" b="1">
                  <a:solidFill>
                    <a:srgbClr val="000000"/>
                  </a:solidFill>
                  <a:latin typeface="Calibri" panose="020F0502020204030204" pitchFamily="34" charset="0"/>
                </a:rPr>
                <a:t>Karin = 7131</a:t>
              </a:r>
            </a:p>
            <a:p>
              <a:pPr eaLnBrk="1" hangingPunct="1">
                <a:lnSpc>
                  <a:spcPct val="130000"/>
                </a:lnSpc>
              </a:pPr>
              <a:r>
                <a:rPr lang="en-US" altLang="en-US" sz="2000" b="1">
                  <a:solidFill>
                    <a:srgbClr val="000000"/>
                  </a:solidFill>
                  <a:latin typeface="Calibri" panose="020F0502020204030204" pitchFamily="34" charset="0"/>
                </a:rPr>
                <a:t>Peter = 7130</a:t>
              </a:r>
            </a:p>
            <a:p>
              <a:pPr eaLnBrk="1" hangingPunct="1">
                <a:lnSpc>
                  <a:spcPct val="130000"/>
                </a:lnSpc>
              </a:pPr>
              <a:r>
                <a:rPr lang="en-US" altLang="en-US" sz="2000" b="1">
                  <a:solidFill>
                    <a:srgbClr val="000000"/>
                  </a:solidFill>
                  <a:latin typeface="Calibri" panose="020F0502020204030204" pitchFamily="34" charset="0"/>
                </a:rPr>
                <a:t>Wolfgang = 7132</a:t>
              </a:r>
              <a:endParaRPr lang="zh-CN" altLang="en-US" sz="2000" b="1">
                <a:solidFill>
                  <a:srgbClr val="000000"/>
                </a:solidFill>
                <a:latin typeface="Calibri" panose="020F0502020204030204" pitchFamily="34" charset="0"/>
              </a:endParaRPr>
            </a:p>
          </p:txBody>
        </p:sp>
      </p:grpSp>
      <p:sp>
        <p:nvSpPr>
          <p:cNvPr id="123909" name="Text Box 6"/>
          <p:cNvSpPr txBox="1">
            <a:spLocks noChangeArrowheads="1"/>
          </p:cNvSpPr>
          <p:nvPr/>
        </p:nvSpPr>
        <p:spPr bwMode="auto">
          <a:xfrm>
            <a:off x="2063750" y="1268414"/>
            <a:ext cx="6840538" cy="489364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2000" b="1">
                <a:solidFill>
                  <a:srgbClr val="000000"/>
                </a:solidFill>
                <a:latin typeface="Calibri" panose="020F0502020204030204" pitchFamily="34" charset="0"/>
              </a:rPr>
              <a:t>using System;</a:t>
            </a:r>
          </a:p>
          <a:p>
            <a:pPr eaLnBrk="1" hangingPunct="1">
              <a:lnSpc>
                <a:spcPct val="120000"/>
              </a:lnSpc>
            </a:pPr>
            <a:r>
              <a:rPr lang="en-US" altLang="zh-CN" sz="2000" b="1">
                <a:solidFill>
                  <a:srgbClr val="FF0000"/>
                </a:solidFill>
                <a:latin typeface="Calibri" panose="020F0502020204030204" pitchFamily="34" charset="0"/>
              </a:rPr>
              <a:t>using System.Collections;</a:t>
            </a:r>
          </a:p>
          <a:p>
            <a:pPr eaLnBrk="1" hangingPunct="1">
              <a:lnSpc>
                <a:spcPct val="120000"/>
              </a:lnSpc>
            </a:pPr>
            <a:endParaRPr lang="en-US" altLang="zh-CN" sz="2000" b="1">
              <a:solidFill>
                <a:srgbClr val="FF0000"/>
              </a:solidFill>
              <a:latin typeface="Calibri" panose="020F0502020204030204" pitchFamily="34" charset="0"/>
            </a:endParaRPr>
          </a:p>
          <a:p>
            <a:pPr eaLnBrk="1" hangingPunct="1">
              <a:lnSpc>
                <a:spcPct val="120000"/>
              </a:lnSpc>
            </a:pPr>
            <a:r>
              <a:rPr lang="en-US" altLang="zh-CN" sz="2000" b="1">
                <a:solidFill>
                  <a:srgbClr val="000000"/>
                </a:solidFill>
                <a:latin typeface="Calibri" panose="020F0502020204030204" pitchFamily="34" charset="0"/>
              </a:rPr>
              <a:t>class Test {</a:t>
            </a:r>
          </a:p>
          <a:p>
            <a:pPr eaLnBrk="1" hangingPunct="1">
              <a:lnSpc>
                <a:spcPct val="120000"/>
              </a:lnSpc>
            </a:pPr>
            <a:r>
              <a:rPr lang="en-US" altLang="zh-CN" sz="2000" b="1">
                <a:solidFill>
                  <a:srgbClr val="000000"/>
                </a:solidFill>
                <a:latin typeface="Calibri" panose="020F0502020204030204" pitchFamily="34" charset="0"/>
              </a:rPr>
              <a:t>      static void Main() {</a:t>
            </a:r>
          </a:p>
          <a:p>
            <a:pPr eaLnBrk="1" hangingPunct="1">
              <a:lnSpc>
                <a:spcPct val="12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Hashtable</a:t>
            </a:r>
            <a:r>
              <a:rPr lang="en-US" altLang="zh-CN" sz="2000" b="1">
                <a:solidFill>
                  <a:srgbClr val="000000"/>
                </a:solidFill>
                <a:latin typeface="Calibri" panose="020F0502020204030204" pitchFamily="34" charset="0"/>
              </a:rPr>
              <a:t> phone = new Hashtable();</a:t>
            </a:r>
          </a:p>
          <a:p>
            <a:pPr eaLnBrk="1" hangingPunct="1">
              <a:lnSpc>
                <a:spcPct val="12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phone["Karin"]</a:t>
            </a:r>
            <a:r>
              <a:rPr lang="en-US" altLang="zh-CN" sz="2000" b="1">
                <a:solidFill>
                  <a:srgbClr val="000000"/>
                </a:solidFill>
                <a:latin typeface="Calibri" panose="020F0502020204030204" pitchFamily="34" charset="0"/>
              </a:rPr>
              <a:t>= 7131;</a:t>
            </a:r>
          </a:p>
          <a:p>
            <a:pPr eaLnBrk="1" hangingPunct="1">
              <a:lnSpc>
                <a:spcPct val="120000"/>
              </a:lnSpc>
            </a:pPr>
            <a:r>
              <a:rPr lang="en-US" altLang="zh-CN" sz="2000" b="1">
                <a:solidFill>
                  <a:srgbClr val="000000"/>
                </a:solidFill>
                <a:latin typeface="Calibri" panose="020F0502020204030204" pitchFamily="34" charset="0"/>
              </a:rPr>
              <a:t>            phone["Peter"] = 7130;</a:t>
            </a:r>
          </a:p>
          <a:p>
            <a:pPr eaLnBrk="1" hangingPunct="1">
              <a:lnSpc>
                <a:spcPct val="120000"/>
              </a:lnSpc>
            </a:pPr>
            <a:r>
              <a:rPr lang="en-US" altLang="zh-CN" sz="2000" b="1">
                <a:solidFill>
                  <a:srgbClr val="000000"/>
                </a:solidFill>
                <a:latin typeface="Calibri" panose="020F0502020204030204" pitchFamily="34" charset="0"/>
              </a:rPr>
              <a:t>            phone["Wolfgang"] = 7132;</a:t>
            </a:r>
          </a:p>
          <a:p>
            <a:pPr eaLnBrk="1" hangingPunct="1">
              <a:lnSpc>
                <a:spcPct val="120000"/>
              </a:lnSpc>
            </a:pPr>
            <a:r>
              <a:rPr lang="en-US" altLang="zh-CN" sz="2000" b="1">
                <a:solidFill>
                  <a:srgbClr val="000000"/>
                </a:solidFill>
                <a:latin typeface="Calibri" panose="020F0502020204030204" pitchFamily="34" charset="0"/>
              </a:rPr>
              <a:t>            foreach (DictionaryEntry x in phone)</a:t>
            </a:r>
          </a:p>
          <a:p>
            <a:pPr eaLnBrk="1" hangingPunct="1">
              <a:lnSpc>
                <a:spcPct val="120000"/>
              </a:lnSpc>
            </a:pPr>
            <a:r>
              <a:rPr lang="en-US" altLang="zh-CN" sz="2000" b="1">
                <a:solidFill>
                  <a:srgbClr val="000000"/>
                </a:solidFill>
                <a:latin typeface="Calibri" panose="020F0502020204030204" pitchFamily="34" charset="0"/>
              </a:rPr>
              <a:t>                  Console.WriteLine("{0} = {1}", </a:t>
            </a:r>
            <a:r>
              <a:rPr lang="en-US" altLang="zh-CN" sz="2000" b="1">
                <a:solidFill>
                  <a:srgbClr val="FF0000"/>
                </a:solidFill>
                <a:latin typeface="Calibri" panose="020F0502020204030204" pitchFamily="34" charset="0"/>
              </a:rPr>
              <a:t>x.Key, x.Value</a:t>
            </a:r>
            <a:r>
              <a:rPr lang="en-US" altLang="zh-CN" sz="2000" b="1">
                <a:solidFill>
                  <a:srgbClr val="000000"/>
                </a:solidFill>
                <a:latin typeface="Calibri" panose="020F0502020204030204" pitchFamily="34" charset="0"/>
              </a:rPr>
              <a:t>);</a:t>
            </a:r>
          </a:p>
          <a:p>
            <a:pPr eaLnBrk="1" hangingPunct="1">
              <a:lnSpc>
                <a:spcPct val="120000"/>
              </a:lnSpc>
            </a:pPr>
            <a:r>
              <a:rPr lang="en-US" altLang="zh-CN" sz="2000" b="1">
                <a:solidFill>
                  <a:srgbClr val="000000"/>
                </a:solidFill>
                <a:latin typeface="Calibri" panose="020F0502020204030204" pitchFamily="34" charset="0"/>
              </a:rPr>
              <a:t>      }</a:t>
            </a:r>
          </a:p>
          <a:p>
            <a:pPr eaLnBrk="1" hangingPunct="1">
              <a:lnSpc>
                <a:spcPct val="12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spTree>
    <p:extLst>
      <p:ext uri="{BB962C8B-B14F-4D97-AF65-F5344CB8AC3E}">
        <p14:creationId xmlns:p14="http://schemas.microsoft.com/office/powerpoint/2010/main" val="392794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73C397-A091-4E70-A446-4469E5D0F425}" type="slidenum">
              <a:rPr lang="zh-CN" altLang="en-US" sz="1400">
                <a:solidFill>
                  <a:srgbClr val="000000"/>
                </a:solidFill>
              </a:rPr>
              <a:pPr eaLnBrk="1" hangingPunct="1"/>
              <a:t>37</a:t>
            </a:fld>
            <a:endParaRPr lang="en-US" altLang="zh-CN" sz="1400">
              <a:solidFill>
                <a:srgbClr val="000000"/>
              </a:solidFill>
            </a:endParaRPr>
          </a:p>
        </p:txBody>
      </p:sp>
      <p:sp>
        <p:nvSpPr>
          <p:cNvPr id="12493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Structs</a:t>
            </a:r>
          </a:p>
        </p:txBody>
      </p:sp>
      <p:sp>
        <p:nvSpPr>
          <p:cNvPr id="124932" name="Rectangle 3"/>
          <p:cNvSpPr>
            <a:spLocks noChangeArrowheads="1"/>
          </p:cNvSpPr>
          <p:nvPr/>
        </p:nvSpPr>
        <p:spPr bwMode="auto">
          <a:xfrm>
            <a:off x="1919288" y="1052514"/>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Declaration</a:t>
            </a:r>
          </a:p>
        </p:txBody>
      </p:sp>
      <p:sp>
        <p:nvSpPr>
          <p:cNvPr id="124933" name="Text Box 4"/>
          <p:cNvSpPr txBox="1">
            <a:spLocks noChangeArrowheads="1"/>
          </p:cNvSpPr>
          <p:nvPr/>
        </p:nvSpPr>
        <p:spPr bwMode="auto">
          <a:xfrm>
            <a:off x="2208213" y="1412876"/>
            <a:ext cx="8280400" cy="14652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FF0000"/>
                </a:solidFill>
                <a:latin typeface="Calibri" panose="020F0502020204030204" pitchFamily="34" charset="0"/>
              </a:rPr>
              <a:t>struct</a:t>
            </a:r>
            <a:r>
              <a:rPr lang="en-US" altLang="zh-CN" sz="2000" b="1">
                <a:solidFill>
                  <a:srgbClr val="000000"/>
                </a:solidFill>
                <a:latin typeface="Calibri" panose="020F0502020204030204" pitchFamily="34" charset="0"/>
              </a:rPr>
              <a:t> Point {</a:t>
            </a:r>
          </a:p>
          <a:p>
            <a:pPr eaLnBrk="1" hangingPunct="1">
              <a:lnSpc>
                <a:spcPct val="90000"/>
              </a:lnSpc>
            </a:pPr>
            <a:r>
              <a:rPr lang="en-US" altLang="zh-CN" sz="2000" b="1">
                <a:solidFill>
                  <a:srgbClr val="000000"/>
                </a:solidFill>
                <a:latin typeface="Calibri" panose="020F0502020204030204" pitchFamily="34" charset="0"/>
              </a:rPr>
              <a:t>      public int x, y;					// fields</a:t>
            </a:r>
          </a:p>
          <a:p>
            <a:pPr eaLnBrk="1" hangingPunct="1">
              <a:lnSpc>
                <a:spcPct val="90000"/>
              </a:lnSpc>
            </a:pPr>
            <a:r>
              <a:rPr lang="en-US" altLang="zh-CN" sz="2000" b="1">
                <a:solidFill>
                  <a:srgbClr val="000000"/>
                </a:solidFill>
                <a:latin typeface="Calibri" panose="020F0502020204030204" pitchFamily="34" charset="0"/>
              </a:rPr>
              <a:t>      public Point (int x, int y) { this.x = x; this.y = y; }	// constructor</a:t>
            </a:r>
          </a:p>
          <a:p>
            <a:pPr eaLnBrk="1" hangingPunct="1">
              <a:lnSpc>
                <a:spcPct val="90000"/>
              </a:lnSpc>
            </a:pPr>
            <a:r>
              <a:rPr lang="en-US" altLang="zh-CN" sz="2000" b="1">
                <a:solidFill>
                  <a:srgbClr val="000000"/>
                </a:solidFill>
                <a:latin typeface="Calibri" panose="020F0502020204030204" pitchFamily="34" charset="0"/>
              </a:rPr>
              <a:t>      public void MoveTo (int a, int b) { x = a; y = b; }	// methods</a:t>
            </a:r>
          </a:p>
          <a:p>
            <a:pPr eaLnBrk="1" hangingPunct="1">
              <a:lnSpc>
                <a:spcPct val="9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nvGrpSpPr>
          <p:cNvPr id="146443" name="Group 11"/>
          <p:cNvGrpSpPr>
            <a:grpSpLocks/>
          </p:cNvGrpSpPr>
          <p:nvPr/>
        </p:nvGrpSpPr>
        <p:grpSpPr bwMode="auto">
          <a:xfrm>
            <a:off x="1919289" y="2924176"/>
            <a:ext cx="8569325" cy="1674813"/>
            <a:chOff x="249" y="1842"/>
            <a:chExt cx="5398" cy="1055"/>
          </a:xfrm>
        </p:grpSpPr>
        <p:sp>
          <p:nvSpPr>
            <p:cNvPr id="124936" name="Rectangle 3"/>
            <p:cNvSpPr>
              <a:spLocks noChangeArrowheads="1"/>
            </p:cNvSpPr>
            <p:nvPr/>
          </p:nvSpPr>
          <p:spPr bwMode="auto">
            <a:xfrm>
              <a:off x="249" y="1842"/>
              <a:ext cx="25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Usage</a:t>
              </a:r>
            </a:p>
          </p:txBody>
        </p:sp>
        <p:sp>
          <p:nvSpPr>
            <p:cNvPr id="124937" name="Text Box 6"/>
            <p:cNvSpPr txBox="1">
              <a:spLocks noChangeArrowheads="1"/>
            </p:cNvSpPr>
            <p:nvPr/>
          </p:nvSpPr>
          <p:spPr bwMode="auto">
            <a:xfrm>
              <a:off x="431" y="2069"/>
              <a:ext cx="5216" cy="82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dirty="0">
                  <a:solidFill>
                    <a:srgbClr val="000000"/>
                  </a:solidFill>
                  <a:latin typeface="Calibri" panose="020F0502020204030204" pitchFamily="34" charset="0"/>
                </a:rPr>
                <a:t>Point p;		        // still </a:t>
              </a:r>
              <a:r>
                <a:rPr lang="en-US" altLang="zh-CN" sz="2000" b="1" dirty="0" err="1">
                  <a:solidFill>
                    <a:srgbClr val="000000"/>
                  </a:solidFill>
                  <a:latin typeface="Calibri" panose="020F0502020204030204" pitchFamily="34" charset="0"/>
                </a:rPr>
                <a:t>unititialized</a:t>
              </a:r>
              <a:endParaRPr lang="en-US" altLang="zh-CN" sz="2000" b="1" dirty="0">
                <a:solidFill>
                  <a:srgbClr val="000000"/>
                </a:solidFill>
                <a:latin typeface="Calibri" panose="020F0502020204030204" pitchFamily="34" charset="0"/>
              </a:endParaRPr>
            </a:p>
            <a:p>
              <a:pPr eaLnBrk="1" hangingPunct="1">
                <a:lnSpc>
                  <a:spcPct val="80000"/>
                </a:lnSpc>
              </a:pPr>
              <a:r>
                <a:rPr lang="en-US" altLang="zh-CN" sz="2000" b="1" dirty="0">
                  <a:solidFill>
                    <a:srgbClr val="000000"/>
                  </a:solidFill>
                  <a:latin typeface="Calibri" panose="020F0502020204030204" pitchFamily="34" charset="0"/>
                </a:rPr>
                <a:t>Point p = new Point(3, 4);	   // constructor initializes object on the stack</a:t>
              </a:r>
            </a:p>
            <a:p>
              <a:pPr eaLnBrk="1" hangingPunct="1">
                <a:lnSpc>
                  <a:spcPct val="80000"/>
                </a:lnSpc>
              </a:pPr>
              <a:r>
                <a:rPr lang="en-US" altLang="zh-CN" sz="2000" b="1" dirty="0" err="1">
                  <a:solidFill>
                    <a:srgbClr val="000000"/>
                  </a:solidFill>
                  <a:latin typeface="Calibri" panose="020F0502020204030204" pitchFamily="34" charset="0"/>
                </a:rPr>
                <a:t>p.x</a:t>
              </a:r>
              <a:r>
                <a:rPr lang="en-US" altLang="zh-CN" sz="2000" b="1" dirty="0">
                  <a:solidFill>
                    <a:srgbClr val="000000"/>
                  </a:solidFill>
                  <a:latin typeface="Calibri" panose="020F0502020204030204" pitchFamily="34" charset="0"/>
                </a:rPr>
                <a:t> = 1;    </a:t>
              </a:r>
              <a:r>
                <a:rPr lang="en-US" altLang="zh-CN" sz="2000" b="1" dirty="0" err="1">
                  <a:solidFill>
                    <a:srgbClr val="000000"/>
                  </a:solidFill>
                  <a:latin typeface="Calibri" panose="020F0502020204030204" pitchFamily="34" charset="0"/>
                </a:rPr>
                <a:t>p.y</a:t>
              </a:r>
              <a:r>
                <a:rPr lang="en-US" altLang="zh-CN" sz="2000" b="1" dirty="0">
                  <a:solidFill>
                    <a:srgbClr val="000000"/>
                  </a:solidFill>
                  <a:latin typeface="Calibri" panose="020F0502020204030204" pitchFamily="34" charset="0"/>
                </a:rPr>
                <a:t> = 2;	        // field access</a:t>
              </a:r>
            </a:p>
            <a:p>
              <a:pPr eaLnBrk="1" hangingPunct="1">
                <a:lnSpc>
                  <a:spcPct val="80000"/>
                </a:lnSpc>
              </a:pPr>
              <a:r>
                <a:rPr lang="en-US" altLang="zh-CN" sz="2000" b="1" dirty="0" err="1">
                  <a:solidFill>
                    <a:srgbClr val="000000"/>
                  </a:solidFill>
                  <a:latin typeface="Calibri" panose="020F0502020204030204" pitchFamily="34" charset="0"/>
                </a:rPr>
                <a:t>p.MoveTo</a:t>
              </a:r>
              <a:r>
                <a:rPr lang="en-US" altLang="zh-CN" sz="2000" b="1" dirty="0">
                  <a:solidFill>
                    <a:srgbClr val="000000"/>
                  </a:solidFill>
                  <a:latin typeface="Calibri" panose="020F0502020204030204" pitchFamily="34" charset="0"/>
                </a:rPr>
                <a:t>(10, 20);      // method call</a:t>
              </a:r>
            </a:p>
            <a:p>
              <a:pPr eaLnBrk="1" hangingPunct="1">
                <a:lnSpc>
                  <a:spcPct val="80000"/>
                </a:lnSpc>
              </a:pPr>
              <a:r>
                <a:rPr lang="en-US" altLang="zh-CN" sz="2000" b="1" dirty="0">
                  <a:solidFill>
                    <a:srgbClr val="000000"/>
                  </a:solidFill>
                  <a:latin typeface="Calibri" panose="020F0502020204030204" pitchFamily="34" charset="0"/>
                </a:rPr>
                <a:t>Point q = p;	        // value assignment of objects (all fields are assigned)</a:t>
              </a:r>
              <a:endParaRPr lang="zh-CN" altLang="en-US" sz="2000" b="1" dirty="0">
                <a:solidFill>
                  <a:srgbClr val="000000"/>
                </a:solidFill>
                <a:latin typeface="Calibri" panose="020F0502020204030204" pitchFamily="34" charset="0"/>
              </a:endParaRPr>
            </a:p>
          </p:txBody>
        </p:sp>
      </p:grpSp>
      <p:sp>
        <p:nvSpPr>
          <p:cNvPr id="146439" name="Rectangle 3"/>
          <p:cNvSpPr>
            <a:spLocks noChangeArrowheads="1"/>
          </p:cNvSpPr>
          <p:nvPr/>
        </p:nvSpPr>
        <p:spPr bwMode="auto">
          <a:xfrm>
            <a:off x="1558925" y="4797426"/>
            <a:ext cx="9074150" cy="16557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dirty="0">
                <a:solidFill>
                  <a:srgbClr val="000000"/>
                </a:solidFill>
              </a:rPr>
              <a:t>Note</a:t>
            </a:r>
          </a:p>
          <a:p>
            <a:pPr eaLnBrk="1" hangingPunct="1">
              <a:lnSpc>
                <a:spcPct val="70000"/>
              </a:lnSpc>
              <a:buClr>
                <a:srgbClr val="000000"/>
              </a:buClr>
              <a:buFont typeface="Wingdings" panose="05000000000000000000" pitchFamily="2" charset="2"/>
              <a:buChar char="l"/>
            </a:pPr>
            <a:r>
              <a:rPr lang="de-AT" altLang="zh-CN" b="1" dirty="0">
                <a:solidFill>
                  <a:srgbClr val="FF0000"/>
                </a:solidFill>
              </a:rPr>
              <a:t>Structs are </a:t>
            </a:r>
            <a:r>
              <a:rPr lang="de-AT" altLang="zh-CN" b="1" i="1" dirty="0">
                <a:solidFill>
                  <a:srgbClr val="FF0000"/>
                </a:solidFill>
              </a:rPr>
              <a:t>value types</a:t>
            </a:r>
            <a:r>
              <a:rPr lang="de-AT" altLang="zh-CN" b="1" dirty="0">
                <a:solidFill>
                  <a:srgbClr val="FF0000"/>
                </a:solidFill>
              </a:rPr>
              <a:t>!</a:t>
            </a:r>
          </a:p>
          <a:p>
            <a:pPr eaLnBrk="1" hangingPunct="1">
              <a:lnSpc>
                <a:spcPct val="70000"/>
              </a:lnSpc>
              <a:buClr>
                <a:srgbClr val="3333CC"/>
              </a:buClr>
              <a:buFont typeface="Wingdings" panose="05000000000000000000" pitchFamily="2" charset="2"/>
              <a:buNone/>
            </a:pPr>
            <a:r>
              <a:rPr lang="de-AT" altLang="zh-CN" b="1" dirty="0">
                <a:solidFill>
                  <a:srgbClr val="000000"/>
                </a:solidFill>
              </a:rPr>
              <a:t>    A struct declaration </a:t>
            </a:r>
            <a:r>
              <a:rPr lang="de-AT" altLang="zh-CN" b="1" dirty="0">
                <a:solidFill>
                  <a:srgbClr val="FF0000"/>
                </a:solidFill>
              </a:rPr>
              <a:t>allocates an object directly on the stack or within some other object.</a:t>
            </a: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Structs </a:t>
            </a:r>
            <a:r>
              <a:rPr lang="de-AT" altLang="zh-CN" b="1" dirty="0">
                <a:solidFill>
                  <a:srgbClr val="FF0000"/>
                </a:solidFill>
              </a:rPr>
              <a:t>must not declare a parameterless constructor </a:t>
            </a:r>
            <a:r>
              <a:rPr lang="de-AT" altLang="zh-CN" b="1" dirty="0">
                <a:solidFill>
                  <a:srgbClr val="000000"/>
                </a:solidFill>
              </a:rPr>
              <a:t>(they have one by default).</a:t>
            </a:r>
          </a:p>
          <a:p>
            <a:pPr eaLnBrk="1" hangingPunct="1">
              <a:lnSpc>
                <a:spcPct val="70000"/>
              </a:lnSpc>
              <a:buClr>
                <a:srgbClr val="3333CC"/>
              </a:buClr>
              <a:buFont typeface="Wingdings" panose="05000000000000000000" pitchFamily="2" charset="2"/>
              <a:buNone/>
            </a:pPr>
            <a:r>
              <a:rPr lang="de-AT" altLang="zh-CN" b="1" dirty="0">
                <a:solidFill>
                  <a:srgbClr val="000000"/>
                </a:solidFill>
              </a:rPr>
              <a:t>    However, they may use it: </a:t>
            </a:r>
            <a:r>
              <a:rPr lang="de-AT" altLang="zh-CN" b="1" dirty="0">
                <a:solidFill>
                  <a:srgbClr val="FF0000"/>
                </a:solidFill>
                <a:latin typeface="Calibri" panose="020F0502020204030204" pitchFamily="34" charset="0"/>
              </a:rPr>
              <a:t>p = new Point(); // initializes fields to 0, null, false, ...</a:t>
            </a:r>
          </a:p>
        </p:txBody>
      </p:sp>
    </p:spTree>
    <p:extLst>
      <p:ext uri="{BB962C8B-B14F-4D97-AF65-F5344CB8AC3E}">
        <p14:creationId xmlns:p14="http://schemas.microsoft.com/office/powerpoint/2010/main" val="2747559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ECB2156-0237-4CC5-B2C1-596885E30ABD}" type="slidenum">
              <a:rPr lang="zh-CN" altLang="en-US" sz="1400">
                <a:solidFill>
                  <a:srgbClr val="000000"/>
                </a:solidFill>
              </a:rPr>
              <a:pPr eaLnBrk="1" hangingPunct="1"/>
              <a:t>38</a:t>
            </a:fld>
            <a:endParaRPr lang="en-US" altLang="zh-CN" sz="1400">
              <a:solidFill>
                <a:srgbClr val="000000"/>
              </a:solidFill>
            </a:endParaRPr>
          </a:p>
        </p:txBody>
      </p:sp>
      <p:sp>
        <p:nvSpPr>
          <p:cNvPr id="12595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Classes</a:t>
            </a:r>
          </a:p>
        </p:txBody>
      </p:sp>
      <p:sp>
        <p:nvSpPr>
          <p:cNvPr id="125956" name="Rectangle 3"/>
          <p:cNvSpPr>
            <a:spLocks noChangeArrowheads="1"/>
          </p:cNvSpPr>
          <p:nvPr/>
        </p:nvSpPr>
        <p:spPr bwMode="auto">
          <a:xfrm>
            <a:off x="1919288" y="1052514"/>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Declaration</a:t>
            </a:r>
          </a:p>
        </p:txBody>
      </p:sp>
      <p:sp>
        <p:nvSpPr>
          <p:cNvPr id="125957" name="Text Box 4"/>
          <p:cNvSpPr txBox="1">
            <a:spLocks noChangeArrowheads="1"/>
          </p:cNvSpPr>
          <p:nvPr/>
        </p:nvSpPr>
        <p:spPr bwMode="auto">
          <a:xfrm>
            <a:off x="2208213" y="1412875"/>
            <a:ext cx="8064500" cy="1934376"/>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900" b="1">
                <a:solidFill>
                  <a:srgbClr val="FF0000"/>
                </a:solidFill>
                <a:latin typeface="Calibri" panose="020F0502020204030204" pitchFamily="34" charset="0"/>
              </a:rPr>
              <a:t>class</a:t>
            </a:r>
            <a:r>
              <a:rPr lang="en-US" altLang="zh-CN" sz="1900" b="1">
                <a:solidFill>
                  <a:srgbClr val="000000"/>
                </a:solidFill>
                <a:latin typeface="Calibri" panose="020F0502020204030204" pitchFamily="34" charset="0"/>
              </a:rPr>
              <a:t> Rectangle {</a:t>
            </a:r>
          </a:p>
          <a:p>
            <a:pPr eaLnBrk="1" hangingPunct="1">
              <a:lnSpc>
                <a:spcPct val="90000"/>
              </a:lnSpc>
            </a:pPr>
            <a:r>
              <a:rPr lang="en-US" altLang="zh-CN" sz="1900" b="1">
                <a:solidFill>
                  <a:srgbClr val="000000"/>
                </a:solidFill>
                <a:latin typeface="Calibri" panose="020F0502020204030204" pitchFamily="34" charset="0"/>
              </a:rPr>
              <a:t>      Point origin;</a:t>
            </a:r>
          </a:p>
          <a:p>
            <a:pPr eaLnBrk="1" hangingPunct="1">
              <a:lnSpc>
                <a:spcPct val="90000"/>
              </a:lnSpc>
            </a:pPr>
            <a:r>
              <a:rPr lang="en-US" altLang="zh-CN" sz="1900" b="1">
                <a:solidFill>
                  <a:srgbClr val="000000"/>
                </a:solidFill>
                <a:latin typeface="Calibri" panose="020F0502020204030204" pitchFamily="34" charset="0"/>
              </a:rPr>
              <a:t>      public int width, height;</a:t>
            </a:r>
          </a:p>
          <a:p>
            <a:pPr eaLnBrk="1" hangingPunct="1">
              <a:lnSpc>
                <a:spcPct val="90000"/>
              </a:lnSpc>
            </a:pPr>
            <a:r>
              <a:rPr lang="en-US" altLang="zh-CN" sz="1900" b="1">
                <a:solidFill>
                  <a:srgbClr val="000000"/>
                </a:solidFill>
                <a:latin typeface="Calibri" panose="020F0502020204030204" pitchFamily="34" charset="0"/>
              </a:rPr>
              <a:t>      public Rectangle() { origin = new Point(0,0); width = height = 0; }</a:t>
            </a:r>
          </a:p>
          <a:p>
            <a:pPr eaLnBrk="1" hangingPunct="1">
              <a:lnSpc>
                <a:spcPct val="90000"/>
              </a:lnSpc>
            </a:pPr>
            <a:r>
              <a:rPr lang="en-US" altLang="zh-CN" sz="1900" b="1">
                <a:solidFill>
                  <a:srgbClr val="000000"/>
                </a:solidFill>
                <a:latin typeface="Calibri" panose="020F0502020204030204" pitchFamily="34" charset="0"/>
              </a:rPr>
              <a:t>      public Rectangle(Point p, int w, int h) { origin = p; width = w; height = h; }</a:t>
            </a:r>
          </a:p>
          <a:p>
            <a:pPr eaLnBrk="1" hangingPunct="1">
              <a:lnSpc>
                <a:spcPct val="90000"/>
              </a:lnSpc>
            </a:pPr>
            <a:r>
              <a:rPr lang="en-US" altLang="zh-CN" sz="1900" b="1">
                <a:solidFill>
                  <a:srgbClr val="000000"/>
                </a:solidFill>
                <a:latin typeface="Calibri" panose="020F0502020204030204" pitchFamily="34" charset="0"/>
              </a:rPr>
              <a:t>      public void MoveTo (Point p) { origin = p; }</a:t>
            </a:r>
          </a:p>
          <a:p>
            <a:pPr eaLnBrk="1" hangingPunct="1">
              <a:lnSpc>
                <a:spcPct val="90000"/>
              </a:lnSpc>
            </a:pPr>
            <a:r>
              <a:rPr lang="en-US" altLang="zh-CN" sz="1900" b="1">
                <a:solidFill>
                  <a:srgbClr val="000000"/>
                </a:solidFill>
                <a:latin typeface="Calibri" panose="020F0502020204030204" pitchFamily="34" charset="0"/>
              </a:rPr>
              <a:t>}</a:t>
            </a:r>
            <a:endParaRPr lang="zh-CN" altLang="en-US" sz="1900" b="1">
              <a:solidFill>
                <a:srgbClr val="000000"/>
              </a:solidFill>
              <a:latin typeface="Calibri" panose="020F0502020204030204" pitchFamily="34" charset="0"/>
            </a:endParaRPr>
          </a:p>
        </p:txBody>
      </p:sp>
      <p:grpSp>
        <p:nvGrpSpPr>
          <p:cNvPr id="148488" name="Group 8"/>
          <p:cNvGrpSpPr>
            <a:grpSpLocks/>
          </p:cNvGrpSpPr>
          <p:nvPr/>
        </p:nvGrpSpPr>
        <p:grpSpPr bwMode="auto">
          <a:xfrm>
            <a:off x="1919289" y="3284540"/>
            <a:ext cx="8353425" cy="1655763"/>
            <a:chOff x="249" y="2024"/>
            <a:chExt cx="5262" cy="1043"/>
          </a:xfrm>
        </p:grpSpPr>
        <p:sp>
          <p:nvSpPr>
            <p:cNvPr id="125960" name="Rectangle 3"/>
            <p:cNvSpPr>
              <a:spLocks noChangeArrowheads="1"/>
            </p:cNvSpPr>
            <p:nvPr/>
          </p:nvSpPr>
          <p:spPr bwMode="auto">
            <a:xfrm>
              <a:off x="249" y="2024"/>
              <a:ext cx="25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Usage</a:t>
              </a:r>
            </a:p>
          </p:txBody>
        </p:sp>
        <p:sp>
          <p:nvSpPr>
            <p:cNvPr id="125961" name="Text Box 6"/>
            <p:cNvSpPr txBox="1">
              <a:spLocks noChangeArrowheads="1"/>
            </p:cNvSpPr>
            <p:nvPr/>
          </p:nvSpPr>
          <p:spPr bwMode="auto">
            <a:xfrm>
              <a:off x="431" y="2272"/>
              <a:ext cx="5080" cy="79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Calibri" panose="020F0502020204030204" pitchFamily="34" charset="0"/>
                </a:rPr>
                <a:t>      Rectangle r = new Rectangle(new Point(10, 20), 5, 5);</a:t>
              </a:r>
            </a:p>
            <a:p>
              <a:pPr eaLnBrk="1" hangingPunct="1"/>
              <a:r>
                <a:rPr lang="en-US" altLang="zh-CN" sz="1900" b="1">
                  <a:solidFill>
                    <a:srgbClr val="000000"/>
                  </a:solidFill>
                  <a:latin typeface="Calibri" panose="020F0502020204030204" pitchFamily="34" charset="0"/>
                </a:rPr>
                <a:t>      int area = r.width * r.height;</a:t>
              </a:r>
            </a:p>
            <a:p>
              <a:pPr eaLnBrk="1" hangingPunct="1"/>
              <a:r>
                <a:rPr lang="en-US" altLang="zh-CN" sz="1900" b="1">
                  <a:solidFill>
                    <a:srgbClr val="000000"/>
                  </a:solidFill>
                  <a:latin typeface="Calibri" panose="020F0502020204030204" pitchFamily="34" charset="0"/>
                </a:rPr>
                <a:t>      r.MoveTo(new Point(3, 3));</a:t>
              </a:r>
            </a:p>
            <a:p>
              <a:pPr eaLnBrk="1" hangingPunct="1"/>
              <a:r>
                <a:rPr lang="en-US" altLang="zh-CN" sz="1900" b="1">
                  <a:solidFill>
                    <a:srgbClr val="000000"/>
                  </a:solidFill>
                  <a:latin typeface="Calibri" panose="020F0502020204030204" pitchFamily="34" charset="0"/>
                </a:rPr>
                <a:t>      Rectangle r1 = r ;   // reference assignment</a:t>
              </a:r>
              <a:endParaRPr lang="zh-CN" altLang="en-US" sz="1900" b="1">
                <a:solidFill>
                  <a:srgbClr val="000000"/>
                </a:solidFill>
                <a:latin typeface="Calibri" panose="020F0502020204030204" pitchFamily="34" charset="0"/>
              </a:endParaRPr>
            </a:p>
          </p:txBody>
        </p:sp>
      </p:grpSp>
      <p:sp>
        <p:nvSpPr>
          <p:cNvPr id="148487" name="Rectangle 3"/>
          <p:cNvSpPr>
            <a:spLocks noChangeArrowheads="1"/>
          </p:cNvSpPr>
          <p:nvPr/>
        </p:nvSpPr>
        <p:spPr bwMode="auto">
          <a:xfrm>
            <a:off x="1919289" y="4941889"/>
            <a:ext cx="8569325" cy="13668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dirty="0">
                <a:solidFill>
                  <a:srgbClr val="000000"/>
                </a:solidFill>
              </a:rPr>
              <a:t>Note</a:t>
            </a: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Classes are </a:t>
            </a:r>
            <a:r>
              <a:rPr lang="de-AT" altLang="zh-CN" b="1" i="1" dirty="0">
                <a:solidFill>
                  <a:srgbClr val="FF0000"/>
                </a:solidFill>
              </a:rPr>
              <a:t>reference types</a:t>
            </a:r>
            <a:r>
              <a:rPr lang="de-AT" altLang="zh-CN" b="1" i="1" dirty="0">
                <a:solidFill>
                  <a:srgbClr val="000000"/>
                </a:solidFill>
              </a:rPr>
              <a:t>;</a:t>
            </a:r>
          </a:p>
          <a:p>
            <a:pPr eaLnBrk="1" hangingPunct="1">
              <a:lnSpc>
                <a:spcPct val="70000"/>
              </a:lnSpc>
              <a:buClr>
                <a:srgbClr val="000000"/>
              </a:buClr>
              <a:buFont typeface="Wingdings" panose="05000000000000000000" pitchFamily="2" charset="2"/>
              <a:buNone/>
            </a:pPr>
            <a:r>
              <a:rPr lang="de-AT" altLang="zh-CN" b="1" dirty="0">
                <a:solidFill>
                  <a:srgbClr val="000000"/>
                </a:solidFill>
              </a:rPr>
              <a:t>     Their objects </a:t>
            </a:r>
            <a:r>
              <a:rPr lang="de-AT" altLang="zh-CN" b="1" dirty="0">
                <a:solidFill>
                  <a:srgbClr val="FF0000"/>
                </a:solidFill>
              </a:rPr>
              <a:t>are allocated on the heap.</a:t>
            </a:r>
            <a:endParaRPr lang="de-AT" altLang="zh-CN" dirty="0">
              <a:solidFill>
                <a:srgbClr val="FF0000"/>
              </a:solidFill>
            </a:endParaRP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The "new" operator allocates an object and calls its constructor. </a:t>
            </a: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Classes </a:t>
            </a:r>
            <a:r>
              <a:rPr lang="de-AT" altLang="zh-CN" b="1" dirty="0">
                <a:solidFill>
                  <a:srgbClr val="FF0000"/>
                </a:solidFill>
              </a:rPr>
              <a:t>may declare </a:t>
            </a:r>
            <a:r>
              <a:rPr lang="de-AT" altLang="zh-CN" b="1" dirty="0">
                <a:solidFill>
                  <a:srgbClr val="000000"/>
                </a:solidFill>
              </a:rPr>
              <a:t>a parameterless constructor.</a:t>
            </a:r>
          </a:p>
        </p:txBody>
      </p:sp>
    </p:spTree>
    <p:extLst>
      <p:ext uri="{BB962C8B-B14F-4D97-AF65-F5344CB8AC3E}">
        <p14:creationId xmlns:p14="http://schemas.microsoft.com/office/powerpoint/2010/main" val="414213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E902799-89B6-475B-BF82-3DB8417753DF}" type="slidenum">
              <a:rPr lang="zh-CN" altLang="en-US" sz="1400">
                <a:solidFill>
                  <a:srgbClr val="000000"/>
                </a:solidFill>
              </a:rPr>
              <a:pPr eaLnBrk="1" hangingPunct="1"/>
              <a:t>39</a:t>
            </a:fld>
            <a:endParaRPr lang="en-US" altLang="zh-CN" sz="1400">
              <a:solidFill>
                <a:srgbClr val="000000"/>
              </a:solidFill>
            </a:endParaRPr>
          </a:p>
        </p:txBody>
      </p:sp>
      <p:sp>
        <p:nvSpPr>
          <p:cNvPr id="126979" name="Rectangle 2"/>
          <p:cNvSpPr>
            <a:spLocks noChangeArrowheads="1"/>
          </p:cNvSpPr>
          <p:nvPr/>
        </p:nvSpPr>
        <p:spPr bwMode="auto">
          <a:xfrm>
            <a:off x="1919289" y="582613"/>
            <a:ext cx="8137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Differences Between Classes and Structs</a:t>
            </a:r>
          </a:p>
        </p:txBody>
      </p:sp>
      <p:graphicFrame>
        <p:nvGraphicFramePr>
          <p:cNvPr id="149681" name="Group 177"/>
          <p:cNvGraphicFramePr>
            <a:graphicFrameLocks noGrp="1"/>
          </p:cNvGraphicFramePr>
          <p:nvPr>
            <p:extLst>
              <p:ext uri="{D42A27DB-BD31-4B8C-83A1-F6EECF244321}">
                <p14:modId xmlns:p14="http://schemas.microsoft.com/office/powerpoint/2010/main" val="399778400"/>
              </p:ext>
            </p:extLst>
          </p:nvPr>
        </p:nvGraphicFramePr>
        <p:xfrm>
          <a:off x="1774825" y="1557339"/>
          <a:ext cx="8675688" cy="4464051"/>
        </p:xfrm>
        <a:graphic>
          <a:graphicData uri="http://schemas.openxmlformats.org/drawingml/2006/table">
            <a:tbl>
              <a:tblPr/>
              <a:tblGrid>
                <a:gridCol w="4176713">
                  <a:extLst>
                    <a:ext uri="{9D8B030D-6E8A-4147-A177-3AD203B41FA5}">
                      <a16:colId xmlns:a16="http://schemas.microsoft.com/office/drawing/2014/main" val="20000"/>
                    </a:ext>
                  </a:extLst>
                </a:gridCol>
                <a:gridCol w="4498975">
                  <a:extLst>
                    <a:ext uri="{9D8B030D-6E8A-4147-A177-3AD203B41FA5}">
                      <a16:colId xmlns:a16="http://schemas.microsoft.com/office/drawing/2014/main" val="20001"/>
                    </a:ext>
                  </a:extLst>
                </a:gridCol>
              </a:tblGrid>
              <a:tr h="51911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hlink"/>
                          </a:solidFill>
                          <a:effectLst/>
                          <a:latin typeface="Times New Roman" pitchFamily="18" charset="0"/>
                          <a:ea typeface="宋体" pitchFamily="2" charset="-122"/>
                        </a:rPr>
                        <a:t>Classes</a:t>
                      </a:r>
                    </a:p>
                  </a:txBody>
                  <a:tcPr marL="288000" marR="90000" marT="46800" marB="46800" anchor="ctr" anchorCtr="1" horzOverflow="overflow">
                    <a:lnL cap="flat">
                      <a:noFill/>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hlink"/>
                          </a:solidFill>
                          <a:effectLst/>
                          <a:latin typeface="Times New Roman" pitchFamily="18" charset="0"/>
                          <a:ea typeface="宋体" pitchFamily="2" charset="-122"/>
                        </a:rPr>
                        <a:t>Structs </a:t>
                      </a:r>
                      <a:endParaRPr kumimoji="1" lang="zh-CN" altLang="en-US" sz="2400" b="1" i="0" u="none" strike="noStrike" cap="none" normalizeH="0" baseline="0">
                        <a:ln>
                          <a:noFill/>
                        </a:ln>
                        <a:solidFill>
                          <a:schemeClr val="hlink"/>
                        </a:solidFill>
                        <a:effectLst/>
                        <a:latin typeface="Times New Roman" pitchFamily="18" charset="0"/>
                        <a:ea typeface="宋体" pitchFamily="2" charset="-122"/>
                      </a:endParaRPr>
                    </a:p>
                  </a:txBody>
                  <a:tcPr marL="288000" marR="90000" marT="46800" marB="46800" anchor="ctr" anchorCtr="1" horzOverflow="overflow">
                    <a:lnL w="12700" cap="flat" cmpd="sng" algn="ctr">
                      <a:solidFill>
                        <a:schemeClr val="tx1"/>
                      </a:solidFill>
                      <a:prstDash val="solid"/>
                      <a:miter lim="800000"/>
                      <a:headEnd type="none" w="med" len="med"/>
                      <a:tailEnd type="none" w="med" len="med"/>
                    </a:lnL>
                    <a:lnR cap="flat">
                      <a:noFill/>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885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a:ln>
                            <a:noFill/>
                          </a:ln>
                          <a:solidFill>
                            <a:schemeClr val="tx1"/>
                          </a:solidFill>
                          <a:effectLst/>
                          <a:latin typeface="Times New Roman" pitchFamily="18" charset="0"/>
                          <a:ea typeface="宋体" pitchFamily="2" charset="-122"/>
                        </a:rPr>
                        <a:t>Reference types</a:t>
                      </a:r>
                      <a:endParaRPr kumimoji="1" lang="en-US" altLang="en-US"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a:ln>
                            <a:noFill/>
                          </a:ln>
                          <a:solidFill>
                            <a:schemeClr val="tx1"/>
                          </a:solidFill>
                          <a:effectLst/>
                          <a:latin typeface="Times New Roman" pitchFamily="18" charset="0"/>
                          <a:ea typeface="宋体" pitchFamily="2" charset="-122"/>
                        </a:rPr>
                        <a:t>(objects are allocated on the heap)</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Value</a:t>
                      </a:r>
                      <a:r>
                        <a:rPr kumimoji="1" lang="en-US" altLang="en-US" sz="2000" b="1" i="0" u="none" strike="noStrike" cap="none" normalizeH="0" baseline="0" dirty="0">
                          <a:ln>
                            <a:noFill/>
                          </a:ln>
                          <a:solidFill>
                            <a:schemeClr val="tx1"/>
                          </a:solidFill>
                          <a:effectLst/>
                          <a:latin typeface="Times New Roman" pitchFamily="18" charset="0"/>
                          <a:ea typeface="宋体" pitchFamily="2" charset="-122"/>
                        </a:rPr>
                        <a:t> types</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dirty="0">
                          <a:ln>
                            <a:noFill/>
                          </a:ln>
                          <a:solidFill>
                            <a:schemeClr val="tx1"/>
                          </a:solidFill>
                          <a:effectLst/>
                          <a:latin typeface="Times New Roman" pitchFamily="18" charset="0"/>
                          <a:ea typeface="宋体" pitchFamily="2" charset="-122"/>
                        </a:rPr>
                        <a:t>(objects are allocated on the stack)</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72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support inheritance</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(all classes are derived from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object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no inheritance</a:t>
                      </a:r>
                      <a:endParaRPr kumimoji="1" lang="en-US" altLang="zh-CN" sz="2000" b="1" i="0" u="none" strike="noStrike" cap="none" normalizeH="0" baseline="0" dirty="0">
                        <a:ln>
                          <a:noFill/>
                        </a:ln>
                        <a:solidFill>
                          <a:srgbClr val="FF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(but they are compatible with </a:t>
                      </a:r>
                      <a:r>
                        <a:rPr kumimoji="1" lang="en-US" altLang="en-US" sz="2000" b="1" i="1" u="none" strike="noStrike" cap="none" normalizeH="0" baseline="0" dirty="0">
                          <a:ln>
                            <a:noFill/>
                          </a:ln>
                          <a:solidFill>
                            <a:srgbClr val="FF0000"/>
                          </a:solidFill>
                          <a:effectLst/>
                          <a:latin typeface="Times New Roman" pitchFamily="18" charset="0"/>
                          <a:ea typeface="宋体" pitchFamily="2" charset="-122"/>
                        </a:rPr>
                        <a:t>object</a:t>
                      </a: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a:t>
                      </a:r>
                      <a:endParaRPr kumimoji="1" lang="zh-CN" altLang="en-US" sz="2000" b="1" i="0" u="none" strike="noStrike" cap="none" normalizeH="0" baseline="0" dirty="0">
                        <a:ln>
                          <a:noFill/>
                        </a:ln>
                        <a:solidFill>
                          <a:srgbClr val="FF0000"/>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52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can implement interfaces</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can implement interfaces</a:t>
                      </a:r>
                      <a:endParaRPr kumimoji="1" lang="zh-CN" altLang="en-US" sz="2000" b="0" i="0" u="none" strike="noStrike" cap="none" normalizeH="0" baseline="0" dirty="0">
                        <a:ln>
                          <a:noFill/>
                        </a:ln>
                        <a:solidFill>
                          <a:srgbClr val="FF0000"/>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66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may declare a parameterless constructor</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must not declare a </a:t>
                      </a:r>
                      <a:r>
                        <a:rPr kumimoji="1" lang="en-US" altLang="zh-CN" sz="2000" b="1" i="0" u="none" strike="noStrike" cap="none" normalizeH="0" baseline="0" dirty="0" err="1">
                          <a:ln>
                            <a:noFill/>
                          </a:ln>
                          <a:solidFill>
                            <a:srgbClr val="FF0000"/>
                          </a:solidFill>
                          <a:effectLst/>
                          <a:latin typeface="Times New Roman" pitchFamily="18" charset="0"/>
                          <a:ea typeface="宋体" pitchFamily="2" charset="-122"/>
                        </a:rPr>
                        <a:t>parameterless</a:t>
                      </a: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 </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constructor</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77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may have a destructor</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no destructors</a:t>
                      </a:r>
                      <a:endParaRPr kumimoji="1" lang="zh-CN" altLang="en-US" sz="2000" b="1" i="0" u="none" strike="noStrike" cap="none" normalizeH="0" baseline="0" dirty="0">
                        <a:ln>
                          <a:noFill/>
                        </a:ln>
                        <a:solidFill>
                          <a:srgbClr val="FF0000"/>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581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B20659-3596-4601-8A51-7E04EB31EEC5}" type="slidenum">
              <a:rPr lang="zh-CN" altLang="en-US" sz="1400">
                <a:solidFill>
                  <a:srgbClr val="000000"/>
                </a:solidFill>
              </a:rPr>
              <a:pPr eaLnBrk="1" hangingPunct="1"/>
              <a:t>4</a:t>
            </a:fld>
            <a:endParaRPr lang="en-US" altLang="zh-CN" sz="1400">
              <a:solidFill>
                <a:srgbClr val="000000"/>
              </a:solidFill>
            </a:endParaRPr>
          </a:p>
        </p:txBody>
      </p:sp>
      <p:sp>
        <p:nvSpPr>
          <p:cNvPr id="149507" name="Freeform 3"/>
          <p:cNvSpPr>
            <a:spLocks noChangeArrowheads="1"/>
          </p:cNvSpPr>
          <p:nvPr/>
        </p:nvSpPr>
        <p:spPr bwMode="auto">
          <a:xfrm>
            <a:off x="2018031" y="552659"/>
            <a:ext cx="8424863" cy="7355860"/>
          </a:xfrm>
          <a:custGeom>
            <a:avLst/>
            <a:gdLst>
              <a:gd name="T0" fmla="*/ 0 w 6934200"/>
              <a:gd name="T1" fmla="*/ 4676775 h 3429000"/>
              <a:gd name="T2" fmla="*/ 8424863 w 6934200"/>
              <a:gd name="T3" fmla="*/ 4676775 h 3429000"/>
              <a:gd name="T4" fmla="*/ 8424863 w 6934200"/>
              <a:gd name="T5" fmla="*/ 0 h 3429000"/>
              <a:gd name="T6" fmla="*/ 0 w 6934200"/>
              <a:gd name="T7" fmla="*/ 0 h 3429000"/>
              <a:gd name="T8" fmla="*/ 0 w 6934200"/>
              <a:gd name="T9" fmla="*/ 4676775 h 3429000"/>
              <a:gd name="T10" fmla="*/ 0 60000 65536"/>
              <a:gd name="T11" fmla="*/ 0 60000 65536"/>
              <a:gd name="T12" fmla="*/ 0 60000 65536"/>
              <a:gd name="T13" fmla="*/ 0 60000 65536"/>
              <a:gd name="T14" fmla="*/ 0 60000 65536"/>
              <a:gd name="T15" fmla="*/ 0 w 6934200"/>
              <a:gd name="T16" fmla="*/ 0 h 3429000"/>
              <a:gd name="T17" fmla="*/ 6934200 w 6934200"/>
              <a:gd name="T18" fmla="*/ 3429000 h 3429000"/>
            </a:gdLst>
            <a:ahLst/>
            <a:cxnLst>
              <a:cxn ang="T10">
                <a:pos x="T0" y="T1"/>
              </a:cxn>
              <a:cxn ang="T11">
                <a:pos x="T2" y="T3"/>
              </a:cxn>
              <a:cxn ang="T12">
                <a:pos x="T4" y="T5"/>
              </a:cxn>
              <a:cxn ang="T13">
                <a:pos x="T6" y="T7"/>
              </a:cxn>
              <a:cxn ang="T14">
                <a:pos x="T8" y="T9"/>
              </a:cxn>
            </a:cxnLst>
            <a:rect l="T15" t="T16" r="T17" b="T18"/>
            <a:pathLst>
              <a:path w="6934200" h="3429000">
                <a:moveTo>
                  <a:pt x="0" y="3429000"/>
                </a:moveTo>
                <a:lnTo>
                  <a:pt x="6934200" y="3429000"/>
                </a:lnTo>
                <a:lnTo>
                  <a:pt x="6934200" y="0"/>
                </a:lnTo>
                <a:lnTo>
                  <a:pt x="0" y="0"/>
                </a:lnTo>
                <a:lnTo>
                  <a:pt x="0" y="3429000"/>
                </a:lnTo>
              </a:path>
            </a:pathLst>
          </a:custGeom>
          <a:solidFill>
            <a:srgbClr val="CCCCFF"/>
          </a:solidFill>
          <a:ln w="12700" algn="ctr">
            <a:solidFill>
              <a:srgbClr val="000000">
                <a:alpha val="0"/>
              </a:srgbClr>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r>
              <a:rPr lang="en-US" altLang="zh-CN" dirty="0"/>
              <a:t>void Fun(</a:t>
            </a:r>
            <a:r>
              <a:rPr lang="en-US" altLang="zh-CN" dirty="0" err="1"/>
              <a:t>int</a:t>
            </a:r>
            <a:r>
              <a:rPr lang="en-US" altLang="zh-CN" dirty="0"/>
              <a:t> a)</a:t>
            </a:r>
          </a:p>
          <a:p>
            <a:r>
              <a:rPr lang="zh-CN" altLang="en-US" dirty="0"/>
              <a:t>        </a:t>
            </a:r>
            <a:r>
              <a:rPr lang="en-US" altLang="zh-CN" dirty="0"/>
              <a:t>{</a:t>
            </a:r>
          </a:p>
          <a:p>
            <a:r>
              <a:rPr lang="en-US" altLang="zh-CN" dirty="0"/>
              <a:t>            </a:t>
            </a:r>
            <a:r>
              <a:rPr lang="en-US" altLang="zh-CN" dirty="0" err="1"/>
              <a:t>int</a:t>
            </a:r>
            <a:r>
              <a:rPr lang="en-US" altLang="zh-CN" dirty="0"/>
              <a:t> b;</a:t>
            </a:r>
          </a:p>
          <a:p>
            <a:r>
              <a:rPr lang="en-US" altLang="zh-CN" dirty="0"/>
              <a:t>            if (true)</a:t>
            </a:r>
          </a:p>
          <a:p>
            <a:r>
              <a:rPr lang="zh-CN" altLang="en-US" dirty="0"/>
              <a:t>            </a:t>
            </a:r>
            <a:r>
              <a:rPr lang="en-US" altLang="zh-CN" dirty="0"/>
              <a:t>{</a:t>
            </a:r>
          </a:p>
          <a:p>
            <a:r>
              <a:rPr lang="en-US" altLang="zh-CN" dirty="0"/>
              <a:t>                </a:t>
            </a:r>
            <a:r>
              <a:rPr lang="en-US" altLang="zh-CN" dirty="0" err="1"/>
              <a:t>int</a:t>
            </a:r>
            <a:r>
              <a:rPr lang="en-US" altLang="zh-CN" dirty="0"/>
              <a:t> b;  // error: b is already declared in the outer block</a:t>
            </a:r>
          </a:p>
          <a:p>
            <a:r>
              <a:rPr lang="en-US" altLang="zh-CN" dirty="0"/>
              <a:t>                </a:t>
            </a:r>
            <a:r>
              <a:rPr lang="en-US" altLang="zh-CN" dirty="0" err="1"/>
              <a:t>int</a:t>
            </a:r>
            <a:r>
              <a:rPr lang="en-US" altLang="zh-CN" dirty="0"/>
              <a:t> c;</a:t>
            </a:r>
          </a:p>
          <a:p>
            <a:r>
              <a:rPr lang="en-US" altLang="zh-CN" dirty="0"/>
              <a:t>                </a:t>
            </a:r>
            <a:r>
              <a:rPr lang="en-US" altLang="zh-CN" dirty="0" err="1"/>
              <a:t>int</a:t>
            </a:r>
            <a:r>
              <a:rPr lang="en-US" altLang="zh-CN" dirty="0"/>
              <a:t> d;</a:t>
            </a:r>
          </a:p>
          <a:p>
            <a:r>
              <a:rPr lang="zh-CN" altLang="en-US" dirty="0"/>
              <a:t>            </a:t>
            </a:r>
          </a:p>
          <a:p>
            <a:r>
              <a:rPr lang="zh-CN" altLang="en-US" dirty="0"/>
              <a:t>            </a:t>
            </a:r>
            <a:r>
              <a:rPr lang="en-US" altLang="zh-CN" dirty="0"/>
              <a:t>}</a:t>
            </a:r>
          </a:p>
          <a:p>
            <a:r>
              <a:rPr lang="en-US" altLang="zh-CN" dirty="0"/>
              <a:t>            else</a:t>
            </a:r>
          </a:p>
          <a:p>
            <a:r>
              <a:rPr lang="zh-CN" altLang="en-US" dirty="0"/>
              <a:t>            </a:t>
            </a:r>
            <a:r>
              <a:rPr lang="en-US" altLang="zh-CN" dirty="0"/>
              <a:t>{</a:t>
            </a:r>
          </a:p>
          <a:p>
            <a:r>
              <a:rPr lang="en-US" altLang="zh-CN" dirty="0"/>
              <a:t>                </a:t>
            </a:r>
            <a:r>
              <a:rPr lang="en-US" altLang="zh-CN" dirty="0" err="1"/>
              <a:t>int</a:t>
            </a:r>
            <a:r>
              <a:rPr lang="en-US" altLang="zh-CN" dirty="0"/>
              <a:t> a;  // error: a is already declared in the outer block (parameter)</a:t>
            </a:r>
          </a:p>
          <a:p>
            <a:r>
              <a:rPr lang="en-US" altLang="zh-CN" dirty="0"/>
              <a:t>                </a:t>
            </a:r>
            <a:r>
              <a:rPr lang="en-US" altLang="zh-CN" dirty="0" err="1"/>
              <a:t>int</a:t>
            </a:r>
            <a:r>
              <a:rPr lang="en-US" altLang="zh-CN" dirty="0"/>
              <a:t> d;  // ok: no conflict with d in the if block</a:t>
            </a:r>
            <a:r>
              <a:rPr lang="zh-CN" altLang="en-US" dirty="0"/>
              <a:t>（</a:t>
            </a:r>
            <a:r>
              <a:rPr lang="zh-CN" altLang="en-US" dirty="0">
                <a:solidFill>
                  <a:srgbClr val="FF0000"/>
                </a:solidFill>
              </a:rPr>
              <a:t>实际上是因为上下两</a:t>
            </a:r>
            <a:r>
              <a:rPr lang="en-US" altLang="zh-CN" dirty="0">
                <a:solidFill>
                  <a:srgbClr val="FF0000"/>
                </a:solidFill>
              </a:rPr>
              <a:t>block</a:t>
            </a:r>
            <a:r>
              <a:rPr lang="zh-CN" altLang="en-US" dirty="0">
                <a:solidFill>
                  <a:srgbClr val="FF0000"/>
                </a:solidFill>
              </a:rPr>
              <a:t>没有</a:t>
            </a:r>
            <a:r>
              <a:rPr lang="en-US" altLang="zh-CN" dirty="0">
                <a:solidFill>
                  <a:srgbClr val="FF0000"/>
                </a:solidFill>
              </a:rPr>
              <a:t>nested</a:t>
            </a:r>
            <a:r>
              <a:rPr lang="zh-CN" altLang="en-US" dirty="0">
                <a:solidFill>
                  <a:srgbClr val="FF0000"/>
                </a:solidFill>
              </a:rPr>
              <a:t>关系</a:t>
            </a:r>
            <a:r>
              <a:rPr lang="zh-CN" altLang="en-US" dirty="0"/>
              <a:t>）</a:t>
            </a:r>
            <a:endParaRPr lang="en-US" altLang="zh-CN" dirty="0"/>
          </a:p>
          <a:p>
            <a:r>
              <a:rPr lang="zh-CN" altLang="en-US" dirty="0"/>
              <a:t>            </a:t>
            </a:r>
            <a:r>
              <a:rPr lang="en-US" altLang="zh-CN" dirty="0"/>
              <a:t>}</a:t>
            </a:r>
          </a:p>
          <a:p>
            <a:r>
              <a:rPr lang="en-US" altLang="zh-CN" dirty="0"/>
              <a:t>            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a:t>
            </a:r>
          </a:p>
          <a:p>
            <a:r>
              <a:rPr lang="en-US" altLang="zh-CN" dirty="0"/>
              <a:t>            for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  // ok: no conflict with </a:t>
            </a:r>
            <a:r>
              <a:rPr lang="en-US" altLang="zh-CN" dirty="0" err="1"/>
              <a:t>i</a:t>
            </a:r>
            <a:r>
              <a:rPr lang="en-US" altLang="zh-CN" dirty="0"/>
              <a:t> from the previous loop</a:t>
            </a:r>
          </a:p>
          <a:p>
            <a:r>
              <a:rPr lang="en-US" altLang="zh-CN" dirty="0"/>
              <a:t>            </a:t>
            </a:r>
            <a:r>
              <a:rPr lang="en-US" altLang="zh-CN" dirty="0" err="1"/>
              <a:t>int</a:t>
            </a:r>
            <a:r>
              <a:rPr lang="en-US" altLang="zh-CN" dirty="0"/>
              <a:t> c;      // error: c is already declared in a nested block</a:t>
            </a:r>
          </a:p>
          <a:p>
            <a:r>
              <a:rPr lang="zh-CN" altLang="en-US" dirty="0"/>
              <a:t>        </a:t>
            </a:r>
            <a:r>
              <a:rPr lang="en-US" altLang="zh-CN" dirty="0"/>
              <a:t>}</a:t>
            </a:r>
            <a:endParaRPr kumimoji="0" lang="zh-CN" altLang="en-US" b="1" dirty="0">
              <a:solidFill>
                <a:srgbClr val="000000"/>
              </a:solidFill>
              <a:latin typeface="Calibri" panose="020F0502020204030204" pitchFamily="34" charset="0"/>
            </a:endParaRPr>
          </a:p>
        </p:txBody>
      </p:sp>
      <p:sp>
        <p:nvSpPr>
          <p:cNvPr id="149508" name="Rectangle 2"/>
          <p:cNvSpPr>
            <a:spLocks noChangeArrowheads="1"/>
          </p:cNvSpPr>
          <p:nvPr/>
        </p:nvSpPr>
        <p:spPr bwMode="auto">
          <a:xfrm>
            <a:off x="1910144" y="-60325"/>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rgbClr val="333399"/>
                </a:solidFill>
              </a:rPr>
              <a:t>Declaration of Local Variables</a:t>
            </a:r>
            <a:endParaRPr lang="de-AT" altLang="zh-CN" sz="3200" b="1" dirty="0">
              <a:solidFill>
                <a:srgbClr val="333399"/>
              </a:solidFill>
            </a:endParaRPr>
          </a:p>
        </p:txBody>
      </p:sp>
    </p:spTree>
    <p:extLst>
      <p:ext uri="{BB962C8B-B14F-4D97-AF65-F5344CB8AC3E}">
        <p14:creationId xmlns:p14="http://schemas.microsoft.com/office/powerpoint/2010/main" val="4143357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3FE97BF-7268-490E-8752-DC7EC7D18E1A}" type="slidenum">
              <a:rPr lang="zh-CN" altLang="en-US" sz="1400">
                <a:solidFill>
                  <a:srgbClr val="000000"/>
                </a:solidFill>
              </a:rPr>
              <a:pPr eaLnBrk="1" hangingPunct="1"/>
              <a:t>40</a:t>
            </a:fld>
            <a:endParaRPr lang="en-US" altLang="zh-CN" sz="1400">
              <a:solidFill>
                <a:srgbClr val="000000"/>
              </a:solidFill>
            </a:endParaRPr>
          </a:p>
        </p:txBody>
      </p:sp>
      <p:sp>
        <p:nvSpPr>
          <p:cNvPr id="12902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Boxing and Unboxing</a:t>
            </a:r>
          </a:p>
        </p:txBody>
      </p:sp>
      <p:sp>
        <p:nvSpPr>
          <p:cNvPr id="129028" name="Rectangle 3"/>
          <p:cNvSpPr>
            <a:spLocks noChangeArrowheads="1"/>
          </p:cNvSpPr>
          <p:nvPr/>
        </p:nvSpPr>
        <p:spPr bwMode="auto">
          <a:xfrm>
            <a:off x="1919288" y="1316039"/>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400" b="1" dirty="0">
                <a:solidFill>
                  <a:srgbClr val="000000"/>
                </a:solidFill>
              </a:rPr>
              <a:t>Value types (int, struct, enum) are compatible with </a:t>
            </a:r>
            <a:r>
              <a:rPr lang="de-AT" altLang="zh-CN" sz="2400" b="1" i="1" dirty="0">
                <a:solidFill>
                  <a:srgbClr val="000000"/>
                </a:solidFill>
              </a:rPr>
              <a:t>object</a:t>
            </a:r>
            <a:r>
              <a:rPr lang="de-AT" altLang="zh-CN" sz="2400" b="1" dirty="0">
                <a:solidFill>
                  <a:srgbClr val="000000"/>
                </a:solidFill>
              </a:rPr>
              <a:t>!</a:t>
            </a:r>
          </a:p>
        </p:txBody>
      </p:sp>
      <p:grpSp>
        <p:nvGrpSpPr>
          <p:cNvPr id="151592" name="Group 40"/>
          <p:cNvGrpSpPr>
            <a:grpSpLocks/>
          </p:cNvGrpSpPr>
          <p:nvPr/>
        </p:nvGrpSpPr>
        <p:grpSpPr bwMode="auto">
          <a:xfrm>
            <a:off x="1919288" y="4292601"/>
            <a:ext cx="5905500" cy="1463675"/>
            <a:chOff x="249" y="2704"/>
            <a:chExt cx="3402" cy="922"/>
          </a:xfrm>
        </p:grpSpPr>
        <p:sp>
          <p:nvSpPr>
            <p:cNvPr id="129038" name="Rectangle 3"/>
            <p:cNvSpPr>
              <a:spLocks noChangeArrowheads="1"/>
            </p:cNvSpPr>
            <p:nvPr/>
          </p:nvSpPr>
          <p:spPr bwMode="auto">
            <a:xfrm>
              <a:off x="249" y="2704"/>
              <a:ext cx="340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FF0000"/>
                  </a:solidFill>
                </a:rPr>
                <a:t>Unboxing</a:t>
              </a:r>
            </a:p>
          </p:txBody>
        </p:sp>
        <p:sp>
          <p:nvSpPr>
            <p:cNvPr id="129039" name="Text Box 6"/>
            <p:cNvSpPr txBox="1">
              <a:spLocks noChangeArrowheads="1"/>
            </p:cNvSpPr>
            <p:nvPr/>
          </p:nvSpPr>
          <p:spPr bwMode="auto">
            <a:xfrm>
              <a:off x="431" y="2992"/>
              <a:ext cx="1814" cy="63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The assignment</a:t>
              </a:r>
            </a:p>
            <a:p>
              <a:pPr eaLnBrk="1" hangingPunct="1"/>
              <a:r>
                <a:rPr lang="en-US" altLang="zh-CN" sz="2000" b="1">
                  <a:solidFill>
                    <a:srgbClr val="333399"/>
                  </a:solidFill>
                  <a:latin typeface="Times New Roman" panose="02020603050405020304" pitchFamily="18" charset="0"/>
                </a:rPr>
                <a:t>        </a:t>
              </a:r>
              <a:r>
                <a:rPr lang="en-US" altLang="zh-CN" sz="2000" b="1">
                  <a:solidFill>
                    <a:srgbClr val="333399"/>
                  </a:solidFill>
                  <a:latin typeface="Calibri" panose="020F0502020204030204" pitchFamily="34" charset="0"/>
                </a:rPr>
                <a:t>int x = (int) obj;</a:t>
              </a:r>
            </a:p>
            <a:p>
              <a:pPr eaLnBrk="1" hangingPunct="1"/>
              <a:r>
                <a:rPr lang="en-US" altLang="zh-CN" sz="2000" b="1">
                  <a:solidFill>
                    <a:srgbClr val="000000"/>
                  </a:solidFill>
                  <a:latin typeface="Times New Roman" panose="02020603050405020304" pitchFamily="18" charset="0"/>
                </a:rPr>
                <a:t>unwraps the value again.</a:t>
              </a:r>
              <a:endParaRPr lang="zh-CN" altLang="en-US" sz="2000" b="1">
                <a:solidFill>
                  <a:srgbClr val="000000"/>
                </a:solidFill>
                <a:latin typeface="Times New Roman" panose="02020603050405020304" pitchFamily="18" charset="0"/>
              </a:endParaRPr>
            </a:p>
          </p:txBody>
        </p:sp>
      </p:grpSp>
      <p:grpSp>
        <p:nvGrpSpPr>
          <p:cNvPr id="151591" name="Group 39"/>
          <p:cNvGrpSpPr>
            <a:grpSpLocks/>
          </p:cNvGrpSpPr>
          <p:nvPr/>
        </p:nvGrpSpPr>
        <p:grpSpPr bwMode="auto">
          <a:xfrm>
            <a:off x="4511676" y="3341689"/>
            <a:ext cx="1338263" cy="835025"/>
            <a:chOff x="3198" y="1181"/>
            <a:chExt cx="843" cy="526"/>
          </a:xfrm>
        </p:grpSpPr>
        <p:sp>
          <p:nvSpPr>
            <p:cNvPr id="129034" name="Rectangle 8"/>
            <p:cNvSpPr>
              <a:spLocks noChangeArrowheads="1"/>
            </p:cNvSpPr>
            <p:nvPr/>
          </p:nvSpPr>
          <p:spPr bwMode="auto">
            <a:xfrm>
              <a:off x="3243" y="1396"/>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29035" name="Rectangle 9"/>
            <p:cNvSpPr>
              <a:spLocks noChangeArrowheads="1"/>
            </p:cNvSpPr>
            <p:nvPr/>
          </p:nvSpPr>
          <p:spPr bwMode="auto">
            <a:xfrm>
              <a:off x="3814" y="1480"/>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rgbClr val="000000"/>
                  </a:solidFill>
                  <a:latin typeface="Calibri" panose="020F0502020204030204" pitchFamily="34" charset="0"/>
                </a:rPr>
                <a:t>3</a:t>
              </a:r>
            </a:p>
          </p:txBody>
        </p:sp>
        <p:sp>
          <p:nvSpPr>
            <p:cNvPr id="129036" name="Text Box 18"/>
            <p:cNvSpPr txBox="1">
              <a:spLocks noChangeArrowheads="1"/>
            </p:cNvSpPr>
            <p:nvPr/>
          </p:nvSpPr>
          <p:spPr bwMode="auto">
            <a:xfrm>
              <a:off x="3198" y="1181"/>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obj</a:t>
              </a:r>
            </a:p>
          </p:txBody>
        </p:sp>
        <p:sp>
          <p:nvSpPr>
            <p:cNvPr id="129037" name="Line 21"/>
            <p:cNvSpPr>
              <a:spLocks noChangeShapeType="1"/>
            </p:cNvSpPr>
            <p:nvPr/>
          </p:nvSpPr>
          <p:spPr bwMode="auto">
            <a:xfrm>
              <a:off x="3361" y="1509"/>
              <a:ext cx="453" cy="0"/>
            </a:xfrm>
            <a:prstGeom prst="line">
              <a:avLst/>
            </a:prstGeom>
            <a:noFill/>
            <a:ln w="15875">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1593" name="Group 41"/>
          <p:cNvGrpSpPr>
            <a:grpSpLocks/>
          </p:cNvGrpSpPr>
          <p:nvPr/>
        </p:nvGrpSpPr>
        <p:grpSpPr bwMode="auto">
          <a:xfrm>
            <a:off x="1919288" y="1917701"/>
            <a:ext cx="6481762" cy="1438275"/>
            <a:chOff x="249" y="1208"/>
            <a:chExt cx="3402" cy="906"/>
          </a:xfrm>
        </p:grpSpPr>
        <p:sp>
          <p:nvSpPr>
            <p:cNvPr id="129032" name="Text Box 4"/>
            <p:cNvSpPr txBox="1">
              <a:spLocks noChangeArrowheads="1"/>
            </p:cNvSpPr>
            <p:nvPr/>
          </p:nvSpPr>
          <p:spPr bwMode="auto">
            <a:xfrm>
              <a:off x="431" y="1480"/>
              <a:ext cx="2585" cy="63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The assignment</a:t>
              </a:r>
            </a:p>
            <a:p>
              <a:pPr eaLnBrk="1" hangingPunct="1"/>
              <a:r>
                <a:rPr lang="en-US" altLang="zh-CN" sz="2000" b="1">
                  <a:solidFill>
                    <a:srgbClr val="000000"/>
                  </a:solidFill>
                  <a:latin typeface="Times New Roman" panose="02020603050405020304" pitchFamily="18" charset="0"/>
                </a:rPr>
                <a:t>        </a:t>
              </a:r>
              <a:r>
                <a:rPr lang="en-US" altLang="zh-CN" sz="2000" b="1">
                  <a:solidFill>
                    <a:srgbClr val="333399"/>
                  </a:solidFill>
                  <a:latin typeface="Calibri" panose="020F0502020204030204" pitchFamily="34" charset="0"/>
                </a:rPr>
                <a:t>object obj = 3;</a:t>
              </a:r>
            </a:p>
            <a:p>
              <a:pPr eaLnBrk="1" hangingPunct="1"/>
              <a:r>
                <a:rPr lang="en-US" altLang="zh-CN" sz="2000" b="1">
                  <a:solidFill>
                    <a:srgbClr val="000000"/>
                  </a:solidFill>
                  <a:latin typeface="Times New Roman" panose="02020603050405020304" pitchFamily="18" charset="0"/>
                </a:rPr>
                <a:t>wraps up the value 3 in a heap object.</a:t>
              </a:r>
              <a:endParaRPr lang="zh-CN" altLang="en-US" sz="2000" b="1">
                <a:solidFill>
                  <a:srgbClr val="000000"/>
                </a:solidFill>
                <a:latin typeface="Times New Roman" panose="02020603050405020304" pitchFamily="18" charset="0"/>
              </a:endParaRPr>
            </a:p>
          </p:txBody>
        </p:sp>
        <p:sp>
          <p:nvSpPr>
            <p:cNvPr id="129033" name="Rectangle 3"/>
            <p:cNvSpPr>
              <a:spLocks noChangeArrowheads="1"/>
            </p:cNvSpPr>
            <p:nvPr/>
          </p:nvSpPr>
          <p:spPr bwMode="auto">
            <a:xfrm>
              <a:off x="249" y="1208"/>
              <a:ext cx="340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FF0000"/>
                  </a:solidFill>
                </a:rPr>
                <a:t>Boxing</a:t>
              </a:r>
            </a:p>
          </p:txBody>
        </p:sp>
      </p:grpSp>
    </p:spTree>
    <p:extLst>
      <p:ext uri="{BB962C8B-B14F-4D97-AF65-F5344CB8AC3E}">
        <p14:creationId xmlns:p14="http://schemas.microsoft.com/office/powerpoint/2010/main" val="2531334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93FBE8E-EC5D-4A88-A8F9-76B7A3C6F2A8}" type="slidenum">
              <a:rPr lang="zh-CN" altLang="en-US" sz="1400">
                <a:solidFill>
                  <a:srgbClr val="000000"/>
                </a:solidFill>
              </a:rPr>
              <a:pPr eaLnBrk="1" hangingPunct="1"/>
              <a:t>41</a:t>
            </a:fld>
            <a:endParaRPr lang="en-US" altLang="zh-CN" sz="1400">
              <a:solidFill>
                <a:srgbClr val="000000"/>
              </a:solidFill>
            </a:endParaRPr>
          </a:p>
        </p:txBody>
      </p:sp>
      <p:sp>
        <p:nvSpPr>
          <p:cNvPr id="131075" name="Rectangle 2"/>
          <p:cNvSpPr>
            <a:spLocks noChangeArrowheads="1"/>
          </p:cNvSpPr>
          <p:nvPr/>
        </p:nvSpPr>
        <p:spPr bwMode="auto">
          <a:xfrm>
            <a:off x="1703388" y="476250"/>
            <a:ext cx="8964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Quiz: </a:t>
            </a:r>
            <a:br>
              <a:rPr lang="de-AT" altLang="zh-CN" sz="3200" b="1">
                <a:solidFill>
                  <a:srgbClr val="333399"/>
                </a:solidFill>
              </a:rPr>
            </a:br>
            <a:r>
              <a:rPr lang="de-AT" altLang="zh-CN" sz="3200" b="1">
                <a:solidFill>
                  <a:srgbClr val="333399"/>
                </a:solidFill>
              </a:rPr>
              <a:t>How many boxings are there in the follow codes?</a:t>
            </a:r>
          </a:p>
        </p:txBody>
      </p:sp>
      <p:sp>
        <p:nvSpPr>
          <p:cNvPr id="131076" name="Text Box 4"/>
          <p:cNvSpPr txBox="1">
            <a:spLocks noChangeArrowheads="1"/>
          </p:cNvSpPr>
          <p:nvPr/>
        </p:nvSpPr>
        <p:spPr bwMode="auto">
          <a:xfrm>
            <a:off x="2208214" y="1603376"/>
            <a:ext cx="7559675" cy="2530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static void Main(string[] args)</a:t>
            </a:r>
          </a:p>
          <a:p>
            <a:pPr eaLnBrk="1" hangingPunct="1"/>
            <a:r>
              <a:rPr lang="en-US" altLang="zh-CN" sz="2000" b="1">
                <a:solidFill>
                  <a:srgbClr val="000000"/>
                </a:solidFill>
                <a:latin typeface="Calibri" panose="020F0502020204030204" pitchFamily="34" charset="0"/>
              </a:rPr>
              <a:t>{</a:t>
            </a:r>
          </a:p>
          <a:p>
            <a:pPr eaLnBrk="1" hangingPunct="1"/>
            <a:r>
              <a:rPr lang="en-US" altLang="zh-CN" sz="2000" b="1">
                <a:solidFill>
                  <a:srgbClr val="000000"/>
                </a:solidFill>
                <a:latin typeface="Calibri" panose="020F0502020204030204" pitchFamily="34" charset="0"/>
              </a:rPr>
              <a:t>     int v = 5;</a:t>
            </a:r>
          </a:p>
          <a:p>
            <a:pPr eaLnBrk="1" hangingPunct="1"/>
            <a:r>
              <a:rPr lang="en-US" altLang="zh-CN" sz="2000" b="1">
                <a:solidFill>
                  <a:srgbClr val="000000"/>
                </a:solidFill>
                <a:latin typeface="Calibri" panose="020F0502020204030204" pitchFamily="34" charset="0"/>
              </a:rPr>
              <a:t>     Object o = v;</a:t>
            </a:r>
          </a:p>
          <a:p>
            <a:pPr eaLnBrk="1" hangingPunct="1"/>
            <a:r>
              <a:rPr lang="en-US" altLang="zh-CN" sz="2000" b="1">
                <a:solidFill>
                  <a:srgbClr val="000000"/>
                </a:solidFill>
                <a:latin typeface="Calibri" panose="020F0502020204030204" pitchFamily="34" charset="0"/>
              </a:rPr>
              <a:t>     v = 123;</a:t>
            </a:r>
          </a:p>
          <a:p>
            <a:pPr eaLnBrk="1" hangingPunct="1"/>
            <a:endParaRPr lang="en-US" altLang="zh-CN" sz="2000" b="1">
              <a:solidFill>
                <a:srgbClr val="000000"/>
              </a:solidFill>
              <a:latin typeface="Calibri" panose="020F0502020204030204" pitchFamily="34" charset="0"/>
            </a:endParaRPr>
          </a:p>
          <a:p>
            <a:pPr eaLnBrk="1" hangingPunct="1"/>
            <a:r>
              <a:rPr lang="en-US" altLang="zh-CN" sz="2000" b="1">
                <a:solidFill>
                  <a:srgbClr val="000000"/>
                </a:solidFill>
                <a:latin typeface="Calibri" panose="020F0502020204030204" pitchFamily="34" charset="0"/>
              </a:rPr>
              <a:t>     Console.WriteLine(v + "," + (int) o);</a:t>
            </a:r>
          </a:p>
          <a:p>
            <a:pPr eaLnBrk="1" hangingPunct="1"/>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sp>
        <p:nvSpPr>
          <p:cNvPr id="131077" name="Rectangle 3"/>
          <p:cNvSpPr>
            <a:spLocks noChangeArrowheads="1"/>
          </p:cNvSpPr>
          <p:nvPr/>
        </p:nvSpPr>
        <p:spPr bwMode="auto">
          <a:xfrm>
            <a:off x="2063750" y="4941889"/>
            <a:ext cx="7634288" cy="358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a:solidFill>
                  <a:srgbClr val="FF0000"/>
                </a:solidFill>
              </a:rPr>
              <a:t>The method WriteLine refers to a String object!</a:t>
            </a:r>
          </a:p>
        </p:txBody>
      </p:sp>
      <p:grpSp>
        <p:nvGrpSpPr>
          <p:cNvPr id="416779" name="Group 11"/>
          <p:cNvGrpSpPr>
            <a:grpSpLocks/>
          </p:cNvGrpSpPr>
          <p:nvPr/>
        </p:nvGrpSpPr>
        <p:grpSpPr bwMode="auto">
          <a:xfrm>
            <a:off x="3935413" y="2339976"/>
            <a:ext cx="2881312" cy="2232025"/>
            <a:chOff x="1519" y="1434"/>
            <a:chExt cx="1815" cy="1406"/>
          </a:xfrm>
        </p:grpSpPr>
        <p:sp>
          <p:nvSpPr>
            <p:cNvPr id="131079" name="AutoShape 8"/>
            <p:cNvSpPr>
              <a:spLocks noChangeArrowheads="1"/>
            </p:cNvSpPr>
            <p:nvPr/>
          </p:nvSpPr>
          <p:spPr bwMode="auto">
            <a:xfrm>
              <a:off x="1655" y="1434"/>
              <a:ext cx="363" cy="226"/>
            </a:xfrm>
            <a:prstGeom prst="wedgeRectCallout">
              <a:avLst>
                <a:gd name="adj1" fmla="val -78375"/>
                <a:gd name="adj2" fmla="val 90264"/>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nchorCtr="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FF0000"/>
                  </a:solidFill>
                  <a:latin typeface="Calibri" panose="020F0502020204030204" pitchFamily="34" charset="0"/>
                </a:rPr>
                <a:t>1</a:t>
              </a:r>
            </a:p>
          </p:txBody>
        </p:sp>
        <p:sp>
          <p:nvSpPr>
            <p:cNvPr id="131080" name="AutoShape 9"/>
            <p:cNvSpPr>
              <a:spLocks noChangeArrowheads="1"/>
            </p:cNvSpPr>
            <p:nvPr/>
          </p:nvSpPr>
          <p:spPr bwMode="auto">
            <a:xfrm>
              <a:off x="1519" y="2614"/>
              <a:ext cx="363" cy="226"/>
            </a:xfrm>
            <a:prstGeom prst="wedgeRectCallout">
              <a:avLst>
                <a:gd name="adj1" fmla="val 75894"/>
                <a:gd name="adj2" fmla="val -166370"/>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nchorCtr="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FF0000"/>
                  </a:solidFill>
                  <a:latin typeface="Calibri" panose="020F0502020204030204" pitchFamily="34" charset="0"/>
                </a:rPr>
                <a:t>2</a:t>
              </a:r>
            </a:p>
          </p:txBody>
        </p:sp>
        <p:sp>
          <p:nvSpPr>
            <p:cNvPr id="131081" name="AutoShape 10"/>
            <p:cNvSpPr>
              <a:spLocks noChangeArrowheads="1"/>
            </p:cNvSpPr>
            <p:nvPr/>
          </p:nvSpPr>
          <p:spPr bwMode="auto">
            <a:xfrm>
              <a:off x="2971" y="2614"/>
              <a:ext cx="363" cy="226"/>
            </a:xfrm>
            <a:prstGeom prst="wedgeRectCallout">
              <a:avLst>
                <a:gd name="adj1" fmla="val -112810"/>
                <a:gd name="adj2" fmla="val -174778"/>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nchorCtr="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FF0000"/>
                  </a:solidFill>
                  <a:latin typeface="Calibri" panose="020F0502020204030204" pitchFamily="34" charset="0"/>
                </a:rPr>
                <a:t>3</a:t>
              </a:r>
            </a:p>
          </p:txBody>
        </p:sp>
      </p:grpSp>
    </p:spTree>
    <p:extLst>
      <p:ext uri="{BB962C8B-B14F-4D97-AF65-F5344CB8AC3E}">
        <p14:creationId xmlns:p14="http://schemas.microsoft.com/office/powerpoint/2010/main" val="422092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6779"/>
                                        </p:tgtEl>
                                        <p:attrNameLst>
                                          <p:attrName>style.visibility</p:attrName>
                                        </p:attrNameLst>
                                      </p:cBhvr>
                                      <p:to>
                                        <p:strVal val="visible"/>
                                      </p:to>
                                    </p:set>
                                    <p:animEffect transition="in" filter="dissolve">
                                      <p:cBhvr>
                                        <p:cTn id="7" dur="500"/>
                                        <p:tgtEl>
                                          <p:spTgt spid="416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92296C2-8390-45B0-BD45-D8D983D5A60E}" type="slidenum">
              <a:rPr lang="zh-CN" altLang="en-US" sz="1400">
                <a:solidFill>
                  <a:srgbClr val="000000"/>
                </a:solidFill>
              </a:rPr>
              <a:pPr eaLnBrk="1" hangingPunct="1"/>
              <a:t>42</a:t>
            </a:fld>
            <a:endParaRPr lang="en-US" altLang="zh-CN" sz="1400">
              <a:solidFill>
                <a:srgbClr val="000000"/>
              </a:solidFill>
            </a:endParaRPr>
          </a:p>
        </p:txBody>
      </p:sp>
      <p:sp>
        <p:nvSpPr>
          <p:cNvPr id="13414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Arithmetic Expressions</a:t>
            </a:r>
          </a:p>
        </p:txBody>
      </p:sp>
      <p:sp>
        <p:nvSpPr>
          <p:cNvPr id="134148" name="Rectangle 3"/>
          <p:cNvSpPr>
            <a:spLocks noChangeArrowheads="1"/>
          </p:cNvSpPr>
          <p:nvPr/>
        </p:nvSpPr>
        <p:spPr bwMode="auto">
          <a:xfrm>
            <a:off x="1919288" y="1196976"/>
            <a:ext cx="777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 must be</a:t>
            </a:r>
          </a:p>
        </p:txBody>
      </p:sp>
      <p:sp>
        <p:nvSpPr>
          <p:cNvPr id="134149" name="Text Box 4"/>
          <p:cNvSpPr txBox="1">
            <a:spLocks noChangeArrowheads="1"/>
          </p:cNvSpPr>
          <p:nvPr/>
        </p:nvSpPr>
        <p:spPr bwMode="auto">
          <a:xfrm>
            <a:off x="2208213" y="1557339"/>
            <a:ext cx="8280400" cy="10064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l"/>
            </a:pPr>
            <a:r>
              <a:rPr lang="en-US" altLang="zh-CN" b="1">
                <a:solidFill>
                  <a:srgbClr val="000000"/>
                </a:solidFill>
              </a:rPr>
              <a:t>numeric or </a:t>
            </a:r>
            <a:r>
              <a:rPr lang="en-US" altLang="zh-CN" b="1" i="1">
                <a:solidFill>
                  <a:srgbClr val="000000"/>
                </a:solidFill>
              </a:rPr>
              <a:t>char</a:t>
            </a:r>
            <a:endParaRPr lang="en-US" altLang="zh-CN" b="1">
              <a:solidFill>
                <a:srgbClr val="000000"/>
              </a:solidFill>
            </a:endParaRPr>
          </a:p>
          <a:p>
            <a:pPr eaLnBrk="1" hangingPunct="1">
              <a:spcBef>
                <a:spcPct val="0"/>
              </a:spcBef>
              <a:buClrTx/>
              <a:buFont typeface="Wingdings" panose="05000000000000000000" pitchFamily="2" charset="2"/>
              <a:buChar char="l"/>
            </a:pPr>
            <a:r>
              <a:rPr lang="en-US" altLang="zh-CN" b="1">
                <a:solidFill>
                  <a:srgbClr val="000000"/>
                </a:solidFill>
              </a:rPr>
              <a:t>operands of ++ and -- must be numeric or enumeration constants</a:t>
            </a:r>
          </a:p>
          <a:p>
            <a:pPr eaLnBrk="1" hangingPunct="1">
              <a:spcBef>
                <a:spcPct val="0"/>
              </a:spcBef>
              <a:buClrTx/>
              <a:buSzTx/>
              <a:buFont typeface="Wingdings" panose="05000000000000000000" pitchFamily="2" charset="2"/>
              <a:buNone/>
            </a:pPr>
            <a:r>
              <a:rPr lang="en-US" altLang="zh-CN" b="1">
                <a:solidFill>
                  <a:srgbClr val="000000"/>
                </a:solidFill>
              </a:rPr>
              <a:t>(++ and -- work also on </a:t>
            </a:r>
            <a:r>
              <a:rPr lang="en-US" altLang="zh-CN" b="1" i="1">
                <a:solidFill>
                  <a:srgbClr val="000000"/>
                </a:solidFill>
              </a:rPr>
              <a:t>float </a:t>
            </a:r>
            <a:r>
              <a:rPr lang="en-US" altLang="zh-CN" b="1">
                <a:solidFill>
                  <a:srgbClr val="000000"/>
                </a:solidFill>
              </a:rPr>
              <a:t>and </a:t>
            </a:r>
            <a:r>
              <a:rPr lang="en-US" altLang="zh-CN" b="1" i="1">
                <a:solidFill>
                  <a:srgbClr val="000000"/>
                </a:solidFill>
              </a:rPr>
              <a:t>double</a:t>
            </a:r>
            <a:r>
              <a:rPr lang="en-US" altLang="zh-CN" b="1">
                <a:solidFill>
                  <a:srgbClr val="000000"/>
                </a:solidFill>
              </a:rPr>
              <a:t>!)</a:t>
            </a:r>
            <a:endParaRPr lang="zh-CN" altLang="en-US" b="1">
              <a:solidFill>
                <a:srgbClr val="000000"/>
              </a:solidFill>
            </a:endParaRPr>
          </a:p>
        </p:txBody>
      </p:sp>
      <p:sp>
        <p:nvSpPr>
          <p:cNvPr id="134150" name="Rectangle 3"/>
          <p:cNvSpPr>
            <a:spLocks noChangeArrowheads="1"/>
          </p:cNvSpPr>
          <p:nvPr/>
        </p:nvSpPr>
        <p:spPr bwMode="auto">
          <a:xfrm>
            <a:off x="1919288" y="2636838"/>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4151" name="Text Box 6"/>
          <p:cNvSpPr txBox="1">
            <a:spLocks noChangeArrowheads="1"/>
          </p:cNvSpPr>
          <p:nvPr/>
        </p:nvSpPr>
        <p:spPr bwMode="auto">
          <a:xfrm>
            <a:off x="2208213" y="2997201"/>
            <a:ext cx="8280400" cy="13112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Smallest numeric type that includes both operand types, but at least </a:t>
            </a:r>
            <a:r>
              <a:rPr lang="en-US" altLang="zh-CN" sz="2000" b="1" i="1">
                <a:solidFill>
                  <a:srgbClr val="000000"/>
                </a:solidFill>
                <a:latin typeface="Times New Roman" panose="02020603050405020304" pitchFamily="18" charset="0"/>
              </a:rPr>
              <a:t>int</a:t>
            </a:r>
            <a:r>
              <a:rPr lang="en-US" altLang="zh-CN" sz="2000" b="1">
                <a:solidFill>
                  <a:srgbClr val="000000"/>
                </a:solidFill>
                <a:latin typeface="Times New Roman" panose="02020603050405020304" pitchFamily="18" charset="0"/>
              </a:rPr>
              <a:t>.  	</a:t>
            </a:r>
            <a:r>
              <a:rPr lang="de-AT" altLang="zh-CN" sz="2000" b="1">
                <a:solidFill>
                  <a:srgbClr val="000000"/>
                </a:solidFill>
                <a:latin typeface="Calibri" panose="020F0502020204030204" pitchFamily="34" charset="0"/>
              </a:rPr>
              <a:t>int    </a:t>
            </a:r>
            <a:r>
              <a:rPr lang="de-AT" altLang="zh-CN" sz="1200" b="1">
                <a:solidFill>
                  <a:srgbClr val="000000"/>
                </a:solidFill>
                <a:latin typeface="Calibri" panose="020F0502020204030204" pitchFamily="34" charset="0"/>
              </a:rPr>
              <a:t> </a:t>
            </a:r>
            <a:r>
              <a:rPr lang="de-AT" altLang="zh-CN" sz="2000" b="1">
                <a:solidFill>
                  <a:srgbClr val="000000"/>
                </a:solidFill>
                <a:latin typeface="Calibri" panose="020F0502020204030204" pitchFamily="34" charset="0"/>
              </a:rPr>
              <a:t> </a:t>
            </a:r>
            <a:r>
              <a:rPr lang="de-AT" altLang="zh-CN" sz="2000" b="1">
                <a:solidFill>
                  <a:srgbClr val="000000"/>
                </a:solidFill>
                <a:latin typeface="Calibri" panose="020F0502020204030204" pitchFamily="34" charset="0"/>
                <a:sym typeface="Symbol" panose="05050102010706020507" pitchFamily="18" charset="2"/>
              </a:rPr>
              <a:t> </a:t>
            </a:r>
            <a:r>
              <a:rPr lang="de-AT" altLang="zh-CN" sz="2000" b="1">
                <a:solidFill>
                  <a:srgbClr val="000000"/>
                </a:solidFill>
                <a:latin typeface="Calibri" panose="020F0502020204030204" pitchFamily="34" charset="0"/>
              </a:rPr>
              <a:t>long   =&gt; long</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a:solidFill>
                  <a:srgbClr val="000000"/>
                </a:solidFill>
                <a:latin typeface="Calibri" panose="020F0502020204030204" pitchFamily="34" charset="0"/>
              </a:rPr>
              <a:t>	short </a:t>
            </a:r>
            <a:r>
              <a:rPr lang="de-AT" altLang="zh-CN" sz="2000" b="1">
                <a:solidFill>
                  <a:srgbClr val="000000"/>
                </a:solidFill>
                <a:latin typeface="Calibri" panose="020F0502020204030204" pitchFamily="34" charset="0"/>
                <a:sym typeface="Symbol" panose="05050102010706020507" pitchFamily="18" charset="2"/>
              </a:rPr>
              <a:t></a:t>
            </a:r>
            <a:r>
              <a:rPr lang="de-AT" altLang="zh-CN" sz="2000" b="1">
                <a:solidFill>
                  <a:srgbClr val="000000"/>
                </a:solidFill>
                <a:latin typeface="Calibri" panose="020F0502020204030204" pitchFamily="34" charset="0"/>
              </a:rPr>
              <a:t> int      =&gt; int</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a:solidFill>
                  <a:srgbClr val="000000"/>
                </a:solidFill>
                <a:latin typeface="Calibri" panose="020F0502020204030204" pitchFamily="34" charset="0"/>
              </a:rPr>
              <a:t> 	short </a:t>
            </a:r>
            <a:r>
              <a:rPr lang="de-AT" altLang="zh-CN" sz="2000" b="1">
                <a:solidFill>
                  <a:srgbClr val="000000"/>
                </a:solidFill>
                <a:latin typeface="Calibri" panose="020F0502020204030204" pitchFamily="34" charset="0"/>
                <a:sym typeface="Symbol" panose="05050102010706020507" pitchFamily="18" charset="2"/>
              </a:rPr>
              <a:t></a:t>
            </a:r>
            <a:r>
              <a:rPr lang="de-AT" altLang="zh-CN" sz="2000" b="1">
                <a:solidFill>
                  <a:srgbClr val="000000"/>
                </a:solidFill>
                <a:latin typeface="Calibri" panose="020F0502020204030204" pitchFamily="34" charset="0"/>
              </a:rPr>
              <a:t> short =&gt; int</a:t>
            </a:r>
            <a:endParaRPr lang="zh-CN" altLang="en-US" sz="2000" b="1">
              <a:solidFill>
                <a:srgbClr val="000000"/>
              </a:solidFill>
              <a:latin typeface="Calibri" panose="020F0502020204030204" pitchFamily="34" charset="0"/>
            </a:endParaRPr>
          </a:p>
        </p:txBody>
      </p:sp>
      <p:sp>
        <p:nvSpPr>
          <p:cNvPr id="134152" name="Rectangle 3"/>
          <p:cNvSpPr>
            <a:spLocks noChangeArrowheads="1"/>
          </p:cNvSpPr>
          <p:nvPr/>
        </p:nvSpPr>
        <p:spPr bwMode="auto">
          <a:xfrm>
            <a:off x="1992313" y="4292600"/>
            <a:ext cx="7632700" cy="19446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85725" indent="-85725"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8207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rgbClr val="3333CC"/>
              </a:buClr>
              <a:buFont typeface="Wingdings" panose="05000000000000000000" pitchFamily="2" charset="2"/>
              <a:buNone/>
            </a:pPr>
            <a:r>
              <a:rPr lang="de-AT" altLang="zh-CN" sz="2200" b="1">
                <a:solidFill>
                  <a:srgbClr val="000000"/>
                </a:solidFill>
              </a:rPr>
              <a:t>Note</a:t>
            </a:r>
          </a:p>
          <a:p>
            <a:pPr eaLnBrk="1" hangingPunct="1">
              <a:lnSpc>
                <a:spcPct val="80000"/>
              </a:lnSpc>
              <a:buClr>
                <a:srgbClr val="000000"/>
              </a:buClr>
              <a:buFont typeface="Wingdings" panose="05000000000000000000" pitchFamily="2" charset="2"/>
              <a:buNone/>
            </a:pPr>
            <a:r>
              <a:rPr lang="de-AT" altLang="zh-CN" b="1">
                <a:solidFill>
                  <a:srgbClr val="000000"/>
                </a:solidFill>
                <a:latin typeface="Calibri" panose="020F0502020204030204" pitchFamily="34" charset="0"/>
              </a:rPr>
              <a:t>  -uint    =&gt; long</a:t>
            </a:r>
          </a:p>
          <a:p>
            <a:pPr eaLnBrk="1" hangingPunct="1">
              <a:lnSpc>
                <a:spcPct val="80000"/>
              </a:lnSpc>
              <a:buClr>
                <a:srgbClr val="000000"/>
              </a:buClr>
              <a:buFont typeface="Wingdings" panose="05000000000000000000" pitchFamily="2" charset="2"/>
              <a:buNone/>
            </a:pPr>
            <a:r>
              <a:rPr lang="de-AT" altLang="zh-CN" b="1">
                <a:solidFill>
                  <a:srgbClr val="000000"/>
                </a:solidFill>
                <a:latin typeface="Calibri" panose="020F0502020204030204" pitchFamily="34" charset="0"/>
              </a:rPr>
              <a:t>  -ulong =&gt; illegal</a:t>
            </a:r>
          </a:p>
          <a:p>
            <a:pPr eaLnBrk="1" hangingPunct="1">
              <a:lnSpc>
                <a:spcPct val="80000"/>
              </a:lnSpc>
              <a:buClr>
                <a:srgbClr val="000000"/>
              </a:buClr>
              <a:buFont typeface="Wingdings" panose="05000000000000000000" pitchFamily="2" charset="2"/>
              <a:buNone/>
            </a:pPr>
            <a:r>
              <a:rPr lang="de-AT" altLang="zh-CN" b="1">
                <a:solidFill>
                  <a:srgbClr val="000000"/>
                </a:solidFill>
                <a:latin typeface="Calibri" panose="020F0502020204030204" pitchFamily="34" charset="0"/>
              </a:rPr>
              <a:t>  uint  </a:t>
            </a:r>
            <a:r>
              <a:rPr lang="de-AT" altLang="zh-CN" sz="1200" b="1">
                <a:solidFill>
                  <a:srgbClr val="000000"/>
                </a:solidFill>
                <a:latin typeface="Calibri" panose="020F0502020204030204" pitchFamily="34" charset="0"/>
              </a:rPr>
              <a:t> </a:t>
            </a:r>
            <a:r>
              <a:rPr lang="de-AT" altLang="zh-CN" b="1">
                <a:solidFill>
                  <a:srgbClr val="000000"/>
                </a:solidFill>
                <a:latin typeface="Calibri" panose="020F0502020204030204" pitchFamily="34" charset="0"/>
              </a:rPr>
              <a:t> </a:t>
            </a:r>
            <a:r>
              <a:rPr lang="de-AT" altLang="zh-CN" b="1">
                <a:solidFill>
                  <a:srgbClr val="000000"/>
                </a:solidFill>
                <a:latin typeface="Calibri" panose="020F0502020204030204" pitchFamily="34" charset="0"/>
                <a:sym typeface="Symbol" panose="05050102010706020507" pitchFamily="18" charset="2"/>
              </a:rPr>
              <a:t> </a:t>
            </a:r>
            <a:r>
              <a:rPr lang="de-AT" altLang="zh-CN" b="1">
                <a:solidFill>
                  <a:srgbClr val="000000"/>
                </a:solidFill>
                <a:latin typeface="Calibri" panose="020F0502020204030204" pitchFamily="34" charset="0"/>
              </a:rPr>
              <a:t>(sbyte | short | int)              =&gt; long</a:t>
            </a:r>
          </a:p>
          <a:p>
            <a:pPr eaLnBrk="1" hangingPunct="1">
              <a:lnSpc>
                <a:spcPct val="80000"/>
              </a:lnSpc>
              <a:buClr>
                <a:srgbClr val="3333CC"/>
              </a:buClr>
              <a:buFont typeface="Wingdings" panose="05000000000000000000" pitchFamily="2" charset="2"/>
              <a:buNone/>
            </a:pPr>
            <a:r>
              <a:rPr lang="de-AT" altLang="zh-CN" b="1">
                <a:solidFill>
                  <a:srgbClr val="000000"/>
                </a:solidFill>
                <a:latin typeface="Calibri" panose="020F0502020204030204" pitchFamily="34" charset="0"/>
              </a:rPr>
              <a:t>  ulong     </a:t>
            </a:r>
            <a:r>
              <a:rPr lang="de-AT" altLang="zh-CN" b="1">
                <a:solidFill>
                  <a:srgbClr val="000000"/>
                </a:solidFill>
                <a:latin typeface="Calibri" panose="020F0502020204030204" pitchFamily="34" charset="0"/>
                <a:sym typeface="Symbol" panose="05050102010706020507" pitchFamily="18" charset="2"/>
              </a:rPr>
              <a:t></a:t>
            </a:r>
            <a:r>
              <a:rPr lang="de-AT" altLang="zh-CN" b="1">
                <a:solidFill>
                  <a:srgbClr val="000000"/>
                </a:solidFill>
                <a:latin typeface="Calibri" panose="020F0502020204030204" pitchFamily="34" charset="0"/>
              </a:rPr>
              <a:t> (sbyte | short | int | long)  =&gt; illegal</a:t>
            </a:r>
          </a:p>
          <a:p>
            <a:pPr eaLnBrk="1" hangingPunct="1">
              <a:lnSpc>
                <a:spcPct val="80000"/>
              </a:lnSpc>
              <a:buClr>
                <a:srgbClr val="3333CC"/>
              </a:buClr>
              <a:buFont typeface="Wingdings" panose="05000000000000000000" pitchFamily="2" charset="2"/>
              <a:buNone/>
            </a:pPr>
            <a:r>
              <a:rPr lang="de-AT" altLang="zh-CN" b="1">
                <a:solidFill>
                  <a:srgbClr val="000000"/>
                </a:solidFill>
                <a:latin typeface="Calibri" panose="020F0502020204030204" pitchFamily="34" charset="0"/>
              </a:rPr>
              <a:t>  decimal </a:t>
            </a:r>
            <a:r>
              <a:rPr lang="de-AT" altLang="zh-CN" b="1">
                <a:solidFill>
                  <a:srgbClr val="000000"/>
                </a:solidFill>
                <a:latin typeface="Calibri" panose="020F0502020204030204" pitchFamily="34" charset="0"/>
                <a:sym typeface="Symbol" panose="05050102010706020507" pitchFamily="18" charset="2"/>
              </a:rPr>
              <a:t></a:t>
            </a:r>
            <a:r>
              <a:rPr lang="de-AT" altLang="zh-CN" b="1">
                <a:solidFill>
                  <a:srgbClr val="000000"/>
                </a:solidFill>
                <a:latin typeface="Calibri" panose="020F0502020204030204" pitchFamily="34" charset="0"/>
              </a:rPr>
              <a:t> (float | double)                     =&gt; illegal</a:t>
            </a:r>
          </a:p>
        </p:txBody>
      </p:sp>
    </p:spTree>
    <p:extLst>
      <p:ext uri="{BB962C8B-B14F-4D97-AF65-F5344CB8AC3E}">
        <p14:creationId xmlns:p14="http://schemas.microsoft.com/office/powerpoint/2010/main" val="345794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92296C2-8390-45B0-BD45-D8D983D5A60E}" type="slidenum">
              <a:rPr lang="zh-CN" altLang="en-US" sz="1400">
                <a:solidFill>
                  <a:srgbClr val="000000"/>
                </a:solidFill>
              </a:rPr>
              <a:pPr eaLnBrk="1" hangingPunct="1"/>
              <a:t>43</a:t>
            </a:fld>
            <a:endParaRPr lang="en-US" altLang="zh-CN" sz="1400">
              <a:solidFill>
                <a:srgbClr val="000000"/>
              </a:solidFill>
            </a:endParaRPr>
          </a:p>
        </p:txBody>
      </p:sp>
      <p:sp>
        <p:nvSpPr>
          <p:cNvPr id="13414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Arithmetic Expressions</a:t>
            </a:r>
          </a:p>
        </p:txBody>
      </p:sp>
      <p:sp>
        <p:nvSpPr>
          <p:cNvPr id="134148" name="Rectangle 3"/>
          <p:cNvSpPr>
            <a:spLocks noChangeArrowheads="1"/>
          </p:cNvSpPr>
          <p:nvPr/>
        </p:nvSpPr>
        <p:spPr bwMode="auto">
          <a:xfrm>
            <a:off x="1919288" y="1196976"/>
            <a:ext cx="777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 must be</a:t>
            </a:r>
          </a:p>
        </p:txBody>
      </p:sp>
      <p:sp>
        <p:nvSpPr>
          <p:cNvPr id="134149" name="Text Box 4"/>
          <p:cNvSpPr txBox="1">
            <a:spLocks noChangeArrowheads="1"/>
          </p:cNvSpPr>
          <p:nvPr/>
        </p:nvSpPr>
        <p:spPr bwMode="auto">
          <a:xfrm>
            <a:off x="2208213" y="1557339"/>
            <a:ext cx="8280400" cy="10064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l"/>
            </a:pPr>
            <a:r>
              <a:rPr lang="en-US" altLang="zh-CN" b="1">
                <a:solidFill>
                  <a:srgbClr val="000000"/>
                </a:solidFill>
              </a:rPr>
              <a:t>numeric or </a:t>
            </a:r>
            <a:r>
              <a:rPr lang="en-US" altLang="zh-CN" b="1" i="1">
                <a:solidFill>
                  <a:srgbClr val="000000"/>
                </a:solidFill>
              </a:rPr>
              <a:t>char</a:t>
            </a:r>
            <a:endParaRPr lang="en-US" altLang="zh-CN" b="1">
              <a:solidFill>
                <a:srgbClr val="000000"/>
              </a:solidFill>
            </a:endParaRPr>
          </a:p>
          <a:p>
            <a:pPr eaLnBrk="1" hangingPunct="1">
              <a:spcBef>
                <a:spcPct val="0"/>
              </a:spcBef>
              <a:buClrTx/>
              <a:buFont typeface="Wingdings" panose="05000000000000000000" pitchFamily="2" charset="2"/>
              <a:buChar char="l"/>
            </a:pPr>
            <a:r>
              <a:rPr lang="en-US" altLang="zh-CN" b="1">
                <a:solidFill>
                  <a:srgbClr val="000000"/>
                </a:solidFill>
              </a:rPr>
              <a:t>operands of ++ and -- must be numeric or enumeration constants</a:t>
            </a:r>
          </a:p>
          <a:p>
            <a:pPr eaLnBrk="1" hangingPunct="1">
              <a:spcBef>
                <a:spcPct val="0"/>
              </a:spcBef>
              <a:buClrTx/>
              <a:buSzTx/>
              <a:buFont typeface="Wingdings" panose="05000000000000000000" pitchFamily="2" charset="2"/>
              <a:buNone/>
            </a:pPr>
            <a:r>
              <a:rPr lang="en-US" altLang="zh-CN" b="1">
                <a:solidFill>
                  <a:srgbClr val="000000"/>
                </a:solidFill>
              </a:rPr>
              <a:t>(++ and -- work also on </a:t>
            </a:r>
            <a:r>
              <a:rPr lang="en-US" altLang="zh-CN" b="1" i="1">
                <a:solidFill>
                  <a:srgbClr val="000000"/>
                </a:solidFill>
              </a:rPr>
              <a:t>float </a:t>
            </a:r>
            <a:r>
              <a:rPr lang="en-US" altLang="zh-CN" b="1">
                <a:solidFill>
                  <a:srgbClr val="000000"/>
                </a:solidFill>
              </a:rPr>
              <a:t>and </a:t>
            </a:r>
            <a:r>
              <a:rPr lang="en-US" altLang="zh-CN" b="1" i="1">
                <a:solidFill>
                  <a:srgbClr val="000000"/>
                </a:solidFill>
              </a:rPr>
              <a:t>double</a:t>
            </a:r>
            <a:r>
              <a:rPr lang="en-US" altLang="zh-CN" b="1">
                <a:solidFill>
                  <a:srgbClr val="000000"/>
                </a:solidFill>
              </a:rPr>
              <a:t>!)</a:t>
            </a:r>
            <a:endParaRPr lang="zh-CN" altLang="en-US" b="1">
              <a:solidFill>
                <a:srgbClr val="000000"/>
              </a:solidFill>
            </a:endParaRPr>
          </a:p>
        </p:txBody>
      </p:sp>
      <p:sp>
        <p:nvSpPr>
          <p:cNvPr id="134150" name="Rectangle 3"/>
          <p:cNvSpPr>
            <a:spLocks noChangeArrowheads="1"/>
          </p:cNvSpPr>
          <p:nvPr/>
        </p:nvSpPr>
        <p:spPr bwMode="auto">
          <a:xfrm>
            <a:off x="1919288" y="2636838"/>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4151" name="Text Box 6"/>
          <p:cNvSpPr txBox="1">
            <a:spLocks noChangeArrowheads="1"/>
          </p:cNvSpPr>
          <p:nvPr/>
        </p:nvSpPr>
        <p:spPr bwMode="auto">
          <a:xfrm>
            <a:off x="2208213" y="2997201"/>
            <a:ext cx="8280400" cy="1326966"/>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rgbClr val="000000"/>
                </a:solidFill>
                <a:latin typeface="Times New Roman" panose="02020603050405020304" pitchFamily="18" charset="0"/>
              </a:rPr>
              <a:t>Smallest numeric type that includes both operand types, but at least </a:t>
            </a:r>
            <a:r>
              <a:rPr lang="en-US" altLang="zh-CN" sz="2000" b="1" i="1" dirty="0">
                <a:solidFill>
                  <a:srgbClr val="000000"/>
                </a:solidFill>
                <a:latin typeface="Times New Roman" panose="02020603050405020304" pitchFamily="18" charset="0"/>
              </a:rPr>
              <a:t>int</a:t>
            </a:r>
            <a:r>
              <a:rPr lang="en-US" altLang="zh-CN" sz="2000" b="1" dirty="0">
                <a:solidFill>
                  <a:srgbClr val="000000"/>
                </a:solidFill>
                <a:latin typeface="Times New Roman" panose="02020603050405020304" pitchFamily="18" charset="0"/>
              </a:rPr>
              <a:t>.  	</a:t>
            </a:r>
            <a:r>
              <a:rPr lang="de-AT" altLang="zh-CN" sz="2000" b="1" dirty="0">
                <a:solidFill>
                  <a:srgbClr val="000000"/>
                </a:solidFill>
                <a:latin typeface="Calibri" panose="020F0502020204030204" pitchFamily="34" charset="0"/>
              </a:rPr>
              <a:t>int    </a:t>
            </a:r>
            <a:r>
              <a:rPr lang="de-AT" altLang="zh-CN" sz="1200" b="1" dirty="0">
                <a:solidFill>
                  <a:srgbClr val="000000"/>
                </a:solidFill>
                <a:latin typeface="Calibri" panose="020F0502020204030204" pitchFamily="34" charset="0"/>
              </a:rPr>
              <a:t> </a:t>
            </a:r>
            <a:r>
              <a:rPr lang="de-AT" altLang="zh-CN" sz="2000" b="1" dirty="0">
                <a:solidFill>
                  <a:srgbClr val="000000"/>
                </a:solidFill>
                <a:latin typeface="Calibri" panose="020F0502020204030204" pitchFamily="34" charset="0"/>
              </a:rPr>
              <a:t> </a:t>
            </a:r>
            <a:r>
              <a:rPr lang="de-AT" altLang="zh-CN" sz="2000" b="1" dirty="0">
                <a:solidFill>
                  <a:srgbClr val="000000"/>
                </a:solidFill>
                <a:latin typeface="Calibri" panose="020F0502020204030204" pitchFamily="34" charset="0"/>
                <a:sym typeface="Symbol" panose="05050102010706020507" pitchFamily="18" charset="2"/>
              </a:rPr>
              <a:t> </a:t>
            </a:r>
            <a:r>
              <a:rPr lang="de-AT" altLang="zh-CN" sz="2000" b="1" dirty="0">
                <a:solidFill>
                  <a:srgbClr val="000000"/>
                </a:solidFill>
                <a:latin typeface="Calibri" panose="020F0502020204030204" pitchFamily="34" charset="0"/>
              </a:rPr>
              <a:t>long   =&gt; long</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dirty="0">
                <a:solidFill>
                  <a:srgbClr val="000000"/>
                </a:solidFill>
                <a:latin typeface="Calibri" panose="020F0502020204030204" pitchFamily="34" charset="0"/>
              </a:rPr>
              <a:t>	short </a:t>
            </a:r>
            <a:r>
              <a:rPr lang="de-AT" altLang="zh-CN" sz="2000" b="1" dirty="0">
                <a:solidFill>
                  <a:srgbClr val="000000"/>
                </a:solidFill>
                <a:latin typeface="Calibri" panose="020F0502020204030204" pitchFamily="34" charset="0"/>
                <a:sym typeface="Symbol" panose="05050102010706020507" pitchFamily="18" charset="2"/>
              </a:rPr>
              <a:t></a:t>
            </a:r>
            <a:r>
              <a:rPr lang="de-AT" altLang="zh-CN" sz="2000" b="1" dirty="0">
                <a:solidFill>
                  <a:srgbClr val="000000"/>
                </a:solidFill>
                <a:latin typeface="Calibri" panose="020F0502020204030204" pitchFamily="34" charset="0"/>
              </a:rPr>
              <a:t> int      =&gt; int</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dirty="0">
                <a:solidFill>
                  <a:srgbClr val="000000"/>
                </a:solidFill>
                <a:latin typeface="Calibri" panose="020F0502020204030204" pitchFamily="34" charset="0"/>
              </a:rPr>
              <a:t> 	</a:t>
            </a:r>
            <a:r>
              <a:rPr lang="de-AT" altLang="zh-CN" sz="2000" b="1" dirty="0">
                <a:solidFill>
                  <a:srgbClr val="FF0000"/>
                </a:solidFill>
                <a:latin typeface="Calibri" panose="020F0502020204030204" pitchFamily="34" charset="0"/>
              </a:rPr>
              <a:t>short </a:t>
            </a:r>
            <a:r>
              <a:rPr lang="de-AT" altLang="zh-CN" sz="2000" b="1" dirty="0">
                <a:solidFill>
                  <a:srgbClr val="FF0000"/>
                </a:solidFill>
                <a:latin typeface="Calibri" panose="020F0502020204030204" pitchFamily="34" charset="0"/>
                <a:sym typeface="Symbol" panose="05050102010706020507" pitchFamily="18" charset="2"/>
              </a:rPr>
              <a:t></a:t>
            </a:r>
            <a:r>
              <a:rPr lang="de-AT" altLang="zh-CN" sz="2000" b="1" dirty="0">
                <a:solidFill>
                  <a:srgbClr val="FF0000"/>
                </a:solidFill>
                <a:latin typeface="Calibri" panose="020F0502020204030204" pitchFamily="34" charset="0"/>
              </a:rPr>
              <a:t> short =&gt; int</a:t>
            </a:r>
            <a:endParaRPr lang="zh-CN" altLang="en-US" sz="2000" b="1" dirty="0">
              <a:solidFill>
                <a:srgbClr val="FF0000"/>
              </a:solidFill>
              <a:latin typeface="Calibri" panose="020F0502020204030204" pitchFamily="34" charset="0"/>
            </a:endParaRPr>
          </a:p>
        </p:txBody>
      </p:sp>
      <p:sp>
        <p:nvSpPr>
          <p:cNvPr id="134152" name="Rectangle 3"/>
          <p:cNvSpPr>
            <a:spLocks noChangeArrowheads="1"/>
          </p:cNvSpPr>
          <p:nvPr/>
        </p:nvSpPr>
        <p:spPr bwMode="auto">
          <a:xfrm>
            <a:off x="1992313" y="4292600"/>
            <a:ext cx="7632700" cy="19446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85725" indent="-85725"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8207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rgbClr val="3333CC"/>
              </a:buClr>
              <a:buFont typeface="Wingdings" panose="05000000000000000000" pitchFamily="2" charset="2"/>
              <a:buNone/>
            </a:pPr>
            <a:r>
              <a:rPr lang="de-AT" altLang="zh-CN" sz="2200" b="1" dirty="0">
                <a:solidFill>
                  <a:srgbClr val="000000"/>
                </a:solidFill>
              </a:rPr>
              <a:t>Note</a:t>
            </a:r>
          </a:p>
          <a:p>
            <a:pPr eaLnBrk="1" hangingPunct="1">
              <a:lnSpc>
                <a:spcPct val="80000"/>
              </a:lnSpc>
              <a:buClr>
                <a:srgbClr val="000000"/>
              </a:buClr>
              <a:buFont typeface="Wingdings" panose="05000000000000000000" pitchFamily="2" charset="2"/>
              <a:buNone/>
            </a:pPr>
            <a:r>
              <a:rPr lang="de-AT" altLang="zh-CN" b="1" dirty="0">
                <a:solidFill>
                  <a:srgbClr val="000000"/>
                </a:solidFill>
                <a:latin typeface="Calibri" panose="020F0502020204030204" pitchFamily="34" charset="0"/>
              </a:rPr>
              <a:t>  -uint    =&gt; long</a:t>
            </a:r>
          </a:p>
          <a:p>
            <a:pPr eaLnBrk="1" hangingPunct="1">
              <a:lnSpc>
                <a:spcPct val="80000"/>
              </a:lnSpc>
              <a:buClr>
                <a:srgbClr val="000000"/>
              </a:buClr>
              <a:buFont typeface="Wingdings" panose="05000000000000000000" pitchFamily="2" charset="2"/>
              <a:buNone/>
            </a:pPr>
            <a:r>
              <a:rPr lang="de-AT" altLang="zh-CN" b="1" dirty="0">
                <a:solidFill>
                  <a:srgbClr val="000000"/>
                </a:solidFill>
                <a:latin typeface="Calibri" panose="020F0502020204030204" pitchFamily="34" charset="0"/>
              </a:rPr>
              <a:t>  -ulong =&gt; illegal</a:t>
            </a:r>
          </a:p>
          <a:p>
            <a:pPr eaLnBrk="1" hangingPunct="1">
              <a:lnSpc>
                <a:spcPct val="80000"/>
              </a:lnSpc>
              <a:buClr>
                <a:srgbClr val="000000"/>
              </a:buClr>
              <a:buFont typeface="Wingdings" panose="05000000000000000000" pitchFamily="2" charset="2"/>
              <a:buNone/>
            </a:pPr>
            <a:r>
              <a:rPr lang="de-AT" altLang="zh-CN" b="1" dirty="0">
                <a:solidFill>
                  <a:srgbClr val="000000"/>
                </a:solidFill>
                <a:latin typeface="Calibri" panose="020F0502020204030204" pitchFamily="34" charset="0"/>
              </a:rPr>
              <a:t>  uint  </a:t>
            </a:r>
            <a:r>
              <a:rPr lang="de-AT" altLang="zh-CN" sz="1200" b="1" dirty="0">
                <a:solidFill>
                  <a:srgbClr val="000000"/>
                </a:solidFill>
                <a:latin typeface="Calibri" panose="020F0502020204030204" pitchFamily="34" charset="0"/>
              </a:rPr>
              <a:t> </a:t>
            </a:r>
            <a:r>
              <a:rPr lang="de-AT" altLang="zh-CN" b="1" dirty="0">
                <a:solidFill>
                  <a:srgbClr val="000000"/>
                </a:solidFill>
                <a:latin typeface="Calibri" panose="020F0502020204030204" pitchFamily="34" charset="0"/>
              </a:rPr>
              <a:t> </a:t>
            </a:r>
            <a:r>
              <a:rPr lang="de-AT" altLang="zh-CN" b="1" dirty="0">
                <a:solidFill>
                  <a:srgbClr val="000000"/>
                </a:solidFill>
                <a:latin typeface="Calibri" panose="020F0502020204030204" pitchFamily="34" charset="0"/>
                <a:sym typeface="Symbol" panose="05050102010706020507" pitchFamily="18" charset="2"/>
              </a:rPr>
              <a:t> </a:t>
            </a:r>
            <a:r>
              <a:rPr lang="de-AT" altLang="zh-CN" b="1" dirty="0">
                <a:solidFill>
                  <a:srgbClr val="000000"/>
                </a:solidFill>
                <a:latin typeface="Calibri" panose="020F0502020204030204" pitchFamily="34" charset="0"/>
              </a:rPr>
              <a:t>(sbyte | short | int)              =&gt; long</a:t>
            </a:r>
          </a:p>
          <a:p>
            <a:pPr eaLnBrk="1" hangingPunct="1">
              <a:lnSpc>
                <a:spcPct val="80000"/>
              </a:lnSpc>
              <a:buClr>
                <a:srgbClr val="3333CC"/>
              </a:buClr>
              <a:buFont typeface="Wingdings" panose="05000000000000000000" pitchFamily="2" charset="2"/>
              <a:buNone/>
            </a:pPr>
            <a:r>
              <a:rPr lang="de-AT" altLang="zh-CN" b="1" dirty="0">
                <a:solidFill>
                  <a:srgbClr val="000000"/>
                </a:solidFill>
                <a:latin typeface="Calibri" panose="020F0502020204030204" pitchFamily="34" charset="0"/>
              </a:rPr>
              <a:t>  </a:t>
            </a:r>
            <a:r>
              <a:rPr lang="de-AT" altLang="zh-CN" b="1" dirty="0">
                <a:solidFill>
                  <a:srgbClr val="FF0000"/>
                </a:solidFill>
                <a:latin typeface="Calibri" panose="020F0502020204030204" pitchFamily="34" charset="0"/>
              </a:rPr>
              <a:t>ulong     </a:t>
            </a:r>
            <a:r>
              <a:rPr lang="de-AT" altLang="zh-CN" b="1" dirty="0">
                <a:solidFill>
                  <a:srgbClr val="FF0000"/>
                </a:solidFill>
                <a:latin typeface="Calibri" panose="020F0502020204030204" pitchFamily="34" charset="0"/>
                <a:sym typeface="Symbol" panose="05050102010706020507" pitchFamily="18" charset="2"/>
              </a:rPr>
              <a:t></a:t>
            </a:r>
            <a:r>
              <a:rPr lang="de-AT" altLang="zh-CN" b="1" dirty="0">
                <a:solidFill>
                  <a:srgbClr val="FF0000"/>
                </a:solidFill>
                <a:latin typeface="Calibri" panose="020F0502020204030204" pitchFamily="34" charset="0"/>
              </a:rPr>
              <a:t> (sbyte | short | int | long)  =&gt; illegal</a:t>
            </a:r>
          </a:p>
          <a:p>
            <a:pPr eaLnBrk="1" hangingPunct="1">
              <a:lnSpc>
                <a:spcPct val="80000"/>
              </a:lnSpc>
              <a:buClr>
                <a:srgbClr val="3333CC"/>
              </a:buClr>
              <a:buFont typeface="Wingdings" panose="05000000000000000000" pitchFamily="2" charset="2"/>
              <a:buNone/>
            </a:pPr>
            <a:r>
              <a:rPr lang="de-AT" altLang="zh-CN" b="1" dirty="0">
                <a:solidFill>
                  <a:srgbClr val="FF0000"/>
                </a:solidFill>
                <a:latin typeface="Calibri" panose="020F0502020204030204" pitchFamily="34" charset="0"/>
              </a:rPr>
              <a:t>  decimal </a:t>
            </a:r>
            <a:r>
              <a:rPr lang="de-AT" altLang="zh-CN" b="1" dirty="0">
                <a:solidFill>
                  <a:srgbClr val="FF0000"/>
                </a:solidFill>
                <a:latin typeface="Calibri" panose="020F0502020204030204" pitchFamily="34" charset="0"/>
                <a:sym typeface="Symbol" panose="05050102010706020507" pitchFamily="18" charset="2"/>
              </a:rPr>
              <a:t></a:t>
            </a:r>
            <a:r>
              <a:rPr lang="de-AT" altLang="zh-CN" b="1" dirty="0">
                <a:solidFill>
                  <a:srgbClr val="FF0000"/>
                </a:solidFill>
                <a:latin typeface="Calibri" panose="020F0502020204030204" pitchFamily="34" charset="0"/>
              </a:rPr>
              <a:t> (float | double)                     =&gt; illegal</a:t>
            </a:r>
          </a:p>
        </p:txBody>
      </p:sp>
    </p:spTree>
    <p:extLst>
      <p:ext uri="{BB962C8B-B14F-4D97-AF65-F5344CB8AC3E}">
        <p14:creationId xmlns:p14="http://schemas.microsoft.com/office/powerpoint/2010/main" val="416257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3654348-841A-4F73-9808-1667C60126DC}" type="slidenum">
              <a:rPr lang="zh-CN" altLang="en-US" sz="1400">
                <a:solidFill>
                  <a:srgbClr val="000000"/>
                </a:solidFill>
              </a:rPr>
              <a:pPr eaLnBrk="1" hangingPunct="1"/>
              <a:t>44</a:t>
            </a:fld>
            <a:endParaRPr lang="en-US" altLang="zh-CN" sz="1400">
              <a:solidFill>
                <a:srgbClr val="000000"/>
              </a:solidFill>
            </a:endParaRPr>
          </a:p>
        </p:txBody>
      </p:sp>
      <p:sp>
        <p:nvSpPr>
          <p:cNvPr id="13721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Bit Expressions (&amp;, |, ^, ~)</a:t>
            </a:r>
          </a:p>
        </p:txBody>
      </p:sp>
      <p:sp>
        <p:nvSpPr>
          <p:cNvPr id="137220" name="Rectangle 3"/>
          <p:cNvSpPr>
            <a:spLocks noChangeArrowheads="1"/>
          </p:cNvSpPr>
          <p:nvPr/>
        </p:nvSpPr>
        <p:spPr bwMode="auto">
          <a:xfrm>
            <a:off x="1919288" y="1433514"/>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a:t>
            </a:r>
          </a:p>
        </p:txBody>
      </p:sp>
      <p:sp>
        <p:nvSpPr>
          <p:cNvPr id="137221" name="Text Box 4"/>
          <p:cNvSpPr txBox="1">
            <a:spLocks noChangeArrowheads="1"/>
          </p:cNvSpPr>
          <p:nvPr/>
        </p:nvSpPr>
        <p:spPr bwMode="auto">
          <a:xfrm>
            <a:off x="1992313" y="1773238"/>
            <a:ext cx="8496300" cy="156966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5413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 typeface="Symbol" panose="05050102010706020507" pitchFamily="18" charset="2"/>
              <a:buChar char="·"/>
            </a:pPr>
            <a:r>
              <a:rPr lang="en-US" altLang="en-US" b="1">
                <a:solidFill>
                  <a:srgbClr val="000000"/>
                </a:solidFill>
              </a:rPr>
              <a:t>&amp; | ^ : </a:t>
            </a:r>
            <a:r>
              <a:rPr lang="en-US" altLang="zh-CN" b="1">
                <a:solidFill>
                  <a:srgbClr val="000000"/>
                </a:solidFill>
              </a:rPr>
              <a:t>   </a:t>
            </a:r>
            <a:r>
              <a:rPr lang="en-US" altLang="zh-CN" sz="800" b="1">
                <a:solidFill>
                  <a:srgbClr val="000000"/>
                </a:solidFill>
              </a:rPr>
              <a:t> </a:t>
            </a:r>
            <a:r>
              <a:rPr lang="en-US" altLang="en-US" b="1">
                <a:solidFill>
                  <a:srgbClr val="000000"/>
                </a:solidFill>
              </a:rPr>
              <a:t>integer type, </a:t>
            </a:r>
            <a:r>
              <a:rPr lang="en-US" altLang="en-US" b="1" i="1">
                <a:solidFill>
                  <a:srgbClr val="000000"/>
                </a:solidFill>
              </a:rPr>
              <a:t>char</a:t>
            </a:r>
            <a:r>
              <a:rPr lang="en-US" altLang="en-US" b="1">
                <a:solidFill>
                  <a:srgbClr val="000000"/>
                </a:solidFill>
              </a:rPr>
              <a:t>, </a:t>
            </a:r>
            <a:r>
              <a:rPr lang="en-US" altLang="en-US" b="1" i="1">
                <a:solidFill>
                  <a:srgbClr val="000000"/>
                </a:solidFill>
              </a:rPr>
              <a:t>enum</a:t>
            </a:r>
            <a:r>
              <a:rPr lang="en-US" altLang="en-US" b="1">
                <a:solidFill>
                  <a:srgbClr val="000000"/>
                </a:solidFill>
              </a:rPr>
              <a:t>, </a:t>
            </a:r>
            <a:r>
              <a:rPr lang="en-US" altLang="en-US" b="1" i="1">
                <a:solidFill>
                  <a:srgbClr val="000000"/>
                </a:solidFill>
              </a:rPr>
              <a:t>bool</a:t>
            </a:r>
            <a:endParaRPr lang="en-US" altLang="en-US" b="1">
              <a:solidFill>
                <a:srgbClr val="000000"/>
              </a:solidFill>
            </a:endParaRPr>
          </a:p>
          <a:p>
            <a:pPr eaLnBrk="1" hangingPunct="1">
              <a:lnSpc>
                <a:spcPct val="120000"/>
              </a:lnSpc>
              <a:spcBef>
                <a:spcPct val="0"/>
              </a:spcBef>
              <a:buClrTx/>
              <a:buSzTx/>
              <a:buFont typeface="Symbol" panose="05050102010706020507" pitchFamily="18" charset="2"/>
              <a:buChar char="·"/>
            </a:pPr>
            <a:r>
              <a:rPr lang="en-US" altLang="en-US" b="1">
                <a:solidFill>
                  <a:srgbClr val="000000"/>
                </a:solidFill>
              </a:rPr>
              <a:t>~ : </a:t>
            </a:r>
            <a:r>
              <a:rPr lang="en-US" altLang="zh-CN" b="1">
                <a:solidFill>
                  <a:srgbClr val="000000"/>
                </a:solidFill>
              </a:rPr>
              <a:t>	     </a:t>
            </a:r>
            <a:r>
              <a:rPr lang="en-US" altLang="en-US" b="1">
                <a:solidFill>
                  <a:srgbClr val="000000"/>
                </a:solidFill>
              </a:rPr>
              <a:t>integer type, </a:t>
            </a:r>
            <a:r>
              <a:rPr lang="en-US" altLang="en-US" b="1" i="1">
                <a:solidFill>
                  <a:srgbClr val="000000"/>
                </a:solidFill>
              </a:rPr>
              <a:t>char</a:t>
            </a:r>
            <a:r>
              <a:rPr lang="en-US" altLang="en-US" b="1">
                <a:solidFill>
                  <a:srgbClr val="000000"/>
                </a:solidFill>
              </a:rPr>
              <a:t>, </a:t>
            </a:r>
            <a:r>
              <a:rPr lang="en-US" altLang="en-US" b="1" i="1">
                <a:solidFill>
                  <a:srgbClr val="000000"/>
                </a:solidFill>
              </a:rPr>
              <a:t>enum</a:t>
            </a:r>
            <a:endParaRPr lang="en-US" altLang="en-US" b="1">
              <a:solidFill>
                <a:srgbClr val="000000"/>
              </a:solidFill>
            </a:endParaRPr>
          </a:p>
          <a:p>
            <a:pPr eaLnBrk="1" hangingPunct="1">
              <a:lnSpc>
                <a:spcPct val="120000"/>
              </a:lnSpc>
              <a:spcBef>
                <a:spcPct val="0"/>
              </a:spcBef>
              <a:buClrTx/>
              <a:buSzTx/>
              <a:buFont typeface="Symbol" panose="05050102010706020507" pitchFamily="18" charset="2"/>
              <a:buChar char="·"/>
            </a:pPr>
            <a:r>
              <a:rPr lang="en-US" altLang="en-US" b="1">
                <a:solidFill>
                  <a:srgbClr val="000000"/>
                </a:solidFill>
              </a:rPr>
              <a:t>if the operand types are not identical, the operand with the smaller type </a:t>
            </a:r>
            <a:endParaRPr lang="en-US" altLang="zh-CN" b="1">
              <a:solidFill>
                <a:srgbClr val="000000"/>
              </a:solidFill>
            </a:endParaRPr>
          </a:p>
          <a:p>
            <a:pPr eaLnBrk="1" hangingPunct="1">
              <a:lnSpc>
                <a:spcPct val="120000"/>
              </a:lnSpc>
              <a:spcBef>
                <a:spcPct val="0"/>
              </a:spcBef>
              <a:buClrTx/>
              <a:buSzTx/>
              <a:buFontTx/>
              <a:buNone/>
            </a:pPr>
            <a:r>
              <a:rPr lang="en-US" altLang="en-US" b="1">
                <a:solidFill>
                  <a:srgbClr val="000000"/>
                </a:solidFill>
              </a:rPr>
              <a:t>is converted to the larger type prior to the operation.</a:t>
            </a:r>
            <a:endParaRPr lang="zh-CN" altLang="en-US" b="1">
              <a:solidFill>
                <a:srgbClr val="000000"/>
              </a:solidFill>
            </a:endParaRPr>
          </a:p>
        </p:txBody>
      </p:sp>
      <p:sp>
        <p:nvSpPr>
          <p:cNvPr id="137222" name="Rectangle 3"/>
          <p:cNvSpPr>
            <a:spLocks noChangeArrowheads="1"/>
          </p:cNvSpPr>
          <p:nvPr/>
        </p:nvSpPr>
        <p:spPr bwMode="auto">
          <a:xfrm>
            <a:off x="1919288" y="3944938"/>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7223" name="Text Box 7"/>
          <p:cNvSpPr txBox="1">
            <a:spLocks noChangeArrowheads="1"/>
          </p:cNvSpPr>
          <p:nvPr/>
        </p:nvSpPr>
        <p:spPr bwMode="auto">
          <a:xfrm>
            <a:off x="1992313" y="4286251"/>
            <a:ext cx="7848600" cy="83099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195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5413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 typeface="宋体" panose="02010600030101010101" pitchFamily="2" charset="-122"/>
              <a:buChar char="﹣"/>
            </a:pPr>
            <a:r>
              <a:rPr lang="en-US" altLang="zh-CN" b="1" dirty="0">
                <a:solidFill>
                  <a:srgbClr val="000000"/>
                </a:solidFill>
              </a:rPr>
              <a:t> </a:t>
            </a:r>
            <a:r>
              <a:rPr lang="en-US" altLang="en-US" b="1" dirty="0">
                <a:solidFill>
                  <a:srgbClr val="000000"/>
                </a:solidFill>
              </a:rPr>
              <a:t>largest of the two operand types</a:t>
            </a:r>
          </a:p>
          <a:p>
            <a:pPr eaLnBrk="1" hangingPunct="1">
              <a:lnSpc>
                <a:spcPct val="120000"/>
              </a:lnSpc>
              <a:spcBef>
                <a:spcPct val="0"/>
              </a:spcBef>
              <a:buClrTx/>
              <a:buSzTx/>
              <a:buFont typeface="宋体" panose="02010600030101010101" pitchFamily="2" charset="-122"/>
              <a:buChar char="﹣"/>
            </a:pPr>
            <a:r>
              <a:rPr lang="en-US" altLang="zh-CN" b="1" dirty="0">
                <a:solidFill>
                  <a:srgbClr val="000000"/>
                </a:solidFill>
              </a:rPr>
              <a:t> </a:t>
            </a:r>
            <a:r>
              <a:rPr lang="en-US" altLang="en-US" b="1" dirty="0">
                <a:solidFill>
                  <a:srgbClr val="FF0000"/>
                </a:solidFill>
              </a:rPr>
              <a:t>for numeric types and </a:t>
            </a:r>
            <a:r>
              <a:rPr lang="en-US" altLang="en-US" b="1" i="1" dirty="0">
                <a:solidFill>
                  <a:srgbClr val="FF0000"/>
                </a:solidFill>
              </a:rPr>
              <a:t>char</a:t>
            </a:r>
            <a:r>
              <a:rPr lang="en-US" altLang="zh-CN" b="1" dirty="0">
                <a:solidFill>
                  <a:srgbClr val="FF0000"/>
                </a:solidFill>
              </a:rPr>
              <a:t> </a:t>
            </a:r>
            <a:r>
              <a:rPr lang="en-US" altLang="en-US" b="1" dirty="0">
                <a:solidFill>
                  <a:srgbClr val="FF0000"/>
                </a:solidFill>
              </a:rPr>
              <a:t>the result type is at least </a:t>
            </a:r>
            <a:r>
              <a:rPr lang="en-US" altLang="en-US" b="1" i="1" dirty="0" err="1">
                <a:solidFill>
                  <a:srgbClr val="FF0000"/>
                </a:solidFill>
              </a:rPr>
              <a:t>int</a:t>
            </a:r>
            <a:endParaRPr lang="zh-CN" altLang="en-US" b="1" i="1" dirty="0">
              <a:solidFill>
                <a:srgbClr val="FF0000"/>
              </a:solidFill>
            </a:endParaRPr>
          </a:p>
        </p:txBody>
      </p:sp>
    </p:spTree>
    <p:extLst>
      <p:ext uri="{BB962C8B-B14F-4D97-AF65-F5344CB8AC3E}">
        <p14:creationId xmlns:p14="http://schemas.microsoft.com/office/powerpoint/2010/main" val="2771312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7AD2A6E-EAD3-4BA0-9CE1-76243C0EF65F}" type="slidenum">
              <a:rPr lang="zh-CN" altLang="en-US" sz="1400">
                <a:solidFill>
                  <a:srgbClr val="000000"/>
                </a:solidFill>
              </a:rPr>
              <a:pPr eaLnBrk="1" hangingPunct="1"/>
              <a:t>45</a:t>
            </a:fld>
            <a:endParaRPr lang="en-US" altLang="zh-CN" sz="1400">
              <a:solidFill>
                <a:srgbClr val="000000"/>
              </a:solidFill>
            </a:endParaRPr>
          </a:p>
        </p:txBody>
      </p:sp>
      <p:sp>
        <p:nvSpPr>
          <p:cNvPr id="13824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Shift Expressions</a:t>
            </a:r>
          </a:p>
        </p:txBody>
      </p:sp>
      <p:sp>
        <p:nvSpPr>
          <p:cNvPr id="138244" name="Rectangle 3"/>
          <p:cNvSpPr>
            <a:spLocks noChangeArrowheads="1"/>
          </p:cNvSpPr>
          <p:nvPr/>
        </p:nvSpPr>
        <p:spPr bwMode="auto">
          <a:xfrm>
            <a:off x="1919288" y="1563689"/>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 for x &lt;&lt; y and x &gt;&gt; y</a:t>
            </a:r>
          </a:p>
        </p:txBody>
      </p:sp>
      <p:sp>
        <p:nvSpPr>
          <p:cNvPr id="138245" name="Text Box 4"/>
          <p:cNvSpPr txBox="1">
            <a:spLocks noChangeArrowheads="1"/>
          </p:cNvSpPr>
          <p:nvPr/>
        </p:nvSpPr>
        <p:spPr bwMode="auto">
          <a:xfrm>
            <a:off x="2208214" y="1995489"/>
            <a:ext cx="6480175"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22313"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Symbol" panose="05050102010706020507" pitchFamily="18" charset="2"/>
              <a:buChar char="·"/>
            </a:pPr>
            <a:r>
              <a:rPr lang="en-US" altLang="zh-CN" b="1" i="1">
                <a:solidFill>
                  <a:srgbClr val="000000"/>
                </a:solidFill>
              </a:rPr>
              <a:t>x</a:t>
            </a:r>
            <a:r>
              <a:rPr lang="en-US" altLang="zh-CN" b="1">
                <a:solidFill>
                  <a:srgbClr val="000000"/>
                </a:solidFill>
              </a:rPr>
              <a:t>: integer type or </a:t>
            </a:r>
            <a:r>
              <a:rPr lang="en-US" altLang="zh-CN" b="1" i="1">
                <a:solidFill>
                  <a:srgbClr val="000000"/>
                </a:solidFill>
              </a:rPr>
              <a:t>char</a:t>
            </a:r>
            <a:endParaRPr lang="en-US" altLang="zh-CN" b="1">
              <a:solidFill>
                <a:srgbClr val="000000"/>
              </a:solidFill>
            </a:endParaRPr>
          </a:p>
          <a:p>
            <a:pPr eaLnBrk="1" hangingPunct="1">
              <a:spcBef>
                <a:spcPct val="0"/>
              </a:spcBef>
              <a:buClrTx/>
              <a:buSzTx/>
              <a:buFont typeface="Symbol" panose="05050102010706020507" pitchFamily="18" charset="2"/>
              <a:buChar char="·"/>
            </a:pPr>
            <a:r>
              <a:rPr lang="en-US" altLang="zh-CN" b="1" i="1">
                <a:solidFill>
                  <a:srgbClr val="000000"/>
                </a:solidFill>
              </a:rPr>
              <a:t>y</a:t>
            </a:r>
            <a:r>
              <a:rPr lang="en-US" altLang="zh-CN" b="1">
                <a:solidFill>
                  <a:srgbClr val="000000"/>
                </a:solidFill>
              </a:rPr>
              <a:t>: </a:t>
            </a:r>
            <a:r>
              <a:rPr lang="en-US" altLang="zh-CN" b="1" i="1">
                <a:solidFill>
                  <a:srgbClr val="000000"/>
                </a:solidFill>
              </a:rPr>
              <a:t>int</a:t>
            </a:r>
            <a:endParaRPr lang="zh-CN" altLang="en-US" b="1" i="1">
              <a:solidFill>
                <a:srgbClr val="000000"/>
              </a:solidFill>
            </a:endParaRPr>
          </a:p>
        </p:txBody>
      </p:sp>
      <p:sp>
        <p:nvSpPr>
          <p:cNvPr id="138246" name="Rectangle 3"/>
          <p:cNvSpPr>
            <a:spLocks noChangeArrowheads="1"/>
          </p:cNvSpPr>
          <p:nvPr/>
        </p:nvSpPr>
        <p:spPr bwMode="auto">
          <a:xfrm>
            <a:off x="1919288" y="2924175"/>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8247" name="Text Box 6"/>
          <p:cNvSpPr txBox="1">
            <a:spLocks noChangeArrowheads="1"/>
          </p:cNvSpPr>
          <p:nvPr/>
        </p:nvSpPr>
        <p:spPr bwMode="auto">
          <a:xfrm>
            <a:off x="2208213" y="3355976"/>
            <a:ext cx="8280400" cy="3968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type of </a:t>
            </a:r>
            <a:r>
              <a:rPr lang="en-US" altLang="zh-CN" sz="2000" b="1" i="1">
                <a:solidFill>
                  <a:srgbClr val="000000"/>
                </a:solidFill>
                <a:latin typeface="Times New Roman" panose="02020603050405020304" pitchFamily="18" charset="0"/>
              </a:rPr>
              <a:t>x</a:t>
            </a:r>
            <a:r>
              <a:rPr lang="en-US" altLang="zh-CN" sz="2000" b="1">
                <a:solidFill>
                  <a:srgbClr val="000000"/>
                </a:solidFill>
                <a:latin typeface="Times New Roman" panose="02020603050405020304" pitchFamily="18" charset="0"/>
              </a:rPr>
              <a:t>, but at least </a:t>
            </a:r>
            <a:r>
              <a:rPr lang="en-US" altLang="zh-CN" sz="2000" b="1" i="1">
                <a:solidFill>
                  <a:srgbClr val="000000"/>
                </a:solidFill>
                <a:latin typeface="Times New Roman" panose="02020603050405020304" pitchFamily="18" charset="0"/>
              </a:rPr>
              <a:t>int</a:t>
            </a:r>
            <a:r>
              <a:rPr lang="en-US" altLang="zh-CN" sz="2000" b="1">
                <a:solidFill>
                  <a:srgbClr val="000000"/>
                </a:solidFill>
                <a:latin typeface="Times New Roman" panose="02020603050405020304" pitchFamily="18" charset="0"/>
              </a:rPr>
              <a:t>.</a:t>
            </a:r>
            <a:endParaRPr lang="zh-CN" altLang="en-US" sz="2000" b="1">
              <a:solidFill>
                <a:srgbClr val="000000"/>
              </a:solidFill>
              <a:latin typeface="Times New Roman" panose="02020603050405020304" pitchFamily="18" charset="0"/>
            </a:endParaRPr>
          </a:p>
        </p:txBody>
      </p:sp>
      <p:sp>
        <p:nvSpPr>
          <p:cNvPr id="138248" name="Rectangle 3"/>
          <p:cNvSpPr>
            <a:spLocks noChangeArrowheads="1"/>
          </p:cNvSpPr>
          <p:nvPr/>
        </p:nvSpPr>
        <p:spPr bwMode="auto">
          <a:xfrm>
            <a:off x="1847851" y="4076701"/>
            <a:ext cx="7777163" cy="1800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444500" indent="-358775"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9096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3176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7256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1336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90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3048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505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9624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Clr>
                <a:srgbClr val="3333CC"/>
              </a:buClr>
              <a:buFont typeface="Wingdings" panose="05000000000000000000" pitchFamily="2" charset="2"/>
              <a:buNone/>
            </a:pPr>
            <a:r>
              <a:rPr lang="de-AT" altLang="zh-CN" sz="2200" b="1" dirty="0">
                <a:solidFill>
                  <a:srgbClr val="000000"/>
                </a:solidFill>
              </a:rPr>
              <a:t>Note</a:t>
            </a:r>
          </a:p>
          <a:p>
            <a:pPr eaLnBrk="1" hangingPunct="1">
              <a:lnSpc>
                <a:spcPct val="110000"/>
              </a:lnSpc>
              <a:buClr>
                <a:srgbClr val="000000"/>
              </a:buClr>
              <a:buFont typeface="Wingdings" panose="05000000000000000000" pitchFamily="2" charset="2"/>
              <a:buNone/>
            </a:pPr>
            <a:r>
              <a:rPr lang="de-AT" altLang="zh-CN" b="1" dirty="0">
                <a:solidFill>
                  <a:srgbClr val="000000"/>
                </a:solidFill>
              </a:rPr>
              <a:t>shift right(&gt;&gt;)</a:t>
            </a:r>
          </a:p>
          <a:p>
            <a:pPr eaLnBrk="1" hangingPunct="1">
              <a:lnSpc>
                <a:spcPct val="110000"/>
              </a:lnSpc>
              <a:buClr>
                <a:srgbClr val="000000"/>
              </a:buClr>
              <a:buFont typeface="Wingdings" panose="05000000000000000000" pitchFamily="2" charset="2"/>
              <a:buNone/>
            </a:pPr>
            <a:r>
              <a:rPr lang="de-AT" altLang="zh-CN" b="1" dirty="0">
                <a:solidFill>
                  <a:srgbClr val="000000"/>
                </a:solidFill>
              </a:rPr>
              <a:t> 	</a:t>
            </a:r>
            <a:r>
              <a:rPr lang="de-AT" altLang="zh-CN" b="1" dirty="0">
                <a:solidFill>
                  <a:srgbClr val="FF0000"/>
                </a:solidFill>
              </a:rPr>
              <a:t>for unsigned types:   does a </a:t>
            </a:r>
            <a:r>
              <a:rPr lang="de-AT" altLang="zh-CN" b="1" i="1" dirty="0">
                <a:solidFill>
                  <a:srgbClr val="FF0000"/>
                </a:solidFill>
              </a:rPr>
              <a:t>logical shift</a:t>
            </a:r>
          </a:p>
          <a:p>
            <a:pPr eaLnBrk="1" hangingPunct="1">
              <a:lnSpc>
                <a:spcPct val="110000"/>
              </a:lnSpc>
              <a:buClr>
                <a:srgbClr val="000000"/>
              </a:buClr>
              <a:buFont typeface="Wingdings" panose="05000000000000000000" pitchFamily="2" charset="2"/>
              <a:buNone/>
            </a:pPr>
            <a:r>
              <a:rPr lang="de-AT" altLang="zh-CN" b="1" i="1" dirty="0">
                <a:solidFill>
                  <a:srgbClr val="FF0000"/>
                </a:solidFill>
              </a:rPr>
              <a:t> 	</a:t>
            </a:r>
            <a:r>
              <a:rPr lang="de-AT" altLang="zh-CN" b="1" dirty="0">
                <a:solidFill>
                  <a:srgbClr val="FF0000"/>
                </a:solidFill>
              </a:rPr>
              <a:t>for signed types:</a:t>
            </a:r>
            <a:r>
              <a:rPr lang="de-AT" altLang="zh-CN" b="1" i="1" dirty="0">
                <a:solidFill>
                  <a:srgbClr val="FF0000"/>
                </a:solidFill>
              </a:rPr>
              <a:t>       </a:t>
            </a:r>
            <a:r>
              <a:rPr lang="de-AT" altLang="zh-CN" b="1" dirty="0">
                <a:solidFill>
                  <a:srgbClr val="FF0000"/>
                </a:solidFill>
              </a:rPr>
              <a:t>does an </a:t>
            </a:r>
            <a:r>
              <a:rPr lang="de-AT" altLang="zh-CN" b="1" i="1" dirty="0">
                <a:solidFill>
                  <a:srgbClr val="FF0000"/>
                </a:solidFill>
              </a:rPr>
              <a:t>arithmetic shift</a:t>
            </a:r>
            <a:r>
              <a:rPr lang="de-AT" altLang="zh-CN" b="1" dirty="0">
                <a:solidFill>
                  <a:srgbClr val="FF0000"/>
                </a:solidFill>
              </a:rPr>
              <a:t>.</a:t>
            </a:r>
          </a:p>
        </p:txBody>
      </p:sp>
    </p:spTree>
    <p:extLst>
      <p:ext uri="{BB962C8B-B14F-4D97-AF65-F5344CB8AC3E}">
        <p14:creationId xmlns:p14="http://schemas.microsoft.com/office/powerpoint/2010/main" val="1113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371F818-9EAC-41B3-BE2B-99F93B22AEAE}" type="slidenum">
              <a:rPr lang="zh-CN" altLang="en-US" sz="1400">
                <a:solidFill>
                  <a:srgbClr val="000000"/>
                </a:solidFill>
              </a:rPr>
              <a:pPr eaLnBrk="1" hangingPunct="1"/>
              <a:t>46</a:t>
            </a:fld>
            <a:endParaRPr lang="en-US" altLang="zh-CN" sz="1400">
              <a:solidFill>
                <a:srgbClr val="000000"/>
              </a:solidFill>
            </a:endParaRPr>
          </a:p>
        </p:txBody>
      </p:sp>
      <p:sp>
        <p:nvSpPr>
          <p:cNvPr id="13926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Overflow Checks</a:t>
            </a:r>
          </a:p>
        </p:txBody>
      </p:sp>
      <p:sp>
        <p:nvSpPr>
          <p:cNvPr id="139268" name="Rectangle 3"/>
          <p:cNvSpPr>
            <a:spLocks noChangeArrowheads="1"/>
          </p:cNvSpPr>
          <p:nvPr/>
        </p:nvSpPr>
        <p:spPr bwMode="auto">
          <a:xfrm>
            <a:off x="1919288" y="1282700"/>
            <a:ext cx="7772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Overflow is not checked by default (like in Java)</a:t>
            </a:r>
          </a:p>
        </p:txBody>
      </p:sp>
      <p:sp>
        <p:nvSpPr>
          <p:cNvPr id="139269" name="Text Box 4"/>
          <p:cNvSpPr txBox="1">
            <a:spLocks noChangeArrowheads="1"/>
          </p:cNvSpPr>
          <p:nvPr/>
        </p:nvSpPr>
        <p:spPr bwMode="auto">
          <a:xfrm>
            <a:off x="2208214" y="1735138"/>
            <a:ext cx="5832475" cy="67151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int x = 1000000;</a:t>
            </a:r>
          </a:p>
          <a:p>
            <a:pPr eaLnBrk="1" hangingPunct="1"/>
            <a:r>
              <a:rPr lang="en-US" altLang="zh-CN" sz="2000" b="1">
                <a:solidFill>
                  <a:srgbClr val="000000"/>
                </a:solidFill>
                <a:latin typeface="Calibri" panose="020F0502020204030204" pitchFamily="34" charset="0"/>
              </a:rPr>
              <a:t>x = x * x; // -727379968, no error</a:t>
            </a:r>
            <a:endParaRPr lang="zh-CN" altLang="en-US" sz="2000" b="1">
              <a:solidFill>
                <a:srgbClr val="000000"/>
              </a:solidFill>
              <a:latin typeface="Calibri" panose="020F0502020204030204" pitchFamily="34" charset="0"/>
            </a:endParaRPr>
          </a:p>
        </p:txBody>
      </p:sp>
      <p:grpSp>
        <p:nvGrpSpPr>
          <p:cNvPr id="159753" name="Group 9"/>
          <p:cNvGrpSpPr>
            <a:grpSpLocks/>
          </p:cNvGrpSpPr>
          <p:nvPr/>
        </p:nvGrpSpPr>
        <p:grpSpPr bwMode="auto">
          <a:xfrm>
            <a:off x="1919289" y="2706688"/>
            <a:ext cx="7489825" cy="2235200"/>
            <a:chOff x="249" y="1705"/>
            <a:chExt cx="4718" cy="1408"/>
          </a:xfrm>
        </p:grpSpPr>
        <p:sp>
          <p:nvSpPr>
            <p:cNvPr id="139274" name="Rectangle 3"/>
            <p:cNvSpPr>
              <a:spLocks noChangeArrowheads="1"/>
            </p:cNvSpPr>
            <p:nvPr/>
          </p:nvSpPr>
          <p:spPr bwMode="auto">
            <a:xfrm>
              <a:off x="249" y="1705"/>
              <a:ext cx="471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Overflow checks can be turned on</a:t>
              </a:r>
            </a:p>
          </p:txBody>
        </p:sp>
        <p:sp>
          <p:nvSpPr>
            <p:cNvPr id="139275" name="Text Box 6"/>
            <p:cNvSpPr txBox="1">
              <a:spLocks noChangeArrowheads="1"/>
            </p:cNvSpPr>
            <p:nvPr/>
          </p:nvSpPr>
          <p:spPr bwMode="auto">
            <a:xfrm>
              <a:off x="431" y="1977"/>
              <a:ext cx="3674" cy="1136"/>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a:solidFill>
                    <a:srgbClr val="000000"/>
                  </a:solidFill>
                  <a:latin typeface="Calibri" panose="020F0502020204030204" pitchFamily="34" charset="0"/>
                </a:rPr>
                <a:t>x = </a:t>
              </a:r>
              <a:r>
                <a:rPr lang="en-US" altLang="zh-CN" sz="2000" b="1">
                  <a:solidFill>
                    <a:srgbClr val="FF0000"/>
                  </a:solidFill>
                  <a:latin typeface="Calibri" panose="020F0502020204030204" pitchFamily="34" charset="0"/>
                </a:rPr>
                <a:t>checked</a:t>
              </a:r>
              <a:r>
                <a:rPr lang="en-US" altLang="zh-CN" sz="2000" b="1">
                  <a:solidFill>
                    <a:srgbClr val="000000"/>
                  </a:solidFill>
                  <a:latin typeface="Calibri" panose="020F0502020204030204" pitchFamily="34" charset="0"/>
                </a:rPr>
                <a:t>(x * x);   // </a:t>
              </a:r>
              <a:r>
                <a:rPr lang="en-US" altLang="zh-CN" sz="2000" b="1">
                  <a:solidFill>
                    <a:srgbClr val="1C1C1C"/>
                  </a:solidFill>
                  <a:latin typeface="Calibri" panose="020F0502020204030204" pitchFamily="34" charset="0"/>
                  <a:sym typeface="Wingdings 3" panose="05040102010807070707" pitchFamily="18" charset="2"/>
                </a:rPr>
                <a:t></a:t>
              </a:r>
              <a:r>
                <a:rPr lang="en-US" altLang="zh-CN" sz="2000" b="1" i="1">
                  <a:solidFill>
                    <a:srgbClr val="000000"/>
                  </a:solidFill>
                  <a:latin typeface="Calibri" panose="020F0502020204030204" pitchFamily="34" charset="0"/>
                </a:rPr>
                <a:t>System.OverflowException</a:t>
              </a:r>
            </a:p>
            <a:p>
              <a:pPr eaLnBrk="1" hangingPunct="1">
                <a:lnSpc>
                  <a:spcPct val="80000"/>
                </a:lnSpc>
              </a:pPr>
              <a:endParaRPr lang="en-US" altLang="zh-CN" sz="2000" b="1">
                <a:solidFill>
                  <a:srgbClr val="000000"/>
                </a:solidFill>
                <a:latin typeface="Calibri" panose="020F0502020204030204" pitchFamily="34" charset="0"/>
              </a:endParaRPr>
            </a:p>
            <a:p>
              <a:pPr eaLnBrk="1" hangingPunct="1">
                <a:lnSpc>
                  <a:spcPct val="80000"/>
                </a:lnSpc>
              </a:pPr>
              <a:r>
                <a:rPr lang="en-US" altLang="zh-CN" sz="2000" b="1">
                  <a:solidFill>
                    <a:srgbClr val="FF0000"/>
                  </a:solidFill>
                  <a:latin typeface="Calibri" panose="020F0502020204030204" pitchFamily="34" charset="0"/>
                </a:rPr>
                <a:t>checked</a:t>
              </a:r>
              <a:r>
                <a:rPr lang="en-US" altLang="zh-CN" sz="2000" b="1">
                  <a:solidFill>
                    <a:srgbClr val="000000"/>
                  </a:solidFill>
                  <a:latin typeface="Calibri" panose="020F0502020204030204" pitchFamily="34" charset="0"/>
                </a:rPr>
                <a:t>{</a:t>
              </a:r>
            </a:p>
            <a:p>
              <a:pPr eaLnBrk="1" hangingPunct="1">
                <a:lnSpc>
                  <a:spcPct val="80000"/>
                </a:lnSpc>
              </a:pPr>
              <a:r>
                <a:rPr lang="en-US" altLang="zh-CN" sz="2000" b="1">
                  <a:solidFill>
                    <a:srgbClr val="000000"/>
                  </a:solidFill>
                  <a:latin typeface="Calibri" panose="020F0502020204030204" pitchFamily="34" charset="0"/>
                </a:rPr>
                <a:t>        ...</a:t>
              </a:r>
            </a:p>
            <a:p>
              <a:pPr eaLnBrk="1" hangingPunct="1">
                <a:lnSpc>
                  <a:spcPct val="80000"/>
                </a:lnSpc>
              </a:pPr>
              <a:r>
                <a:rPr lang="en-US" altLang="zh-CN" sz="2000" b="1">
                  <a:solidFill>
                    <a:srgbClr val="000000"/>
                  </a:solidFill>
                  <a:latin typeface="Calibri" panose="020F0502020204030204" pitchFamily="34" charset="0"/>
                </a:rPr>
                <a:t>        x = x * x; 	    //  </a:t>
              </a:r>
              <a:r>
                <a:rPr lang="en-US" altLang="zh-CN" sz="2000" b="1">
                  <a:solidFill>
                    <a:srgbClr val="1C1C1C"/>
                  </a:solidFill>
                  <a:latin typeface="Calibri" panose="020F0502020204030204" pitchFamily="34" charset="0"/>
                  <a:sym typeface="Wingdings 3" panose="05040102010807070707" pitchFamily="18" charset="2"/>
                </a:rPr>
                <a:t></a:t>
              </a:r>
              <a:r>
                <a:rPr lang="en-US" altLang="zh-CN" sz="2000" b="1" i="1">
                  <a:solidFill>
                    <a:srgbClr val="000000"/>
                  </a:solidFill>
                  <a:latin typeface="Calibri" panose="020F0502020204030204" pitchFamily="34" charset="0"/>
                </a:rPr>
                <a:t>System.OverflowException</a:t>
              </a:r>
              <a:endParaRPr lang="en-US" altLang="zh-CN" sz="2000" b="1">
                <a:solidFill>
                  <a:srgbClr val="000000"/>
                </a:solidFill>
                <a:latin typeface="Calibri" panose="020F0502020204030204" pitchFamily="34" charset="0"/>
              </a:endParaRPr>
            </a:p>
            <a:p>
              <a:pPr eaLnBrk="1" hangingPunct="1">
                <a:lnSpc>
                  <a:spcPct val="80000"/>
                </a:lnSpc>
              </a:pPr>
              <a:r>
                <a:rPr lang="en-US" altLang="zh-CN" sz="2000" b="1">
                  <a:solidFill>
                    <a:srgbClr val="000000"/>
                  </a:solidFill>
                  <a:latin typeface="Calibri" panose="020F0502020204030204" pitchFamily="34" charset="0"/>
                </a:rPr>
                <a:t>        ...</a:t>
              </a:r>
            </a:p>
            <a:p>
              <a:pPr eaLnBrk="1" hangingPunct="1">
                <a:lnSpc>
                  <a:spcPct val="8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grpSp>
        <p:nvGrpSpPr>
          <p:cNvPr id="159754" name="Group 10"/>
          <p:cNvGrpSpPr>
            <a:grpSpLocks/>
          </p:cNvGrpSpPr>
          <p:nvPr/>
        </p:nvGrpSpPr>
        <p:grpSpPr bwMode="auto">
          <a:xfrm>
            <a:off x="1919288" y="5110579"/>
            <a:ext cx="8570912" cy="768350"/>
            <a:chOff x="249" y="3264"/>
            <a:chExt cx="5399" cy="484"/>
          </a:xfrm>
        </p:grpSpPr>
        <p:sp>
          <p:nvSpPr>
            <p:cNvPr id="139272" name="Rectangle 3"/>
            <p:cNvSpPr>
              <a:spLocks noChangeArrowheads="1"/>
            </p:cNvSpPr>
            <p:nvPr/>
          </p:nvSpPr>
          <p:spPr bwMode="auto">
            <a:xfrm>
              <a:off x="249" y="3264"/>
              <a:ext cx="5399" cy="2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sz="2200" b="1" dirty="0">
                  <a:solidFill>
                    <a:srgbClr val="FF0000"/>
                  </a:solidFill>
                </a:rPr>
                <a:t>Overflow checks can also be turned on with a compiler switch</a:t>
              </a:r>
            </a:p>
          </p:txBody>
        </p:sp>
        <p:sp>
          <p:nvSpPr>
            <p:cNvPr id="139273" name="Text Box 8"/>
            <p:cNvSpPr txBox="1">
              <a:spLocks noChangeArrowheads="1"/>
            </p:cNvSpPr>
            <p:nvPr/>
          </p:nvSpPr>
          <p:spPr bwMode="auto">
            <a:xfrm>
              <a:off x="385" y="3536"/>
              <a:ext cx="3674" cy="21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a:solidFill>
                    <a:srgbClr val="000000"/>
                  </a:solidFill>
                  <a:latin typeface="Times New Roman" panose="02020603050405020304" pitchFamily="18" charset="0"/>
                </a:rPr>
                <a:t>csc /</a:t>
              </a:r>
              <a:r>
                <a:rPr lang="en-US" altLang="zh-CN" sz="2000" b="1">
                  <a:solidFill>
                    <a:srgbClr val="FF0000"/>
                  </a:solidFill>
                  <a:latin typeface="Times New Roman" panose="02020603050405020304" pitchFamily="18" charset="0"/>
                </a:rPr>
                <a:t>checked</a:t>
              </a:r>
              <a:r>
                <a:rPr lang="en-US" altLang="zh-CN" sz="2000" b="1">
                  <a:solidFill>
                    <a:srgbClr val="000000"/>
                  </a:solidFill>
                  <a:latin typeface="Times New Roman" panose="02020603050405020304" pitchFamily="18" charset="0"/>
                </a:rPr>
                <a:t> Test.cs</a:t>
              </a:r>
              <a:endParaRPr lang="zh-CN" altLang="en-US" sz="2000" b="1">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178534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80D7080-36E8-4B01-A7CC-7A9016ADB123}" type="slidenum">
              <a:rPr lang="zh-CN" altLang="en-US" sz="1400">
                <a:solidFill>
                  <a:srgbClr val="000000"/>
                </a:solidFill>
              </a:rPr>
              <a:pPr eaLnBrk="1" hangingPunct="1"/>
              <a:t>47</a:t>
            </a:fld>
            <a:endParaRPr lang="en-US" altLang="zh-CN" sz="1400">
              <a:solidFill>
                <a:srgbClr val="000000"/>
              </a:solidFill>
            </a:endParaRPr>
          </a:p>
        </p:txBody>
      </p:sp>
      <p:sp>
        <p:nvSpPr>
          <p:cNvPr id="14029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typeof and sizeof</a:t>
            </a:r>
          </a:p>
        </p:txBody>
      </p:sp>
      <p:sp>
        <p:nvSpPr>
          <p:cNvPr id="140292" name="Rectangle 3"/>
          <p:cNvSpPr>
            <a:spLocks noChangeArrowheads="1"/>
          </p:cNvSpPr>
          <p:nvPr/>
        </p:nvSpPr>
        <p:spPr bwMode="auto">
          <a:xfrm>
            <a:off x="1919289" y="1282700"/>
            <a:ext cx="81375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typeof</a:t>
            </a:r>
          </a:p>
          <a:p>
            <a:pPr eaLnBrk="1" hangingPunct="1">
              <a:buClr>
                <a:srgbClr val="000000"/>
              </a:buClr>
              <a:buFont typeface="Wingdings" panose="05000000000000000000" pitchFamily="2" charset="2"/>
              <a:buChar char="l"/>
            </a:pPr>
            <a:r>
              <a:rPr lang="de-AT" altLang="zh-CN" b="1">
                <a:solidFill>
                  <a:srgbClr val="000000"/>
                </a:solidFill>
              </a:rPr>
              <a:t>Returns the </a:t>
            </a:r>
            <a:r>
              <a:rPr lang="de-AT" altLang="zh-CN" b="1" i="1">
                <a:solidFill>
                  <a:srgbClr val="000000"/>
                </a:solidFill>
              </a:rPr>
              <a:t>Type </a:t>
            </a:r>
            <a:r>
              <a:rPr lang="de-AT" altLang="zh-CN" b="1">
                <a:solidFill>
                  <a:srgbClr val="000000"/>
                </a:solidFill>
              </a:rPr>
              <a:t>descriptor for a given </a:t>
            </a:r>
            <a:r>
              <a:rPr lang="de-AT" altLang="zh-CN" b="1" u="sng">
                <a:solidFill>
                  <a:srgbClr val="000000"/>
                </a:solidFill>
              </a:rPr>
              <a:t>type</a:t>
            </a:r>
          </a:p>
          <a:p>
            <a:pPr eaLnBrk="1" hangingPunct="1">
              <a:buClr>
                <a:srgbClr val="000000"/>
              </a:buClr>
              <a:buFont typeface="Wingdings" panose="05000000000000000000" pitchFamily="2" charset="2"/>
              <a:buNone/>
            </a:pPr>
            <a:r>
              <a:rPr lang="de-AT" altLang="zh-CN" b="1">
                <a:solidFill>
                  <a:srgbClr val="000000"/>
                </a:solidFill>
              </a:rPr>
              <a:t>     (the </a:t>
            </a:r>
            <a:r>
              <a:rPr lang="de-AT" altLang="zh-CN" b="1" i="1">
                <a:solidFill>
                  <a:srgbClr val="000000"/>
                </a:solidFill>
              </a:rPr>
              <a:t>Type </a:t>
            </a:r>
            <a:r>
              <a:rPr lang="de-AT" altLang="zh-CN" b="1">
                <a:solidFill>
                  <a:srgbClr val="000000"/>
                </a:solidFill>
              </a:rPr>
              <a:t>descriptor of an </a:t>
            </a:r>
            <a:r>
              <a:rPr lang="de-AT" altLang="zh-CN" b="1" u="sng">
                <a:solidFill>
                  <a:srgbClr val="000000"/>
                </a:solidFill>
              </a:rPr>
              <a:t>object</a:t>
            </a:r>
            <a:r>
              <a:rPr lang="de-AT" altLang="zh-CN" b="1">
                <a:solidFill>
                  <a:srgbClr val="000000"/>
                </a:solidFill>
              </a:rPr>
              <a:t> </a:t>
            </a:r>
            <a:r>
              <a:rPr lang="de-AT" altLang="zh-CN" b="1" i="1">
                <a:solidFill>
                  <a:srgbClr val="000000"/>
                </a:solidFill>
              </a:rPr>
              <a:t>o </a:t>
            </a:r>
            <a:r>
              <a:rPr lang="de-AT" altLang="zh-CN" b="1">
                <a:solidFill>
                  <a:srgbClr val="000000"/>
                </a:solidFill>
              </a:rPr>
              <a:t>can be retrieved with </a:t>
            </a:r>
            <a:r>
              <a:rPr lang="de-AT" altLang="zh-CN" b="1" i="1">
                <a:solidFill>
                  <a:srgbClr val="000000"/>
                </a:solidFill>
              </a:rPr>
              <a:t>o.GetType()</a:t>
            </a:r>
            <a:r>
              <a:rPr lang="de-AT" altLang="zh-CN" b="1">
                <a:solidFill>
                  <a:srgbClr val="000000"/>
                </a:solidFill>
              </a:rPr>
              <a:t>).</a:t>
            </a:r>
          </a:p>
        </p:txBody>
      </p:sp>
      <p:sp>
        <p:nvSpPr>
          <p:cNvPr id="140293" name="Text Box 4"/>
          <p:cNvSpPr txBox="1">
            <a:spLocks noChangeArrowheads="1"/>
          </p:cNvSpPr>
          <p:nvPr/>
        </p:nvSpPr>
        <p:spPr bwMode="auto">
          <a:xfrm>
            <a:off x="2208213" y="2527301"/>
            <a:ext cx="5040312"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Type t = </a:t>
            </a:r>
            <a:r>
              <a:rPr lang="en-US" altLang="zh-CN" sz="2000" b="1">
                <a:solidFill>
                  <a:srgbClr val="FF0000"/>
                </a:solidFill>
                <a:latin typeface="Calibri" panose="020F0502020204030204" pitchFamily="34" charset="0"/>
              </a:rPr>
              <a:t>typeof(int)</a:t>
            </a:r>
            <a:r>
              <a:rPr lang="en-US" altLang="zh-CN" sz="2000" b="1">
                <a:solidFill>
                  <a:srgbClr val="000000"/>
                </a:solidFill>
                <a:latin typeface="Calibri" panose="020F0502020204030204" pitchFamily="34" charset="0"/>
              </a:rPr>
              <a:t>;</a:t>
            </a:r>
          </a:p>
          <a:p>
            <a:pPr eaLnBrk="1" hangingPunct="1"/>
            <a:r>
              <a:rPr lang="en-US" altLang="zh-CN" sz="2000" b="1">
                <a:solidFill>
                  <a:srgbClr val="000000"/>
                </a:solidFill>
                <a:latin typeface="Calibri" panose="020F0502020204030204" pitchFamily="34" charset="0"/>
              </a:rPr>
              <a:t>Console.WriteLine(t.Name);      // </a:t>
            </a:r>
            <a:r>
              <a:rPr lang="en-US" altLang="zh-CN" sz="2000" b="1">
                <a:solidFill>
                  <a:srgbClr val="000000"/>
                </a:solidFill>
                <a:latin typeface="Calibri" panose="020F0502020204030204" pitchFamily="34" charset="0"/>
                <a:sym typeface="Wingdings 3" panose="05040102010807070707" pitchFamily="18" charset="2"/>
              </a:rPr>
              <a:t> </a:t>
            </a:r>
            <a:r>
              <a:rPr lang="en-US" altLang="zh-CN" sz="2000" b="1">
                <a:solidFill>
                  <a:srgbClr val="000000"/>
                </a:solidFill>
                <a:latin typeface="Calibri" panose="020F0502020204030204" pitchFamily="34" charset="0"/>
              </a:rPr>
              <a:t>Int32</a:t>
            </a:r>
            <a:endParaRPr lang="zh-CN" altLang="en-US" sz="2000" b="1">
              <a:solidFill>
                <a:srgbClr val="000000"/>
              </a:solidFill>
              <a:latin typeface="Calibri" panose="020F0502020204030204" pitchFamily="34" charset="0"/>
            </a:endParaRPr>
          </a:p>
        </p:txBody>
      </p:sp>
      <p:grpSp>
        <p:nvGrpSpPr>
          <p:cNvPr id="160777" name="Group 9"/>
          <p:cNvGrpSpPr>
            <a:grpSpLocks/>
          </p:cNvGrpSpPr>
          <p:nvPr/>
        </p:nvGrpSpPr>
        <p:grpSpPr bwMode="auto">
          <a:xfrm>
            <a:off x="1919289" y="3392488"/>
            <a:ext cx="8497887" cy="3124200"/>
            <a:chOff x="249" y="2137"/>
            <a:chExt cx="5353" cy="1968"/>
          </a:xfrm>
        </p:grpSpPr>
        <p:sp>
          <p:nvSpPr>
            <p:cNvPr id="140295" name="Rectangle 3"/>
            <p:cNvSpPr>
              <a:spLocks noChangeArrowheads="1"/>
            </p:cNvSpPr>
            <p:nvPr/>
          </p:nvSpPr>
          <p:spPr bwMode="auto">
            <a:xfrm>
              <a:off x="249" y="2137"/>
              <a:ext cx="5353"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sz="2200" b="1" dirty="0">
                  <a:solidFill>
                    <a:srgbClr val="000000"/>
                  </a:solidFill>
                </a:rPr>
                <a:t>sizeof</a:t>
              </a:r>
            </a:p>
            <a:p>
              <a:pPr eaLnBrk="1" hangingPunct="1">
                <a:buClr>
                  <a:srgbClr val="000000"/>
                </a:buClr>
                <a:buFont typeface="Wingdings" panose="05000000000000000000" pitchFamily="2" charset="2"/>
                <a:buChar char="l"/>
              </a:pPr>
              <a:r>
                <a:rPr lang="de-AT" altLang="zh-CN" b="1" dirty="0">
                  <a:solidFill>
                    <a:srgbClr val="FF0000"/>
                  </a:solidFill>
                </a:rPr>
                <a:t>Returns the size of a type in bytes.</a:t>
              </a:r>
              <a:endParaRPr lang="de-AT" altLang="zh-CN" dirty="0">
                <a:solidFill>
                  <a:srgbClr val="FF0000"/>
                </a:solidFill>
              </a:endParaRPr>
            </a:p>
            <a:p>
              <a:pPr eaLnBrk="1" hangingPunct="1">
                <a:buClr>
                  <a:srgbClr val="000000"/>
                </a:buClr>
                <a:buFont typeface="Wingdings" panose="05000000000000000000" pitchFamily="2" charset="2"/>
                <a:buChar char="l"/>
              </a:pPr>
              <a:r>
                <a:rPr lang="de-AT" altLang="zh-CN" b="1" dirty="0">
                  <a:solidFill>
                    <a:srgbClr val="FF0000"/>
                  </a:solidFill>
                </a:rPr>
                <a:t>Can only be applied to valuetypes.</a:t>
              </a:r>
              <a:endParaRPr lang="de-AT" altLang="zh-CN" dirty="0">
                <a:solidFill>
                  <a:srgbClr val="FF0000"/>
                </a:solidFill>
              </a:endParaRPr>
            </a:p>
            <a:p>
              <a:pPr eaLnBrk="1" hangingPunct="1">
                <a:buClr>
                  <a:srgbClr val="000000"/>
                </a:buClr>
                <a:buFont typeface="Wingdings" panose="05000000000000000000" pitchFamily="2" charset="2"/>
                <a:buChar char="l"/>
              </a:pPr>
              <a:r>
                <a:rPr lang="de-AT" altLang="zh-CN" b="1" dirty="0">
                  <a:solidFill>
                    <a:srgbClr val="FF0000"/>
                  </a:solidFill>
                </a:rPr>
                <a:t>Can only be used in an unsafeblock (the size of structs may be system dependent). Must be compiled with </a:t>
              </a:r>
              <a:r>
                <a:rPr lang="de-AT" altLang="zh-CN" b="1" dirty="0">
                  <a:solidFill>
                    <a:srgbClr val="FF0000"/>
                  </a:solidFill>
                  <a:latin typeface="Calibri" panose="020F0502020204030204" pitchFamily="34" charset="0"/>
                </a:rPr>
                <a:t>csc /unsafe xxx.cs</a:t>
              </a:r>
            </a:p>
          </p:txBody>
        </p:sp>
        <p:sp>
          <p:nvSpPr>
            <p:cNvPr id="140296" name="Text Box 6"/>
            <p:cNvSpPr txBox="1">
              <a:spLocks noChangeArrowheads="1"/>
            </p:cNvSpPr>
            <p:nvPr/>
          </p:nvSpPr>
          <p:spPr bwMode="auto">
            <a:xfrm>
              <a:off x="431" y="3182"/>
              <a:ext cx="3175" cy="92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unsafe{</a:t>
              </a:r>
            </a:p>
            <a:p>
              <a:pPr eaLnBrk="1" hangingPunct="1">
                <a:lnSpc>
                  <a:spcPct val="9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sizeof(int)</a:t>
              </a:r>
              <a:r>
                <a:rPr lang="en-US" altLang="zh-CN" sz="2000" b="1">
                  <a:solidFill>
                    <a:srgbClr val="000000"/>
                  </a:solidFill>
                  <a:latin typeface="Calibri" panose="020F0502020204030204" pitchFamily="34" charset="0"/>
                </a:rPr>
                <a:t>);</a:t>
              </a:r>
            </a:p>
            <a:p>
              <a:pPr eaLnBrk="1" hangingPunct="1">
                <a:lnSpc>
                  <a:spcPct val="9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sizeof(MyEnumType)</a:t>
              </a:r>
              <a:r>
                <a:rPr lang="en-US" altLang="zh-CN" sz="2000" b="1">
                  <a:solidFill>
                    <a:srgbClr val="000000"/>
                  </a:solidFill>
                  <a:latin typeface="Calibri" panose="020F0502020204030204" pitchFamily="34" charset="0"/>
                </a:rPr>
                <a:t>);</a:t>
              </a:r>
            </a:p>
            <a:p>
              <a:pPr eaLnBrk="1" hangingPunct="1">
                <a:lnSpc>
                  <a:spcPct val="9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sizeof(MyStructType)</a:t>
              </a:r>
              <a:r>
                <a:rPr lang="en-US" altLang="zh-CN" sz="2000" b="1">
                  <a:solidFill>
                    <a:srgbClr val="000000"/>
                  </a:solidFill>
                  <a:latin typeface="Calibri" panose="020F0502020204030204" pitchFamily="34" charset="0"/>
                </a:rPr>
                <a:t>);</a:t>
              </a:r>
            </a:p>
            <a:p>
              <a:pPr eaLnBrk="1" hangingPunct="1">
                <a:lnSpc>
                  <a:spcPct val="9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636249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3954F65-58A4-4C83-AEBC-C1526E7BA320}" type="slidenum">
              <a:rPr lang="zh-CN" altLang="en-US" sz="1400">
                <a:solidFill>
                  <a:srgbClr val="000000"/>
                </a:solidFill>
              </a:rPr>
              <a:pPr eaLnBrk="1" hangingPunct="1"/>
              <a:t>48</a:t>
            </a:fld>
            <a:endParaRPr lang="en-US" altLang="zh-CN" sz="1400">
              <a:solidFill>
                <a:srgbClr val="000000"/>
              </a:solidFill>
            </a:endParaRPr>
          </a:p>
        </p:txBody>
      </p:sp>
      <p:sp>
        <p:nvSpPr>
          <p:cNvPr id="143363" name="TextBox 1"/>
          <p:cNvSpPr txBox="1">
            <a:spLocks noChangeArrowheads="1"/>
          </p:cNvSpPr>
          <p:nvPr/>
        </p:nvSpPr>
        <p:spPr bwMode="auto">
          <a:xfrm>
            <a:off x="1992313" y="1052513"/>
            <a:ext cx="80645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sz="2200" b="1">
                <a:solidFill>
                  <a:srgbClr val="000000"/>
                </a:solidFill>
              </a:rPr>
              <a:t>Scoping</a:t>
            </a:r>
            <a:r>
              <a:rPr kumimoji="0" lang="en-US" altLang="zh-CN" sz="2200">
                <a:solidFill>
                  <a:srgbClr val="000000"/>
                </a:solidFill>
              </a:rPr>
              <a:t> </a:t>
            </a:r>
            <a:r>
              <a:rPr kumimoji="0" lang="en-US" altLang="zh-CN" sz="2200" b="1">
                <a:solidFill>
                  <a:srgbClr val="000000"/>
                </a:solidFill>
              </a:rPr>
              <a:t>rules</a:t>
            </a:r>
          </a:p>
          <a:p>
            <a:pPr eaLnBrk="1" hangingPunct="1">
              <a:lnSpc>
                <a:spcPct val="80000"/>
              </a:lnSpc>
              <a:spcAft>
                <a:spcPct val="20000"/>
              </a:spcAft>
              <a:buClrTx/>
              <a:buFont typeface="Wingdings" panose="05000000000000000000" pitchFamily="2" charset="2"/>
              <a:buChar char="l"/>
            </a:pPr>
            <a:r>
              <a:rPr kumimoji="0" lang="en-US" altLang="zh-CN" b="1">
                <a:solidFill>
                  <a:srgbClr val="000000"/>
                </a:solidFill>
                <a:cs typeface="Times New Roman" panose="02020603050405020304" pitchFamily="18" charset="0"/>
              </a:rPr>
              <a:t> No</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name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may</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be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declared</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more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than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once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the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same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declaration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space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on the same level.</a:t>
            </a:r>
          </a:p>
          <a:p>
            <a:pPr eaLnBrk="1" hangingPunct="1">
              <a:lnSpc>
                <a:spcPct val="80000"/>
              </a:lnSpc>
              <a:spcAft>
                <a:spcPct val="20000"/>
              </a:spcAft>
              <a:buClrTx/>
              <a:buFont typeface="Wingdings" panose="05000000000000000000" pitchFamily="2" charset="2"/>
              <a:buChar char="l"/>
            </a:pPr>
            <a:r>
              <a:rPr kumimoji="0" lang="en-US" altLang="zh-CN" b="1">
                <a:solidFill>
                  <a:srgbClr val="000000"/>
                </a:solidFill>
              </a:rPr>
              <a:t> However,</a:t>
            </a:r>
            <a:r>
              <a:rPr kumimoji="0" lang="en-US" altLang="zh-CN">
                <a:solidFill>
                  <a:srgbClr val="000000"/>
                </a:solidFill>
              </a:rPr>
              <a:t> </a:t>
            </a:r>
            <a:r>
              <a:rPr kumimoji="0" lang="en-US" altLang="zh-CN" b="1">
                <a:solidFill>
                  <a:srgbClr val="000000"/>
                </a:solidFill>
              </a:rPr>
              <a:t>it</a:t>
            </a:r>
            <a:r>
              <a:rPr kumimoji="0" lang="en-US" altLang="zh-CN">
                <a:solidFill>
                  <a:srgbClr val="000000"/>
                </a:solidFill>
              </a:rPr>
              <a:t> </a:t>
            </a:r>
            <a:r>
              <a:rPr kumimoji="0" lang="en-US" altLang="zh-CN" b="1">
                <a:solidFill>
                  <a:srgbClr val="000000"/>
                </a:solidFill>
              </a:rPr>
              <a:t>may</a:t>
            </a:r>
            <a:r>
              <a:rPr kumimoji="0" lang="en-US" altLang="zh-CN">
                <a:solidFill>
                  <a:srgbClr val="000000"/>
                </a:solidFill>
              </a:rPr>
              <a:t> </a:t>
            </a:r>
            <a:r>
              <a:rPr kumimoji="0" lang="en-US" altLang="zh-CN" b="1">
                <a:solidFill>
                  <a:srgbClr val="000000"/>
                </a:solidFill>
              </a:rPr>
              <a:t>be</a:t>
            </a:r>
            <a:r>
              <a:rPr kumimoji="0" lang="en-US" altLang="zh-CN">
                <a:solidFill>
                  <a:srgbClr val="000000"/>
                </a:solidFill>
              </a:rPr>
              <a:t> </a:t>
            </a:r>
            <a:r>
              <a:rPr kumimoji="0" lang="en-US" altLang="zh-CN" b="1">
                <a:solidFill>
                  <a:srgbClr val="000000"/>
                </a:solidFill>
              </a:rPr>
              <a:t>redeclared</a:t>
            </a:r>
            <a:r>
              <a:rPr kumimoji="0" lang="en-US" altLang="zh-CN">
                <a:solidFill>
                  <a:srgbClr val="000000"/>
                </a:solidFill>
              </a:rPr>
              <a:t> </a:t>
            </a:r>
            <a:r>
              <a:rPr kumimoji="0" lang="en-US" altLang="zh-CN" b="1">
                <a:solidFill>
                  <a:srgbClr val="000000"/>
                </a:solidFill>
              </a:rPr>
              <a:t>in</a:t>
            </a:r>
            <a:r>
              <a:rPr kumimoji="0" lang="en-US" altLang="zh-CN">
                <a:solidFill>
                  <a:srgbClr val="000000"/>
                </a:solidFill>
              </a:rPr>
              <a:t> </a:t>
            </a:r>
            <a:r>
              <a:rPr kumimoji="0" lang="en-US" altLang="zh-CN" b="1">
                <a:solidFill>
                  <a:srgbClr val="000000"/>
                </a:solidFill>
              </a:rPr>
              <a:t>an</a:t>
            </a:r>
            <a:r>
              <a:rPr kumimoji="0" lang="en-US" altLang="zh-CN">
                <a:solidFill>
                  <a:srgbClr val="000000"/>
                </a:solidFill>
              </a:rPr>
              <a:t> </a:t>
            </a:r>
            <a:r>
              <a:rPr kumimoji="0" lang="en-US" altLang="zh-CN" b="1">
                <a:solidFill>
                  <a:srgbClr val="000000"/>
                </a:solidFill>
              </a:rPr>
              <a:t>inner</a:t>
            </a:r>
            <a:r>
              <a:rPr kumimoji="0" lang="en-US" altLang="zh-CN">
                <a:solidFill>
                  <a:srgbClr val="000000"/>
                </a:solidFill>
              </a:rPr>
              <a:t> </a:t>
            </a:r>
            <a:r>
              <a:rPr kumimoji="0" lang="en-US" altLang="zh-CN" b="1">
                <a:solidFill>
                  <a:srgbClr val="000000"/>
                </a:solidFill>
              </a:rPr>
              <a:t>declaration</a:t>
            </a:r>
            <a:r>
              <a:rPr kumimoji="0" lang="en-US" altLang="zh-CN">
                <a:solidFill>
                  <a:srgbClr val="000000"/>
                </a:solidFill>
              </a:rPr>
              <a:t> </a:t>
            </a:r>
            <a:r>
              <a:rPr kumimoji="0" lang="en-US" altLang="zh-CN" b="1">
                <a:solidFill>
                  <a:srgbClr val="000000"/>
                </a:solidFill>
              </a:rPr>
              <a:t>space</a:t>
            </a:r>
            <a:r>
              <a:rPr kumimoji="0" lang="en-US" altLang="zh-CN">
                <a:solidFill>
                  <a:srgbClr val="000000"/>
                </a:solidFill>
              </a:rPr>
              <a:t> </a:t>
            </a:r>
            <a:r>
              <a:rPr kumimoji="0" lang="en-US" altLang="zh-CN" b="1">
                <a:solidFill>
                  <a:srgbClr val="000000"/>
                </a:solidFill>
              </a:rPr>
              <a:t>(except</a:t>
            </a:r>
            <a:r>
              <a:rPr kumimoji="0" lang="en-US" altLang="zh-CN">
                <a:solidFill>
                  <a:srgbClr val="000000"/>
                </a:solidFill>
              </a:rPr>
              <a:t> </a:t>
            </a:r>
            <a:r>
              <a:rPr kumimoji="0" lang="en-US" altLang="zh-CN" b="1">
                <a:solidFill>
                  <a:srgbClr val="000000"/>
                </a:solidFill>
              </a:rPr>
              <a:t>in</a:t>
            </a:r>
            <a:r>
              <a:rPr kumimoji="0" lang="en-US" altLang="zh-CN">
                <a:solidFill>
                  <a:srgbClr val="000000"/>
                </a:solidFill>
              </a:rPr>
              <a:t> </a:t>
            </a:r>
            <a:r>
              <a:rPr kumimoji="0" lang="en-US" altLang="zh-CN" b="1">
                <a:solidFill>
                  <a:srgbClr val="000000"/>
                </a:solidFill>
              </a:rPr>
              <a:t>a nested</a:t>
            </a:r>
            <a:r>
              <a:rPr kumimoji="0" lang="en-US" altLang="zh-CN">
                <a:solidFill>
                  <a:srgbClr val="000000"/>
                </a:solidFill>
              </a:rPr>
              <a:t> </a:t>
            </a:r>
            <a:r>
              <a:rPr kumimoji="0" lang="en-US" altLang="zh-CN" b="1">
                <a:solidFill>
                  <a:srgbClr val="000000"/>
                </a:solidFill>
              </a:rPr>
              <a:t>statement</a:t>
            </a:r>
            <a:r>
              <a:rPr kumimoji="0" lang="en-US" altLang="zh-CN">
                <a:solidFill>
                  <a:srgbClr val="000000"/>
                </a:solidFill>
              </a:rPr>
              <a:t> </a:t>
            </a:r>
            <a:r>
              <a:rPr kumimoji="0" lang="en-US" altLang="zh-CN" b="1">
                <a:solidFill>
                  <a:srgbClr val="000000"/>
                </a:solidFill>
              </a:rPr>
              <a:t>block)</a:t>
            </a:r>
            <a:endParaRPr kumimoji="0" lang="en-US" altLang="zh-CN" b="1">
              <a:solidFill>
                <a:srgbClr val="000000"/>
              </a:solidFill>
              <a:cs typeface="Times New Roman" panose="02020603050405020304" pitchFamily="18" charset="0"/>
            </a:endParaRPr>
          </a:p>
        </p:txBody>
      </p:sp>
      <p:sp>
        <p:nvSpPr>
          <p:cNvPr id="9" name="TextBox 1"/>
          <p:cNvSpPr txBox="1">
            <a:spLocks noChangeArrowheads="1"/>
          </p:cNvSpPr>
          <p:nvPr/>
        </p:nvSpPr>
        <p:spPr bwMode="auto">
          <a:xfrm>
            <a:off x="1847850" y="2636838"/>
            <a:ext cx="836930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266700"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2200" b="1">
                <a:solidFill>
                  <a:srgbClr val="000000"/>
                </a:solidFill>
              </a:rPr>
              <a:t>Visibility rules</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A name is visible in its whole declaration space (local variables only from the point of their declaration onwards). This implies that the use of a name may precede its declaration (except for local variables, which must be declared before they are used)</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If a name is redeclared in an inner declaration space, it hides the same name from the outer declaration space.</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In general, no name is visible outside its declaration space.</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The visibility of names declared in namespaces, classes, structs and interfaces can be controlled by the modifiers </a:t>
            </a:r>
            <a:r>
              <a:rPr kumimoji="0" lang="en-US" altLang="zh-CN" b="1" i="1">
                <a:solidFill>
                  <a:srgbClr val="000000"/>
                </a:solidFill>
              </a:rPr>
              <a:t>public</a:t>
            </a:r>
            <a:r>
              <a:rPr kumimoji="0" lang="en-US" altLang="zh-CN" b="1">
                <a:solidFill>
                  <a:srgbClr val="000000"/>
                </a:solidFill>
              </a:rPr>
              <a:t>, </a:t>
            </a:r>
            <a:r>
              <a:rPr kumimoji="0" lang="en-US" altLang="zh-CN" b="1" i="1">
                <a:solidFill>
                  <a:srgbClr val="000000"/>
                </a:solidFill>
              </a:rPr>
              <a:t>private</a:t>
            </a:r>
            <a:r>
              <a:rPr kumimoji="0" lang="en-US" altLang="zh-CN" b="1">
                <a:solidFill>
                  <a:srgbClr val="000000"/>
                </a:solidFill>
              </a:rPr>
              <a:t>, </a:t>
            </a:r>
            <a:r>
              <a:rPr kumimoji="0" lang="en-US" altLang="zh-CN" b="1" i="1">
                <a:solidFill>
                  <a:srgbClr val="000000"/>
                </a:solidFill>
              </a:rPr>
              <a:t>protected</a:t>
            </a:r>
            <a:r>
              <a:rPr kumimoji="0" lang="en-US" altLang="zh-CN" b="1">
                <a:solidFill>
                  <a:srgbClr val="000000"/>
                </a:solidFill>
              </a:rPr>
              <a:t> and </a:t>
            </a:r>
            <a:r>
              <a:rPr kumimoji="0" lang="en-US" altLang="zh-CN" b="1" i="1">
                <a:solidFill>
                  <a:srgbClr val="000000"/>
                </a:solidFill>
              </a:rPr>
              <a:t>internal</a:t>
            </a:r>
            <a:r>
              <a:rPr kumimoji="0" lang="en-US" altLang="zh-CN" b="1">
                <a:solidFill>
                  <a:srgbClr val="000000"/>
                </a:solidFill>
              </a:rPr>
              <a:t>.</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Names of enumeration constants can only be accessed if they are qualified with their enumeration type name.</a:t>
            </a:r>
          </a:p>
        </p:txBody>
      </p:sp>
      <p:sp>
        <p:nvSpPr>
          <p:cNvPr id="14336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Rules</a:t>
            </a:r>
            <a:endParaRPr lang="de-AT" altLang="zh-CN" sz="3200" b="1">
              <a:solidFill>
                <a:srgbClr val="333399"/>
              </a:solidFill>
            </a:endParaRPr>
          </a:p>
        </p:txBody>
      </p:sp>
    </p:spTree>
    <p:extLst>
      <p:ext uri="{BB962C8B-B14F-4D97-AF65-F5344CB8AC3E}">
        <p14:creationId xmlns:p14="http://schemas.microsoft.com/office/powerpoint/2010/main" val="2602667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482E598-41B1-45CA-A13C-95560DE14E66}" type="slidenum">
              <a:rPr lang="zh-CN" altLang="en-US" sz="1400">
                <a:solidFill>
                  <a:srgbClr val="000000"/>
                </a:solidFill>
              </a:rPr>
              <a:pPr eaLnBrk="1" hangingPunct="1"/>
              <a:t>49</a:t>
            </a:fld>
            <a:endParaRPr lang="en-US" altLang="zh-CN" sz="1400">
              <a:solidFill>
                <a:srgbClr val="000000"/>
              </a:solidFill>
            </a:endParaRPr>
          </a:p>
        </p:txBody>
      </p:sp>
      <p:sp>
        <p:nvSpPr>
          <p:cNvPr id="144387" name="Freeform 3"/>
          <p:cNvSpPr>
            <a:spLocks noChangeArrowheads="1"/>
          </p:cNvSpPr>
          <p:nvPr/>
        </p:nvSpPr>
        <p:spPr bwMode="auto">
          <a:xfrm>
            <a:off x="2590800" y="1412876"/>
            <a:ext cx="3792538" cy="2189163"/>
          </a:xfrm>
          <a:custGeom>
            <a:avLst/>
            <a:gdLst>
              <a:gd name="T0" fmla="*/ 0 w 3521075"/>
              <a:gd name="T1" fmla="*/ 2189163 h 2219325"/>
              <a:gd name="T2" fmla="*/ 3792538 w 3521075"/>
              <a:gd name="T3" fmla="*/ 2189163 h 2219325"/>
              <a:gd name="T4" fmla="*/ 3792538 w 3521075"/>
              <a:gd name="T5" fmla="*/ 0 h 2219325"/>
              <a:gd name="T6" fmla="*/ 0 w 3521075"/>
              <a:gd name="T7" fmla="*/ 0 h 2219325"/>
              <a:gd name="T8" fmla="*/ 0 w 3521075"/>
              <a:gd name="T9" fmla="*/ 2189163 h 2219325"/>
              <a:gd name="T10" fmla="*/ 0 60000 65536"/>
              <a:gd name="T11" fmla="*/ 0 60000 65536"/>
              <a:gd name="T12" fmla="*/ 0 60000 65536"/>
              <a:gd name="T13" fmla="*/ 0 60000 65536"/>
              <a:gd name="T14" fmla="*/ 0 60000 65536"/>
              <a:gd name="T15" fmla="*/ 0 w 3521075"/>
              <a:gd name="T16" fmla="*/ 0 h 2219325"/>
              <a:gd name="T17" fmla="*/ 3521075 w 3521075"/>
              <a:gd name="T18" fmla="*/ 2219325 h 2219325"/>
            </a:gdLst>
            <a:ahLst/>
            <a:cxnLst>
              <a:cxn ang="T10">
                <a:pos x="T0" y="T1"/>
              </a:cxn>
              <a:cxn ang="T11">
                <a:pos x="T2" y="T3"/>
              </a:cxn>
              <a:cxn ang="T12">
                <a:pos x="T4" y="T5"/>
              </a:cxn>
              <a:cxn ang="T13">
                <a:pos x="T6" y="T7"/>
              </a:cxn>
              <a:cxn ang="T14">
                <a:pos x="T8" y="T9"/>
              </a:cxn>
            </a:cxnLst>
            <a:rect l="T15" t="T16" r="T17" b="T18"/>
            <a:pathLst>
              <a:path w="3521075" h="2219325">
                <a:moveTo>
                  <a:pt x="0" y="2219325"/>
                </a:moveTo>
                <a:lnTo>
                  <a:pt x="3521075" y="2219325"/>
                </a:lnTo>
                <a:lnTo>
                  <a:pt x="3521075" y="0"/>
                </a:lnTo>
                <a:lnTo>
                  <a:pt x="0" y="0"/>
                </a:lnTo>
                <a:lnTo>
                  <a:pt x="0" y="2219325"/>
                </a:lnTo>
              </a:path>
            </a:pathLst>
          </a:custGeom>
          <a:solidFill>
            <a:srgbClr val="CCCCFF"/>
          </a:solidFill>
          <a:ln w="12700" algn="ctr">
            <a:solidFill>
              <a:srgbClr val="000000">
                <a:alpha val="0"/>
              </a:srgbClr>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namespace A {</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classes...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interfaces...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structs...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enumerations...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delegates...</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144388" name="Freeform 3"/>
          <p:cNvSpPr>
            <a:spLocks noChangeArrowheads="1"/>
          </p:cNvSpPr>
          <p:nvPr/>
        </p:nvSpPr>
        <p:spPr bwMode="auto">
          <a:xfrm>
            <a:off x="2927350" y="2771775"/>
            <a:ext cx="3455988" cy="647700"/>
          </a:xfrm>
          <a:custGeom>
            <a:avLst/>
            <a:gdLst>
              <a:gd name="T0" fmla="*/ 0 w 2727325"/>
              <a:gd name="T1" fmla="*/ 647700 h 730250"/>
              <a:gd name="T2" fmla="*/ 3455988 w 2727325"/>
              <a:gd name="T3" fmla="*/ 647700 h 730250"/>
              <a:gd name="T4" fmla="*/ 3455988 w 2727325"/>
              <a:gd name="T5" fmla="*/ 0 h 730250"/>
              <a:gd name="T6" fmla="*/ 0 w 2727325"/>
              <a:gd name="T7" fmla="*/ 0 h 730250"/>
              <a:gd name="T8" fmla="*/ 0 w 2727325"/>
              <a:gd name="T9" fmla="*/ 647700 h 730250"/>
              <a:gd name="T10" fmla="*/ 0 60000 65536"/>
              <a:gd name="T11" fmla="*/ 0 60000 65536"/>
              <a:gd name="T12" fmla="*/ 0 60000 65536"/>
              <a:gd name="T13" fmla="*/ 0 60000 65536"/>
              <a:gd name="T14" fmla="*/ 0 60000 65536"/>
              <a:gd name="T15" fmla="*/ 0 w 2727325"/>
              <a:gd name="T16" fmla="*/ 0 h 730250"/>
              <a:gd name="T17" fmla="*/ 2727325 w 2727325"/>
              <a:gd name="T18" fmla="*/ 730250 h 730250"/>
            </a:gdLst>
            <a:ahLst/>
            <a:cxnLst>
              <a:cxn ang="T10">
                <a:pos x="T0" y="T1"/>
              </a:cxn>
              <a:cxn ang="T11">
                <a:pos x="T2" y="T3"/>
              </a:cxn>
              <a:cxn ang="T12">
                <a:pos x="T4" y="T5"/>
              </a:cxn>
              <a:cxn ang="T13">
                <a:pos x="T6" y="T7"/>
              </a:cxn>
              <a:cxn ang="T14">
                <a:pos x="T8" y="T9"/>
              </a:cxn>
            </a:cxnLst>
            <a:rect l="T15" t="T16" r="T17" b="T18"/>
            <a:pathLst>
              <a:path w="2727325" h="730250">
                <a:moveTo>
                  <a:pt x="0" y="730250"/>
                </a:moveTo>
                <a:lnTo>
                  <a:pt x="2727325" y="730250"/>
                </a:lnTo>
                <a:lnTo>
                  <a:pt x="2727325" y="0"/>
                </a:lnTo>
                <a:lnTo>
                  <a:pt x="0" y="0"/>
                </a:lnTo>
                <a:lnTo>
                  <a:pt x="0" y="730250"/>
                </a:lnTo>
              </a:path>
            </a:pathLst>
          </a:custGeom>
          <a:solidFill>
            <a:srgbClr val="FFFF99"/>
          </a:solidFill>
          <a:ln w="12700" algn="ctr">
            <a:solidFill>
              <a:srgbClr val="000000">
                <a:alpha val="0"/>
              </a:srgbClr>
            </a:solidFill>
            <a:miter lim="800000"/>
            <a:headEnd/>
            <a:tailEnd/>
          </a:ln>
        </p:spPr>
        <p:txBody>
          <a:bodyPr lIns="0" tIns="10800" rIns="0" bIns="1080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0"/>
              </a:spcBef>
              <a:buClrTx/>
              <a:buSzTx/>
              <a:buFontTx/>
              <a:buNone/>
            </a:pPr>
            <a:r>
              <a:rPr kumimoji="0" lang="en-US" altLang="zh-CN" b="1">
                <a:solidFill>
                  <a:srgbClr val="000000"/>
                </a:solidFill>
                <a:latin typeface="Calibri" panose="020F0502020204030204" pitchFamily="34" charset="0"/>
              </a:rPr>
              <a:t>namespace B {//full name: A.B</a:t>
            </a:r>
          </a:p>
          <a:p>
            <a:pPr eaLnBrk="1" hangingPunct="1">
              <a:lnSpc>
                <a:spcPct val="50000"/>
              </a:lnSpc>
              <a:spcBef>
                <a:spcPct val="0"/>
              </a:spcBef>
              <a:buClrTx/>
              <a:buSzTx/>
              <a:buFontTx/>
              <a:buNone/>
            </a:pPr>
            <a:r>
              <a:rPr kumimoji="0" lang="en-US" altLang="zh-CN" b="1">
                <a:solidFill>
                  <a:srgbClr val="000000"/>
                </a:solidFill>
                <a:latin typeface="Calibri" panose="020F0502020204030204" pitchFamily="34" charset="0"/>
              </a:rPr>
              <a:t>    ...</a:t>
            </a:r>
          </a:p>
          <a:p>
            <a:pPr eaLnBrk="1" hangingPunct="1">
              <a:lnSpc>
                <a:spcPct val="5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144389" name="TextBox 1"/>
          <p:cNvSpPr txBox="1">
            <a:spLocks noChangeArrowheads="1"/>
          </p:cNvSpPr>
          <p:nvPr/>
        </p:nvSpPr>
        <p:spPr bwMode="auto">
          <a:xfrm>
            <a:off x="2298701" y="1196975"/>
            <a:ext cx="13827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b="1">
                <a:solidFill>
                  <a:srgbClr val="000000"/>
                </a:solidFill>
                <a:cs typeface="Times New Roman" panose="02020603050405020304" pitchFamily="18" charset="0"/>
              </a:rPr>
              <a:t>File: XXX.cs</a:t>
            </a:r>
          </a:p>
        </p:txBody>
      </p:sp>
      <p:sp>
        <p:nvSpPr>
          <p:cNvPr id="144390" name="Freeform 3"/>
          <p:cNvSpPr>
            <a:spLocks noChangeArrowheads="1"/>
          </p:cNvSpPr>
          <p:nvPr/>
        </p:nvSpPr>
        <p:spPr bwMode="auto">
          <a:xfrm>
            <a:off x="2566989" y="4000500"/>
            <a:ext cx="3817937" cy="1081088"/>
          </a:xfrm>
          <a:custGeom>
            <a:avLst/>
            <a:gdLst>
              <a:gd name="T0" fmla="*/ 0 w 3505200"/>
              <a:gd name="T1" fmla="*/ 1081088 h 942975"/>
              <a:gd name="T2" fmla="*/ 3817937 w 3505200"/>
              <a:gd name="T3" fmla="*/ 1081088 h 942975"/>
              <a:gd name="T4" fmla="*/ 3817937 w 3505200"/>
              <a:gd name="T5" fmla="*/ 0 h 942975"/>
              <a:gd name="T6" fmla="*/ 0 w 3505200"/>
              <a:gd name="T7" fmla="*/ 0 h 942975"/>
              <a:gd name="T8" fmla="*/ 0 w 3505200"/>
              <a:gd name="T9" fmla="*/ 1081088 h 942975"/>
              <a:gd name="T10" fmla="*/ 0 60000 65536"/>
              <a:gd name="T11" fmla="*/ 0 60000 65536"/>
              <a:gd name="T12" fmla="*/ 0 60000 65536"/>
              <a:gd name="T13" fmla="*/ 0 60000 65536"/>
              <a:gd name="T14" fmla="*/ 0 60000 65536"/>
              <a:gd name="T15" fmla="*/ 0 w 3505200"/>
              <a:gd name="T16" fmla="*/ 0 h 942975"/>
              <a:gd name="T17" fmla="*/ 3505200 w 3505200"/>
              <a:gd name="T18" fmla="*/ 942975 h 942975"/>
            </a:gdLst>
            <a:ahLst/>
            <a:cxnLst>
              <a:cxn ang="T10">
                <a:pos x="T0" y="T1"/>
              </a:cxn>
              <a:cxn ang="T11">
                <a:pos x="T2" y="T3"/>
              </a:cxn>
              <a:cxn ang="T12">
                <a:pos x="T4" y="T5"/>
              </a:cxn>
              <a:cxn ang="T13">
                <a:pos x="T6" y="T7"/>
              </a:cxn>
              <a:cxn ang="T14">
                <a:pos x="T8" y="T9"/>
              </a:cxn>
            </a:cxnLst>
            <a:rect l="T15" t="T16" r="T17" b="T18"/>
            <a:pathLst>
              <a:path w="3505200" h="942975">
                <a:moveTo>
                  <a:pt x="0" y="942975"/>
                </a:moveTo>
                <a:lnTo>
                  <a:pt x="3505200" y="942975"/>
                </a:lnTo>
                <a:lnTo>
                  <a:pt x="3505200" y="0"/>
                </a:lnTo>
                <a:lnTo>
                  <a:pt x="0" y="0"/>
                </a:lnTo>
                <a:lnTo>
                  <a:pt x="0" y="942975"/>
                </a:lnTo>
              </a:path>
            </a:pathLst>
          </a:custGeom>
          <a:solidFill>
            <a:srgbClr val="CCCCFF"/>
          </a:solidFill>
          <a:ln w="12700" algn="ctr">
            <a:solidFill>
              <a:srgbClr val="000000">
                <a:alpha val="0"/>
              </a:srgbClr>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rPr>
              <a:t>namespace A {</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9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7" name="Freeform 3"/>
          <p:cNvSpPr/>
          <p:nvPr/>
        </p:nvSpPr>
        <p:spPr>
          <a:xfrm>
            <a:off x="2782888" y="4576763"/>
            <a:ext cx="3600450" cy="304800"/>
          </a:xfrm>
          <a:custGeom>
            <a:avLst/>
            <a:gdLst>
              <a:gd name="connsiteX0" fmla="*/ 0 w 2895600"/>
              <a:gd name="connsiteY0" fmla="*/ 304800 h 304800"/>
              <a:gd name="connsiteX1" fmla="*/ 2895600 w 2895600"/>
              <a:gd name="connsiteY1" fmla="*/ 304800 h 304800"/>
              <a:gd name="connsiteX2" fmla="*/ 2895600 w 2895600"/>
              <a:gd name="connsiteY2" fmla="*/ 0 h 304800"/>
              <a:gd name="connsiteX3" fmla="*/ 0 w 2895600"/>
              <a:gd name="connsiteY3" fmla="*/ 0 h 304800"/>
              <a:gd name="connsiteX4" fmla="*/ 0 w 2895600"/>
              <a:gd name="connsiteY4" fmla="*/ 304800 h 304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5600" h="304800">
                <a:moveTo>
                  <a:pt x="0" y="304800"/>
                </a:moveTo>
                <a:lnTo>
                  <a:pt x="2895600" y="304800"/>
                </a:lnTo>
                <a:lnTo>
                  <a:pt x="2895600" y="0"/>
                </a:lnTo>
                <a:lnTo>
                  <a:pt x="0" y="0"/>
                </a:lnTo>
                <a:lnTo>
                  <a:pt x="0" y="30480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nSpc>
                <a:spcPts val="1200"/>
              </a:lnSpc>
              <a:defRPr/>
            </a:pPr>
            <a:r>
              <a:rPr kumimoji="0" lang="en-US" altLang="zh-CN" sz="2000" b="1">
                <a:solidFill>
                  <a:srgbClr val="000000"/>
                </a:solidFill>
                <a:latin typeface="Calibri" pitchFamily="34" charset="0"/>
              </a:rPr>
              <a:t>namespace B {...}</a:t>
            </a:r>
            <a:endParaRPr kumimoji="0" lang="zh-CN" altLang="en-US" sz="2000" b="1">
              <a:solidFill>
                <a:srgbClr val="FFFFFF"/>
              </a:solidFill>
              <a:latin typeface="Calibri" pitchFamily="34" charset="0"/>
            </a:endParaRPr>
          </a:p>
        </p:txBody>
      </p:sp>
      <p:sp>
        <p:nvSpPr>
          <p:cNvPr id="8" name="Freeform 3"/>
          <p:cNvSpPr/>
          <p:nvPr/>
        </p:nvSpPr>
        <p:spPr>
          <a:xfrm>
            <a:off x="2565400" y="5084763"/>
            <a:ext cx="3817938" cy="304800"/>
          </a:xfrm>
          <a:custGeom>
            <a:avLst/>
            <a:gdLst>
              <a:gd name="connsiteX0" fmla="*/ 0 w 3505200"/>
              <a:gd name="connsiteY0" fmla="*/ 304800 h 304800"/>
              <a:gd name="connsiteX1" fmla="*/ 3505200 w 3505200"/>
              <a:gd name="connsiteY1" fmla="*/ 304800 h 304800"/>
              <a:gd name="connsiteX2" fmla="*/ 3505200 w 3505200"/>
              <a:gd name="connsiteY2" fmla="*/ 0 h 304800"/>
              <a:gd name="connsiteX3" fmla="*/ 0 w 3505200"/>
              <a:gd name="connsiteY3" fmla="*/ 0 h 304800"/>
              <a:gd name="connsiteX4" fmla="*/ 0 w 3505200"/>
              <a:gd name="connsiteY4" fmla="*/ 304800 h 304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05200" h="304800">
                <a:moveTo>
                  <a:pt x="0" y="304800"/>
                </a:moveTo>
                <a:lnTo>
                  <a:pt x="3505200" y="304800"/>
                </a:lnTo>
                <a:lnTo>
                  <a:pt x="3505200" y="0"/>
                </a:lnTo>
                <a:lnTo>
                  <a:pt x="0" y="0"/>
                </a:lnTo>
                <a:lnTo>
                  <a:pt x="0" y="304800"/>
                </a:lnTo>
              </a:path>
            </a:pathLst>
          </a:custGeom>
          <a:solidFill>
            <a:srgbClr val="FFCC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defRPr/>
            </a:pPr>
            <a:r>
              <a:rPr kumimoji="0" lang="en-US" altLang="zh-CN" sz="2000" b="1">
                <a:solidFill>
                  <a:srgbClr val="000000"/>
                </a:solidFill>
                <a:latin typeface="Calibri" pitchFamily="34" charset="0"/>
              </a:rPr>
              <a:t>namespace C {...}</a:t>
            </a:r>
            <a:endParaRPr kumimoji="0" lang="zh-CN" altLang="en-US" sz="2000" b="1">
              <a:solidFill>
                <a:srgbClr val="000000"/>
              </a:solidFill>
              <a:latin typeface="Calibri" pitchFamily="34" charset="0"/>
            </a:endParaRPr>
          </a:p>
        </p:txBody>
      </p:sp>
      <p:sp>
        <p:nvSpPr>
          <p:cNvPr id="144393" name="TextBox 1"/>
          <p:cNvSpPr txBox="1">
            <a:spLocks noChangeArrowheads="1"/>
          </p:cNvSpPr>
          <p:nvPr/>
        </p:nvSpPr>
        <p:spPr bwMode="auto">
          <a:xfrm>
            <a:off x="2298701" y="3789364"/>
            <a:ext cx="13827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b="1">
                <a:solidFill>
                  <a:srgbClr val="000000"/>
                </a:solidFill>
                <a:cs typeface="Times New Roman" panose="02020603050405020304" pitchFamily="18" charset="0"/>
              </a:rPr>
              <a:t>File: YYY.cs</a:t>
            </a:r>
          </a:p>
        </p:txBody>
      </p:sp>
      <p:sp>
        <p:nvSpPr>
          <p:cNvPr id="144394" name="TextBox 1"/>
          <p:cNvSpPr txBox="1">
            <a:spLocks noChangeArrowheads="1"/>
          </p:cNvSpPr>
          <p:nvPr/>
        </p:nvSpPr>
        <p:spPr bwMode="auto">
          <a:xfrm>
            <a:off x="1703389" y="5589589"/>
            <a:ext cx="878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dirty="0">
                <a:solidFill>
                  <a:srgbClr val="FF0000"/>
                </a:solidFill>
                <a:cs typeface="Times New Roman" panose="02020603050405020304" pitchFamily="18" charset="0"/>
              </a:rPr>
              <a:t>Equally named namespaces in different files constitute a single declaration space.</a:t>
            </a:r>
          </a:p>
          <a:p>
            <a:pPr eaLnBrk="1" hangingPunct="1">
              <a:spcBef>
                <a:spcPct val="0"/>
              </a:spcBef>
              <a:buClrTx/>
              <a:buSzTx/>
              <a:buFontTx/>
              <a:buNone/>
            </a:pPr>
            <a:r>
              <a:rPr kumimoji="0" lang="en-US" altLang="zh-CN" b="1" dirty="0">
                <a:solidFill>
                  <a:srgbClr val="FF0000"/>
                </a:solidFill>
                <a:cs typeface="Times New Roman" panose="02020603050405020304" pitchFamily="18" charset="0"/>
              </a:rPr>
              <a:t>Nested namespaces constitute a declaration space on their own.</a:t>
            </a:r>
          </a:p>
        </p:txBody>
      </p:sp>
      <p:sp>
        <p:nvSpPr>
          <p:cNvPr id="144395" name="Rectangle 2"/>
          <p:cNvSpPr>
            <a:spLocks noChangeArrowheads="1"/>
          </p:cNvSpPr>
          <p:nvPr/>
        </p:nvSpPr>
        <p:spPr bwMode="auto">
          <a:xfrm>
            <a:off x="1919288" y="404813"/>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Namespaces</a:t>
            </a:r>
            <a:endParaRPr lang="de-AT" altLang="zh-CN" sz="3200" b="1">
              <a:solidFill>
                <a:srgbClr val="333399"/>
              </a:solidFill>
            </a:endParaRPr>
          </a:p>
        </p:txBody>
      </p:sp>
    </p:spTree>
    <p:extLst>
      <p:ext uri="{BB962C8B-B14F-4D97-AF65-F5344CB8AC3E}">
        <p14:creationId xmlns:p14="http://schemas.microsoft.com/office/powerpoint/2010/main" val="181938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F1CE2DF7-7259-4ADD-AF0E-86D22FC042DA}" type="slidenum">
              <a:rPr lang="zh-CN" altLang="en-US" sz="1400">
                <a:solidFill>
                  <a:srgbClr val="000000"/>
                </a:solidFill>
                <a:latin typeface="Tahoma" panose="020B0604030504040204" pitchFamily="34" charset="0"/>
              </a:rPr>
              <a:pPr eaLnBrk="1" hangingPunct="1">
                <a:spcBef>
                  <a:spcPct val="0"/>
                </a:spcBef>
                <a:buClrTx/>
                <a:buSzTx/>
                <a:buFontTx/>
                <a:buNone/>
              </a:pPr>
              <a:t>5</a:t>
            </a:fld>
            <a:endParaRPr lang="en-US" altLang="zh-CN" sz="1400">
              <a:solidFill>
                <a:srgbClr val="000000"/>
              </a:solidFill>
              <a:latin typeface="Tahoma" panose="020B0604030504040204" pitchFamily="34" charset="0"/>
            </a:endParaRPr>
          </a:p>
        </p:txBody>
      </p:sp>
      <p:sp>
        <p:nvSpPr>
          <p:cNvPr id="178179" name="Rectangle 2"/>
          <p:cNvSpPr>
            <a:spLocks noChangeArrowheads="1"/>
          </p:cNvSpPr>
          <p:nvPr/>
        </p:nvSpPr>
        <p:spPr bwMode="auto">
          <a:xfrm>
            <a:off x="2587625" y="2541588"/>
            <a:ext cx="4876800" cy="133191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412676" name="Rectangle 4"/>
          <p:cNvSpPr>
            <a:spLocks noGrp="1" noChangeArrowheads="1"/>
          </p:cNvSpPr>
          <p:nvPr>
            <p:ph type="body" idx="1"/>
          </p:nvPr>
        </p:nvSpPr>
        <p:spPr>
          <a:xfrm>
            <a:off x="2424114" y="1341439"/>
            <a:ext cx="7775575" cy="4168775"/>
          </a:xfrm>
        </p:spPr>
        <p:txBody>
          <a:bodyPr>
            <a:normAutofit fontScale="70000" lnSpcReduction="20000"/>
          </a:bodyPr>
          <a:lstStyle/>
          <a:p>
            <a:pPr>
              <a:lnSpc>
                <a:spcPct val="70000"/>
              </a:lnSpc>
              <a:buNone/>
              <a:tabLst>
                <a:tab pos="685800" algn="l"/>
              </a:tabLst>
            </a:pPr>
            <a:r>
              <a:rPr lang="en-US" altLang="zh-CN" b="1" dirty="0"/>
              <a:t>Last </a:t>
            </a:r>
            <a:r>
              <a:rPr lang="en-US" altLang="zh-CN" b="1" i="1" dirty="0"/>
              <a:t>n</a:t>
            </a:r>
            <a:r>
              <a:rPr lang="en-US" altLang="zh-CN" b="1" dirty="0"/>
              <a:t> parameters may be a sequence of values of a certain type.</a:t>
            </a: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r>
              <a:rPr lang="en-US" altLang="zh-CN" b="1" dirty="0">
                <a:latin typeface="Calibri" panose="020F0502020204030204" pitchFamily="34" charset="0"/>
              </a:rPr>
              <a:t>	void Add (out </a:t>
            </a:r>
            <a:r>
              <a:rPr lang="en-US" altLang="zh-CN" b="1" dirty="0" err="1">
                <a:latin typeface="Calibri" panose="020F0502020204030204" pitchFamily="34" charset="0"/>
              </a:rPr>
              <a:t>int</a:t>
            </a:r>
            <a:r>
              <a:rPr lang="en-US" altLang="zh-CN" b="1" dirty="0">
                <a:latin typeface="Calibri" panose="020F0502020204030204" pitchFamily="34" charset="0"/>
              </a:rPr>
              <a:t> sum, </a:t>
            </a:r>
            <a:r>
              <a:rPr lang="en-US" altLang="zh-CN" b="1" dirty="0" err="1">
                <a:solidFill>
                  <a:srgbClr val="FF0000"/>
                </a:solidFill>
                <a:latin typeface="Calibri" panose="020F0502020204030204" pitchFamily="34" charset="0"/>
              </a:rPr>
              <a:t>params</a:t>
            </a:r>
            <a:r>
              <a:rPr lang="en-US" altLang="zh-CN" b="1" dirty="0">
                <a:latin typeface="Calibri" panose="020F0502020204030204" pitchFamily="34" charset="0"/>
              </a:rPr>
              <a:t> </a:t>
            </a:r>
            <a:r>
              <a:rPr lang="en-US" altLang="zh-CN" b="1" dirty="0" err="1">
                <a:solidFill>
                  <a:srgbClr val="008000"/>
                </a:solidFill>
                <a:latin typeface="Calibri" panose="020F0502020204030204" pitchFamily="34" charset="0"/>
              </a:rPr>
              <a:t>int</a:t>
            </a:r>
            <a:r>
              <a:rPr lang="en-US" altLang="zh-CN" b="1" dirty="0">
                <a:solidFill>
                  <a:srgbClr val="008000"/>
                </a:solidFill>
                <a:latin typeface="Calibri" panose="020F0502020204030204" pitchFamily="34" charset="0"/>
              </a:rPr>
              <a:t>[]</a:t>
            </a:r>
            <a:r>
              <a:rPr lang="en-US" altLang="zh-CN" b="1" dirty="0">
                <a:latin typeface="Calibri" panose="020F0502020204030204" pitchFamily="34" charset="0"/>
              </a:rPr>
              <a:t> </a:t>
            </a:r>
            <a:r>
              <a:rPr lang="en-US" altLang="zh-CN" b="1" dirty="0" err="1">
                <a:latin typeface="Calibri" panose="020F0502020204030204" pitchFamily="34" charset="0"/>
              </a:rPr>
              <a:t>val</a:t>
            </a:r>
            <a:r>
              <a:rPr lang="en-US" altLang="zh-CN" b="1" dirty="0">
                <a:latin typeface="Calibri" panose="020F0502020204030204" pitchFamily="34" charset="0"/>
              </a:rPr>
              <a:t>) {</a:t>
            </a:r>
          </a:p>
          <a:p>
            <a:pPr>
              <a:lnSpc>
                <a:spcPct val="70000"/>
              </a:lnSpc>
              <a:buNone/>
              <a:tabLst>
                <a:tab pos="685800" algn="l"/>
              </a:tabLst>
            </a:pPr>
            <a:r>
              <a:rPr lang="en-US" altLang="zh-CN" b="1" dirty="0">
                <a:latin typeface="Calibri" panose="020F0502020204030204" pitchFamily="34" charset="0"/>
              </a:rPr>
              <a:t>		sum = 0;</a:t>
            </a:r>
          </a:p>
          <a:p>
            <a:pPr>
              <a:lnSpc>
                <a:spcPct val="70000"/>
              </a:lnSpc>
              <a:buNone/>
              <a:tabLst>
                <a:tab pos="685800" algn="l"/>
              </a:tabLst>
            </a:pPr>
            <a:r>
              <a:rPr lang="en-US" altLang="zh-CN" b="1" dirty="0">
                <a:latin typeface="Calibri" panose="020F0502020204030204" pitchFamily="34" charset="0"/>
              </a:rPr>
              <a:t>		</a:t>
            </a:r>
            <a:r>
              <a:rPr lang="en-US" altLang="zh-CN" b="1" dirty="0" err="1">
                <a:latin typeface="Calibri" panose="020F0502020204030204" pitchFamily="34" charset="0"/>
              </a:rPr>
              <a:t>foreach</a:t>
            </a: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a:t>
            </a:r>
            <a:r>
              <a:rPr lang="en-US" altLang="zh-CN" b="1" dirty="0" err="1">
                <a:latin typeface="Calibri" panose="020F0502020204030204" pitchFamily="34" charset="0"/>
              </a:rPr>
              <a:t>i</a:t>
            </a:r>
            <a:r>
              <a:rPr lang="en-US" altLang="zh-CN" b="1" dirty="0">
                <a:latin typeface="Calibri" panose="020F0502020204030204" pitchFamily="34" charset="0"/>
              </a:rPr>
              <a:t>  in </a:t>
            </a:r>
            <a:r>
              <a:rPr lang="en-US" altLang="zh-CN" b="1" dirty="0" err="1">
                <a:latin typeface="Calibri" panose="020F0502020204030204" pitchFamily="34" charset="0"/>
              </a:rPr>
              <a:t>val</a:t>
            </a:r>
            <a:r>
              <a:rPr lang="en-US" altLang="zh-CN" b="1" dirty="0">
                <a:latin typeface="Calibri" panose="020F0502020204030204" pitchFamily="34" charset="0"/>
              </a:rPr>
              <a:t>)  sum = sum + </a:t>
            </a:r>
            <a:r>
              <a:rPr lang="en-US" altLang="zh-CN" b="1" dirty="0" err="1">
                <a:latin typeface="Calibri" panose="020F0502020204030204" pitchFamily="34" charset="0"/>
              </a:rPr>
              <a:t>i</a:t>
            </a:r>
            <a:r>
              <a:rPr lang="en-US" altLang="zh-CN" b="1" dirty="0">
                <a:latin typeface="Calibri" panose="020F0502020204030204" pitchFamily="34" charset="0"/>
              </a:rPr>
              <a:t>;</a:t>
            </a:r>
          </a:p>
          <a:p>
            <a:pPr>
              <a:lnSpc>
                <a:spcPct val="70000"/>
              </a:lnSpc>
              <a:buNone/>
              <a:tabLst>
                <a:tab pos="685800" algn="l"/>
              </a:tabLst>
            </a:pPr>
            <a:r>
              <a:rPr lang="en-US" altLang="zh-CN" b="1" dirty="0">
                <a:latin typeface="Calibri" panose="020F0502020204030204" pitchFamily="34" charset="0"/>
              </a:rPr>
              <a:t>	}</a:t>
            </a:r>
          </a:p>
          <a:p>
            <a:pPr>
              <a:lnSpc>
                <a:spcPct val="70000"/>
              </a:lnSpc>
              <a:buNone/>
              <a:tabLst>
                <a:tab pos="685800" algn="l"/>
              </a:tabLst>
            </a:pPr>
            <a:endParaRPr lang="en-US" altLang="zh-CN" b="1" dirty="0">
              <a:latin typeface="Calibri" panose="020F0502020204030204" pitchFamily="34" charset="0"/>
            </a:endParaRPr>
          </a:p>
          <a:p>
            <a:pPr>
              <a:lnSpc>
                <a:spcPct val="70000"/>
              </a:lnSpc>
              <a:buNone/>
              <a:tabLst>
                <a:tab pos="685800" algn="l"/>
              </a:tabLst>
            </a:pPr>
            <a:r>
              <a:rPr lang="en-US" altLang="zh-CN" b="1" dirty="0"/>
              <a:t>	</a:t>
            </a:r>
            <a:r>
              <a:rPr lang="en-US" altLang="zh-CN" b="1" i="1" u="sng" dirty="0" err="1">
                <a:solidFill>
                  <a:srgbClr val="FF0000"/>
                </a:solidFill>
              </a:rPr>
              <a:t>params</a:t>
            </a:r>
            <a:r>
              <a:rPr lang="en-US" altLang="zh-CN" b="1" u="sng" dirty="0">
                <a:solidFill>
                  <a:srgbClr val="FF0000"/>
                </a:solidFill>
              </a:rPr>
              <a:t> cannot be used for </a:t>
            </a:r>
            <a:r>
              <a:rPr lang="en-US" altLang="zh-CN" b="1" i="1" u="sng" dirty="0">
                <a:solidFill>
                  <a:srgbClr val="FF0000"/>
                </a:solidFill>
              </a:rPr>
              <a:t>ref</a:t>
            </a:r>
            <a:r>
              <a:rPr lang="en-US" altLang="zh-CN" b="1" u="sng" dirty="0">
                <a:solidFill>
                  <a:srgbClr val="FF0000"/>
                </a:solidFill>
              </a:rPr>
              <a:t>  and </a:t>
            </a:r>
            <a:r>
              <a:rPr lang="en-US" altLang="zh-CN" b="1" i="1" u="sng" dirty="0">
                <a:solidFill>
                  <a:srgbClr val="FF0000"/>
                </a:solidFill>
              </a:rPr>
              <a:t>out</a:t>
            </a:r>
            <a:r>
              <a:rPr lang="en-US" altLang="zh-CN" b="1" u="sng" dirty="0">
                <a:solidFill>
                  <a:srgbClr val="FF0000"/>
                </a:solidFill>
              </a:rPr>
              <a:t> parameters</a:t>
            </a:r>
          </a:p>
          <a:p>
            <a:pPr>
              <a:lnSpc>
                <a:spcPct val="70000"/>
              </a:lnSpc>
              <a:buNone/>
              <a:tabLst>
                <a:tab pos="685800" algn="l"/>
              </a:tabLst>
            </a:pPr>
            <a:endParaRPr lang="en-US" altLang="zh-CN" b="1" dirty="0"/>
          </a:p>
          <a:p>
            <a:pPr>
              <a:lnSpc>
                <a:spcPct val="70000"/>
              </a:lnSpc>
              <a:buNone/>
              <a:tabLst>
                <a:tab pos="685800" algn="l"/>
              </a:tabLst>
            </a:pPr>
            <a:r>
              <a:rPr lang="en-US" altLang="zh-CN" b="1" dirty="0"/>
              <a:t>Usage</a:t>
            </a:r>
            <a:endParaRPr lang="en-US" altLang="zh-CN" b="1" dirty="0">
              <a:latin typeface="Arial" panose="020B0604020202020204" pitchFamily="34" charset="0"/>
            </a:endParaRPr>
          </a:p>
          <a:p>
            <a:pPr>
              <a:lnSpc>
                <a:spcPct val="70000"/>
              </a:lnSpc>
              <a:spcBef>
                <a:spcPct val="40000"/>
              </a:spcBef>
              <a:buNone/>
              <a:tabLst>
                <a:tab pos="685800" algn="l"/>
              </a:tabLst>
            </a:pPr>
            <a:r>
              <a:rPr lang="en-US" altLang="zh-CN" b="1" dirty="0">
                <a:latin typeface="Arial" panose="020B0604020202020204" pitchFamily="34" charset="0"/>
              </a:rPr>
              <a:t>	</a:t>
            </a:r>
            <a:r>
              <a:rPr lang="en-US" altLang="zh-CN" b="1" dirty="0">
                <a:latin typeface="Calibri" panose="020F0502020204030204" pitchFamily="34" charset="0"/>
              </a:rPr>
              <a:t>Add(out sum, </a:t>
            </a:r>
            <a:r>
              <a:rPr lang="en-US" altLang="zh-CN" b="1" dirty="0">
                <a:solidFill>
                  <a:srgbClr val="FF0000"/>
                </a:solidFill>
                <a:latin typeface="Calibri" panose="020F0502020204030204" pitchFamily="34" charset="0"/>
              </a:rPr>
              <a:t>3, 5, 2, 9</a:t>
            </a:r>
            <a:r>
              <a:rPr lang="en-US" altLang="zh-CN" b="1" dirty="0">
                <a:latin typeface="Calibri" panose="020F0502020204030204" pitchFamily="34" charset="0"/>
              </a:rPr>
              <a:t>);  	// sum == 19</a:t>
            </a:r>
          </a:p>
        </p:txBody>
      </p:sp>
      <p:sp>
        <p:nvSpPr>
          <p:cNvPr id="412677" name="AutoShape 5"/>
          <p:cNvSpPr>
            <a:spLocks noChangeArrowheads="1"/>
          </p:cNvSpPr>
          <p:nvPr/>
        </p:nvSpPr>
        <p:spPr bwMode="auto">
          <a:xfrm>
            <a:off x="3935413" y="1811338"/>
            <a:ext cx="1371600" cy="609600"/>
          </a:xfrm>
          <a:prstGeom prst="wedgeRectCallout">
            <a:avLst>
              <a:gd name="adj1" fmla="val 68634"/>
              <a:gd name="adj2" fmla="val 97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800" b="1">
                <a:solidFill>
                  <a:srgbClr val="000000"/>
                </a:solidFill>
              </a:rPr>
              <a:t>keyword</a:t>
            </a:r>
          </a:p>
          <a:p>
            <a:pPr algn="ctr">
              <a:lnSpc>
                <a:spcPct val="80000"/>
              </a:lnSpc>
              <a:spcBef>
                <a:spcPct val="0"/>
              </a:spcBef>
              <a:buClrTx/>
              <a:buSzTx/>
              <a:buFontTx/>
              <a:buNone/>
            </a:pPr>
            <a:r>
              <a:rPr kumimoji="0" lang="en-US" altLang="zh-CN" sz="1800" b="1" i="1">
                <a:solidFill>
                  <a:srgbClr val="000000"/>
                </a:solidFill>
              </a:rPr>
              <a:t>params</a:t>
            </a:r>
          </a:p>
        </p:txBody>
      </p:sp>
      <p:sp>
        <p:nvSpPr>
          <p:cNvPr id="412678" name="AutoShape 6"/>
          <p:cNvSpPr>
            <a:spLocks noChangeArrowheads="1"/>
          </p:cNvSpPr>
          <p:nvPr/>
        </p:nvSpPr>
        <p:spPr bwMode="auto">
          <a:xfrm>
            <a:off x="6088063" y="1811338"/>
            <a:ext cx="1447800" cy="609600"/>
          </a:xfrm>
          <a:prstGeom prst="wedgeRectCallout">
            <a:avLst>
              <a:gd name="adj1" fmla="val -33222"/>
              <a:gd name="adj2" fmla="val 9323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800" b="1">
                <a:solidFill>
                  <a:srgbClr val="000000"/>
                </a:solidFill>
              </a:rPr>
              <a:t>array type</a:t>
            </a:r>
          </a:p>
        </p:txBody>
      </p:sp>
      <p:sp>
        <p:nvSpPr>
          <p:cNvPr id="412679" name="Text Box 7"/>
          <p:cNvSpPr txBox="1">
            <a:spLocks noChangeArrowheads="1"/>
          </p:cNvSpPr>
          <p:nvPr/>
        </p:nvSpPr>
        <p:spPr bwMode="auto">
          <a:xfrm>
            <a:off x="2405064" y="5445125"/>
            <a:ext cx="714692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2100" indent="-2921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nSpc>
                <a:spcPct val="80000"/>
              </a:lnSpc>
              <a:buClrTx/>
              <a:buSzTx/>
              <a:buFontTx/>
              <a:buNone/>
            </a:pPr>
            <a:r>
              <a:rPr kumimoji="0" lang="en-US" altLang="zh-CN" b="1">
                <a:solidFill>
                  <a:srgbClr val="000000"/>
                </a:solidFill>
              </a:rPr>
              <a:t>Another example</a:t>
            </a:r>
            <a:endParaRPr kumimoji="0" lang="en-US" altLang="zh-CN" b="1">
              <a:solidFill>
                <a:srgbClr val="000000"/>
              </a:solidFill>
              <a:latin typeface="Arial" panose="020B0604020202020204" pitchFamily="34" charset="0"/>
            </a:endParaRPr>
          </a:p>
          <a:p>
            <a:pPr>
              <a:lnSpc>
                <a:spcPct val="80000"/>
              </a:lnSpc>
              <a:spcBef>
                <a:spcPct val="60000"/>
              </a:spcBef>
              <a:buClrTx/>
              <a:buSzTx/>
              <a:buFontTx/>
              <a:buNone/>
            </a:pPr>
            <a:r>
              <a:rPr kumimoji="0" lang="en-US" altLang="zh-CN" b="1">
                <a:solidFill>
                  <a:srgbClr val="000000"/>
                </a:solidFill>
                <a:latin typeface="Arial" panose="020B0604020202020204" pitchFamily="34" charset="0"/>
              </a:rPr>
              <a:t>	</a:t>
            </a:r>
            <a:r>
              <a:rPr kumimoji="0" lang="en-US" altLang="zh-CN" b="1">
                <a:solidFill>
                  <a:srgbClr val="000000"/>
                </a:solidFill>
                <a:latin typeface="Calibri" panose="020F0502020204030204" pitchFamily="34" charset="0"/>
              </a:rPr>
              <a:t>void Console.WriteLine (string format, </a:t>
            </a:r>
            <a:r>
              <a:rPr kumimoji="0" lang="en-US" altLang="zh-CN" b="1">
                <a:solidFill>
                  <a:srgbClr val="FF0000"/>
                </a:solidFill>
                <a:latin typeface="Calibri" panose="020F0502020204030204" pitchFamily="34" charset="0"/>
              </a:rPr>
              <a:t>params</a:t>
            </a:r>
            <a:r>
              <a:rPr kumimoji="0" lang="en-US" altLang="zh-CN" b="1">
                <a:solidFill>
                  <a:srgbClr val="000000"/>
                </a:solidFill>
                <a:latin typeface="Calibri" panose="020F0502020204030204" pitchFamily="34" charset="0"/>
              </a:rPr>
              <a:t> </a:t>
            </a:r>
            <a:r>
              <a:rPr kumimoji="0" lang="en-US" altLang="zh-CN" b="1">
                <a:solidFill>
                  <a:srgbClr val="008000"/>
                </a:solidFill>
                <a:latin typeface="Calibri" panose="020F0502020204030204" pitchFamily="34" charset="0"/>
              </a:rPr>
              <a:t>object[]</a:t>
            </a:r>
            <a:r>
              <a:rPr kumimoji="0" lang="en-US" altLang="zh-CN" b="1">
                <a:solidFill>
                  <a:srgbClr val="000000"/>
                </a:solidFill>
                <a:latin typeface="Calibri" panose="020F0502020204030204" pitchFamily="34" charset="0"/>
              </a:rPr>
              <a:t> arg) {...}</a:t>
            </a:r>
            <a:endParaRPr kumimoji="0" lang="de-AT" altLang="zh-CN" b="1">
              <a:solidFill>
                <a:srgbClr val="000000"/>
              </a:solidFill>
              <a:latin typeface="Calibri" panose="020F0502020204030204" pitchFamily="34" charset="0"/>
            </a:endParaRPr>
          </a:p>
        </p:txBody>
      </p:sp>
      <p:sp>
        <p:nvSpPr>
          <p:cNvPr id="178184"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Variable Number of Parameters</a:t>
            </a:r>
            <a:endParaRPr kumimoji="0" lang="de-AT" altLang="zh-CN" sz="3200" b="1">
              <a:solidFill>
                <a:srgbClr val="333399"/>
              </a:solidFill>
            </a:endParaRPr>
          </a:p>
        </p:txBody>
      </p:sp>
    </p:spTree>
    <p:extLst>
      <p:ext uri="{BB962C8B-B14F-4D97-AF65-F5344CB8AC3E}">
        <p14:creationId xmlns:p14="http://schemas.microsoft.com/office/powerpoint/2010/main" val="4282005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412677"/>
                                        </p:tgtEl>
                                        <p:attrNameLst>
                                          <p:attrName>style.visibility</p:attrName>
                                        </p:attrNameLst>
                                      </p:cBhvr>
                                      <p:to>
                                        <p:strVal val="visible"/>
                                      </p:to>
                                    </p:set>
                                    <p:animEffect transition="in" filter="strips(upLeft)">
                                      <p:cBhvr>
                                        <p:cTn id="7" dur="500"/>
                                        <p:tgtEl>
                                          <p:spTgt spid="41267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412678"/>
                                        </p:tgtEl>
                                        <p:attrNameLst>
                                          <p:attrName>style.visibility</p:attrName>
                                        </p:attrNameLst>
                                      </p:cBhvr>
                                      <p:to>
                                        <p:strVal val="visible"/>
                                      </p:to>
                                    </p:set>
                                    <p:animEffect transition="in" filter="strips(upRight)">
                                      <p:cBhvr>
                                        <p:cTn id="10" dur="500"/>
                                        <p:tgtEl>
                                          <p:spTgt spid="4126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12676">
                                            <p:txEl>
                                              <p:pRg st="10" end="10"/>
                                            </p:txEl>
                                          </p:spTgt>
                                        </p:tgtEl>
                                        <p:attrNameLst>
                                          <p:attrName>style.visibility</p:attrName>
                                        </p:attrNameLst>
                                      </p:cBhvr>
                                      <p:to>
                                        <p:strVal val="visible"/>
                                      </p:to>
                                    </p:set>
                                    <p:animEffect transition="in" filter="dissolve">
                                      <p:cBhvr>
                                        <p:cTn id="15" dur="500"/>
                                        <p:tgtEl>
                                          <p:spTgt spid="412676">
                                            <p:txEl>
                                              <p:pRg st="10" end="1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12676">
                                            <p:txEl>
                                              <p:pRg st="12" end="12"/>
                                            </p:txEl>
                                          </p:spTgt>
                                        </p:tgtEl>
                                        <p:attrNameLst>
                                          <p:attrName>style.visibility</p:attrName>
                                        </p:attrNameLst>
                                      </p:cBhvr>
                                      <p:to>
                                        <p:strVal val="visible"/>
                                      </p:to>
                                    </p:set>
                                    <p:animEffect transition="in" filter="dissolve">
                                      <p:cBhvr>
                                        <p:cTn id="18" dur="500"/>
                                        <p:tgtEl>
                                          <p:spTgt spid="412676">
                                            <p:txEl>
                                              <p:pRg st="12" end="1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12676">
                                            <p:txEl>
                                              <p:pRg st="13" end="13"/>
                                            </p:txEl>
                                          </p:spTgt>
                                        </p:tgtEl>
                                        <p:attrNameLst>
                                          <p:attrName>style.visibility</p:attrName>
                                        </p:attrNameLst>
                                      </p:cBhvr>
                                      <p:to>
                                        <p:strVal val="visible"/>
                                      </p:to>
                                    </p:set>
                                    <p:animEffect transition="in" filter="dissolve">
                                      <p:cBhvr>
                                        <p:cTn id="21" dur="500"/>
                                        <p:tgtEl>
                                          <p:spTgt spid="412676">
                                            <p:txEl>
                                              <p:pRg st="13" end="1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2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p:bldP spid="412678" grpId="0" animBg="1"/>
      <p:bldP spid="41267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D8B1800-8FA7-4DAD-B857-BB92EEBC4DA6}" type="slidenum">
              <a:rPr lang="zh-CN" altLang="en-US" sz="1400">
                <a:solidFill>
                  <a:srgbClr val="000000"/>
                </a:solidFill>
              </a:rPr>
              <a:pPr eaLnBrk="1" hangingPunct="1"/>
              <a:t>50</a:t>
            </a:fld>
            <a:endParaRPr lang="en-US" altLang="zh-CN" sz="1400">
              <a:solidFill>
                <a:srgbClr val="000000"/>
              </a:solidFill>
            </a:endParaRPr>
          </a:p>
        </p:txBody>
      </p:sp>
      <p:sp>
        <p:nvSpPr>
          <p:cNvPr id="146435" name="Freeform 3"/>
          <p:cNvSpPr>
            <a:spLocks noChangeArrowheads="1"/>
          </p:cNvSpPr>
          <p:nvPr/>
        </p:nvSpPr>
        <p:spPr bwMode="auto">
          <a:xfrm>
            <a:off x="2063751" y="3943351"/>
            <a:ext cx="8062913" cy="1571625"/>
          </a:xfrm>
          <a:custGeom>
            <a:avLst/>
            <a:gdLst>
              <a:gd name="T0" fmla="*/ 0 w 6477000"/>
              <a:gd name="T1" fmla="*/ 1571625 h 1371600"/>
              <a:gd name="T2" fmla="*/ 8062913 w 6477000"/>
              <a:gd name="T3" fmla="*/ 1571625 h 1371600"/>
              <a:gd name="T4" fmla="*/ 8062913 w 6477000"/>
              <a:gd name="T5" fmla="*/ 0 h 1371600"/>
              <a:gd name="T6" fmla="*/ 0 w 6477000"/>
              <a:gd name="T7" fmla="*/ 0 h 1371600"/>
              <a:gd name="T8" fmla="*/ 0 w 6477000"/>
              <a:gd name="T9" fmla="*/ 1571625 h 1371600"/>
              <a:gd name="T10" fmla="*/ 0 60000 65536"/>
              <a:gd name="T11" fmla="*/ 0 60000 65536"/>
              <a:gd name="T12" fmla="*/ 0 60000 65536"/>
              <a:gd name="T13" fmla="*/ 0 60000 65536"/>
              <a:gd name="T14" fmla="*/ 0 60000 65536"/>
              <a:gd name="T15" fmla="*/ 0 w 6477000"/>
              <a:gd name="T16" fmla="*/ 0 h 1371600"/>
              <a:gd name="T17" fmla="*/ 6477000 w 6477000"/>
              <a:gd name="T18" fmla="*/ 1371600 h 1371600"/>
            </a:gdLst>
            <a:ahLst/>
            <a:cxnLst>
              <a:cxn ang="T10">
                <a:pos x="T0" y="T1"/>
              </a:cxn>
              <a:cxn ang="T11">
                <a:pos x="T2" y="T3"/>
              </a:cxn>
              <a:cxn ang="T12">
                <a:pos x="T4" y="T5"/>
              </a:cxn>
              <a:cxn ang="T13">
                <a:pos x="T6" y="T7"/>
              </a:cxn>
              <a:cxn ang="T14">
                <a:pos x="T8" y="T9"/>
              </a:cxn>
            </a:cxnLst>
            <a:rect l="T15" t="T16" r="T17" b="T18"/>
            <a:pathLst>
              <a:path w="6477000" h="1371600">
                <a:moveTo>
                  <a:pt x="0" y="1371600"/>
                </a:moveTo>
                <a:lnTo>
                  <a:pt x="6477000" y="1371600"/>
                </a:lnTo>
                <a:lnTo>
                  <a:pt x="6477000" y="0"/>
                </a:lnTo>
                <a:lnTo>
                  <a:pt x="0" y="0"/>
                </a:lnTo>
                <a:lnTo>
                  <a:pt x="0" y="1371600"/>
                </a:lnTo>
              </a:path>
            </a:pathLst>
          </a:custGeom>
          <a:solidFill>
            <a:srgbClr val="CCCCFF"/>
          </a:solidFill>
          <a:ln w="12700" algn="ctr">
            <a:solidFill>
              <a:srgbClr val="000000">
                <a:alpha val="0"/>
              </a:srgbClr>
            </a:solidFill>
            <a:miter lim="800000"/>
            <a:headEnd/>
            <a:tailEnd/>
          </a:ln>
        </p:spPr>
        <p:txBody>
          <a:bodyPr anchor="ct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interface</a:t>
            </a: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IX</a:t>
            </a: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000000"/>
                </a:solidFill>
                <a:latin typeface="Calibri" panose="020F0502020204030204" pitchFamily="34" charset="0"/>
              </a:rPr>
              <a:t>methods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3333CC"/>
                </a:solidFill>
                <a:latin typeface="Calibri" panose="020F0502020204030204" pitchFamily="34" charset="0"/>
              </a:rPr>
              <a:t>properties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3333CC"/>
                </a:solidFill>
                <a:latin typeface="Calibri" panose="020F0502020204030204" pitchFamily="34" charset="0"/>
              </a:rPr>
              <a:t>indexers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3333CC"/>
                </a:solidFill>
                <a:latin typeface="Calibri" panose="020F0502020204030204" pitchFamily="34" charset="0"/>
              </a:rPr>
              <a:t>events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a:t>
            </a:r>
            <a:endParaRPr kumimoji="0" lang="zh-CN" altLang="en-US" b="1">
              <a:solidFill>
                <a:srgbClr val="FFFFFF"/>
              </a:solidFill>
              <a:latin typeface="Calibri" panose="020F0502020204030204" pitchFamily="34" charset="0"/>
            </a:endParaRPr>
          </a:p>
        </p:txBody>
      </p:sp>
      <p:sp>
        <p:nvSpPr>
          <p:cNvPr id="146436" name="Freeform 3"/>
          <p:cNvSpPr>
            <a:spLocks noChangeArrowheads="1"/>
          </p:cNvSpPr>
          <p:nvPr/>
        </p:nvSpPr>
        <p:spPr bwMode="auto">
          <a:xfrm>
            <a:off x="2063750" y="1231901"/>
            <a:ext cx="8064500" cy="2549525"/>
          </a:xfrm>
          <a:custGeom>
            <a:avLst/>
            <a:gdLst>
              <a:gd name="T0" fmla="*/ 0 w 6477000"/>
              <a:gd name="T1" fmla="*/ 2549525 h 2286000"/>
              <a:gd name="T2" fmla="*/ 8064500 w 6477000"/>
              <a:gd name="T3" fmla="*/ 2549525 h 2286000"/>
              <a:gd name="T4" fmla="*/ 8064500 w 6477000"/>
              <a:gd name="T5" fmla="*/ 0 h 2286000"/>
              <a:gd name="T6" fmla="*/ 0 w 6477000"/>
              <a:gd name="T7" fmla="*/ 0 h 2286000"/>
              <a:gd name="T8" fmla="*/ 0 w 6477000"/>
              <a:gd name="T9" fmla="*/ 2549525 h 2286000"/>
              <a:gd name="T10" fmla="*/ 0 60000 65536"/>
              <a:gd name="T11" fmla="*/ 0 60000 65536"/>
              <a:gd name="T12" fmla="*/ 0 60000 65536"/>
              <a:gd name="T13" fmla="*/ 0 60000 65536"/>
              <a:gd name="T14" fmla="*/ 0 60000 65536"/>
              <a:gd name="T15" fmla="*/ 0 w 6477000"/>
              <a:gd name="T16" fmla="*/ 0 h 2286000"/>
              <a:gd name="T17" fmla="*/ 6477000 w 6477000"/>
              <a:gd name="T18" fmla="*/ 2286000 h 2286000"/>
            </a:gdLst>
            <a:ahLst/>
            <a:cxnLst>
              <a:cxn ang="T10">
                <a:pos x="T0" y="T1"/>
              </a:cxn>
              <a:cxn ang="T11">
                <a:pos x="T2" y="T3"/>
              </a:cxn>
              <a:cxn ang="T12">
                <a:pos x="T4" y="T5"/>
              </a:cxn>
              <a:cxn ang="T13">
                <a:pos x="T6" y="T7"/>
              </a:cxn>
              <a:cxn ang="T14">
                <a:pos x="T8" y="T9"/>
              </a:cxn>
            </a:cxnLst>
            <a:rect l="T15" t="T16" r="T17" b="T18"/>
            <a:pathLst>
              <a:path w="6477000" h="2286000">
                <a:moveTo>
                  <a:pt x="0" y="2286000"/>
                </a:moveTo>
                <a:lnTo>
                  <a:pt x="6477000" y="2286000"/>
                </a:lnTo>
                <a:lnTo>
                  <a:pt x="6477000" y="0"/>
                </a:lnTo>
                <a:lnTo>
                  <a:pt x="0" y="0"/>
                </a:lnTo>
                <a:lnTo>
                  <a:pt x="0" y="2286000"/>
                </a:lnTo>
              </a:path>
            </a:pathLst>
          </a:custGeom>
          <a:solidFill>
            <a:srgbClr val="CCCCFF"/>
          </a:solidFill>
          <a:ln w="12700" algn="ctr">
            <a:solidFill>
              <a:srgbClr val="000000">
                <a:alpha val="0"/>
              </a:srgbClr>
            </a:solidFill>
            <a:miter lim="800000"/>
            <a:headEnd/>
            <a:tailEnd/>
          </a:ln>
        </p:spPr>
        <p:txBody>
          <a:bodyPr rIns="0" anchor="ct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class C</a:t>
            </a: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  </a:t>
            </a:r>
            <a:r>
              <a:rPr kumimoji="0" lang="en-US" altLang="zh-CN" b="1">
                <a:solidFill>
                  <a:srgbClr val="000000"/>
                </a:solidFill>
                <a:latin typeface="Calibri" panose="020F0502020204030204" pitchFamily="34" charset="0"/>
              </a:rPr>
              <a:t>// applies also to structs</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i="1">
                <a:solidFill>
                  <a:srgbClr val="000000"/>
                </a:solidFill>
                <a:latin typeface="Calibri" panose="020F0502020204030204" pitchFamily="34" charset="0"/>
              </a:rPr>
              <a:t>... fields, constants...</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methods...</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constructors, destructors...</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properties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indexers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events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overloaded operators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nested types (classes, interfaces, structs, enumerations, delegates) ...</a:t>
            </a: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a:t>
            </a:r>
            <a:endParaRPr kumimoji="0" lang="zh-CN" altLang="en-US" b="1">
              <a:solidFill>
                <a:srgbClr val="FF0000"/>
              </a:solidFill>
              <a:latin typeface="Calibri" panose="020F0502020204030204" pitchFamily="34" charset="0"/>
            </a:endParaRPr>
          </a:p>
        </p:txBody>
      </p:sp>
      <p:sp>
        <p:nvSpPr>
          <p:cNvPr id="146437" name="TextBox 1"/>
          <p:cNvSpPr txBox="1">
            <a:spLocks noChangeArrowheads="1"/>
          </p:cNvSpPr>
          <p:nvPr/>
        </p:nvSpPr>
        <p:spPr bwMode="auto">
          <a:xfrm>
            <a:off x="2016125" y="523875"/>
            <a:ext cx="5976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2100"/>
              </a:lnSpc>
              <a:spcBef>
                <a:spcPct val="0"/>
              </a:spcBef>
              <a:buClrTx/>
              <a:buSzTx/>
              <a:buNone/>
            </a:pPr>
            <a:r>
              <a:rPr kumimoji="0" lang="en-US" altLang="zh-CN" sz="3200" b="1">
                <a:solidFill>
                  <a:srgbClr val="333399"/>
                </a:solidFill>
                <a:cs typeface="Times New Roman" panose="02020603050405020304" pitchFamily="18" charset="0"/>
              </a:rPr>
              <a:t>Classes,</a:t>
            </a:r>
            <a:r>
              <a:rPr kumimoji="0" lang="en-US" altLang="zh-CN" sz="3200">
                <a:solidFill>
                  <a:srgbClr val="333399"/>
                </a:solidFill>
                <a:cs typeface="Times New Roman" panose="02020603050405020304" pitchFamily="18" charset="0"/>
              </a:rPr>
              <a:t> </a:t>
            </a:r>
            <a:r>
              <a:rPr kumimoji="0" lang="en-US" altLang="zh-CN" sz="3200" b="1">
                <a:solidFill>
                  <a:srgbClr val="333399"/>
                </a:solidFill>
                <a:cs typeface="Times New Roman" panose="02020603050405020304" pitchFamily="18" charset="0"/>
              </a:rPr>
              <a:t>Interfaces,</a:t>
            </a:r>
            <a:r>
              <a:rPr kumimoji="0" lang="en-US" altLang="zh-CN" sz="3200">
                <a:solidFill>
                  <a:srgbClr val="333399"/>
                </a:solidFill>
                <a:cs typeface="Times New Roman" panose="02020603050405020304" pitchFamily="18" charset="0"/>
              </a:rPr>
              <a:t> </a:t>
            </a:r>
            <a:r>
              <a:rPr kumimoji="0" lang="en-US" altLang="zh-CN" sz="3200" b="1">
                <a:solidFill>
                  <a:srgbClr val="333399"/>
                </a:solidFill>
                <a:cs typeface="Times New Roman" panose="02020603050405020304" pitchFamily="18" charset="0"/>
              </a:rPr>
              <a:t>Structs</a:t>
            </a:r>
          </a:p>
        </p:txBody>
      </p:sp>
      <p:sp>
        <p:nvSpPr>
          <p:cNvPr id="146438" name="TextBox 1"/>
          <p:cNvSpPr txBox="1">
            <a:spLocks noChangeArrowheads="1"/>
          </p:cNvSpPr>
          <p:nvPr/>
        </p:nvSpPr>
        <p:spPr bwMode="auto">
          <a:xfrm>
            <a:off x="1778000" y="5641976"/>
            <a:ext cx="87820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dirty="0">
                <a:solidFill>
                  <a:srgbClr val="FF0000"/>
                </a:solidFill>
                <a:cs typeface="Times New Roman" panose="02020603050405020304" pitchFamily="18" charset="0"/>
              </a:rPr>
              <a:t>The declaration space of a subclass doesn’t belong to the declaration space of its base class</a:t>
            </a:r>
          </a:p>
          <a:p>
            <a:pPr eaLnBrk="1" hangingPunct="1">
              <a:spcBef>
                <a:spcPct val="0"/>
              </a:spcBef>
              <a:buClrTx/>
              <a:buSzTx/>
              <a:buFontTx/>
              <a:buNone/>
            </a:pPr>
            <a:r>
              <a:rPr kumimoji="0" lang="en-US" altLang="zh-CN" sz="1800" b="1" dirty="0">
                <a:solidFill>
                  <a:srgbClr val="FF0000"/>
                </a:solidFill>
                <a:cs typeface="Times New Roman" panose="02020603050405020304" pitchFamily="18" charset="0"/>
              </a:rPr>
              <a:t> =&gt; it is ok to declare the same names in a base class and in its subclasses.</a:t>
            </a:r>
          </a:p>
        </p:txBody>
      </p:sp>
    </p:spTree>
    <p:extLst>
      <p:ext uri="{BB962C8B-B14F-4D97-AF65-F5344CB8AC3E}">
        <p14:creationId xmlns:p14="http://schemas.microsoft.com/office/powerpoint/2010/main" val="2284996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8CA161E-525A-431B-B5D1-3B4921074F75}" type="slidenum">
              <a:rPr lang="zh-CN" altLang="en-US" sz="1400">
                <a:solidFill>
                  <a:srgbClr val="000000"/>
                </a:solidFill>
              </a:rPr>
              <a:pPr eaLnBrk="1" hangingPunct="1"/>
              <a:t>51</a:t>
            </a:fld>
            <a:endParaRPr lang="en-US" altLang="zh-CN" sz="1400">
              <a:solidFill>
                <a:srgbClr val="000000"/>
              </a:solidFill>
            </a:endParaRPr>
          </a:p>
        </p:txBody>
      </p:sp>
      <p:sp>
        <p:nvSpPr>
          <p:cNvPr id="3" name="Freeform 3"/>
          <p:cNvSpPr/>
          <p:nvPr/>
        </p:nvSpPr>
        <p:spPr>
          <a:xfrm>
            <a:off x="2133600" y="1125538"/>
            <a:ext cx="7850188" cy="3124200"/>
          </a:xfrm>
          <a:custGeom>
            <a:avLst/>
            <a:gdLst>
              <a:gd name="connsiteX0" fmla="*/ 0 w 6781800"/>
              <a:gd name="connsiteY0" fmla="*/ 3124200 h 3124200"/>
              <a:gd name="connsiteX1" fmla="*/ 6781800 w 6781800"/>
              <a:gd name="connsiteY1" fmla="*/ 3124200 h 3124200"/>
              <a:gd name="connsiteX2" fmla="*/ 6781800 w 6781800"/>
              <a:gd name="connsiteY2" fmla="*/ 0 h 3124200"/>
              <a:gd name="connsiteX3" fmla="*/ 0 w 6781800"/>
              <a:gd name="connsiteY3" fmla="*/ 0 h 3124200"/>
              <a:gd name="connsiteX4" fmla="*/ 0 w 6781800"/>
              <a:gd name="connsiteY4" fmla="*/ 3124200 h 3124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81800" h="3124200">
                <a:moveTo>
                  <a:pt x="0" y="3124200"/>
                </a:moveTo>
                <a:lnTo>
                  <a:pt x="6781800" y="3124200"/>
                </a:lnTo>
                <a:lnTo>
                  <a:pt x="6781800" y="0"/>
                </a:lnTo>
                <a:lnTo>
                  <a:pt x="0" y="0"/>
                </a:lnTo>
                <a:lnTo>
                  <a:pt x="0" y="312420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nSpc>
                <a:spcPct val="80000"/>
              </a:lnSpc>
              <a:defRPr/>
            </a:pPr>
            <a:r>
              <a:rPr kumimoji="0" lang="en-US" altLang="zh-CN" sz="1800" b="1">
                <a:solidFill>
                  <a:srgbClr val="FF0000"/>
                </a:solidFill>
                <a:latin typeface="Calibri" pitchFamily="34" charset="0"/>
              </a:rPr>
              <a:t>switch</a:t>
            </a:r>
            <a:r>
              <a:rPr kumimoji="0" lang="en-US" altLang="zh-CN" sz="1800" b="1">
                <a:solidFill>
                  <a:srgbClr val="000000"/>
                </a:solidFill>
                <a:latin typeface="Calibri" pitchFamily="34" charset="0"/>
              </a:rPr>
              <a:t> (country) {</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case</a:t>
            </a:r>
            <a:r>
              <a:rPr kumimoji="0" lang="en-US" altLang="zh-CN" sz="1800" b="1">
                <a:solidFill>
                  <a:srgbClr val="000000"/>
                </a:solidFill>
                <a:latin typeface="Calibri" pitchFamily="34" charset="0"/>
              </a:rPr>
              <a:t> "England": </a:t>
            </a:r>
            <a:r>
              <a:rPr kumimoji="0" lang="en-US" altLang="zh-CN" sz="1800" b="1">
                <a:solidFill>
                  <a:srgbClr val="FF0000"/>
                </a:solidFill>
                <a:latin typeface="Calibri" pitchFamily="34" charset="0"/>
              </a:rPr>
              <a:t>case </a:t>
            </a:r>
            <a:r>
              <a:rPr kumimoji="0" lang="en-US" altLang="zh-CN" sz="1800" b="1">
                <a:solidFill>
                  <a:srgbClr val="000000"/>
                </a:solidFill>
                <a:latin typeface="Calibri" pitchFamily="34" charset="0"/>
              </a:rPr>
              <a:t>"USA":</a:t>
            </a:r>
          </a:p>
          <a:p>
            <a:pPr>
              <a:lnSpc>
                <a:spcPct val="80000"/>
              </a:lnSpc>
              <a:defRPr/>
            </a:pPr>
            <a:r>
              <a:rPr kumimoji="0" lang="en-US" altLang="zh-CN" sz="1800" b="1">
                <a:solidFill>
                  <a:srgbClr val="000000"/>
                </a:solidFill>
                <a:latin typeface="Calibri" pitchFamily="34" charset="0"/>
              </a:rPr>
              <a:t>          language = "English";</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case</a:t>
            </a:r>
            <a:r>
              <a:rPr kumimoji="0" lang="en-US" altLang="zh-CN" sz="1800" b="1">
                <a:solidFill>
                  <a:srgbClr val="000000"/>
                </a:solidFill>
                <a:latin typeface="Calibri" pitchFamily="34" charset="0"/>
              </a:rPr>
              <a:t> "Germany": </a:t>
            </a:r>
            <a:r>
              <a:rPr kumimoji="0" lang="en-US" altLang="zh-CN" sz="1800" b="1">
                <a:solidFill>
                  <a:srgbClr val="FF0000"/>
                </a:solidFill>
                <a:latin typeface="Calibri" pitchFamily="34" charset="0"/>
              </a:rPr>
              <a:t>case </a:t>
            </a:r>
            <a:r>
              <a:rPr kumimoji="0" lang="en-US" altLang="zh-CN" sz="1800" b="1">
                <a:solidFill>
                  <a:srgbClr val="000000"/>
                </a:solidFill>
                <a:latin typeface="Calibri" pitchFamily="34" charset="0"/>
              </a:rPr>
              <a:t>"Austria": </a:t>
            </a:r>
            <a:r>
              <a:rPr kumimoji="0" lang="en-US" altLang="zh-CN" sz="1800" b="1">
                <a:solidFill>
                  <a:srgbClr val="FF0000"/>
                </a:solidFill>
                <a:latin typeface="Calibri" pitchFamily="34" charset="0"/>
              </a:rPr>
              <a:t>case </a:t>
            </a:r>
            <a:r>
              <a:rPr kumimoji="0" lang="en-US" altLang="zh-CN" sz="1800" b="1">
                <a:solidFill>
                  <a:srgbClr val="000000"/>
                </a:solidFill>
                <a:latin typeface="Calibri" pitchFamily="34" charset="0"/>
              </a:rPr>
              <a:t>"Switzerland":</a:t>
            </a:r>
          </a:p>
          <a:p>
            <a:pPr>
              <a:lnSpc>
                <a:spcPct val="80000"/>
              </a:lnSpc>
              <a:defRPr/>
            </a:pPr>
            <a:r>
              <a:rPr kumimoji="0" lang="en-US" altLang="zh-CN" sz="1800" b="1">
                <a:solidFill>
                  <a:srgbClr val="000000"/>
                </a:solidFill>
                <a:latin typeface="Calibri" pitchFamily="34" charset="0"/>
              </a:rPr>
              <a:t>          language = "German";</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case</a:t>
            </a:r>
            <a:r>
              <a:rPr kumimoji="0" lang="en-US" altLang="zh-CN" sz="1800" b="1">
                <a:solidFill>
                  <a:srgbClr val="000000"/>
                </a:solidFill>
                <a:latin typeface="Calibri" pitchFamily="34" charset="0"/>
              </a:rPr>
              <a:t> null:</a:t>
            </a:r>
          </a:p>
          <a:p>
            <a:pPr>
              <a:lnSpc>
                <a:spcPct val="80000"/>
              </a:lnSpc>
              <a:defRPr/>
            </a:pPr>
            <a:r>
              <a:rPr kumimoji="0" lang="en-US" altLang="zh-CN" sz="1800" b="1">
                <a:solidFill>
                  <a:srgbClr val="000000"/>
                </a:solidFill>
                <a:latin typeface="Calibri" pitchFamily="34" charset="0"/>
              </a:rPr>
              <a:t>          Console.WriteLine("no country specified");</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default</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Console.WriteLine("don't know the language of " + country);</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 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a:t>
            </a:r>
            <a:endParaRPr kumimoji="0" lang="zh-CN" altLang="en-US" sz="1800" b="1">
              <a:solidFill>
                <a:srgbClr val="000000"/>
              </a:solidFill>
              <a:latin typeface="Calibri" pitchFamily="34" charset="0"/>
            </a:endParaRPr>
          </a:p>
        </p:txBody>
      </p:sp>
      <p:sp>
        <p:nvSpPr>
          <p:cNvPr id="153604" name="TextBox 1"/>
          <p:cNvSpPr txBox="1">
            <a:spLocks noChangeArrowheads="1"/>
          </p:cNvSpPr>
          <p:nvPr/>
        </p:nvSpPr>
        <p:spPr bwMode="auto">
          <a:xfrm>
            <a:off x="2135188" y="4364039"/>
            <a:ext cx="8208962"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444500" indent="-4445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9096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3176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7256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1336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90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3048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505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9624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sz="1800" b="1" dirty="0">
                <a:solidFill>
                  <a:srgbClr val="FF0000"/>
                </a:solidFill>
              </a:rPr>
              <a:t>Type of the switch expression</a:t>
            </a:r>
          </a:p>
          <a:p>
            <a:pPr eaLnBrk="1" hangingPunct="1">
              <a:lnSpc>
                <a:spcPct val="80000"/>
              </a:lnSpc>
              <a:spcBef>
                <a:spcPct val="0"/>
              </a:spcBef>
              <a:buClrTx/>
              <a:buSzTx/>
              <a:buFontTx/>
              <a:buNone/>
            </a:pPr>
            <a:r>
              <a:rPr kumimoji="0" lang="en-US" altLang="zh-CN" sz="1800" b="1" dirty="0">
                <a:solidFill>
                  <a:srgbClr val="FF0000"/>
                </a:solidFill>
              </a:rPr>
              <a:t>integer type, char, </a:t>
            </a:r>
            <a:r>
              <a:rPr kumimoji="0" lang="en-US" altLang="zh-CN" sz="1800" b="1" dirty="0" err="1">
                <a:solidFill>
                  <a:srgbClr val="FF0000"/>
                </a:solidFill>
              </a:rPr>
              <a:t>enum</a:t>
            </a:r>
            <a:r>
              <a:rPr kumimoji="0" lang="en-US" altLang="zh-CN" sz="1800" b="1" dirty="0">
                <a:solidFill>
                  <a:srgbClr val="FF0000"/>
                </a:solidFill>
              </a:rPr>
              <a:t> or string (null ok as a case label).</a:t>
            </a:r>
          </a:p>
          <a:p>
            <a:pPr eaLnBrk="1" hangingPunct="1">
              <a:lnSpc>
                <a:spcPct val="80000"/>
              </a:lnSpc>
              <a:spcBef>
                <a:spcPct val="0"/>
              </a:spcBef>
              <a:buClrTx/>
              <a:buSzTx/>
              <a:buFontTx/>
              <a:buNone/>
            </a:pPr>
            <a:endParaRPr kumimoji="0" lang="en-US" altLang="zh-CN" sz="1800" b="1" dirty="0">
              <a:solidFill>
                <a:srgbClr val="000000"/>
              </a:solidFill>
            </a:endParaRPr>
          </a:p>
          <a:p>
            <a:pPr eaLnBrk="1" hangingPunct="1">
              <a:lnSpc>
                <a:spcPct val="80000"/>
              </a:lnSpc>
              <a:spcBef>
                <a:spcPct val="0"/>
              </a:spcBef>
              <a:buClrTx/>
              <a:buSzTx/>
              <a:buFontTx/>
              <a:buNone/>
            </a:pPr>
            <a:r>
              <a:rPr kumimoji="0" lang="en-US" altLang="zh-CN" sz="1800" b="1" dirty="0">
                <a:solidFill>
                  <a:srgbClr val="000000"/>
                </a:solidFill>
              </a:rPr>
              <a:t>No fall-through (unlike in C or in Java</a:t>
            </a:r>
            <a:r>
              <a:rPr kumimoji="0" lang="en-US" altLang="zh-CN" sz="1800" b="1" u="sng" dirty="0">
                <a:solidFill>
                  <a:srgbClr val="FF0000"/>
                </a:solidFill>
              </a:rPr>
              <a:t>)!(</a:t>
            </a:r>
            <a:r>
              <a:rPr kumimoji="0" lang="zh-CN" altLang="en-US" sz="1800" b="1" u="sng" dirty="0">
                <a:solidFill>
                  <a:srgbClr val="FF0000"/>
                </a:solidFill>
              </a:rPr>
              <a:t>有一种情况例外</a:t>
            </a:r>
            <a:r>
              <a:rPr kumimoji="0" lang="en-US" altLang="zh-CN" sz="1800" b="1" u="sng" dirty="0">
                <a:solidFill>
                  <a:srgbClr val="FF0000"/>
                </a:solidFill>
              </a:rPr>
              <a:t>…case xx</a:t>
            </a:r>
            <a:r>
              <a:rPr kumimoji="0" lang="zh-CN" altLang="en-US" sz="1800" b="1" u="sng" dirty="0">
                <a:solidFill>
                  <a:srgbClr val="FF0000"/>
                </a:solidFill>
              </a:rPr>
              <a:t>后面没跟语句，这样就会贯穿</a:t>
            </a:r>
            <a:r>
              <a:rPr kumimoji="0" lang="en-US" altLang="zh-CN" sz="1800" b="1" u="sng" dirty="0">
                <a:solidFill>
                  <a:srgbClr val="FF0000"/>
                </a:solidFill>
              </a:rPr>
              <a:t>)</a:t>
            </a:r>
          </a:p>
          <a:p>
            <a:pPr eaLnBrk="1" hangingPunct="1">
              <a:lnSpc>
                <a:spcPct val="80000"/>
              </a:lnSpc>
              <a:spcBef>
                <a:spcPct val="0"/>
              </a:spcBef>
              <a:buClrTx/>
              <a:buSzTx/>
              <a:buFontTx/>
              <a:buNone/>
            </a:pPr>
            <a:r>
              <a:rPr kumimoji="0" lang="en-US" altLang="zh-CN" sz="1800" b="1" dirty="0">
                <a:solidFill>
                  <a:srgbClr val="000000"/>
                </a:solidFill>
              </a:rPr>
              <a:t>Every statement sequence in a case must be terminated with break (or return, </a:t>
            </a:r>
            <a:r>
              <a:rPr kumimoji="0" lang="en-US" altLang="zh-CN" sz="1800" b="1" dirty="0" err="1">
                <a:solidFill>
                  <a:srgbClr val="000000"/>
                </a:solidFill>
              </a:rPr>
              <a:t>goto</a:t>
            </a:r>
            <a:r>
              <a:rPr kumimoji="0" lang="en-US" altLang="zh-CN" sz="1800" b="1" dirty="0">
                <a:solidFill>
                  <a:srgbClr val="000000"/>
                </a:solidFill>
              </a:rPr>
              <a:t>, throw).</a:t>
            </a:r>
          </a:p>
          <a:p>
            <a:pPr eaLnBrk="1" hangingPunct="1">
              <a:lnSpc>
                <a:spcPct val="80000"/>
              </a:lnSpc>
              <a:spcBef>
                <a:spcPct val="0"/>
              </a:spcBef>
              <a:buClrTx/>
              <a:buSzTx/>
              <a:buFontTx/>
              <a:buNone/>
            </a:pPr>
            <a:endParaRPr kumimoji="0" lang="en-US" altLang="zh-CN" sz="1800" b="1" dirty="0">
              <a:solidFill>
                <a:srgbClr val="000000"/>
              </a:solidFill>
            </a:endParaRPr>
          </a:p>
          <a:p>
            <a:pPr eaLnBrk="1" hangingPunct="1">
              <a:lnSpc>
                <a:spcPct val="80000"/>
              </a:lnSpc>
              <a:spcBef>
                <a:spcPct val="0"/>
              </a:spcBef>
              <a:buClrTx/>
              <a:buSzTx/>
              <a:buFontTx/>
              <a:buNone/>
            </a:pPr>
            <a:r>
              <a:rPr kumimoji="0" lang="en-US" altLang="zh-CN" sz="1800" b="1" dirty="0">
                <a:solidFill>
                  <a:srgbClr val="000000"/>
                </a:solidFill>
              </a:rPr>
              <a:t>If no case label matches </a:t>
            </a:r>
            <a:r>
              <a:rPr kumimoji="0" lang="en-US" altLang="zh-CN" sz="1800" b="1" dirty="0">
                <a:solidFill>
                  <a:srgbClr val="000000"/>
                </a:solidFill>
                <a:latin typeface="Wingdings" panose="05000000000000000000" pitchFamily="2" charset="2"/>
              </a:rPr>
              <a:t></a:t>
            </a:r>
            <a:r>
              <a:rPr kumimoji="0" lang="en-US" altLang="zh-CN" sz="1800" b="1" dirty="0">
                <a:solidFill>
                  <a:srgbClr val="000000"/>
                </a:solidFill>
              </a:rPr>
              <a:t>default</a:t>
            </a:r>
          </a:p>
          <a:p>
            <a:pPr eaLnBrk="1" hangingPunct="1">
              <a:lnSpc>
                <a:spcPct val="80000"/>
              </a:lnSpc>
              <a:spcBef>
                <a:spcPct val="0"/>
              </a:spcBef>
              <a:buClrTx/>
              <a:buSzTx/>
              <a:buFontTx/>
              <a:buNone/>
            </a:pPr>
            <a:r>
              <a:rPr kumimoji="0" lang="en-US" altLang="zh-CN" sz="1800" b="1" dirty="0">
                <a:solidFill>
                  <a:srgbClr val="000000"/>
                </a:solidFill>
              </a:rPr>
              <a:t>If no default specified </a:t>
            </a:r>
            <a:r>
              <a:rPr kumimoji="0" lang="en-US" altLang="zh-CN" sz="1800" b="1" dirty="0">
                <a:solidFill>
                  <a:srgbClr val="000000"/>
                </a:solidFill>
                <a:latin typeface="Wingdings" panose="05000000000000000000" pitchFamily="2" charset="2"/>
              </a:rPr>
              <a:t></a:t>
            </a:r>
            <a:r>
              <a:rPr kumimoji="0" lang="en-US" altLang="zh-CN" sz="1800" b="1" dirty="0">
                <a:solidFill>
                  <a:srgbClr val="000000"/>
                </a:solidFill>
              </a:rPr>
              <a:t>continuation after the switch statement</a:t>
            </a:r>
          </a:p>
        </p:txBody>
      </p:sp>
      <p:sp>
        <p:nvSpPr>
          <p:cNvPr id="15360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switch</a:t>
            </a:r>
            <a:r>
              <a:rPr lang="en-US" altLang="zh-CN" sz="3200">
                <a:solidFill>
                  <a:srgbClr val="333399"/>
                </a:solidFill>
              </a:rPr>
              <a:t> </a:t>
            </a:r>
            <a:r>
              <a:rPr lang="en-US" altLang="zh-CN" sz="3200" b="1">
                <a:solidFill>
                  <a:srgbClr val="333399"/>
                </a:solidFill>
              </a:rPr>
              <a:t>Statement</a:t>
            </a:r>
            <a:endParaRPr lang="de-AT" altLang="zh-CN" sz="3200" b="1">
              <a:solidFill>
                <a:srgbClr val="333399"/>
              </a:solidFill>
            </a:endParaRPr>
          </a:p>
        </p:txBody>
      </p:sp>
    </p:spTree>
    <p:extLst>
      <p:ext uri="{BB962C8B-B14F-4D97-AF65-F5344CB8AC3E}">
        <p14:creationId xmlns:p14="http://schemas.microsoft.com/office/powerpoint/2010/main" val="1518407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26369B-463B-4815-9D8A-6C9DA6951539}" type="slidenum">
              <a:rPr lang="zh-CN" altLang="en-US" sz="1400">
                <a:solidFill>
                  <a:srgbClr val="000000"/>
                </a:solidFill>
              </a:rPr>
              <a:pPr eaLnBrk="1" hangingPunct="1"/>
              <a:t>52</a:t>
            </a:fld>
            <a:endParaRPr lang="en-US" altLang="zh-CN" sz="1400">
              <a:solidFill>
                <a:srgbClr val="000000"/>
              </a:solidFill>
            </a:endParaRPr>
          </a:p>
        </p:txBody>
      </p:sp>
      <p:sp>
        <p:nvSpPr>
          <p:cNvPr id="156675" name="TextBox 1"/>
          <p:cNvSpPr txBox="1">
            <a:spLocks noChangeArrowheads="1"/>
          </p:cNvSpPr>
          <p:nvPr/>
        </p:nvSpPr>
        <p:spPr bwMode="auto">
          <a:xfrm>
            <a:off x="2209800" y="1293813"/>
            <a:ext cx="6821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400"/>
              </a:lnSpc>
              <a:spcBef>
                <a:spcPct val="0"/>
              </a:spcBef>
              <a:buClrTx/>
              <a:buSzTx/>
              <a:buNone/>
            </a:pPr>
            <a:r>
              <a:rPr kumimoji="0" lang="en-US" altLang="zh-CN" sz="2200" b="1" dirty="0">
                <a:solidFill>
                  <a:srgbClr val="FF0000"/>
                </a:solidFill>
                <a:cs typeface="Times New Roman" panose="02020603050405020304" pitchFamily="18" charset="0"/>
              </a:rPr>
              <a:t>For</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iterating</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over</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collections</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and</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arrays (read only)</a:t>
            </a:r>
          </a:p>
        </p:txBody>
      </p:sp>
      <p:sp>
        <p:nvSpPr>
          <p:cNvPr id="156676" name="TextBox 1"/>
          <p:cNvSpPr txBox="1">
            <a:spLocks noChangeArrowheads="1"/>
          </p:cNvSpPr>
          <p:nvPr/>
        </p:nvSpPr>
        <p:spPr bwMode="auto">
          <a:xfrm>
            <a:off x="2351088" y="1844675"/>
            <a:ext cx="6337300" cy="7381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int</a:t>
            </a:r>
            <a:r>
              <a:rPr kumimoji="0" lang="en-US" altLang="zh-CN" b="1">
                <a:solidFill>
                  <a:srgbClr val="000000"/>
                </a:solidFill>
                <a:latin typeface="Calibri" panose="020F0502020204030204" pitchFamily="34" charset="0"/>
                <a:cs typeface="Times New Roman" panose="02020603050405020304" pitchFamily="18" charset="0"/>
              </a:rPr>
              <a:t>[ ] a = {3, 17, 4, 8, 2, 29};</a:t>
            </a:r>
          </a:p>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foreach</a:t>
            </a:r>
            <a:r>
              <a:rPr kumimoji="0" lang="en-US" altLang="zh-CN" b="1">
                <a:solidFill>
                  <a:srgbClr val="000000"/>
                </a:solidFill>
                <a:latin typeface="Calibri" panose="020F0502020204030204" pitchFamily="34" charset="0"/>
                <a:cs typeface="Times New Roman" panose="02020603050405020304" pitchFamily="18" charset="0"/>
              </a:rPr>
              <a:t> (</a:t>
            </a:r>
            <a:r>
              <a:rPr kumimoji="0" lang="en-US" altLang="zh-CN" b="1">
                <a:solidFill>
                  <a:srgbClr val="3333CC"/>
                </a:solidFill>
                <a:latin typeface="Calibri" panose="020F0502020204030204" pitchFamily="34" charset="0"/>
                <a:cs typeface="Times New Roman" panose="02020603050405020304" pitchFamily="18" charset="0"/>
              </a:rPr>
              <a:t>int</a:t>
            </a:r>
            <a:r>
              <a:rPr kumimoji="0" lang="en-US" altLang="zh-CN" b="1">
                <a:solidFill>
                  <a:srgbClr val="000000"/>
                </a:solidFill>
                <a:latin typeface="Calibri" panose="020F0502020204030204" pitchFamily="34" charset="0"/>
                <a:cs typeface="Times New Roman" panose="02020603050405020304" pitchFamily="18" charset="0"/>
              </a:rPr>
              <a:t> x </a:t>
            </a:r>
            <a:r>
              <a:rPr kumimoji="0" lang="en-US" altLang="zh-CN" b="1">
                <a:solidFill>
                  <a:srgbClr val="3333CC"/>
                </a:solidFill>
                <a:latin typeface="Calibri" panose="020F0502020204030204" pitchFamily="34" charset="0"/>
                <a:cs typeface="Times New Roman" panose="02020603050405020304" pitchFamily="18" charset="0"/>
              </a:rPr>
              <a:t>in</a:t>
            </a:r>
            <a:r>
              <a:rPr kumimoji="0" lang="en-US" altLang="zh-CN" b="1">
                <a:solidFill>
                  <a:srgbClr val="000000"/>
                </a:solidFill>
                <a:latin typeface="Calibri" panose="020F0502020204030204" pitchFamily="34" charset="0"/>
                <a:cs typeface="Times New Roman" panose="02020603050405020304" pitchFamily="18" charset="0"/>
              </a:rPr>
              <a:t> a) sum += x;</a:t>
            </a:r>
          </a:p>
        </p:txBody>
      </p:sp>
      <p:sp>
        <p:nvSpPr>
          <p:cNvPr id="156677" name="TextBox 1"/>
          <p:cNvSpPr txBox="1">
            <a:spLocks noChangeArrowheads="1"/>
          </p:cNvSpPr>
          <p:nvPr/>
        </p:nvSpPr>
        <p:spPr bwMode="auto">
          <a:xfrm>
            <a:off x="2351088" y="2846389"/>
            <a:ext cx="6337300" cy="7381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string</a:t>
            </a:r>
            <a:r>
              <a:rPr kumimoji="0" lang="en-US" altLang="zh-CN" b="1">
                <a:solidFill>
                  <a:srgbClr val="000000"/>
                </a:solidFill>
                <a:latin typeface="Calibri" panose="020F0502020204030204" pitchFamily="34" charset="0"/>
                <a:cs typeface="Times New Roman" panose="02020603050405020304" pitchFamily="18" charset="0"/>
              </a:rPr>
              <a:t> s = "Hello";</a:t>
            </a:r>
          </a:p>
          <a:p>
            <a:pPr eaLnBrk="1" hangingPunct="1">
              <a:spcBef>
                <a:spcPct val="0"/>
              </a:spcBef>
              <a:buClrTx/>
              <a:buSzTx/>
              <a:buFontTx/>
              <a:buNone/>
            </a:pPr>
            <a:r>
              <a:rPr kumimoji="0" lang="en-US" altLang="zh-CN" b="1">
                <a:solidFill>
                  <a:srgbClr val="3333CC"/>
                </a:solidFill>
                <a:latin typeface="Calibri" panose="020F0502020204030204" pitchFamily="34" charset="0"/>
              </a:rPr>
              <a:t>foreach</a:t>
            </a:r>
            <a:r>
              <a:rPr kumimoji="0" lang="en-US" altLang="zh-CN" b="1">
                <a:solidFill>
                  <a:srgbClr val="000000"/>
                </a:solidFill>
                <a:latin typeface="Calibri" panose="020F0502020204030204" pitchFamily="34" charset="0"/>
              </a:rPr>
              <a:t> (</a:t>
            </a:r>
            <a:r>
              <a:rPr kumimoji="0" lang="en-US" altLang="zh-CN" b="1">
                <a:solidFill>
                  <a:srgbClr val="3333CC"/>
                </a:solidFill>
                <a:latin typeface="Calibri" panose="020F0502020204030204" pitchFamily="34" charset="0"/>
              </a:rPr>
              <a:t>char</a:t>
            </a:r>
            <a:r>
              <a:rPr kumimoji="0" lang="en-US" altLang="zh-CN" b="1">
                <a:solidFill>
                  <a:srgbClr val="000000"/>
                </a:solidFill>
                <a:latin typeface="Calibri" panose="020F0502020204030204" pitchFamily="34" charset="0"/>
              </a:rPr>
              <a:t> ch </a:t>
            </a:r>
            <a:r>
              <a:rPr kumimoji="0" lang="en-US" altLang="zh-CN" b="1">
                <a:solidFill>
                  <a:srgbClr val="3333CC"/>
                </a:solidFill>
                <a:latin typeface="Calibri" panose="020F0502020204030204" pitchFamily="34" charset="0"/>
              </a:rPr>
              <a:t>in</a:t>
            </a:r>
            <a:r>
              <a:rPr kumimoji="0" lang="en-US" altLang="zh-CN" b="1">
                <a:solidFill>
                  <a:srgbClr val="000000"/>
                </a:solidFill>
                <a:latin typeface="Calibri" panose="020F0502020204030204" pitchFamily="34" charset="0"/>
              </a:rPr>
              <a:t> s) Console.WriteLine(ch);</a:t>
            </a:r>
            <a:endParaRPr kumimoji="0" lang="en-US" altLang="zh-CN" b="1">
              <a:solidFill>
                <a:srgbClr val="000000"/>
              </a:solidFill>
              <a:latin typeface="Calibri" panose="020F0502020204030204" pitchFamily="34" charset="0"/>
              <a:cs typeface="Times New Roman" panose="02020603050405020304" pitchFamily="18" charset="0"/>
            </a:endParaRPr>
          </a:p>
        </p:txBody>
      </p:sp>
      <p:sp>
        <p:nvSpPr>
          <p:cNvPr id="156678" name="TextBox 1"/>
          <p:cNvSpPr txBox="1">
            <a:spLocks noChangeArrowheads="1"/>
          </p:cNvSpPr>
          <p:nvPr/>
        </p:nvSpPr>
        <p:spPr bwMode="auto">
          <a:xfrm>
            <a:off x="2351088" y="3860800"/>
            <a:ext cx="6337300" cy="10795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Queue q = </a:t>
            </a:r>
            <a:r>
              <a:rPr kumimoji="0" lang="en-US" altLang="zh-CN" b="1">
                <a:solidFill>
                  <a:srgbClr val="3333CC"/>
                </a:solidFill>
                <a:latin typeface="Calibri" panose="020F0502020204030204" pitchFamily="34" charset="0"/>
                <a:cs typeface="Times New Roman" panose="02020603050405020304" pitchFamily="18" charset="0"/>
              </a:rPr>
              <a:t>new</a:t>
            </a:r>
            <a:r>
              <a:rPr kumimoji="0" lang="en-US" altLang="zh-CN" b="1">
                <a:solidFill>
                  <a:srgbClr val="000000"/>
                </a:solidFill>
                <a:latin typeface="Calibri" panose="020F0502020204030204" pitchFamily="34" charset="0"/>
                <a:cs typeface="Times New Roman" panose="02020603050405020304" pitchFamily="18" charset="0"/>
              </a:rPr>
              <a:t> Queue();    // elements are of type </a:t>
            </a:r>
            <a:r>
              <a:rPr kumimoji="0" lang="en-US" altLang="zh-CN" b="1" i="1">
                <a:solidFill>
                  <a:srgbClr val="000000"/>
                </a:solidFill>
                <a:latin typeface="Calibri" panose="020F0502020204030204" pitchFamily="34" charset="0"/>
                <a:cs typeface="Times New Roman" panose="02020603050405020304" pitchFamily="18" charset="0"/>
              </a:rPr>
              <a:t>object</a:t>
            </a:r>
          </a:p>
          <a:p>
            <a:pPr eaLnBrk="1" hangingPunct="1">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q.Enqueue("John"); q.Enqueue("Alice"); ...</a:t>
            </a:r>
          </a:p>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foreach</a:t>
            </a:r>
            <a:r>
              <a:rPr kumimoji="0" lang="en-US" altLang="zh-CN" b="1">
                <a:solidFill>
                  <a:srgbClr val="000000"/>
                </a:solidFill>
                <a:latin typeface="Calibri" panose="020F0502020204030204" pitchFamily="34" charset="0"/>
                <a:cs typeface="Times New Roman" panose="02020603050405020304" pitchFamily="18" charset="0"/>
              </a:rPr>
              <a:t> (</a:t>
            </a:r>
            <a:r>
              <a:rPr kumimoji="0" lang="en-US" altLang="zh-CN" b="1">
                <a:solidFill>
                  <a:srgbClr val="3333CC"/>
                </a:solidFill>
                <a:latin typeface="Calibri" panose="020F0502020204030204" pitchFamily="34" charset="0"/>
                <a:cs typeface="Times New Roman" panose="02020603050405020304" pitchFamily="18" charset="0"/>
              </a:rPr>
              <a:t>string</a:t>
            </a:r>
            <a:r>
              <a:rPr kumimoji="0" lang="en-US" altLang="zh-CN" b="1">
                <a:solidFill>
                  <a:srgbClr val="000000"/>
                </a:solidFill>
                <a:latin typeface="Calibri" panose="020F0502020204030204" pitchFamily="34" charset="0"/>
                <a:cs typeface="Times New Roman" panose="02020603050405020304" pitchFamily="18" charset="0"/>
              </a:rPr>
              <a:t> s </a:t>
            </a:r>
            <a:r>
              <a:rPr kumimoji="0" lang="en-US" altLang="zh-CN" b="1">
                <a:solidFill>
                  <a:srgbClr val="3333CC"/>
                </a:solidFill>
                <a:latin typeface="Calibri" panose="020F0502020204030204" pitchFamily="34" charset="0"/>
                <a:cs typeface="Times New Roman" panose="02020603050405020304" pitchFamily="18" charset="0"/>
              </a:rPr>
              <a:t>in</a:t>
            </a:r>
            <a:r>
              <a:rPr kumimoji="0" lang="en-US" altLang="zh-CN" b="1">
                <a:solidFill>
                  <a:srgbClr val="000000"/>
                </a:solidFill>
                <a:latin typeface="Calibri" panose="020F0502020204030204" pitchFamily="34" charset="0"/>
                <a:cs typeface="Times New Roman" panose="02020603050405020304" pitchFamily="18" charset="0"/>
              </a:rPr>
              <a:t> q) Console.WriteLine(s);</a:t>
            </a:r>
          </a:p>
        </p:txBody>
      </p:sp>
      <p:sp>
        <p:nvSpPr>
          <p:cNvPr id="15667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foreach</a:t>
            </a:r>
            <a:r>
              <a:rPr kumimoji="0" lang="en-US" altLang="zh-CN" sz="3200">
                <a:solidFill>
                  <a:srgbClr val="333399"/>
                </a:solidFill>
              </a:rPr>
              <a:t> </a:t>
            </a:r>
            <a:r>
              <a:rPr kumimoji="0" lang="en-US" altLang="zh-CN" sz="3200" b="1">
                <a:solidFill>
                  <a:srgbClr val="333399"/>
                </a:solidFill>
              </a:rPr>
              <a:t>Statement</a:t>
            </a:r>
            <a:endParaRPr kumimoji="0" lang="de-AT" altLang="zh-CN" sz="3200" b="1">
              <a:solidFill>
                <a:srgbClr val="333399"/>
              </a:solidFill>
            </a:endParaRPr>
          </a:p>
        </p:txBody>
      </p:sp>
    </p:spTree>
    <p:extLst>
      <p:ext uri="{BB962C8B-B14F-4D97-AF65-F5344CB8AC3E}">
        <p14:creationId xmlns:p14="http://schemas.microsoft.com/office/powerpoint/2010/main" val="1921317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4A3E7D1-D11D-4453-89B1-EF21C99EF3A4}" type="slidenum">
              <a:rPr lang="zh-CN" altLang="en-US" sz="1400">
                <a:solidFill>
                  <a:srgbClr val="000000"/>
                </a:solidFill>
              </a:rPr>
              <a:pPr eaLnBrk="1" hangingPunct="1"/>
              <a:t>53</a:t>
            </a:fld>
            <a:endParaRPr lang="en-US" altLang="zh-CN" sz="1400">
              <a:solidFill>
                <a:srgbClr val="000000"/>
              </a:solidFill>
            </a:endParaRPr>
          </a:p>
        </p:txBody>
      </p:sp>
      <p:sp>
        <p:nvSpPr>
          <p:cNvPr id="5" name="TextBox 1"/>
          <p:cNvSpPr txBox="1">
            <a:spLocks noChangeArrowheads="1"/>
          </p:cNvSpPr>
          <p:nvPr/>
        </p:nvSpPr>
        <p:spPr bwMode="auto">
          <a:xfrm>
            <a:off x="2135188" y="1412875"/>
            <a:ext cx="8208962" cy="470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16129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6129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6129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6129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sz="2200" b="1" dirty="0">
                <a:solidFill>
                  <a:srgbClr val="FF0000"/>
                </a:solidFill>
                <a:latin typeface="Calibri" panose="020F0502020204030204" pitchFamily="34" charset="0"/>
              </a:rPr>
              <a:t>break;</a:t>
            </a: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For exiting a loop or a switch statement.</a:t>
            </a:r>
          </a:p>
          <a:p>
            <a:pPr eaLnBrk="1" hangingPunct="1">
              <a:lnSpc>
                <a:spcPct val="110000"/>
              </a:lnSpc>
              <a:spcBef>
                <a:spcPct val="0"/>
              </a:spcBef>
              <a:buClrTx/>
              <a:buSzTx/>
              <a:buFontTx/>
              <a:buNone/>
            </a:pPr>
            <a:r>
              <a:rPr kumimoji="0" lang="en-US" altLang="zh-CN" b="1" dirty="0">
                <a:solidFill>
                  <a:srgbClr val="000000"/>
                </a:solidFill>
              </a:rPr>
              <a:t>	There is no break with a label like in Java (use </a:t>
            </a:r>
            <a:r>
              <a:rPr kumimoji="0" lang="en-US" altLang="zh-CN" b="1" i="1" dirty="0" err="1">
                <a:solidFill>
                  <a:srgbClr val="000000"/>
                </a:solidFill>
              </a:rPr>
              <a:t>goto</a:t>
            </a:r>
            <a:r>
              <a:rPr kumimoji="0" lang="en-US" altLang="zh-CN" b="1" dirty="0">
                <a:solidFill>
                  <a:srgbClr val="000000"/>
                </a:solidFill>
              </a:rPr>
              <a:t> instead).</a:t>
            </a:r>
          </a:p>
          <a:p>
            <a:pPr eaLnBrk="1" hangingPunct="1">
              <a:lnSpc>
                <a:spcPct val="110000"/>
              </a:lnSpc>
              <a:spcBef>
                <a:spcPct val="0"/>
              </a:spcBef>
              <a:buClrTx/>
              <a:buSzTx/>
              <a:buFontTx/>
              <a:buNone/>
            </a:pPr>
            <a:endParaRPr kumimoji="0" lang="en-US" altLang="zh-CN" sz="1800" b="1" dirty="0">
              <a:solidFill>
                <a:srgbClr val="000000"/>
              </a:solidFill>
            </a:endParaRPr>
          </a:p>
          <a:p>
            <a:pPr eaLnBrk="1" hangingPunct="1">
              <a:lnSpc>
                <a:spcPct val="110000"/>
              </a:lnSpc>
              <a:spcBef>
                <a:spcPct val="0"/>
              </a:spcBef>
              <a:buClrTx/>
              <a:buSzTx/>
              <a:buFontTx/>
              <a:buNone/>
            </a:pPr>
            <a:r>
              <a:rPr kumimoji="0" lang="en-US" altLang="zh-CN" sz="2200" b="1" dirty="0">
                <a:solidFill>
                  <a:srgbClr val="FF0000"/>
                </a:solidFill>
                <a:latin typeface="Calibri" panose="020F0502020204030204" pitchFamily="34" charset="0"/>
              </a:rPr>
              <a:t>continue;</a:t>
            </a:r>
            <a:r>
              <a:rPr kumimoji="0" lang="en-US" altLang="zh-CN" sz="1800" dirty="0">
                <a:solidFill>
                  <a:srgbClr val="FF0000"/>
                </a:solidFill>
                <a:latin typeface="Arial" panose="020B0604020202020204" pitchFamily="34" charset="0"/>
              </a:rPr>
              <a:t>	</a:t>
            </a:r>
            <a:r>
              <a:rPr kumimoji="0" lang="en-US" altLang="zh-CN" b="1" dirty="0">
                <a:solidFill>
                  <a:srgbClr val="000000"/>
                </a:solidFill>
              </a:rPr>
              <a:t>Continues with the next loop iteration</a:t>
            </a:r>
            <a:r>
              <a:rPr kumimoji="0" lang="en-US" altLang="zh-CN" b="1" dirty="0">
                <a:solidFill>
                  <a:srgbClr val="000000"/>
                </a:solidFill>
                <a:latin typeface="Calibri" panose="020F0502020204030204" pitchFamily="34" charset="0"/>
              </a:rPr>
              <a:t>.</a:t>
            </a:r>
          </a:p>
          <a:p>
            <a:pPr eaLnBrk="1" hangingPunct="1">
              <a:lnSpc>
                <a:spcPct val="110000"/>
              </a:lnSpc>
              <a:spcBef>
                <a:spcPct val="0"/>
              </a:spcBef>
              <a:buClrTx/>
              <a:buSzTx/>
              <a:buFontTx/>
              <a:buNone/>
            </a:pPr>
            <a:endParaRPr kumimoji="0" lang="en-US" altLang="zh-CN" b="1" dirty="0">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sz="2200" b="1" dirty="0" err="1">
                <a:solidFill>
                  <a:srgbClr val="FF0000"/>
                </a:solidFill>
                <a:latin typeface="Calibri" panose="020F0502020204030204" pitchFamily="34" charset="0"/>
              </a:rPr>
              <a:t>goto</a:t>
            </a:r>
            <a:r>
              <a:rPr kumimoji="0" lang="en-US" altLang="zh-CN" sz="2200" b="1" dirty="0">
                <a:solidFill>
                  <a:srgbClr val="FF0000"/>
                </a:solidFill>
                <a:latin typeface="Calibri" panose="020F0502020204030204" pitchFamily="34" charset="0"/>
              </a:rPr>
              <a:t> case 3:</a:t>
            </a:r>
            <a:r>
              <a:rPr kumimoji="0" lang="en-US" altLang="zh-CN" sz="1800" b="1" dirty="0">
                <a:solidFill>
                  <a:srgbClr val="000000"/>
                </a:solidFill>
                <a:latin typeface="Arial" panose="020B0604020202020204" pitchFamily="34" charset="0"/>
              </a:rPr>
              <a:t>	</a:t>
            </a:r>
            <a:r>
              <a:rPr kumimoji="0" lang="en-US" altLang="zh-CN" b="1" dirty="0">
                <a:solidFill>
                  <a:srgbClr val="000000"/>
                </a:solidFill>
              </a:rPr>
              <a:t>Can be used in a switch statement to jump to a case label.</a:t>
            </a:r>
          </a:p>
          <a:p>
            <a:pPr eaLnBrk="1" hangingPunct="1">
              <a:lnSpc>
                <a:spcPct val="160000"/>
              </a:lnSpc>
              <a:spcBef>
                <a:spcPct val="0"/>
              </a:spcBef>
              <a:buClrTx/>
              <a:buSzTx/>
              <a:buFontTx/>
              <a:buNone/>
            </a:pPr>
            <a:endParaRPr kumimoji="0" lang="en-US" altLang="zh-CN" b="1" dirty="0">
              <a:solidFill>
                <a:srgbClr val="000000"/>
              </a:solidFill>
            </a:endParaRPr>
          </a:p>
          <a:p>
            <a:pPr eaLnBrk="1" hangingPunct="1">
              <a:lnSpc>
                <a:spcPct val="110000"/>
              </a:lnSpc>
              <a:spcBef>
                <a:spcPct val="0"/>
              </a:spcBef>
              <a:buClrTx/>
              <a:buSzTx/>
              <a:buFontTx/>
              <a:buNone/>
            </a:pPr>
            <a:r>
              <a:rPr kumimoji="0" lang="en-US" altLang="zh-CN" b="1" dirty="0" err="1">
                <a:solidFill>
                  <a:srgbClr val="000000"/>
                </a:solidFill>
                <a:latin typeface="Calibri" panose="020F0502020204030204" pitchFamily="34" charset="0"/>
              </a:rPr>
              <a:t>myLab</a:t>
            </a:r>
            <a:r>
              <a:rPr kumimoji="0" lang="en-US" altLang="zh-CN" b="1" dirty="0">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dirty="0">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sz="2200" b="1" dirty="0" err="1">
                <a:solidFill>
                  <a:srgbClr val="FF0000"/>
                </a:solidFill>
                <a:latin typeface="Calibri" panose="020F0502020204030204" pitchFamily="34" charset="0"/>
              </a:rPr>
              <a:t>goto</a:t>
            </a:r>
            <a:r>
              <a:rPr kumimoji="0" lang="en-US" altLang="zh-CN" sz="2200" b="1" dirty="0">
                <a:solidFill>
                  <a:srgbClr val="FF0000"/>
                </a:solidFill>
                <a:latin typeface="Calibri" panose="020F0502020204030204" pitchFamily="34" charset="0"/>
              </a:rPr>
              <a:t> </a:t>
            </a:r>
            <a:r>
              <a:rPr kumimoji="0" lang="en-US" altLang="zh-CN" sz="2200" b="1" dirty="0" err="1">
                <a:solidFill>
                  <a:srgbClr val="FF0000"/>
                </a:solidFill>
                <a:latin typeface="Calibri" panose="020F0502020204030204" pitchFamily="34" charset="0"/>
              </a:rPr>
              <a:t>myLab</a:t>
            </a:r>
            <a:r>
              <a:rPr kumimoji="0" lang="en-US" altLang="zh-CN" sz="2200" b="1" dirty="0">
                <a:solidFill>
                  <a:srgbClr val="FF0000"/>
                </a:solidFill>
                <a:latin typeface="Calibri" panose="020F0502020204030204" pitchFamily="34" charset="0"/>
              </a:rPr>
              <a:t>;</a:t>
            </a: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Jumps to the label </a:t>
            </a:r>
            <a:r>
              <a:rPr kumimoji="0" lang="en-US" altLang="zh-CN" b="1" i="1" dirty="0" err="1">
                <a:solidFill>
                  <a:srgbClr val="000000"/>
                </a:solidFill>
              </a:rPr>
              <a:t>myLab</a:t>
            </a:r>
            <a:r>
              <a:rPr kumimoji="0" lang="en-US" altLang="zh-CN" b="1" dirty="0">
                <a:solidFill>
                  <a:srgbClr val="000000"/>
                </a:solidFill>
              </a:rPr>
              <a:t>.</a:t>
            </a:r>
          </a:p>
          <a:p>
            <a:pPr eaLnBrk="1" hangingPunct="1">
              <a:lnSpc>
                <a:spcPct val="110000"/>
              </a:lnSpc>
              <a:spcBef>
                <a:spcPct val="0"/>
              </a:spcBef>
              <a:buClrTx/>
              <a:buSzTx/>
              <a:buFontTx/>
              <a:buNone/>
            </a:pPr>
            <a:r>
              <a:rPr kumimoji="0" lang="en-US" altLang="zh-CN" b="1" dirty="0">
                <a:solidFill>
                  <a:srgbClr val="000000"/>
                </a:solidFill>
              </a:rPr>
              <a:t>	</a:t>
            </a:r>
            <a:r>
              <a:rPr kumimoji="0" lang="en-US" altLang="zh-CN" b="1" dirty="0">
                <a:solidFill>
                  <a:srgbClr val="FF0000"/>
                </a:solidFill>
              </a:rPr>
              <a:t>Restrictions:</a:t>
            </a:r>
          </a:p>
          <a:p>
            <a:pPr eaLnBrk="1" hangingPunct="1">
              <a:lnSpc>
                <a:spcPct val="110000"/>
              </a:lnSpc>
              <a:spcBef>
                <a:spcPct val="0"/>
              </a:spcBef>
              <a:buClrTx/>
              <a:buSzTx/>
              <a:buFontTx/>
              <a:buNone/>
            </a:pPr>
            <a:r>
              <a:rPr kumimoji="0" lang="en-US" altLang="zh-CN" b="1" dirty="0">
                <a:solidFill>
                  <a:srgbClr val="FF0000"/>
                </a:solidFill>
              </a:rPr>
              <a:t>	</a:t>
            </a:r>
            <a:r>
              <a:rPr kumimoji="0" lang="en-US" altLang="zh-CN" b="1" dirty="0">
                <a:solidFill>
                  <a:srgbClr val="FF0000"/>
                </a:solidFill>
                <a:sym typeface="Symbol" panose="05050102010706020507" pitchFamily="18" charset="2"/>
              </a:rPr>
              <a:t>  </a:t>
            </a:r>
            <a:r>
              <a:rPr kumimoji="0" lang="en-US" altLang="zh-CN" b="1" dirty="0">
                <a:solidFill>
                  <a:srgbClr val="FF0000"/>
                </a:solidFill>
              </a:rPr>
              <a:t>no jumps into a block</a:t>
            </a:r>
          </a:p>
          <a:p>
            <a:pPr eaLnBrk="1" hangingPunct="1">
              <a:lnSpc>
                <a:spcPct val="110000"/>
              </a:lnSpc>
              <a:spcBef>
                <a:spcPct val="0"/>
              </a:spcBef>
              <a:buClrTx/>
              <a:buSzTx/>
              <a:buFontTx/>
              <a:buNone/>
            </a:pPr>
            <a:r>
              <a:rPr kumimoji="0" lang="en-US" altLang="zh-CN" b="1" dirty="0">
                <a:solidFill>
                  <a:srgbClr val="FF0000"/>
                </a:solidFill>
              </a:rPr>
              <a:t>	</a:t>
            </a:r>
            <a:r>
              <a:rPr kumimoji="0" lang="en-US" altLang="zh-CN" b="1" dirty="0">
                <a:solidFill>
                  <a:srgbClr val="FF0000"/>
                </a:solidFill>
                <a:sym typeface="Symbol" panose="05050102010706020507" pitchFamily="18" charset="2"/>
              </a:rPr>
              <a:t>  </a:t>
            </a:r>
            <a:r>
              <a:rPr kumimoji="0" lang="en-US" altLang="zh-CN" b="1" dirty="0">
                <a:solidFill>
                  <a:srgbClr val="FF0000"/>
                </a:solidFill>
              </a:rPr>
              <a:t>no jumps out of a finally block of a try statement</a:t>
            </a:r>
          </a:p>
        </p:txBody>
      </p:sp>
      <p:sp>
        <p:nvSpPr>
          <p:cNvPr id="157700"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Jumps</a:t>
            </a:r>
            <a:endParaRPr kumimoji="0" lang="de-AT" altLang="zh-CN" sz="3200" b="1">
              <a:solidFill>
                <a:srgbClr val="333399"/>
              </a:solidFill>
            </a:endParaRPr>
          </a:p>
        </p:txBody>
      </p:sp>
    </p:spTree>
    <p:extLst>
      <p:ext uri="{BB962C8B-B14F-4D97-AF65-F5344CB8AC3E}">
        <p14:creationId xmlns:p14="http://schemas.microsoft.com/office/powerpoint/2010/main" val="332070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0EF4999-486A-4AA7-8597-0B224E78BEE0}" type="slidenum">
              <a:rPr lang="zh-CN" altLang="en-US" sz="1400">
                <a:solidFill>
                  <a:srgbClr val="000000"/>
                </a:solidFill>
              </a:rPr>
              <a:pPr eaLnBrk="1" hangingPunct="1"/>
              <a:t>54</a:t>
            </a:fld>
            <a:endParaRPr lang="en-US" altLang="zh-CN" sz="1400">
              <a:solidFill>
                <a:srgbClr val="000000"/>
              </a:solidFill>
            </a:endParaRPr>
          </a:p>
        </p:txBody>
      </p:sp>
      <p:sp>
        <p:nvSpPr>
          <p:cNvPr id="6" name="TextBox 1"/>
          <p:cNvSpPr txBox="1">
            <a:spLocks noChangeArrowheads="1"/>
          </p:cNvSpPr>
          <p:nvPr/>
        </p:nvSpPr>
        <p:spPr bwMode="auto">
          <a:xfrm>
            <a:off x="2566988" y="4114801"/>
            <a:ext cx="6985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i="1" dirty="0">
                <a:solidFill>
                  <a:srgbClr val="000000"/>
                </a:solidFill>
              </a:rPr>
              <a:t>n</a:t>
            </a:r>
            <a:r>
              <a:rPr kumimoji="0" lang="en-US" altLang="zh-CN" sz="1800" b="1" dirty="0">
                <a:solidFill>
                  <a:srgbClr val="000000"/>
                </a:solidFill>
              </a:rPr>
              <a:t>	    argument number (starting at 0)</a:t>
            </a:r>
          </a:p>
          <a:p>
            <a:pPr eaLnBrk="1" hangingPunct="1">
              <a:spcBef>
                <a:spcPct val="0"/>
              </a:spcBef>
              <a:buClrTx/>
              <a:buSzTx/>
              <a:buFontTx/>
              <a:buNone/>
            </a:pPr>
            <a:r>
              <a:rPr kumimoji="0" lang="en-US" altLang="zh-CN" sz="1800" b="1" i="1" dirty="0">
                <a:solidFill>
                  <a:srgbClr val="000000"/>
                </a:solidFill>
              </a:rPr>
              <a:t>width</a:t>
            </a:r>
            <a:r>
              <a:rPr kumimoji="0" lang="en-US" altLang="zh-CN" sz="1800" b="1" dirty="0">
                <a:solidFill>
                  <a:srgbClr val="000000"/>
                </a:solidFill>
              </a:rPr>
              <a:t>	    field width (exceeded if too small)</a:t>
            </a:r>
          </a:p>
          <a:p>
            <a:pPr eaLnBrk="1" hangingPunct="1">
              <a:spcBef>
                <a:spcPct val="0"/>
              </a:spcBef>
              <a:buClrTx/>
              <a:buSzTx/>
              <a:buFontTx/>
              <a:buNone/>
            </a:pPr>
            <a:r>
              <a:rPr kumimoji="0" lang="en-US" altLang="zh-CN" sz="1800" b="1" dirty="0">
                <a:solidFill>
                  <a:srgbClr val="000000"/>
                </a:solidFill>
              </a:rPr>
              <a:t>	    </a:t>
            </a:r>
            <a:r>
              <a:rPr kumimoji="0" lang="en-US" altLang="zh-CN" sz="1800" b="1" dirty="0">
                <a:solidFill>
                  <a:srgbClr val="FF0000"/>
                </a:solidFill>
              </a:rPr>
              <a:t>positive = right-aligned, negative = left-aligned</a:t>
            </a:r>
          </a:p>
          <a:p>
            <a:pPr eaLnBrk="1" hangingPunct="1">
              <a:spcBef>
                <a:spcPct val="0"/>
              </a:spcBef>
              <a:buClrTx/>
              <a:buSzTx/>
              <a:buFontTx/>
              <a:buNone/>
            </a:pPr>
            <a:r>
              <a:rPr kumimoji="0" lang="en-US" altLang="zh-CN" sz="1800" b="1" i="1" dirty="0">
                <a:solidFill>
                  <a:srgbClr val="000000"/>
                </a:solidFill>
              </a:rPr>
              <a:t>format</a:t>
            </a:r>
            <a:r>
              <a:rPr kumimoji="0" lang="en-US" altLang="zh-CN" sz="1800" b="1" dirty="0">
                <a:solidFill>
                  <a:srgbClr val="000000"/>
                </a:solidFill>
              </a:rPr>
              <a:t>	    formatting code (e.g. d, f, e, x, ...)</a:t>
            </a:r>
          </a:p>
          <a:p>
            <a:pPr eaLnBrk="1" hangingPunct="1">
              <a:spcBef>
                <a:spcPct val="0"/>
              </a:spcBef>
              <a:buClrTx/>
              <a:buSzTx/>
              <a:buFontTx/>
              <a:buNone/>
            </a:pPr>
            <a:r>
              <a:rPr kumimoji="0" lang="en-US" altLang="zh-CN" sz="1800" b="1" i="1" dirty="0">
                <a:solidFill>
                  <a:srgbClr val="000000"/>
                </a:solidFill>
              </a:rPr>
              <a:t>precision</a:t>
            </a:r>
            <a:r>
              <a:rPr kumimoji="0" lang="en-US" altLang="zh-CN" sz="1800" b="1" dirty="0">
                <a:solidFill>
                  <a:srgbClr val="000000"/>
                </a:solidFill>
              </a:rPr>
              <a:t>	    number of fractional digits (sometimes number of digits)</a:t>
            </a:r>
          </a:p>
        </p:txBody>
      </p:sp>
      <p:sp>
        <p:nvSpPr>
          <p:cNvPr id="7" name="TextBox 1"/>
          <p:cNvSpPr txBox="1">
            <a:spLocks noChangeArrowheads="1"/>
          </p:cNvSpPr>
          <p:nvPr/>
        </p:nvSpPr>
        <p:spPr bwMode="auto">
          <a:xfrm>
            <a:off x="2570163" y="5851525"/>
            <a:ext cx="3238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cs typeface="Times New Roman" panose="02020603050405020304" pitchFamily="18" charset="0"/>
              </a:rPr>
              <a:t>Example:</a:t>
            </a:r>
            <a:r>
              <a:rPr kumimoji="0" lang="en-US" altLang="zh-CN">
                <a:solidFill>
                  <a:srgbClr val="000000"/>
                </a:solidFill>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{0, 10: f2}</a:t>
            </a:r>
          </a:p>
        </p:txBody>
      </p:sp>
      <p:sp>
        <p:nvSpPr>
          <p:cNvPr id="159749" name="TextBox 1"/>
          <p:cNvSpPr txBox="1">
            <a:spLocks noChangeArrowheads="1"/>
          </p:cNvSpPr>
          <p:nvPr/>
        </p:nvSpPr>
        <p:spPr bwMode="auto">
          <a:xfrm>
            <a:off x="3719513" y="1916114"/>
            <a:ext cx="17145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14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3200"/>
              </a:lnSpc>
              <a:spcBef>
                <a:spcPct val="0"/>
              </a:spcBef>
              <a:buClrTx/>
              <a:buSzTx/>
              <a:buNone/>
            </a:pPr>
            <a:r>
              <a:rPr kumimoji="0" lang="en-US" altLang="zh-CN" sz="1800">
                <a:solidFill>
                  <a:srgbClr val="000000"/>
                </a:solidFill>
                <a:latin typeface="Calibri" panose="020F0502020204030204" pitchFamily="34" charset="0"/>
              </a:rPr>
              <a:t>	</a:t>
            </a:r>
            <a:endParaRPr kumimoji="0" lang="en-US" altLang="zh-CN" sz="3600" b="1">
              <a:solidFill>
                <a:srgbClr val="000000"/>
              </a:solidFill>
              <a:cs typeface="Times New Roman" panose="02020603050405020304" pitchFamily="18"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p:txBody>
      </p:sp>
      <p:sp>
        <p:nvSpPr>
          <p:cNvPr id="9" name="TextBox 1"/>
          <p:cNvSpPr txBox="1">
            <a:spLocks noChangeArrowheads="1"/>
          </p:cNvSpPr>
          <p:nvPr/>
        </p:nvSpPr>
        <p:spPr bwMode="auto">
          <a:xfrm>
            <a:off x="2351088" y="1557338"/>
            <a:ext cx="78486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1800" b="1">
                <a:solidFill>
                  <a:srgbClr val="000000"/>
                </a:solidFill>
                <a:latin typeface="Calibri" panose="020F0502020204030204" pitchFamily="34" charset="0"/>
                <a:cs typeface="Times New Roman" panose="02020603050405020304" pitchFamily="18" charset="0"/>
              </a:rPr>
              <a:t>Console.Write(intVal); 	    </a:t>
            </a:r>
            <a:r>
              <a:rPr kumimoji="0" lang="en-US" altLang="zh-CN" sz="1800" b="1">
                <a:solidFill>
                  <a:srgbClr val="000000"/>
                </a:solidFill>
                <a:latin typeface="Calibri" panose="020F0502020204030204" pitchFamily="34" charset="0"/>
              </a:rPr>
              <a:t>// overloaded for all primitive types</a:t>
            </a:r>
            <a:endParaRPr kumimoji="0" lang="en-US" altLang="zh-CN" sz="1800" b="1">
              <a:solidFill>
                <a:srgbClr val="000000"/>
              </a:solidFill>
              <a:latin typeface="Calibri" panose="020F0502020204030204" pitchFamily="34" charset="0"/>
              <a:cs typeface="Times New Roman" panose="02020603050405020304" pitchFamily="18" charset="0"/>
            </a:endParaRPr>
          </a:p>
          <a:p>
            <a:pPr eaLnBrk="1" hangingPunct="1">
              <a:lnSpc>
                <a:spcPct val="90000"/>
              </a:lnSpc>
              <a:spcBef>
                <a:spcPct val="0"/>
              </a:spcBef>
              <a:buClrTx/>
              <a:buSzTx/>
              <a:buFontTx/>
              <a:buNone/>
            </a:pPr>
            <a:r>
              <a:rPr kumimoji="0" lang="en-US" altLang="zh-CN" sz="1800" b="1">
                <a:solidFill>
                  <a:srgbClr val="000000"/>
                </a:solidFill>
                <a:latin typeface="Calibri" panose="020F0502020204030204" pitchFamily="34" charset="0"/>
                <a:cs typeface="Times New Roman" panose="02020603050405020304" pitchFamily="18" charset="0"/>
              </a:rPr>
              <a:t>Console.WriteLine(intVal); 	    </a:t>
            </a:r>
            <a:r>
              <a:rPr kumimoji="0" lang="en-US" altLang="zh-CN" sz="1800" b="1">
                <a:solidFill>
                  <a:srgbClr val="000000"/>
                </a:solidFill>
                <a:latin typeface="Calibri" panose="020F0502020204030204" pitchFamily="34" charset="0"/>
              </a:rPr>
              <a:t>// for objects </a:t>
            </a:r>
            <a:r>
              <a:rPr kumimoji="0" lang="en-US" altLang="zh-CN" sz="1800" b="1" i="1">
                <a:solidFill>
                  <a:srgbClr val="000000"/>
                </a:solidFill>
                <a:latin typeface="Calibri" panose="020F0502020204030204" pitchFamily="34" charset="0"/>
              </a:rPr>
              <a:t>ToString()</a:t>
            </a:r>
            <a:r>
              <a:rPr kumimoji="0" lang="en-US" altLang="zh-CN" sz="1800" b="1">
                <a:solidFill>
                  <a:srgbClr val="000000"/>
                </a:solidFill>
                <a:latin typeface="Calibri" panose="020F0502020204030204" pitchFamily="34" charset="0"/>
              </a:rPr>
              <a:t> is called automatically</a:t>
            </a:r>
          </a:p>
          <a:p>
            <a:pPr eaLnBrk="1" hangingPunct="1">
              <a:lnSpc>
                <a:spcPct val="90000"/>
              </a:lnSpc>
              <a:spcBef>
                <a:spcPct val="0"/>
              </a:spcBef>
              <a:buClrTx/>
              <a:buSzTx/>
              <a:buFontTx/>
              <a:buNone/>
            </a:pPr>
            <a:endParaRPr kumimoji="0" lang="en-US" altLang="zh-CN" sz="1800" b="1">
              <a:solidFill>
                <a:srgbClr val="000000"/>
              </a:solidFill>
              <a:latin typeface="Calibri" panose="020F0502020204030204" pitchFamily="34" charset="0"/>
            </a:endParaRPr>
          </a:p>
          <a:p>
            <a:pPr eaLnBrk="1" hangingPunct="1">
              <a:spcBef>
                <a:spcPct val="0"/>
              </a:spcBef>
              <a:buClrTx/>
              <a:buSzTx/>
              <a:buFontTx/>
              <a:buNone/>
            </a:pPr>
            <a:r>
              <a:rPr kumimoji="0" lang="en-US" altLang="zh-CN" sz="1800" b="1">
                <a:solidFill>
                  <a:srgbClr val="000000"/>
                </a:solidFill>
                <a:latin typeface="Calibri" panose="020F0502020204030204" pitchFamily="34" charset="0"/>
              </a:rPr>
              <a:t>Console.Write("Hello </a:t>
            </a:r>
            <a:r>
              <a:rPr kumimoji="0" lang="en-US" altLang="zh-CN" sz="1800" b="1">
                <a:solidFill>
                  <a:srgbClr val="FF0000"/>
                </a:solidFill>
                <a:latin typeface="Calibri" panose="020F0502020204030204" pitchFamily="34" charset="0"/>
              </a:rPr>
              <a:t>{0}</a:t>
            </a:r>
            <a:r>
              <a:rPr kumimoji="0" lang="en-US" altLang="zh-CN" sz="1800" b="1">
                <a:solidFill>
                  <a:srgbClr val="000000"/>
                </a:solidFill>
                <a:latin typeface="Calibri" panose="020F0502020204030204" pitchFamily="34" charset="0"/>
              </a:rPr>
              <a:t>", name);// placeholder</a:t>
            </a:r>
          </a:p>
          <a:p>
            <a:pPr eaLnBrk="1" hangingPunct="1">
              <a:spcBef>
                <a:spcPct val="0"/>
              </a:spcBef>
              <a:buClrTx/>
              <a:buSzTx/>
              <a:buFontTx/>
              <a:buNone/>
            </a:pPr>
            <a:r>
              <a:rPr kumimoji="0" lang="en-US" altLang="zh-CN" sz="1800" b="1">
                <a:solidFill>
                  <a:srgbClr val="000000"/>
                </a:solidFill>
                <a:latin typeface="Calibri" panose="020F0502020204030204" pitchFamily="34" charset="0"/>
              </a:rPr>
              <a:t>Console.WriteLine("</a:t>
            </a:r>
            <a:r>
              <a:rPr kumimoji="0" lang="en-US" altLang="zh-CN" sz="1800" b="1">
                <a:solidFill>
                  <a:srgbClr val="FF0000"/>
                </a:solidFill>
                <a:latin typeface="Calibri" panose="020F0502020204030204" pitchFamily="34" charset="0"/>
              </a:rPr>
              <a:t>{0}</a:t>
            </a:r>
            <a:r>
              <a:rPr kumimoji="0" lang="en-US" altLang="zh-CN" sz="1800" b="1">
                <a:solidFill>
                  <a:srgbClr val="000000"/>
                </a:solidFill>
                <a:latin typeface="Calibri" panose="020F0502020204030204" pitchFamily="34" charset="0"/>
              </a:rPr>
              <a:t> = </a:t>
            </a:r>
            <a:r>
              <a:rPr kumimoji="0" lang="en-US" altLang="zh-CN" sz="1800" b="1">
                <a:solidFill>
                  <a:srgbClr val="FF0000"/>
                </a:solidFill>
                <a:latin typeface="Calibri" panose="020F0502020204030204" pitchFamily="34" charset="0"/>
              </a:rPr>
              <a:t>{1}</a:t>
            </a:r>
            <a:r>
              <a:rPr kumimoji="0" lang="en-US" altLang="zh-CN" sz="1800" b="1">
                <a:solidFill>
                  <a:srgbClr val="000000"/>
                </a:solidFill>
                <a:latin typeface="Calibri" panose="020F0502020204030204" pitchFamily="34" charset="0"/>
              </a:rPr>
              <a:t>", x, y);</a:t>
            </a:r>
            <a:endParaRPr kumimoji="0" lang="en-US" altLang="zh-CN" sz="1800" b="1">
              <a:solidFill>
                <a:srgbClr val="000000"/>
              </a:solidFill>
              <a:latin typeface="Calibri" panose="020F0502020204030204" pitchFamily="34" charset="0"/>
              <a:cs typeface="Times New Roman" panose="02020603050405020304" pitchFamily="18" charset="0"/>
            </a:endParaRPr>
          </a:p>
        </p:txBody>
      </p:sp>
      <p:sp>
        <p:nvSpPr>
          <p:cNvPr id="15975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Output to the Console</a:t>
            </a:r>
            <a:endParaRPr kumimoji="0" lang="de-AT" altLang="zh-CN" sz="3200" b="1">
              <a:solidFill>
                <a:srgbClr val="333399"/>
              </a:solidFill>
            </a:endParaRPr>
          </a:p>
        </p:txBody>
      </p:sp>
      <p:sp>
        <p:nvSpPr>
          <p:cNvPr id="159752" name="Text Box 7"/>
          <p:cNvSpPr txBox="1">
            <a:spLocks noChangeArrowheads="1"/>
          </p:cNvSpPr>
          <p:nvPr/>
        </p:nvSpPr>
        <p:spPr bwMode="auto">
          <a:xfrm>
            <a:off x="1901826" y="1196976"/>
            <a:ext cx="12414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Examples</a:t>
            </a:r>
          </a:p>
        </p:txBody>
      </p:sp>
      <p:grpSp>
        <p:nvGrpSpPr>
          <p:cNvPr id="402440" name="Group 8"/>
          <p:cNvGrpSpPr>
            <a:grpSpLocks/>
          </p:cNvGrpSpPr>
          <p:nvPr/>
        </p:nvGrpSpPr>
        <p:grpSpPr bwMode="auto">
          <a:xfrm>
            <a:off x="1860551" y="3141664"/>
            <a:ext cx="5059363" cy="777875"/>
            <a:chOff x="212" y="1865"/>
            <a:chExt cx="3187" cy="490"/>
          </a:xfrm>
        </p:grpSpPr>
        <p:sp>
          <p:nvSpPr>
            <p:cNvPr id="3" name="Freeform 3"/>
            <p:cNvSpPr/>
            <p:nvPr/>
          </p:nvSpPr>
          <p:spPr>
            <a:xfrm>
              <a:off x="567" y="2115"/>
              <a:ext cx="2832" cy="240"/>
            </a:xfrm>
            <a:custGeom>
              <a:avLst/>
              <a:gdLst>
                <a:gd name="connsiteX0" fmla="*/ 0 w 4495800"/>
                <a:gd name="connsiteY0" fmla="*/ 381000 h 381000"/>
                <a:gd name="connsiteX1" fmla="*/ 4495800 w 4495800"/>
                <a:gd name="connsiteY1" fmla="*/ 381000 h 381000"/>
                <a:gd name="connsiteX2" fmla="*/ 4495800 w 4495800"/>
                <a:gd name="connsiteY2" fmla="*/ 0 h 381000"/>
                <a:gd name="connsiteX3" fmla="*/ 0 w 4495800"/>
                <a:gd name="connsiteY3" fmla="*/ 0 h 381000"/>
                <a:gd name="connsiteX4" fmla="*/ 0 w 4495800"/>
                <a:gd name="connsiteY4" fmla="*/ 381000 h 381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95800" h="381000">
                  <a:moveTo>
                    <a:pt x="0" y="381000"/>
                  </a:moveTo>
                  <a:lnTo>
                    <a:pt x="4495800" y="381000"/>
                  </a:lnTo>
                  <a:lnTo>
                    <a:pt x="4495800" y="0"/>
                  </a:lnTo>
                  <a:lnTo>
                    <a:pt x="0" y="0"/>
                  </a:lnTo>
                  <a:lnTo>
                    <a:pt x="0" y="38100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defRPr/>
              </a:pPr>
              <a:r>
                <a:rPr kumimoji="0" lang="en-US" altLang="zh-CN" sz="1800" b="1">
                  <a:solidFill>
                    <a:srgbClr val="000000"/>
                  </a:solidFill>
                  <a:latin typeface="Calibri" pitchFamily="34" charset="0"/>
                </a:rPr>
                <a:t>"{" n </a:t>
              </a:r>
              <a:r>
                <a:rPr kumimoji="0" lang="en-US" altLang="zh-CN" sz="1800" b="1">
                  <a:solidFill>
                    <a:srgbClr val="FF0000"/>
                  </a:solidFill>
                  <a:latin typeface="Calibri" pitchFamily="34" charset="0"/>
                </a:rPr>
                <a:t>[</a:t>
              </a:r>
              <a:r>
                <a:rPr kumimoji="0" lang="en-US" altLang="zh-CN" sz="1800" b="1">
                  <a:solidFill>
                    <a:srgbClr val="000000"/>
                  </a:solidFill>
                  <a:latin typeface="Calibri" pitchFamily="34" charset="0"/>
                </a:rPr>
                <a:t>"," width</a:t>
              </a:r>
              <a:r>
                <a:rPr kumimoji="0" lang="en-US" altLang="zh-CN" sz="1800" b="1">
                  <a:solidFill>
                    <a:srgbClr val="FF0000"/>
                  </a:solidFill>
                  <a:latin typeface="Calibri" pitchFamily="34" charset="0"/>
                </a:rPr>
                <a:t>] [</a:t>
              </a:r>
              <a:r>
                <a:rPr kumimoji="0" lang="en-US" altLang="zh-CN" sz="1800" b="1">
                  <a:solidFill>
                    <a:srgbClr val="000000"/>
                  </a:solidFill>
                  <a:latin typeface="Calibri" pitchFamily="34" charset="0"/>
                </a:rPr>
                <a:t>":" format </a:t>
              </a:r>
              <a:r>
                <a:rPr kumimoji="0" lang="en-US" altLang="zh-CN" sz="1800" b="1">
                  <a:solidFill>
                    <a:srgbClr val="FF0000"/>
                  </a:solidFill>
                  <a:latin typeface="Calibri" pitchFamily="34" charset="0"/>
                </a:rPr>
                <a:t>[</a:t>
              </a:r>
              <a:r>
                <a:rPr kumimoji="0" lang="en-US" altLang="zh-CN" sz="1800" b="1">
                  <a:solidFill>
                    <a:srgbClr val="000000"/>
                  </a:solidFill>
                  <a:latin typeface="Calibri" pitchFamily="34" charset="0"/>
                </a:rPr>
                <a:t>precision</a:t>
              </a:r>
              <a:r>
                <a:rPr kumimoji="0" lang="en-US" altLang="zh-CN" sz="1800" b="1">
                  <a:solidFill>
                    <a:srgbClr val="FF0000"/>
                  </a:solidFill>
                  <a:latin typeface="Calibri" pitchFamily="34" charset="0"/>
                </a:rPr>
                <a:t>]]</a:t>
              </a:r>
              <a:r>
                <a:rPr kumimoji="0" lang="en-US" altLang="zh-CN" sz="1800" b="1">
                  <a:solidFill>
                    <a:srgbClr val="000000"/>
                  </a:solidFill>
                  <a:latin typeface="Calibri" pitchFamily="34" charset="0"/>
                </a:rPr>
                <a:t> "}"</a:t>
              </a:r>
              <a:endParaRPr kumimoji="0" lang="zh-CN" altLang="en-US" sz="1800" b="1">
                <a:solidFill>
                  <a:srgbClr val="000000"/>
                </a:solidFill>
                <a:latin typeface="Calibri" pitchFamily="34" charset="0"/>
              </a:endParaRPr>
            </a:p>
          </p:txBody>
        </p:sp>
        <p:sp>
          <p:nvSpPr>
            <p:cNvPr id="159755" name="Text Box 10"/>
            <p:cNvSpPr txBox="1">
              <a:spLocks noChangeArrowheads="1"/>
            </p:cNvSpPr>
            <p:nvPr/>
          </p:nvSpPr>
          <p:spPr bwMode="auto">
            <a:xfrm>
              <a:off x="212" y="1865"/>
              <a:ext cx="1408"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Placeholder syntax</a:t>
              </a:r>
            </a:p>
          </p:txBody>
        </p:sp>
      </p:grpSp>
    </p:spTree>
    <p:extLst>
      <p:ext uri="{BB962C8B-B14F-4D97-AF65-F5344CB8AC3E}">
        <p14:creationId xmlns:p14="http://schemas.microsoft.com/office/powerpoint/2010/main" val="136814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2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388DF3C-86C7-42B6-9A23-1DDE43609A15}" type="slidenum">
              <a:rPr lang="zh-CN" altLang="en-US" sz="1400">
                <a:solidFill>
                  <a:srgbClr val="000000"/>
                </a:solidFill>
              </a:rPr>
              <a:pPr eaLnBrk="1" hangingPunct="1"/>
              <a:t>55</a:t>
            </a:fld>
            <a:endParaRPr lang="en-US" altLang="zh-CN" sz="1400">
              <a:solidFill>
                <a:srgbClr val="000000"/>
              </a:solidFill>
            </a:endParaRPr>
          </a:p>
        </p:txBody>
      </p:sp>
      <p:sp>
        <p:nvSpPr>
          <p:cNvPr id="16077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Formatting Codes for Numbers</a:t>
            </a:r>
          </a:p>
        </p:txBody>
      </p:sp>
      <p:graphicFrame>
        <p:nvGraphicFramePr>
          <p:cNvPr id="180377" name="Group 153"/>
          <p:cNvGraphicFramePr>
            <a:graphicFrameLocks noGrp="1"/>
          </p:cNvGraphicFramePr>
          <p:nvPr/>
        </p:nvGraphicFramePr>
        <p:xfrm>
          <a:off x="2063750" y="1343026"/>
          <a:ext cx="8064500" cy="4749801"/>
        </p:xfrm>
        <a:graphic>
          <a:graphicData uri="http://schemas.openxmlformats.org/drawingml/2006/table">
            <a:tbl>
              <a:tblPr/>
              <a:tblGrid>
                <a:gridCol w="693738">
                  <a:extLst>
                    <a:ext uri="{9D8B030D-6E8A-4147-A177-3AD203B41FA5}">
                      <a16:colId xmlns:a16="http://schemas.microsoft.com/office/drawing/2014/main" val="20000"/>
                    </a:ext>
                  </a:extLst>
                </a:gridCol>
                <a:gridCol w="5354637">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tblGrid>
              <a:tr h="700088">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d, D</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decimal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(integer number with leading zeroes)</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digits</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cap="fla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985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f, F</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fixed-point format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 (default = 2)</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8897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n, N</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number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(with separator for thousands)</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 (default = 2)</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85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e, E</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floating-point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(case is significant)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-x.xxxE+xxx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8582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c, C</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currency format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 (default = 2)</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negative values are enclosed in brackets</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 </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985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 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hexadecimal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(case is significant)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hex digits (maybe leading 0)</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7941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g, G</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general</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(most compact format for the given value; default)</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cap="flat">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63107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7342309-1512-4FB0-98ED-B0426304FF78}" type="slidenum">
              <a:rPr lang="zh-CN" altLang="en-US" sz="1400">
                <a:solidFill>
                  <a:srgbClr val="000000"/>
                </a:solidFill>
              </a:rPr>
              <a:pPr eaLnBrk="1" hangingPunct="1"/>
              <a:t>56</a:t>
            </a:fld>
            <a:endParaRPr lang="en-US" altLang="zh-CN" sz="1400">
              <a:solidFill>
                <a:srgbClr val="000000"/>
              </a:solidFill>
            </a:endParaRPr>
          </a:p>
        </p:txBody>
      </p:sp>
      <p:sp>
        <p:nvSpPr>
          <p:cNvPr id="161795" name="TextBox 1"/>
          <p:cNvSpPr txBox="1">
            <a:spLocks noChangeArrowheads="1"/>
          </p:cNvSpPr>
          <p:nvPr/>
        </p:nvSpPr>
        <p:spPr bwMode="auto">
          <a:xfrm>
            <a:off x="2351088" y="1196975"/>
            <a:ext cx="6913562"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defTabSz="4191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defTabSz="4191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defTabSz="4191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defTabSz="4191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4191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int x = 17; </a:t>
            </a:r>
          </a:p>
          <a:p>
            <a:pPr eaLnBrk="1" hangingPunct="1">
              <a:lnSpc>
                <a:spcPct val="3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a:t>
            </a:r>
            <a:r>
              <a:rPr kumimoji="0" lang="en-US" altLang="zh-CN" b="1">
                <a:solidFill>
                  <a:srgbClr val="000000"/>
                </a:solidFill>
                <a:latin typeface="Calibri" panose="020F0502020204030204" pitchFamily="34" charset="0"/>
                <a:cs typeface="Times New Roman" panose="02020603050405020304" pitchFamily="18" charset="0"/>
              </a:rPr>
              <a:t>, x);			//17</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"{0,5}"</a:t>
            </a:r>
            <a:r>
              <a:rPr kumimoji="0" lang="en-US" altLang="zh-CN" b="1">
                <a:solidFill>
                  <a:srgbClr val="000000"/>
                </a:solidFill>
                <a:latin typeface="Calibri" panose="020F0502020204030204" pitchFamily="34" charset="0"/>
                <a:cs typeface="Times New Roman" panose="02020603050405020304" pitchFamily="18" charset="0"/>
              </a:rPr>
              <a:t>, x);		//</a:t>
            </a:r>
            <a:r>
              <a:rPr kumimoji="0" lang="en-US" altLang="zh-CN" sz="1800">
                <a:solidFill>
                  <a:srgbClr val="000000"/>
                </a:solidFill>
                <a:latin typeface="Calibri" panose="020F0502020204030204" pitchFamily="34" charset="0"/>
                <a:sym typeface="Wingdings" panose="05000000000000000000" pitchFamily="2" charset="2"/>
              </a:rPr>
              <a:t></a:t>
            </a:r>
            <a:r>
              <a:rPr kumimoji="0" lang="en-US" altLang="zh-CN" b="1">
                <a:solidFill>
                  <a:srgbClr val="000000"/>
                </a:solidFill>
                <a:latin typeface="Calibri" panose="020F0502020204030204" pitchFamily="34" charset="0"/>
                <a:cs typeface="Times New Roman" panose="02020603050405020304" pitchFamily="18" charset="0"/>
              </a:rPr>
              <a:t>17</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"{0:d}"</a:t>
            </a:r>
            <a:r>
              <a:rPr kumimoji="0" lang="en-US" altLang="zh-CN" b="1">
                <a:solidFill>
                  <a:srgbClr val="000000"/>
                </a:solidFill>
                <a:latin typeface="Calibri" panose="020F0502020204030204" pitchFamily="34" charset="0"/>
                <a:cs typeface="Times New Roman" panose="02020603050405020304" pitchFamily="18" charset="0"/>
              </a:rPr>
              <a:t>, x);		//17</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"{0,5:d3}"</a:t>
            </a:r>
            <a:r>
              <a:rPr kumimoji="0" lang="en-US" altLang="zh-CN" b="1">
                <a:solidFill>
                  <a:srgbClr val="000000"/>
                </a:solidFill>
                <a:latin typeface="Calibri" panose="020F0502020204030204" pitchFamily="34" charset="0"/>
                <a:cs typeface="Times New Roman" panose="02020603050405020304" pitchFamily="18" charset="0"/>
              </a:rPr>
              <a:t>, x);	//</a:t>
            </a:r>
            <a:r>
              <a:rPr kumimoji="0" lang="en-US" altLang="zh-CN" sz="1800">
                <a:solidFill>
                  <a:srgbClr val="000000"/>
                </a:solidFill>
                <a:latin typeface="Calibri" panose="020F0502020204030204" pitchFamily="34" charset="0"/>
                <a:sym typeface="Wingdings" panose="05000000000000000000" pitchFamily="2" charset="2"/>
              </a:rPr>
              <a:t></a:t>
            </a:r>
            <a:r>
              <a:rPr kumimoji="0" lang="en-US" altLang="zh-CN" b="1">
                <a:solidFill>
                  <a:srgbClr val="000000"/>
                </a:solidFill>
                <a:latin typeface="Calibri" panose="020F0502020204030204" pitchFamily="34" charset="0"/>
                <a:cs typeface="Times New Roman" panose="02020603050405020304" pitchFamily="18" charset="0"/>
              </a:rPr>
              <a:t>017</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"{0:f}"</a:t>
            </a:r>
            <a:r>
              <a:rPr kumimoji="0" lang="en-US" altLang="zh-CN" b="1">
                <a:solidFill>
                  <a:srgbClr val="000000"/>
                </a:solidFill>
                <a:latin typeface="Calibri" panose="020F0502020204030204" pitchFamily="34" charset="0"/>
                <a:cs typeface="Times New Roman" panose="02020603050405020304" pitchFamily="18" charset="0"/>
              </a:rPr>
              <a:t>, x);		//17.00</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"{0:f1}"</a:t>
            </a:r>
            <a:r>
              <a:rPr kumimoji="0" lang="en-US" altLang="zh-CN" b="1">
                <a:solidFill>
                  <a:srgbClr val="000000"/>
                </a:solidFill>
                <a:latin typeface="Calibri" panose="020F0502020204030204" pitchFamily="34" charset="0"/>
                <a:cs typeface="Times New Roman" panose="02020603050405020304" pitchFamily="18" charset="0"/>
              </a:rPr>
              <a:t>, x);		//17.0</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"{0:E}"</a:t>
            </a:r>
            <a:r>
              <a:rPr kumimoji="0" lang="en-US" altLang="zh-CN" b="1">
                <a:solidFill>
                  <a:srgbClr val="000000"/>
                </a:solidFill>
                <a:latin typeface="Calibri" panose="020F0502020204030204" pitchFamily="34" charset="0"/>
                <a:cs typeface="Times New Roman" panose="02020603050405020304" pitchFamily="18" charset="0"/>
              </a:rPr>
              <a:t>, x); 		//1.700000E+001</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"{0:e1}"</a:t>
            </a:r>
            <a:r>
              <a:rPr kumimoji="0" lang="en-US" altLang="zh-CN" b="1">
                <a:solidFill>
                  <a:srgbClr val="000000"/>
                </a:solidFill>
                <a:latin typeface="Calibri" panose="020F0502020204030204" pitchFamily="34" charset="0"/>
                <a:cs typeface="Times New Roman" panose="02020603050405020304" pitchFamily="18" charset="0"/>
              </a:rPr>
              <a:t>, x); 		//1.7e+001</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"{0:x}"</a:t>
            </a:r>
            <a:r>
              <a:rPr kumimoji="0" lang="en-US" altLang="zh-CN" b="1">
                <a:solidFill>
                  <a:srgbClr val="000000"/>
                </a:solidFill>
                <a:latin typeface="Calibri" panose="020F0502020204030204" pitchFamily="34" charset="0"/>
                <a:cs typeface="Times New Roman" panose="02020603050405020304" pitchFamily="18" charset="0"/>
              </a:rPr>
              <a:t>, x);		//11</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"{0:x4}"</a:t>
            </a:r>
            <a:r>
              <a:rPr kumimoji="0" lang="en-US" altLang="zh-CN" b="1">
                <a:solidFill>
                  <a:srgbClr val="000000"/>
                </a:solidFill>
                <a:latin typeface="Calibri" panose="020F0502020204030204" pitchFamily="34" charset="0"/>
                <a:cs typeface="Times New Roman" panose="02020603050405020304" pitchFamily="18" charset="0"/>
              </a:rPr>
              <a:t>, x);		//0011</a:t>
            </a:r>
          </a:p>
        </p:txBody>
      </p:sp>
      <p:sp>
        <p:nvSpPr>
          <p:cNvPr id="161796" name="Text Box 6"/>
          <p:cNvSpPr txBox="1">
            <a:spLocks noChangeArrowheads="1"/>
          </p:cNvSpPr>
          <p:nvPr/>
        </p:nvSpPr>
        <p:spPr bwMode="auto">
          <a:xfrm>
            <a:off x="5773738" y="642938"/>
            <a:ext cx="145415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000000"/>
                </a:solidFill>
                <a:latin typeface="Times New Roman" panose="02020603050405020304" pitchFamily="18" charset="0"/>
              </a:rPr>
              <a:t>Examples</a:t>
            </a:r>
          </a:p>
        </p:txBody>
      </p:sp>
    </p:spTree>
    <p:extLst>
      <p:ext uri="{BB962C8B-B14F-4D97-AF65-F5344CB8AC3E}">
        <p14:creationId xmlns:p14="http://schemas.microsoft.com/office/powerpoint/2010/main" val="1827484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AED5660-77B7-46E1-A836-43A585BA2D80}" type="slidenum">
              <a:rPr lang="zh-CN" altLang="en-US" sz="1400">
                <a:solidFill>
                  <a:srgbClr val="000000"/>
                </a:solidFill>
              </a:rPr>
              <a:pPr eaLnBrk="1" hangingPunct="1"/>
              <a:t>57</a:t>
            </a:fld>
            <a:endParaRPr lang="en-US" altLang="zh-CN" sz="1400">
              <a:solidFill>
                <a:srgbClr val="000000"/>
              </a:solidFill>
            </a:endParaRPr>
          </a:p>
        </p:txBody>
      </p:sp>
      <p:sp>
        <p:nvSpPr>
          <p:cNvPr id="162819" name="TextBox 1"/>
          <p:cNvSpPr txBox="1">
            <a:spLocks noChangeArrowheads="1"/>
          </p:cNvSpPr>
          <p:nvPr/>
        </p:nvSpPr>
        <p:spPr bwMode="auto">
          <a:xfrm>
            <a:off x="3719513" y="1916114"/>
            <a:ext cx="17145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14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3200"/>
              </a:lnSpc>
              <a:spcBef>
                <a:spcPct val="0"/>
              </a:spcBef>
              <a:buClrTx/>
              <a:buSzTx/>
              <a:buNone/>
            </a:pPr>
            <a:r>
              <a:rPr kumimoji="0" lang="en-US" altLang="zh-CN" sz="1800">
                <a:solidFill>
                  <a:srgbClr val="000000"/>
                </a:solidFill>
                <a:latin typeface="Calibri" panose="020F0502020204030204" pitchFamily="34" charset="0"/>
              </a:rPr>
              <a:t>	</a:t>
            </a:r>
            <a:endParaRPr kumimoji="0" lang="en-US" altLang="zh-CN" sz="3600" b="1">
              <a:solidFill>
                <a:srgbClr val="000000"/>
              </a:solidFill>
              <a:cs typeface="Times New Roman" panose="02020603050405020304" pitchFamily="18"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p:txBody>
      </p:sp>
      <p:sp>
        <p:nvSpPr>
          <p:cNvPr id="162820" name="TextBox 1"/>
          <p:cNvSpPr txBox="1">
            <a:spLocks noChangeArrowheads="1"/>
          </p:cNvSpPr>
          <p:nvPr/>
        </p:nvSpPr>
        <p:spPr bwMode="auto">
          <a:xfrm>
            <a:off x="2351089" y="1557339"/>
            <a:ext cx="47529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rPr>
              <a:t>string s;</a:t>
            </a:r>
          </a:p>
          <a:p>
            <a:pPr eaLnBrk="1" hangingPunct="1">
              <a:spcBef>
                <a:spcPct val="0"/>
              </a:spcBef>
              <a:buClrTx/>
              <a:buSzTx/>
              <a:buFontTx/>
              <a:buNone/>
            </a:pPr>
            <a:r>
              <a:rPr kumimoji="0" lang="en-US" altLang="zh-CN" b="1">
                <a:solidFill>
                  <a:srgbClr val="000000"/>
                </a:solidFill>
                <a:latin typeface="Calibri" panose="020F0502020204030204" pitchFamily="34" charset="0"/>
              </a:rPr>
              <a:t>int i = 12;</a:t>
            </a:r>
          </a:p>
          <a:p>
            <a:pPr eaLnBrk="1" hangingPunct="1">
              <a:spcBef>
                <a:spcPct val="0"/>
              </a:spcBef>
              <a:buClrTx/>
              <a:buSzTx/>
              <a:buFontTx/>
              <a:buNone/>
            </a:pPr>
            <a:r>
              <a:rPr kumimoji="0" lang="en-US" altLang="zh-CN" b="1">
                <a:solidFill>
                  <a:srgbClr val="000000"/>
                </a:solidFill>
                <a:latin typeface="Calibri" panose="020F0502020204030204" pitchFamily="34" charset="0"/>
              </a:rPr>
              <a:t>s = i.ToString();	           // "12"</a:t>
            </a:r>
          </a:p>
          <a:p>
            <a:pPr eaLnBrk="1" hangingPunct="1">
              <a:spcBef>
                <a:spcPct val="0"/>
              </a:spcBef>
              <a:buClrTx/>
              <a:buSzTx/>
              <a:buFontTx/>
              <a:buNone/>
            </a:pPr>
            <a:r>
              <a:rPr kumimoji="0" lang="en-US" altLang="zh-CN" b="1">
                <a:solidFill>
                  <a:srgbClr val="000000"/>
                </a:solidFill>
                <a:latin typeface="Calibri" panose="020F0502020204030204" pitchFamily="34" charset="0"/>
              </a:rPr>
              <a:t>s = i.ToString(</a:t>
            </a:r>
            <a:r>
              <a:rPr kumimoji="0" lang="en-US" altLang="zh-CN" b="1">
                <a:solidFill>
                  <a:srgbClr val="FF0000"/>
                </a:solidFill>
                <a:latin typeface="Calibri" panose="020F0502020204030204" pitchFamily="34" charset="0"/>
              </a:rPr>
              <a:t>"x4"</a:t>
            </a:r>
            <a:r>
              <a:rPr kumimoji="0" lang="en-US" altLang="zh-CN" b="1">
                <a:solidFill>
                  <a:srgbClr val="000000"/>
                </a:solidFill>
                <a:latin typeface="Calibri" panose="020F0502020204030204" pitchFamily="34" charset="0"/>
              </a:rPr>
              <a:t>);       // "000c"</a:t>
            </a:r>
          </a:p>
          <a:p>
            <a:pPr eaLnBrk="1" hangingPunct="1">
              <a:spcBef>
                <a:spcPct val="0"/>
              </a:spcBef>
              <a:buClrTx/>
              <a:buSzTx/>
              <a:buFontTx/>
              <a:buNone/>
            </a:pPr>
            <a:r>
              <a:rPr kumimoji="0" lang="en-US" altLang="zh-CN" b="1">
                <a:solidFill>
                  <a:srgbClr val="000000"/>
                </a:solidFill>
                <a:latin typeface="Calibri" panose="020F0502020204030204" pitchFamily="34" charset="0"/>
              </a:rPr>
              <a:t>s = i.ToString(</a:t>
            </a:r>
            <a:r>
              <a:rPr kumimoji="0" lang="en-US" altLang="zh-CN" b="1">
                <a:solidFill>
                  <a:srgbClr val="FF0000"/>
                </a:solidFill>
                <a:latin typeface="Calibri" panose="020F0502020204030204" pitchFamily="34" charset="0"/>
              </a:rPr>
              <a:t>"f"</a:t>
            </a:r>
            <a:r>
              <a:rPr kumimoji="0" lang="en-US" altLang="zh-CN" b="1">
                <a:solidFill>
                  <a:srgbClr val="000000"/>
                </a:solidFill>
                <a:latin typeface="Calibri" panose="020F0502020204030204" pitchFamily="34" charset="0"/>
              </a:rPr>
              <a:t>);          // "12.00"</a:t>
            </a:r>
          </a:p>
        </p:txBody>
      </p:sp>
      <p:sp>
        <p:nvSpPr>
          <p:cNvPr id="16282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String Formatting</a:t>
            </a:r>
          </a:p>
        </p:txBody>
      </p:sp>
      <p:sp>
        <p:nvSpPr>
          <p:cNvPr id="162822" name="Text Box 7"/>
          <p:cNvSpPr txBox="1">
            <a:spLocks noChangeArrowheads="1"/>
          </p:cNvSpPr>
          <p:nvPr/>
        </p:nvSpPr>
        <p:spPr bwMode="auto">
          <a:xfrm>
            <a:off x="1889125" y="1166814"/>
            <a:ext cx="5875338"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With </a:t>
            </a:r>
            <a:r>
              <a:rPr kumimoji="0" lang="en-US" altLang="zh-CN" sz="2000" b="1" i="1">
                <a:solidFill>
                  <a:srgbClr val="000000"/>
                </a:solidFill>
                <a:latin typeface="Times New Roman" panose="02020603050405020304" pitchFamily="18" charset="0"/>
              </a:rPr>
              <a:t>ToString</a:t>
            </a:r>
            <a:r>
              <a:rPr kumimoji="0" lang="en-US" altLang="zh-CN" sz="2000" b="1">
                <a:solidFill>
                  <a:srgbClr val="000000"/>
                </a:solidFill>
                <a:latin typeface="Times New Roman" panose="02020603050405020304" pitchFamily="18" charset="0"/>
              </a:rPr>
              <a:t> for numeric types (</a:t>
            </a:r>
            <a:r>
              <a:rPr kumimoji="0" lang="en-US" altLang="zh-CN" sz="2000" b="1" i="1">
                <a:solidFill>
                  <a:srgbClr val="000000"/>
                </a:solidFill>
                <a:latin typeface="Times New Roman" panose="02020603050405020304" pitchFamily="18" charset="0"/>
              </a:rPr>
              <a:t>int, long, short, ...</a:t>
            </a:r>
            <a:r>
              <a:rPr kumimoji="0" lang="en-US" altLang="zh-CN" sz="2000" b="1">
                <a:solidFill>
                  <a:srgbClr val="000000"/>
                </a:solidFill>
                <a:latin typeface="Times New Roman" panose="02020603050405020304" pitchFamily="18" charset="0"/>
              </a:rPr>
              <a:t>):</a:t>
            </a:r>
          </a:p>
        </p:txBody>
      </p:sp>
      <p:grpSp>
        <p:nvGrpSpPr>
          <p:cNvPr id="403468" name="Group 12"/>
          <p:cNvGrpSpPr>
            <a:grpSpLocks/>
          </p:cNvGrpSpPr>
          <p:nvPr/>
        </p:nvGrpSpPr>
        <p:grpSpPr bwMode="auto">
          <a:xfrm>
            <a:off x="1916114" y="3275014"/>
            <a:ext cx="7851775" cy="801687"/>
            <a:chOff x="247" y="2063"/>
            <a:chExt cx="4946" cy="505"/>
          </a:xfrm>
        </p:grpSpPr>
        <p:sp>
          <p:nvSpPr>
            <p:cNvPr id="162827" name="Freeform 3"/>
            <p:cNvSpPr>
              <a:spLocks noChangeArrowheads="1"/>
            </p:cNvSpPr>
            <p:nvPr/>
          </p:nvSpPr>
          <p:spPr bwMode="auto">
            <a:xfrm>
              <a:off x="476" y="2328"/>
              <a:ext cx="4717" cy="240"/>
            </a:xfrm>
            <a:custGeom>
              <a:avLst/>
              <a:gdLst>
                <a:gd name="T0" fmla="*/ 0 w 4495800"/>
                <a:gd name="T1" fmla="*/ 240 h 381000"/>
                <a:gd name="T2" fmla="*/ 4717 w 4495800"/>
                <a:gd name="T3" fmla="*/ 240 h 381000"/>
                <a:gd name="T4" fmla="*/ 4717 w 4495800"/>
                <a:gd name="T5" fmla="*/ 0 h 381000"/>
                <a:gd name="T6" fmla="*/ 0 w 4495800"/>
                <a:gd name="T7" fmla="*/ 0 h 381000"/>
                <a:gd name="T8" fmla="*/ 0 w 4495800"/>
                <a:gd name="T9" fmla="*/ 240 h 381000"/>
                <a:gd name="T10" fmla="*/ 0 60000 65536"/>
                <a:gd name="T11" fmla="*/ 0 60000 65536"/>
                <a:gd name="T12" fmla="*/ 0 60000 65536"/>
                <a:gd name="T13" fmla="*/ 0 60000 65536"/>
                <a:gd name="T14" fmla="*/ 0 60000 65536"/>
                <a:gd name="T15" fmla="*/ 0 w 4495800"/>
                <a:gd name="T16" fmla="*/ 0 h 381000"/>
                <a:gd name="T17" fmla="*/ 4495800 w 4495800"/>
                <a:gd name="T18" fmla="*/ 381000 h 381000"/>
              </a:gdLst>
              <a:ahLst/>
              <a:cxnLst>
                <a:cxn ang="T10">
                  <a:pos x="T0" y="T1"/>
                </a:cxn>
                <a:cxn ang="T11">
                  <a:pos x="T2" y="T3"/>
                </a:cxn>
                <a:cxn ang="T12">
                  <a:pos x="T4" y="T5"/>
                </a:cxn>
                <a:cxn ang="T13">
                  <a:pos x="T6" y="T7"/>
                </a:cxn>
                <a:cxn ang="T14">
                  <a:pos x="T8" y="T9"/>
                </a:cxn>
              </a:cxnLst>
              <a:rect l="T15" t="T16" r="T17" b="T18"/>
              <a:pathLst>
                <a:path w="4495800" h="381000">
                  <a:moveTo>
                    <a:pt x="0" y="381000"/>
                  </a:moveTo>
                  <a:lnTo>
                    <a:pt x="4495800" y="381000"/>
                  </a:lnTo>
                  <a:lnTo>
                    <a:pt x="4495800" y="0"/>
                  </a:lnTo>
                  <a:lnTo>
                    <a:pt x="0" y="0"/>
                  </a:lnTo>
                  <a:lnTo>
                    <a:pt x="0" y="381000"/>
                  </a:lnTo>
                </a:path>
              </a:pathLst>
            </a:custGeom>
            <a:noFill/>
            <a:ln w="12700" algn="ctr">
              <a:solidFill>
                <a:srgbClr val="000000">
                  <a:alpha val="0"/>
                </a:srgbClr>
              </a:solidFill>
              <a:miter lim="800000"/>
              <a:headEnd/>
              <a:tailEnd/>
            </a:ln>
            <a:extLst>
              <a:ext uri="{909E8E84-426E-40DD-AFC4-6F175D3DCCD1}">
                <a14:hiddenFill xmlns:a14="http://schemas.microsoft.com/office/drawing/2010/main">
                  <a:solidFill>
                    <a:srgbClr val="CCCCFF"/>
                  </a:solidFill>
                </a14:hiddenFill>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rPr>
                <a:t>s = String.Format(</a:t>
              </a:r>
              <a:r>
                <a:rPr kumimoji="0" lang="en-US" altLang="zh-CN" b="1">
                  <a:solidFill>
                    <a:srgbClr val="FF0000"/>
                  </a:solidFill>
                  <a:latin typeface="Calibri" panose="020F0502020204030204" pitchFamily="34" charset="0"/>
                </a:rPr>
                <a:t>"{0} = {1,6:x4}"</a:t>
              </a:r>
              <a:r>
                <a:rPr kumimoji="0" lang="en-US" altLang="zh-CN" b="1">
                  <a:solidFill>
                    <a:srgbClr val="000000"/>
                  </a:solidFill>
                  <a:latin typeface="Calibri" panose="020F0502020204030204" pitchFamily="34" charset="0"/>
                </a:rPr>
                <a:t>, name, i);             // </a:t>
              </a:r>
              <a:r>
                <a:rPr kumimoji="0" lang="en-US" altLang="zh-CN">
                  <a:solidFill>
                    <a:srgbClr val="000000"/>
                  </a:solidFill>
                  <a:latin typeface="Microsoft Sans Serif" panose="020B0604020202020204" pitchFamily="34" charset="0"/>
                </a:rPr>
                <a:t>"val =</a:t>
              </a:r>
              <a:r>
                <a:rPr kumimoji="0" lang="en-US" altLang="zh-CN">
                  <a:solidFill>
                    <a:srgbClr val="000000"/>
                  </a:solidFill>
                  <a:latin typeface="Microsoft Sans Serif" panose="020B0604020202020204" pitchFamily="34" charset="0"/>
                  <a:sym typeface="Wingdings" panose="05000000000000000000" pitchFamily="2" charset="2"/>
                </a:rPr>
                <a:t></a:t>
              </a:r>
              <a:r>
                <a:rPr kumimoji="0" lang="en-US" altLang="zh-CN">
                  <a:solidFill>
                    <a:srgbClr val="000000"/>
                  </a:solidFill>
                  <a:latin typeface="Calibri" panose="020F0502020204030204" pitchFamily="34" charset="0"/>
                  <a:sym typeface="Wingdings" panose="05000000000000000000" pitchFamily="2" charset="2"/>
                </a:rPr>
                <a:t></a:t>
              </a:r>
              <a:r>
                <a:rPr kumimoji="0" lang="en-US" altLang="zh-CN">
                  <a:solidFill>
                    <a:srgbClr val="000000"/>
                  </a:solidFill>
                  <a:latin typeface="Microsoft Sans Serif" panose="020B0604020202020204" pitchFamily="34" charset="0"/>
                </a:rPr>
                <a:t>000c"</a:t>
              </a:r>
              <a:endParaRPr kumimoji="0" lang="zh-CN" altLang="en-US">
                <a:solidFill>
                  <a:srgbClr val="000000"/>
                </a:solidFill>
                <a:latin typeface="Microsoft Sans Serif" panose="020B0604020202020204" pitchFamily="34" charset="0"/>
              </a:endParaRPr>
            </a:p>
          </p:txBody>
        </p:sp>
        <p:sp>
          <p:nvSpPr>
            <p:cNvPr id="162828" name="Text Box 10"/>
            <p:cNvSpPr txBox="1">
              <a:spLocks noChangeArrowheads="1"/>
            </p:cNvSpPr>
            <p:nvPr/>
          </p:nvSpPr>
          <p:spPr bwMode="auto">
            <a:xfrm>
              <a:off x="247" y="2063"/>
              <a:ext cx="2765"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With </a:t>
              </a:r>
              <a:r>
                <a:rPr kumimoji="0" lang="en-US" altLang="zh-CN" sz="2000" b="1" i="1">
                  <a:solidFill>
                    <a:srgbClr val="000000"/>
                  </a:solidFill>
                  <a:latin typeface="Times New Roman" panose="02020603050405020304" pitchFamily="18" charset="0"/>
                </a:rPr>
                <a:t>String.Format</a:t>
              </a:r>
              <a:r>
                <a:rPr kumimoji="0" lang="en-US" altLang="zh-CN" sz="2000" b="1">
                  <a:solidFill>
                    <a:srgbClr val="000000"/>
                  </a:solidFill>
                  <a:latin typeface="Times New Roman" panose="02020603050405020304" pitchFamily="18" charset="0"/>
                </a:rPr>
                <a:t> for arbitrary types</a:t>
              </a:r>
            </a:p>
          </p:txBody>
        </p:sp>
      </p:grpSp>
      <p:grpSp>
        <p:nvGrpSpPr>
          <p:cNvPr id="403469" name="Group 13"/>
          <p:cNvGrpSpPr>
            <a:grpSpLocks/>
          </p:cNvGrpSpPr>
          <p:nvPr/>
        </p:nvGrpSpPr>
        <p:grpSpPr bwMode="auto">
          <a:xfrm>
            <a:off x="1919288" y="4365625"/>
            <a:ext cx="7345362" cy="1512888"/>
            <a:chOff x="249" y="2750"/>
            <a:chExt cx="4627" cy="953"/>
          </a:xfrm>
        </p:grpSpPr>
        <p:sp>
          <p:nvSpPr>
            <p:cNvPr id="162825" name="TextBox 1"/>
            <p:cNvSpPr txBox="1">
              <a:spLocks noChangeArrowheads="1"/>
            </p:cNvSpPr>
            <p:nvPr/>
          </p:nvSpPr>
          <p:spPr bwMode="auto">
            <a:xfrm>
              <a:off x="476" y="2976"/>
              <a:ext cx="4400"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kumimoji="0" lang="en-US" altLang="zh-CN" b="1">
                  <a:solidFill>
                    <a:srgbClr val="000000"/>
                  </a:solidFill>
                  <a:latin typeface="Calibri" panose="020F0502020204030204" pitchFamily="34" charset="0"/>
                </a:rPr>
                <a:t>s = i.ToString("c");		// "</a:t>
              </a:r>
              <a:r>
                <a:rPr kumimoji="0" lang="zh-CN" altLang="en-US" sz="1800" b="1">
                  <a:solidFill>
                    <a:srgbClr val="000000"/>
                  </a:solidFill>
                  <a:latin typeface="Calibri" panose="020F0502020204030204" pitchFamily="34" charset="0"/>
                </a:rPr>
                <a:t>￥</a:t>
              </a:r>
              <a:r>
                <a:rPr kumimoji="0" lang="en-US" altLang="zh-CN" b="1">
                  <a:solidFill>
                    <a:srgbClr val="000000"/>
                  </a:solidFill>
                  <a:latin typeface="Calibri" panose="020F0502020204030204" pitchFamily="34" charset="0"/>
                </a:rPr>
                <a:t>12.00"</a:t>
              </a:r>
            </a:p>
            <a:p>
              <a:pPr eaLnBrk="1" hangingPunct="1">
                <a:lnSpc>
                  <a:spcPct val="120000"/>
                </a:lnSpc>
                <a:spcBef>
                  <a:spcPct val="0"/>
                </a:spcBef>
                <a:buClrTx/>
                <a:buSzTx/>
                <a:buFontTx/>
                <a:buNone/>
              </a:pPr>
              <a:r>
                <a:rPr kumimoji="0" lang="en-US" altLang="zh-CN" b="1">
                  <a:solidFill>
                    <a:srgbClr val="000000"/>
                  </a:solidFill>
                  <a:latin typeface="Calibri" panose="020F0502020204030204" pitchFamily="34" charset="0"/>
                </a:rPr>
                <a:t>s = i.ToString("c", </a:t>
              </a:r>
              <a:r>
                <a:rPr kumimoji="0" lang="en-US" altLang="zh-CN" b="1">
                  <a:solidFill>
                    <a:srgbClr val="FF0000"/>
                  </a:solidFill>
                  <a:latin typeface="Calibri" panose="020F0502020204030204" pitchFamily="34" charset="0"/>
                </a:rPr>
                <a:t>new CultureInfo("en-GB")</a:t>
              </a:r>
              <a:r>
                <a:rPr kumimoji="0" lang="en-US" altLang="zh-CN" b="1">
                  <a:solidFill>
                    <a:srgbClr val="000000"/>
                  </a:solidFill>
                  <a:latin typeface="Calibri" panose="020F0502020204030204" pitchFamily="34" charset="0"/>
                </a:rPr>
                <a:t>);          // "£12.00"</a:t>
              </a:r>
            </a:p>
            <a:p>
              <a:pPr eaLnBrk="1" hangingPunct="1">
                <a:lnSpc>
                  <a:spcPct val="120000"/>
                </a:lnSpc>
                <a:spcBef>
                  <a:spcPct val="0"/>
                </a:spcBef>
                <a:buClrTx/>
                <a:buSzTx/>
                <a:buFontTx/>
                <a:buNone/>
              </a:pPr>
              <a:r>
                <a:rPr kumimoji="0" lang="en-US" altLang="zh-CN" b="1">
                  <a:solidFill>
                    <a:srgbClr val="000000"/>
                  </a:solidFill>
                  <a:latin typeface="Calibri" panose="020F0502020204030204" pitchFamily="34" charset="0"/>
                </a:rPr>
                <a:t>s = i.ToString("c", </a:t>
              </a:r>
              <a:r>
                <a:rPr kumimoji="0" lang="en-US" altLang="zh-CN" b="1">
                  <a:solidFill>
                    <a:srgbClr val="FF0000"/>
                  </a:solidFill>
                  <a:latin typeface="Calibri" panose="020F0502020204030204" pitchFamily="34" charset="0"/>
                </a:rPr>
                <a:t>new CultureInfo("de-AT")</a:t>
              </a:r>
              <a:r>
                <a:rPr kumimoji="0" lang="en-US" altLang="zh-CN" b="1">
                  <a:solidFill>
                    <a:srgbClr val="000000"/>
                  </a:solidFill>
                  <a:latin typeface="Calibri" panose="020F0502020204030204" pitchFamily="34" charset="0"/>
                </a:rPr>
                <a:t>);          // "€12.00"</a:t>
              </a:r>
            </a:p>
          </p:txBody>
        </p:sp>
        <p:sp>
          <p:nvSpPr>
            <p:cNvPr id="162826" name="Text Box 11"/>
            <p:cNvSpPr txBox="1">
              <a:spLocks noChangeArrowheads="1"/>
            </p:cNvSpPr>
            <p:nvPr/>
          </p:nvSpPr>
          <p:spPr bwMode="auto">
            <a:xfrm>
              <a:off x="249" y="2750"/>
              <a:ext cx="1983"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Culture-specific formatting</a:t>
              </a:r>
            </a:p>
          </p:txBody>
        </p:sp>
      </p:grpSp>
    </p:spTree>
    <p:extLst>
      <p:ext uri="{BB962C8B-B14F-4D97-AF65-F5344CB8AC3E}">
        <p14:creationId xmlns:p14="http://schemas.microsoft.com/office/powerpoint/2010/main" val="623237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3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91FE3A7-58AE-41CB-8891-E575FBF09DCE}" type="slidenum">
              <a:rPr lang="zh-CN" altLang="en-US" sz="1400">
                <a:solidFill>
                  <a:srgbClr val="000000"/>
                </a:solidFill>
              </a:rPr>
              <a:pPr eaLnBrk="1" hangingPunct="1"/>
              <a:t>58</a:t>
            </a:fld>
            <a:endParaRPr lang="en-US" altLang="zh-CN" sz="1400">
              <a:solidFill>
                <a:srgbClr val="000000"/>
              </a:solidFill>
            </a:endParaRPr>
          </a:p>
        </p:txBody>
      </p:sp>
      <p:sp>
        <p:nvSpPr>
          <p:cNvPr id="163843" name="Freeform 3"/>
          <p:cNvSpPr>
            <a:spLocks noChangeArrowheads="1"/>
          </p:cNvSpPr>
          <p:nvPr/>
        </p:nvSpPr>
        <p:spPr bwMode="auto">
          <a:xfrm>
            <a:off x="2209800" y="1190625"/>
            <a:ext cx="7558088" cy="3949700"/>
          </a:xfrm>
          <a:custGeom>
            <a:avLst/>
            <a:gdLst>
              <a:gd name="T0" fmla="*/ 0 w 6477000"/>
              <a:gd name="T1" fmla="*/ 3949700 h 3740150"/>
              <a:gd name="T2" fmla="*/ 7558088 w 6477000"/>
              <a:gd name="T3" fmla="*/ 3949700 h 3740150"/>
              <a:gd name="T4" fmla="*/ 7558088 w 6477000"/>
              <a:gd name="T5" fmla="*/ 0 h 3740150"/>
              <a:gd name="T6" fmla="*/ 0 w 6477000"/>
              <a:gd name="T7" fmla="*/ 0 h 3740150"/>
              <a:gd name="T8" fmla="*/ 0 w 6477000"/>
              <a:gd name="T9" fmla="*/ 3949700 h 3740150"/>
              <a:gd name="T10" fmla="*/ 0 60000 65536"/>
              <a:gd name="T11" fmla="*/ 0 60000 65536"/>
              <a:gd name="T12" fmla="*/ 0 60000 65536"/>
              <a:gd name="T13" fmla="*/ 0 60000 65536"/>
              <a:gd name="T14" fmla="*/ 0 60000 65536"/>
              <a:gd name="T15" fmla="*/ 0 w 6477000"/>
              <a:gd name="T16" fmla="*/ 0 h 3740150"/>
              <a:gd name="T17" fmla="*/ 6477000 w 6477000"/>
              <a:gd name="T18" fmla="*/ 3740150 h 3740150"/>
            </a:gdLst>
            <a:ahLst/>
            <a:cxnLst>
              <a:cxn ang="T10">
                <a:pos x="T0" y="T1"/>
              </a:cxn>
              <a:cxn ang="T11">
                <a:pos x="T2" y="T3"/>
              </a:cxn>
              <a:cxn ang="T12">
                <a:pos x="T4" y="T5"/>
              </a:cxn>
              <a:cxn ang="T13">
                <a:pos x="T6" y="T7"/>
              </a:cxn>
              <a:cxn ang="T14">
                <a:pos x="T8" y="T9"/>
              </a:cxn>
            </a:cxnLst>
            <a:rect l="T15" t="T16" r="T17" b="T18"/>
            <a:pathLst>
              <a:path w="6477000" h="3740150">
                <a:moveTo>
                  <a:pt x="0" y="3740150"/>
                </a:moveTo>
                <a:lnTo>
                  <a:pt x="6477000" y="3740150"/>
                </a:lnTo>
                <a:lnTo>
                  <a:pt x="6477000" y="0"/>
                </a:lnTo>
                <a:lnTo>
                  <a:pt x="0" y="0"/>
                </a:lnTo>
                <a:lnTo>
                  <a:pt x="0" y="3740150"/>
                </a:lnTo>
              </a:path>
            </a:pathLst>
          </a:custGeom>
          <a:solidFill>
            <a:srgbClr val="FFFF99"/>
          </a:solidFill>
          <a:ln w="12700" algn="ctr">
            <a:solidFill>
              <a:srgbClr val="000000">
                <a:alpha val="0"/>
              </a:srgbClr>
            </a:solidFill>
            <a:miter lim="800000"/>
            <a:headEnd/>
            <a:tailEnd/>
          </a:ln>
        </p:spPr>
        <p:txBody>
          <a:bodyPr anchor="ct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using System;</a:t>
            </a:r>
          </a:p>
          <a:p>
            <a:pPr eaLnBrk="1" hangingPunct="1">
              <a:lnSpc>
                <a:spcPct val="90000"/>
              </a:lnSpc>
              <a:spcBef>
                <a:spcPct val="0"/>
              </a:spcBef>
              <a:buClrTx/>
              <a:buSzTx/>
              <a:buFontTx/>
              <a:buNone/>
            </a:pPr>
            <a:r>
              <a:rPr kumimoji="0" lang="en-US" altLang="zh-CN" b="1" dirty="0">
                <a:solidFill>
                  <a:srgbClr val="FF0000"/>
                </a:solidFill>
                <a:latin typeface="Calibri" panose="020F0502020204030204" pitchFamily="34" charset="0"/>
              </a:rPr>
              <a:t>using System.IO;</a:t>
            </a:r>
          </a:p>
          <a:p>
            <a:pPr eaLnBrk="1" hangingPunct="1">
              <a:lnSpc>
                <a:spcPct val="90000"/>
              </a:lnSpc>
              <a:spcBef>
                <a:spcPct val="0"/>
              </a:spcBef>
              <a:buClrTx/>
              <a:buSzTx/>
              <a:buFontTx/>
              <a:buNone/>
            </a:pPr>
            <a:endParaRPr kumimoji="0" lang="en-US" altLang="zh-CN" b="1" dirty="0">
              <a:solidFill>
                <a:srgbClr val="FF0000"/>
              </a:solidFill>
              <a:latin typeface="Calibri" panose="020F0502020204030204" pitchFamily="34" charset="0"/>
            </a:endParaRP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class Test {</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static void Main() {</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FileStream</a:t>
            </a:r>
            <a:r>
              <a:rPr kumimoji="0" lang="en-US" altLang="zh-CN" b="1" dirty="0">
                <a:solidFill>
                  <a:srgbClr val="000000"/>
                </a:solidFill>
                <a:latin typeface="Calibri" panose="020F0502020204030204" pitchFamily="34" charset="0"/>
              </a:rPr>
              <a:t> s = new </a:t>
            </a:r>
            <a:r>
              <a:rPr kumimoji="0" lang="en-US" altLang="zh-CN" b="1" dirty="0" err="1">
                <a:solidFill>
                  <a:srgbClr val="000000"/>
                </a:solidFill>
                <a:latin typeface="Calibri" panose="020F0502020204030204" pitchFamily="34" charset="0"/>
              </a:rPr>
              <a:t>FileStream</a:t>
            </a:r>
            <a:r>
              <a:rPr kumimoji="0" lang="en-US" altLang="zh-CN" b="1" dirty="0">
                <a:solidFill>
                  <a:srgbClr val="000000"/>
                </a:solidFill>
                <a:latin typeface="Calibri" panose="020F0502020204030204" pitchFamily="34" charset="0"/>
              </a:rPr>
              <a:t>("output.txt",</a:t>
            </a:r>
            <a:r>
              <a:rPr kumimoji="0" lang="en-US" altLang="zh-CN" b="1" dirty="0" err="1">
                <a:solidFill>
                  <a:srgbClr val="000000"/>
                </a:solidFill>
                <a:latin typeface="Calibri" panose="020F0502020204030204" pitchFamily="34" charset="0"/>
              </a:rPr>
              <a:t>FileMode</a:t>
            </a:r>
            <a:r>
              <a:rPr kumimoji="0" lang="en-US" altLang="zh-CN" b="1" dirty="0" err="1">
                <a:solidFill>
                  <a:srgbClr val="333399"/>
                </a:solidFill>
                <a:latin typeface="Calibri" panose="020F0502020204030204" pitchFamily="34" charset="0"/>
              </a:rPr>
              <a:t>.Create</a:t>
            </a:r>
            <a:r>
              <a:rPr kumimoji="0" lang="en-US" altLang="zh-CN" b="1" dirty="0">
                <a:solidFill>
                  <a:srgbClr val="00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FF0000"/>
                </a:solidFill>
                <a:latin typeface="Calibri" panose="020F0502020204030204" pitchFamily="34" charset="0"/>
              </a:rPr>
              <a:t>StreamWriter</a:t>
            </a:r>
            <a:r>
              <a:rPr kumimoji="0" lang="en-US" altLang="zh-CN" b="1" dirty="0">
                <a:solidFill>
                  <a:srgbClr val="FF0000"/>
                </a:solidFill>
                <a:latin typeface="Calibri" panose="020F0502020204030204" pitchFamily="34" charset="0"/>
              </a:rPr>
              <a:t> w = new </a:t>
            </a:r>
            <a:r>
              <a:rPr kumimoji="0" lang="en-US" altLang="zh-CN" b="1" dirty="0" err="1">
                <a:solidFill>
                  <a:srgbClr val="FF0000"/>
                </a:solidFill>
                <a:latin typeface="Calibri" panose="020F0502020204030204" pitchFamily="34" charset="0"/>
              </a:rPr>
              <a:t>StreamWriter</a:t>
            </a:r>
            <a:r>
              <a:rPr kumimoji="0" lang="en-US" altLang="zh-CN" b="1" dirty="0">
                <a:solidFill>
                  <a:srgbClr val="FF0000"/>
                </a:solidFill>
                <a:latin typeface="Calibri" panose="020F0502020204030204" pitchFamily="34" charset="0"/>
              </a:rPr>
              <a:t>(s);</a:t>
            </a:r>
          </a:p>
          <a:p>
            <a:pPr eaLnBrk="1" hangingPunct="1">
              <a:lnSpc>
                <a:spcPct val="90000"/>
              </a:lnSpc>
              <a:spcBef>
                <a:spcPct val="0"/>
              </a:spcBef>
              <a:buClrTx/>
              <a:buSzTx/>
              <a:buFontTx/>
              <a:buNone/>
            </a:pPr>
            <a:endParaRPr kumimoji="0" lang="en-US" altLang="zh-CN" b="1" dirty="0">
              <a:solidFill>
                <a:srgbClr val="FF0000"/>
              </a:solidFill>
              <a:latin typeface="Calibri" panose="020F0502020204030204" pitchFamily="34" charset="0"/>
            </a:endParaRP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FF0000"/>
                </a:solidFill>
                <a:latin typeface="Calibri" panose="020F0502020204030204" pitchFamily="34" charset="0"/>
              </a:rPr>
              <a:t>w.WriteLine</a:t>
            </a:r>
            <a:r>
              <a:rPr kumimoji="0" lang="en-US" altLang="zh-CN" b="1" dirty="0">
                <a:solidFill>
                  <a:srgbClr val="FF0000"/>
                </a:solidFill>
                <a:latin typeface="Calibri" panose="020F0502020204030204" pitchFamily="34" charset="0"/>
              </a:rPr>
              <a:t>("Table of </a:t>
            </a:r>
            <a:r>
              <a:rPr kumimoji="0" lang="en-US" altLang="zh-CN" b="1" dirty="0" err="1">
                <a:solidFill>
                  <a:srgbClr val="FF0000"/>
                </a:solidFill>
                <a:latin typeface="Calibri" panose="020F0502020204030204" pitchFamily="34" charset="0"/>
              </a:rPr>
              <a:t>sqares</a:t>
            </a:r>
            <a:r>
              <a:rPr kumimoji="0" lang="en-US" altLang="zh-CN" b="1" dirty="0">
                <a:solidFill>
                  <a:srgbClr val="FF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for (</a:t>
            </a:r>
            <a:r>
              <a:rPr kumimoji="0" lang="en-US" altLang="zh-CN" b="1" dirty="0" err="1">
                <a:solidFill>
                  <a:srgbClr val="000000"/>
                </a:solidFill>
                <a:latin typeface="Calibri" panose="020F0502020204030204" pitchFamily="34" charset="0"/>
              </a:rPr>
              <a:t>int</a:t>
            </a: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i</a:t>
            </a:r>
            <a:r>
              <a:rPr kumimoji="0" lang="en-US" altLang="zh-CN" b="1" dirty="0">
                <a:solidFill>
                  <a:srgbClr val="000000"/>
                </a:solidFill>
                <a:latin typeface="Calibri" panose="020F0502020204030204" pitchFamily="34" charset="0"/>
              </a:rPr>
              <a:t> = 0; </a:t>
            </a:r>
            <a:r>
              <a:rPr kumimoji="0" lang="en-US" altLang="zh-CN" b="1" dirty="0" err="1">
                <a:solidFill>
                  <a:srgbClr val="000000"/>
                </a:solidFill>
                <a:latin typeface="Calibri" panose="020F0502020204030204" pitchFamily="34" charset="0"/>
              </a:rPr>
              <a:t>i</a:t>
            </a:r>
            <a:r>
              <a:rPr kumimoji="0" lang="en-US" altLang="zh-CN" b="1" dirty="0">
                <a:solidFill>
                  <a:srgbClr val="000000"/>
                </a:solidFill>
                <a:latin typeface="Calibri" panose="020F0502020204030204" pitchFamily="34" charset="0"/>
              </a:rPr>
              <a:t> &lt; 10; </a:t>
            </a:r>
            <a:r>
              <a:rPr kumimoji="0" lang="en-US" altLang="zh-CN" b="1" dirty="0" err="1">
                <a:solidFill>
                  <a:srgbClr val="000000"/>
                </a:solidFill>
                <a:latin typeface="Calibri" panose="020F0502020204030204" pitchFamily="34" charset="0"/>
              </a:rPr>
              <a:t>i</a:t>
            </a:r>
            <a:r>
              <a:rPr kumimoji="0" lang="en-US" altLang="zh-CN" b="1" dirty="0">
                <a:solidFill>
                  <a:srgbClr val="00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FF0000"/>
                </a:solidFill>
                <a:latin typeface="Calibri" panose="020F0502020204030204" pitchFamily="34" charset="0"/>
              </a:rPr>
              <a:t>                  </a:t>
            </a:r>
            <a:r>
              <a:rPr kumimoji="0" lang="en-US" altLang="zh-CN" b="1" dirty="0" err="1">
                <a:solidFill>
                  <a:srgbClr val="FF0000"/>
                </a:solidFill>
                <a:latin typeface="Calibri" panose="020F0502020204030204" pitchFamily="34" charset="0"/>
              </a:rPr>
              <a:t>w.WriteLine</a:t>
            </a:r>
            <a:r>
              <a:rPr kumimoji="0" lang="en-US" altLang="zh-CN" b="1" dirty="0">
                <a:solidFill>
                  <a:srgbClr val="FF0000"/>
                </a:solidFill>
                <a:latin typeface="Calibri" panose="020F0502020204030204" pitchFamily="34" charset="0"/>
              </a:rPr>
              <a:t>("{0,3}: {1,5}", </a:t>
            </a:r>
            <a:r>
              <a:rPr kumimoji="0" lang="en-US" altLang="zh-CN" b="1" dirty="0" err="1">
                <a:solidFill>
                  <a:srgbClr val="FF0000"/>
                </a:solidFill>
                <a:latin typeface="Calibri" panose="020F0502020204030204" pitchFamily="34" charset="0"/>
              </a:rPr>
              <a:t>i</a:t>
            </a:r>
            <a:r>
              <a:rPr kumimoji="0" lang="en-US" altLang="zh-CN" b="1" dirty="0">
                <a:solidFill>
                  <a:srgbClr val="FF0000"/>
                </a:solidFill>
                <a:latin typeface="Calibri" panose="020F0502020204030204" pitchFamily="34" charset="0"/>
              </a:rPr>
              <a:t>, </a:t>
            </a:r>
            <a:r>
              <a:rPr kumimoji="0" lang="en-US" altLang="zh-CN" b="1" dirty="0" err="1">
                <a:solidFill>
                  <a:srgbClr val="FF0000"/>
                </a:solidFill>
                <a:latin typeface="Calibri" panose="020F0502020204030204" pitchFamily="34" charset="0"/>
              </a:rPr>
              <a:t>i</a:t>
            </a:r>
            <a:r>
              <a:rPr kumimoji="0" lang="en-US" altLang="zh-CN" b="1" dirty="0">
                <a:solidFill>
                  <a:srgbClr val="FF0000"/>
                </a:solidFill>
                <a:latin typeface="Calibri" panose="020F0502020204030204" pitchFamily="34" charset="0"/>
              </a:rPr>
              <a:t>*</a:t>
            </a:r>
            <a:r>
              <a:rPr kumimoji="0" lang="en-US" altLang="zh-CN" b="1" dirty="0" err="1">
                <a:solidFill>
                  <a:srgbClr val="FF0000"/>
                </a:solidFill>
                <a:latin typeface="Calibri" panose="020F0502020204030204" pitchFamily="34" charset="0"/>
              </a:rPr>
              <a:t>i</a:t>
            </a:r>
            <a:r>
              <a:rPr kumimoji="0" lang="en-US" altLang="zh-CN" b="1" dirty="0">
                <a:solidFill>
                  <a:srgbClr val="FF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FF0000"/>
                </a:solidFill>
                <a:latin typeface="Calibri" panose="020F0502020204030204" pitchFamily="34" charset="0"/>
              </a:rPr>
              <a:t>            </a:t>
            </a:r>
            <a:r>
              <a:rPr kumimoji="0" lang="en-US" altLang="zh-CN" b="1" dirty="0" err="1">
                <a:solidFill>
                  <a:srgbClr val="FF0000"/>
                </a:solidFill>
                <a:latin typeface="Calibri" panose="020F0502020204030204" pitchFamily="34" charset="0"/>
              </a:rPr>
              <a:t>w.Close</a:t>
            </a:r>
            <a:r>
              <a:rPr kumimoji="0" lang="en-US" altLang="zh-CN" b="1" dirty="0">
                <a:solidFill>
                  <a:srgbClr val="FF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a:t>
            </a:r>
            <a:endParaRPr kumimoji="0" lang="zh-CN" altLang="en-US" b="1" dirty="0">
              <a:solidFill>
                <a:srgbClr val="000000"/>
              </a:solidFill>
              <a:latin typeface="Calibri" panose="020F0502020204030204" pitchFamily="34" charset="0"/>
            </a:endParaRPr>
          </a:p>
        </p:txBody>
      </p:sp>
      <p:sp>
        <p:nvSpPr>
          <p:cNvPr id="163844" name="TextBox 1"/>
          <p:cNvSpPr txBox="1">
            <a:spLocks noChangeArrowheads="1"/>
          </p:cNvSpPr>
          <p:nvPr/>
        </p:nvSpPr>
        <p:spPr bwMode="auto">
          <a:xfrm>
            <a:off x="2197100" y="5281613"/>
            <a:ext cx="75707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dirty="0">
                <a:solidFill>
                  <a:srgbClr val="FF0000"/>
                </a:solidFill>
                <a:cs typeface="Times New Roman" panose="02020603050405020304" pitchFamily="18" charset="0"/>
              </a:rPr>
              <a:t>It is not possible to have multiple </a:t>
            </a:r>
            <a:r>
              <a:rPr kumimoji="0" lang="en-US" altLang="zh-CN" sz="1800" b="1" i="1" dirty="0" err="1">
                <a:solidFill>
                  <a:srgbClr val="FF0000"/>
                </a:solidFill>
                <a:cs typeface="Times New Roman" panose="02020603050405020304" pitchFamily="18" charset="0"/>
              </a:rPr>
              <a:t>StreamWriters</a:t>
            </a:r>
            <a:r>
              <a:rPr kumimoji="0" lang="en-US" altLang="zh-CN" sz="1800" b="1" dirty="0">
                <a:solidFill>
                  <a:srgbClr val="FF0000"/>
                </a:solidFill>
                <a:cs typeface="Times New Roman" panose="02020603050405020304" pitchFamily="18" charset="0"/>
              </a:rPr>
              <a:t> working on the same stream at the same time.</a:t>
            </a:r>
          </a:p>
        </p:txBody>
      </p:sp>
      <p:sp>
        <p:nvSpPr>
          <p:cNvPr id="16384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Formatted Output to a File</a:t>
            </a:r>
            <a:endParaRPr kumimoji="0" lang="de-AT" altLang="zh-CN" sz="3200" b="1">
              <a:solidFill>
                <a:srgbClr val="333399"/>
              </a:solidFill>
            </a:endParaRPr>
          </a:p>
        </p:txBody>
      </p:sp>
    </p:spTree>
    <p:extLst>
      <p:ext uri="{BB962C8B-B14F-4D97-AF65-F5344CB8AC3E}">
        <p14:creationId xmlns:p14="http://schemas.microsoft.com/office/powerpoint/2010/main" val="530715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DA88B42-8F14-4935-BC9B-A3017EF441B2}" type="slidenum">
              <a:rPr lang="zh-CN" altLang="en-US" sz="1400">
                <a:solidFill>
                  <a:srgbClr val="000000"/>
                </a:solidFill>
              </a:rPr>
              <a:pPr eaLnBrk="1" hangingPunct="1"/>
              <a:t>59</a:t>
            </a:fld>
            <a:endParaRPr lang="en-US" altLang="zh-CN" sz="1400">
              <a:solidFill>
                <a:srgbClr val="000000"/>
              </a:solidFill>
            </a:endParaRPr>
          </a:p>
        </p:txBody>
      </p:sp>
      <p:sp>
        <p:nvSpPr>
          <p:cNvPr id="165891" name="Freeform 3"/>
          <p:cNvSpPr>
            <a:spLocks noChangeArrowheads="1"/>
          </p:cNvSpPr>
          <p:nvPr/>
        </p:nvSpPr>
        <p:spPr bwMode="auto">
          <a:xfrm>
            <a:off x="2209800" y="1277938"/>
            <a:ext cx="7558088" cy="4260850"/>
          </a:xfrm>
          <a:custGeom>
            <a:avLst/>
            <a:gdLst>
              <a:gd name="T0" fmla="*/ 0 w 6477000"/>
              <a:gd name="T1" fmla="*/ 4260850 h 3740150"/>
              <a:gd name="T2" fmla="*/ 7558088 w 6477000"/>
              <a:gd name="T3" fmla="*/ 4260850 h 3740150"/>
              <a:gd name="T4" fmla="*/ 7558088 w 6477000"/>
              <a:gd name="T5" fmla="*/ 0 h 3740150"/>
              <a:gd name="T6" fmla="*/ 0 w 6477000"/>
              <a:gd name="T7" fmla="*/ 0 h 3740150"/>
              <a:gd name="T8" fmla="*/ 0 w 6477000"/>
              <a:gd name="T9" fmla="*/ 4260850 h 3740150"/>
              <a:gd name="T10" fmla="*/ 0 60000 65536"/>
              <a:gd name="T11" fmla="*/ 0 60000 65536"/>
              <a:gd name="T12" fmla="*/ 0 60000 65536"/>
              <a:gd name="T13" fmla="*/ 0 60000 65536"/>
              <a:gd name="T14" fmla="*/ 0 60000 65536"/>
              <a:gd name="T15" fmla="*/ 0 w 6477000"/>
              <a:gd name="T16" fmla="*/ 0 h 3740150"/>
              <a:gd name="T17" fmla="*/ 6477000 w 6477000"/>
              <a:gd name="T18" fmla="*/ 3740150 h 3740150"/>
            </a:gdLst>
            <a:ahLst/>
            <a:cxnLst>
              <a:cxn ang="T10">
                <a:pos x="T0" y="T1"/>
              </a:cxn>
              <a:cxn ang="T11">
                <a:pos x="T2" y="T3"/>
              </a:cxn>
              <a:cxn ang="T12">
                <a:pos x="T4" y="T5"/>
              </a:cxn>
              <a:cxn ang="T13">
                <a:pos x="T6" y="T7"/>
              </a:cxn>
              <a:cxn ang="T14">
                <a:pos x="T8" y="T9"/>
              </a:cxn>
            </a:cxnLst>
            <a:rect l="T15" t="T16" r="T17" b="T18"/>
            <a:pathLst>
              <a:path w="6477000" h="3740150">
                <a:moveTo>
                  <a:pt x="0" y="3740150"/>
                </a:moveTo>
                <a:lnTo>
                  <a:pt x="6477000" y="3740150"/>
                </a:lnTo>
                <a:lnTo>
                  <a:pt x="6477000" y="0"/>
                </a:lnTo>
                <a:lnTo>
                  <a:pt x="0" y="0"/>
                </a:lnTo>
                <a:lnTo>
                  <a:pt x="0" y="3740150"/>
                </a:lnTo>
              </a:path>
            </a:pathLst>
          </a:custGeom>
          <a:solidFill>
            <a:srgbClr val="FFFF99"/>
          </a:solidFill>
          <a:ln w="12700" algn="ctr">
            <a:solidFill>
              <a:srgbClr val="000000">
                <a:alpha val="0"/>
              </a:srgbClr>
            </a:solidFill>
            <a:miter lim="800000"/>
            <a:headEnd/>
            <a:tailEnd/>
          </a:ln>
        </p:spPr>
        <p:txBody>
          <a:bodyPr anchor="ctr">
            <a:spAutoFit/>
          </a:bodyPr>
          <a:lstStyle>
            <a:lvl1pPr defTabSz="901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defTabSz="9017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defTabSz="9017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defTabSz="9017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017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using System;</a:t>
            </a: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using System.IO;</a:t>
            </a:r>
          </a:p>
          <a:p>
            <a:pPr eaLnBrk="1" hangingPunct="1">
              <a:lnSpc>
                <a:spcPct val="80000"/>
              </a:lnSpc>
              <a:spcBef>
                <a:spcPct val="0"/>
              </a:spcBef>
              <a:buClrTx/>
              <a:buSzTx/>
              <a:buFontTx/>
              <a:buNone/>
            </a:pPr>
            <a:endParaRPr kumimoji="0" lang="en-US" altLang="zh-CN" b="1">
              <a:solidFill>
                <a:srgbClr val="FF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class Test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static void Main()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FileStream s = new FileStream("input.txt",FileMode</a:t>
            </a:r>
            <a:r>
              <a:rPr kumimoji="0" lang="en-US" altLang="zh-CN" b="1">
                <a:solidFill>
                  <a:srgbClr val="333399"/>
                </a:solidFill>
                <a:latin typeface="Calibri" panose="020F0502020204030204" pitchFamily="34" charset="0"/>
              </a:rPr>
              <a:t>.Open</a:t>
            </a:r>
            <a:r>
              <a:rPr kumimoji="0" lang="en-US" altLang="zh-CN" b="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StreamReader r = new StreamReader(s);</a:t>
            </a:r>
          </a:p>
          <a:p>
            <a:pPr eaLnBrk="1" hangingPunct="1">
              <a:lnSpc>
                <a:spcPct val="8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FF0000"/>
                </a:solidFill>
                <a:latin typeface="Calibri" panose="020F0502020204030204" pitchFamily="34" charset="0"/>
              </a:rPr>
              <a:t>string line = r.ReadLine();</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while (line != null)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FF0000"/>
                </a:solidFill>
                <a:latin typeface="Calibri" panose="020F0502020204030204" pitchFamily="34" charset="0"/>
              </a:rPr>
              <a:t>line = r.ReadLine();</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a:t>
            </a:r>
            <a:endParaRPr kumimoji="0" lang="en-US" altLang="zh-CN" b="1">
              <a:solidFill>
                <a:srgbClr val="000000"/>
              </a:solidFill>
              <a:latin typeface="Calibri" panose="020F0502020204030204" pitchFamily="34" charset="0"/>
            </a:endParaRPr>
          </a:p>
          <a:p>
            <a:pPr eaLnBrk="1" hangingPunct="1">
              <a:lnSpc>
                <a:spcPct val="80000"/>
              </a:lnSpc>
              <a:spcBef>
                <a:spcPct val="0"/>
              </a:spcBef>
              <a:buClrTx/>
              <a:buSzTx/>
              <a:buFontTx/>
              <a:buNone/>
            </a:pPr>
            <a:endParaRPr kumimoji="0" lang="en-US" altLang="en-US" b="1">
              <a:solidFill>
                <a:srgbClr val="00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            </a:t>
            </a:r>
            <a:r>
              <a:rPr kumimoji="0" lang="en-US" altLang="en-US" b="1">
                <a:solidFill>
                  <a:srgbClr val="FF0000"/>
                </a:solidFill>
                <a:latin typeface="Calibri" panose="020F0502020204030204" pitchFamily="34" charset="0"/>
              </a:rPr>
              <a:t>r.Close();</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a:t>
            </a:r>
            <a:endParaRPr kumimoji="0" lang="en-US" altLang="zh-CN" b="1">
              <a:solidFill>
                <a:srgbClr val="00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165892" name="TextBox 1"/>
          <p:cNvSpPr txBox="1">
            <a:spLocks noChangeArrowheads="1"/>
          </p:cNvSpPr>
          <p:nvPr/>
        </p:nvSpPr>
        <p:spPr bwMode="auto">
          <a:xfrm>
            <a:off x="2197100" y="5713413"/>
            <a:ext cx="75707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a:solidFill>
                  <a:srgbClr val="000000"/>
                </a:solidFill>
                <a:cs typeface="Times New Roman" panose="02020603050405020304" pitchFamily="18" charset="0"/>
              </a:rPr>
              <a:t>It is not possible to have multiple </a:t>
            </a:r>
            <a:r>
              <a:rPr kumimoji="0" lang="en-US" altLang="zh-CN" sz="1800" b="1" i="1">
                <a:solidFill>
                  <a:srgbClr val="000000"/>
                </a:solidFill>
              </a:rPr>
              <a:t>StreamReaders</a:t>
            </a:r>
            <a:r>
              <a:rPr kumimoji="0" lang="en-US" altLang="zh-CN" sz="1800" b="1">
                <a:solidFill>
                  <a:srgbClr val="000000"/>
                </a:solidFill>
              </a:rPr>
              <a:t> working </a:t>
            </a:r>
            <a:r>
              <a:rPr kumimoji="0" lang="en-US" altLang="zh-CN" sz="1800" b="1">
                <a:solidFill>
                  <a:srgbClr val="000000"/>
                </a:solidFill>
                <a:cs typeface="Times New Roman" panose="02020603050405020304" pitchFamily="18" charset="0"/>
              </a:rPr>
              <a:t>on the same stream at the same time.</a:t>
            </a:r>
          </a:p>
        </p:txBody>
      </p:sp>
      <p:sp>
        <p:nvSpPr>
          <p:cNvPr id="16589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Input from a File</a:t>
            </a:r>
            <a:endParaRPr kumimoji="0" lang="de-AT" altLang="zh-CN" sz="3200" b="1">
              <a:solidFill>
                <a:srgbClr val="333399"/>
              </a:solidFill>
            </a:endParaRPr>
          </a:p>
        </p:txBody>
      </p:sp>
    </p:spTree>
    <p:extLst>
      <p:ext uri="{BB962C8B-B14F-4D97-AF65-F5344CB8AC3E}">
        <p14:creationId xmlns:p14="http://schemas.microsoft.com/office/powerpoint/2010/main" val="17470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ChangeArrowheads="1"/>
          </p:cNvSpPr>
          <p:nvPr/>
        </p:nvSpPr>
        <p:spPr bwMode="auto">
          <a:xfrm>
            <a:off x="3300413" y="4127501"/>
            <a:ext cx="644366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tabLst>
                <a:tab pos="228600" algn="l"/>
                <a:tab pos="11430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 pos="11430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 pos="11430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F(char x)</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 long y)</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F(long x, int y);</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 long y) and F(long x, int y)? </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 </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compilation error</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 long y) and F(long x, int y)? </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compilation error</a:t>
            </a:r>
          </a:p>
        </p:txBody>
      </p:sp>
      <p:sp>
        <p:nvSpPr>
          <p:cNvPr id="179203"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B81D00DA-624C-42F2-BC49-660DC1FB2B0C}" type="slidenum">
              <a:rPr kumimoji="1"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6</a:t>
            </a:fld>
            <a:endParaRPr kumimoji="1"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79204" name="Rectangle 2"/>
          <p:cNvSpPr>
            <a:spLocks noChangeArrowheads="1"/>
          </p:cNvSpPr>
          <p:nvPr/>
        </p:nvSpPr>
        <p:spPr bwMode="auto">
          <a:xfrm>
            <a:off x="2174875" y="2644776"/>
            <a:ext cx="3024188" cy="8302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zh-CN" altLang="en-US" sz="1800" b="1"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9205" name="Rectangle 5"/>
          <p:cNvSpPr>
            <a:spLocks noChangeArrowheads="1"/>
          </p:cNvSpPr>
          <p:nvPr/>
        </p:nvSpPr>
        <p:spPr bwMode="auto">
          <a:xfrm>
            <a:off x="6494464" y="2609850"/>
            <a:ext cx="3025775" cy="64928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zh-CN" altLang="en-US" sz="1800" b="1"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Rectangle 4"/>
          <p:cNvSpPr>
            <a:spLocks noGrp="1" noChangeArrowheads="1"/>
          </p:cNvSpPr>
          <p:nvPr>
            <p:ph type="body" idx="1"/>
          </p:nvPr>
        </p:nvSpPr>
        <p:spPr>
          <a:xfrm>
            <a:off x="1959562" y="1117076"/>
            <a:ext cx="8531225" cy="5181600"/>
          </a:xfrm>
        </p:spPr>
        <p:txBody>
          <a:bodyPr/>
          <a:lstStyle/>
          <a:p>
            <a:pPr marL="0" indent="0" eaLnBrk="1" hangingPunct="1">
              <a:lnSpc>
                <a:spcPct val="80000"/>
              </a:lnSpc>
              <a:buNone/>
              <a:tabLst>
                <a:tab pos="228600" algn="l"/>
                <a:tab pos="1143000" algn="l"/>
                <a:tab pos="2286000" algn="l"/>
              </a:tabLst>
            </a:pPr>
            <a:r>
              <a:rPr lang="en-US" altLang="zh-CN" b="1" dirty="0"/>
              <a:t>Methods of a class may have the same name</a:t>
            </a:r>
          </a:p>
          <a:p>
            <a:pPr marL="0" indent="0" eaLnBrk="1" hangingPunct="1">
              <a:lnSpc>
                <a:spcPct val="80000"/>
              </a:lnSpc>
              <a:spcBef>
                <a:spcPct val="0"/>
              </a:spcBef>
              <a:buClr>
                <a:schemeClr val="tx1"/>
              </a:buClr>
              <a:buSzPct val="70000"/>
              <a:buFont typeface="Wingdings" panose="05000000000000000000" pitchFamily="2" charset="2"/>
              <a:buChar char="l"/>
              <a:tabLst>
                <a:tab pos="228600" algn="l"/>
                <a:tab pos="1143000" algn="l"/>
                <a:tab pos="2286000" algn="l"/>
              </a:tabLst>
            </a:pPr>
            <a:r>
              <a:rPr lang="en-US" altLang="zh-CN" b="1" dirty="0"/>
              <a:t> if they have different numbers of parameters, or</a:t>
            </a:r>
          </a:p>
          <a:p>
            <a:pPr marL="0" indent="0" eaLnBrk="1" hangingPunct="1">
              <a:lnSpc>
                <a:spcPct val="80000"/>
              </a:lnSpc>
              <a:spcBef>
                <a:spcPct val="0"/>
              </a:spcBef>
              <a:buClr>
                <a:schemeClr val="tx1"/>
              </a:buClr>
              <a:buSzPct val="70000"/>
              <a:buFont typeface="Wingdings" panose="05000000000000000000" pitchFamily="2" charset="2"/>
              <a:buChar char="l"/>
              <a:tabLst>
                <a:tab pos="228600" algn="l"/>
                <a:tab pos="1143000" algn="l"/>
                <a:tab pos="2286000" algn="l"/>
              </a:tabLst>
            </a:pPr>
            <a:r>
              <a:rPr lang="en-US" altLang="zh-CN" b="1" dirty="0"/>
              <a:t> if they have different parameter types, or</a:t>
            </a:r>
          </a:p>
          <a:p>
            <a:pPr marL="0" indent="0" eaLnBrk="1" hangingPunct="1">
              <a:lnSpc>
                <a:spcPct val="80000"/>
              </a:lnSpc>
              <a:spcBef>
                <a:spcPct val="0"/>
              </a:spcBef>
              <a:buClr>
                <a:schemeClr val="tx1"/>
              </a:buClr>
              <a:buSzPct val="70000"/>
              <a:buFont typeface="Wingdings" panose="05000000000000000000" pitchFamily="2" charset="2"/>
              <a:buChar char="l"/>
              <a:tabLst>
                <a:tab pos="228600" algn="l"/>
                <a:tab pos="1143000" algn="l"/>
                <a:tab pos="2286000" algn="l"/>
              </a:tabLst>
            </a:pPr>
            <a:r>
              <a:rPr lang="en-US" altLang="zh-CN" b="1" dirty="0"/>
              <a:t> if they have different parameter kinds (value, ref/out)</a:t>
            </a:r>
          </a:p>
          <a:p>
            <a:pPr marL="0" indent="0" eaLnBrk="1" hangingPunct="1">
              <a:lnSpc>
                <a:spcPct val="80000"/>
              </a:lnSpc>
              <a:spcBef>
                <a:spcPct val="60000"/>
              </a:spcBef>
              <a:buNone/>
              <a:tabLst>
                <a:tab pos="228600" algn="l"/>
                <a:tab pos="1143000" algn="l"/>
                <a:tab pos="2286000" algn="l"/>
              </a:tabLst>
            </a:pPr>
            <a:r>
              <a:rPr lang="en-US" altLang="zh-CN" b="1" dirty="0"/>
              <a:t>Examples</a:t>
            </a:r>
          </a:p>
          <a:p>
            <a:pPr marL="0" indent="0" eaLnBrk="1" hangingPunct="1">
              <a:lnSpc>
                <a:spcPct val="80000"/>
              </a:lnSpc>
              <a:buNone/>
              <a:tabLst>
                <a:tab pos="228600" algn="l"/>
                <a:tab pos="1143000" algn="l"/>
                <a:tab pos="2286000" algn="l"/>
              </a:tabLst>
            </a:pPr>
            <a:r>
              <a:rPr lang="en-US" altLang="zh-CN" b="1" dirty="0">
                <a:latin typeface="Calibri" panose="020F0502020204030204" pitchFamily="34" charset="0"/>
              </a:rPr>
              <a:t>	void F (</a:t>
            </a:r>
            <a:r>
              <a:rPr lang="en-US" altLang="zh-CN" b="1" dirty="0" err="1">
                <a:latin typeface="Calibri" panose="020F0502020204030204" pitchFamily="34" charset="0"/>
              </a:rPr>
              <a:t>int</a:t>
            </a:r>
            <a:r>
              <a:rPr lang="en-US" altLang="zh-CN" b="1" dirty="0">
                <a:latin typeface="Calibri" panose="020F0502020204030204" pitchFamily="34" charset="0"/>
              </a:rPr>
              <a:t> x) {...} 				void F (long x, </a:t>
            </a:r>
            <a:r>
              <a:rPr lang="en-US" altLang="zh-CN" b="1" dirty="0" err="1">
                <a:latin typeface="Calibri" panose="020F0502020204030204" pitchFamily="34" charset="0"/>
              </a:rPr>
              <a:t>int</a:t>
            </a:r>
            <a:r>
              <a:rPr lang="en-US" altLang="zh-CN" b="1" dirty="0">
                <a:latin typeface="Calibri" panose="020F0502020204030204" pitchFamily="34" charset="0"/>
              </a:rPr>
              <a:t> y) {...}</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void F (char x) {...} 				void F (ref </a:t>
            </a:r>
            <a:r>
              <a:rPr lang="en-US" altLang="zh-CN" b="1" dirty="0" err="1">
                <a:latin typeface="Calibri" panose="020F0502020204030204" pitchFamily="34" charset="0"/>
              </a:rPr>
              <a:t>int</a:t>
            </a:r>
            <a:r>
              <a:rPr lang="en-US" altLang="zh-CN" b="1" dirty="0">
                <a:latin typeface="Calibri" panose="020F0502020204030204" pitchFamily="34" charset="0"/>
              </a:rPr>
              <a:t> x) {...}</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void F (</a:t>
            </a:r>
            <a:r>
              <a:rPr lang="en-US" altLang="zh-CN" b="1" dirty="0" err="1">
                <a:latin typeface="Calibri" panose="020F0502020204030204" pitchFamily="34" charset="0"/>
              </a:rPr>
              <a:t>int</a:t>
            </a:r>
            <a:r>
              <a:rPr lang="en-US" altLang="zh-CN" b="1" dirty="0">
                <a:latin typeface="Calibri" panose="020F0502020204030204" pitchFamily="34" charset="0"/>
              </a:rPr>
              <a:t> x, long y) {...}</a:t>
            </a:r>
          </a:p>
          <a:p>
            <a:pPr marL="0" indent="0" eaLnBrk="1" hangingPunct="1">
              <a:lnSpc>
                <a:spcPct val="80000"/>
              </a:lnSpc>
              <a:spcBef>
                <a:spcPct val="0"/>
              </a:spcBef>
              <a:buNone/>
              <a:tabLst>
                <a:tab pos="228600" algn="l"/>
                <a:tab pos="1143000" algn="l"/>
                <a:tab pos="2286000" algn="l"/>
              </a:tabLst>
            </a:pPr>
            <a:r>
              <a:rPr lang="en-US" altLang="zh-CN" dirty="0">
                <a:latin typeface="Arial" panose="020B0604020202020204" pitchFamily="34" charset="0"/>
              </a:rPr>
              <a:t>		</a:t>
            </a:r>
          </a:p>
          <a:p>
            <a:pPr marL="0" indent="0" eaLnBrk="1" hangingPunct="1">
              <a:lnSpc>
                <a:spcPct val="80000"/>
              </a:lnSpc>
              <a:spcBef>
                <a:spcPct val="0"/>
              </a:spcBef>
              <a:buNone/>
              <a:tabLst>
                <a:tab pos="228600" algn="l"/>
                <a:tab pos="1143000" algn="l"/>
                <a:tab pos="2286000" algn="l"/>
              </a:tabLst>
            </a:pPr>
            <a:r>
              <a:rPr lang="en-US" altLang="zh-CN" b="1" dirty="0"/>
              <a:t>Calls</a:t>
            </a:r>
            <a:endParaRPr lang="en-US" altLang="zh-CN" b="1" dirty="0">
              <a:latin typeface="Arial" panose="020B0604020202020204" pitchFamily="34" charset="0"/>
            </a:endParaRPr>
          </a:p>
          <a:p>
            <a:pPr marL="0" indent="0" eaLnBrk="1" hangingPunct="1">
              <a:lnSpc>
                <a:spcPct val="80000"/>
              </a:lnSpc>
              <a:spcBef>
                <a:spcPct val="0"/>
              </a:spcBef>
              <a:buNone/>
              <a:tabLst>
                <a:tab pos="228600" algn="l"/>
                <a:tab pos="1143000" algn="l"/>
                <a:tab pos="2286000" algn="l"/>
              </a:tabLst>
            </a:pPr>
            <a:r>
              <a:rPr lang="en-US" altLang="zh-CN" dirty="0">
                <a:latin typeface="Arial" panose="020B060402020202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a:t>
            </a:r>
            <a:r>
              <a:rPr lang="en-US" altLang="zh-CN" b="1" dirty="0" err="1">
                <a:latin typeface="Calibri" panose="020F0502020204030204" pitchFamily="34" charset="0"/>
              </a:rPr>
              <a:t>i</a:t>
            </a:r>
            <a:r>
              <a:rPr lang="en-US" altLang="zh-CN" b="1" dirty="0">
                <a:latin typeface="Calibri" panose="020F0502020204030204" pitchFamily="34" charset="0"/>
              </a:rPr>
              <a:t>; long n; short s;</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n);</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F(n, s);</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s);</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a:t>
            </a:r>
            <a:r>
              <a:rPr lang="en-US" altLang="zh-CN" b="1" dirty="0" err="1">
                <a:latin typeface="Calibri" panose="020F0502020204030204" pitchFamily="34" charset="0"/>
              </a:rPr>
              <a:t>i</a:t>
            </a:r>
            <a:r>
              <a:rPr lang="en-US" altLang="zh-CN" b="1" dirty="0">
                <a:latin typeface="Calibri" panose="020F0502020204030204" pitchFamily="34" charset="0"/>
              </a:rPr>
              <a:t>);</a:t>
            </a:r>
          </a:p>
          <a:p>
            <a:pPr marL="0" indent="0" eaLnBrk="1" hangingPunct="1">
              <a:lnSpc>
                <a:spcPct val="60000"/>
              </a:lnSpc>
              <a:spcBef>
                <a:spcPct val="0"/>
              </a:spcBef>
              <a:buNone/>
              <a:tabLst>
                <a:tab pos="228600" algn="l"/>
                <a:tab pos="1143000" algn="l"/>
                <a:tab pos="2286000" algn="l"/>
              </a:tabLst>
            </a:pPr>
            <a:endParaRPr lang="en-US" altLang="zh-CN" b="1" dirty="0">
              <a:latin typeface="Calibri" panose="020F0502020204030204" pitchFamily="34" charset="0"/>
            </a:endParaRPr>
          </a:p>
          <a:p>
            <a:pPr marL="0" indent="0" eaLnBrk="1" hangingPunct="1">
              <a:lnSpc>
                <a:spcPct val="80000"/>
              </a:lnSpc>
              <a:spcBef>
                <a:spcPct val="0"/>
              </a:spcBef>
              <a:buNone/>
              <a:tabLst>
                <a:tab pos="228600" algn="l"/>
                <a:tab pos="1143000" algn="l"/>
                <a:tab pos="2286000" algn="l"/>
              </a:tabLst>
            </a:pPr>
            <a:r>
              <a:rPr lang="en-US" altLang="zh-CN" sz="2800" b="1" u="sng" dirty="0">
                <a:solidFill>
                  <a:srgbClr val="FF0000"/>
                </a:solidFill>
              </a:rPr>
              <a:t>Overloaded methods must not differ only in their function types, in the presence of </a:t>
            </a:r>
            <a:r>
              <a:rPr lang="en-US" altLang="zh-CN" sz="2800" b="1" i="1" u="sng" dirty="0" err="1">
                <a:solidFill>
                  <a:srgbClr val="FF0000"/>
                </a:solidFill>
              </a:rPr>
              <a:t>params</a:t>
            </a:r>
            <a:r>
              <a:rPr lang="en-US" altLang="zh-CN" sz="2800" b="1" u="sng" dirty="0">
                <a:solidFill>
                  <a:srgbClr val="FF0000"/>
                </a:solidFill>
              </a:rPr>
              <a:t> or in </a:t>
            </a:r>
            <a:r>
              <a:rPr lang="en-US" altLang="zh-CN" sz="2800" b="1" i="1" u="sng" dirty="0">
                <a:solidFill>
                  <a:srgbClr val="FF0000"/>
                </a:solidFill>
              </a:rPr>
              <a:t>ref</a:t>
            </a:r>
            <a:r>
              <a:rPr lang="en-US" altLang="zh-CN" sz="2800" b="1" u="sng" dirty="0">
                <a:solidFill>
                  <a:srgbClr val="FF0000"/>
                </a:solidFill>
              </a:rPr>
              <a:t> versus </a:t>
            </a:r>
            <a:r>
              <a:rPr lang="en-US" altLang="zh-CN" sz="2800" b="1" i="1" u="sng" dirty="0">
                <a:solidFill>
                  <a:srgbClr val="FF0000"/>
                </a:solidFill>
              </a:rPr>
              <a:t>out</a:t>
            </a:r>
            <a:r>
              <a:rPr lang="en-US" altLang="zh-CN" sz="2800" b="1" u="sng" dirty="0">
                <a:solidFill>
                  <a:srgbClr val="FF0000"/>
                </a:solidFill>
              </a:rPr>
              <a:t>!</a:t>
            </a:r>
          </a:p>
        </p:txBody>
      </p:sp>
      <p:sp>
        <p:nvSpPr>
          <p:cNvPr id="179207" name="Rectangle 3"/>
          <p:cNvSpPr>
            <a:spLocks noGrp="1" noChangeArrowheads="1"/>
          </p:cNvSpPr>
          <p:nvPr>
            <p:ph type="title"/>
          </p:nvPr>
        </p:nvSpPr>
        <p:spPr>
          <a:xfrm>
            <a:off x="473785" y="132557"/>
            <a:ext cx="10390716" cy="795337"/>
          </a:xfrm>
        </p:spPr>
        <p:txBody>
          <a:bodyPr/>
          <a:lstStyle/>
          <a:p>
            <a:pPr eaLnBrk="1" hangingPunct="1"/>
            <a:r>
              <a:rPr lang="en-US" altLang="zh-CN" dirty="0"/>
              <a:t>Method Overloading</a:t>
            </a:r>
          </a:p>
        </p:txBody>
      </p:sp>
    </p:spTree>
    <p:extLst>
      <p:ext uri="{BB962C8B-B14F-4D97-AF65-F5344CB8AC3E}">
        <p14:creationId xmlns:p14="http://schemas.microsoft.com/office/powerpoint/2010/main" val="3885056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370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3700">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3700">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3700">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3700">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3700">
                                            <p:txEl>
                                              <p:pRg st="5" end="5"/>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BFA697A-1DAB-49FD-9029-DA5B83F28686}" type="slidenum">
              <a:rPr lang="zh-CN" altLang="en-US" sz="1400">
                <a:solidFill>
                  <a:srgbClr val="000000"/>
                </a:solidFill>
                <a:latin typeface="Tahoma" panose="020B0604030504040204" pitchFamily="34" charset="0"/>
              </a:rPr>
              <a:pPr eaLnBrk="1" hangingPunct="1">
                <a:spcBef>
                  <a:spcPct val="0"/>
                </a:spcBef>
                <a:buClrTx/>
                <a:buSzTx/>
                <a:buFontTx/>
                <a:buNone/>
              </a:pPr>
              <a:t>60</a:t>
            </a:fld>
            <a:endParaRPr lang="en-US" altLang="zh-CN" sz="1400">
              <a:solidFill>
                <a:srgbClr val="000000"/>
              </a:solidFill>
              <a:latin typeface="Tahoma" panose="020B0604030504040204" pitchFamily="34" charset="0"/>
            </a:endParaRPr>
          </a:p>
        </p:txBody>
      </p:sp>
      <p:sp>
        <p:nvSpPr>
          <p:cNvPr id="169987" name="TextBox 1"/>
          <p:cNvSpPr txBox="1">
            <a:spLocks noChangeArrowheads="1"/>
          </p:cNvSpPr>
          <p:nvPr/>
        </p:nvSpPr>
        <p:spPr bwMode="auto">
          <a:xfrm>
            <a:off x="2279650" y="1196975"/>
            <a:ext cx="4967288" cy="241604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class</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Stack</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      int[]</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values;</a:t>
            </a:r>
          </a:p>
          <a:p>
            <a:pPr eaLnBrk="1" hangingPunct="1">
              <a:lnSpc>
                <a:spcPct val="110000"/>
              </a:lnSpc>
              <a:spcBef>
                <a:spcPct val="0"/>
              </a:spcBef>
              <a:buClrTx/>
              <a:buSzTx/>
              <a:buFontTx/>
              <a:buNone/>
            </a:pP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cs typeface="Times New Roman" panose="02020603050405020304" pitchFamily="18" charset="0"/>
              </a:rPr>
              <a:t>int</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top</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0;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public</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Stack (int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size)</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public</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void</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Push</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(int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x)</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public</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int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Pop()</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endParaRPr kumimoji="0" lang="en-US" altLang="zh-CN" b="1">
              <a:solidFill>
                <a:srgbClr val="000000"/>
              </a:solidFill>
              <a:latin typeface="Calibri" panose="020F0502020204030204" pitchFamily="34" charset="0"/>
              <a:cs typeface="Times New Roman" panose="02020603050405020304" pitchFamily="18" charset="0"/>
            </a:endParaRPr>
          </a:p>
        </p:txBody>
      </p:sp>
      <p:sp>
        <p:nvSpPr>
          <p:cNvPr id="169988" name="TextBox 1"/>
          <p:cNvSpPr txBox="1">
            <a:spLocks noChangeArrowheads="1"/>
          </p:cNvSpPr>
          <p:nvPr/>
        </p:nvSpPr>
        <p:spPr bwMode="auto">
          <a:xfrm>
            <a:off x="2298700" y="3789364"/>
            <a:ext cx="746918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Objects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are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allocated</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the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heap</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are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reference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types)</a:t>
            </a:r>
          </a:p>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Objects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must</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be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created</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with</a:t>
            </a:r>
            <a:r>
              <a:rPr kumimoji="0" lang="en-US" altLang="zh-CN">
                <a:solidFill>
                  <a:srgbClr val="000000"/>
                </a:solidFill>
                <a:cs typeface="Times New Roman" panose="02020603050405020304" pitchFamily="18" charset="0"/>
              </a:rPr>
              <a:t> </a:t>
            </a:r>
            <a:r>
              <a:rPr kumimoji="0" lang="en-US" altLang="zh-CN" b="1" i="1">
                <a:solidFill>
                  <a:srgbClr val="000000"/>
                </a:solidFill>
                <a:cs typeface="Times New Roman" panose="02020603050405020304" pitchFamily="18" charset="0"/>
              </a:rPr>
              <a:t>new</a:t>
            </a:r>
          </a:p>
        </p:txBody>
      </p:sp>
      <p:sp>
        <p:nvSpPr>
          <p:cNvPr id="169989" name="TextBox 1"/>
          <p:cNvSpPr txBox="1">
            <a:spLocks noChangeArrowheads="1"/>
          </p:cNvSpPr>
          <p:nvPr/>
        </p:nvSpPr>
        <p:spPr bwMode="auto">
          <a:xfrm>
            <a:off x="2755901" y="4692651"/>
            <a:ext cx="41322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Stack s = new Stack(100);</a:t>
            </a:r>
          </a:p>
        </p:txBody>
      </p:sp>
      <p:sp>
        <p:nvSpPr>
          <p:cNvPr id="169990" name="TextBox 1"/>
          <p:cNvSpPr txBox="1">
            <a:spLocks noChangeArrowheads="1"/>
          </p:cNvSpPr>
          <p:nvPr/>
        </p:nvSpPr>
        <p:spPr bwMode="auto">
          <a:xfrm>
            <a:off x="2298701" y="5221289"/>
            <a:ext cx="76358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can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inherit</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from</a:t>
            </a:r>
            <a:r>
              <a:rPr kumimoji="0" lang="en-US" altLang="zh-CN">
                <a:solidFill>
                  <a:srgbClr val="000000"/>
                </a:solidFill>
                <a:cs typeface="Times New Roman" panose="02020603050405020304" pitchFamily="18" charset="0"/>
              </a:rPr>
              <a:t> </a:t>
            </a:r>
            <a:r>
              <a:rPr kumimoji="0" lang="en-US" altLang="zh-CN" b="1" i="1">
                <a:solidFill>
                  <a:srgbClr val="000000"/>
                </a:solidFill>
                <a:cs typeface="Times New Roman" panose="02020603050405020304" pitchFamily="18" charset="0"/>
              </a:rPr>
              <a:t>one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other</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(single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code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inheritance)</a:t>
            </a:r>
          </a:p>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can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implement</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multiple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interfaces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(multiple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type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inheritance)</a:t>
            </a:r>
          </a:p>
        </p:txBody>
      </p:sp>
      <p:sp>
        <p:nvSpPr>
          <p:cNvPr id="16999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Classes</a:t>
            </a:r>
            <a:endParaRPr kumimoji="0" lang="de-AT" altLang="zh-CN" sz="3200" b="1">
              <a:solidFill>
                <a:srgbClr val="333399"/>
              </a:solidFill>
            </a:endParaRPr>
          </a:p>
        </p:txBody>
      </p:sp>
    </p:spTree>
    <p:extLst>
      <p:ext uri="{BB962C8B-B14F-4D97-AF65-F5344CB8AC3E}">
        <p14:creationId xmlns:p14="http://schemas.microsoft.com/office/powerpoint/2010/main" val="17953750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F4C041B-CEBC-4F43-B2F0-562F8D78B7D6}" type="slidenum">
              <a:rPr lang="zh-CN" altLang="en-US" sz="1400">
                <a:solidFill>
                  <a:srgbClr val="000000"/>
                </a:solidFill>
                <a:latin typeface="Tahoma" panose="020B0604030504040204" pitchFamily="34" charset="0"/>
              </a:rPr>
              <a:pPr eaLnBrk="1" hangingPunct="1">
                <a:spcBef>
                  <a:spcPct val="0"/>
                </a:spcBef>
                <a:buClrTx/>
                <a:buSzTx/>
                <a:buFontTx/>
                <a:buNone/>
              </a:pPr>
              <a:t>61</a:t>
            </a:fld>
            <a:endParaRPr lang="en-US" altLang="zh-CN" sz="1400">
              <a:solidFill>
                <a:srgbClr val="000000"/>
              </a:solidFill>
              <a:latin typeface="Tahoma" panose="020B0604030504040204" pitchFamily="34" charset="0"/>
            </a:endParaRPr>
          </a:p>
        </p:txBody>
      </p:sp>
      <p:sp>
        <p:nvSpPr>
          <p:cNvPr id="171011" name="TextBox 1"/>
          <p:cNvSpPr txBox="1">
            <a:spLocks noChangeArrowheads="1"/>
          </p:cNvSpPr>
          <p:nvPr/>
        </p:nvSpPr>
        <p:spPr bwMode="auto">
          <a:xfrm>
            <a:off x="2279650" y="1196975"/>
            <a:ext cx="6840538" cy="16002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struct Point {</a:t>
            </a:r>
          </a:p>
          <a:p>
            <a:pPr eaLnBrk="1" hangingPunct="1">
              <a:spcBef>
                <a:spcPct val="0"/>
              </a:spcBef>
              <a:buClrTx/>
              <a:buSzTx/>
              <a:buFontTx/>
              <a:buNone/>
            </a:pPr>
            <a:r>
              <a:rPr kumimoji="0" lang="en-US" altLang="zh-CN" b="1">
                <a:solidFill>
                  <a:srgbClr val="000000"/>
                </a:solidFill>
                <a:latin typeface="Calibri" panose="020F0502020204030204" pitchFamily="34" charset="0"/>
              </a:rPr>
              <a:t>         int x, y;</a:t>
            </a:r>
          </a:p>
          <a:p>
            <a:pPr eaLnBrk="1" hangingPunct="1">
              <a:spcBef>
                <a:spcPct val="0"/>
              </a:spcBef>
              <a:buClrTx/>
              <a:buSzTx/>
              <a:buFontTx/>
              <a:buNone/>
            </a:pPr>
            <a:r>
              <a:rPr kumimoji="0" lang="en-US" altLang="zh-CN" b="1">
                <a:solidFill>
                  <a:srgbClr val="000000"/>
                </a:solidFill>
                <a:latin typeface="Calibri" panose="020F0502020204030204" pitchFamily="34" charset="0"/>
              </a:rPr>
              <a:t>         public Point (int x, int y) { this.x = x; this.y = y; }</a:t>
            </a:r>
          </a:p>
          <a:p>
            <a:pPr eaLnBrk="1" hangingPunct="1">
              <a:spcBef>
                <a:spcPct val="0"/>
              </a:spcBef>
              <a:buClrTx/>
              <a:buSzTx/>
              <a:buFontTx/>
              <a:buNone/>
            </a:pPr>
            <a:r>
              <a:rPr kumimoji="0" lang="en-US" altLang="zh-CN" b="1">
                <a:solidFill>
                  <a:srgbClr val="000000"/>
                </a:solidFill>
                <a:latin typeface="Calibri" panose="020F0502020204030204" pitchFamily="34" charset="0"/>
              </a:rPr>
              <a:t>         public MoveTo (int x, int y) {...}</a:t>
            </a:r>
          </a:p>
          <a:p>
            <a:pPr eaLnBrk="1" hangingPunct="1">
              <a:spcBef>
                <a:spcPct val="0"/>
              </a:spcBef>
              <a:buClrTx/>
              <a:buSzTx/>
              <a:buFontTx/>
              <a:buNone/>
            </a:pPr>
            <a:r>
              <a:rPr kumimoji="0" lang="en-US" altLang="zh-CN" b="1">
                <a:solidFill>
                  <a:srgbClr val="000000"/>
                </a:solidFill>
                <a:latin typeface="Calibri" panose="020F0502020204030204" pitchFamily="34" charset="0"/>
              </a:rPr>
              <a:t>   }</a:t>
            </a:r>
          </a:p>
        </p:txBody>
      </p:sp>
      <p:sp>
        <p:nvSpPr>
          <p:cNvPr id="8" name="TextBox 1"/>
          <p:cNvSpPr txBox="1">
            <a:spLocks noChangeArrowheads="1"/>
          </p:cNvSpPr>
          <p:nvPr/>
        </p:nvSpPr>
        <p:spPr bwMode="auto">
          <a:xfrm>
            <a:off x="1847850" y="2852739"/>
            <a:ext cx="8675688" cy="3703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177800"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1081088"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l"/>
            </a:pPr>
            <a:r>
              <a:rPr kumimoji="0" lang="en-US" altLang="zh-CN" b="1" dirty="0">
                <a:solidFill>
                  <a:srgbClr val="000000"/>
                </a:solidFill>
              </a:rPr>
              <a:t>Objects are allocated on the </a:t>
            </a:r>
            <a:r>
              <a:rPr kumimoji="0" lang="en-US" altLang="zh-CN" b="1" u="sng" dirty="0">
                <a:solidFill>
                  <a:srgbClr val="000000"/>
                </a:solidFill>
              </a:rPr>
              <a:t>stack</a:t>
            </a:r>
            <a:r>
              <a:rPr kumimoji="0" lang="en-US" altLang="zh-CN" b="1" dirty="0">
                <a:solidFill>
                  <a:srgbClr val="000000"/>
                </a:solidFill>
              </a:rPr>
              <a:t> not on the heap (structs are value types)</a:t>
            </a:r>
          </a:p>
          <a:p>
            <a:pPr eaLnBrk="1" hangingPunct="1">
              <a:spcBef>
                <a:spcPct val="0"/>
              </a:spcBef>
              <a:buClrTx/>
              <a:buSzTx/>
              <a:buFontTx/>
              <a:buNone/>
            </a:pPr>
            <a:r>
              <a:rPr kumimoji="0" lang="en-US" altLang="zh-CN" b="1" dirty="0">
                <a:solidFill>
                  <a:srgbClr val="000000"/>
                </a:solidFill>
              </a:rPr>
              <a:t>   + efficient, low memory consumption, no burden for the garbage collector.</a:t>
            </a:r>
          </a:p>
          <a:p>
            <a:pPr eaLnBrk="1" hangingPunct="1">
              <a:spcBef>
                <a:spcPct val="0"/>
              </a:spcBef>
              <a:buClrTx/>
              <a:buSzTx/>
              <a:buFontTx/>
              <a:buNone/>
            </a:pPr>
            <a:r>
              <a:rPr kumimoji="0" lang="en-US" altLang="zh-CN" b="1" dirty="0">
                <a:solidFill>
                  <a:srgbClr val="000000"/>
                </a:solidFill>
              </a:rPr>
              <a:t>   -  live only as long as their container (not suitable for dynamic data structures)</a:t>
            </a:r>
          </a:p>
          <a:p>
            <a:pPr eaLnBrk="1" hangingPunct="1">
              <a:spcBef>
                <a:spcPct val="0"/>
              </a:spcBef>
              <a:buClrTx/>
              <a:buFont typeface="Wingdings" panose="05000000000000000000" pitchFamily="2" charset="2"/>
              <a:buChar char="l"/>
            </a:pPr>
            <a:r>
              <a:rPr kumimoji="0" lang="en-US" altLang="zh-CN" b="1" dirty="0">
                <a:solidFill>
                  <a:srgbClr val="FF0000"/>
                </a:solidFill>
              </a:rPr>
              <a:t>Can be allocated with new</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Point p; 	      // fields of p are not yet initialized</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Point q = new Point();</a:t>
            </a:r>
          </a:p>
          <a:p>
            <a:pPr eaLnBrk="1" hangingPunct="1">
              <a:spcBef>
                <a:spcPct val="0"/>
              </a:spcBef>
              <a:buClrTx/>
              <a:buFont typeface="Wingdings" panose="05000000000000000000" pitchFamily="2" charset="2"/>
              <a:buChar char="l"/>
            </a:pPr>
            <a:r>
              <a:rPr kumimoji="0" lang="en-US" altLang="zh-CN" b="1" dirty="0">
                <a:solidFill>
                  <a:srgbClr val="FF0000"/>
                </a:solidFill>
              </a:rPr>
              <a:t>Fields must not be initialized at their declaration</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struct Point {</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int</a:t>
            </a:r>
            <a:r>
              <a:rPr kumimoji="0" lang="en-US" altLang="zh-CN" b="1" dirty="0">
                <a:solidFill>
                  <a:srgbClr val="000000"/>
                </a:solidFill>
                <a:latin typeface="Calibri" panose="020F0502020204030204" pitchFamily="34" charset="0"/>
              </a:rPr>
              <a:t> x = 0;   // compilation error</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a:t>
            </a:r>
          </a:p>
          <a:p>
            <a:pPr eaLnBrk="1" hangingPunct="1">
              <a:spcBef>
                <a:spcPct val="0"/>
              </a:spcBef>
              <a:buClrTx/>
              <a:buFont typeface="Wingdings" panose="05000000000000000000" pitchFamily="2" charset="2"/>
              <a:buChar char="l"/>
            </a:pPr>
            <a:r>
              <a:rPr kumimoji="0" lang="en-US" altLang="zh-CN" b="1" dirty="0" err="1">
                <a:solidFill>
                  <a:srgbClr val="FF0000"/>
                </a:solidFill>
              </a:rPr>
              <a:t>Parameterless</a:t>
            </a:r>
            <a:r>
              <a:rPr kumimoji="0" lang="en-US" altLang="zh-CN" b="1" dirty="0">
                <a:solidFill>
                  <a:srgbClr val="FF0000"/>
                </a:solidFill>
              </a:rPr>
              <a:t> constructors cannot be declared</a:t>
            </a:r>
          </a:p>
          <a:p>
            <a:pPr eaLnBrk="1" hangingPunct="1">
              <a:spcBef>
                <a:spcPct val="0"/>
              </a:spcBef>
              <a:buClrTx/>
              <a:buFont typeface="Wingdings" panose="05000000000000000000" pitchFamily="2" charset="2"/>
              <a:buChar char="l"/>
            </a:pPr>
            <a:r>
              <a:rPr kumimoji="0" lang="en-US" altLang="zh-CN" b="1" dirty="0">
                <a:solidFill>
                  <a:srgbClr val="FF0000"/>
                </a:solidFill>
              </a:rPr>
              <a:t>Can neither inherit nor be inherited, but can implement interfaces</a:t>
            </a:r>
          </a:p>
        </p:txBody>
      </p:sp>
      <p:sp>
        <p:nvSpPr>
          <p:cNvPr id="17101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Structs</a:t>
            </a:r>
            <a:endParaRPr kumimoji="0" lang="de-AT" altLang="zh-CN" sz="3200" b="1">
              <a:solidFill>
                <a:srgbClr val="333399"/>
              </a:solidFill>
            </a:endParaRPr>
          </a:p>
        </p:txBody>
      </p:sp>
    </p:spTree>
    <p:extLst>
      <p:ext uri="{BB962C8B-B14F-4D97-AF65-F5344CB8AC3E}">
        <p14:creationId xmlns:p14="http://schemas.microsoft.com/office/powerpoint/2010/main" val="2554271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0CC0562-8FFC-4851-B412-71A1D28F5B8B}" type="slidenum">
              <a:rPr lang="zh-CN" altLang="en-US" sz="1400">
                <a:solidFill>
                  <a:srgbClr val="000000"/>
                </a:solidFill>
                <a:latin typeface="Tahoma" panose="020B0604030504040204" pitchFamily="34" charset="0"/>
              </a:rPr>
              <a:pPr eaLnBrk="1" hangingPunct="1">
                <a:spcBef>
                  <a:spcPct val="0"/>
                </a:spcBef>
                <a:buClrTx/>
                <a:buSzTx/>
                <a:buFontTx/>
                <a:buNone/>
              </a:pPr>
              <a:t>62</a:t>
            </a:fld>
            <a:endParaRPr lang="en-US" altLang="zh-CN" sz="1400">
              <a:solidFill>
                <a:srgbClr val="000000"/>
              </a:solidFill>
              <a:latin typeface="Tahoma" panose="020B0604030504040204" pitchFamily="34" charset="0"/>
            </a:endParaRPr>
          </a:p>
        </p:txBody>
      </p:sp>
      <p:sp>
        <p:nvSpPr>
          <p:cNvPr id="173059" name="TextBox 1"/>
          <p:cNvSpPr txBox="1">
            <a:spLocks noChangeArrowheads="1"/>
          </p:cNvSpPr>
          <p:nvPr/>
        </p:nvSpPr>
        <p:spPr bwMode="auto">
          <a:xfrm>
            <a:off x="2495551" y="1412876"/>
            <a:ext cx="7993063" cy="106362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defTabSz="698500" eaLnBrk="0" hangingPunct="0">
              <a:spcBef>
                <a:spcPct val="20000"/>
              </a:spcBef>
              <a:buClr>
                <a:schemeClr val="folHlink"/>
              </a:buClr>
              <a:buSzPct val="6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defTabSz="698500" eaLnBrk="0" hangingPunct="0">
              <a:spcBef>
                <a:spcPct val="20000"/>
              </a:spcBef>
              <a:buClr>
                <a:schemeClr val="hlink"/>
              </a:buClr>
              <a:buSzPct val="55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defTabSz="698500" eaLnBrk="0" hangingPunct="0">
              <a:spcBef>
                <a:spcPct val="20000"/>
              </a:spcBef>
              <a:buClr>
                <a:schemeClr val="folHlink"/>
              </a:buClr>
              <a:buSzPct val="5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defTabSz="698500" eaLnBrk="0" hangingPunct="0">
              <a:spcBef>
                <a:spcPct val="20000"/>
              </a:spcBef>
              <a:buClr>
                <a:schemeClr val="accent2"/>
              </a:buClr>
              <a:buSzPct val="55000"/>
              <a:buFont typeface="Wingdings" panose="05000000000000000000" pitchFamily="2" charset="2"/>
              <a:buChar char="n"/>
              <a:tabLst>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defTabSz="698500" eaLnBrk="0" hangingPunct="0">
              <a:spcBef>
                <a:spcPct val="20000"/>
              </a:spcBef>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err="1">
                <a:solidFill>
                  <a:srgbClr val="000000"/>
                </a:solidFill>
                <a:latin typeface="Calibri" panose="020F0502020204030204" pitchFamily="34" charset="0"/>
              </a:rPr>
              <a:t>int</a:t>
            </a:r>
            <a:r>
              <a:rPr kumimoji="0" lang="en-US" altLang="zh-CN" b="1" dirty="0">
                <a:solidFill>
                  <a:srgbClr val="000000"/>
                </a:solidFill>
                <a:latin typeface="Calibri" panose="020F0502020204030204" pitchFamily="34" charset="0"/>
              </a:rPr>
              <a:t> value = 0;   //</a:t>
            </a:r>
            <a:r>
              <a:rPr kumimoji="0" lang="en-US" altLang="zh-CN" b="1" dirty="0">
                <a:solidFill>
                  <a:srgbClr val="000000"/>
                </a:solidFill>
              </a:rPr>
              <a:t>Field</a:t>
            </a:r>
          </a:p>
          <a:p>
            <a:pPr eaLnBrk="1" hangingPunct="1">
              <a:lnSpc>
                <a:spcPct val="90000"/>
              </a:lnSpc>
              <a:spcBef>
                <a:spcPct val="0"/>
              </a:spcBef>
              <a:buClrTx/>
              <a:buSzTx/>
              <a:buFontTx/>
              <a:buNone/>
            </a:pPr>
            <a:r>
              <a:rPr kumimoji="0" lang="en-US" altLang="zh-CN" sz="1800" b="1" dirty="0">
                <a:solidFill>
                  <a:srgbClr val="000000"/>
                </a:solidFill>
                <a:latin typeface="Calibri" panose="020F0502020204030204" pitchFamily="34" charset="0"/>
              </a:rPr>
              <a:t>	</a:t>
            </a:r>
            <a:r>
              <a:rPr kumimoji="0" lang="en-US" altLang="zh-CN" sz="1800" b="1" dirty="0">
                <a:solidFill>
                  <a:srgbClr val="000000"/>
                </a:solidFill>
                <a:latin typeface="Calibri" panose="020F0502020204030204" pitchFamily="34" charset="0"/>
                <a:sym typeface="Symbol" panose="05050102010706020507" pitchFamily="18" charset="2"/>
              </a:rPr>
              <a:t> </a:t>
            </a:r>
            <a:r>
              <a:rPr kumimoji="0" lang="en-US" altLang="zh-CN" sz="1800" b="1" dirty="0">
                <a:solidFill>
                  <a:srgbClr val="000000"/>
                </a:solidFill>
              </a:rPr>
              <a:t>initialization is optional</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initialization value must be computable at compile time</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fields of a </a:t>
            </a:r>
            <a:r>
              <a:rPr kumimoji="0" lang="en-US" altLang="zh-CN" sz="1800" b="1" dirty="0">
                <a:solidFill>
                  <a:srgbClr val="FF0000"/>
                </a:solidFill>
              </a:rPr>
              <a:t>struct must not be initialized</a:t>
            </a:r>
          </a:p>
        </p:txBody>
      </p:sp>
      <p:sp>
        <p:nvSpPr>
          <p:cNvPr id="173060" name="TextBox 1"/>
          <p:cNvSpPr txBox="1">
            <a:spLocks noChangeArrowheads="1"/>
          </p:cNvSpPr>
          <p:nvPr/>
        </p:nvSpPr>
        <p:spPr bwMode="auto">
          <a:xfrm>
            <a:off x="2495551" y="2552701"/>
            <a:ext cx="7993063" cy="109061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defTabSz="482600" eaLnBrk="0" hangingPunct="0">
              <a:spcBef>
                <a:spcPct val="20000"/>
              </a:spcBef>
              <a:buClr>
                <a:schemeClr val="folHlink"/>
              </a:buClr>
              <a:buSzPct val="6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defTabSz="482600" eaLnBrk="0" hangingPunct="0">
              <a:spcBef>
                <a:spcPct val="20000"/>
              </a:spcBef>
              <a:buClr>
                <a:schemeClr val="hlink"/>
              </a:buClr>
              <a:buSzPct val="55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defTabSz="482600" eaLnBrk="0" hangingPunct="0">
              <a:spcBef>
                <a:spcPct val="20000"/>
              </a:spcBef>
              <a:buClr>
                <a:schemeClr val="folHlink"/>
              </a:buClr>
              <a:buSzPct val="5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defTabSz="482600" eaLnBrk="0" hangingPunct="0">
              <a:spcBef>
                <a:spcPct val="20000"/>
              </a:spcBef>
              <a:buClr>
                <a:schemeClr val="accent2"/>
              </a:buClr>
              <a:buSzPct val="55000"/>
              <a:buFont typeface="Wingdings" panose="05000000000000000000" pitchFamily="2" charset="2"/>
              <a:buChar char="n"/>
              <a:tabLst>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defTabSz="482600" eaLnBrk="0" hangingPunct="0">
              <a:spcBef>
                <a:spcPct val="20000"/>
              </a:spcBef>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err="1">
                <a:solidFill>
                  <a:srgbClr val="FF0000"/>
                </a:solidFill>
                <a:latin typeface="Calibri" panose="020F0502020204030204" pitchFamily="34" charset="0"/>
              </a:rPr>
              <a:t>const</a:t>
            </a:r>
            <a:r>
              <a:rPr kumimoji="0" lang="en-US" altLang="zh-CN" b="1" dirty="0">
                <a:solidFill>
                  <a:srgbClr val="000000"/>
                </a:solidFill>
                <a:latin typeface="Calibri" panose="020F0502020204030204" pitchFamily="34" charset="0"/>
              </a:rPr>
              <a:t> long size = ((long)</a:t>
            </a:r>
            <a:r>
              <a:rPr kumimoji="0" lang="en-US" altLang="zh-CN" b="1" dirty="0" err="1">
                <a:solidFill>
                  <a:srgbClr val="000000"/>
                </a:solidFill>
                <a:latin typeface="Calibri" panose="020F0502020204030204" pitchFamily="34" charset="0"/>
              </a:rPr>
              <a:t>int.MaxValue</a:t>
            </a:r>
            <a:r>
              <a:rPr kumimoji="0" lang="en-US" altLang="zh-CN" b="1" dirty="0">
                <a:solidFill>
                  <a:srgbClr val="000000"/>
                </a:solidFill>
                <a:latin typeface="Calibri" panose="020F0502020204030204" pitchFamily="34" charset="0"/>
              </a:rPr>
              <a:t> + 1) / 4;</a:t>
            </a:r>
          </a:p>
          <a:p>
            <a:pPr eaLnBrk="1" hangingPunct="1">
              <a:lnSpc>
                <a:spcPct val="90000"/>
              </a:lnSpc>
              <a:spcBef>
                <a:spcPct val="0"/>
              </a:spcBef>
              <a:buClrTx/>
              <a:buSzTx/>
              <a:buFontTx/>
              <a:buNone/>
            </a:pP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Constant</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must be initialized in their declaration </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value </a:t>
            </a:r>
            <a:r>
              <a:rPr kumimoji="0" lang="en-US" altLang="zh-CN" sz="1800" b="1" dirty="0">
                <a:solidFill>
                  <a:srgbClr val="FF0000"/>
                </a:solidFill>
              </a:rPr>
              <a:t>must be computable at compile time</a:t>
            </a:r>
          </a:p>
        </p:txBody>
      </p:sp>
      <p:sp>
        <p:nvSpPr>
          <p:cNvPr id="173061" name="TextBox 1"/>
          <p:cNvSpPr txBox="1">
            <a:spLocks noChangeArrowheads="1"/>
          </p:cNvSpPr>
          <p:nvPr/>
        </p:nvSpPr>
        <p:spPr bwMode="auto">
          <a:xfrm>
            <a:off x="2495551" y="3735388"/>
            <a:ext cx="7993063" cy="158591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eaLnBrk="0" hangingPunct="0">
              <a:spcBef>
                <a:spcPct val="20000"/>
              </a:spcBef>
              <a:buClr>
                <a:schemeClr val="folHlink"/>
              </a:buClr>
              <a:buSzPct val="6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err="1">
                <a:solidFill>
                  <a:srgbClr val="FF0000"/>
                </a:solidFill>
                <a:latin typeface="Calibri" panose="020F0502020204030204" pitchFamily="34" charset="0"/>
              </a:rPr>
              <a:t>readonly</a:t>
            </a: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DateTime</a:t>
            </a:r>
            <a:r>
              <a:rPr kumimoji="0" lang="en-US" altLang="zh-CN" b="1" dirty="0">
                <a:solidFill>
                  <a:srgbClr val="000000"/>
                </a:solidFill>
                <a:latin typeface="Calibri" panose="020F0502020204030204" pitchFamily="34" charset="0"/>
              </a:rPr>
              <a:t> date;</a:t>
            </a:r>
          </a:p>
          <a:p>
            <a:pPr eaLnBrk="1" hangingPunct="1">
              <a:lnSpc>
                <a:spcPct val="90000"/>
              </a:lnSpc>
              <a:spcBef>
                <a:spcPct val="0"/>
              </a:spcBef>
              <a:buClrTx/>
              <a:buSzTx/>
              <a:buFontTx/>
              <a:buNone/>
            </a:pP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Read-only field</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must be initialized in their declaration </a:t>
            </a:r>
            <a:r>
              <a:rPr kumimoji="0" lang="en-US" altLang="zh-CN" sz="1800" b="1" dirty="0">
                <a:solidFill>
                  <a:srgbClr val="FF0000"/>
                </a:solidFill>
              </a:rPr>
              <a:t>or in a constructor</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value </a:t>
            </a:r>
            <a:r>
              <a:rPr kumimoji="0" lang="en-US" altLang="zh-CN" sz="1800" b="1" dirty="0">
                <a:solidFill>
                  <a:srgbClr val="FF0000"/>
                </a:solidFill>
              </a:rPr>
              <a:t>needs not be computable at compile time</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value </a:t>
            </a:r>
            <a:r>
              <a:rPr kumimoji="0" lang="en-US" altLang="zh-CN" sz="1800" b="1" dirty="0">
                <a:solidFill>
                  <a:srgbClr val="FF0000"/>
                </a:solidFill>
              </a:rPr>
              <a:t>must not be changed later</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FF0000"/>
                </a:solidFill>
              </a:rPr>
              <a:t>consumes a memory location (like a field)</a:t>
            </a:r>
          </a:p>
        </p:txBody>
      </p:sp>
      <p:sp>
        <p:nvSpPr>
          <p:cNvPr id="173062"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Fields and Constants</a:t>
            </a:r>
          </a:p>
        </p:txBody>
      </p:sp>
      <p:sp>
        <p:nvSpPr>
          <p:cNvPr id="2" name="TextBox 1"/>
          <p:cNvSpPr txBox="1">
            <a:spLocks noChangeArrowheads="1"/>
          </p:cNvSpPr>
          <p:nvPr/>
        </p:nvSpPr>
        <p:spPr bwMode="auto">
          <a:xfrm>
            <a:off x="2495550" y="5589589"/>
            <a:ext cx="3168650" cy="632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5000"/>
              </a:lnSpc>
              <a:spcBef>
                <a:spcPct val="0"/>
              </a:spcBef>
              <a:buClrTx/>
              <a:buSzTx/>
              <a:buFontTx/>
              <a:buNone/>
            </a:pPr>
            <a:r>
              <a:rPr kumimoji="0" lang="en-US" altLang="zh-CN" b="1">
                <a:solidFill>
                  <a:srgbClr val="000000"/>
                </a:solidFill>
              </a:rPr>
              <a:t>Access within C</a:t>
            </a:r>
          </a:p>
          <a:p>
            <a:pPr eaLnBrk="1" hangingPunct="1">
              <a:spcBef>
                <a:spcPct val="0"/>
              </a:spcBef>
              <a:buClrTx/>
              <a:buSzTx/>
              <a:buFontTx/>
              <a:buNone/>
            </a:pPr>
            <a:r>
              <a:rPr kumimoji="0" lang="en-US" altLang="zh-CN" b="1">
                <a:solidFill>
                  <a:srgbClr val="000000"/>
                </a:solidFill>
                <a:latin typeface="Calibri" panose="020F0502020204030204" pitchFamily="34" charset="0"/>
              </a:rPr>
              <a:t>... value ... size ... date ...</a:t>
            </a:r>
          </a:p>
        </p:txBody>
      </p:sp>
      <p:sp>
        <p:nvSpPr>
          <p:cNvPr id="173064" name="TextBox 1"/>
          <p:cNvSpPr txBox="1">
            <a:spLocks noChangeArrowheads="1"/>
          </p:cNvSpPr>
          <p:nvPr/>
        </p:nvSpPr>
        <p:spPr bwMode="auto">
          <a:xfrm>
            <a:off x="2298700" y="1125538"/>
            <a:ext cx="68214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400"/>
              </a:lnSpc>
              <a:spcBef>
                <a:spcPct val="0"/>
              </a:spcBef>
              <a:buClrTx/>
              <a:buSzTx/>
              <a:buNone/>
            </a:pPr>
            <a:r>
              <a:rPr kumimoji="0" lang="en-US" altLang="zh-CN" b="1">
                <a:solidFill>
                  <a:srgbClr val="000000"/>
                </a:solidFill>
                <a:latin typeface="Calibri" panose="020F0502020204030204" pitchFamily="34" charset="0"/>
              </a:rPr>
              <a:t>class C {</a:t>
            </a:r>
          </a:p>
        </p:txBody>
      </p:sp>
      <p:sp>
        <p:nvSpPr>
          <p:cNvPr id="173065" name="Text Box 8"/>
          <p:cNvSpPr txBox="1">
            <a:spLocks noChangeArrowheads="1"/>
          </p:cNvSpPr>
          <p:nvPr/>
        </p:nvSpPr>
        <p:spPr bwMode="auto">
          <a:xfrm>
            <a:off x="2160589" y="5172076"/>
            <a:ext cx="263525"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000000"/>
                </a:solidFill>
                <a:latin typeface="Calibri" panose="020F0502020204030204" pitchFamily="34" charset="0"/>
              </a:rPr>
              <a:t>}</a:t>
            </a:r>
            <a:endParaRPr kumimoji="0" lang="zh-CN" altLang="en-US" sz="1800" b="1">
              <a:solidFill>
                <a:srgbClr val="000000"/>
              </a:solidFill>
              <a:latin typeface="Calibri" panose="020F0502020204030204" pitchFamily="34" charset="0"/>
            </a:endParaRPr>
          </a:p>
        </p:txBody>
      </p:sp>
      <p:grpSp>
        <p:nvGrpSpPr>
          <p:cNvPr id="407565" name="Group 13"/>
          <p:cNvGrpSpPr>
            <a:grpSpLocks/>
          </p:cNvGrpSpPr>
          <p:nvPr/>
        </p:nvGrpSpPr>
        <p:grpSpPr bwMode="auto">
          <a:xfrm>
            <a:off x="1809751" y="1365250"/>
            <a:ext cx="8175625" cy="5164138"/>
            <a:chOff x="180" y="860"/>
            <a:chExt cx="5150" cy="3253"/>
          </a:xfrm>
        </p:grpSpPr>
        <p:sp>
          <p:nvSpPr>
            <p:cNvPr id="173067" name="TextBox 1"/>
            <p:cNvSpPr txBox="1">
              <a:spLocks noChangeArrowheads="1"/>
            </p:cNvSpPr>
            <p:nvPr/>
          </p:nvSpPr>
          <p:spPr bwMode="auto">
            <a:xfrm>
              <a:off x="3107" y="3521"/>
              <a:ext cx="2223" cy="5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5000"/>
                </a:lnSpc>
                <a:spcBef>
                  <a:spcPct val="0"/>
                </a:spcBef>
                <a:buClrTx/>
                <a:buSzTx/>
                <a:buFontTx/>
                <a:buNone/>
              </a:pPr>
              <a:r>
                <a:rPr kumimoji="0" lang="en-US" altLang="zh-CN" b="1">
                  <a:solidFill>
                    <a:srgbClr val="000000"/>
                  </a:solidFill>
                </a:rPr>
                <a:t>Access from other classes</a:t>
              </a:r>
            </a:p>
            <a:p>
              <a:pPr eaLnBrk="1" hangingPunct="1">
                <a:spcBef>
                  <a:spcPct val="0"/>
                </a:spcBef>
                <a:buClrTx/>
                <a:buSzTx/>
                <a:buFontTx/>
                <a:buNone/>
              </a:pPr>
              <a:r>
                <a:rPr kumimoji="0" lang="en-US" altLang="zh-CN" b="1">
                  <a:solidFill>
                    <a:srgbClr val="000000"/>
                  </a:solidFill>
                  <a:latin typeface="Calibri" panose="020F0502020204030204" pitchFamily="34" charset="0"/>
                </a:rPr>
                <a:t>C c = new C();</a:t>
              </a:r>
            </a:p>
            <a:p>
              <a:pPr eaLnBrk="1" hangingPunct="1">
                <a:spcBef>
                  <a:spcPct val="0"/>
                </a:spcBef>
                <a:buClrTx/>
                <a:buSzTx/>
                <a:buFontTx/>
                <a:buNone/>
              </a:pPr>
              <a:r>
                <a:rPr kumimoji="0" lang="en-US" altLang="zh-CN" b="1">
                  <a:solidFill>
                    <a:srgbClr val="000000"/>
                  </a:solidFill>
                  <a:latin typeface="Calibri" panose="020F0502020204030204" pitchFamily="34" charset="0"/>
                </a:rPr>
                <a:t>... c.value ... </a:t>
              </a:r>
              <a:r>
                <a:rPr kumimoji="0" lang="en-US" altLang="zh-CN" b="1">
                  <a:solidFill>
                    <a:srgbClr val="FF0000"/>
                  </a:solidFill>
                  <a:latin typeface="Calibri" panose="020F0502020204030204" pitchFamily="34" charset="0"/>
                </a:rPr>
                <a:t>C</a:t>
              </a:r>
              <a:r>
                <a:rPr kumimoji="0" lang="en-US" altLang="zh-CN" b="1">
                  <a:solidFill>
                    <a:srgbClr val="000000"/>
                  </a:solidFill>
                  <a:latin typeface="Calibri" panose="020F0502020204030204" pitchFamily="34" charset="0"/>
                </a:rPr>
                <a:t>.size ... c.date ...</a:t>
              </a:r>
            </a:p>
          </p:txBody>
        </p:sp>
        <p:sp>
          <p:nvSpPr>
            <p:cNvPr id="173068" name="Text Box 10"/>
            <p:cNvSpPr txBox="1">
              <a:spLocks noChangeArrowheads="1"/>
            </p:cNvSpPr>
            <p:nvPr/>
          </p:nvSpPr>
          <p:spPr bwMode="auto">
            <a:xfrm>
              <a:off x="180" y="860"/>
              <a:ext cx="47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kumimoji="0" lang="en-US" altLang="zh-CN" sz="1800" b="1">
                  <a:solidFill>
                    <a:srgbClr val="000000"/>
                  </a:solidFill>
                  <a:latin typeface="Calibri" panose="020F0502020204030204" pitchFamily="34" charset="0"/>
                </a:rPr>
                <a:t>public</a:t>
              </a:r>
            </a:p>
          </p:txBody>
        </p:sp>
        <p:sp>
          <p:nvSpPr>
            <p:cNvPr id="173069" name="Text Box 11"/>
            <p:cNvSpPr txBox="1">
              <a:spLocks noChangeArrowheads="1"/>
            </p:cNvSpPr>
            <p:nvPr/>
          </p:nvSpPr>
          <p:spPr bwMode="auto">
            <a:xfrm>
              <a:off x="180" y="1580"/>
              <a:ext cx="47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kumimoji="0" lang="en-US" altLang="zh-CN" sz="1800" b="1">
                  <a:solidFill>
                    <a:srgbClr val="000000"/>
                  </a:solidFill>
                  <a:latin typeface="Calibri" panose="020F0502020204030204" pitchFamily="34" charset="0"/>
                </a:rPr>
                <a:t>public</a:t>
              </a:r>
            </a:p>
          </p:txBody>
        </p:sp>
        <p:sp>
          <p:nvSpPr>
            <p:cNvPr id="173070" name="Text Box 12"/>
            <p:cNvSpPr txBox="1">
              <a:spLocks noChangeArrowheads="1"/>
            </p:cNvSpPr>
            <p:nvPr/>
          </p:nvSpPr>
          <p:spPr bwMode="auto">
            <a:xfrm>
              <a:off x="180" y="2321"/>
              <a:ext cx="47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kumimoji="0" lang="en-US" altLang="zh-CN" sz="1800" b="1">
                  <a:solidFill>
                    <a:srgbClr val="000000"/>
                  </a:solidFill>
                  <a:latin typeface="Calibri" panose="020F0502020204030204" pitchFamily="34" charset="0"/>
                </a:rPr>
                <a:t>public</a:t>
              </a:r>
            </a:p>
          </p:txBody>
        </p:sp>
      </p:grpSp>
    </p:spTree>
    <p:extLst>
      <p:ext uri="{BB962C8B-B14F-4D97-AF65-F5344CB8AC3E}">
        <p14:creationId xmlns:p14="http://schemas.microsoft.com/office/powerpoint/2010/main" val="44399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7565"/>
                                        </p:tgtEl>
                                        <p:attrNameLst>
                                          <p:attrName>style.visibility</p:attrName>
                                        </p:attrNameLst>
                                      </p:cBhvr>
                                      <p:to>
                                        <p:strVal val="visible"/>
                                      </p:to>
                                    </p:set>
                                    <p:animEffect transition="in" filter="dissolve">
                                      <p:cBhvr>
                                        <p:cTn id="12" dur="500"/>
                                        <p:tgtEl>
                                          <p:spTgt spid="407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584E279-E9E1-4E70-87E8-B64384F49087}" type="slidenum">
              <a:rPr lang="zh-CN" altLang="en-US" sz="1400">
                <a:solidFill>
                  <a:srgbClr val="000000"/>
                </a:solidFill>
                <a:latin typeface="Tahoma" panose="020B0604030504040204" pitchFamily="34" charset="0"/>
              </a:rPr>
              <a:pPr eaLnBrk="1" hangingPunct="1">
                <a:spcBef>
                  <a:spcPct val="0"/>
                </a:spcBef>
                <a:buClrTx/>
                <a:buSzTx/>
                <a:buFontTx/>
                <a:buNone/>
              </a:pPr>
              <a:t>63</a:t>
            </a:fld>
            <a:endParaRPr lang="en-US" altLang="zh-CN" sz="1400">
              <a:solidFill>
                <a:srgbClr val="000000"/>
              </a:solidFill>
              <a:latin typeface="Tahoma" panose="020B0604030504040204" pitchFamily="34" charset="0"/>
            </a:endParaRPr>
          </a:p>
        </p:txBody>
      </p:sp>
      <p:sp>
        <p:nvSpPr>
          <p:cNvPr id="177155" name="Rectangle 3"/>
          <p:cNvSpPr>
            <a:spLocks noGrp="1" noChangeArrowheads="1"/>
          </p:cNvSpPr>
          <p:nvPr>
            <p:ph type="body" idx="1"/>
          </p:nvPr>
        </p:nvSpPr>
        <p:spPr>
          <a:xfrm>
            <a:off x="1774826" y="1125538"/>
            <a:ext cx="4321175" cy="1439862"/>
          </a:xfrm>
        </p:spPr>
        <p:txBody>
          <a:bodyPr>
            <a:normAutofit fontScale="77500" lnSpcReduction="20000"/>
          </a:bodyPr>
          <a:lstStyle/>
          <a:p>
            <a:pPr>
              <a:lnSpc>
                <a:spcPct val="70000"/>
              </a:lnSpc>
              <a:spcBef>
                <a:spcPct val="0"/>
              </a:spcBef>
              <a:buNone/>
              <a:tabLst>
                <a:tab pos="457200" algn="l"/>
              </a:tabLst>
            </a:pPr>
            <a:r>
              <a:rPr lang="en-US" altLang="zh-CN" b="1"/>
              <a:t>value parameters</a:t>
            </a:r>
            <a:r>
              <a:rPr lang="en-US" altLang="zh-CN"/>
              <a:t> (input parameters)</a:t>
            </a:r>
          </a:p>
          <a:p>
            <a:pPr>
              <a:lnSpc>
                <a:spcPct val="70000"/>
              </a:lnSpc>
              <a:spcBef>
                <a:spcPct val="30000"/>
              </a:spcBef>
              <a:buNone/>
              <a:tabLst>
                <a:tab pos="457200" algn="l"/>
              </a:tabLst>
            </a:pPr>
            <a:r>
              <a:rPr lang="en-US" altLang="zh-CN" b="1">
                <a:latin typeface="Calibri" panose="020F0502020204030204" pitchFamily="34" charset="0"/>
              </a:rPr>
              <a:t>	void Inc(</a:t>
            </a:r>
            <a:r>
              <a:rPr lang="en-US" altLang="zh-CN" b="1">
                <a:solidFill>
                  <a:srgbClr val="FF0000"/>
                </a:solidFill>
                <a:latin typeface="Calibri" panose="020F0502020204030204" pitchFamily="34" charset="0"/>
              </a:rPr>
              <a:t>int x</a:t>
            </a:r>
            <a:r>
              <a:rPr lang="en-US" altLang="zh-CN" b="1">
                <a:latin typeface="Calibri" panose="020F0502020204030204" pitchFamily="34" charset="0"/>
              </a:rPr>
              <a:t>) {x = x + 1;}</a:t>
            </a:r>
          </a:p>
          <a:p>
            <a:pPr>
              <a:lnSpc>
                <a:spcPct val="70000"/>
              </a:lnSpc>
              <a:spcBef>
                <a:spcPct val="0"/>
              </a:spcBef>
              <a:buNone/>
              <a:tabLst>
                <a:tab pos="457200" algn="l"/>
              </a:tabLst>
            </a:pPr>
            <a:r>
              <a:rPr lang="en-US" altLang="zh-CN" b="1">
                <a:latin typeface="Calibri" panose="020F0502020204030204" pitchFamily="34" charset="0"/>
              </a:rPr>
              <a:t>	void F() {</a:t>
            </a:r>
          </a:p>
          <a:p>
            <a:pPr>
              <a:lnSpc>
                <a:spcPct val="70000"/>
              </a:lnSpc>
              <a:spcBef>
                <a:spcPct val="0"/>
              </a:spcBef>
              <a:buNone/>
              <a:tabLst>
                <a:tab pos="457200" algn="l"/>
              </a:tabLst>
            </a:pPr>
            <a:r>
              <a:rPr lang="en-US" altLang="zh-CN" b="1">
                <a:latin typeface="Calibri" panose="020F0502020204030204" pitchFamily="34" charset="0"/>
              </a:rPr>
              <a:t>		int val = 3;</a:t>
            </a:r>
          </a:p>
          <a:p>
            <a:pPr>
              <a:lnSpc>
                <a:spcPct val="70000"/>
              </a:lnSpc>
              <a:spcBef>
                <a:spcPct val="0"/>
              </a:spcBef>
              <a:buNone/>
              <a:tabLst>
                <a:tab pos="457200" algn="l"/>
              </a:tabLst>
            </a:pPr>
            <a:r>
              <a:rPr lang="en-US" altLang="zh-CN" b="1">
                <a:latin typeface="Calibri" panose="020F0502020204030204" pitchFamily="34" charset="0"/>
              </a:rPr>
              <a:t>		Inc(</a:t>
            </a:r>
            <a:r>
              <a:rPr lang="en-US" altLang="zh-CN" b="1">
                <a:solidFill>
                  <a:srgbClr val="FF0000"/>
                </a:solidFill>
                <a:latin typeface="Calibri" panose="020F0502020204030204" pitchFamily="34" charset="0"/>
              </a:rPr>
              <a:t>val</a:t>
            </a:r>
            <a:r>
              <a:rPr lang="en-US" altLang="zh-CN" b="1">
                <a:latin typeface="Calibri" panose="020F0502020204030204" pitchFamily="34" charset="0"/>
              </a:rPr>
              <a:t>);                   // val == 3</a:t>
            </a:r>
          </a:p>
          <a:p>
            <a:pPr>
              <a:lnSpc>
                <a:spcPct val="70000"/>
              </a:lnSpc>
              <a:spcBef>
                <a:spcPct val="0"/>
              </a:spcBef>
              <a:buNone/>
              <a:tabLst>
                <a:tab pos="457200" algn="l"/>
              </a:tabLst>
            </a:pPr>
            <a:r>
              <a:rPr lang="en-US" altLang="zh-CN" b="1">
                <a:latin typeface="Calibri" panose="020F0502020204030204" pitchFamily="34" charset="0"/>
              </a:rPr>
              <a:t>	}</a:t>
            </a:r>
          </a:p>
        </p:txBody>
      </p:sp>
      <p:sp>
        <p:nvSpPr>
          <p:cNvPr id="177156" name="Text Box 4"/>
          <p:cNvSpPr txBox="1">
            <a:spLocks noChangeArrowheads="1"/>
          </p:cNvSpPr>
          <p:nvPr/>
        </p:nvSpPr>
        <p:spPr bwMode="auto">
          <a:xfrm>
            <a:off x="6108701" y="1125539"/>
            <a:ext cx="4537075" cy="1366837"/>
          </a:xfrm>
          <a:prstGeom prst="rect">
            <a:avLst/>
          </a:prstGeom>
          <a:solidFill>
            <a:srgbClr val="FFFF99"/>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lstStyle>
            <a:lvl1pPr marL="177800" indent="-177800"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kumimoji="0" lang="en-US" altLang="zh-CN" b="1" dirty="0">
                <a:solidFill>
                  <a:srgbClr val="000000"/>
                </a:solidFill>
              </a:rPr>
              <a:t>"</a:t>
            </a:r>
            <a:r>
              <a:rPr kumimoji="0" lang="en-US" altLang="zh-CN" b="1" u="sng" dirty="0">
                <a:solidFill>
                  <a:srgbClr val="FF0000"/>
                </a:solidFill>
              </a:rPr>
              <a:t>call by value</a:t>
            </a:r>
            <a:r>
              <a:rPr kumimoji="0" lang="en-US" altLang="zh-CN" b="1" dirty="0">
                <a:solidFill>
                  <a:srgbClr val="000000"/>
                </a:solidFill>
              </a:rPr>
              <a:t>"</a:t>
            </a:r>
          </a:p>
          <a:p>
            <a:pPr>
              <a:spcBef>
                <a:spcPct val="0"/>
              </a:spcBef>
              <a:buClrTx/>
              <a:buSzTx/>
              <a:buFontTx/>
              <a:buChar char="•"/>
            </a:pPr>
            <a:r>
              <a:rPr kumimoji="0" lang="en-US" altLang="zh-CN" b="1" dirty="0">
                <a:solidFill>
                  <a:srgbClr val="000000"/>
                </a:solidFill>
              </a:rPr>
              <a:t>formal parameter is a </a:t>
            </a:r>
            <a:r>
              <a:rPr kumimoji="0" lang="en-US" altLang="zh-CN" b="1" u="sng" dirty="0">
                <a:solidFill>
                  <a:srgbClr val="FF0000"/>
                </a:solidFill>
              </a:rPr>
              <a:t>copy of the </a:t>
            </a:r>
            <a:r>
              <a:rPr kumimoji="0" lang="en-US" altLang="zh-CN" b="1" dirty="0">
                <a:solidFill>
                  <a:srgbClr val="000000"/>
                </a:solidFill>
              </a:rPr>
              <a:t>actual parameter</a:t>
            </a:r>
          </a:p>
          <a:p>
            <a:pPr>
              <a:spcBef>
                <a:spcPct val="0"/>
              </a:spcBef>
              <a:buClrTx/>
              <a:buSzTx/>
              <a:buFontTx/>
              <a:buChar char="•"/>
            </a:pPr>
            <a:r>
              <a:rPr kumimoji="0" lang="en-US" altLang="zh-CN" b="1" dirty="0">
                <a:solidFill>
                  <a:srgbClr val="000000"/>
                </a:solidFill>
              </a:rPr>
              <a:t>actual parameter can be an expression</a:t>
            </a:r>
          </a:p>
        </p:txBody>
      </p:sp>
      <p:grpSp>
        <p:nvGrpSpPr>
          <p:cNvPr id="411665" name="Group 17"/>
          <p:cNvGrpSpPr>
            <a:grpSpLocks/>
          </p:cNvGrpSpPr>
          <p:nvPr/>
        </p:nvGrpSpPr>
        <p:grpSpPr bwMode="auto">
          <a:xfrm>
            <a:off x="1752600" y="4508500"/>
            <a:ext cx="8915400" cy="2058988"/>
            <a:chOff x="144" y="2840"/>
            <a:chExt cx="5616" cy="1297"/>
          </a:xfrm>
        </p:grpSpPr>
        <p:sp>
          <p:nvSpPr>
            <p:cNvPr id="177162" name="Text Box 6"/>
            <p:cNvSpPr txBox="1">
              <a:spLocks noChangeArrowheads="1"/>
            </p:cNvSpPr>
            <p:nvPr/>
          </p:nvSpPr>
          <p:spPr bwMode="auto">
            <a:xfrm>
              <a:off x="2880" y="3022"/>
              <a:ext cx="2880" cy="862"/>
            </a:xfrm>
            <a:prstGeom prst="rect">
              <a:avLst/>
            </a:prstGeom>
            <a:solidFill>
              <a:srgbClr val="FFFF99"/>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77800" indent="-177800"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kumimoji="0" lang="en-US" altLang="zh-CN" b="1" dirty="0">
                  <a:solidFill>
                    <a:srgbClr val="000000"/>
                  </a:solidFill>
                </a:rPr>
                <a:t>similar to ref parameters </a:t>
              </a:r>
            </a:p>
            <a:p>
              <a:pPr>
                <a:spcBef>
                  <a:spcPct val="0"/>
                </a:spcBef>
                <a:buClrTx/>
                <a:buSzTx/>
                <a:buFontTx/>
                <a:buNone/>
              </a:pPr>
              <a:r>
                <a:rPr kumimoji="0" lang="en-US" altLang="zh-CN" b="1" dirty="0">
                  <a:solidFill>
                    <a:srgbClr val="000000"/>
                  </a:solidFill>
                </a:rPr>
                <a:t>   but </a:t>
              </a:r>
              <a:r>
                <a:rPr kumimoji="0" lang="en-US" altLang="zh-CN" b="1" u="sng" dirty="0">
                  <a:solidFill>
                    <a:srgbClr val="FF0000"/>
                  </a:solidFill>
                </a:rPr>
                <a:t>no value is passed by the caller.</a:t>
              </a:r>
            </a:p>
            <a:p>
              <a:pPr>
                <a:spcBef>
                  <a:spcPct val="0"/>
                </a:spcBef>
                <a:buClrTx/>
                <a:buSzTx/>
                <a:buFontTx/>
                <a:buChar char="•"/>
              </a:pPr>
              <a:r>
                <a:rPr kumimoji="0" lang="en-US" altLang="zh-CN" sz="3200" b="1" u="sng" dirty="0">
                  <a:solidFill>
                    <a:srgbClr val="FF0000"/>
                  </a:solidFill>
                </a:rPr>
                <a:t>compiler ensures </a:t>
              </a:r>
              <a:r>
                <a:rPr kumimoji="0" lang="en-US" altLang="zh-CN" b="1" u="sng" dirty="0">
                  <a:solidFill>
                    <a:srgbClr val="FF0000"/>
                  </a:solidFill>
                </a:rPr>
                <a:t>that they are assigned in the </a:t>
              </a:r>
              <a:r>
                <a:rPr kumimoji="0" lang="en-US" altLang="zh-CN" b="1" u="sng" dirty="0" err="1">
                  <a:solidFill>
                    <a:srgbClr val="FF0000"/>
                  </a:solidFill>
                </a:rPr>
                <a:t>callee</a:t>
              </a:r>
              <a:r>
                <a:rPr kumimoji="0" lang="en-US" altLang="zh-CN" b="1" u="sng" dirty="0">
                  <a:solidFill>
                    <a:srgbClr val="FF0000"/>
                  </a:solidFill>
                </a:rPr>
                <a:t>.</a:t>
              </a:r>
            </a:p>
          </p:txBody>
        </p:sp>
        <p:sp>
          <p:nvSpPr>
            <p:cNvPr id="177163" name="Rectangle 7"/>
            <p:cNvSpPr>
              <a:spLocks noChangeArrowheads="1"/>
            </p:cNvSpPr>
            <p:nvPr/>
          </p:nvSpPr>
          <p:spPr bwMode="auto">
            <a:xfrm>
              <a:off x="144" y="2840"/>
              <a:ext cx="2917" cy="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chemeClr val="folHlink"/>
                </a:buClr>
                <a:buSzPct val="6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572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rPr>
                <a:t>out parameters</a:t>
              </a:r>
              <a:r>
                <a:rPr lang="en-US" altLang="zh-CN">
                  <a:solidFill>
                    <a:srgbClr val="000000"/>
                  </a:solidFill>
                </a:rPr>
                <a:t> (output parameters)</a:t>
              </a:r>
            </a:p>
            <a:p>
              <a:pPr eaLnBrk="1" hangingPunct="1">
                <a:lnSpc>
                  <a:spcPct val="80000"/>
                </a:lnSpc>
                <a:spcBef>
                  <a:spcPct val="3000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Read (</a:t>
              </a:r>
              <a:r>
                <a:rPr lang="en-US" altLang="zh-CN" b="1">
                  <a:solidFill>
                    <a:srgbClr val="FF0000"/>
                  </a:solidFill>
                  <a:latin typeface="Calibri" panose="020F0502020204030204" pitchFamily="34" charset="0"/>
                </a:rPr>
                <a:t>out int x, out int y</a:t>
              </a: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r>
                <a:rPr lang="en-US" altLang="zh-CN" sz="1800" b="1">
                  <a:solidFill>
                    <a:srgbClr val="000000"/>
                  </a:solidFill>
                  <a:latin typeface="Calibri" panose="020F0502020204030204" pitchFamily="34" charset="0"/>
                </a:rPr>
                <a:t>x = Console.Read(); y = Console.Read();</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F()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int first, next;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Read(</a:t>
              </a:r>
              <a:r>
                <a:rPr lang="en-US" altLang="zh-CN" b="1">
                  <a:solidFill>
                    <a:srgbClr val="FF0000"/>
                  </a:solidFill>
                  <a:latin typeface="Calibri" panose="020F0502020204030204" pitchFamily="34" charset="0"/>
                </a:rPr>
                <a:t>out first, out next</a:t>
              </a:r>
              <a:r>
                <a:rPr lang="en-US" altLang="zh-CN" b="1">
                  <a:solidFill>
                    <a:srgbClr val="000000"/>
                  </a:solidFill>
                  <a:latin typeface="Calibri" panose="020F0502020204030204" pitchFamily="34" charset="0"/>
                </a:rPr>
                <a: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p:txBody>
        </p:sp>
      </p:grpSp>
      <p:grpSp>
        <p:nvGrpSpPr>
          <p:cNvPr id="411664" name="Group 16"/>
          <p:cNvGrpSpPr>
            <a:grpSpLocks/>
          </p:cNvGrpSpPr>
          <p:nvPr/>
        </p:nvGrpSpPr>
        <p:grpSpPr bwMode="auto">
          <a:xfrm>
            <a:off x="1774826" y="2781301"/>
            <a:ext cx="8893175" cy="1584325"/>
            <a:chOff x="158" y="1752"/>
            <a:chExt cx="5602" cy="998"/>
          </a:xfrm>
        </p:grpSpPr>
        <p:sp>
          <p:nvSpPr>
            <p:cNvPr id="177160" name="Text Box 9"/>
            <p:cNvSpPr txBox="1">
              <a:spLocks noChangeArrowheads="1"/>
            </p:cNvSpPr>
            <p:nvPr/>
          </p:nvSpPr>
          <p:spPr bwMode="auto">
            <a:xfrm>
              <a:off x="2880" y="1752"/>
              <a:ext cx="2880" cy="998"/>
            </a:xfrm>
            <a:prstGeom prst="rect">
              <a:avLst/>
            </a:prstGeom>
            <a:solidFill>
              <a:srgbClr val="FFFF99"/>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rIns="0"/>
            <a:lstStyle>
              <a:lvl1pPr marL="177800" indent="-177800"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kumimoji="0" lang="en-US" altLang="zh-CN" b="1" dirty="0">
                  <a:solidFill>
                    <a:srgbClr val="000000"/>
                  </a:solidFill>
                </a:rPr>
                <a:t>"</a:t>
              </a:r>
              <a:r>
                <a:rPr kumimoji="0" lang="en-US" altLang="zh-CN" b="1" u="sng" dirty="0">
                  <a:solidFill>
                    <a:srgbClr val="FF0000"/>
                  </a:solidFill>
                </a:rPr>
                <a:t>call by reference</a:t>
              </a:r>
              <a:r>
                <a:rPr kumimoji="0" lang="en-US" altLang="zh-CN" b="1" dirty="0">
                  <a:solidFill>
                    <a:srgbClr val="000000"/>
                  </a:solidFill>
                </a:rPr>
                <a:t>"</a:t>
              </a:r>
            </a:p>
            <a:p>
              <a:pPr>
                <a:spcBef>
                  <a:spcPct val="0"/>
                </a:spcBef>
                <a:buClrTx/>
                <a:buSzTx/>
                <a:buFontTx/>
                <a:buChar char="•"/>
              </a:pPr>
              <a:r>
                <a:rPr kumimoji="0" lang="en-US" altLang="zh-CN" b="1" dirty="0">
                  <a:solidFill>
                    <a:srgbClr val="000000"/>
                  </a:solidFill>
                </a:rPr>
                <a:t>formal parameter is </a:t>
              </a:r>
              <a:r>
                <a:rPr kumimoji="0" lang="en-US" altLang="zh-CN" b="1" u="sng" dirty="0">
                  <a:solidFill>
                    <a:srgbClr val="FF0000"/>
                  </a:solidFill>
                </a:rPr>
                <a:t>an alias for the </a:t>
              </a:r>
              <a:r>
                <a:rPr kumimoji="0" lang="en-US" altLang="zh-CN" b="1" dirty="0">
                  <a:solidFill>
                    <a:srgbClr val="000000"/>
                  </a:solidFill>
                </a:rPr>
                <a:t>actual parameter</a:t>
              </a:r>
            </a:p>
            <a:p>
              <a:pPr>
                <a:spcBef>
                  <a:spcPct val="0"/>
                </a:spcBef>
                <a:buClrTx/>
                <a:buSzTx/>
                <a:buFontTx/>
                <a:buNone/>
              </a:pPr>
              <a:r>
                <a:rPr kumimoji="0" lang="en-US" altLang="zh-CN" b="1" dirty="0">
                  <a:solidFill>
                    <a:srgbClr val="000000"/>
                  </a:solidFill>
                </a:rPr>
                <a:t>  (address of </a:t>
              </a:r>
              <a:r>
                <a:rPr kumimoji="0" lang="en-US" altLang="zh-CN" b="1" u="sng" dirty="0">
                  <a:solidFill>
                    <a:srgbClr val="FF0000"/>
                  </a:solidFill>
                </a:rPr>
                <a:t>actual parameter </a:t>
              </a:r>
              <a:r>
                <a:rPr kumimoji="0" lang="en-US" altLang="zh-CN" b="1" dirty="0">
                  <a:solidFill>
                    <a:srgbClr val="000000"/>
                  </a:solidFill>
                </a:rPr>
                <a:t>is passed)</a:t>
              </a:r>
            </a:p>
            <a:p>
              <a:pPr>
                <a:spcBef>
                  <a:spcPct val="0"/>
                </a:spcBef>
                <a:buClrTx/>
                <a:buSzTx/>
                <a:buFontTx/>
                <a:buChar char="•"/>
              </a:pPr>
              <a:r>
                <a:rPr kumimoji="0" lang="en-US" altLang="zh-CN" b="1" dirty="0">
                  <a:solidFill>
                    <a:srgbClr val="000000"/>
                  </a:solidFill>
                </a:rPr>
                <a:t>actual parameter must be a variable</a:t>
              </a:r>
            </a:p>
          </p:txBody>
        </p:sp>
        <p:sp>
          <p:nvSpPr>
            <p:cNvPr id="177161" name="Rectangle 10"/>
            <p:cNvSpPr>
              <a:spLocks noChangeArrowheads="1"/>
            </p:cNvSpPr>
            <p:nvPr/>
          </p:nvSpPr>
          <p:spPr bwMode="auto">
            <a:xfrm>
              <a:off x="158" y="1752"/>
              <a:ext cx="2813" cy="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chemeClr val="folHlink"/>
                </a:buClr>
                <a:buSzPct val="6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572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rPr>
                <a:t>ref parameters</a:t>
              </a:r>
              <a:r>
                <a:rPr lang="en-US" altLang="zh-CN">
                  <a:solidFill>
                    <a:srgbClr val="000000"/>
                  </a:solidFill>
                </a:rPr>
                <a:t> (input/output parameters)</a:t>
              </a:r>
            </a:p>
            <a:p>
              <a:pPr eaLnBrk="1" hangingPunct="1">
                <a:lnSpc>
                  <a:spcPct val="80000"/>
                </a:lnSpc>
                <a:spcBef>
                  <a:spcPct val="3000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Inc(</a:t>
              </a:r>
              <a:r>
                <a:rPr lang="en-US" altLang="zh-CN" b="1">
                  <a:solidFill>
                    <a:srgbClr val="FF0000"/>
                  </a:solidFill>
                  <a:latin typeface="Calibri" panose="020F0502020204030204" pitchFamily="34" charset="0"/>
                </a:rPr>
                <a:t>ref int x</a:t>
              </a:r>
              <a:r>
                <a:rPr lang="en-US" altLang="zh-CN" b="1">
                  <a:solidFill>
                    <a:srgbClr val="000000"/>
                  </a:solidFill>
                  <a:latin typeface="Calibri" panose="020F0502020204030204" pitchFamily="34" charset="0"/>
                </a:rPr>
                <a:t>) { x = x + 1;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F()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int val = 3;</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Inc(</a:t>
              </a:r>
              <a:r>
                <a:rPr lang="en-US" altLang="zh-CN" b="1">
                  <a:solidFill>
                    <a:srgbClr val="FF0000"/>
                  </a:solidFill>
                  <a:latin typeface="Calibri" panose="020F0502020204030204" pitchFamily="34" charset="0"/>
                </a:rPr>
                <a:t>ref val</a:t>
              </a:r>
              <a:r>
                <a:rPr lang="en-US" altLang="zh-CN" b="1">
                  <a:solidFill>
                    <a:srgbClr val="000000"/>
                  </a:solidFill>
                  <a:latin typeface="Calibri" panose="020F0502020204030204" pitchFamily="34" charset="0"/>
                </a:rPr>
                <a:t>);            // val == 4</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p:txBody>
        </p:sp>
      </p:grpSp>
      <p:sp>
        <p:nvSpPr>
          <p:cNvPr id="17715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Parameters</a:t>
            </a:r>
            <a:endParaRPr kumimoji="0" lang="de-AT" altLang="zh-CN" sz="3200" b="1">
              <a:solidFill>
                <a:srgbClr val="333399"/>
              </a:solidFill>
            </a:endParaRPr>
          </a:p>
        </p:txBody>
      </p:sp>
    </p:spTree>
    <p:extLst>
      <p:ext uri="{BB962C8B-B14F-4D97-AF65-F5344CB8AC3E}">
        <p14:creationId xmlns:p14="http://schemas.microsoft.com/office/powerpoint/2010/main" val="313029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1664"/>
                                        </p:tgtEl>
                                        <p:attrNameLst>
                                          <p:attrName>style.visibility</p:attrName>
                                        </p:attrNameLst>
                                      </p:cBhvr>
                                      <p:to>
                                        <p:strVal val="visible"/>
                                      </p:to>
                                    </p:set>
                                    <p:animEffect transition="in" filter="dissolve">
                                      <p:cBhvr>
                                        <p:cTn id="7" dur="500"/>
                                        <p:tgtEl>
                                          <p:spTgt spid="411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1665"/>
                                        </p:tgtEl>
                                        <p:attrNameLst>
                                          <p:attrName>style.visibility</p:attrName>
                                        </p:attrNameLst>
                                      </p:cBhvr>
                                      <p:to>
                                        <p:strVal val="visible"/>
                                      </p:to>
                                    </p:set>
                                    <p:animEffect transition="in" filter="dissolve">
                                      <p:cBhvr>
                                        <p:cTn id="12" dur="500"/>
                                        <p:tgtEl>
                                          <p:spTgt spid="411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72C4E4A-1148-4609-85C3-70418C77D660}" type="slidenum">
              <a:rPr lang="zh-CN" altLang="de-DE" sz="1400">
                <a:solidFill>
                  <a:srgbClr val="000000"/>
                </a:solidFill>
              </a:rPr>
              <a:pPr eaLnBrk="1" hangingPunct="1"/>
              <a:t>64</a:t>
            </a:fld>
            <a:endParaRPr lang="de-DE" altLang="zh-CN" sz="1400">
              <a:solidFill>
                <a:srgbClr val="000000"/>
              </a:solidFill>
            </a:endParaRPr>
          </a:p>
        </p:txBody>
      </p:sp>
      <p:sp>
        <p:nvSpPr>
          <p:cNvPr id="275459" name="Rectangle 2"/>
          <p:cNvSpPr>
            <a:spLocks noGrp="1" noChangeArrowheads="1"/>
          </p:cNvSpPr>
          <p:nvPr>
            <p:ph type="title"/>
          </p:nvPr>
        </p:nvSpPr>
        <p:spPr/>
        <p:txBody>
          <a:bodyPr/>
          <a:lstStyle/>
          <a:p>
            <a:r>
              <a:rPr lang="en-US" altLang="zh-CN">
                <a:ea typeface="宋体" panose="02010600030101010101" pitchFamily="2" charset="-122"/>
              </a:rPr>
              <a:t>Differences to Java</a:t>
            </a:r>
          </a:p>
        </p:txBody>
      </p:sp>
      <p:sp>
        <p:nvSpPr>
          <p:cNvPr id="275460" name="Rectangle 3"/>
          <p:cNvSpPr>
            <a:spLocks noGrp="1" noChangeArrowheads="1"/>
          </p:cNvSpPr>
          <p:nvPr>
            <p:ph type="body" idx="1"/>
          </p:nvPr>
        </p:nvSpPr>
        <p:spPr>
          <a:xfrm>
            <a:off x="1866900" y="1627188"/>
            <a:ext cx="4065588" cy="1314450"/>
          </a:xfrm>
          <a:solidFill>
            <a:schemeClr val="hlink"/>
          </a:solidFill>
        </p:spPr>
        <p:txBody>
          <a:bodyPr>
            <a:normAutofit fontScale="92500" lnSpcReduction="20000"/>
          </a:bodyPr>
          <a:lstStyle/>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void P() {</a:t>
            </a:r>
          </a:p>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	... </a:t>
            </a:r>
            <a:r>
              <a:rPr lang="en-US" altLang="zh-CN" i="1">
                <a:latin typeface="Calibri" panose="020F0502020204030204" pitchFamily="34" charset="0"/>
                <a:ea typeface="宋体" panose="02010600030101010101" pitchFamily="2" charset="-122"/>
              </a:rPr>
              <a:t>thread actions</a:t>
            </a:r>
            <a:r>
              <a:rPr lang="en-US" altLang="zh-CN">
                <a:latin typeface="Calibri" panose="020F0502020204030204" pitchFamily="34" charset="0"/>
                <a:ea typeface="宋体" panose="02010600030101010101" pitchFamily="2" charset="-122"/>
              </a:rPr>
              <a:t> ...</a:t>
            </a:r>
          </a:p>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a:t>
            </a:r>
          </a:p>
          <a:p>
            <a:pPr>
              <a:lnSpc>
                <a:spcPct val="80000"/>
              </a:lnSpc>
              <a:spcBef>
                <a:spcPct val="0"/>
              </a:spcBef>
              <a:tabLst>
                <a:tab pos="457200" algn="l"/>
              </a:tabLst>
            </a:pPr>
            <a:endParaRPr lang="en-US" altLang="zh-CN">
              <a:latin typeface="Calibri" panose="020F0502020204030204" pitchFamily="34" charset="0"/>
              <a:ea typeface="宋体" panose="02010600030101010101" pitchFamily="2" charset="-122"/>
            </a:endParaRPr>
          </a:p>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Thread t = new Thread(P);</a:t>
            </a:r>
          </a:p>
        </p:txBody>
      </p:sp>
      <p:sp>
        <p:nvSpPr>
          <p:cNvPr id="163844" name="Rectangle 4"/>
          <p:cNvSpPr>
            <a:spLocks noChangeArrowheads="1"/>
          </p:cNvSpPr>
          <p:nvPr/>
        </p:nvSpPr>
        <p:spPr bwMode="auto">
          <a:xfrm>
            <a:off x="6553200" y="1638300"/>
            <a:ext cx="3733800" cy="16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70000"/>
              </a:lnSpc>
              <a:spcBef>
                <a:spcPct val="0"/>
              </a:spcBef>
              <a:defRPr/>
            </a:pPr>
            <a:r>
              <a:rPr lang="en-US" altLang="zh-CN">
                <a:solidFill>
                  <a:srgbClr val="000000"/>
                </a:solidFill>
                <a:latin typeface="Calibri" pitchFamily="34" charset="0"/>
              </a:rPr>
              <a:t>class MyThread extends Thread {</a:t>
            </a:r>
          </a:p>
          <a:p>
            <a:pPr eaLnBrk="0" hangingPunct="0">
              <a:lnSpc>
                <a:spcPct val="70000"/>
              </a:lnSpc>
              <a:spcBef>
                <a:spcPct val="0"/>
              </a:spcBef>
              <a:defRPr/>
            </a:pPr>
            <a:r>
              <a:rPr lang="en-US" altLang="zh-CN">
                <a:solidFill>
                  <a:srgbClr val="000000"/>
                </a:solidFill>
                <a:latin typeface="Calibri" pitchFamily="34" charset="0"/>
              </a:rPr>
              <a:t>	public void run() {</a:t>
            </a:r>
          </a:p>
          <a:p>
            <a:pPr eaLnBrk="0" hangingPunct="0">
              <a:lnSpc>
                <a:spcPct val="70000"/>
              </a:lnSpc>
              <a:spcBef>
                <a:spcPct val="0"/>
              </a:spcBef>
              <a:defRPr/>
            </a:pPr>
            <a:r>
              <a:rPr lang="en-US" altLang="zh-CN">
                <a:solidFill>
                  <a:srgbClr val="000000"/>
                </a:solidFill>
                <a:latin typeface="Calibri" pitchFamily="34" charset="0"/>
              </a:rPr>
              <a:t>		... </a:t>
            </a:r>
            <a:r>
              <a:rPr lang="en-US" altLang="zh-CN" i="1">
                <a:solidFill>
                  <a:srgbClr val="000000"/>
                </a:solidFill>
                <a:latin typeface="Calibri" pitchFamily="34" charset="0"/>
              </a:rPr>
              <a:t>thread actions</a:t>
            </a: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a:t>
            </a:r>
          </a:p>
          <a:p>
            <a:pPr eaLnBrk="0" hangingPunct="0">
              <a:lnSpc>
                <a:spcPct val="70000"/>
              </a:lnSpc>
              <a:spcBef>
                <a:spcPct val="0"/>
              </a:spcBef>
              <a:defRPr/>
            </a:pPr>
            <a:endParaRPr lang="en-US" altLang="zh-CN">
              <a:solidFill>
                <a:srgbClr val="000000"/>
              </a:solidFill>
              <a:latin typeface="Calibri" pitchFamily="34" charset="0"/>
            </a:endParaRPr>
          </a:p>
          <a:p>
            <a:pPr eaLnBrk="0" hangingPunct="0">
              <a:lnSpc>
                <a:spcPct val="70000"/>
              </a:lnSpc>
              <a:spcBef>
                <a:spcPct val="0"/>
              </a:spcBef>
              <a:defRPr/>
            </a:pPr>
            <a:r>
              <a:rPr lang="en-US" altLang="zh-CN">
                <a:solidFill>
                  <a:srgbClr val="000000"/>
                </a:solidFill>
                <a:latin typeface="Calibri" pitchFamily="34" charset="0"/>
              </a:rPr>
              <a:t>Thread t = new MyThread();</a:t>
            </a:r>
          </a:p>
        </p:txBody>
      </p:sp>
      <p:sp>
        <p:nvSpPr>
          <p:cNvPr id="163845" name="Text Box 5"/>
          <p:cNvSpPr txBox="1">
            <a:spLocks noChangeArrowheads="1"/>
          </p:cNvSpPr>
          <p:nvPr/>
        </p:nvSpPr>
        <p:spPr bwMode="auto">
          <a:xfrm>
            <a:off x="3695701" y="1131889"/>
            <a:ext cx="5254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C#</a:t>
            </a:r>
          </a:p>
        </p:txBody>
      </p:sp>
      <p:sp>
        <p:nvSpPr>
          <p:cNvPr id="163846" name="Text Box 6"/>
          <p:cNvSpPr txBox="1">
            <a:spLocks noChangeArrowheads="1"/>
          </p:cNvSpPr>
          <p:nvPr/>
        </p:nvSpPr>
        <p:spPr bwMode="auto">
          <a:xfrm>
            <a:off x="7874000" y="1117600"/>
            <a:ext cx="742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Java</a:t>
            </a:r>
          </a:p>
        </p:txBody>
      </p:sp>
      <p:sp>
        <p:nvSpPr>
          <p:cNvPr id="163847" name="Rectangle 7"/>
          <p:cNvSpPr>
            <a:spLocks noChangeArrowheads="1"/>
          </p:cNvSpPr>
          <p:nvPr/>
        </p:nvSpPr>
        <p:spPr bwMode="auto">
          <a:xfrm>
            <a:off x="1638300" y="3111500"/>
            <a:ext cx="4724400" cy="28400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Lst>
              <a:defRPr sz="2000" b="1">
                <a:solidFill>
                  <a:schemeClr val="tx1"/>
                </a:solidFill>
                <a:latin typeface="Times New Roman" pitchFamily="18" charset="0"/>
              </a:defRPr>
            </a:lvl1pPr>
            <a:lvl2pPr marL="742950" indent="-285750">
              <a:spcBef>
                <a:spcPct val="20000"/>
              </a:spcBef>
              <a:tabLst>
                <a:tab pos="457200" algn="l"/>
              </a:tabLst>
              <a:defRPr sz="2000" b="1">
                <a:solidFill>
                  <a:schemeClr val="tx1"/>
                </a:solidFill>
                <a:latin typeface="Times New Roman" pitchFamily="18" charset="0"/>
              </a:defRPr>
            </a:lvl2pPr>
            <a:lvl3pPr marL="1143000" indent="-228600">
              <a:spcBef>
                <a:spcPct val="20000"/>
              </a:spcBef>
              <a:tabLst>
                <a:tab pos="457200" algn="l"/>
              </a:tabLst>
              <a:defRPr sz="2000" b="1">
                <a:solidFill>
                  <a:schemeClr val="tx1"/>
                </a:solidFill>
                <a:latin typeface="Times New Roman" pitchFamily="18" charset="0"/>
              </a:defRPr>
            </a:lvl3pPr>
            <a:lvl4pPr marL="1600200" indent="-228600">
              <a:spcBef>
                <a:spcPct val="20000"/>
              </a:spcBef>
              <a:tabLst>
                <a:tab pos="457200" algn="l"/>
              </a:tabLst>
              <a:defRPr sz="2000" b="1">
                <a:solidFill>
                  <a:schemeClr val="tx1"/>
                </a:solidFill>
                <a:latin typeface="Times New Roman" pitchFamily="18" charset="0"/>
              </a:defRPr>
            </a:lvl4pPr>
            <a:lvl5pPr marL="2057400" indent="-228600">
              <a:spcBef>
                <a:spcPct val="20000"/>
              </a:spcBef>
              <a:tabLst>
                <a:tab pos="4572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Lst>
              <a:defRPr sz="2000" b="1">
                <a:solidFill>
                  <a:schemeClr val="tx1"/>
                </a:solidFill>
                <a:latin typeface="Times New Roman" pitchFamily="18" charset="0"/>
              </a:defRPr>
            </a:lvl9pPr>
          </a:lstStyle>
          <a:p>
            <a:pPr eaLnBrk="0" hangingPunct="0">
              <a:lnSpc>
                <a:spcPct val="80000"/>
              </a:lnSpc>
              <a:spcBef>
                <a:spcPct val="0"/>
              </a:spcBef>
              <a:buSzPct val="60000"/>
              <a:buFont typeface="Wingdings" pitchFamily="2" charset="2"/>
              <a:buChar char="l"/>
              <a:defRPr/>
            </a:pPr>
            <a:r>
              <a:rPr lang="en-US" altLang="zh-CN" dirty="0">
                <a:solidFill>
                  <a:srgbClr val="000000"/>
                </a:solidFill>
              </a:rPr>
              <a:t>Does not require a subclass of </a:t>
            </a:r>
            <a:r>
              <a:rPr lang="en-US" altLang="zh-CN" i="1" dirty="0">
                <a:solidFill>
                  <a:srgbClr val="000000"/>
                </a:solidFill>
              </a:rPr>
              <a:t>Thread</a:t>
            </a: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r>
              <a:rPr lang="en-US" altLang="zh-CN" dirty="0">
                <a:solidFill>
                  <a:srgbClr val="000000"/>
                </a:solidFill>
              </a:rPr>
              <a:t>Any </a:t>
            </a:r>
            <a:r>
              <a:rPr lang="en-US" altLang="zh-CN" dirty="0" err="1">
                <a:solidFill>
                  <a:srgbClr val="000000"/>
                </a:solidFill>
              </a:rPr>
              <a:t>parameterless</a:t>
            </a:r>
            <a:r>
              <a:rPr lang="en-US" altLang="zh-CN" dirty="0">
                <a:solidFill>
                  <a:srgbClr val="000000"/>
                </a:solidFill>
              </a:rPr>
              <a:t> void method can be started as a thread.</a:t>
            </a:r>
          </a:p>
          <a:p>
            <a:pPr eaLnBrk="0" hangingPunct="0">
              <a:lnSpc>
                <a:spcPct val="90000"/>
              </a:lnSpc>
              <a:spcBef>
                <a:spcPct val="40000"/>
              </a:spcBef>
              <a:buSzPct val="60000"/>
              <a:buFont typeface="Wingdings" pitchFamily="2" charset="2"/>
              <a:buChar char="l"/>
              <a:defRPr/>
            </a:pPr>
            <a:r>
              <a:rPr lang="en-US" altLang="zh-CN" i="1" dirty="0">
                <a:solidFill>
                  <a:srgbClr val="000000"/>
                </a:solidFill>
              </a:rPr>
              <a:t>Abort</a:t>
            </a:r>
            <a:r>
              <a:rPr lang="en-US" altLang="zh-CN" dirty="0">
                <a:solidFill>
                  <a:srgbClr val="000000"/>
                </a:solidFill>
              </a:rPr>
              <a:t> method=&gt;</a:t>
            </a:r>
            <a:r>
              <a:rPr lang="en-US" altLang="zh-CN" i="1" dirty="0" err="1">
                <a:solidFill>
                  <a:srgbClr val="000000"/>
                </a:solidFill>
              </a:rPr>
              <a:t>ThreadAbortException</a:t>
            </a:r>
            <a:r>
              <a:rPr lang="en-US" altLang="zh-CN" dirty="0">
                <a:solidFill>
                  <a:srgbClr val="000000"/>
                </a:solidFill>
              </a:rPr>
              <a:t> can be caught, </a:t>
            </a:r>
            <a:r>
              <a:rPr lang="en-US" altLang="zh-CN" dirty="0">
                <a:solidFill>
                  <a:srgbClr val="FF0000"/>
                </a:solidFill>
              </a:rPr>
              <a:t>but is re-thrown at the end of the catch clause, unless </a:t>
            </a:r>
            <a:r>
              <a:rPr lang="en-US" altLang="zh-CN" i="1" dirty="0" err="1">
                <a:solidFill>
                  <a:srgbClr val="FF0000"/>
                </a:solidFill>
              </a:rPr>
              <a:t>ResetAbort</a:t>
            </a:r>
            <a:r>
              <a:rPr lang="en-US" altLang="zh-CN" dirty="0">
                <a:solidFill>
                  <a:srgbClr val="FF0000"/>
                </a:solidFill>
              </a:rPr>
              <a:t> is called.</a:t>
            </a:r>
            <a:br>
              <a:rPr lang="en-US" altLang="zh-CN" dirty="0">
                <a:solidFill>
                  <a:srgbClr val="FF0000"/>
                </a:solidFill>
              </a:rPr>
            </a:br>
            <a:r>
              <a:rPr lang="en-US" altLang="zh-CN" dirty="0">
                <a:solidFill>
                  <a:srgbClr val="FF0000"/>
                </a:solidFill>
              </a:rPr>
              <a:t>All finally blocks are executed (also the </a:t>
            </a:r>
            <a:r>
              <a:rPr lang="en-US" altLang="zh-CN" i="1" dirty="0">
                <a:solidFill>
                  <a:srgbClr val="FF0000"/>
                </a:solidFill>
              </a:rPr>
              <a:t>Exit</a:t>
            </a:r>
            <a:r>
              <a:rPr lang="en-US" altLang="zh-CN" dirty="0">
                <a:solidFill>
                  <a:srgbClr val="FF0000"/>
                </a:solidFill>
              </a:rPr>
              <a:t> of a monitor).</a:t>
            </a:r>
            <a:endParaRPr lang="en-US" altLang="zh-CN" dirty="0">
              <a:solidFill>
                <a:srgbClr val="FF0000"/>
              </a:solidFill>
              <a:latin typeface="Arial" charset="0"/>
            </a:endParaRPr>
          </a:p>
        </p:txBody>
      </p:sp>
      <p:sp>
        <p:nvSpPr>
          <p:cNvPr id="163848" name="Rectangle 8"/>
          <p:cNvSpPr>
            <a:spLocks noChangeArrowheads="1"/>
          </p:cNvSpPr>
          <p:nvPr/>
        </p:nvSpPr>
        <p:spPr bwMode="auto">
          <a:xfrm>
            <a:off x="6388100" y="3276600"/>
            <a:ext cx="4038600" cy="2533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90000"/>
              </a:lnSpc>
              <a:spcBef>
                <a:spcPct val="0"/>
              </a:spcBef>
              <a:buSzPct val="60000"/>
              <a:buFont typeface="Wingdings" pitchFamily="2" charset="2"/>
              <a:buChar char="l"/>
              <a:defRPr/>
            </a:pPr>
            <a:r>
              <a:rPr lang="en-US" altLang="zh-CN">
                <a:solidFill>
                  <a:srgbClr val="000000"/>
                </a:solidFill>
              </a:rPr>
              <a:t>User-defined thread must be a subclass of </a:t>
            </a:r>
            <a:r>
              <a:rPr lang="en-US" altLang="zh-CN" i="1">
                <a:solidFill>
                  <a:srgbClr val="000000"/>
                </a:solidFill>
              </a:rPr>
              <a:t>Thread</a:t>
            </a:r>
            <a:r>
              <a:rPr lang="en-US" altLang="zh-CN">
                <a:solidFill>
                  <a:srgbClr val="000000"/>
                </a:solidFill>
              </a:rPr>
              <a:t> or implement </a:t>
            </a:r>
            <a:r>
              <a:rPr lang="en-US" altLang="zh-CN" i="1">
                <a:solidFill>
                  <a:srgbClr val="000000"/>
                </a:solidFill>
              </a:rPr>
              <a:t>Runnable</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a:solidFill>
                  <a:srgbClr val="000000"/>
                </a:solidFill>
              </a:rPr>
              <a:t>Thread actions must be implemented in a method </a:t>
            </a:r>
            <a:r>
              <a:rPr lang="en-US" altLang="zh-CN" i="1">
                <a:solidFill>
                  <a:srgbClr val="000000"/>
                </a:solidFill>
              </a:rPr>
              <a:t>run</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i="1">
                <a:solidFill>
                  <a:srgbClr val="000000"/>
                </a:solidFill>
              </a:rPr>
              <a:t>stop</a:t>
            </a:r>
            <a:r>
              <a:rPr lang="en-US" altLang="zh-CN">
                <a:solidFill>
                  <a:srgbClr val="000000"/>
                </a:solidFill>
              </a:rPr>
              <a:t> method is deprecated because it can release a monitor in an inconsistent state.</a:t>
            </a:r>
            <a:endParaRPr lang="en-US" altLang="zh-CN">
              <a:solidFill>
                <a:srgbClr val="000000"/>
              </a:solidFill>
              <a:latin typeface="Arial" charset="0"/>
            </a:endParaRPr>
          </a:p>
        </p:txBody>
      </p:sp>
    </p:spTree>
    <p:extLst>
      <p:ext uri="{BB962C8B-B14F-4D97-AF65-F5344CB8AC3E}">
        <p14:creationId xmlns:p14="http://schemas.microsoft.com/office/powerpoint/2010/main" val="3163714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buClrTx/>
              <a:buSzTx/>
              <a:buNone/>
            </a:pPr>
            <a:fld id="{BA9090D1-79FB-43C8-BA36-30404F9B4CCC}" type="slidenum">
              <a:rPr lang="zh-CN" altLang="en-US" sz="1400">
                <a:solidFill>
                  <a:srgbClr val="000000"/>
                </a:solidFill>
                <a:latin typeface="Tahoma" panose="020B0604030504040204" pitchFamily="34" charset="0"/>
              </a:rPr>
              <a:pPr eaLnBrk="1" fontAlgn="base" hangingPunct="1">
                <a:spcBef>
                  <a:spcPct val="0"/>
                </a:spcBef>
                <a:spcAft>
                  <a:spcPct val="0"/>
                </a:spcAft>
                <a:buClrTx/>
                <a:buSzTx/>
                <a:buNone/>
              </a:pPr>
              <a:t>65</a:t>
            </a:fld>
            <a:endParaRPr lang="en-US" altLang="zh-CN" sz="1400">
              <a:solidFill>
                <a:srgbClr val="000000"/>
              </a:solidFill>
              <a:latin typeface="Tahoma" panose="020B0604030504040204" pitchFamily="34" charset="0"/>
            </a:endParaRPr>
          </a:p>
        </p:txBody>
      </p:sp>
      <p:sp>
        <p:nvSpPr>
          <p:cNvPr id="181251" name="Rectangle 2"/>
          <p:cNvSpPr>
            <a:spLocks noChangeArrowheads="1"/>
          </p:cNvSpPr>
          <p:nvPr/>
        </p:nvSpPr>
        <p:spPr bwMode="auto">
          <a:xfrm>
            <a:off x="2514600" y="1616076"/>
            <a:ext cx="7162800" cy="22447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fontAlgn="base" hangingPunct="1">
              <a:spcBef>
                <a:spcPct val="0"/>
              </a:spcBef>
              <a:spcAft>
                <a:spcPct val="0"/>
              </a:spcAft>
              <a:buClrTx/>
              <a:buSzTx/>
              <a:buNone/>
            </a:pPr>
            <a:endParaRPr kumimoji="0" lang="zh-CN" altLang="en-US" sz="1800" b="1">
              <a:solidFill>
                <a:srgbClr val="FFFFFF"/>
              </a:solidFill>
              <a:latin typeface="Calibri" panose="020F0502020204030204" pitchFamily="34" charset="0"/>
            </a:endParaRPr>
          </a:p>
        </p:txBody>
      </p:sp>
      <p:sp>
        <p:nvSpPr>
          <p:cNvPr id="181252" name="Rectangle 4"/>
          <p:cNvSpPr>
            <a:spLocks noGrp="1" noChangeArrowheads="1"/>
          </p:cNvSpPr>
          <p:nvPr>
            <p:ph type="body" idx="1"/>
          </p:nvPr>
        </p:nvSpPr>
        <p:spPr>
          <a:xfrm>
            <a:off x="2279650" y="1268413"/>
            <a:ext cx="7772400" cy="5035550"/>
          </a:xfrm>
          <a:noFill/>
        </p:spPr>
        <p:txBody>
          <a:bodyPr>
            <a:spAutoFit/>
          </a:bodyPr>
          <a:lstStyle/>
          <a:p>
            <a:pPr eaLnBrk="1" hangingPunct="1">
              <a:lnSpc>
                <a:spcPct val="90000"/>
              </a:lnSpc>
              <a:buNone/>
              <a:tabLst>
                <a:tab pos="685800" algn="l"/>
                <a:tab pos="1028700" algn="l"/>
              </a:tabLst>
            </a:pPr>
            <a:r>
              <a:rPr lang="en-US" altLang="zh-CN" b="1" dirty="0"/>
              <a:t>Example</a:t>
            </a:r>
          </a:p>
          <a:p>
            <a:pPr eaLnBrk="1" hangingPunct="1">
              <a:lnSpc>
                <a:spcPct val="90000"/>
              </a:lnSpc>
              <a:buNone/>
              <a:tabLst>
                <a:tab pos="685800" algn="l"/>
                <a:tab pos="1028700" algn="l"/>
              </a:tabLst>
            </a:pPr>
            <a:r>
              <a:rPr lang="en-US" altLang="zh-CN" b="1" dirty="0">
                <a:latin typeface="Arial" panose="020B0604020202020204" pitchFamily="34" charset="0"/>
              </a:rPr>
              <a:t>	</a:t>
            </a:r>
            <a:r>
              <a:rPr lang="en-US" altLang="zh-CN" b="1" dirty="0">
                <a:latin typeface="Calibri" panose="020F0502020204030204" pitchFamily="34" charset="0"/>
              </a:rPr>
              <a:t>class Rectangle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x, y, width, height;</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Rectangle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x,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y,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w,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h)</a:t>
            </a:r>
            <a:r>
              <a:rPr lang="en-US" altLang="zh-CN" b="1" dirty="0">
                <a:latin typeface="Calibri" panose="020F0502020204030204" pitchFamily="34" charset="0"/>
              </a:rPr>
              <a:t>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a:t>
            </a:r>
            <a:r>
              <a:rPr lang="en-US" altLang="zh-CN" b="1" dirty="0" err="1">
                <a:latin typeface="Calibri" panose="020F0502020204030204" pitchFamily="34" charset="0"/>
              </a:rPr>
              <a:t>this.x</a:t>
            </a:r>
            <a:r>
              <a:rPr lang="en-US" altLang="zh-CN" b="1" dirty="0">
                <a:latin typeface="Calibri" panose="020F0502020204030204" pitchFamily="34" charset="0"/>
              </a:rPr>
              <a:t> = x;  </a:t>
            </a:r>
            <a:r>
              <a:rPr lang="en-US" altLang="zh-CN" b="1" dirty="0" err="1">
                <a:latin typeface="Calibri" panose="020F0502020204030204" pitchFamily="34" charset="0"/>
              </a:rPr>
              <a:t>this.y</a:t>
            </a:r>
            <a:r>
              <a:rPr lang="en-US" altLang="zh-CN" b="1" dirty="0">
                <a:latin typeface="Calibri" panose="020F0502020204030204" pitchFamily="34" charset="0"/>
              </a:rPr>
              <a:t> = y;  width = w;  height = h;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Rectangle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w,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h)</a:t>
            </a:r>
            <a:r>
              <a:rPr lang="en-US" altLang="zh-CN" b="1" dirty="0">
                <a:latin typeface="Calibri" panose="020F0502020204030204" pitchFamily="34" charset="0"/>
              </a:rPr>
              <a:t> : </a:t>
            </a:r>
            <a:r>
              <a:rPr lang="en-US" altLang="zh-CN" b="1" dirty="0">
                <a:solidFill>
                  <a:srgbClr val="008000"/>
                </a:solidFill>
                <a:latin typeface="Calibri" panose="020F0502020204030204" pitchFamily="34" charset="0"/>
              </a:rPr>
              <a:t>this(0, 0, w, h)</a:t>
            </a:r>
            <a:r>
              <a:rPr lang="en-US" altLang="zh-CN" b="1" dirty="0">
                <a:latin typeface="Calibri" panose="020F0502020204030204" pitchFamily="34" charset="0"/>
              </a:rPr>
              <a:t> {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Rectangle ()</a:t>
            </a:r>
            <a:r>
              <a:rPr lang="en-US" altLang="zh-CN" b="1" dirty="0">
                <a:latin typeface="Calibri" panose="020F0502020204030204" pitchFamily="34" charset="0"/>
              </a:rPr>
              <a:t> : </a:t>
            </a:r>
            <a:r>
              <a:rPr lang="en-US" altLang="zh-CN" b="1" dirty="0">
                <a:solidFill>
                  <a:srgbClr val="008000"/>
                </a:solidFill>
                <a:latin typeface="Calibri" panose="020F0502020204030204" pitchFamily="34" charset="0"/>
              </a:rPr>
              <a:t>this(0, 0, 0, 0)</a:t>
            </a:r>
            <a:r>
              <a:rPr lang="en-US" altLang="zh-CN" b="1" dirty="0">
                <a:latin typeface="Calibri" panose="020F0502020204030204" pitchFamily="34" charset="0"/>
              </a:rPr>
              <a:t> { }</a:t>
            </a:r>
          </a:p>
          <a:p>
            <a:pPr eaLnBrk="1" hangingPunct="1">
              <a:lnSpc>
                <a:spcPct val="80000"/>
              </a:lnSpc>
              <a:spcBef>
                <a:spcPct val="0"/>
              </a:spcBef>
              <a:buNone/>
              <a:tabLst>
                <a:tab pos="685800" algn="l"/>
                <a:tab pos="1028700" algn="l"/>
              </a:tabLst>
            </a:pPr>
            <a:r>
              <a:rPr lang="en-US" altLang="zh-CN" b="1" dirty="0">
                <a:latin typeface="Calibri" panose="020F0502020204030204" pitchFamily="34" charset="0"/>
              </a:rPr>
              <a:t>		...</a:t>
            </a:r>
          </a:p>
          <a:p>
            <a:pPr eaLnBrk="1" hangingPunct="1">
              <a:lnSpc>
                <a:spcPct val="80000"/>
              </a:lnSpc>
              <a:spcBef>
                <a:spcPct val="0"/>
              </a:spcBef>
              <a:buNone/>
              <a:tabLst>
                <a:tab pos="685800" algn="l"/>
                <a:tab pos="1028700" algn="l"/>
              </a:tabLst>
            </a:pPr>
            <a:r>
              <a:rPr lang="en-US" altLang="zh-CN" b="1" dirty="0">
                <a:latin typeface="Calibri" panose="020F0502020204030204" pitchFamily="34" charset="0"/>
              </a:rPr>
              <a:t>	}</a:t>
            </a:r>
          </a:p>
          <a:p>
            <a:pPr eaLnBrk="1" hangingPunct="1">
              <a:lnSpc>
                <a:spcPct val="90000"/>
              </a:lnSpc>
              <a:spcBef>
                <a:spcPct val="0"/>
              </a:spcBef>
              <a:buNone/>
              <a:tabLst>
                <a:tab pos="685800" algn="l"/>
                <a:tab pos="1028700" algn="l"/>
              </a:tabLst>
            </a:pPr>
            <a:endParaRPr lang="en-US" altLang="zh-CN" b="1" dirty="0">
              <a:latin typeface="Calibri" panose="020F0502020204030204" pitchFamily="34" charset="0"/>
            </a:endParaRP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Rectangle r1 = new Rectangle();</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Rectangle r2 = new Rectangle(2, 5);</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Rectangle r3 = new Rectangle(2, 2, 10, 5);</a:t>
            </a:r>
          </a:p>
          <a:p>
            <a:pPr eaLnBrk="1" hangingPunct="1">
              <a:lnSpc>
                <a:spcPct val="90000"/>
              </a:lnSpc>
              <a:spcBef>
                <a:spcPct val="0"/>
              </a:spcBef>
              <a:buNone/>
              <a:tabLst>
                <a:tab pos="685800" algn="l"/>
                <a:tab pos="1028700" algn="l"/>
              </a:tabLst>
            </a:pPr>
            <a:r>
              <a:rPr lang="zh-CN" altLang="en-US" b="1" dirty="0">
                <a:latin typeface="Calibri" panose="020F0502020204030204" pitchFamily="34" charset="0"/>
              </a:rPr>
              <a:t>成员初始化器</a:t>
            </a:r>
            <a:r>
              <a:rPr lang="en-US" altLang="zh-CN" b="1" dirty="0">
                <a:latin typeface="Calibri" panose="020F0502020204030204" pitchFamily="34" charset="0"/>
              </a:rPr>
              <a:t>new Person{x=…,y=…}</a:t>
            </a:r>
          </a:p>
          <a:p>
            <a:pPr eaLnBrk="1" hangingPunct="1">
              <a:lnSpc>
                <a:spcPct val="90000"/>
              </a:lnSpc>
              <a:spcBef>
                <a:spcPct val="0"/>
              </a:spcBef>
              <a:buClr>
                <a:schemeClr val="tx1"/>
              </a:buClr>
              <a:buFont typeface="Wingdings" panose="05000000000000000000" pitchFamily="2" charset="2"/>
              <a:buChar char="l"/>
              <a:tabLst>
                <a:tab pos="685800" algn="l"/>
                <a:tab pos="1028700" algn="l"/>
              </a:tabLst>
            </a:pPr>
            <a:r>
              <a:rPr lang="en-US" altLang="zh-CN" b="1" u="sng" dirty="0">
                <a:solidFill>
                  <a:srgbClr val="FF0000"/>
                </a:solidFill>
              </a:rPr>
              <a:t>Constructors can be overloaded.</a:t>
            </a:r>
          </a:p>
          <a:p>
            <a:pPr eaLnBrk="1" hangingPunct="1">
              <a:lnSpc>
                <a:spcPct val="90000"/>
              </a:lnSpc>
              <a:spcBef>
                <a:spcPct val="0"/>
              </a:spcBef>
              <a:buClr>
                <a:schemeClr val="tx1"/>
              </a:buClr>
              <a:buFont typeface="Wingdings" panose="05000000000000000000" pitchFamily="2" charset="2"/>
              <a:buChar char="l"/>
              <a:tabLst>
                <a:tab pos="685800" algn="l"/>
                <a:tab pos="1028700" algn="l"/>
              </a:tabLst>
            </a:pPr>
            <a:r>
              <a:rPr lang="en-US" altLang="zh-CN" b="1" u="sng" dirty="0">
                <a:solidFill>
                  <a:srgbClr val="FF0000"/>
                </a:solidFill>
              </a:rPr>
              <a:t>A constructor may call another constructor with </a:t>
            </a:r>
            <a:r>
              <a:rPr lang="en-US" altLang="zh-CN" b="1" i="1" u="sng" dirty="0">
                <a:solidFill>
                  <a:srgbClr val="FF0000"/>
                </a:solidFill>
              </a:rPr>
              <a:t>this</a:t>
            </a:r>
            <a:r>
              <a:rPr lang="en-US" altLang="zh-CN" b="1" u="sng" dirty="0">
                <a:solidFill>
                  <a:srgbClr val="FF0000"/>
                </a:solidFill>
              </a:rPr>
              <a:t> </a:t>
            </a:r>
          </a:p>
          <a:p>
            <a:pPr eaLnBrk="1" hangingPunct="1">
              <a:lnSpc>
                <a:spcPct val="90000"/>
              </a:lnSpc>
              <a:spcBef>
                <a:spcPct val="0"/>
              </a:spcBef>
              <a:buClr>
                <a:schemeClr val="tx1"/>
              </a:buClr>
              <a:buNone/>
              <a:tabLst>
                <a:tab pos="685800" algn="l"/>
                <a:tab pos="1028700" algn="l"/>
              </a:tabLst>
            </a:pPr>
            <a:r>
              <a:rPr lang="en-US" altLang="zh-CN" b="1" u="sng" dirty="0">
                <a:solidFill>
                  <a:srgbClr val="FF0000"/>
                </a:solidFill>
              </a:rPr>
              <a:t>     (specified in the constructor head, not in its body as in Java!).</a:t>
            </a:r>
          </a:p>
          <a:p>
            <a:pPr eaLnBrk="1" hangingPunct="1">
              <a:lnSpc>
                <a:spcPct val="90000"/>
              </a:lnSpc>
              <a:spcBef>
                <a:spcPct val="0"/>
              </a:spcBef>
              <a:buClr>
                <a:schemeClr val="tx1"/>
              </a:buClr>
              <a:buFont typeface="Wingdings" panose="05000000000000000000" pitchFamily="2" charset="2"/>
              <a:buChar char="l"/>
              <a:tabLst>
                <a:tab pos="685800" algn="l"/>
                <a:tab pos="1028700" algn="l"/>
              </a:tabLst>
            </a:pPr>
            <a:r>
              <a:rPr lang="en-US" altLang="zh-CN" b="1" u="sng" dirty="0">
                <a:solidFill>
                  <a:srgbClr val="FF0000"/>
                </a:solidFill>
              </a:rPr>
              <a:t>Before a constructor is called, fields are possibly initialized</a:t>
            </a:r>
            <a:r>
              <a:rPr lang="en-US" altLang="zh-CN" b="1" dirty="0"/>
              <a:t>.</a:t>
            </a:r>
          </a:p>
        </p:txBody>
      </p:sp>
      <p:sp>
        <p:nvSpPr>
          <p:cNvPr id="181253" name="Rectangle 3"/>
          <p:cNvSpPr>
            <a:spLocks noGrp="1" noChangeArrowheads="1"/>
          </p:cNvSpPr>
          <p:nvPr>
            <p:ph type="title"/>
          </p:nvPr>
        </p:nvSpPr>
        <p:spPr/>
        <p:txBody>
          <a:bodyPr/>
          <a:lstStyle/>
          <a:p>
            <a:pPr eaLnBrk="1" hangingPunct="1"/>
            <a:r>
              <a:rPr lang="en-US" altLang="zh-CN" dirty="0"/>
              <a:t>Constructors for Classes(</a:t>
            </a:r>
            <a:r>
              <a:rPr lang="zh-CN" altLang="en-US" dirty="0"/>
              <a:t>回顾</a:t>
            </a:r>
            <a:r>
              <a:rPr lang="en-US" altLang="zh-CN" dirty="0"/>
              <a:t>C++</a:t>
            </a:r>
            <a:r>
              <a:rPr lang="zh-CN" altLang="en-US" dirty="0"/>
              <a:t>，</a:t>
            </a:r>
            <a:r>
              <a:rPr lang="en-US" altLang="zh-CN" dirty="0"/>
              <a:t>Rectangle():x(..),y(..)),JAVA</a:t>
            </a:r>
            <a:r>
              <a:rPr lang="zh-CN" altLang="en-US" dirty="0"/>
              <a:t>没有类似的东西</a:t>
            </a:r>
            <a:r>
              <a:rPr lang="en-US" altLang="zh-CN" dirty="0"/>
              <a:t>)</a:t>
            </a:r>
          </a:p>
        </p:txBody>
      </p:sp>
    </p:spTree>
    <p:extLst>
      <p:ext uri="{BB962C8B-B14F-4D97-AF65-F5344CB8AC3E}">
        <p14:creationId xmlns:p14="http://schemas.microsoft.com/office/powerpoint/2010/main" val="42104694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863A606-613C-4AE8-A470-1D46FFF87370}" type="slidenum">
              <a:rPr lang="zh-CN" altLang="en-US" sz="1400">
                <a:solidFill>
                  <a:srgbClr val="000000"/>
                </a:solidFill>
                <a:latin typeface="Tahoma" panose="020B0604030504040204" pitchFamily="34" charset="0"/>
              </a:rPr>
              <a:pPr eaLnBrk="1" hangingPunct="1">
                <a:spcBef>
                  <a:spcPct val="0"/>
                </a:spcBef>
                <a:buClrTx/>
                <a:buSzTx/>
                <a:buFontTx/>
                <a:buNone/>
              </a:pPr>
              <a:t>66</a:t>
            </a:fld>
            <a:endParaRPr lang="en-US" altLang="zh-CN" sz="1400">
              <a:solidFill>
                <a:srgbClr val="000000"/>
              </a:solidFill>
              <a:latin typeface="Tahoma" panose="020B0604030504040204" pitchFamily="34" charset="0"/>
            </a:endParaRPr>
          </a:p>
        </p:txBody>
      </p:sp>
      <p:sp>
        <p:nvSpPr>
          <p:cNvPr id="183299" name="Rectangle 2"/>
          <p:cNvSpPr>
            <a:spLocks noChangeArrowheads="1"/>
          </p:cNvSpPr>
          <p:nvPr/>
        </p:nvSpPr>
        <p:spPr bwMode="auto">
          <a:xfrm>
            <a:off x="2063750" y="1676400"/>
            <a:ext cx="7829550" cy="160813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417796" name="Rectangle 4"/>
          <p:cNvSpPr>
            <a:spLocks noGrp="1" noChangeArrowheads="1"/>
          </p:cNvSpPr>
          <p:nvPr>
            <p:ph type="body" idx="1"/>
          </p:nvPr>
        </p:nvSpPr>
        <p:spPr>
          <a:xfrm>
            <a:off x="1847850" y="1196976"/>
            <a:ext cx="8675688" cy="5256213"/>
          </a:xfrm>
          <a:extLst>
            <a:ext uri="{909E8E84-426E-40DD-AFC4-6F175D3DCCD1}">
              <a14:hiddenFill xmlns:a14="http://schemas.microsoft.com/office/drawing/2010/main">
                <a:solidFill>
                  <a:schemeClr val="bg1"/>
                </a:solidFill>
              </a14:hiddenFill>
            </a:ext>
          </a:extLst>
        </p:spPr>
        <p:txBody>
          <a:bodyPr/>
          <a:lstStyle/>
          <a:p>
            <a:pPr marL="266700" indent="-266700" eaLnBrk="1" hangingPunct="1">
              <a:lnSpc>
                <a:spcPct val="70000"/>
              </a:lnSpc>
              <a:buNone/>
              <a:tabLst>
                <a:tab pos="685800" algn="l"/>
                <a:tab pos="1828800" algn="l"/>
                <a:tab pos="3314700" algn="l"/>
              </a:tabLst>
            </a:pPr>
            <a:r>
              <a:rPr lang="en-US" altLang="zh-CN" b="1" dirty="0"/>
              <a:t>Example</a:t>
            </a:r>
            <a:endParaRPr lang="en-US" altLang="zh-CN" b="1" dirty="0">
              <a:latin typeface="Arial" panose="020B0604020202020204" pitchFamily="34" charset="0"/>
            </a:endParaRPr>
          </a:p>
          <a:p>
            <a:pPr marL="266700" indent="-266700" eaLnBrk="1" hangingPunct="1">
              <a:lnSpc>
                <a:spcPct val="70000"/>
              </a:lnSpc>
              <a:spcBef>
                <a:spcPct val="0"/>
              </a:spcBef>
              <a:buNone/>
              <a:tabLst>
                <a:tab pos="685800" algn="l"/>
                <a:tab pos="1828800" algn="l"/>
                <a:tab pos="3314700" algn="l"/>
              </a:tabLst>
            </a:pPr>
            <a:endParaRPr lang="en-US" altLang="zh-CN" b="1" dirty="0">
              <a:latin typeface="Arial" panose="020B0604020202020204" pitchFamily="34" charset="0"/>
            </a:endParaRPr>
          </a:p>
          <a:p>
            <a:pPr marL="266700" indent="-266700" eaLnBrk="1" hangingPunct="1">
              <a:lnSpc>
                <a:spcPct val="90000"/>
              </a:lnSpc>
              <a:buNone/>
              <a:tabLst>
                <a:tab pos="685800" algn="l"/>
                <a:tab pos="1828800" algn="l"/>
                <a:tab pos="3314700" algn="l"/>
              </a:tabLst>
            </a:pPr>
            <a:r>
              <a:rPr lang="en-US" altLang="zh-CN" b="1" dirty="0">
                <a:latin typeface="Arial" panose="020B0604020202020204" pitchFamily="34" charset="0"/>
              </a:rPr>
              <a:t>	</a:t>
            </a:r>
            <a:r>
              <a:rPr lang="en-US" altLang="zh-CN" b="1" dirty="0">
                <a:latin typeface="Calibri" panose="020F0502020204030204" pitchFamily="34" charset="0"/>
              </a:rPr>
              <a:t>struct Complex {</a:t>
            </a:r>
          </a:p>
          <a:p>
            <a:pPr marL="266700" indent="-266700" eaLnBrk="1" hangingPunct="1">
              <a:lnSpc>
                <a:spcPct val="90000"/>
              </a:lnSpc>
              <a:spcBef>
                <a:spcPct val="0"/>
              </a:spcBef>
              <a:buNone/>
              <a:tabLst>
                <a:tab pos="685800" algn="l"/>
                <a:tab pos="1828800" algn="l"/>
                <a:tab pos="3314700" algn="l"/>
              </a:tabLst>
            </a:pPr>
            <a:r>
              <a:rPr lang="en-US" altLang="zh-CN" b="1" dirty="0">
                <a:latin typeface="Calibri" panose="020F0502020204030204" pitchFamily="34" charset="0"/>
              </a:rPr>
              <a:t>		double re, </a:t>
            </a:r>
            <a:r>
              <a:rPr lang="en-US" altLang="zh-CN" b="1" dirty="0" err="1">
                <a:latin typeface="Calibri" panose="020F0502020204030204" pitchFamily="34" charset="0"/>
              </a:rPr>
              <a:t>im</a:t>
            </a:r>
            <a:r>
              <a:rPr lang="en-US" altLang="zh-CN" b="1" dirty="0">
                <a:latin typeface="Calibri" panose="020F0502020204030204" pitchFamily="34" charset="0"/>
              </a:rPr>
              <a:t>;</a:t>
            </a:r>
          </a:p>
          <a:p>
            <a:pPr marL="266700" indent="-266700" eaLnBrk="1" hangingPunct="1">
              <a:lnSpc>
                <a:spcPct val="90000"/>
              </a:lnSpc>
              <a:spcBef>
                <a:spcPct val="0"/>
              </a:spcBef>
              <a:buNone/>
              <a:tabLst>
                <a:tab pos="685800" algn="l"/>
                <a:tab pos="1828800" algn="l"/>
                <a:tab pos="3314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Complex(double re, double </a:t>
            </a:r>
            <a:r>
              <a:rPr lang="en-US" altLang="zh-CN" b="1" dirty="0" err="1">
                <a:solidFill>
                  <a:srgbClr val="FF0000"/>
                </a:solidFill>
                <a:latin typeface="Calibri" panose="020F0502020204030204" pitchFamily="34" charset="0"/>
              </a:rPr>
              <a:t>im</a:t>
            </a:r>
            <a:r>
              <a:rPr lang="en-US" altLang="zh-CN" b="1" dirty="0">
                <a:solidFill>
                  <a:srgbClr val="FF0000"/>
                </a:solidFill>
                <a:latin typeface="Calibri" panose="020F0502020204030204" pitchFamily="34" charset="0"/>
              </a:rPr>
              <a:t>)</a:t>
            </a:r>
            <a:r>
              <a:rPr lang="en-US" altLang="zh-CN" b="1" dirty="0">
                <a:latin typeface="Calibri" panose="020F0502020204030204" pitchFamily="34" charset="0"/>
              </a:rPr>
              <a:t> { this.re = re; this.im = </a:t>
            </a:r>
            <a:r>
              <a:rPr lang="en-US" altLang="zh-CN" b="1" dirty="0" err="1">
                <a:latin typeface="Calibri" panose="020F0502020204030204" pitchFamily="34" charset="0"/>
              </a:rPr>
              <a:t>im</a:t>
            </a:r>
            <a:r>
              <a:rPr lang="en-US" altLang="zh-CN" b="1" dirty="0">
                <a:latin typeface="Calibri" panose="020F0502020204030204" pitchFamily="34" charset="0"/>
              </a:rPr>
              <a:t>; }</a:t>
            </a:r>
          </a:p>
          <a:p>
            <a:pPr marL="266700" indent="-266700" eaLnBrk="1" hangingPunct="1">
              <a:lnSpc>
                <a:spcPct val="90000"/>
              </a:lnSpc>
              <a:spcBef>
                <a:spcPct val="0"/>
              </a:spcBef>
              <a:buNone/>
              <a:tabLst>
                <a:tab pos="685800" algn="l"/>
                <a:tab pos="1828800" algn="l"/>
                <a:tab pos="3314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Complex(double re)</a:t>
            </a:r>
            <a:r>
              <a:rPr lang="en-US" altLang="zh-CN" b="1" dirty="0">
                <a:latin typeface="Calibri" panose="020F0502020204030204" pitchFamily="34" charset="0"/>
              </a:rPr>
              <a:t> </a:t>
            </a:r>
            <a:r>
              <a:rPr lang="en-US" altLang="zh-CN" b="1" dirty="0">
                <a:solidFill>
                  <a:srgbClr val="008000"/>
                </a:solidFill>
                <a:latin typeface="Calibri" panose="020F0502020204030204" pitchFamily="34" charset="0"/>
              </a:rPr>
              <a:t>: this(re, 0)</a:t>
            </a:r>
            <a:r>
              <a:rPr lang="en-US" altLang="zh-CN" b="1" dirty="0">
                <a:latin typeface="Calibri" panose="020F0502020204030204" pitchFamily="34" charset="0"/>
              </a:rPr>
              <a:t> { }</a:t>
            </a:r>
          </a:p>
          <a:p>
            <a:pPr marL="266700" indent="-266700" eaLnBrk="1" hangingPunct="1">
              <a:lnSpc>
                <a:spcPct val="60000"/>
              </a:lnSpc>
              <a:spcBef>
                <a:spcPct val="0"/>
              </a:spcBef>
              <a:buNone/>
              <a:tabLst>
                <a:tab pos="685800" algn="l"/>
                <a:tab pos="1828800" algn="l"/>
                <a:tab pos="3314700" algn="l"/>
              </a:tabLst>
            </a:pPr>
            <a:r>
              <a:rPr lang="en-US" altLang="zh-CN" b="1" dirty="0">
                <a:latin typeface="Calibri" panose="020F0502020204030204" pitchFamily="34" charset="0"/>
              </a:rPr>
              <a:t>		...</a:t>
            </a:r>
          </a:p>
          <a:p>
            <a:pPr marL="266700" indent="-266700" eaLnBrk="1" hangingPunct="1">
              <a:lnSpc>
                <a:spcPct val="60000"/>
              </a:lnSpc>
              <a:spcBef>
                <a:spcPct val="0"/>
              </a:spcBef>
              <a:buNone/>
              <a:tabLst>
                <a:tab pos="685800" algn="l"/>
                <a:tab pos="1828800" algn="l"/>
                <a:tab pos="3314700" algn="l"/>
              </a:tabLst>
            </a:pPr>
            <a:r>
              <a:rPr lang="en-US" altLang="zh-CN" b="1" dirty="0">
                <a:latin typeface="Calibri" panose="020F0502020204030204" pitchFamily="34" charset="0"/>
              </a:rPr>
              <a:t>	}</a:t>
            </a:r>
          </a:p>
          <a:p>
            <a:pPr marL="266700" indent="-266700" eaLnBrk="1" hangingPunct="1">
              <a:lnSpc>
                <a:spcPct val="80000"/>
              </a:lnSpc>
              <a:spcBef>
                <a:spcPct val="50000"/>
              </a:spcBef>
              <a:buNone/>
              <a:tabLst>
                <a:tab pos="685800" algn="l"/>
                <a:tab pos="1828800" algn="l"/>
                <a:tab pos="3314700" algn="l"/>
              </a:tabLst>
            </a:pPr>
            <a:r>
              <a:rPr lang="en-US" altLang="zh-CN" b="1" dirty="0">
                <a:latin typeface="Calibri" panose="020F0502020204030204" pitchFamily="34" charset="0"/>
              </a:rPr>
              <a:t>	Complex c0;			         // c0.re and c0.im uninitialized</a:t>
            </a:r>
          </a:p>
          <a:p>
            <a:pPr marL="266700" indent="-266700" eaLnBrk="1" hangingPunct="1">
              <a:lnSpc>
                <a:spcPct val="80000"/>
              </a:lnSpc>
              <a:spcBef>
                <a:spcPct val="0"/>
              </a:spcBef>
              <a:buNone/>
              <a:tabLst>
                <a:tab pos="685800" algn="l"/>
                <a:tab pos="1828800" algn="l"/>
                <a:tab pos="3314700" algn="l"/>
              </a:tabLst>
            </a:pPr>
            <a:r>
              <a:rPr lang="en-US" altLang="zh-CN" b="1" dirty="0">
                <a:latin typeface="Calibri" panose="020F0502020204030204" pitchFamily="34" charset="0"/>
              </a:rPr>
              <a:t>	Complex c1 = new Complex();	         // c1.re == 0, c1.im == 0</a:t>
            </a:r>
          </a:p>
          <a:p>
            <a:pPr marL="266700" indent="-266700" eaLnBrk="1" hangingPunct="1">
              <a:lnSpc>
                <a:spcPct val="80000"/>
              </a:lnSpc>
              <a:spcBef>
                <a:spcPct val="0"/>
              </a:spcBef>
              <a:buNone/>
              <a:tabLst>
                <a:tab pos="685800" algn="l"/>
                <a:tab pos="1828800" algn="l"/>
                <a:tab pos="3314700" algn="l"/>
              </a:tabLst>
            </a:pPr>
            <a:r>
              <a:rPr lang="en-US" altLang="zh-CN" b="1" dirty="0">
                <a:latin typeface="Calibri" panose="020F0502020204030204" pitchFamily="34" charset="0"/>
              </a:rPr>
              <a:t>	Complex c2 = new Complex(5);	         // c2.re == 5, c2.im == 0</a:t>
            </a:r>
          </a:p>
          <a:p>
            <a:pPr marL="266700" indent="-266700" eaLnBrk="1" hangingPunct="1">
              <a:lnSpc>
                <a:spcPct val="80000"/>
              </a:lnSpc>
              <a:spcBef>
                <a:spcPct val="0"/>
              </a:spcBef>
              <a:buNone/>
              <a:tabLst>
                <a:tab pos="685800" algn="l"/>
                <a:tab pos="1828800" algn="l"/>
                <a:tab pos="3314700" algn="l"/>
              </a:tabLst>
            </a:pPr>
            <a:r>
              <a:rPr lang="en-US" altLang="zh-CN" b="1" dirty="0">
                <a:latin typeface="Calibri" panose="020F0502020204030204" pitchFamily="34" charset="0"/>
              </a:rPr>
              <a:t>	Complex c3 = new Complex(10, 3);     // c3.re == 10, c3.im == 3</a:t>
            </a:r>
          </a:p>
          <a:p>
            <a:pPr marL="266700" indent="-266700" eaLnBrk="1" hangingPunct="1">
              <a:lnSpc>
                <a:spcPct val="70000"/>
              </a:lnSpc>
              <a:spcBef>
                <a:spcPct val="0"/>
              </a:spcBef>
              <a:buNone/>
              <a:tabLst>
                <a:tab pos="685800" algn="l"/>
                <a:tab pos="1828800" algn="l"/>
                <a:tab pos="3314700" algn="l"/>
              </a:tabLst>
            </a:pPr>
            <a:endParaRPr lang="en-US" altLang="zh-CN" b="1" dirty="0">
              <a:latin typeface="Arial" panose="020B0604020202020204" pitchFamily="34" charset="0"/>
            </a:endParaRPr>
          </a:p>
          <a:p>
            <a:pPr marL="266700" indent="-266700" eaLnBrk="1" hangingPunct="1">
              <a:lnSpc>
                <a:spcPct val="90000"/>
              </a:lnSpc>
              <a:spcBef>
                <a:spcPct val="0"/>
              </a:spcBef>
              <a:buClr>
                <a:schemeClr val="tx1"/>
              </a:buClr>
              <a:buFont typeface="Wingdings" panose="05000000000000000000" pitchFamily="2" charset="2"/>
              <a:buChar char="l"/>
              <a:tabLst>
                <a:tab pos="685800" algn="l"/>
                <a:tab pos="1828800" algn="l"/>
                <a:tab pos="3314700" algn="l"/>
              </a:tabLst>
            </a:pPr>
            <a:r>
              <a:rPr lang="en-US" altLang="zh-CN" b="1" dirty="0"/>
              <a:t>For </a:t>
            </a:r>
            <a:r>
              <a:rPr lang="en-US" altLang="zh-CN" b="1" u="sng" dirty="0"/>
              <a:t>every</a:t>
            </a:r>
            <a:r>
              <a:rPr lang="en-US" altLang="zh-CN" b="1" dirty="0"/>
              <a:t> </a:t>
            </a:r>
            <a:r>
              <a:rPr lang="en-US" altLang="zh-CN" b="1" u="sng" dirty="0">
                <a:solidFill>
                  <a:srgbClr val="FF0000"/>
                </a:solidFill>
              </a:rPr>
              <a:t>struct the compiler generates a </a:t>
            </a:r>
            <a:r>
              <a:rPr lang="en-US" altLang="zh-CN" b="1" u="sng" dirty="0" err="1">
                <a:solidFill>
                  <a:srgbClr val="FF0000"/>
                </a:solidFill>
              </a:rPr>
              <a:t>parameterless</a:t>
            </a:r>
            <a:r>
              <a:rPr lang="en-US" altLang="zh-CN" b="1" u="sng" dirty="0">
                <a:solidFill>
                  <a:srgbClr val="FF0000"/>
                </a:solidFill>
              </a:rPr>
              <a:t> default constructor</a:t>
            </a:r>
            <a:br>
              <a:rPr lang="en-US" altLang="zh-CN" b="1" dirty="0"/>
            </a:br>
            <a:r>
              <a:rPr lang="en-US" altLang="zh-CN" b="1" dirty="0"/>
              <a:t>(even if there are other constructors).</a:t>
            </a:r>
            <a:br>
              <a:rPr lang="en-US" altLang="zh-CN" b="1" dirty="0"/>
            </a:br>
            <a:r>
              <a:rPr lang="en-US" altLang="zh-CN" b="1" dirty="0"/>
              <a:t>The default constructor zeroes all fields.</a:t>
            </a:r>
          </a:p>
          <a:p>
            <a:pPr marL="266700" indent="-266700" eaLnBrk="1" hangingPunct="1">
              <a:lnSpc>
                <a:spcPct val="90000"/>
              </a:lnSpc>
              <a:buClr>
                <a:schemeClr val="tx1"/>
              </a:buClr>
              <a:buFont typeface="Wingdings" panose="05000000000000000000" pitchFamily="2" charset="2"/>
              <a:buChar char="l"/>
              <a:tabLst>
                <a:tab pos="685800" algn="l"/>
                <a:tab pos="1828800" algn="l"/>
                <a:tab pos="3314700" algn="l"/>
              </a:tabLst>
            </a:pPr>
            <a:r>
              <a:rPr lang="en-US" altLang="zh-CN" b="1" dirty="0"/>
              <a:t>Programmers </a:t>
            </a:r>
            <a:r>
              <a:rPr lang="en-US" altLang="zh-CN" b="1" u="sng" dirty="0">
                <a:solidFill>
                  <a:srgbClr val="FF0000"/>
                </a:solidFill>
              </a:rPr>
              <a:t>must not declare a </a:t>
            </a:r>
            <a:r>
              <a:rPr lang="en-US" altLang="zh-CN" b="1" u="sng" dirty="0" err="1">
                <a:solidFill>
                  <a:srgbClr val="FF0000"/>
                </a:solidFill>
              </a:rPr>
              <a:t>parameterless</a:t>
            </a:r>
            <a:r>
              <a:rPr lang="en-US" altLang="zh-CN" b="1" u="sng" dirty="0">
                <a:solidFill>
                  <a:srgbClr val="FF0000"/>
                </a:solidFill>
              </a:rPr>
              <a:t> constructor </a:t>
            </a:r>
            <a:r>
              <a:rPr lang="en-US" altLang="zh-CN" b="1" dirty="0"/>
              <a:t>for structs </a:t>
            </a:r>
            <a:br>
              <a:rPr lang="en-US" altLang="zh-CN" b="1" dirty="0"/>
            </a:br>
            <a:r>
              <a:rPr lang="en-US" altLang="zh-CN" b="1" dirty="0"/>
              <a:t>(for </a:t>
            </a:r>
            <a:r>
              <a:rPr lang="en-US" altLang="zh-CN" b="1" dirty="0">
                <a:solidFill>
                  <a:srgbClr val="FF0000"/>
                </a:solidFill>
              </a:rPr>
              <a:t>implementation reasons of </a:t>
            </a:r>
            <a:r>
              <a:rPr lang="en-US" altLang="zh-CN" b="1" dirty="0"/>
              <a:t>the CLR).</a:t>
            </a:r>
          </a:p>
          <a:p>
            <a:pPr marL="266700" indent="-266700" eaLnBrk="1" hangingPunct="1">
              <a:lnSpc>
                <a:spcPct val="90000"/>
              </a:lnSpc>
              <a:buClr>
                <a:schemeClr val="tx1"/>
              </a:buClr>
              <a:buFont typeface="Wingdings" panose="05000000000000000000" pitchFamily="2" charset="2"/>
              <a:buChar char="l"/>
              <a:tabLst>
                <a:tab pos="685800" algn="l"/>
                <a:tab pos="1828800" algn="l"/>
                <a:tab pos="3314700" algn="l"/>
              </a:tabLst>
            </a:pPr>
            <a:r>
              <a:rPr lang="en-US" altLang="zh-CN" b="1" u="sng" dirty="0">
                <a:solidFill>
                  <a:srgbClr val="FF0000"/>
                </a:solidFill>
              </a:rPr>
              <a:t>A constructor of a struct must initialize all fields.</a:t>
            </a:r>
          </a:p>
        </p:txBody>
      </p:sp>
      <p:sp>
        <p:nvSpPr>
          <p:cNvPr id="183301" name="Rectangle 3"/>
          <p:cNvSpPr>
            <a:spLocks noGrp="1" noChangeArrowheads="1"/>
          </p:cNvSpPr>
          <p:nvPr>
            <p:ph type="title"/>
          </p:nvPr>
        </p:nvSpPr>
        <p:spPr/>
        <p:txBody>
          <a:bodyPr/>
          <a:lstStyle/>
          <a:p>
            <a:pPr eaLnBrk="1" hangingPunct="1"/>
            <a:r>
              <a:rPr lang="en-US" altLang="zh-CN"/>
              <a:t>Constructor for Structs</a:t>
            </a:r>
          </a:p>
        </p:txBody>
      </p:sp>
    </p:spTree>
    <p:extLst>
      <p:ext uri="{BB962C8B-B14F-4D97-AF65-F5344CB8AC3E}">
        <p14:creationId xmlns:p14="http://schemas.microsoft.com/office/powerpoint/2010/main" val="4103810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7796">
                                            <p:txEl>
                                              <p:pRg st="8" end="8"/>
                                            </p:txEl>
                                          </p:spTgt>
                                        </p:tgtEl>
                                        <p:attrNameLst>
                                          <p:attrName>style.visibility</p:attrName>
                                        </p:attrNameLst>
                                      </p:cBhvr>
                                      <p:to>
                                        <p:strVal val="visible"/>
                                      </p:to>
                                    </p:set>
                                    <p:animEffect transition="in" filter="wipe(left)">
                                      <p:cBhvr>
                                        <p:cTn id="7" dur="500"/>
                                        <p:tgtEl>
                                          <p:spTgt spid="417796">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796">
                                            <p:txEl>
                                              <p:pRg st="9" end="9"/>
                                            </p:txEl>
                                          </p:spTgt>
                                        </p:tgtEl>
                                        <p:attrNameLst>
                                          <p:attrName>style.visibility</p:attrName>
                                        </p:attrNameLst>
                                      </p:cBhvr>
                                      <p:to>
                                        <p:strVal val="visible"/>
                                      </p:to>
                                    </p:set>
                                    <p:animEffect transition="in" filter="wipe(left)">
                                      <p:cBhvr>
                                        <p:cTn id="12" dur="500"/>
                                        <p:tgtEl>
                                          <p:spTgt spid="417796">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796">
                                            <p:txEl>
                                              <p:pRg st="10" end="10"/>
                                            </p:txEl>
                                          </p:spTgt>
                                        </p:tgtEl>
                                        <p:attrNameLst>
                                          <p:attrName>style.visibility</p:attrName>
                                        </p:attrNameLst>
                                      </p:cBhvr>
                                      <p:to>
                                        <p:strVal val="visible"/>
                                      </p:to>
                                    </p:set>
                                    <p:animEffect transition="in" filter="wipe(left)">
                                      <p:cBhvr>
                                        <p:cTn id="17" dur="500"/>
                                        <p:tgtEl>
                                          <p:spTgt spid="417796">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7796">
                                            <p:txEl>
                                              <p:pRg st="11" end="11"/>
                                            </p:txEl>
                                          </p:spTgt>
                                        </p:tgtEl>
                                        <p:attrNameLst>
                                          <p:attrName>style.visibility</p:attrName>
                                        </p:attrNameLst>
                                      </p:cBhvr>
                                      <p:to>
                                        <p:strVal val="visible"/>
                                      </p:to>
                                    </p:set>
                                    <p:animEffect transition="in" filter="wipe(left)">
                                      <p:cBhvr>
                                        <p:cTn id="22" dur="500"/>
                                        <p:tgtEl>
                                          <p:spTgt spid="417796">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17796">
                                            <p:txEl>
                                              <p:pRg st="13" end="13"/>
                                            </p:txEl>
                                          </p:spTgt>
                                        </p:tgtEl>
                                        <p:attrNameLst>
                                          <p:attrName>style.visibility</p:attrName>
                                        </p:attrNameLst>
                                      </p:cBhvr>
                                      <p:to>
                                        <p:strVal val="visible"/>
                                      </p:to>
                                    </p:set>
                                    <p:animEffect transition="in" filter="dissolve">
                                      <p:cBhvr>
                                        <p:cTn id="27" dur="500"/>
                                        <p:tgtEl>
                                          <p:spTgt spid="417796">
                                            <p:txEl>
                                              <p:pRg st="13" end="1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17796">
                                            <p:txEl>
                                              <p:pRg st="14" end="14"/>
                                            </p:txEl>
                                          </p:spTgt>
                                        </p:tgtEl>
                                        <p:attrNameLst>
                                          <p:attrName>style.visibility</p:attrName>
                                        </p:attrNameLst>
                                      </p:cBhvr>
                                      <p:to>
                                        <p:strVal val="visible"/>
                                      </p:to>
                                    </p:set>
                                    <p:animEffect transition="in" filter="dissolve">
                                      <p:cBhvr>
                                        <p:cTn id="30" dur="500"/>
                                        <p:tgtEl>
                                          <p:spTgt spid="417796">
                                            <p:txEl>
                                              <p:pRg st="14" end="1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17796">
                                            <p:txEl>
                                              <p:pRg st="15" end="15"/>
                                            </p:txEl>
                                          </p:spTgt>
                                        </p:tgtEl>
                                        <p:attrNameLst>
                                          <p:attrName>style.visibility</p:attrName>
                                        </p:attrNameLst>
                                      </p:cBhvr>
                                      <p:to>
                                        <p:strVal val="visible"/>
                                      </p:to>
                                    </p:set>
                                    <p:animEffect transition="in" filter="dissolve">
                                      <p:cBhvr>
                                        <p:cTn id="33" dur="500"/>
                                        <p:tgtEl>
                                          <p:spTgt spid="41779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12C9CC64-8D9E-421A-A6BB-4E5E428AD0BE}" type="slidenum">
              <a:rPr lang="zh-CN" altLang="en-US" sz="1400">
                <a:solidFill>
                  <a:srgbClr val="000000"/>
                </a:solidFill>
                <a:latin typeface="Tahoma" panose="020B0604030504040204" pitchFamily="34" charset="0"/>
              </a:rPr>
              <a:pPr eaLnBrk="1" hangingPunct="1">
                <a:spcBef>
                  <a:spcPct val="0"/>
                </a:spcBef>
                <a:buClrTx/>
                <a:buSzTx/>
                <a:buFontTx/>
                <a:buNone/>
              </a:pPr>
              <a:t>67</a:t>
            </a:fld>
            <a:endParaRPr lang="en-US" altLang="zh-CN" sz="1400">
              <a:solidFill>
                <a:srgbClr val="000000"/>
              </a:solidFill>
              <a:latin typeface="Tahoma" panose="020B0604030504040204" pitchFamily="34" charset="0"/>
            </a:endParaRPr>
          </a:p>
        </p:txBody>
      </p:sp>
      <p:sp>
        <p:nvSpPr>
          <p:cNvPr id="184323" name="Rectangle 2"/>
          <p:cNvSpPr>
            <a:spLocks noChangeArrowheads="1"/>
          </p:cNvSpPr>
          <p:nvPr/>
        </p:nvSpPr>
        <p:spPr bwMode="auto">
          <a:xfrm>
            <a:off x="2206626" y="3076576"/>
            <a:ext cx="6913563" cy="14319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4324" name="Rectangle 3"/>
          <p:cNvSpPr>
            <a:spLocks noChangeArrowheads="1"/>
          </p:cNvSpPr>
          <p:nvPr/>
        </p:nvSpPr>
        <p:spPr bwMode="auto">
          <a:xfrm>
            <a:off x="2206626" y="1557339"/>
            <a:ext cx="6913563" cy="14319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4325" name="Rectangle 5"/>
          <p:cNvSpPr>
            <a:spLocks noGrp="1" noChangeArrowheads="1"/>
          </p:cNvSpPr>
          <p:nvPr>
            <p:ph type="body" idx="1"/>
          </p:nvPr>
        </p:nvSpPr>
        <p:spPr>
          <a:xfrm>
            <a:off x="2135188" y="1125539"/>
            <a:ext cx="7772400" cy="5183187"/>
          </a:xfrm>
        </p:spPr>
        <p:txBody>
          <a:bodyPr/>
          <a:lstStyle/>
          <a:p>
            <a:pPr marL="266700" indent="-266700" eaLnBrk="1" hangingPunct="1">
              <a:lnSpc>
                <a:spcPct val="70000"/>
              </a:lnSpc>
              <a:buNone/>
              <a:tabLst>
                <a:tab pos="685800" algn="l"/>
              </a:tabLst>
            </a:pPr>
            <a:r>
              <a:rPr lang="en-US" altLang="zh-CN" b="1" dirty="0"/>
              <a:t>Both for classes and for structs</a:t>
            </a:r>
          </a:p>
          <a:p>
            <a:pPr marL="266700" indent="-266700" eaLnBrk="1" hangingPunct="1">
              <a:lnSpc>
                <a:spcPct val="70000"/>
              </a:lnSpc>
              <a:buNone/>
              <a:tabLst>
                <a:tab pos="685800" algn="l"/>
              </a:tabLst>
            </a:pPr>
            <a:endParaRPr lang="en-US" altLang="zh-CN" b="1" dirty="0"/>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class Rectangle {</a:t>
            </a:r>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static Rectangle()</a:t>
            </a: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("Rectangle initialized");</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70000"/>
              </a:lnSpc>
              <a:spcBef>
                <a:spcPct val="0"/>
              </a:spcBef>
              <a:buNone/>
              <a:tabLst>
                <a:tab pos="685800" algn="l"/>
              </a:tabLst>
            </a:pPr>
            <a:endParaRPr lang="en-US" altLang="zh-CN" b="1" dirty="0">
              <a:latin typeface="Calibri" panose="020F0502020204030204" pitchFamily="34" charset="0"/>
            </a:endParaRPr>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struct Point {</a:t>
            </a:r>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static Point()</a:t>
            </a: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("Point initialized");</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70000"/>
              </a:lnSpc>
              <a:buNone/>
              <a:tabLst>
                <a:tab pos="685800" algn="l"/>
              </a:tabLst>
            </a:pPr>
            <a:endParaRPr lang="en-US" altLang="zh-CN" b="1" dirty="0">
              <a:latin typeface="Calibri" panose="020F0502020204030204" pitchFamily="34" charset="0"/>
            </a:endParaRPr>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t>Must be </a:t>
            </a:r>
            <a:r>
              <a:rPr lang="en-US" altLang="zh-CN" b="1" u="sng" dirty="0" err="1">
                <a:solidFill>
                  <a:srgbClr val="FF0000"/>
                </a:solidFill>
              </a:rPr>
              <a:t>parameterless</a:t>
            </a:r>
            <a:r>
              <a:rPr lang="en-US" altLang="zh-CN" b="1" dirty="0"/>
              <a:t> (also for structs) and have </a:t>
            </a:r>
            <a:r>
              <a:rPr lang="en-US" altLang="zh-CN" b="1" u="sng" dirty="0"/>
              <a:t>no</a:t>
            </a:r>
            <a:r>
              <a:rPr lang="en-US" altLang="zh-CN" b="1" dirty="0"/>
              <a:t> </a:t>
            </a:r>
            <a:r>
              <a:rPr lang="en-US" altLang="zh-CN" b="1" i="1" dirty="0"/>
              <a:t>public</a:t>
            </a:r>
            <a:r>
              <a:rPr lang="en-US" altLang="zh-CN" b="1" dirty="0"/>
              <a:t> or </a:t>
            </a:r>
            <a:r>
              <a:rPr lang="en-US" altLang="zh-CN" b="1" i="1" dirty="0"/>
              <a:t>private</a:t>
            </a:r>
            <a:r>
              <a:rPr lang="en-US" altLang="zh-CN" b="1" dirty="0"/>
              <a:t> modifier.</a:t>
            </a:r>
            <a:r>
              <a:rPr lang="zh-CN" altLang="en-US" b="1" dirty="0"/>
              <a:t>（</a:t>
            </a:r>
            <a:r>
              <a:rPr lang="en-US" altLang="zh-CN" b="1" dirty="0"/>
              <a:t>JAVA static{}(</a:t>
            </a:r>
            <a:r>
              <a:rPr lang="zh-CN" altLang="en-US" b="1" dirty="0"/>
              <a:t>只有静态块，没有静态构函</a:t>
            </a:r>
            <a:r>
              <a:rPr lang="en-US" altLang="zh-CN" b="1" dirty="0"/>
              <a:t>)</a:t>
            </a:r>
            <a:r>
              <a:rPr lang="zh-CN" altLang="en-US" b="1" dirty="0"/>
              <a:t>）</a:t>
            </a:r>
            <a:endParaRPr lang="en-US" altLang="zh-CN" b="1" dirty="0"/>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t>There must be </a:t>
            </a:r>
            <a:r>
              <a:rPr lang="en-US" altLang="zh-CN" b="1" u="sng" dirty="0"/>
              <a:t>just one</a:t>
            </a:r>
            <a:r>
              <a:rPr lang="en-US" altLang="zh-CN" b="1" dirty="0"/>
              <a:t> static constructor per class/struct.</a:t>
            </a:r>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solidFill>
                  <a:srgbClr val="FF0000"/>
                </a:solidFill>
              </a:rPr>
              <a:t>Is invoked </a:t>
            </a:r>
            <a:r>
              <a:rPr lang="en-US" altLang="zh-CN" b="1" u="sng" dirty="0">
                <a:solidFill>
                  <a:srgbClr val="FF0000"/>
                </a:solidFill>
              </a:rPr>
              <a:t>once</a:t>
            </a:r>
            <a:r>
              <a:rPr lang="en-US" altLang="zh-CN" b="1" dirty="0">
                <a:solidFill>
                  <a:srgbClr val="FF0000"/>
                </a:solidFill>
              </a:rPr>
              <a:t> </a:t>
            </a:r>
            <a:r>
              <a:rPr lang="en-US" altLang="zh-CN" sz="2400" b="1" u="sng" dirty="0">
                <a:solidFill>
                  <a:srgbClr val="FF0000"/>
                </a:solidFill>
              </a:rPr>
              <a:t>before this type is used for the first time</a:t>
            </a:r>
            <a:r>
              <a:rPr lang="en-US" altLang="zh-CN" b="1" dirty="0">
                <a:solidFill>
                  <a:srgbClr val="FF0000"/>
                </a:solidFill>
              </a:rPr>
              <a:t>.</a:t>
            </a:r>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t>Used for </a:t>
            </a:r>
            <a:r>
              <a:rPr lang="en-US" altLang="zh-CN" sz="2400" b="1" dirty="0">
                <a:solidFill>
                  <a:srgbClr val="FF0000"/>
                </a:solidFill>
              </a:rPr>
              <a:t>initialization</a:t>
            </a:r>
            <a:r>
              <a:rPr lang="en-US" altLang="zh-CN" b="1" dirty="0"/>
              <a:t> of static fields.</a:t>
            </a:r>
          </a:p>
        </p:txBody>
      </p:sp>
      <p:sp>
        <p:nvSpPr>
          <p:cNvPr id="184326" name="Rectangle 4"/>
          <p:cNvSpPr>
            <a:spLocks noGrp="1" noChangeArrowheads="1"/>
          </p:cNvSpPr>
          <p:nvPr>
            <p:ph type="title"/>
          </p:nvPr>
        </p:nvSpPr>
        <p:spPr/>
        <p:txBody>
          <a:bodyPr/>
          <a:lstStyle/>
          <a:p>
            <a:pPr eaLnBrk="1" hangingPunct="1"/>
            <a:r>
              <a:rPr lang="en-US" altLang="zh-CN"/>
              <a:t>Static Constructors</a:t>
            </a:r>
          </a:p>
        </p:txBody>
      </p:sp>
    </p:spTree>
    <p:extLst>
      <p:ext uri="{BB962C8B-B14F-4D97-AF65-F5344CB8AC3E}">
        <p14:creationId xmlns:p14="http://schemas.microsoft.com/office/powerpoint/2010/main" val="2786576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804FE01-A0EF-4E64-88F8-788223057E67}" type="slidenum">
              <a:rPr lang="zh-CN" altLang="en-US" sz="1400">
                <a:solidFill>
                  <a:srgbClr val="000000"/>
                </a:solidFill>
                <a:latin typeface="Tahoma" panose="020B0604030504040204" pitchFamily="34" charset="0"/>
              </a:rPr>
              <a:pPr eaLnBrk="1" hangingPunct="1">
                <a:spcBef>
                  <a:spcPct val="0"/>
                </a:spcBef>
                <a:buClrTx/>
                <a:buSzTx/>
                <a:buFontTx/>
                <a:buNone/>
              </a:pPr>
              <a:t>68</a:t>
            </a:fld>
            <a:endParaRPr lang="en-US" altLang="zh-CN" sz="1400">
              <a:solidFill>
                <a:srgbClr val="000000"/>
              </a:solidFill>
              <a:latin typeface="Tahoma" panose="020B0604030504040204" pitchFamily="34" charset="0"/>
            </a:endParaRPr>
          </a:p>
        </p:txBody>
      </p:sp>
      <p:sp>
        <p:nvSpPr>
          <p:cNvPr id="185347" name="Rectangle 2"/>
          <p:cNvSpPr>
            <a:spLocks noChangeArrowheads="1"/>
          </p:cNvSpPr>
          <p:nvPr/>
        </p:nvSpPr>
        <p:spPr bwMode="auto">
          <a:xfrm>
            <a:off x="2279650" y="1125539"/>
            <a:ext cx="7416800" cy="22320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5348" name="Rectangle 4"/>
          <p:cNvSpPr>
            <a:spLocks noGrp="1" noChangeArrowheads="1"/>
          </p:cNvSpPr>
          <p:nvPr>
            <p:ph type="body" idx="1"/>
          </p:nvPr>
        </p:nvSpPr>
        <p:spPr>
          <a:xfrm>
            <a:off x="2063750" y="1125539"/>
            <a:ext cx="7772400" cy="5139869"/>
          </a:xfrm>
          <a:noFill/>
        </p:spPr>
        <p:txBody>
          <a:bodyPr>
            <a:spAutoFit/>
          </a:bodyPr>
          <a:lstStyle/>
          <a:p>
            <a:pPr marL="266700" indent="-266700" eaLnBrk="1" hangingPunct="1">
              <a:spcBef>
                <a:spcPct val="0"/>
              </a:spcBef>
              <a:buNone/>
              <a:tabLst>
                <a:tab pos="571500" algn="l"/>
                <a:tab pos="800100" algn="l"/>
              </a:tabLst>
            </a:pPr>
            <a:r>
              <a:rPr lang="zh-CN" altLang="en-US" b="1" dirty="0">
                <a:latin typeface="Calibri" panose="020F0502020204030204" pitchFamily="34" charset="0"/>
              </a:rPr>
              <a:t>	</a:t>
            </a:r>
            <a:r>
              <a:rPr lang="en-US" altLang="zh-CN" b="1" dirty="0">
                <a:latin typeface="Calibri" panose="020F0502020204030204" pitchFamily="34" charset="0"/>
              </a:rPr>
              <a:t>class Test {</a:t>
            </a:r>
          </a:p>
          <a:p>
            <a:pPr marL="266700" indent="-266700" eaLnBrk="1" hangingPunct="1">
              <a:spcBef>
                <a:spcPct val="0"/>
              </a:spcBef>
              <a:buNone/>
              <a:tabLst>
                <a:tab pos="571500" algn="l"/>
                <a:tab pos="800100" algn="l"/>
              </a:tabLst>
            </a:pPr>
            <a:endParaRPr lang="en-US" altLang="zh-CN" b="1" dirty="0">
              <a:latin typeface="Calibri" panose="020F0502020204030204" pitchFamily="34" charset="0"/>
            </a:endParaRP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a:t>
            </a:r>
            <a:r>
              <a:rPr lang="en-US" altLang="zh-CN" b="1" dirty="0">
                <a:solidFill>
                  <a:srgbClr val="FF0000"/>
                </a:solidFill>
              </a:rPr>
              <a:t>~</a:t>
            </a:r>
            <a:r>
              <a:rPr lang="en-US" altLang="zh-CN" b="1" dirty="0">
                <a:solidFill>
                  <a:srgbClr val="FF0000"/>
                </a:solidFill>
                <a:latin typeface="Calibri" panose="020F0502020204030204" pitchFamily="34" charset="0"/>
              </a:rPr>
              <a:t>Test</a:t>
            </a: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 </a:t>
            </a:r>
            <a:r>
              <a:rPr lang="en-US" altLang="zh-CN" b="1" i="1" dirty="0">
                <a:latin typeface="Calibri" panose="020F0502020204030204" pitchFamily="34" charset="0"/>
              </a:rPr>
              <a:t>cleanup actions</a:t>
            </a: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endParaRPr lang="en-US" altLang="zh-CN" b="1" dirty="0">
              <a:latin typeface="Calibri" panose="020F0502020204030204" pitchFamily="34" charset="0"/>
            </a:endParaRP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endParaRPr lang="en-US" altLang="zh-CN" b="1" dirty="0">
              <a:latin typeface="Calibri" panose="020F0502020204030204" pitchFamily="34" charset="0"/>
            </a:endParaRP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Correspond to finalizers in Java.</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Called for an object </a:t>
            </a:r>
            <a:r>
              <a:rPr lang="en-US" altLang="zh-CN" b="1" u="sng" dirty="0">
                <a:solidFill>
                  <a:srgbClr val="FF0000"/>
                </a:solidFill>
              </a:rPr>
              <a:t>before it is removed by </a:t>
            </a:r>
            <a:r>
              <a:rPr lang="en-US" altLang="zh-CN" b="1" dirty="0"/>
              <a:t>the garbage collector.</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Can be used, for example, to close open files.</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u="sng" dirty="0">
                <a:solidFill>
                  <a:srgbClr val="FF0000"/>
                </a:solidFill>
              </a:rPr>
              <a:t>Base class destructor is called automatically at the end.</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u="sng" dirty="0">
                <a:solidFill>
                  <a:srgbClr val="FF0000"/>
                </a:solidFill>
              </a:rPr>
              <a:t>No </a:t>
            </a:r>
            <a:r>
              <a:rPr lang="en-US" altLang="zh-CN" b="1" i="1" u="sng" dirty="0">
                <a:solidFill>
                  <a:srgbClr val="FF0000"/>
                </a:solidFill>
              </a:rPr>
              <a:t>public</a:t>
            </a:r>
            <a:r>
              <a:rPr lang="en-US" altLang="zh-CN" b="1" u="sng" dirty="0">
                <a:solidFill>
                  <a:srgbClr val="FF0000"/>
                </a:solidFill>
              </a:rPr>
              <a:t> or </a:t>
            </a:r>
            <a:r>
              <a:rPr lang="en-US" altLang="zh-CN" b="1" i="1" u="sng" dirty="0">
                <a:solidFill>
                  <a:srgbClr val="FF0000"/>
                </a:solidFill>
              </a:rPr>
              <a:t>private</a:t>
            </a:r>
            <a:r>
              <a:rPr lang="en-US" altLang="zh-CN" b="1" dirty="0"/>
              <a:t>.</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Is dangerous (object resurrection) and should be avoided</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u="sng" dirty="0">
                <a:solidFill>
                  <a:srgbClr val="FF0000"/>
                </a:solidFill>
              </a:rPr>
              <a:t>Structs must not have a destructor (reason unknown).</a:t>
            </a:r>
          </a:p>
        </p:txBody>
      </p:sp>
      <p:sp>
        <p:nvSpPr>
          <p:cNvPr id="185349" name="Rectangle 3"/>
          <p:cNvSpPr>
            <a:spLocks noGrp="1" noChangeArrowheads="1"/>
          </p:cNvSpPr>
          <p:nvPr>
            <p:ph type="title"/>
          </p:nvPr>
        </p:nvSpPr>
        <p:spPr/>
        <p:txBody>
          <a:bodyPr/>
          <a:lstStyle/>
          <a:p>
            <a:pPr eaLnBrk="1" hangingPunct="1"/>
            <a:r>
              <a:rPr lang="en-US" altLang="zh-CN"/>
              <a:t>Destructors</a:t>
            </a:r>
          </a:p>
        </p:txBody>
      </p:sp>
    </p:spTree>
    <p:extLst>
      <p:ext uri="{BB962C8B-B14F-4D97-AF65-F5344CB8AC3E}">
        <p14:creationId xmlns:p14="http://schemas.microsoft.com/office/powerpoint/2010/main" val="2039688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EBF7D11B-28E2-4193-9527-CE1503D5BD91}" type="slidenum">
              <a:rPr lang="zh-CN" altLang="en-US" sz="1400">
                <a:solidFill>
                  <a:srgbClr val="000000"/>
                </a:solidFill>
                <a:latin typeface="Tahoma" panose="020B0604030504040204" pitchFamily="34" charset="0"/>
              </a:rPr>
              <a:pPr eaLnBrk="1" hangingPunct="1">
                <a:spcBef>
                  <a:spcPct val="0"/>
                </a:spcBef>
                <a:buClrTx/>
                <a:buSzTx/>
                <a:buFontTx/>
                <a:buNone/>
              </a:pPr>
              <a:t>69</a:t>
            </a:fld>
            <a:endParaRPr lang="en-US" altLang="zh-CN" sz="1400">
              <a:solidFill>
                <a:srgbClr val="000000"/>
              </a:solidFill>
              <a:latin typeface="Tahoma" panose="020B0604030504040204" pitchFamily="34" charset="0"/>
            </a:endParaRPr>
          </a:p>
        </p:txBody>
      </p:sp>
      <p:sp>
        <p:nvSpPr>
          <p:cNvPr id="186371" name="Rectangle 2"/>
          <p:cNvSpPr>
            <a:spLocks noGrp="1" noChangeArrowheads="1"/>
          </p:cNvSpPr>
          <p:nvPr>
            <p:ph type="title"/>
          </p:nvPr>
        </p:nvSpPr>
        <p:spPr/>
        <p:txBody>
          <a:bodyPr/>
          <a:lstStyle/>
          <a:p>
            <a:pPr eaLnBrk="1" hangingPunct="1"/>
            <a:r>
              <a:rPr lang="en-US" altLang="zh-CN"/>
              <a:t>Properties</a:t>
            </a:r>
          </a:p>
        </p:txBody>
      </p:sp>
      <p:sp>
        <p:nvSpPr>
          <p:cNvPr id="186372" name="Text Box 3"/>
          <p:cNvSpPr txBox="1">
            <a:spLocks noChangeArrowheads="1"/>
          </p:cNvSpPr>
          <p:nvPr/>
        </p:nvSpPr>
        <p:spPr bwMode="auto">
          <a:xfrm>
            <a:off x="2063751" y="1198564"/>
            <a:ext cx="46720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2200" b="1">
                <a:solidFill>
                  <a:srgbClr val="000000"/>
                </a:solidFill>
              </a:rPr>
              <a:t>"Syntactic sugar" for get/set methods</a:t>
            </a:r>
          </a:p>
        </p:txBody>
      </p:sp>
      <p:sp>
        <p:nvSpPr>
          <p:cNvPr id="186373" name="Text Box 4"/>
          <p:cNvSpPr txBox="1">
            <a:spLocks noChangeArrowheads="1"/>
          </p:cNvSpPr>
          <p:nvPr/>
        </p:nvSpPr>
        <p:spPr bwMode="auto">
          <a:xfrm>
            <a:off x="2082800" y="1958976"/>
            <a:ext cx="3714750" cy="16303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80975" algn="l"/>
                <a:tab pos="361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class C {</a:t>
            </a:r>
          </a:p>
          <a:p>
            <a:pPr>
              <a:spcBef>
                <a:spcPct val="0"/>
              </a:spcBef>
              <a:buClrTx/>
              <a:buSzTx/>
              <a:buFontTx/>
              <a:buNone/>
            </a:pPr>
            <a:r>
              <a:rPr kumimoji="0" lang="de-AT" altLang="zh-CN" sz="1800" b="1">
                <a:solidFill>
                  <a:srgbClr val="000000"/>
                </a:solidFill>
                <a:latin typeface="Calibri" panose="020F0502020204030204" pitchFamily="34" charset="0"/>
              </a:rPr>
              <a:t>	private int size;</a:t>
            </a:r>
          </a:p>
          <a:p>
            <a:pPr>
              <a:spcBef>
                <a:spcPct val="30000"/>
              </a:spcBef>
              <a:buClrTx/>
              <a:buSzTx/>
              <a:buFontTx/>
              <a:buNone/>
            </a:pPr>
            <a:r>
              <a:rPr kumimoji="0" lang="de-AT" altLang="zh-CN" sz="1800" b="1">
                <a:solidFill>
                  <a:srgbClr val="000000"/>
                </a:solidFill>
                <a:latin typeface="Calibri" panose="020F0502020204030204" pitchFamily="34" charset="0"/>
              </a:rPr>
              <a:t>	public int getSize() { return size; }</a:t>
            </a:r>
          </a:p>
          <a:p>
            <a:pPr>
              <a:spcBef>
                <a:spcPct val="30000"/>
              </a:spcBef>
              <a:buClrTx/>
              <a:buSzTx/>
              <a:buFontTx/>
              <a:buNone/>
            </a:pPr>
            <a:r>
              <a:rPr kumimoji="0" lang="de-AT" altLang="zh-CN" sz="1800" b="1">
                <a:solidFill>
                  <a:srgbClr val="000000"/>
                </a:solidFill>
                <a:latin typeface="Calibri" panose="020F0502020204030204" pitchFamily="34" charset="0"/>
              </a:rPr>
              <a:t>	public void setSize(int x) { size = x; }</a:t>
            </a:r>
          </a:p>
          <a:p>
            <a:pPr>
              <a:spcBef>
                <a:spcPct val="0"/>
              </a:spcBef>
              <a:buClrTx/>
              <a:buSzTx/>
              <a:buFontTx/>
              <a:buNone/>
            </a:pPr>
            <a:r>
              <a:rPr kumimoji="0" lang="de-AT" altLang="zh-CN" sz="1800" b="1">
                <a:solidFill>
                  <a:srgbClr val="000000"/>
                </a:solidFill>
                <a:latin typeface="Calibri" panose="020F0502020204030204" pitchFamily="34" charset="0"/>
              </a:rPr>
              <a:t>}</a:t>
            </a:r>
          </a:p>
        </p:txBody>
      </p:sp>
      <p:sp>
        <p:nvSpPr>
          <p:cNvPr id="186374" name="Text Box 5"/>
          <p:cNvSpPr txBox="1">
            <a:spLocks noChangeArrowheads="1"/>
          </p:cNvSpPr>
          <p:nvPr/>
        </p:nvSpPr>
        <p:spPr bwMode="auto">
          <a:xfrm>
            <a:off x="2063751" y="1604964"/>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i="1">
                <a:solidFill>
                  <a:srgbClr val="000000"/>
                </a:solidFill>
              </a:rPr>
              <a:t>Java</a:t>
            </a:r>
          </a:p>
        </p:txBody>
      </p:sp>
      <p:grpSp>
        <p:nvGrpSpPr>
          <p:cNvPr id="420890" name="Group 26"/>
          <p:cNvGrpSpPr>
            <a:grpSpLocks/>
          </p:cNvGrpSpPr>
          <p:nvPr/>
        </p:nvGrpSpPr>
        <p:grpSpPr bwMode="auto">
          <a:xfrm>
            <a:off x="5994400" y="1604963"/>
            <a:ext cx="2406650" cy="2451100"/>
            <a:chOff x="2816" y="1011"/>
            <a:chExt cx="1516" cy="1544"/>
          </a:xfrm>
        </p:grpSpPr>
        <p:sp>
          <p:nvSpPr>
            <p:cNvPr id="186392" name="Text Box 7"/>
            <p:cNvSpPr txBox="1">
              <a:spLocks noChangeArrowheads="1"/>
            </p:cNvSpPr>
            <p:nvPr/>
          </p:nvSpPr>
          <p:spPr bwMode="auto">
            <a:xfrm>
              <a:off x="2828" y="1234"/>
              <a:ext cx="1504" cy="132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80975" algn="l"/>
                  <a:tab pos="361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class C {</a:t>
              </a:r>
            </a:p>
            <a:p>
              <a:pPr>
                <a:spcBef>
                  <a:spcPct val="0"/>
                </a:spcBef>
                <a:buClrTx/>
                <a:buSzTx/>
                <a:buFontTx/>
                <a:buNone/>
              </a:pPr>
              <a:r>
                <a:rPr kumimoji="0" lang="de-AT" altLang="zh-CN" sz="1800" b="1">
                  <a:solidFill>
                    <a:srgbClr val="000000"/>
                  </a:solidFill>
                  <a:latin typeface="Calibri" panose="020F0502020204030204" pitchFamily="34" charset="0"/>
                </a:rPr>
                <a:t>	private int size;</a:t>
              </a:r>
            </a:p>
            <a:p>
              <a:pPr>
                <a:spcBef>
                  <a:spcPct val="30000"/>
                </a:spcBef>
                <a:buClrTx/>
                <a:buSzTx/>
                <a:buFontTx/>
                <a:buNone/>
              </a:pPr>
              <a:r>
                <a:rPr kumimoji="0" lang="de-AT" altLang="zh-CN" sz="1800" b="1">
                  <a:solidFill>
                    <a:srgbClr val="000000"/>
                  </a:solidFill>
                  <a:latin typeface="Calibri" panose="020F0502020204030204" pitchFamily="34" charset="0"/>
                </a:rPr>
                <a:t>	public </a:t>
              </a:r>
              <a:r>
                <a:rPr kumimoji="0" lang="de-AT" altLang="zh-CN" sz="1800" b="1">
                  <a:solidFill>
                    <a:srgbClr val="10F010"/>
                  </a:solidFill>
                  <a:latin typeface="Calibri" panose="020F0502020204030204" pitchFamily="34" charset="0"/>
                </a:rPr>
                <a:t>int</a:t>
              </a:r>
              <a:r>
                <a:rPr kumimoji="0" lang="de-AT" altLang="zh-CN" sz="1800" b="1">
                  <a:solidFill>
                    <a:srgbClr val="000000"/>
                  </a:solidFill>
                  <a:latin typeface="Calibri" panose="020F0502020204030204" pitchFamily="34" charset="0"/>
                </a:rPr>
                <a:t> </a:t>
              </a:r>
              <a:r>
                <a:rPr kumimoji="0" lang="de-AT" altLang="zh-CN" sz="1800" b="1">
                  <a:solidFill>
                    <a:srgbClr val="FF0000"/>
                  </a:solidFill>
                  <a:latin typeface="Calibri" panose="020F0502020204030204" pitchFamily="34" charset="0"/>
                </a:rPr>
                <a:t>Size</a:t>
              </a:r>
              <a:r>
                <a:rPr kumimoji="0" lang="de-AT" altLang="zh-CN" sz="1800" b="1">
                  <a:solidFill>
                    <a:srgbClr val="000000"/>
                  </a:solidFill>
                  <a:latin typeface="Calibri" panose="020F0502020204030204" pitchFamily="34" charset="0"/>
                </a:rPr>
                <a:t> { </a:t>
              </a:r>
            </a:p>
            <a:p>
              <a:pPr>
                <a:spcBef>
                  <a:spcPct val="0"/>
                </a:spcBef>
                <a:buClrTx/>
                <a:buSzTx/>
                <a:buFontTx/>
                <a:buNone/>
              </a:pPr>
              <a:r>
                <a:rPr kumimoji="0" lang="de-AT" altLang="zh-CN" sz="1800" b="1">
                  <a:solidFill>
                    <a:srgbClr val="000000"/>
                  </a:solidFill>
                  <a:latin typeface="Calibri" panose="020F0502020204030204" pitchFamily="34" charset="0"/>
                </a:rPr>
                <a:t>		get { return size; }</a:t>
              </a:r>
            </a:p>
            <a:p>
              <a:pPr>
                <a:spcBef>
                  <a:spcPct val="0"/>
                </a:spcBef>
                <a:buClrTx/>
                <a:buSzTx/>
                <a:buFontTx/>
                <a:buNone/>
              </a:pPr>
              <a:r>
                <a:rPr kumimoji="0" lang="de-AT" altLang="zh-CN" sz="1800" b="1">
                  <a:solidFill>
                    <a:srgbClr val="000000"/>
                  </a:solidFill>
                  <a:latin typeface="Calibri" panose="020F0502020204030204" pitchFamily="34" charset="0"/>
                </a:rPr>
                <a:t>		set { size = </a:t>
              </a:r>
              <a:r>
                <a:rPr kumimoji="0" lang="de-AT" altLang="zh-CN" sz="1800" b="1">
                  <a:solidFill>
                    <a:srgbClr val="FF0000"/>
                  </a:solidFill>
                  <a:latin typeface="Calibri" panose="020F0502020204030204" pitchFamily="34" charset="0"/>
                </a:rPr>
                <a:t>value</a:t>
              </a:r>
              <a:r>
                <a:rPr kumimoji="0" lang="de-AT" altLang="zh-CN" sz="1800" b="1">
                  <a:solidFill>
                    <a:srgbClr val="000000"/>
                  </a:solidFill>
                  <a:latin typeface="Calibri" panose="020F0502020204030204" pitchFamily="34" charset="0"/>
                </a:rPr>
                <a:t>; }</a:t>
              </a:r>
            </a:p>
            <a:p>
              <a:pPr>
                <a:spcBef>
                  <a:spcPct val="0"/>
                </a:spcBef>
                <a:buClrTx/>
                <a:buSzTx/>
                <a:buFontTx/>
                <a:buNone/>
              </a:pPr>
              <a:r>
                <a:rPr kumimoji="0" lang="de-AT" altLang="zh-CN" sz="1800" b="1">
                  <a:solidFill>
                    <a:srgbClr val="000000"/>
                  </a:solidFill>
                  <a:latin typeface="Calibri" panose="020F0502020204030204" pitchFamily="34" charset="0"/>
                </a:rPr>
                <a:t>	}</a:t>
              </a:r>
            </a:p>
            <a:p>
              <a:pPr>
                <a:spcBef>
                  <a:spcPct val="0"/>
                </a:spcBef>
                <a:buClrTx/>
                <a:buSzTx/>
                <a:buFontTx/>
                <a:buNone/>
              </a:pPr>
              <a:r>
                <a:rPr kumimoji="0" lang="de-AT" altLang="zh-CN" sz="1800" b="1">
                  <a:solidFill>
                    <a:srgbClr val="000000"/>
                  </a:solidFill>
                  <a:latin typeface="Calibri" panose="020F0502020204030204" pitchFamily="34" charset="0"/>
                </a:rPr>
                <a:t>}</a:t>
              </a:r>
            </a:p>
          </p:txBody>
        </p:sp>
        <p:sp>
          <p:nvSpPr>
            <p:cNvPr id="186393" name="Text Box 8"/>
            <p:cNvSpPr txBox="1">
              <a:spLocks noChangeArrowheads="1"/>
            </p:cNvSpPr>
            <p:nvPr/>
          </p:nvSpPr>
          <p:spPr bwMode="auto">
            <a:xfrm>
              <a:off x="2816" y="1011"/>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i="1">
                  <a:solidFill>
                    <a:srgbClr val="000000"/>
                  </a:solidFill>
                </a:rPr>
                <a:t>C#</a:t>
              </a:r>
            </a:p>
          </p:txBody>
        </p:sp>
      </p:grpSp>
      <p:grpSp>
        <p:nvGrpSpPr>
          <p:cNvPr id="420888" name="Group 24"/>
          <p:cNvGrpSpPr>
            <a:grpSpLocks/>
          </p:cNvGrpSpPr>
          <p:nvPr/>
        </p:nvGrpSpPr>
        <p:grpSpPr bwMode="auto">
          <a:xfrm>
            <a:off x="7032626" y="1341439"/>
            <a:ext cx="2174875" cy="1366837"/>
            <a:chOff x="3470" y="845"/>
            <a:chExt cx="1370" cy="861"/>
          </a:xfrm>
        </p:grpSpPr>
        <p:sp>
          <p:nvSpPr>
            <p:cNvPr id="186390" name="Line 9"/>
            <p:cNvSpPr>
              <a:spLocks noChangeShapeType="1"/>
            </p:cNvSpPr>
            <p:nvPr/>
          </p:nvSpPr>
          <p:spPr bwMode="auto">
            <a:xfrm flipH="1">
              <a:off x="3470" y="1117"/>
              <a:ext cx="408" cy="589"/>
            </a:xfrm>
            <a:prstGeom prst="line">
              <a:avLst/>
            </a:prstGeom>
            <a:noFill/>
            <a:ln w="25400">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1" name="Text Box 12"/>
            <p:cNvSpPr txBox="1">
              <a:spLocks noChangeArrowheads="1"/>
            </p:cNvSpPr>
            <p:nvPr/>
          </p:nvSpPr>
          <p:spPr bwMode="auto">
            <a:xfrm>
              <a:off x="3787" y="845"/>
              <a:ext cx="10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property type</a:t>
              </a:r>
            </a:p>
          </p:txBody>
        </p:sp>
      </p:grpSp>
      <p:grpSp>
        <p:nvGrpSpPr>
          <p:cNvPr id="420891" name="Group 27"/>
          <p:cNvGrpSpPr>
            <a:grpSpLocks/>
          </p:cNvGrpSpPr>
          <p:nvPr/>
        </p:nvGrpSpPr>
        <p:grpSpPr bwMode="auto">
          <a:xfrm>
            <a:off x="2135188" y="3962401"/>
            <a:ext cx="6788150" cy="1973263"/>
            <a:chOff x="385" y="2496"/>
            <a:chExt cx="4276" cy="1243"/>
          </a:xfrm>
        </p:grpSpPr>
        <p:sp>
          <p:nvSpPr>
            <p:cNvPr id="186386" name="Text Box 16"/>
            <p:cNvSpPr txBox="1">
              <a:spLocks noChangeArrowheads="1"/>
            </p:cNvSpPr>
            <p:nvPr/>
          </p:nvSpPr>
          <p:spPr bwMode="auto">
            <a:xfrm>
              <a:off x="385" y="2496"/>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rPr>
                <a:t>Usage</a:t>
              </a:r>
            </a:p>
          </p:txBody>
        </p:sp>
        <p:sp>
          <p:nvSpPr>
            <p:cNvPr id="186387" name="Text Box 17"/>
            <p:cNvSpPr txBox="1">
              <a:spLocks noChangeArrowheads="1"/>
            </p:cNvSpPr>
            <p:nvPr/>
          </p:nvSpPr>
          <p:spPr bwMode="auto">
            <a:xfrm>
              <a:off x="427" y="2848"/>
              <a:ext cx="1171" cy="6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 c = new C();</a:t>
              </a:r>
            </a:p>
            <a:p>
              <a:pPr>
                <a:spcBef>
                  <a:spcPct val="30000"/>
                </a:spcBef>
                <a:buClrTx/>
                <a:buSzTx/>
                <a:buFontTx/>
                <a:buNone/>
              </a:pPr>
              <a:r>
                <a:rPr kumimoji="0" lang="de-AT" altLang="zh-CN" sz="1800" b="1">
                  <a:solidFill>
                    <a:srgbClr val="FF0000"/>
                  </a:solidFill>
                  <a:latin typeface="Calibri" panose="020F0502020204030204" pitchFamily="34" charset="0"/>
                </a:rPr>
                <a:t>c.setSize</a:t>
              </a:r>
              <a:r>
                <a:rPr kumimoji="0" lang="de-AT" altLang="zh-CN" sz="1800" b="1">
                  <a:solidFill>
                    <a:srgbClr val="000000"/>
                  </a:solidFill>
                  <a:latin typeface="Calibri" panose="020F0502020204030204" pitchFamily="34" charset="0"/>
                </a:rPr>
                <a:t>(5);</a:t>
              </a:r>
            </a:p>
            <a:p>
              <a:pPr>
                <a:spcBef>
                  <a:spcPct val="0"/>
                </a:spcBef>
                <a:buClrTx/>
                <a:buSzTx/>
                <a:buFontTx/>
                <a:buNone/>
              </a:pPr>
              <a:r>
                <a:rPr kumimoji="0" lang="de-AT" altLang="zh-CN" sz="1800" b="1">
                  <a:solidFill>
                    <a:srgbClr val="000000"/>
                  </a:solidFill>
                  <a:latin typeface="Calibri" panose="020F0502020204030204" pitchFamily="34" charset="0"/>
                </a:rPr>
                <a:t>int x = </a:t>
              </a:r>
              <a:r>
                <a:rPr kumimoji="0" lang="de-AT" altLang="zh-CN" sz="1800" b="1">
                  <a:solidFill>
                    <a:srgbClr val="FF0000"/>
                  </a:solidFill>
                  <a:latin typeface="Calibri" panose="020F0502020204030204" pitchFamily="34" charset="0"/>
                </a:rPr>
                <a:t>c.getSize</a:t>
              </a:r>
              <a:r>
                <a:rPr kumimoji="0" lang="de-AT" altLang="zh-CN" sz="1800" b="1">
                  <a:solidFill>
                    <a:srgbClr val="000000"/>
                  </a:solidFill>
                  <a:latin typeface="Calibri" panose="020F0502020204030204" pitchFamily="34" charset="0"/>
                </a:rPr>
                <a:t>();</a:t>
              </a:r>
            </a:p>
          </p:txBody>
        </p:sp>
        <p:sp>
          <p:nvSpPr>
            <p:cNvPr id="186388" name="Text Box 18"/>
            <p:cNvSpPr txBox="1">
              <a:spLocks noChangeArrowheads="1"/>
            </p:cNvSpPr>
            <p:nvPr/>
          </p:nvSpPr>
          <p:spPr bwMode="auto">
            <a:xfrm>
              <a:off x="2810" y="2848"/>
              <a:ext cx="1851" cy="6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438275"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438275"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43827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438275"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 c = new C();</a:t>
              </a:r>
            </a:p>
            <a:p>
              <a:pPr>
                <a:spcBef>
                  <a:spcPct val="30000"/>
                </a:spcBef>
                <a:buClrTx/>
                <a:buSzTx/>
                <a:buFontTx/>
                <a:buNone/>
              </a:pPr>
              <a:r>
                <a:rPr kumimoji="0" lang="de-AT" altLang="zh-CN" sz="1800" b="1">
                  <a:solidFill>
                    <a:srgbClr val="FF0000"/>
                  </a:solidFill>
                  <a:latin typeface="Calibri" panose="020F0502020204030204" pitchFamily="34" charset="0"/>
                </a:rPr>
                <a:t>c.Size</a:t>
              </a:r>
              <a:r>
                <a:rPr kumimoji="0" lang="de-AT" altLang="zh-CN" sz="1800" b="1">
                  <a:solidFill>
                    <a:srgbClr val="000000"/>
                  </a:solidFill>
                  <a:latin typeface="Calibri" panose="020F0502020204030204" pitchFamily="34" charset="0"/>
                </a:rPr>
                <a:t> = 5;	// calls set(5) </a:t>
              </a:r>
            </a:p>
            <a:p>
              <a:pPr>
                <a:spcBef>
                  <a:spcPct val="0"/>
                </a:spcBef>
                <a:buClrTx/>
                <a:buSzTx/>
                <a:buFontTx/>
                <a:buNone/>
              </a:pPr>
              <a:r>
                <a:rPr kumimoji="0" lang="de-AT" altLang="zh-CN" sz="1800" b="1">
                  <a:solidFill>
                    <a:srgbClr val="000000"/>
                  </a:solidFill>
                  <a:latin typeface="Calibri" panose="020F0502020204030204" pitchFamily="34" charset="0"/>
                </a:rPr>
                <a:t>int x = </a:t>
              </a:r>
              <a:r>
                <a:rPr kumimoji="0" lang="de-AT" altLang="zh-CN" sz="1800" b="1">
                  <a:solidFill>
                    <a:srgbClr val="FF0000"/>
                  </a:solidFill>
                  <a:latin typeface="Calibri" panose="020F0502020204030204" pitchFamily="34" charset="0"/>
                </a:rPr>
                <a:t>c. Size</a:t>
              </a:r>
              <a:r>
                <a:rPr kumimoji="0" lang="de-AT" altLang="zh-CN" sz="1800" b="1">
                  <a:solidFill>
                    <a:srgbClr val="000000"/>
                  </a:solidFill>
                  <a:latin typeface="Calibri" panose="020F0502020204030204" pitchFamily="34" charset="0"/>
                </a:rPr>
                <a:t>;	// calls get()</a:t>
              </a:r>
            </a:p>
          </p:txBody>
        </p:sp>
        <p:sp>
          <p:nvSpPr>
            <p:cNvPr id="186389" name="Text Box 19"/>
            <p:cNvSpPr txBox="1">
              <a:spLocks noChangeArrowheads="1"/>
            </p:cNvSpPr>
            <p:nvPr/>
          </p:nvSpPr>
          <p:spPr bwMode="auto">
            <a:xfrm>
              <a:off x="3194" y="3489"/>
              <a:ext cx="10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"smart fields"</a:t>
              </a:r>
            </a:p>
          </p:txBody>
        </p:sp>
      </p:grpSp>
      <p:sp>
        <p:nvSpPr>
          <p:cNvPr id="420884" name="Rectangle 20"/>
          <p:cNvSpPr>
            <a:spLocks noChangeArrowheads="1"/>
          </p:cNvSpPr>
          <p:nvPr/>
        </p:nvSpPr>
        <p:spPr bwMode="auto">
          <a:xfrm>
            <a:off x="5664200" y="5911851"/>
            <a:ext cx="47117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u="sng" dirty="0">
                <a:solidFill>
                  <a:srgbClr val="FF0000"/>
                </a:solidFill>
              </a:rPr>
              <a:t>JIT compilers often inline get/set methods</a:t>
            </a:r>
          </a:p>
          <a:p>
            <a:pPr>
              <a:spcBef>
                <a:spcPct val="0"/>
              </a:spcBef>
              <a:buClrTx/>
              <a:buSzTx/>
              <a:buFontTx/>
              <a:buNone/>
            </a:pPr>
            <a:r>
              <a:rPr kumimoji="0" lang="en-US" altLang="zh-CN" b="1" dirty="0">
                <a:solidFill>
                  <a:srgbClr val="000000"/>
                </a:solidFill>
                <a:sym typeface="Wingdings" panose="05000000000000000000" pitchFamily="2" charset="2"/>
              </a:rPr>
              <a:t> no efficiency penalty</a:t>
            </a:r>
            <a:r>
              <a:rPr kumimoji="0" lang="en-US" altLang="zh-CN" b="1" dirty="0">
                <a:solidFill>
                  <a:srgbClr val="000000"/>
                </a:solidFill>
              </a:rPr>
              <a:t>.</a:t>
            </a:r>
          </a:p>
        </p:txBody>
      </p:sp>
      <p:grpSp>
        <p:nvGrpSpPr>
          <p:cNvPr id="420889" name="Group 25"/>
          <p:cNvGrpSpPr>
            <a:grpSpLocks/>
          </p:cNvGrpSpPr>
          <p:nvPr/>
        </p:nvGrpSpPr>
        <p:grpSpPr bwMode="auto">
          <a:xfrm>
            <a:off x="7464425" y="1995489"/>
            <a:ext cx="2566988" cy="712787"/>
            <a:chOff x="3742" y="1257"/>
            <a:chExt cx="1617" cy="449"/>
          </a:xfrm>
        </p:grpSpPr>
        <p:sp>
          <p:nvSpPr>
            <p:cNvPr id="186384" name="Text Box 11"/>
            <p:cNvSpPr txBox="1">
              <a:spLocks noChangeArrowheads="1"/>
            </p:cNvSpPr>
            <p:nvPr/>
          </p:nvSpPr>
          <p:spPr bwMode="auto">
            <a:xfrm>
              <a:off x="4226" y="1257"/>
              <a:ext cx="11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property name</a:t>
              </a:r>
            </a:p>
          </p:txBody>
        </p:sp>
        <p:sp>
          <p:nvSpPr>
            <p:cNvPr id="186385" name="Line 21"/>
            <p:cNvSpPr>
              <a:spLocks noChangeShapeType="1"/>
            </p:cNvSpPr>
            <p:nvPr/>
          </p:nvSpPr>
          <p:spPr bwMode="auto">
            <a:xfrm flipH="1">
              <a:off x="3742" y="1434"/>
              <a:ext cx="499" cy="272"/>
            </a:xfrm>
            <a:prstGeom prst="line">
              <a:avLst/>
            </a:prstGeom>
            <a:noFill/>
            <a:ln w="25400">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0887" name="Group 23"/>
          <p:cNvGrpSpPr>
            <a:grpSpLocks/>
          </p:cNvGrpSpPr>
          <p:nvPr/>
        </p:nvGrpSpPr>
        <p:grpSpPr bwMode="auto">
          <a:xfrm>
            <a:off x="7680326" y="3429000"/>
            <a:ext cx="2836863" cy="863600"/>
            <a:chOff x="3878" y="2160"/>
            <a:chExt cx="1787" cy="544"/>
          </a:xfrm>
        </p:grpSpPr>
        <p:sp>
          <p:nvSpPr>
            <p:cNvPr id="186382" name="Text Box 14"/>
            <p:cNvSpPr txBox="1">
              <a:spLocks noChangeArrowheads="1"/>
            </p:cNvSpPr>
            <p:nvPr/>
          </p:nvSpPr>
          <p:spPr bwMode="auto">
            <a:xfrm>
              <a:off x="3878" y="2454"/>
              <a:ext cx="17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implicit parameter of </a:t>
              </a:r>
              <a:r>
                <a:rPr kumimoji="0" lang="de-AT" altLang="zh-CN" b="1" i="1">
                  <a:solidFill>
                    <a:srgbClr val="000000"/>
                  </a:solidFill>
                </a:rPr>
                <a:t>set</a:t>
              </a:r>
            </a:p>
          </p:txBody>
        </p:sp>
        <p:sp>
          <p:nvSpPr>
            <p:cNvPr id="186383" name="Line 22"/>
            <p:cNvSpPr>
              <a:spLocks noChangeShapeType="1"/>
            </p:cNvSpPr>
            <p:nvPr/>
          </p:nvSpPr>
          <p:spPr bwMode="auto">
            <a:xfrm flipH="1" flipV="1">
              <a:off x="3878" y="2160"/>
              <a:ext cx="136" cy="363"/>
            </a:xfrm>
            <a:prstGeom prst="line">
              <a:avLst/>
            </a:prstGeom>
            <a:noFill/>
            <a:ln w="25400">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0892" name="Text Box 28"/>
          <p:cNvSpPr txBox="1">
            <a:spLocks noChangeArrowheads="1"/>
          </p:cNvSpPr>
          <p:nvPr/>
        </p:nvSpPr>
        <p:spPr bwMode="auto">
          <a:xfrm>
            <a:off x="3863975" y="115889"/>
            <a:ext cx="6699250" cy="1127125"/>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1600" b="1">
                <a:solidFill>
                  <a:srgbClr val="000000"/>
                </a:solidFill>
                <a:latin typeface="楷体_GB2312" pitchFamily="49" charset="-122"/>
                <a:ea typeface="楷体_GB2312" pitchFamily="49" charset="-122"/>
              </a:rPr>
              <a:t>语法糖</a:t>
            </a:r>
            <a:r>
              <a:rPr kumimoji="0" lang="en-US" altLang="zh-CN" sz="1600" b="1">
                <a:solidFill>
                  <a:srgbClr val="000000"/>
                </a:solidFill>
                <a:latin typeface="楷体_GB2312" pitchFamily="49" charset="-122"/>
                <a:ea typeface="楷体_GB2312" pitchFamily="49" charset="-122"/>
              </a:rPr>
              <a:t>(Syntactic Sugar)</a:t>
            </a:r>
            <a:r>
              <a:rPr kumimoji="0" lang="zh-CN" altLang="en-US" sz="1600" b="1">
                <a:solidFill>
                  <a:srgbClr val="000000"/>
                </a:solidFill>
                <a:latin typeface="楷体_GB2312" pitchFamily="49" charset="-122"/>
                <a:ea typeface="楷体_GB2312" pitchFamily="49" charset="-122"/>
              </a:rPr>
              <a:t>，也叫糖衣语法，是英国计算机科学家彼得</a:t>
            </a:r>
            <a:r>
              <a:rPr kumimoji="0" lang="en-US" altLang="zh-CN" sz="1600" b="1">
                <a:solidFill>
                  <a:srgbClr val="000000"/>
                </a:solidFill>
                <a:latin typeface="新宋体" panose="02010609030101010101" pitchFamily="49" charset="-122"/>
                <a:ea typeface="楷体_GB2312" pitchFamily="49" charset="-122"/>
              </a:rPr>
              <a:t>·</a:t>
            </a:r>
            <a:r>
              <a:rPr kumimoji="0" lang="zh-CN" altLang="en-US" sz="1600" b="1">
                <a:solidFill>
                  <a:srgbClr val="000000"/>
                </a:solidFill>
                <a:latin typeface="楷体_GB2312" pitchFamily="49" charset="-122"/>
                <a:ea typeface="楷体_GB2312" pitchFamily="49" charset="-122"/>
              </a:rPr>
              <a:t>约翰</a:t>
            </a:r>
            <a:r>
              <a:rPr kumimoji="0" lang="en-US" altLang="zh-CN" sz="1600" b="1">
                <a:solidFill>
                  <a:srgbClr val="000000"/>
                </a:solidFill>
                <a:latin typeface="新宋体" panose="02010609030101010101" pitchFamily="49" charset="-122"/>
                <a:ea typeface="楷体_GB2312" pitchFamily="49" charset="-122"/>
              </a:rPr>
              <a:t>·</a:t>
            </a:r>
            <a:r>
              <a:rPr kumimoji="0" lang="zh-CN" altLang="en-US" sz="1600" b="1">
                <a:solidFill>
                  <a:srgbClr val="000000"/>
                </a:solidFill>
                <a:latin typeface="楷体_GB2312" pitchFamily="49" charset="-122"/>
                <a:ea typeface="楷体_GB2312" pitchFamily="49" charset="-122"/>
              </a:rPr>
              <a:t>兰达</a:t>
            </a:r>
            <a:r>
              <a:rPr kumimoji="0" lang="en-US" altLang="zh-CN" sz="1600" b="1">
                <a:solidFill>
                  <a:srgbClr val="000000"/>
                </a:solidFill>
                <a:latin typeface="楷体_GB2312" pitchFamily="49" charset="-122"/>
                <a:ea typeface="楷体_GB2312" pitchFamily="49" charset="-122"/>
              </a:rPr>
              <a:t>(Peter J. Landin)</a:t>
            </a:r>
            <a:r>
              <a:rPr kumimoji="0" lang="zh-CN" altLang="en-US" sz="1600" b="1">
                <a:solidFill>
                  <a:srgbClr val="000000"/>
                </a:solidFill>
                <a:latin typeface="楷体_GB2312" pitchFamily="49" charset="-122"/>
                <a:ea typeface="楷体_GB2312" pitchFamily="49" charset="-122"/>
              </a:rPr>
              <a:t>发明的一个术语。指的是在计算机语言中添加某种语法，使得程序员更方便地开发程序，同时增强程序代码的可读性，避免出错的机会。但是这种语法对语言的功能并没有影响。</a:t>
            </a:r>
          </a:p>
        </p:txBody>
      </p:sp>
    </p:spTree>
    <p:extLst>
      <p:ext uri="{BB962C8B-B14F-4D97-AF65-F5344CB8AC3E}">
        <p14:creationId xmlns:p14="http://schemas.microsoft.com/office/powerpoint/2010/main" val="545432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892"/>
                                        </p:tgtEl>
                                        <p:attrNameLst>
                                          <p:attrName>style.visibility</p:attrName>
                                        </p:attrNameLst>
                                      </p:cBhvr>
                                      <p:to>
                                        <p:strVal val="visible"/>
                                      </p:to>
                                    </p:set>
                                    <p:animEffect transition="in" filter="dissolve">
                                      <p:cBhvr>
                                        <p:cTn id="7" dur="500"/>
                                        <p:tgtEl>
                                          <p:spTgt spid="420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90"/>
                                        </p:tgtEl>
                                        <p:attrNameLst>
                                          <p:attrName>style.visibility</p:attrName>
                                        </p:attrNameLst>
                                      </p:cBhvr>
                                      <p:to>
                                        <p:strVal val="visible"/>
                                      </p:to>
                                    </p:set>
                                    <p:animEffect transition="in" filter="dissolve">
                                      <p:cBhvr>
                                        <p:cTn id="12" dur="500"/>
                                        <p:tgtEl>
                                          <p:spTgt spid="420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20888"/>
                                        </p:tgtEl>
                                        <p:attrNameLst>
                                          <p:attrName>style.visibility</p:attrName>
                                        </p:attrNameLst>
                                      </p:cBhvr>
                                      <p:to>
                                        <p:strVal val="visible"/>
                                      </p:to>
                                    </p:set>
                                    <p:animEffect transition="in" filter="strips(upRight)">
                                      <p:cBhvr>
                                        <p:cTn id="17" dur="500"/>
                                        <p:tgtEl>
                                          <p:spTgt spid="420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420889"/>
                                        </p:tgtEl>
                                        <p:attrNameLst>
                                          <p:attrName>style.visibility</p:attrName>
                                        </p:attrNameLst>
                                      </p:cBhvr>
                                      <p:to>
                                        <p:strVal val="visible"/>
                                      </p:to>
                                    </p:set>
                                    <p:animEffect transition="in" filter="strips(upRight)">
                                      <p:cBhvr>
                                        <p:cTn id="22" dur="500"/>
                                        <p:tgtEl>
                                          <p:spTgt spid="4208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20887"/>
                                        </p:tgtEl>
                                        <p:attrNameLst>
                                          <p:attrName>style.visibility</p:attrName>
                                        </p:attrNameLst>
                                      </p:cBhvr>
                                      <p:to>
                                        <p:strVal val="visible"/>
                                      </p:to>
                                    </p:set>
                                    <p:animEffect transition="in" filter="strips(downRight)">
                                      <p:cBhvr>
                                        <p:cTn id="27" dur="500"/>
                                        <p:tgtEl>
                                          <p:spTgt spid="4208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20891"/>
                                        </p:tgtEl>
                                        <p:attrNameLst>
                                          <p:attrName>style.visibility</p:attrName>
                                        </p:attrNameLst>
                                      </p:cBhvr>
                                      <p:to>
                                        <p:strVal val="visible"/>
                                      </p:to>
                                    </p:set>
                                    <p:animEffect transition="in" filter="dissolve">
                                      <p:cBhvr>
                                        <p:cTn id="32" dur="500"/>
                                        <p:tgtEl>
                                          <p:spTgt spid="4208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0884"/>
                                        </p:tgtEl>
                                        <p:attrNameLst>
                                          <p:attrName>style.visibility</p:attrName>
                                        </p:attrNameLst>
                                      </p:cBhvr>
                                      <p:to>
                                        <p:strVal val="visible"/>
                                      </p:to>
                                    </p:set>
                                    <p:animEffect transition="in" filter="dissolve">
                                      <p:cBhvr>
                                        <p:cTn id="37" dur="500"/>
                                        <p:tgtEl>
                                          <p:spTgt spid="42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4" grpId="0" animBg="1"/>
      <p:bldP spid="4208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926911CA-0790-453B-88B9-24E7DD202515}" type="slidenum">
              <a:rPr kumimoji="1"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7</a:t>
            </a:fld>
            <a:endParaRPr kumimoji="1"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0228" name="Rectangle 4"/>
          <p:cNvSpPr>
            <a:spLocks noGrp="1" noChangeArrowheads="1"/>
          </p:cNvSpPr>
          <p:nvPr>
            <p:ph type="body" idx="1"/>
          </p:nvPr>
        </p:nvSpPr>
        <p:spPr>
          <a:xfrm>
            <a:off x="6001304" y="3278114"/>
            <a:ext cx="6570091" cy="1019970"/>
          </a:xfrm>
        </p:spPr>
        <p:txBody>
          <a:bodyPr/>
          <a:lstStyle/>
          <a:p>
            <a:pPr marL="228600" indent="-228600" eaLnBrk="1" hangingPunct="1">
              <a:lnSpc>
                <a:spcPct val="80000"/>
              </a:lnSpc>
              <a:spcAft>
                <a:spcPct val="50000"/>
              </a:spcAft>
              <a:buNone/>
              <a:tabLst>
                <a:tab pos="457200" algn="l"/>
                <a:tab pos="685800" algn="l"/>
                <a:tab pos="1371600" algn="l"/>
              </a:tabLst>
            </a:pPr>
            <a:r>
              <a:rPr lang="en-US" altLang="zh-CN" b="1" dirty="0"/>
              <a:t>Overloaded methods must not differ only in their function types</a:t>
            </a:r>
          </a:p>
          <a:p>
            <a:pPr marL="228600" indent="-228600" eaLnBrk="1" hangingPunct="1">
              <a:buNone/>
              <a:tabLst>
                <a:tab pos="457200" algn="l"/>
                <a:tab pos="685800" algn="l"/>
                <a:tab pos="1371600" algn="l"/>
              </a:tabLst>
            </a:pPr>
            <a:r>
              <a:rPr lang="en-US" altLang="zh-CN" sz="1200" dirty="0">
                <a:latin typeface="Arial" panose="020B060402020202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F() {...}</a:t>
            </a:r>
          </a:p>
          <a:p>
            <a:pPr marL="228600" indent="-228600" eaLnBrk="1" hangingPunct="1">
              <a:spcBef>
                <a:spcPct val="0"/>
              </a:spcBef>
              <a:buNone/>
              <a:tabLst>
                <a:tab pos="457200" algn="l"/>
                <a:tab pos="685800" algn="l"/>
                <a:tab pos="1371600" algn="l"/>
              </a:tabLst>
            </a:pPr>
            <a:r>
              <a:rPr lang="en-US" altLang="zh-CN" b="1" dirty="0">
                <a:latin typeface="Calibri" panose="020F0502020204030204" pitchFamily="34" charset="0"/>
              </a:rPr>
              <a:t>	string F() {...}</a:t>
            </a:r>
          </a:p>
          <a:p>
            <a:pPr marL="228600" indent="-228600" eaLnBrk="1" hangingPunct="1">
              <a:lnSpc>
                <a:spcPct val="80000"/>
              </a:lnSpc>
              <a:spcBef>
                <a:spcPct val="50000"/>
              </a:spcBef>
              <a:buNone/>
              <a:tabLst>
                <a:tab pos="457200" algn="l"/>
                <a:tab pos="685800" algn="l"/>
                <a:tab pos="1371600" algn="l"/>
              </a:tabLst>
            </a:pPr>
            <a:r>
              <a:rPr lang="en-US" altLang="zh-CN" b="1" dirty="0">
                <a:latin typeface="Calibri" panose="020F0502020204030204" pitchFamily="34" charset="0"/>
              </a:rPr>
              <a:t>	F();	// if the return value is ignored, the name F cannot be resolved</a:t>
            </a:r>
          </a:p>
        </p:txBody>
      </p:sp>
      <p:sp>
        <p:nvSpPr>
          <p:cNvPr id="180232" name="Rectangle 7"/>
          <p:cNvSpPr>
            <a:spLocks noChangeArrowheads="1"/>
          </p:cNvSpPr>
          <p:nvPr/>
        </p:nvSpPr>
        <p:spPr bwMode="auto">
          <a:xfrm>
            <a:off x="0" y="3041650"/>
            <a:ext cx="7772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buClr>
                <a:schemeClr val="folHlink"/>
              </a:buClr>
              <a:buSzPct val="60000"/>
              <a:buFont typeface="Wingdings" panose="05000000000000000000" pitchFamily="2" charset="2"/>
              <a:buChar char="n"/>
              <a:tabLst>
                <a:tab pos="457200" algn="l"/>
                <a:tab pos="685800" algn="l"/>
                <a:tab pos="1371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57200" algn="l"/>
                <a:tab pos="685800" algn="l"/>
                <a:tab pos="1371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57200" algn="l"/>
                <a:tab pos="685800" algn="l"/>
                <a:tab pos="1371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9pPr>
          </a:lstStyle>
          <a:p>
            <a:pPr marL="228600" marR="0" lvl="0" indent="-2286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The following overloading is illegal as well</a:t>
            </a:r>
          </a:p>
          <a:p>
            <a:pPr marL="228600" marR="0" lvl="0" indent="-2286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void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 {...}</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void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params</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 {...}</a:t>
            </a:r>
          </a:p>
          <a:p>
            <a:pPr marL="228600" marR="0" lvl="0" indent="-228600" algn="l" defTabSz="914400" rtl="0" eaLnBrk="1" fontAlgn="base" latinLnBrk="0" hangingPunct="1">
              <a:lnSpc>
                <a:spcPct val="100000"/>
              </a:lnSpc>
              <a:spcBef>
                <a:spcPct val="5000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 = {1, 2, 3};</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P(a);	// should call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P(1, 2, 3);	// should call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params</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endPar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1" i="0" u="sng"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Reason for this restriction lies in the implementation of the CLR: </a:t>
            </a:r>
            <a:br>
              <a:rPr kumimoji="1" lang="en-US" altLang="zh-CN" sz="2000" b="1" i="0" u="sng"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br>
            <a:r>
              <a:rPr kumimoji="1" lang="en-US" altLang="zh-CN" sz="2000" b="1" i="0" u="sng"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The CIL does not contain the address of the called method but a description of it, which is identical for both cases.</a:t>
            </a:r>
          </a:p>
        </p:txBody>
      </p:sp>
      <p:sp>
        <p:nvSpPr>
          <p:cNvPr id="180230" name="Rectangle 3"/>
          <p:cNvSpPr>
            <a:spLocks noGrp="1" noChangeArrowheads="1"/>
          </p:cNvSpPr>
          <p:nvPr>
            <p:ph type="title"/>
          </p:nvPr>
        </p:nvSpPr>
        <p:spPr>
          <a:xfrm>
            <a:off x="1041956" y="1458987"/>
            <a:ext cx="10390716" cy="795337"/>
          </a:xfrm>
        </p:spPr>
        <p:txBody>
          <a:bodyPr/>
          <a:lstStyle/>
          <a:p>
            <a:pPr eaLnBrk="1" hangingPunct="1"/>
            <a:r>
              <a:rPr lang="en-US" altLang="zh-CN" dirty="0"/>
              <a:t>Method Overloading</a:t>
            </a:r>
            <a:r>
              <a:rPr lang="zh-CN" altLang="en-US" dirty="0"/>
              <a:t>（仅有</a:t>
            </a:r>
            <a:r>
              <a:rPr lang="en-US" altLang="zh-CN" dirty="0"/>
              <a:t>ref/out</a:t>
            </a:r>
            <a:r>
              <a:rPr lang="zh-CN" altLang="en-US" dirty="0"/>
              <a:t>区别或者仅有返回值区别或者仅有</a:t>
            </a:r>
            <a:r>
              <a:rPr lang="en-US" altLang="zh-CN" dirty="0" err="1"/>
              <a:t>int</a:t>
            </a:r>
            <a:r>
              <a:rPr lang="en-US" altLang="zh-CN" dirty="0"/>
              <a:t>[],</a:t>
            </a:r>
            <a:r>
              <a:rPr lang="en-US" altLang="zh-CN" dirty="0" err="1"/>
              <a:t>params</a:t>
            </a:r>
            <a:r>
              <a:rPr lang="en-US" altLang="zh-CN" dirty="0"/>
              <a:t> </a:t>
            </a:r>
            <a:r>
              <a:rPr lang="en-US" altLang="zh-CN" dirty="0" err="1"/>
              <a:t>int</a:t>
            </a:r>
            <a:r>
              <a:rPr lang="en-US" altLang="zh-CN" dirty="0"/>
              <a:t>[]</a:t>
            </a:r>
            <a:r>
              <a:rPr lang="zh-CN" altLang="en-US" dirty="0"/>
              <a:t>区别都不行，但是（</a:t>
            </a:r>
            <a:r>
              <a:rPr lang="en-US" altLang="zh-CN" dirty="0" err="1"/>
              <a:t>int</a:t>
            </a:r>
            <a:r>
              <a:rPr lang="en-US" altLang="zh-CN" dirty="0"/>
              <a:t> </a:t>
            </a:r>
            <a:r>
              <a:rPr lang="en-US" altLang="zh-CN" dirty="0" err="1"/>
              <a:t>a,params</a:t>
            </a:r>
            <a:r>
              <a:rPr lang="en-US" altLang="zh-CN" dirty="0"/>
              <a:t> </a:t>
            </a:r>
            <a:r>
              <a:rPr lang="en-US" altLang="zh-CN" dirty="0" err="1"/>
              <a:t>int</a:t>
            </a:r>
            <a:r>
              <a:rPr lang="en-US" altLang="zh-CN" dirty="0"/>
              <a:t>[]b</a:t>
            </a:r>
            <a:r>
              <a:rPr lang="zh-CN" altLang="en-US" dirty="0"/>
              <a:t>）和</a:t>
            </a:r>
            <a:r>
              <a:rPr lang="en-US" altLang="zh-CN" dirty="0"/>
              <a:t>(</a:t>
            </a:r>
            <a:r>
              <a:rPr lang="en-US" altLang="zh-CN" dirty="0" err="1"/>
              <a:t>int</a:t>
            </a:r>
            <a:r>
              <a:rPr lang="en-US" altLang="zh-CN" dirty="0"/>
              <a:t>[]/</a:t>
            </a:r>
            <a:r>
              <a:rPr lang="en-US" altLang="zh-CN" dirty="0" err="1"/>
              <a:t>params</a:t>
            </a:r>
            <a:r>
              <a:rPr lang="en-US" altLang="zh-CN" dirty="0"/>
              <a:t> </a:t>
            </a:r>
            <a:r>
              <a:rPr lang="en-US" altLang="zh-CN" dirty="0" err="1"/>
              <a:t>int</a:t>
            </a:r>
            <a:r>
              <a:rPr lang="en-US" altLang="zh-CN" dirty="0"/>
              <a:t>[] </a:t>
            </a:r>
            <a:r>
              <a:rPr lang="zh-CN" altLang="en-US" dirty="0"/>
              <a:t>可以重载</a:t>
            </a:r>
            <a:r>
              <a:rPr lang="en-US" altLang="zh-CN" dirty="0"/>
              <a:t>)</a:t>
            </a:r>
            <a:r>
              <a:rPr lang="zh-CN" altLang="en-US" dirty="0"/>
              <a:t>）</a:t>
            </a:r>
            <a:endParaRPr lang="en-US" altLang="zh-CN" dirty="0"/>
          </a:p>
        </p:txBody>
      </p:sp>
    </p:spTree>
    <p:extLst>
      <p:ext uri="{BB962C8B-B14F-4D97-AF65-F5344CB8AC3E}">
        <p14:creationId xmlns:p14="http://schemas.microsoft.com/office/powerpoint/2010/main" val="19308579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A21D67B-23A8-4EE6-BA8B-7EFEB10C6A3F}" type="slidenum">
              <a:rPr lang="zh-CN" altLang="en-US" sz="1400">
                <a:solidFill>
                  <a:srgbClr val="000000"/>
                </a:solidFill>
                <a:latin typeface="Tahoma" panose="020B0604030504040204" pitchFamily="34" charset="0"/>
              </a:rPr>
              <a:pPr eaLnBrk="1" hangingPunct="1">
                <a:spcBef>
                  <a:spcPct val="0"/>
                </a:spcBef>
                <a:buClrTx/>
                <a:buSzTx/>
                <a:buFontTx/>
                <a:buNone/>
              </a:pPr>
              <a:t>70</a:t>
            </a:fld>
            <a:endParaRPr lang="en-US" altLang="zh-CN" sz="1400">
              <a:solidFill>
                <a:srgbClr val="000000"/>
              </a:solidFill>
              <a:latin typeface="Tahoma" panose="020B0604030504040204" pitchFamily="34" charset="0"/>
            </a:endParaRPr>
          </a:p>
        </p:txBody>
      </p:sp>
      <p:sp>
        <p:nvSpPr>
          <p:cNvPr id="188419" name="Rectangle 2"/>
          <p:cNvSpPr>
            <a:spLocks noChangeArrowheads="1"/>
          </p:cNvSpPr>
          <p:nvPr/>
        </p:nvSpPr>
        <p:spPr bwMode="auto">
          <a:xfrm>
            <a:off x="2279650" y="2328864"/>
            <a:ext cx="4248150" cy="36925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8420" name="Rectangle 4"/>
          <p:cNvSpPr>
            <a:spLocks noGrp="1" noChangeArrowheads="1"/>
          </p:cNvSpPr>
          <p:nvPr>
            <p:ph type="body" idx="1"/>
          </p:nvPr>
        </p:nvSpPr>
        <p:spPr>
          <a:xfrm>
            <a:off x="2135188" y="1341438"/>
            <a:ext cx="7777162" cy="4628960"/>
          </a:xfrm>
          <a:noFill/>
        </p:spPr>
        <p:txBody>
          <a:bodyPr>
            <a:spAutoFit/>
          </a:bodyPr>
          <a:lstStyle/>
          <a:p>
            <a:pPr marL="228600" indent="-228600" eaLnBrk="1" hangingPunct="1">
              <a:buNone/>
              <a:tabLst>
                <a:tab pos="457200" algn="l"/>
                <a:tab pos="685800" algn="l"/>
                <a:tab pos="914400" algn="l"/>
              </a:tabLst>
            </a:pPr>
            <a:r>
              <a:rPr lang="en-US" altLang="zh-CN" sz="2200" b="1" dirty="0"/>
              <a:t>Properties can also be static.</a:t>
            </a:r>
          </a:p>
          <a:p>
            <a:pPr marL="228600" indent="-228600" eaLnBrk="1" hangingPunct="1">
              <a:buNone/>
              <a:tabLst>
                <a:tab pos="457200" algn="l"/>
                <a:tab pos="685800" algn="l"/>
                <a:tab pos="914400" algn="l"/>
              </a:tabLst>
            </a:pPr>
            <a:r>
              <a:rPr lang="en-US" altLang="zh-CN" sz="2200" b="1" u="sng" dirty="0">
                <a:solidFill>
                  <a:srgbClr val="FF0000"/>
                </a:solidFill>
              </a:rPr>
              <a:t>Properties work also with assignment operators.</a:t>
            </a:r>
          </a:p>
          <a:p>
            <a:pPr marL="228600" indent="-228600" eaLnBrk="1" hangingPunct="1">
              <a:buNone/>
              <a:tabLst>
                <a:tab pos="457200" algn="l"/>
                <a:tab pos="685800" algn="l"/>
                <a:tab pos="914400" algn="l"/>
              </a:tabLst>
            </a:pPr>
            <a:endParaRPr lang="en-US" altLang="zh-CN" sz="2200" b="1" u="sng" dirty="0">
              <a:solidFill>
                <a:srgbClr val="FF0000"/>
              </a:solidFill>
            </a:endParaRPr>
          </a:p>
          <a:p>
            <a:pPr marL="228600" indent="-228600" eaLnBrk="1" hangingPunct="1">
              <a:spcBef>
                <a:spcPct val="0"/>
              </a:spcBef>
              <a:buNone/>
              <a:tabLst>
                <a:tab pos="457200" algn="l"/>
                <a:tab pos="685800" algn="l"/>
                <a:tab pos="914400" algn="l"/>
              </a:tabLst>
            </a:pPr>
            <a:r>
              <a:rPr lang="en-US" altLang="zh-CN" b="1" dirty="0">
                <a:latin typeface="Arial" panose="020B0604020202020204" pitchFamily="34" charset="0"/>
              </a:rPr>
              <a:t>	</a:t>
            </a:r>
            <a:r>
              <a:rPr lang="en-US" altLang="zh-CN" b="1" dirty="0">
                <a:latin typeface="Calibri" panose="020F0502020204030204" pitchFamily="34" charset="0"/>
              </a:rPr>
              <a:t>class C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private static </a:t>
            </a:r>
            <a:r>
              <a:rPr lang="en-US" altLang="zh-CN" b="1" dirty="0" err="1">
                <a:latin typeface="Calibri" panose="020F0502020204030204" pitchFamily="34" charset="0"/>
              </a:rPr>
              <a:t>int</a:t>
            </a:r>
            <a:r>
              <a:rPr lang="en-US" altLang="zh-CN" b="1" dirty="0">
                <a:latin typeface="Calibri" panose="020F0502020204030204" pitchFamily="34" charset="0"/>
              </a:rPr>
              <a:t> size;</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static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Size</a:t>
            </a: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get { return size;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set { size = value;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endParaRPr lang="en-US" altLang="zh-CN" b="1" dirty="0">
              <a:latin typeface="Calibri" panose="020F0502020204030204" pitchFamily="34" charset="0"/>
            </a:endParaRP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r>
              <a:rPr lang="en-US" altLang="zh-CN" b="1" dirty="0" err="1">
                <a:latin typeface="Calibri" panose="020F0502020204030204" pitchFamily="34" charset="0"/>
              </a:rPr>
              <a:t>C.Size</a:t>
            </a:r>
            <a:r>
              <a:rPr lang="en-US" altLang="zh-CN" b="1" dirty="0">
                <a:latin typeface="Calibri" panose="020F0502020204030204" pitchFamily="34" charset="0"/>
              </a:rPr>
              <a:t> = 3;</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r>
              <a:rPr lang="en-US" altLang="zh-CN" b="1" dirty="0" err="1">
                <a:solidFill>
                  <a:srgbClr val="FF0000"/>
                </a:solidFill>
                <a:latin typeface="Calibri" panose="020F0502020204030204" pitchFamily="34" charset="0"/>
              </a:rPr>
              <a:t>C.Size</a:t>
            </a:r>
            <a:r>
              <a:rPr lang="en-US" altLang="zh-CN" b="1" dirty="0">
                <a:solidFill>
                  <a:srgbClr val="FF0000"/>
                </a:solidFill>
                <a:latin typeface="Calibri" panose="020F0502020204030204" pitchFamily="34" charset="0"/>
              </a:rPr>
              <a:t> += 2</a:t>
            </a:r>
            <a:r>
              <a:rPr lang="en-US" altLang="zh-CN" b="1" dirty="0">
                <a:latin typeface="Calibri" panose="020F0502020204030204" pitchFamily="34" charset="0"/>
              </a:rPr>
              <a:t>; 	    // Size = Size + 2;</a:t>
            </a:r>
          </a:p>
        </p:txBody>
      </p:sp>
      <p:sp>
        <p:nvSpPr>
          <p:cNvPr id="188421" name="Rectangle 3"/>
          <p:cNvSpPr>
            <a:spLocks noGrp="1" noChangeArrowheads="1"/>
          </p:cNvSpPr>
          <p:nvPr>
            <p:ph type="title"/>
          </p:nvPr>
        </p:nvSpPr>
        <p:spPr/>
        <p:txBody>
          <a:bodyPr/>
          <a:lstStyle/>
          <a:p>
            <a:pPr eaLnBrk="1" hangingPunct="1"/>
            <a:r>
              <a:rPr lang="en-US" altLang="zh-CN"/>
              <a:t>Properties (continued)</a:t>
            </a:r>
          </a:p>
        </p:txBody>
      </p:sp>
    </p:spTree>
    <p:extLst>
      <p:ext uri="{BB962C8B-B14F-4D97-AF65-F5344CB8AC3E}">
        <p14:creationId xmlns:p14="http://schemas.microsoft.com/office/powerpoint/2010/main" val="3040969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703CBD5A-F84A-46CC-8C18-E662E240BBB9}" type="slidenum">
              <a:rPr lang="zh-CN" altLang="en-US" sz="1400">
                <a:solidFill>
                  <a:srgbClr val="000000"/>
                </a:solidFill>
                <a:latin typeface="Tahoma" panose="020B0604030504040204" pitchFamily="34" charset="0"/>
              </a:rPr>
              <a:pPr eaLnBrk="1" hangingPunct="1">
                <a:spcBef>
                  <a:spcPct val="0"/>
                </a:spcBef>
                <a:buClrTx/>
                <a:buSzTx/>
                <a:buFontTx/>
                <a:buNone/>
              </a:pPr>
              <a:t>71</a:t>
            </a:fld>
            <a:endParaRPr lang="en-US" altLang="zh-CN" sz="1400">
              <a:solidFill>
                <a:srgbClr val="000000"/>
              </a:solidFill>
              <a:latin typeface="Tahoma" panose="020B0604030504040204" pitchFamily="34" charset="0"/>
            </a:endParaRPr>
          </a:p>
        </p:txBody>
      </p:sp>
      <p:sp>
        <p:nvSpPr>
          <p:cNvPr id="189443" name="Rectangle 2"/>
          <p:cNvSpPr>
            <a:spLocks noChangeArrowheads="1"/>
          </p:cNvSpPr>
          <p:nvPr/>
        </p:nvSpPr>
        <p:spPr bwMode="auto">
          <a:xfrm>
            <a:off x="2711450" y="2544764"/>
            <a:ext cx="3168650" cy="9223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9444" name="Rectangle 4"/>
          <p:cNvSpPr>
            <a:spLocks noGrp="1" noChangeArrowheads="1"/>
          </p:cNvSpPr>
          <p:nvPr>
            <p:ph type="body" idx="1"/>
          </p:nvPr>
        </p:nvSpPr>
        <p:spPr>
          <a:xfrm>
            <a:off x="2135188" y="1341439"/>
            <a:ext cx="7772400" cy="3094037"/>
          </a:xfrm>
          <a:noFill/>
        </p:spPr>
        <p:txBody>
          <a:bodyPr>
            <a:spAutoFit/>
          </a:bodyPr>
          <a:lstStyle/>
          <a:p>
            <a:pPr eaLnBrk="1" hangingPunct="1">
              <a:lnSpc>
                <a:spcPct val="80000"/>
              </a:lnSpc>
              <a:buNone/>
              <a:tabLst>
                <a:tab pos="571500" algn="l"/>
                <a:tab pos="800100" algn="l"/>
                <a:tab pos="1028700" algn="l"/>
                <a:tab pos="2514600" algn="l"/>
              </a:tabLst>
            </a:pPr>
            <a:r>
              <a:rPr lang="en-US" altLang="zh-CN" sz="2200" b="1"/>
              <a:t>get or set can be omitted</a:t>
            </a:r>
          </a:p>
          <a:p>
            <a:pPr eaLnBrk="1" hangingPunct="1">
              <a:lnSpc>
                <a:spcPct val="60000"/>
              </a:lnSpc>
              <a:spcBef>
                <a:spcPct val="0"/>
              </a:spcBef>
              <a:buNone/>
              <a:tabLst>
                <a:tab pos="571500" algn="l"/>
                <a:tab pos="800100" algn="l"/>
                <a:tab pos="1028700" algn="l"/>
                <a:tab pos="2514600" algn="l"/>
              </a:tabLst>
            </a:pPr>
            <a:endParaRPr lang="en-US" altLang="zh-CN" sz="2200" b="1"/>
          </a:p>
          <a:p>
            <a:pPr eaLnBrk="1" hangingPunct="1">
              <a:lnSpc>
                <a:spcPct val="90000"/>
              </a:lnSpc>
              <a:spcBef>
                <a:spcPct val="0"/>
              </a:spcBef>
              <a:buNone/>
              <a:tabLst>
                <a:tab pos="571500" algn="l"/>
                <a:tab pos="800100" algn="l"/>
                <a:tab pos="1028700" algn="l"/>
                <a:tab pos="2514600" algn="l"/>
              </a:tabLst>
            </a:pPr>
            <a:r>
              <a:rPr lang="en-US" altLang="zh-CN" b="1">
                <a:latin typeface="Arial" panose="020B0604020202020204" pitchFamily="34" charset="0"/>
              </a:rPr>
              <a:t>	</a:t>
            </a:r>
            <a:r>
              <a:rPr lang="en-US" altLang="zh-CN" b="1">
                <a:latin typeface="Calibri" panose="020F0502020204030204" pitchFamily="34" charset="0"/>
              </a:rPr>
              <a:t>class Account {</a:t>
            </a: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long balance;</a:t>
            </a:r>
          </a:p>
          <a:p>
            <a:pPr eaLnBrk="1" hangingPunct="1">
              <a:lnSpc>
                <a:spcPct val="70000"/>
              </a:lnSpc>
              <a:spcBef>
                <a:spcPct val="0"/>
              </a:spcBef>
              <a:buNone/>
              <a:tabLst>
                <a:tab pos="571500" algn="l"/>
                <a:tab pos="800100" algn="l"/>
                <a:tab pos="1028700" algn="l"/>
                <a:tab pos="2514600" algn="l"/>
              </a:tabLst>
            </a:pPr>
            <a:endParaRPr lang="en-US" altLang="zh-CN" b="1">
              <a:latin typeface="Calibri" panose="020F0502020204030204" pitchFamily="34" charset="0"/>
            </a:endParaRP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public long Balance {</a:t>
            </a: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get { return balance; }</a:t>
            </a:r>
          </a:p>
          <a:p>
            <a:pPr eaLnBrk="1" hangingPunct="1">
              <a:lnSpc>
                <a:spcPct val="80000"/>
              </a:lnSpc>
              <a:spcBef>
                <a:spcPct val="0"/>
              </a:spcBef>
              <a:buNone/>
              <a:tabLst>
                <a:tab pos="571500" algn="l"/>
                <a:tab pos="800100" algn="l"/>
                <a:tab pos="1028700" algn="l"/>
                <a:tab pos="2514600" algn="l"/>
              </a:tabLst>
            </a:pPr>
            <a:r>
              <a:rPr lang="en-US" altLang="zh-CN" b="1">
                <a:latin typeface="Calibri" panose="020F0502020204030204" pitchFamily="34" charset="0"/>
              </a:rPr>
              <a:t>		}</a:t>
            </a:r>
          </a:p>
          <a:p>
            <a:pPr eaLnBrk="1" hangingPunct="1">
              <a:lnSpc>
                <a:spcPct val="80000"/>
              </a:lnSpc>
              <a:spcBef>
                <a:spcPct val="0"/>
              </a:spcBef>
              <a:buNone/>
              <a:tabLst>
                <a:tab pos="571500" algn="l"/>
                <a:tab pos="800100" algn="l"/>
                <a:tab pos="1028700" algn="l"/>
                <a:tab pos="2514600" algn="l"/>
              </a:tabLst>
            </a:pPr>
            <a:r>
              <a:rPr lang="en-US" altLang="zh-CN" b="1">
                <a:latin typeface="Calibri" panose="020F0502020204030204" pitchFamily="34" charset="0"/>
              </a:rPr>
              <a:t>	}</a:t>
            </a:r>
          </a:p>
          <a:p>
            <a:pPr eaLnBrk="1" hangingPunct="1">
              <a:lnSpc>
                <a:spcPct val="60000"/>
              </a:lnSpc>
              <a:spcBef>
                <a:spcPct val="0"/>
              </a:spcBef>
              <a:buNone/>
              <a:tabLst>
                <a:tab pos="571500" algn="l"/>
                <a:tab pos="800100" algn="l"/>
                <a:tab pos="1028700" algn="l"/>
                <a:tab pos="2514600" algn="l"/>
              </a:tabLst>
            </a:pPr>
            <a:endParaRPr lang="en-US" altLang="zh-CN" b="1">
              <a:latin typeface="Calibri" panose="020F0502020204030204" pitchFamily="34" charset="0"/>
            </a:endParaRP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x = </a:t>
            </a:r>
            <a:r>
              <a:rPr lang="en-US" altLang="zh-CN" b="1">
                <a:solidFill>
                  <a:schemeClr val="folHlink"/>
                </a:solidFill>
                <a:latin typeface="Calibri" panose="020F0502020204030204" pitchFamily="34" charset="0"/>
              </a:rPr>
              <a:t>account.Balance</a:t>
            </a:r>
            <a:r>
              <a:rPr lang="en-US" altLang="zh-CN" b="1">
                <a:latin typeface="Calibri" panose="020F0502020204030204" pitchFamily="34" charset="0"/>
              </a:rPr>
              <a:t>;		     // ok</a:t>
            </a: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a:t>
            </a:r>
            <a:r>
              <a:rPr lang="en-US" altLang="zh-CN" b="1">
                <a:solidFill>
                  <a:schemeClr val="folHlink"/>
                </a:solidFill>
                <a:latin typeface="Calibri" panose="020F0502020204030204" pitchFamily="34" charset="0"/>
              </a:rPr>
              <a:t>account.Balance</a:t>
            </a:r>
            <a:r>
              <a:rPr lang="en-US" altLang="zh-CN" b="1">
                <a:latin typeface="Calibri" panose="020F0502020204030204" pitchFamily="34" charset="0"/>
              </a:rPr>
              <a:t> = ...;	     // compiler reports an error</a:t>
            </a:r>
          </a:p>
        </p:txBody>
      </p:sp>
      <p:sp>
        <p:nvSpPr>
          <p:cNvPr id="189445" name="Rectangle 3"/>
          <p:cNvSpPr>
            <a:spLocks noGrp="1" noChangeArrowheads="1"/>
          </p:cNvSpPr>
          <p:nvPr>
            <p:ph type="title"/>
          </p:nvPr>
        </p:nvSpPr>
        <p:spPr/>
        <p:txBody>
          <a:bodyPr/>
          <a:lstStyle/>
          <a:p>
            <a:pPr eaLnBrk="1" hangingPunct="1"/>
            <a:r>
              <a:rPr lang="en-US" altLang="zh-CN"/>
              <a:t>Properties (continued)</a:t>
            </a:r>
          </a:p>
        </p:txBody>
      </p:sp>
      <p:sp>
        <p:nvSpPr>
          <p:cNvPr id="423941" name="Rectangle 5"/>
          <p:cNvSpPr>
            <a:spLocks noChangeArrowheads="1"/>
          </p:cNvSpPr>
          <p:nvPr/>
        </p:nvSpPr>
        <p:spPr bwMode="auto">
          <a:xfrm>
            <a:off x="2209800" y="4649788"/>
            <a:ext cx="77724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buClr>
                <a:schemeClr val="folHlink"/>
              </a:buClr>
              <a:buSzPct val="60000"/>
              <a:buFont typeface="Wingdings" panose="05000000000000000000" pitchFamily="2" charset="2"/>
              <a:buChar char="n"/>
              <a:tabLst>
                <a:tab pos="571500" algn="l"/>
                <a:tab pos="800100" algn="l"/>
                <a:tab pos="1028700" algn="l"/>
                <a:tab pos="2514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 pos="2514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 pos="2514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3333CC"/>
              </a:buClr>
              <a:buFont typeface="Wingdings" panose="05000000000000000000" pitchFamily="2" charset="2"/>
              <a:buNone/>
            </a:pPr>
            <a:r>
              <a:rPr lang="en-US" altLang="zh-CN" sz="2200" b="1" dirty="0">
                <a:solidFill>
                  <a:srgbClr val="000000"/>
                </a:solidFill>
              </a:rPr>
              <a:t>Why are properties often a good idea?</a:t>
            </a:r>
          </a:p>
          <a:p>
            <a:pPr eaLnBrk="1" hangingPunct="1">
              <a:spcBef>
                <a:spcPct val="30000"/>
              </a:spcBef>
              <a:buClr>
                <a:srgbClr val="000000"/>
              </a:buClr>
              <a:buFont typeface="Wingdings" panose="05000000000000000000" pitchFamily="2" charset="2"/>
              <a:buChar char="l"/>
            </a:pPr>
            <a:r>
              <a:rPr lang="en-US" altLang="zh-CN" b="1" u="sng" dirty="0">
                <a:solidFill>
                  <a:srgbClr val="FF0000"/>
                </a:solidFill>
              </a:rPr>
              <a:t>Allow read-only and write-only fields.</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Can validate a field when it is accessed.</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Interface and implementation of the data can differ.</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Substitute for fields in interfaces.</a:t>
            </a:r>
          </a:p>
        </p:txBody>
      </p:sp>
    </p:spTree>
    <p:extLst>
      <p:ext uri="{BB962C8B-B14F-4D97-AF65-F5344CB8AC3E}">
        <p14:creationId xmlns:p14="http://schemas.microsoft.com/office/powerpoint/2010/main" val="3383623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8A6C44A0-30A1-409E-A9F3-F3D9BB790044}" type="slidenum">
              <a:rPr lang="zh-CN" altLang="en-US" sz="1400">
                <a:solidFill>
                  <a:srgbClr val="000000"/>
                </a:solidFill>
                <a:latin typeface="Tahoma" panose="020B0604030504040204" pitchFamily="34" charset="0"/>
              </a:rPr>
              <a:pPr eaLnBrk="1" hangingPunct="1">
                <a:spcBef>
                  <a:spcPct val="0"/>
                </a:spcBef>
                <a:buClrTx/>
                <a:buSzTx/>
                <a:buFontTx/>
                <a:buNone/>
              </a:pPr>
              <a:t>72</a:t>
            </a:fld>
            <a:endParaRPr lang="en-US" altLang="zh-CN" sz="1400">
              <a:solidFill>
                <a:srgbClr val="000000"/>
              </a:solidFill>
              <a:latin typeface="Tahoma" panose="020B0604030504040204" pitchFamily="34" charset="0"/>
            </a:endParaRPr>
          </a:p>
        </p:txBody>
      </p:sp>
      <p:sp>
        <p:nvSpPr>
          <p:cNvPr id="424963" name="Rectangle 3"/>
          <p:cNvSpPr>
            <a:spLocks noGrp="1" noChangeArrowheads="1"/>
          </p:cNvSpPr>
          <p:nvPr>
            <p:ph type="body" idx="1"/>
          </p:nvPr>
        </p:nvSpPr>
        <p:spPr>
          <a:xfrm>
            <a:off x="2351088" y="1268414"/>
            <a:ext cx="7848600" cy="5113337"/>
          </a:xfrm>
        </p:spPr>
        <p:txBody>
          <a:bodyPr/>
          <a:lstStyle/>
          <a:p>
            <a:pPr marL="177800" indent="-177800" eaLnBrk="1" hangingPunct="1">
              <a:lnSpc>
                <a:spcPct val="70000"/>
              </a:lnSpc>
              <a:buNone/>
              <a:tabLst>
                <a:tab pos="571500" algn="l"/>
                <a:tab pos="800100" algn="l"/>
                <a:tab pos="1028700" algn="l"/>
                <a:tab pos="1257300" algn="l"/>
              </a:tabLst>
            </a:pPr>
            <a:r>
              <a:rPr lang="en-US" altLang="zh-CN" b="1" dirty="0"/>
              <a:t>Custom-defined operator for indexing a collection</a:t>
            </a:r>
            <a:endParaRPr lang="en-US" altLang="zh-CN" dirty="0"/>
          </a:p>
          <a:p>
            <a:pPr marL="177800" indent="-177800" eaLnBrk="1" hangingPunct="1">
              <a:lnSpc>
                <a:spcPct val="50000"/>
              </a:lnSpc>
              <a:spcBef>
                <a:spcPct val="0"/>
              </a:spcBef>
              <a:buNone/>
              <a:tabLst>
                <a:tab pos="571500" algn="l"/>
                <a:tab pos="800100" algn="l"/>
                <a:tab pos="1028700" algn="l"/>
                <a:tab pos="1257300" algn="l"/>
              </a:tabLst>
            </a:pPr>
            <a:endParaRPr lang="en-US" altLang="zh-CN" dirty="0">
              <a:latin typeface="Arial" panose="020B0604020202020204" pitchFamily="34" charset="0"/>
            </a:endParaRP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class File {</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err="1">
                <a:latin typeface="Calibri" panose="020F0502020204030204" pitchFamily="34" charset="0"/>
              </a:rPr>
              <a:t>FileStream</a:t>
            </a:r>
            <a:r>
              <a:rPr lang="en-US" altLang="zh-CN" b="1" dirty="0">
                <a:latin typeface="Calibri" panose="020F0502020204030204" pitchFamily="34" charset="0"/>
              </a:rPr>
              <a:t> s;</a:t>
            </a:r>
          </a:p>
          <a:p>
            <a:pPr marL="177800" indent="-177800" eaLnBrk="1" hangingPunct="1">
              <a:lnSpc>
                <a:spcPct val="70000"/>
              </a:lnSpc>
              <a:spcBef>
                <a:spcPct val="0"/>
              </a:spcBef>
              <a:buNone/>
              <a:tabLst>
                <a:tab pos="571500" algn="l"/>
                <a:tab pos="800100" algn="l"/>
                <a:tab pos="1028700" algn="l"/>
                <a:tab pos="1257300" algn="l"/>
              </a:tabLst>
            </a:pPr>
            <a:endParaRPr lang="en-US" altLang="zh-CN" b="1" dirty="0">
              <a:latin typeface="Calibri" panose="020F0502020204030204" pitchFamily="34" charset="0"/>
            </a:endParaRP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public </a:t>
            </a:r>
            <a:r>
              <a:rPr lang="en-US" altLang="zh-CN" b="1" dirty="0" err="1">
                <a:solidFill>
                  <a:schemeClr val="folHlink"/>
                </a:solidFill>
                <a:latin typeface="Calibri" panose="020F0502020204030204" pitchFamily="34" charset="0"/>
              </a:rPr>
              <a:t>int</a:t>
            </a: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this</a:t>
            </a:r>
            <a:r>
              <a:rPr lang="en-US" altLang="zh-CN" b="1" dirty="0">
                <a:latin typeface="Calibri" panose="020F0502020204030204" pitchFamily="34" charset="0"/>
              </a:rPr>
              <a:t> [</a:t>
            </a:r>
            <a:r>
              <a:rPr lang="en-US" altLang="zh-CN" b="1" dirty="0" err="1">
                <a:solidFill>
                  <a:srgbClr val="008000"/>
                </a:solidFill>
                <a:latin typeface="Calibri" panose="020F0502020204030204" pitchFamily="34" charset="0"/>
              </a:rPr>
              <a:t>int</a:t>
            </a:r>
            <a:r>
              <a:rPr lang="en-US" altLang="zh-CN" b="1" dirty="0">
                <a:solidFill>
                  <a:srgbClr val="008000"/>
                </a:solidFill>
                <a:latin typeface="Calibri" panose="020F0502020204030204" pitchFamily="34" charset="0"/>
              </a:rPr>
              <a:t> index</a:t>
            </a:r>
            <a:r>
              <a:rPr lang="en-US" altLang="zh-CN" b="1" dirty="0">
                <a:latin typeface="Calibri" panose="020F0502020204030204" pitchFamily="34" charset="0"/>
              </a:rPr>
              <a:t>] {</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get { </a:t>
            </a:r>
            <a:r>
              <a:rPr lang="en-US" altLang="zh-CN" b="1" dirty="0" err="1">
                <a:latin typeface="Calibri" panose="020F0502020204030204" pitchFamily="34" charset="0"/>
              </a:rPr>
              <a:t>s.Seek</a:t>
            </a:r>
            <a:r>
              <a:rPr lang="en-US" altLang="zh-CN" b="1" dirty="0">
                <a:latin typeface="Calibri" panose="020F0502020204030204" pitchFamily="34" charset="0"/>
              </a:rPr>
              <a:t>(index, </a:t>
            </a:r>
            <a:r>
              <a:rPr lang="en-US" altLang="zh-CN" b="1" dirty="0" err="1">
                <a:latin typeface="Calibri" panose="020F0502020204030204" pitchFamily="34" charset="0"/>
              </a:rPr>
              <a:t>SeekOrigin.Begin</a:t>
            </a:r>
            <a:r>
              <a:rPr lang="en-US" altLang="zh-CN" b="1" dirty="0">
                <a:latin typeface="Calibri" panose="020F0502020204030204" pitchFamily="34" charset="0"/>
              </a:rPr>
              <a:t>);</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return </a:t>
            </a:r>
            <a:r>
              <a:rPr lang="en-US" altLang="zh-CN" b="1" dirty="0" err="1">
                <a:latin typeface="Calibri" panose="020F0502020204030204" pitchFamily="34" charset="0"/>
              </a:rPr>
              <a:t>s.ReadByte</a:t>
            </a:r>
            <a:r>
              <a:rPr lang="en-US" altLang="zh-CN" b="1" dirty="0">
                <a:latin typeface="Calibri" panose="020F0502020204030204" pitchFamily="34" charset="0"/>
              </a:rPr>
              <a:t>();</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set { </a:t>
            </a:r>
            <a:r>
              <a:rPr lang="en-US" altLang="zh-CN" b="1" dirty="0" err="1">
                <a:latin typeface="Calibri" panose="020F0502020204030204" pitchFamily="34" charset="0"/>
              </a:rPr>
              <a:t>s.Seek</a:t>
            </a:r>
            <a:r>
              <a:rPr lang="en-US" altLang="zh-CN" b="1" dirty="0">
                <a:latin typeface="Calibri" panose="020F0502020204030204" pitchFamily="34" charset="0"/>
              </a:rPr>
              <a:t>(index, </a:t>
            </a:r>
            <a:r>
              <a:rPr lang="en-US" altLang="zh-CN" b="1" dirty="0" err="1">
                <a:latin typeface="Calibri" panose="020F0502020204030204" pitchFamily="34" charset="0"/>
              </a:rPr>
              <a:t>SeekOrigin.Begin</a:t>
            </a:r>
            <a:r>
              <a:rPr lang="en-US" altLang="zh-CN" b="1" dirty="0">
                <a:latin typeface="Calibri" panose="020F0502020204030204" pitchFamily="34" charset="0"/>
              </a:rPr>
              <a:t>);</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err="1">
                <a:latin typeface="Calibri" panose="020F0502020204030204" pitchFamily="34" charset="0"/>
              </a:rPr>
              <a:t>s.WriteByte</a:t>
            </a:r>
            <a:r>
              <a:rPr lang="en-US" altLang="zh-CN" b="1" dirty="0">
                <a:latin typeface="Calibri" panose="020F0502020204030204" pitchFamily="34" charset="0"/>
              </a:rPr>
              <a:t>((byte)</a:t>
            </a:r>
            <a:r>
              <a:rPr lang="en-US" altLang="zh-CN" b="1" dirty="0">
                <a:solidFill>
                  <a:srgbClr val="FF0000"/>
                </a:solidFill>
                <a:latin typeface="Calibri" panose="020F0502020204030204" pitchFamily="34" charset="0"/>
              </a:rPr>
              <a:t>value</a:t>
            </a:r>
            <a:r>
              <a:rPr lang="en-US" altLang="zh-CN" b="1" dirty="0">
                <a:latin typeface="Calibri" panose="020F0502020204030204" pitchFamily="34" charset="0"/>
              </a:rPr>
              <a:t>);</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30000"/>
              </a:lnSpc>
              <a:spcBef>
                <a:spcPct val="0"/>
              </a:spcBef>
              <a:buNone/>
              <a:tabLst>
                <a:tab pos="571500" algn="l"/>
                <a:tab pos="800100" algn="l"/>
                <a:tab pos="1028700" algn="l"/>
                <a:tab pos="1257300" algn="l"/>
              </a:tabLst>
            </a:pPr>
            <a:endParaRPr lang="en-US" altLang="zh-CN" b="1" dirty="0">
              <a:latin typeface="Calibri" panose="020F0502020204030204" pitchFamily="34" charset="0"/>
            </a:endParaRPr>
          </a:p>
          <a:p>
            <a:pPr marL="177800" indent="-177800" eaLnBrk="1" hangingPunct="1">
              <a:lnSpc>
                <a:spcPct val="90000"/>
              </a:lnSpc>
              <a:spcBef>
                <a:spcPct val="0"/>
              </a:spcBef>
              <a:buNone/>
              <a:tabLst>
                <a:tab pos="571500" algn="l"/>
                <a:tab pos="800100" algn="l"/>
                <a:tab pos="1028700" algn="l"/>
                <a:tab pos="1257300" algn="l"/>
              </a:tabLst>
            </a:pPr>
            <a:r>
              <a:rPr lang="en-US" altLang="zh-CN" b="1" dirty="0"/>
              <a:t>Usage</a:t>
            </a:r>
            <a:endParaRPr lang="en-US" altLang="zh-CN" dirty="0">
              <a:latin typeface="Arial" panose="020B0604020202020204" pitchFamily="34" charset="0"/>
            </a:endParaRPr>
          </a:p>
          <a:p>
            <a:pPr marL="177800" indent="-177800" eaLnBrk="1" hangingPunct="1">
              <a:lnSpc>
                <a:spcPct val="90000"/>
              </a:lnSpc>
              <a:spcBef>
                <a:spcPct val="0"/>
              </a:spcBef>
              <a:buNone/>
              <a:tabLst>
                <a:tab pos="571500" algn="l"/>
                <a:tab pos="800100" algn="l"/>
                <a:tab pos="1028700" algn="l"/>
                <a:tab pos="1257300" algn="l"/>
              </a:tabLst>
            </a:pPr>
            <a:r>
              <a:rPr lang="en-US" altLang="zh-CN" b="1" dirty="0">
                <a:latin typeface="Calibri" panose="020F0502020204030204" pitchFamily="34" charset="0"/>
              </a:rPr>
              <a:t>	  File f = ...;</a:t>
            </a:r>
          </a:p>
          <a:p>
            <a:pPr marL="177800" indent="-177800" eaLnBrk="1" hangingPunct="1">
              <a:lnSpc>
                <a:spcPct val="9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x = </a:t>
            </a:r>
            <a:r>
              <a:rPr lang="en-US" altLang="zh-CN" b="1" dirty="0">
                <a:solidFill>
                  <a:schemeClr val="folHlink"/>
                </a:solidFill>
                <a:latin typeface="Calibri" panose="020F0502020204030204" pitchFamily="34" charset="0"/>
              </a:rPr>
              <a:t>f[10]</a:t>
            </a:r>
            <a:r>
              <a:rPr lang="en-US" altLang="zh-CN" b="1" dirty="0">
                <a:latin typeface="Calibri" panose="020F0502020204030204" pitchFamily="34" charset="0"/>
              </a:rPr>
              <a:t>;	    // calls </a:t>
            </a:r>
            <a:r>
              <a:rPr lang="en-US" altLang="zh-CN" b="1" dirty="0" err="1">
                <a:latin typeface="Calibri" panose="020F0502020204030204" pitchFamily="34" charset="0"/>
              </a:rPr>
              <a:t>f.get</a:t>
            </a:r>
            <a:r>
              <a:rPr lang="en-US" altLang="zh-CN" b="1" dirty="0">
                <a:latin typeface="Calibri" panose="020F0502020204030204" pitchFamily="34" charset="0"/>
              </a:rPr>
              <a:t>(10)</a:t>
            </a:r>
          </a:p>
          <a:p>
            <a:pPr marL="177800" indent="-177800" eaLnBrk="1" hangingPunct="1">
              <a:lnSpc>
                <a:spcPct val="9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a:solidFill>
                  <a:schemeClr val="folHlink"/>
                </a:solidFill>
                <a:latin typeface="Calibri" panose="020F0502020204030204" pitchFamily="34" charset="0"/>
              </a:rPr>
              <a:t>f[10]</a:t>
            </a:r>
            <a:r>
              <a:rPr lang="en-US" altLang="zh-CN" b="1" dirty="0">
                <a:latin typeface="Calibri" panose="020F0502020204030204" pitchFamily="34" charset="0"/>
              </a:rPr>
              <a:t> = 'A';	    // calls </a:t>
            </a:r>
            <a:r>
              <a:rPr lang="en-US" altLang="zh-CN" b="1" dirty="0" err="1">
                <a:latin typeface="Calibri" panose="020F0502020204030204" pitchFamily="34" charset="0"/>
              </a:rPr>
              <a:t>f.set</a:t>
            </a:r>
            <a:r>
              <a:rPr lang="en-US" altLang="zh-CN" b="1" dirty="0">
                <a:latin typeface="Calibri" panose="020F0502020204030204" pitchFamily="34" charset="0"/>
              </a:rPr>
              <a:t>(10, 'A')</a:t>
            </a:r>
          </a:p>
          <a:p>
            <a:pPr marL="177800" indent="-177800" eaLnBrk="1" hangingPunct="1">
              <a:lnSpc>
                <a:spcPct val="80000"/>
              </a:lnSpc>
              <a:spcBef>
                <a:spcPct val="0"/>
              </a:spcBef>
              <a:buClr>
                <a:schemeClr val="tx1"/>
              </a:buClr>
              <a:buFont typeface="Wingdings" panose="05000000000000000000" pitchFamily="2" charset="2"/>
              <a:buChar char="l"/>
              <a:tabLst>
                <a:tab pos="571500" algn="l"/>
                <a:tab pos="800100" algn="l"/>
                <a:tab pos="1028700" algn="l"/>
                <a:tab pos="1257300" algn="l"/>
              </a:tabLst>
            </a:pPr>
            <a:r>
              <a:rPr lang="en-US" altLang="zh-CN" b="1" dirty="0"/>
              <a:t>get or set method can be omitted (write-only / read-only)</a:t>
            </a:r>
          </a:p>
          <a:p>
            <a:pPr marL="177800" indent="-177800" eaLnBrk="1" hangingPunct="1">
              <a:lnSpc>
                <a:spcPct val="80000"/>
              </a:lnSpc>
              <a:spcBef>
                <a:spcPct val="0"/>
              </a:spcBef>
              <a:buClr>
                <a:schemeClr val="tx1"/>
              </a:buClr>
              <a:buFont typeface="Wingdings" panose="05000000000000000000" pitchFamily="2" charset="2"/>
              <a:buChar char="l"/>
              <a:tabLst>
                <a:tab pos="571500" algn="l"/>
                <a:tab pos="800100" algn="l"/>
                <a:tab pos="1028700" algn="l"/>
                <a:tab pos="1257300" algn="l"/>
              </a:tabLst>
            </a:pPr>
            <a:r>
              <a:rPr lang="en-US" altLang="zh-CN" b="1" u="sng" dirty="0">
                <a:solidFill>
                  <a:srgbClr val="FF0000"/>
                </a:solidFill>
              </a:rPr>
              <a:t>indexers can be overloaded with different index types</a:t>
            </a:r>
          </a:p>
          <a:p>
            <a:pPr marL="177800" indent="-177800" eaLnBrk="1" hangingPunct="1">
              <a:lnSpc>
                <a:spcPct val="80000"/>
              </a:lnSpc>
              <a:spcBef>
                <a:spcPct val="0"/>
              </a:spcBef>
              <a:buClr>
                <a:schemeClr val="tx1"/>
              </a:buClr>
              <a:buFont typeface="Wingdings" panose="05000000000000000000" pitchFamily="2" charset="2"/>
              <a:buChar char="l"/>
              <a:tabLst>
                <a:tab pos="571500" algn="l"/>
                <a:tab pos="800100" algn="l"/>
                <a:tab pos="1028700" algn="l"/>
                <a:tab pos="1257300" algn="l"/>
              </a:tabLst>
            </a:pPr>
            <a:r>
              <a:rPr lang="en-US" altLang="zh-CN" b="1" dirty="0"/>
              <a:t>.NET library has indexers for </a:t>
            </a:r>
            <a:r>
              <a:rPr lang="en-US" altLang="zh-CN" b="1" i="1" dirty="0"/>
              <a:t>string</a:t>
            </a:r>
            <a:r>
              <a:rPr lang="en-US" altLang="zh-CN" b="1" dirty="0"/>
              <a:t> (s[</a:t>
            </a:r>
            <a:r>
              <a:rPr lang="en-US" altLang="zh-CN" b="1" dirty="0" err="1"/>
              <a:t>i</a:t>
            </a:r>
            <a:r>
              <a:rPr lang="en-US" altLang="zh-CN" b="1" dirty="0"/>
              <a:t>]), </a:t>
            </a:r>
            <a:r>
              <a:rPr lang="en-US" altLang="zh-CN" b="1" i="1" dirty="0" err="1"/>
              <a:t>ArrayList</a:t>
            </a:r>
            <a:r>
              <a:rPr lang="en-US" altLang="zh-CN" b="1" dirty="0"/>
              <a:t> (a[</a:t>
            </a:r>
            <a:r>
              <a:rPr lang="en-US" altLang="zh-CN" b="1" dirty="0" err="1"/>
              <a:t>i</a:t>
            </a:r>
            <a:r>
              <a:rPr lang="en-US" altLang="zh-CN" b="1" dirty="0"/>
              <a:t>]), etc.</a:t>
            </a:r>
          </a:p>
        </p:txBody>
      </p:sp>
      <p:sp>
        <p:nvSpPr>
          <p:cNvPr id="424964" name="AutoShape 4"/>
          <p:cNvSpPr>
            <a:spLocks noChangeArrowheads="1"/>
          </p:cNvSpPr>
          <p:nvPr/>
        </p:nvSpPr>
        <p:spPr bwMode="auto">
          <a:xfrm>
            <a:off x="7362301" y="1500326"/>
            <a:ext cx="1809750" cy="704712"/>
          </a:xfrm>
          <a:prstGeom prst="wedgeRectCallout">
            <a:avLst>
              <a:gd name="adj1" fmla="val -107806"/>
              <a:gd name="adj2" fmla="val 93750"/>
            </a:avLst>
          </a:prstGeom>
          <a:solidFill>
            <a:schemeClr val="bg1"/>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600" b="1" dirty="0">
                <a:solidFill>
                  <a:srgbClr val="000000"/>
                </a:solidFill>
              </a:rPr>
              <a:t>type and name</a:t>
            </a:r>
            <a:br>
              <a:rPr kumimoji="0" lang="en-US" altLang="zh-CN" sz="1600" b="1" dirty="0">
                <a:solidFill>
                  <a:srgbClr val="000000"/>
                </a:solidFill>
              </a:rPr>
            </a:br>
            <a:r>
              <a:rPr kumimoji="0" lang="en-US" altLang="zh-CN" sz="1600" b="1" dirty="0">
                <a:solidFill>
                  <a:srgbClr val="000000"/>
                </a:solidFill>
              </a:rPr>
              <a:t>of the index value</a:t>
            </a:r>
          </a:p>
          <a:p>
            <a:pPr algn="ctr">
              <a:lnSpc>
                <a:spcPct val="80000"/>
              </a:lnSpc>
              <a:spcBef>
                <a:spcPct val="0"/>
              </a:spcBef>
              <a:buClrTx/>
              <a:buSzTx/>
              <a:buFontTx/>
              <a:buNone/>
            </a:pPr>
            <a:r>
              <a:rPr kumimoji="0" lang="zh-CN" altLang="en-US" sz="1600" b="1" dirty="0">
                <a:solidFill>
                  <a:srgbClr val="000000"/>
                </a:solidFill>
              </a:rPr>
              <a:t>（也可以是字符串型</a:t>
            </a:r>
            <a:r>
              <a:rPr kumimoji="0" lang="en-US" altLang="zh-CN" sz="1600" b="1" dirty="0">
                <a:solidFill>
                  <a:srgbClr val="000000"/>
                </a:solidFill>
              </a:rPr>
              <a:t>…</a:t>
            </a:r>
            <a:r>
              <a:rPr kumimoji="0" lang="zh-CN" altLang="en-US" sz="1600" b="1" dirty="0">
                <a:solidFill>
                  <a:srgbClr val="000000"/>
                </a:solidFill>
              </a:rPr>
              <a:t>字典）</a:t>
            </a:r>
            <a:endParaRPr kumimoji="0" lang="en-US" altLang="zh-CN" sz="1600" b="1" dirty="0">
              <a:solidFill>
                <a:srgbClr val="000000"/>
              </a:solidFill>
            </a:endParaRPr>
          </a:p>
        </p:txBody>
      </p:sp>
      <p:sp>
        <p:nvSpPr>
          <p:cNvPr id="424965" name="AutoShape 5"/>
          <p:cNvSpPr>
            <a:spLocks noChangeArrowheads="1"/>
          </p:cNvSpPr>
          <p:nvPr/>
        </p:nvSpPr>
        <p:spPr bwMode="auto">
          <a:xfrm>
            <a:off x="4511675" y="1747838"/>
            <a:ext cx="1150938" cy="457200"/>
          </a:xfrm>
          <a:prstGeom prst="wedgeRectCallout">
            <a:avLst>
              <a:gd name="adj1" fmla="val -55102"/>
              <a:gd name="adj2" fmla="val 81944"/>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600" b="1">
                <a:solidFill>
                  <a:srgbClr val="000000"/>
                </a:solidFill>
              </a:rPr>
              <a:t>name</a:t>
            </a:r>
          </a:p>
          <a:p>
            <a:pPr algn="ctr">
              <a:lnSpc>
                <a:spcPct val="80000"/>
              </a:lnSpc>
              <a:spcBef>
                <a:spcPct val="0"/>
              </a:spcBef>
              <a:buClrTx/>
              <a:buSzTx/>
              <a:buFontTx/>
              <a:buNone/>
            </a:pPr>
            <a:r>
              <a:rPr kumimoji="0" lang="en-US" altLang="zh-CN" sz="1600" b="1">
                <a:solidFill>
                  <a:srgbClr val="000000"/>
                </a:solidFill>
              </a:rPr>
              <a:t>(always </a:t>
            </a:r>
            <a:r>
              <a:rPr kumimoji="0" lang="en-US" altLang="zh-CN" sz="1600" b="1" i="1">
                <a:solidFill>
                  <a:srgbClr val="000000"/>
                </a:solidFill>
              </a:rPr>
              <a:t>this</a:t>
            </a:r>
            <a:r>
              <a:rPr kumimoji="0" lang="en-US" altLang="zh-CN" sz="1600" b="1">
                <a:solidFill>
                  <a:srgbClr val="000000"/>
                </a:solidFill>
              </a:rPr>
              <a:t>)</a:t>
            </a:r>
          </a:p>
        </p:txBody>
      </p:sp>
      <p:sp>
        <p:nvSpPr>
          <p:cNvPr id="190470" name="Rectangle 6"/>
          <p:cNvSpPr>
            <a:spLocks noGrp="1" noChangeArrowheads="1"/>
          </p:cNvSpPr>
          <p:nvPr>
            <p:ph type="title"/>
          </p:nvPr>
        </p:nvSpPr>
        <p:spPr/>
        <p:txBody>
          <a:bodyPr/>
          <a:lstStyle/>
          <a:p>
            <a:pPr eaLnBrk="1" hangingPunct="1"/>
            <a:r>
              <a:rPr lang="en-US" altLang="zh-CN"/>
              <a:t>Indexers</a:t>
            </a:r>
          </a:p>
        </p:txBody>
      </p:sp>
      <p:sp>
        <p:nvSpPr>
          <p:cNvPr id="424967" name="AutoShape 7"/>
          <p:cNvSpPr>
            <a:spLocks noChangeArrowheads="1"/>
          </p:cNvSpPr>
          <p:nvPr/>
        </p:nvSpPr>
        <p:spPr bwMode="auto">
          <a:xfrm>
            <a:off x="1847850" y="2708275"/>
            <a:ext cx="1809750" cy="457200"/>
          </a:xfrm>
          <a:prstGeom prst="wedgeRectCallout">
            <a:avLst>
              <a:gd name="adj1" fmla="val 57542"/>
              <a:gd name="adj2" fmla="val -91319"/>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600" b="1">
                <a:solidFill>
                  <a:srgbClr val="000000"/>
                </a:solidFill>
              </a:rPr>
              <a:t>type of the</a:t>
            </a:r>
            <a:br>
              <a:rPr kumimoji="0" lang="en-US" altLang="zh-CN" sz="1600" b="1">
                <a:solidFill>
                  <a:srgbClr val="000000"/>
                </a:solidFill>
              </a:rPr>
            </a:br>
            <a:r>
              <a:rPr kumimoji="0" lang="en-US" altLang="zh-CN" sz="1600" b="1">
                <a:solidFill>
                  <a:srgbClr val="000000"/>
                </a:solidFill>
              </a:rPr>
              <a:t>indexed expression</a:t>
            </a:r>
            <a:endParaRPr kumimoji="0" lang="en-US" altLang="zh-CN" sz="1600" b="1">
              <a:solidFill>
                <a:srgbClr val="FFCF01"/>
              </a:solidFill>
            </a:endParaRPr>
          </a:p>
        </p:txBody>
      </p:sp>
    </p:spTree>
    <p:extLst>
      <p:ext uri="{BB962C8B-B14F-4D97-AF65-F5344CB8AC3E}">
        <p14:creationId xmlns:p14="http://schemas.microsoft.com/office/powerpoint/2010/main" val="172082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4967"/>
                                        </p:tgtEl>
                                        <p:attrNameLst>
                                          <p:attrName>style.visibility</p:attrName>
                                        </p:attrNameLst>
                                      </p:cBhvr>
                                      <p:to>
                                        <p:strVal val="visible"/>
                                      </p:to>
                                    </p:set>
                                    <p:animEffect transition="in" filter="wipe(right)">
                                      <p:cBhvr>
                                        <p:cTn id="7" dur="500"/>
                                        <p:tgtEl>
                                          <p:spTgt spid="424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4965"/>
                                        </p:tgtEl>
                                        <p:attrNameLst>
                                          <p:attrName>style.visibility</p:attrName>
                                        </p:attrNameLst>
                                      </p:cBhvr>
                                      <p:to>
                                        <p:strVal val="visible"/>
                                      </p:to>
                                    </p:set>
                                    <p:animEffect transition="in" filter="wipe(left)">
                                      <p:cBhvr>
                                        <p:cTn id="12" dur="500"/>
                                        <p:tgtEl>
                                          <p:spTgt spid="424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4964"/>
                                        </p:tgtEl>
                                        <p:attrNameLst>
                                          <p:attrName>style.visibility</p:attrName>
                                        </p:attrNameLst>
                                      </p:cBhvr>
                                      <p:to>
                                        <p:strVal val="visible"/>
                                      </p:to>
                                    </p:set>
                                    <p:animEffect transition="in" filter="wipe(left)">
                                      <p:cBhvr>
                                        <p:cTn id="17" dur="500"/>
                                        <p:tgtEl>
                                          <p:spTgt spid="424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24963">
                                            <p:txEl>
                                              <p:pRg st="15" end="15"/>
                                            </p:txEl>
                                          </p:spTgt>
                                        </p:tgtEl>
                                        <p:attrNameLst>
                                          <p:attrName>style.visibility</p:attrName>
                                        </p:attrNameLst>
                                      </p:cBhvr>
                                      <p:to>
                                        <p:strVal val="visible"/>
                                      </p:to>
                                    </p:set>
                                    <p:animEffect transition="in" filter="dissolve">
                                      <p:cBhvr>
                                        <p:cTn id="22" dur="500"/>
                                        <p:tgtEl>
                                          <p:spTgt spid="424963">
                                            <p:txEl>
                                              <p:pRg st="15" end="1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24963">
                                            <p:txEl>
                                              <p:pRg st="16" end="16"/>
                                            </p:txEl>
                                          </p:spTgt>
                                        </p:tgtEl>
                                        <p:attrNameLst>
                                          <p:attrName>style.visibility</p:attrName>
                                        </p:attrNameLst>
                                      </p:cBhvr>
                                      <p:to>
                                        <p:strVal val="visible"/>
                                      </p:to>
                                    </p:set>
                                    <p:animEffect transition="in" filter="dissolve">
                                      <p:cBhvr>
                                        <p:cTn id="25" dur="500"/>
                                        <p:tgtEl>
                                          <p:spTgt spid="424963">
                                            <p:txEl>
                                              <p:pRg st="16" end="1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24963">
                                            <p:txEl>
                                              <p:pRg st="17" end="17"/>
                                            </p:txEl>
                                          </p:spTgt>
                                        </p:tgtEl>
                                        <p:attrNameLst>
                                          <p:attrName>style.visibility</p:attrName>
                                        </p:attrNameLst>
                                      </p:cBhvr>
                                      <p:to>
                                        <p:strVal val="visible"/>
                                      </p:to>
                                    </p:set>
                                    <p:animEffect transition="in" filter="dissolve">
                                      <p:cBhvr>
                                        <p:cTn id="28" dur="500"/>
                                        <p:tgtEl>
                                          <p:spTgt spid="424963">
                                            <p:txEl>
                                              <p:pRg st="17" end="1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24963">
                                            <p:txEl>
                                              <p:pRg st="18" end="18"/>
                                            </p:txEl>
                                          </p:spTgt>
                                        </p:tgtEl>
                                        <p:attrNameLst>
                                          <p:attrName>style.visibility</p:attrName>
                                        </p:attrNameLst>
                                      </p:cBhvr>
                                      <p:to>
                                        <p:strVal val="visible"/>
                                      </p:to>
                                    </p:set>
                                    <p:animEffect transition="in" filter="dissolve">
                                      <p:cBhvr>
                                        <p:cTn id="31" dur="500"/>
                                        <p:tgtEl>
                                          <p:spTgt spid="424963">
                                            <p:txEl>
                                              <p:pRg st="18" end="1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424963">
                                            <p:txEl>
                                              <p:pRg st="19" end="19"/>
                                            </p:txEl>
                                          </p:spTgt>
                                        </p:tgtEl>
                                        <p:attrNameLst>
                                          <p:attrName>style.visibility</p:attrName>
                                        </p:attrNameLst>
                                      </p:cBhvr>
                                      <p:to>
                                        <p:strVal val="visible"/>
                                      </p:to>
                                    </p:set>
                                    <p:animEffect transition="in" filter="dissolve">
                                      <p:cBhvr>
                                        <p:cTn id="36" dur="500"/>
                                        <p:tgtEl>
                                          <p:spTgt spid="424963">
                                            <p:txEl>
                                              <p:pRg st="19" end="1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424963">
                                            <p:txEl>
                                              <p:pRg st="20" end="20"/>
                                            </p:txEl>
                                          </p:spTgt>
                                        </p:tgtEl>
                                        <p:attrNameLst>
                                          <p:attrName>style.visibility</p:attrName>
                                        </p:attrNameLst>
                                      </p:cBhvr>
                                      <p:to>
                                        <p:strVal val="visible"/>
                                      </p:to>
                                    </p:set>
                                    <p:animEffect transition="in" filter="dissolve">
                                      <p:cBhvr>
                                        <p:cTn id="39" dur="500"/>
                                        <p:tgtEl>
                                          <p:spTgt spid="424963">
                                            <p:txEl>
                                              <p:pRg st="20" end="2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424963">
                                            <p:txEl>
                                              <p:pRg st="21" end="21"/>
                                            </p:txEl>
                                          </p:spTgt>
                                        </p:tgtEl>
                                        <p:attrNameLst>
                                          <p:attrName>style.visibility</p:attrName>
                                        </p:attrNameLst>
                                      </p:cBhvr>
                                      <p:to>
                                        <p:strVal val="visible"/>
                                      </p:to>
                                    </p:set>
                                    <p:animEffect transition="in" filter="dissolve">
                                      <p:cBhvr>
                                        <p:cTn id="42" dur="500"/>
                                        <p:tgtEl>
                                          <p:spTgt spid="42496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p:bldP spid="424965" grpId="0" animBg="1"/>
      <p:bldP spid="42496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B69D4C8-F467-49DC-8835-C1F9BBFC57F8}" type="slidenum">
              <a:rPr lang="zh-CN" altLang="en-US" sz="1400">
                <a:solidFill>
                  <a:srgbClr val="000000"/>
                </a:solidFill>
                <a:latin typeface="Tahoma" panose="020B0604030504040204" pitchFamily="34" charset="0"/>
              </a:rPr>
              <a:pPr eaLnBrk="1" hangingPunct="1">
                <a:spcBef>
                  <a:spcPct val="0"/>
                </a:spcBef>
                <a:buClrTx/>
                <a:buSzTx/>
                <a:buFontTx/>
                <a:buNone/>
              </a:pPr>
              <a:t>73</a:t>
            </a:fld>
            <a:endParaRPr lang="en-US" altLang="zh-CN" sz="1400">
              <a:solidFill>
                <a:srgbClr val="000000"/>
              </a:solidFill>
              <a:latin typeface="Tahoma" panose="020B0604030504040204" pitchFamily="34" charset="0"/>
            </a:endParaRPr>
          </a:p>
        </p:txBody>
      </p:sp>
      <p:sp>
        <p:nvSpPr>
          <p:cNvPr id="193539" name="Rectangle 4"/>
          <p:cNvSpPr>
            <a:spLocks noGrp="1" noChangeArrowheads="1"/>
          </p:cNvSpPr>
          <p:nvPr>
            <p:ph type="body" idx="1"/>
          </p:nvPr>
        </p:nvSpPr>
        <p:spPr>
          <a:xfrm>
            <a:off x="2209800" y="1295401"/>
            <a:ext cx="7772400" cy="3322961"/>
          </a:xfrm>
          <a:noFill/>
        </p:spPr>
        <p:txBody>
          <a:bodyPr>
            <a:spAutoFit/>
          </a:bodyPr>
          <a:lstStyle/>
          <a:p>
            <a:pPr marL="266700" indent="-266700" eaLnBrk="1" hangingPunct="1">
              <a:lnSpc>
                <a:spcPts val="1000"/>
              </a:lnSpc>
              <a:spcBef>
                <a:spcPct val="0"/>
              </a:spcBef>
              <a:buNone/>
              <a:tabLst>
                <a:tab pos="2400300" algn="l"/>
              </a:tabLst>
            </a:pPr>
            <a:endParaRPr lang="en-US" altLang="zh-CN" sz="2200" b="1" dirty="0">
              <a:latin typeface="Calibri" panose="020F0502020204030204" pitchFamily="34" charset="0"/>
            </a:endParaRPr>
          </a:p>
          <a:p>
            <a:pPr marL="266700" indent="-266700" eaLnBrk="1" hangingPunct="1">
              <a:lnSpc>
                <a:spcPct val="120000"/>
              </a:lnSpc>
              <a:spcBef>
                <a:spcPct val="0"/>
              </a:spcBef>
              <a:buClr>
                <a:schemeClr val="tx1"/>
              </a:buClr>
              <a:buFont typeface="Wingdings" panose="05000000000000000000" pitchFamily="2" charset="2"/>
              <a:buChar char="l"/>
              <a:tabLst>
                <a:tab pos="2400300" algn="l"/>
              </a:tabLst>
            </a:pPr>
            <a:r>
              <a:rPr lang="en-US" altLang="zh-CN" sz="2200" b="1" dirty="0"/>
              <a:t>The following operators can be overloaded:</a:t>
            </a:r>
          </a:p>
          <a:p>
            <a:pPr marL="723900" lvl="1" indent="-188913" eaLnBrk="1" hangingPunct="1">
              <a:lnSpc>
                <a:spcPct val="120000"/>
              </a:lnSpc>
              <a:spcBef>
                <a:spcPct val="0"/>
              </a:spcBef>
              <a:buClr>
                <a:schemeClr val="folHlink"/>
              </a:buClr>
              <a:buSzPct val="60000"/>
              <a:tabLst>
                <a:tab pos="2400300" algn="l"/>
              </a:tabLst>
            </a:pPr>
            <a:r>
              <a:rPr lang="en-US" altLang="zh-CN" b="1" dirty="0"/>
              <a:t>arithmetic: 	+, - (unary and binary), *, /, %, ++, --</a:t>
            </a:r>
          </a:p>
          <a:p>
            <a:pPr marL="723900" lvl="1" indent="-188913" eaLnBrk="1" hangingPunct="1">
              <a:lnSpc>
                <a:spcPct val="120000"/>
              </a:lnSpc>
              <a:spcBef>
                <a:spcPct val="0"/>
              </a:spcBef>
              <a:buClr>
                <a:schemeClr val="folHlink"/>
              </a:buClr>
              <a:buSzPct val="60000"/>
              <a:tabLst>
                <a:tab pos="2400300" algn="l"/>
              </a:tabLst>
            </a:pPr>
            <a:r>
              <a:rPr lang="en-US" altLang="zh-CN" b="1" dirty="0"/>
              <a:t>relational: 	==, !=, &lt;, &gt;, &lt;=, &gt;=</a:t>
            </a:r>
          </a:p>
          <a:p>
            <a:pPr marL="723900" lvl="1" indent="-188913" eaLnBrk="1" hangingPunct="1">
              <a:lnSpc>
                <a:spcPct val="120000"/>
              </a:lnSpc>
              <a:spcBef>
                <a:spcPct val="0"/>
              </a:spcBef>
              <a:buClr>
                <a:schemeClr val="folHlink"/>
              </a:buClr>
              <a:buSzPct val="60000"/>
              <a:tabLst>
                <a:tab pos="2400300" algn="l"/>
              </a:tabLst>
            </a:pPr>
            <a:r>
              <a:rPr lang="en-US" altLang="zh-CN" b="1" dirty="0"/>
              <a:t>bit operators: 	&amp;, |, ^</a:t>
            </a:r>
          </a:p>
          <a:p>
            <a:pPr marL="723900" lvl="1" indent="-188913" eaLnBrk="1" hangingPunct="1">
              <a:lnSpc>
                <a:spcPct val="120000"/>
              </a:lnSpc>
              <a:spcBef>
                <a:spcPct val="0"/>
              </a:spcBef>
              <a:buClr>
                <a:schemeClr val="folHlink"/>
              </a:buClr>
              <a:buSzPct val="60000"/>
              <a:tabLst>
                <a:tab pos="2400300" algn="l"/>
              </a:tabLst>
            </a:pPr>
            <a:r>
              <a:rPr lang="en-US" altLang="zh-CN" b="1" dirty="0"/>
              <a:t>others: 	!, ~, &gt;&gt;, &lt;&lt;, true, false</a:t>
            </a:r>
          </a:p>
          <a:p>
            <a:pPr marL="266700" indent="-266700" eaLnBrk="1" hangingPunct="1">
              <a:lnSpc>
                <a:spcPct val="120000"/>
              </a:lnSpc>
              <a:spcBef>
                <a:spcPct val="0"/>
              </a:spcBef>
              <a:buClr>
                <a:schemeClr val="tx1"/>
              </a:buClr>
              <a:buFont typeface="Wingdings" panose="05000000000000000000" pitchFamily="2" charset="2"/>
              <a:buChar char="l"/>
              <a:tabLst>
                <a:tab pos="2400300" algn="l"/>
              </a:tabLst>
            </a:pPr>
            <a:r>
              <a:rPr lang="en-US" altLang="zh-CN" sz="2200" b="1" dirty="0"/>
              <a:t>Must always return a function result</a:t>
            </a:r>
          </a:p>
          <a:p>
            <a:pPr marL="266700" indent="-266700" eaLnBrk="1" hangingPunct="1">
              <a:lnSpc>
                <a:spcPct val="120000"/>
              </a:lnSpc>
              <a:spcBef>
                <a:spcPct val="0"/>
              </a:spcBef>
              <a:buClr>
                <a:schemeClr val="tx1"/>
              </a:buClr>
              <a:buFont typeface="Wingdings" panose="05000000000000000000" pitchFamily="2" charset="2"/>
              <a:buChar char="l"/>
              <a:tabLst>
                <a:tab pos="2400300" algn="l"/>
              </a:tabLst>
            </a:pPr>
            <a:r>
              <a:rPr lang="en-US" altLang="zh-CN" sz="2200" b="1" dirty="0">
                <a:solidFill>
                  <a:srgbClr val="FF0000"/>
                </a:solidFill>
              </a:rPr>
              <a:t>If == (&lt;, &lt;=, true) is overloaded, != (&gt;=, &gt;, false) must be overloaded as well.</a:t>
            </a:r>
          </a:p>
        </p:txBody>
      </p:sp>
      <p:sp>
        <p:nvSpPr>
          <p:cNvPr id="193540" name="Rectangle 3"/>
          <p:cNvSpPr>
            <a:spLocks noGrp="1" noChangeArrowheads="1"/>
          </p:cNvSpPr>
          <p:nvPr>
            <p:ph type="title"/>
          </p:nvPr>
        </p:nvSpPr>
        <p:spPr/>
        <p:txBody>
          <a:bodyPr/>
          <a:lstStyle/>
          <a:p>
            <a:pPr eaLnBrk="1" hangingPunct="1"/>
            <a:r>
              <a:rPr lang="en-US" altLang="zh-CN"/>
              <a:t>Operator Overloading</a:t>
            </a:r>
          </a:p>
        </p:txBody>
      </p:sp>
    </p:spTree>
    <p:extLst>
      <p:ext uri="{BB962C8B-B14F-4D97-AF65-F5344CB8AC3E}">
        <p14:creationId xmlns:p14="http://schemas.microsoft.com/office/powerpoint/2010/main" val="29983176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9EEBE31-5ABC-4B18-9C7B-5A16F864DD91}" type="slidenum">
              <a:rPr lang="zh-CN" altLang="en-US" sz="1400">
                <a:solidFill>
                  <a:srgbClr val="000000"/>
                </a:solidFill>
                <a:latin typeface="Tahoma" panose="020B0604030504040204" pitchFamily="34" charset="0"/>
              </a:rPr>
              <a:pPr eaLnBrk="1" hangingPunct="1">
                <a:spcBef>
                  <a:spcPct val="0"/>
                </a:spcBef>
                <a:buClrTx/>
                <a:buSzTx/>
                <a:buFontTx/>
                <a:buNone/>
              </a:pPr>
              <a:t>74</a:t>
            </a:fld>
            <a:endParaRPr lang="en-US" altLang="zh-CN" sz="1400">
              <a:solidFill>
                <a:srgbClr val="000000"/>
              </a:solidFill>
              <a:latin typeface="Tahoma" panose="020B0604030504040204" pitchFamily="34" charset="0"/>
            </a:endParaRPr>
          </a:p>
        </p:txBody>
      </p:sp>
      <p:sp>
        <p:nvSpPr>
          <p:cNvPr id="194563" name="Rectangle 6"/>
          <p:cNvSpPr>
            <a:spLocks noChangeArrowheads="1"/>
          </p:cNvSpPr>
          <p:nvPr/>
        </p:nvSpPr>
        <p:spPr bwMode="auto">
          <a:xfrm>
            <a:off x="2640014" y="2466975"/>
            <a:ext cx="7127875" cy="3384550"/>
          </a:xfrm>
          <a:prstGeom prst="rect">
            <a:avLst/>
          </a:prstGeom>
          <a:solidFill>
            <a:srgbClr val="CCCCFF"/>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94564" name="Rectangle 3"/>
          <p:cNvSpPr>
            <a:spLocks noGrp="1" noChangeArrowheads="1"/>
          </p:cNvSpPr>
          <p:nvPr>
            <p:ph type="title"/>
          </p:nvPr>
        </p:nvSpPr>
        <p:spPr/>
        <p:txBody>
          <a:bodyPr/>
          <a:lstStyle/>
          <a:p>
            <a:pPr eaLnBrk="1" hangingPunct="1"/>
            <a:r>
              <a:rPr lang="en-US" altLang="zh-CN"/>
              <a:t>Overloading of &amp;&amp; and ||</a:t>
            </a:r>
          </a:p>
        </p:txBody>
      </p:sp>
      <p:sp>
        <p:nvSpPr>
          <p:cNvPr id="194565" name="Rectangle 4"/>
          <p:cNvSpPr>
            <a:spLocks noGrp="1" noChangeArrowheads="1"/>
          </p:cNvSpPr>
          <p:nvPr>
            <p:ph type="body" idx="1"/>
          </p:nvPr>
        </p:nvSpPr>
        <p:spPr>
          <a:xfrm>
            <a:off x="2063750" y="1125538"/>
            <a:ext cx="8135938" cy="5067300"/>
          </a:xfrm>
          <a:noFill/>
        </p:spPr>
        <p:txBody>
          <a:bodyPr>
            <a:spAutoFit/>
          </a:bodyPr>
          <a:lstStyle/>
          <a:p>
            <a:pPr marL="266700" indent="-266700" eaLnBrk="1" hangingPunct="1">
              <a:lnSpc>
                <a:spcPct val="90000"/>
              </a:lnSpc>
              <a:spcBef>
                <a:spcPct val="0"/>
              </a:spcBef>
              <a:buNone/>
              <a:tabLst>
                <a:tab pos="571500" algn="l"/>
                <a:tab pos="800100" algn="l"/>
                <a:tab pos="1028700" algn="l"/>
                <a:tab pos="1600200" algn="l"/>
              </a:tabLst>
            </a:pPr>
            <a:r>
              <a:rPr lang="en-US" altLang="zh-CN" b="1" u="sng" dirty="0">
                <a:solidFill>
                  <a:srgbClr val="FF0000"/>
                </a:solidFill>
              </a:rPr>
              <a:t>In order to overload &amp;&amp; and ||, one must overload &amp;, |, true and false</a:t>
            </a:r>
            <a:endParaRPr lang="en-US" altLang="zh-CN" u="sng" dirty="0">
              <a:solidFill>
                <a:srgbClr val="FF0000"/>
              </a:solidFill>
            </a:endParaRPr>
          </a:p>
          <a:p>
            <a:pPr marL="266700" indent="-266700" eaLnBrk="1" hangingPunct="1">
              <a:lnSpc>
                <a:spcPct val="90000"/>
              </a:lnSpc>
              <a:spcBef>
                <a:spcPct val="40000"/>
              </a:spcBef>
              <a:buNone/>
              <a:tabLst>
                <a:tab pos="571500" algn="l"/>
                <a:tab pos="800100" algn="l"/>
                <a:tab pos="1028700" algn="l"/>
                <a:tab pos="1600200" algn="l"/>
              </a:tabLst>
            </a:pPr>
            <a:r>
              <a:rPr lang="en-US" altLang="zh-CN" b="1" dirty="0">
                <a:latin typeface="Calibri" panose="020F0502020204030204" pitchFamily="34" charset="0"/>
              </a:rPr>
              <a:t>	class </a:t>
            </a:r>
            <a:r>
              <a:rPr lang="en-US" altLang="zh-CN" b="1" dirty="0" err="1">
                <a:latin typeface="Calibri" panose="020F0502020204030204" pitchFamily="34" charset="0"/>
              </a:rPr>
              <a:t>TriState</a:t>
            </a:r>
            <a:r>
              <a:rPr lang="en-US" altLang="zh-CN" b="1" dirty="0">
                <a:latin typeface="Calibri" panose="020F0502020204030204" pitchFamily="34" charset="0"/>
              </a:rPr>
              <a:t>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state; 		       // -1 == false, +1 == true, 0 == undecided</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public </a:t>
            </a:r>
            <a:r>
              <a:rPr lang="en-US" altLang="zh-CN" b="1" dirty="0" err="1">
                <a:latin typeface="Calibri" panose="020F0502020204030204" pitchFamily="34" charset="0"/>
              </a:rPr>
              <a:t>TriState</a:t>
            </a:r>
            <a:r>
              <a:rPr lang="en-US" altLang="zh-CN" b="1" dirty="0">
                <a:latin typeface="Calibri" panose="020F0502020204030204" pitchFamily="34" charset="0"/>
              </a:rPr>
              <a:t>(</a:t>
            </a:r>
            <a:r>
              <a:rPr lang="en-US" altLang="zh-CN" b="1" dirty="0" err="1">
                <a:latin typeface="Calibri" panose="020F0502020204030204" pitchFamily="34" charset="0"/>
              </a:rPr>
              <a:t>int</a:t>
            </a:r>
            <a:r>
              <a:rPr lang="en-US" altLang="zh-CN" b="1" dirty="0">
                <a:latin typeface="Calibri" panose="020F0502020204030204" pitchFamily="34" charset="0"/>
              </a:rPr>
              <a:t> s) { state = s; }</a:t>
            </a:r>
          </a:p>
          <a:p>
            <a:pPr marL="266700" indent="-266700" eaLnBrk="1" hangingPunct="1">
              <a:lnSpc>
                <a:spcPct val="90000"/>
              </a:lnSpc>
              <a:spcBef>
                <a:spcPct val="30000"/>
              </a:spcBef>
              <a:buNone/>
              <a:tabLst>
                <a:tab pos="571500" algn="l"/>
                <a:tab pos="800100" algn="l"/>
                <a:tab pos="1028700" algn="l"/>
                <a:tab pos="1600200" algn="l"/>
              </a:tabLst>
            </a:pPr>
            <a:r>
              <a:rPr lang="en-US" altLang="zh-CN" b="1" dirty="0">
                <a:latin typeface="Calibri" panose="020F0502020204030204" pitchFamily="34" charset="0"/>
              </a:rPr>
              <a:t>		public static bool </a:t>
            </a:r>
            <a:r>
              <a:rPr lang="en-US" altLang="zh-CN" b="1" dirty="0">
                <a:solidFill>
                  <a:srgbClr val="FF0000"/>
                </a:solidFill>
                <a:latin typeface="Calibri" panose="020F0502020204030204" pitchFamily="34" charset="0"/>
              </a:rPr>
              <a:t>operator true</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 return </a:t>
            </a:r>
            <a:r>
              <a:rPr lang="en-US" altLang="zh-CN" b="1" dirty="0" err="1">
                <a:latin typeface="Calibri" panose="020F0502020204030204" pitchFamily="34" charset="0"/>
              </a:rPr>
              <a:t>x.state</a:t>
            </a:r>
            <a:r>
              <a:rPr lang="en-US" altLang="zh-CN" b="1" dirty="0">
                <a:latin typeface="Calibri" panose="020F0502020204030204" pitchFamily="34" charset="0"/>
              </a:rPr>
              <a:t> &gt; 0;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public static bool </a:t>
            </a:r>
            <a:r>
              <a:rPr lang="en-US" altLang="zh-CN" b="1" dirty="0">
                <a:solidFill>
                  <a:srgbClr val="FF0000"/>
                </a:solidFill>
                <a:latin typeface="Calibri" panose="020F0502020204030204" pitchFamily="34" charset="0"/>
              </a:rPr>
              <a:t>operator false</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 return </a:t>
            </a:r>
            <a:r>
              <a:rPr lang="en-US" altLang="zh-CN" b="1" dirty="0" err="1">
                <a:latin typeface="Calibri" panose="020F0502020204030204" pitchFamily="34" charset="0"/>
              </a:rPr>
              <a:t>x.state</a:t>
            </a:r>
            <a:r>
              <a:rPr lang="en-US" altLang="zh-CN" b="1" dirty="0">
                <a:latin typeface="Calibri" panose="020F0502020204030204" pitchFamily="34" charset="0"/>
              </a:rPr>
              <a:t> &lt; 0; }</a:t>
            </a:r>
          </a:p>
          <a:p>
            <a:pPr marL="266700" indent="-266700" eaLnBrk="1" hangingPunct="1">
              <a:lnSpc>
                <a:spcPct val="90000"/>
              </a:lnSpc>
              <a:spcBef>
                <a:spcPct val="30000"/>
              </a:spcBef>
              <a:buNone/>
              <a:tabLst>
                <a:tab pos="571500" algn="l"/>
                <a:tab pos="800100" algn="l"/>
                <a:tab pos="1028700" algn="l"/>
                <a:tab pos="1600200" algn="l"/>
              </a:tabLst>
            </a:pPr>
            <a:r>
              <a:rPr lang="en-US" altLang="zh-CN" b="1" dirty="0">
                <a:latin typeface="Calibri" panose="020F0502020204030204" pitchFamily="34" charset="0"/>
              </a:rPr>
              <a:t>		public static </a:t>
            </a:r>
            <a:r>
              <a:rPr lang="en-US" altLang="zh-CN" b="1" dirty="0" err="1">
                <a:latin typeface="Calibri" panose="020F0502020204030204" pitchFamily="34" charset="0"/>
              </a:rPr>
              <a:t>TriState</a:t>
            </a: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operator &amp;</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a:t>
            </a:r>
            <a:r>
              <a:rPr lang="en-US" altLang="zh-CN" b="1" dirty="0" err="1">
                <a:latin typeface="Calibri" panose="020F0502020204030204" pitchFamily="34" charset="0"/>
              </a:rPr>
              <a:t>TriState</a:t>
            </a:r>
            <a:r>
              <a:rPr lang="en-US" altLang="zh-CN" b="1" dirty="0">
                <a:latin typeface="Calibri" panose="020F0502020204030204" pitchFamily="34" charset="0"/>
              </a:rPr>
              <a:t> y)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if (</a:t>
            </a:r>
            <a:r>
              <a:rPr lang="en-US" altLang="zh-CN" b="1" dirty="0" err="1">
                <a:latin typeface="Calibri" panose="020F0502020204030204" pitchFamily="34" charset="0"/>
              </a:rPr>
              <a:t>x.state</a:t>
            </a:r>
            <a:r>
              <a:rPr lang="en-US" altLang="zh-CN" b="1" dirty="0">
                <a:latin typeface="Calibri" panose="020F0502020204030204" pitchFamily="34" charset="0"/>
              </a:rPr>
              <a:t> &gt; 0 &amp;&amp; </a:t>
            </a:r>
            <a:r>
              <a:rPr lang="en-US" altLang="zh-CN" b="1" dirty="0" err="1">
                <a:latin typeface="Calibri" panose="020F0502020204030204" pitchFamily="34" charset="0"/>
              </a:rPr>
              <a:t>y.state</a:t>
            </a:r>
            <a:r>
              <a:rPr lang="en-US" altLang="zh-CN" b="1" dirty="0">
                <a:latin typeface="Calibri" panose="020F0502020204030204" pitchFamily="34" charset="0"/>
              </a:rPr>
              <a:t> &gt;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if (</a:t>
            </a:r>
            <a:r>
              <a:rPr lang="en-US" altLang="zh-CN" b="1" dirty="0" err="1">
                <a:latin typeface="Calibri" panose="020F0502020204030204" pitchFamily="34" charset="0"/>
              </a:rPr>
              <a:t>x.state</a:t>
            </a:r>
            <a:r>
              <a:rPr lang="en-US" altLang="zh-CN" b="1" dirty="0">
                <a:latin typeface="Calibri" panose="020F0502020204030204" pitchFamily="34" charset="0"/>
              </a:rPr>
              <a:t> &lt; 0 || </a:t>
            </a:r>
            <a:r>
              <a:rPr lang="en-US" altLang="zh-CN" b="1" dirty="0" err="1">
                <a:latin typeface="Calibri" panose="020F0502020204030204" pitchFamily="34" charset="0"/>
              </a:rPr>
              <a:t>y.state</a:t>
            </a:r>
            <a:r>
              <a:rPr lang="en-US" altLang="zh-CN" b="1" dirty="0">
                <a:latin typeface="Calibri" panose="020F0502020204030204" pitchFamily="34" charset="0"/>
              </a:rPr>
              <a:t> &lt;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return new </a:t>
            </a:r>
            <a:r>
              <a:rPr lang="en-US" altLang="zh-CN" b="1" dirty="0" err="1">
                <a:latin typeface="Calibri" panose="020F0502020204030204" pitchFamily="34" charset="0"/>
              </a:rPr>
              <a:t>TriState</a:t>
            </a:r>
            <a:r>
              <a:rPr lang="en-US" altLang="zh-CN" b="1" dirty="0">
                <a:latin typeface="Calibri" panose="020F0502020204030204" pitchFamily="34" charset="0"/>
              </a:rPr>
              <a:t>(0);</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public static </a:t>
            </a:r>
            <a:r>
              <a:rPr lang="en-US" altLang="zh-CN" b="1" dirty="0" err="1">
                <a:latin typeface="Calibri" panose="020F0502020204030204" pitchFamily="34" charset="0"/>
              </a:rPr>
              <a:t>TriState</a:t>
            </a: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operator |</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a:t>
            </a:r>
            <a:r>
              <a:rPr lang="en-US" altLang="zh-CN" b="1" dirty="0" err="1">
                <a:latin typeface="Calibri" panose="020F0502020204030204" pitchFamily="34" charset="0"/>
              </a:rPr>
              <a:t>TriState</a:t>
            </a:r>
            <a:r>
              <a:rPr lang="en-US" altLang="zh-CN" b="1" dirty="0">
                <a:latin typeface="Calibri" panose="020F0502020204030204" pitchFamily="34" charset="0"/>
              </a:rPr>
              <a:t> y)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if (</a:t>
            </a:r>
            <a:r>
              <a:rPr lang="en-US" altLang="zh-CN" b="1" dirty="0" err="1">
                <a:latin typeface="Calibri" panose="020F0502020204030204" pitchFamily="34" charset="0"/>
              </a:rPr>
              <a:t>x.state</a:t>
            </a:r>
            <a:r>
              <a:rPr lang="en-US" altLang="zh-CN" b="1" dirty="0">
                <a:latin typeface="Calibri" panose="020F0502020204030204" pitchFamily="34" charset="0"/>
              </a:rPr>
              <a:t> &gt; 0 || </a:t>
            </a:r>
            <a:r>
              <a:rPr lang="en-US" altLang="zh-CN" b="1" dirty="0" err="1">
                <a:latin typeface="Calibri" panose="020F0502020204030204" pitchFamily="34" charset="0"/>
              </a:rPr>
              <a:t>y.state</a:t>
            </a:r>
            <a:r>
              <a:rPr lang="en-US" altLang="zh-CN" b="1" dirty="0">
                <a:latin typeface="Calibri" panose="020F0502020204030204" pitchFamily="34" charset="0"/>
              </a:rPr>
              <a:t> &gt;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if (</a:t>
            </a:r>
            <a:r>
              <a:rPr lang="en-US" altLang="zh-CN" b="1" dirty="0" err="1">
                <a:latin typeface="Calibri" panose="020F0502020204030204" pitchFamily="34" charset="0"/>
              </a:rPr>
              <a:t>x.state</a:t>
            </a:r>
            <a:r>
              <a:rPr lang="en-US" altLang="zh-CN" b="1" dirty="0">
                <a:latin typeface="Calibri" panose="020F0502020204030204" pitchFamily="34" charset="0"/>
              </a:rPr>
              <a:t> &lt; 0 &amp;&amp; </a:t>
            </a:r>
            <a:r>
              <a:rPr lang="en-US" altLang="zh-CN" b="1" dirty="0" err="1">
                <a:latin typeface="Calibri" panose="020F0502020204030204" pitchFamily="34" charset="0"/>
              </a:rPr>
              <a:t>y.state</a:t>
            </a:r>
            <a:r>
              <a:rPr lang="en-US" altLang="zh-CN" b="1" dirty="0">
                <a:latin typeface="Calibri" panose="020F0502020204030204" pitchFamily="34" charset="0"/>
              </a:rPr>
              <a:t> &lt;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return new </a:t>
            </a:r>
            <a:r>
              <a:rPr lang="en-US" altLang="zh-CN" b="1" dirty="0" err="1">
                <a:latin typeface="Calibri" panose="020F0502020204030204" pitchFamily="34" charset="0"/>
              </a:rPr>
              <a:t>TriState</a:t>
            </a:r>
            <a:r>
              <a:rPr lang="en-US" altLang="zh-CN" b="1" dirty="0">
                <a:latin typeface="Calibri" panose="020F0502020204030204" pitchFamily="34" charset="0"/>
              </a:rPr>
              <a:t>(0);</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p>
        </p:txBody>
      </p:sp>
    </p:spTree>
    <p:extLst>
      <p:ext uri="{BB962C8B-B14F-4D97-AF65-F5344CB8AC3E}">
        <p14:creationId xmlns:p14="http://schemas.microsoft.com/office/powerpoint/2010/main" val="2692322393"/>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5158AA1-3818-4F3E-9301-B28383AE1D7E}" type="slidenum">
              <a:rPr lang="zh-CN" altLang="en-US" sz="1400">
                <a:solidFill>
                  <a:srgbClr val="000000"/>
                </a:solidFill>
                <a:latin typeface="Tahoma" panose="020B0604030504040204" pitchFamily="34" charset="0"/>
              </a:rPr>
              <a:pPr eaLnBrk="1" hangingPunct="1">
                <a:spcBef>
                  <a:spcPct val="0"/>
                </a:spcBef>
                <a:buClrTx/>
                <a:buSzTx/>
                <a:buFontTx/>
                <a:buNone/>
              </a:pPr>
              <a:t>75</a:t>
            </a:fld>
            <a:endParaRPr lang="en-US" altLang="zh-CN" sz="1400">
              <a:solidFill>
                <a:srgbClr val="000000"/>
              </a:solidFill>
              <a:latin typeface="Tahoma" panose="020B0604030504040204" pitchFamily="34" charset="0"/>
            </a:endParaRPr>
          </a:p>
        </p:txBody>
      </p:sp>
      <p:sp>
        <p:nvSpPr>
          <p:cNvPr id="195587" name="Rectangle 3"/>
          <p:cNvSpPr>
            <a:spLocks noGrp="1" noChangeArrowheads="1"/>
          </p:cNvSpPr>
          <p:nvPr>
            <p:ph type="title"/>
          </p:nvPr>
        </p:nvSpPr>
        <p:spPr/>
        <p:txBody>
          <a:bodyPr/>
          <a:lstStyle/>
          <a:p>
            <a:pPr eaLnBrk="1" hangingPunct="1"/>
            <a:r>
              <a:rPr lang="en-US" altLang="zh-CN"/>
              <a:t>Overloading of &amp;&amp; and ||</a:t>
            </a:r>
          </a:p>
        </p:txBody>
      </p:sp>
      <p:sp>
        <p:nvSpPr>
          <p:cNvPr id="434181" name="Text Box 5"/>
          <p:cNvSpPr txBox="1">
            <a:spLocks noChangeArrowheads="1"/>
          </p:cNvSpPr>
          <p:nvPr/>
        </p:nvSpPr>
        <p:spPr bwMode="auto">
          <a:xfrm>
            <a:off x="2208214" y="1676401"/>
            <a:ext cx="727233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292100" algn="l"/>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92100" algn="l"/>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92100" algn="l"/>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92100" algn="l"/>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9pPr>
          </a:lstStyle>
          <a:p>
            <a:pPr>
              <a:buClrTx/>
              <a:buSzTx/>
              <a:buFontTx/>
              <a:buNone/>
            </a:pPr>
            <a:r>
              <a:rPr kumimoji="0" lang="en-US" altLang="zh-CN" b="1" dirty="0">
                <a:solidFill>
                  <a:srgbClr val="FF0000"/>
                </a:solidFill>
              </a:rPr>
              <a:t>true and false are called implicitly</a:t>
            </a:r>
          </a:p>
          <a:p>
            <a:pPr>
              <a:buClrTx/>
              <a:buSzTx/>
              <a:buFontTx/>
              <a:buNone/>
            </a:pPr>
            <a:endParaRPr kumimoji="0" lang="en-US" altLang="zh-CN" b="1" dirty="0">
              <a:solidFill>
                <a:srgbClr val="000000"/>
              </a:solidFill>
              <a:latin typeface="Arial" panose="020B0604020202020204" pitchFamily="34" charset="0"/>
            </a:endParaRPr>
          </a:p>
          <a:p>
            <a:pPr>
              <a:lnSpc>
                <a:spcPct val="120000"/>
              </a:lnSpc>
              <a:spcBef>
                <a:spcPct val="0"/>
              </a:spcBef>
              <a:buClrTx/>
              <a:buSzTx/>
              <a:buFontTx/>
              <a:buNone/>
            </a:pPr>
            <a:r>
              <a:rPr kumimoji="0" lang="en-US" altLang="zh-CN" dirty="0">
                <a:solidFill>
                  <a:srgbClr val="000000"/>
                </a:solidFill>
                <a:latin typeface="Arial" panose="020B0604020202020204" pitchFamily="34" charset="0"/>
              </a:rPr>
              <a:t>	</a:t>
            </a:r>
            <a:r>
              <a:rPr kumimoji="0" lang="en-US" altLang="zh-CN" b="1" dirty="0" err="1">
                <a:solidFill>
                  <a:srgbClr val="000000"/>
                </a:solidFill>
                <a:latin typeface="Calibri" panose="020F0502020204030204" pitchFamily="34" charset="0"/>
              </a:rPr>
              <a:t>TriState</a:t>
            </a:r>
            <a:r>
              <a:rPr kumimoji="0" lang="en-US" altLang="zh-CN" b="1" dirty="0">
                <a:solidFill>
                  <a:srgbClr val="000000"/>
                </a:solidFill>
                <a:latin typeface="Calibri" panose="020F0502020204030204" pitchFamily="34" charset="0"/>
              </a:rPr>
              <a:t> x, y;</a:t>
            </a:r>
          </a:p>
          <a:p>
            <a:pPr>
              <a:lnSpc>
                <a:spcPct val="120000"/>
              </a:lnSpc>
              <a:spcBef>
                <a:spcPct val="0"/>
              </a:spcBef>
              <a:buClrTx/>
              <a:buSzTx/>
              <a:buFontTx/>
              <a:buNone/>
            </a:pPr>
            <a:r>
              <a:rPr kumimoji="0" lang="en-US" altLang="zh-CN" b="1" dirty="0">
                <a:solidFill>
                  <a:srgbClr val="000000"/>
                </a:solidFill>
                <a:latin typeface="Calibri" panose="020F0502020204030204" pitchFamily="34" charset="0"/>
              </a:rPr>
              <a:t>	if (x) ...  	=&gt; if (</a:t>
            </a:r>
            <a:r>
              <a:rPr kumimoji="0" lang="en-US" altLang="zh-CN" b="1" dirty="0" err="1">
                <a:solidFill>
                  <a:srgbClr val="000000"/>
                </a:solidFill>
                <a:latin typeface="Calibri" panose="020F0502020204030204" pitchFamily="34" charset="0"/>
              </a:rPr>
              <a:t>TriState.true</a:t>
            </a:r>
            <a:r>
              <a:rPr kumimoji="0" lang="en-US" altLang="zh-CN" b="1" dirty="0">
                <a:solidFill>
                  <a:srgbClr val="000000"/>
                </a:solidFill>
                <a:latin typeface="Calibri" panose="020F0502020204030204" pitchFamily="34" charset="0"/>
              </a:rPr>
              <a:t>(x)) ... </a:t>
            </a:r>
          </a:p>
          <a:p>
            <a:pPr>
              <a:lnSpc>
                <a:spcPct val="120000"/>
              </a:lnSpc>
              <a:spcBef>
                <a:spcPct val="0"/>
              </a:spcBef>
              <a:buClrTx/>
              <a:buSzTx/>
              <a:buFontTx/>
              <a:buNone/>
            </a:pPr>
            <a:r>
              <a:rPr kumimoji="0" lang="en-US" altLang="zh-CN" b="1" dirty="0">
                <a:solidFill>
                  <a:srgbClr val="000000"/>
                </a:solidFill>
                <a:latin typeface="Calibri" panose="020F0502020204030204" pitchFamily="34" charset="0"/>
              </a:rPr>
              <a:t>	x = x &amp;&amp; y; 	=&gt; x = </a:t>
            </a:r>
            <a:r>
              <a:rPr kumimoji="0" lang="en-US" altLang="zh-CN" b="1" dirty="0" err="1">
                <a:solidFill>
                  <a:srgbClr val="000000"/>
                </a:solidFill>
                <a:latin typeface="Calibri" panose="020F0502020204030204" pitchFamily="34" charset="0"/>
              </a:rPr>
              <a:t>TriState.false</a:t>
            </a:r>
            <a:r>
              <a:rPr kumimoji="0" lang="en-US" altLang="zh-CN" b="1" dirty="0">
                <a:solidFill>
                  <a:srgbClr val="000000"/>
                </a:solidFill>
                <a:latin typeface="Calibri" panose="020F0502020204030204" pitchFamily="34" charset="0"/>
              </a:rPr>
              <a:t>(x) ?  x : </a:t>
            </a:r>
            <a:r>
              <a:rPr kumimoji="0" lang="en-US" altLang="zh-CN" b="1" dirty="0" err="1">
                <a:solidFill>
                  <a:srgbClr val="000000"/>
                </a:solidFill>
                <a:latin typeface="Calibri" panose="020F0502020204030204" pitchFamily="34" charset="0"/>
              </a:rPr>
              <a:t>TriState</a:t>
            </a:r>
            <a:r>
              <a:rPr kumimoji="0" lang="en-US" altLang="zh-CN" b="1" dirty="0">
                <a:solidFill>
                  <a:srgbClr val="000000"/>
                </a:solidFill>
                <a:latin typeface="Calibri" panose="020F0502020204030204" pitchFamily="34" charset="0"/>
              </a:rPr>
              <a:t>.&amp;(x, y);</a:t>
            </a:r>
          </a:p>
          <a:p>
            <a:pPr>
              <a:lnSpc>
                <a:spcPct val="120000"/>
              </a:lnSpc>
              <a:spcBef>
                <a:spcPct val="0"/>
              </a:spcBef>
              <a:buClrTx/>
              <a:buSzTx/>
              <a:buFontTx/>
              <a:buNone/>
            </a:pPr>
            <a:r>
              <a:rPr kumimoji="0" lang="en-US" altLang="zh-CN" b="1" dirty="0">
                <a:solidFill>
                  <a:srgbClr val="000000"/>
                </a:solidFill>
                <a:latin typeface="Calibri" panose="020F0502020204030204" pitchFamily="34" charset="0"/>
              </a:rPr>
              <a:t>	x = x || y; 	=&gt; x = </a:t>
            </a:r>
            <a:r>
              <a:rPr kumimoji="0" lang="en-US" altLang="zh-CN" b="1" dirty="0" err="1">
                <a:solidFill>
                  <a:srgbClr val="000000"/>
                </a:solidFill>
                <a:latin typeface="Calibri" panose="020F0502020204030204" pitchFamily="34" charset="0"/>
              </a:rPr>
              <a:t>TriState.true</a:t>
            </a:r>
            <a:r>
              <a:rPr kumimoji="0" lang="en-US" altLang="zh-CN" b="1" dirty="0">
                <a:solidFill>
                  <a:srgbClr val="000000"/>
                </a:solidFill>
                <a:latin typeface="Calibri" panose="020F0502020204030204" pitchFamily="34" charset="0"/>
              </a:rPr>
              <a:t>(x) ? x : </a:t>
            </a:r>
            <a:r>
              <a:rPr kumimoji="0" lang="en-US" altLang="zh-CN" b="1" dirty="0" err="1">
                <a:solidFill>
                  <a:srgbClr val="000000"/>
                </a:solidFill>
                <a:latin typeface="Calibri" panose="020F0502020204030204" pitchFamily="34" charset="0"/>
              </a:rPr>
              <a:t>TriState</a:t>
            </a:r>
            <a:r>
              <a:rPr kumimoji="0" lang="en-US" altLang="zh-CN" b="1" dirty="0">
                <a:solidFill>
                  <a:srgbClr val="000000"/>
                </a:solidFill>
                <a:latin typeface="Calibri" panose="020F0502020204030204" pitchFamily="34" charset="0"/>
              </a:rPr>
              <a:t>.|(x, y);</a:t>
            </a:r>
            <a:endParaRPr kumimoji="0" lang="de-AT" altLang="zh-CN"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742127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4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AEBDDFB-6B0E-4A4D-8289-BFBB63734106}" type="slidenum">
              <a:rPr lang="zh-CN" altLang="en-US" sz="1400">
                <a:solidFill>
                  <a:srgbClr val="000000"/>
                </a:solidFill>
                <a:latin typeface="Tahoma" panose="020B0604030504040204" pitchFamily="34" charset="0"/>
              </a:rPr>
              <a:pPr eaLnBrk="1" hangingPunct="1">
                <a:spcBef>
                  <a:spcPct val="0"/>
                </a:spcBef>
                <a:buClrTx/>
                <a:buSzTx/>
                <a:buFontTx/>
                <a:buNone/>
              </a:pPr>
              <a:t>76</a:t>
            </a:fld>
            <a:endParaRPr lang="en-US" altLang="zh-CN" sz="1400">
              <a:solidFill>
                <a:srgbClr val="000000"/>
              </a:solidFill>
              <a:latin typeface="Tahoma" panose="020B0604030504040204" pitchFamily="34" charset="0"/>
            </a:endParaRPr>
          </a:p>
        </p:txBody>
      </p:sp>
      <p:sp>
        <p:nvSpPr>
          <p:cNvPr id="196611" name="Rectangle 6"/>
          <p:cNvSpPr>
            <a:spLocks noChangeArrowheads="1"/>
          </p:cNvSpPr>
          <p:nvPr/>
        </p:nvSpPr>
        <p:spPr bwMode="auto">
          <a:xfrm>
            <a:off x="1919289" y="3429001"/>
            <a:ext cx="85693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38163"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38163"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38163"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buClr>
                <a:srgbClr val="3333CC"/>
              </a:buClr>
              <a:buFont typeface="Wingdings" panose="05000000000000000000" pitchFamily="2" charset="2"/>
              <a:buNone/>
            </a:pPr>
            <a:r>
              <a:rPr lang="en-US" altLang="zh-CN" b="1">
                <a:solidFill>
                  <a:srgbClr val="000000"/>
                </a:solidFill>
              </a:rPr>
              <a:t>Conversion operators for </a:t>
            </a:r>
            <a:r>
              <a:rPr lang="en-US" altLang="zh-CN" b="1">
                <a:solidFill>
                  <a:srgbClr val="3333CC"/>
                </a:solidFill>
              </a:rPr>
              <a:t>user-defined types</a:t>
            </a:r>
            <a:endParaRPr lang="en-US" altLang="zh-CN">
              <a:solidFill>
                <a:srgbClr val="3333CC"/>
              </a:solidFill>
            </a:endParaRPr>
          </a:p>
          <a:p>
            <a:pPr eaLnBrk="1" hangingPunct="1">
              <a:lnSpc>
                <a:spcPct val="140000"/>
              </a:lnSpc>
              <a:spcBef>
                <a:spcPct val="0"/>
              </a:spcBef>
              <a:buClrTx/>
              <a:buSzTx/>
              <a:buFontTx/>
              <a:buNone/>
            </a:pPr>
            <a:r>
              <a:rPr lang="en-US" altLang="zh-CN" b="1">
                <a:solidFill>
                  <a:srgbClr val="000000"/>
                </a:solidFill>
              </a:rPr>
              <a:t>explicit</a:t>
            </a:r>
            <a:endParaRPr lang="en-US" altLang="zh-CN">
              <a:solidFill>
                <a:srgbClr val="000000"/>
              </a:solidFill>
            </a:endParaRPr>
          </a:p>
          <a:p>
            <a:pPr eaLnBrk="1" hangingPunct="1">
              <a:lnSpc>
                <a:spcPct val="140000"/>
              </a:lnSpc>
              <a:spcBef>
                <a:spcPct val="0"/>
              </a:spcBef>
              <a:buClrTx/>
              <a:buSzTx/>
              <a:buFontTx/>
              <a:buNone/>
            </a:pPr>
            <a:r>
              <a:rPr lang="en-US" altLang="zh-CN" b="1">
                <a:solidFill>
                  <a:srgbClr val="000000"/>
                </a:solidFill>
                <a:latin typeface="Calibri" panose="020F0502020204030204" pitchFamily="34" charset="0"/>
              </a:rPr>
              <a:t>     static </a:t>
            </a:r>
            <a:r>
              <a:rPr lang="en-US" altLang="zh-CN" b="1">
                <a:solidFill>
                  <a:srgbClr val="FF0000"/>
                </a:solidFill>
                <a:latin typeface="Calibri" panose="020F0502020204030204" pitchFamily="34" charset="0"/>
              </a:rPr>
              <a:t>explicit</a:t>
            </a:r>
            <a:r>
              <a:rPr lang="en-US" altLang="zh-CN" b="1">
                <a:solidFill>
                  <a:srgbClr val="000000"/>
                </a:solidFill>
                <a:latin typeface="Calibri" panose="020F0502020204030204" pitchFamily="34" charset="0"/>
              </a:rPr>
              <a:t> operator target_type { source_type identifier }</a:t>
            </a:r>
          </a:p>
          <a:p>
            <a:pPr eaLnBrk="1" hangingPunct="1">
              <a:lnSpc>
                <a:spcPct val="140000"/>
              </a:lnSpc>
              <a:spcBef>
                <a:spcPct val="0"/>
              </a:spcBef>
              <a:buClrTx/>
              <a:buSzTx/>
              <a:buFontTx/>
              <a:buNone/>
            </a:pPr>
            <a:r>
              <a:rPr lang="en-US" altLang="zh-CN" b="1">
                <a:solidFill>
                  <a:srgbClr val="000000"/>
                </a:solidFill>
              </a:rPr>
              <a:t>implicit</a:t>
            </a:r>
          </a:p>
          <a:p>
            <a:pPr eaLnBrk="1" hangingPunct="1">
              <a:lnSpc>
                <a:spcPct val="140000"/>
              </a:lnSpc>
              <a:spcBef>
                <a:spcPct val="0"/>
              </a:spcBef>
              <a:buClrTx/>
              <a:buSzTx/>
              <a:buFontTx/>
              <a:buNone/>
            </a:pPr>
            <a:r>
              <a:rPr lang="en-US" altLang="zh-CN" b="1">
                <a:solidFill>
                  <a:srgbClr val="000000"/>
                </a:solidFill>
                <a:latin typeface="Calibri" panose="020F0502020204030204" pitchFamily="34" charset="0"/>
              </a:rPr>
              <a:t>     static </a:t>
            </a:r>
            <a:r>
              <a:rPr lang="en-US" altLang="zh-CN" b="1">
                <a:solidFill>
                  <a:srgbClr val="FF0000"/>
                </a:solidFill>
                <a:latin typeface="Calibri" panose="020F0502020204030204" pitchFamily="34" charset="0"/>
              </a:rPr>
              <a:t>implicit</a:t>
            </a:r>
            <a:r>
              <a:rPr lang="en-US" altLang="zh-CN" b="1">
                <a:solidFill>
                  <a:srgbClr val="000000"/>
                </a:solidFill>
                <a:latin typeface="Calibri" panose="020F0502020204030204" pitchFamily="34" charset="0"/>
              </a:rPr>
              <a:t> operator target_type { source_type identifier }</a:t>
            </a:r>
          </a:p>
        </p:txBody>
      </p:sp>
      <p:sp>
        <p:nvSpPr>
          <p:cNvPr id="196612" name="Rectangle 2"/>
          <p:cNvSpPr>
            <a:spLocks noGrp="1" noChangeArrowheads="1"/>
          </p:cNvSpPr>
          <p:nvPr>
            <p:ph type="title"/>
          </p:nvPr>
        </p:nvSpPr>
        <p:spPr/>
        <p:txBody>
          <a:bodyPr/>
          <a:lstStyle/>
          <a:p>
            <a:pPr eaLnBrk="1" hangingPunct="1"/>
            <a:r>
              <a:rPr lang="en-US" altLang="zh-CN"/>
              <a:t>Conversion Operators</a:t>
            </a:r>
          </a:p>
        </p:txBody>
      </p:sp>
      <p:sp>
        <p:nvSpPr>
          <p:cNvPr id="429059" name="Rectangle 3"/>
          <p:cNvSpPr>
            <a:spLocks noGrp="1" noChangeArrowheads="1"/>
          </p:cNvSpPr>
          <p:nvPr>
            <p:ph type="body" idx="1"/>
          </p:nvPr>
        </p:nvSpPr>
        <p:spPr>
          <a:xfrm>
            <a:off x="1919288" y="1268414"/>
            <a:ext cx="7772400" cy="1920875"/>
          </a:xfrm>
        </p:spPr>
        <p:txBody>
          <a:bodyPr>
            <a:spAutoFit/>
          </a:bodyPr>
          <a:lstStyle/>
          <a:p>
            <a:pPr marL="177800" indent="-177800" eaLnBrk="1" hangingPunct="1">
              <a:buNone/>
              <a:tabLst>
                <a:tab pos="571500" algn="l"/>
                <a:tab pos="800100" algn="l"/>
                <a:tab pos="1028700" algn="l"/>
                <a:tab pos="1828800" algn="l"/>
              </a:tabLst>
              <a:defRPr/>
            </a:pPr>
            <a:r>
              <a:rPr lang="en-US" altLang="zh-CN" b="1" dirty="0"/>
              <a:t>Implicit conversion</a:t>
            </a:r>
          </a:p>
          <a:p>
            <a:pPr marL="177800" indent="-177800" eaLnBrk="1" hangingPunct="1">
              <a:spcBef>
                <a:spcPct val="0"/>
              </a:spcBef>
              <a:buClr>
                <a:schemeClr val="tx1"/>
              </a:buClr>
              <a:buFont typeface="Wingdings" panose="05000000000000000000" pitchFamily="2" charset="2"/>
              <a:buChar char="l"/>
              <a:tabLst>
                <a:tab pos="571500" algn="l"/>
                <a:tab pos="800100" algn="l"/>
                <a:tab pos="1028700" algn="l"/>
                <a:tab pos="1828800" algn="l"/>
              </a:tabLst>
              <a:defRPr/>
            </a:pPr>
            <a:r>
              <a:rPr lang="en-US" altLang="zh-CN" b="1" dirty="0"/>
              <a:t>If the conversion is always possible without loss of precision</a:t>
            </a:r>
          </a:p>
          <a:p>
            <a:pPr marL="0" indent="0" eaLnBrk="1" hangingPunct="1">
              <a:spcBef>
                <a:spcPct val="0"/>
              </a:spcBef>
              <a:buClr>
                <a:schemeClr val="tx1"/>
              </a:buClr>
              <a:buNone/>
              <a:tabLst>
                <a:tab pos="571500" algn="l"/>
                <a:tab pos="800100" algn="l"/>
                <a:tab pos="1028700" algn="l"/>
                <a:tab pos="1828800" algn="l"/>
              </a:tabLst>
              <a:defRPr/>
            </a:pPr>
            <a:r>
              <a:rPr lang="en-US" altLang="zh-CN" b="1" dirty="0"/>
              <a:t>   e.g. </a:t>
            </a:r>
            <a:r>
              <a:rPr lang="en-US" altLang="zh-CN" b="1" dirty="0">
                <a:latin typeface="Calibri" pitchFamily="34" charset="0"/>
              </a:rPr>
              <a:t>long = </a:t>
            </a:r>
            <a:r>
              <a:rPr lang="en-US" altLang="zh-CN" b="1" dirty="0" err="1">
                <a:latin typeface="Calibri" pitchFamily="34" charset="0"/>
              </a:rPr>
              <a:t>int</a:t>
            </a:r>
            <a:r>
              <a:rPr lang="en-US" altLang="zh-CN" b="1" dirty="0"/>
              <a:t>;</a:t>
            </a:r>
          </a:p>
          <a:p>
            <a:pPr marL="177800" indent="-177800" eaLnBrk="1" hangingPunct="1">
              <a:spcBef>
                <a:spcPct val="0"/>
              </a:spcBef>
              <a:buClr>
                <a:schemeClr val="tx1"/>
              </a:buClr>
              <a:buNone/>
              <a:tabLst>
                <a:tab pos="571500" algn="l"/>
                <a:tab pos="800100" algn="l"/>
                <a:tab pos="1028700" algn="l"/>
                <a:tab pos="1828800" algn="l"/>
              </a:tabLst>
              <a:defRPr/>
            </a:pPr>
            <a:r>
              <a:rPr lang="en-US" altLang="zh-CN" b="1" dirty="0"/>
              <a:t>Explicit conversion</a:t>
            </a:r>
          </a:p>
          <a:p>
            <a:pPr marL="177800" indent="-177800" eaLnBrk="1" hangingPunct="1">
              <a:spcBef>
                <a:spcPct val="0"/>
              </a:spcBef>
              <a:buClr>
                <a:schemeClr val="tx1"/>
              </a:buClr>
              <a:buFont typeface="Wingdings" panose="05000000000000000000" pitchFamily="2" charset="2"/>
              <a:buChar char="l"/>
              <a:tabLst>
                <a:tab pos="571500" algn="l"/>
                <a:tab pos="800100" algn="l"/>
                <a:tab pos="1028700" algn="l"/>
                <a:tab pos="1828800" algn="l"/>
              </a:tabLst>
              <a:defRPr/>
            </a:pPr>
            <a:r>
              <a:rPr lang="en-US" altLang="zh-CN" b="1" dirty="0"/>
              <a:t>If a run time check is necessary or truncation is possible</a:t>
            </a:r>
          </a:p>
          <a:p>
            <a:pPr marL="0" indent="0" eaLnBrk="1" hangingPunct="1">
              <a:spcBef>
                <a:spcPct val="0"/>
              </a:spcBef>
              <a:buClr>
                <a:schemeClr val="tx1"/>
              </a:buClr>
              <a:buNone/>
              <a:tabLst>
                <a:tab pos="571500" algn="l"/>
                <a:tab pos="800100" algn="l"/>
                <a:tab pos="1028700" algn="l"/>
                <a:tab pos="1828800" algn="l"/>
              </a:tabLst>
              <a:defRPr/>
            </a:pPr>
            <a:r>
              <a:rPr lang="en-US" altLang="zh-CN" b="1" dirty="0"/>
              <a:t>   e.g. </a:t>
            </a:r>
            <a:r>
              <a:rPr lang="en-US" altLang="zh-CN" b="1" dirty="0" err="1">
                <a:latin typeface="Calibri" pitchFamily="34" charset="0"/>
              </a:rPr>
              <a:t>int</a:t>
            </a:r>
            <a:r>
              <a:rPr lang="en-US" altLang="zh-CN" b="1" dirty="0">
                <a:latin typeface="Calibri" pitchFamily="34" charset="0"/>
              </a:rPr>
              <a:t> = (</a:t>
            </a:r>
            <a:r>
              <a:rPr lang="en-US" altLang="zh-CN" b="1" dirty="0" err="1">
                <a:latin typeface="Calibri" pitchFamily="34" charset="0"/>
              </a:rPr>
              <a:t>int</a:t>
            </a:r>
            <a:r>
              <a:rPr lang="en-US" altLang="zh-CN" b="1" dirty="0">
                <a:latin typeface="Calibri" pitchFamily="34" charset="0"/>
              </a:rPr>
              <a:t>) long;</a:t>
            </a:r>
          </a:p>
        </p:txBody>
      </p:sp>
    </p:spTree>
    <p:extLst>
      <p:ext uri="{BB962C8B-B14F-4D97-AF65-F5344CB8AC3E}">
        <p14:creationId xmlns:p14="http://schemas.microsoft.com/office/powerpoint/2010/main" val="3109961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35C96FF-33DC-44C1-A123-47C237280B5A}" type="slidenum">
              <a:rPr lang="zh-CN" altLang="en-US" sz="1400">
                <a:solidFill>
                  <a:srgbClr val="000000"/>
                </a:solidFill>
                <a:latin typeface="Tahoma" panose="020B0604030504040204" pitchFamily="34" charset="0"/>
              </a:rPr>
              <a:pPr eaLnBrk="1" hangingPunct="1">
                <a:spcBef>
                  <a:spcPct val="0"/>
                </a:spcBef>
                <a:buClrTx/>
                <a:buSzTx/>
                <a:buFontTx/>
                <a:buNone/>
              </a:pPr>
              <a:t>77</a:t>
            </a:fld>
            <a:endParaRPr lang="en-US" altLang="zh-CN" sz="1400">
              <a:solidFill>
                <a:srgbClr val="000000"/>
              </a:solidFill>
              <a:latin typeface="Tahoma" panose="020B0604030504040204" pitchFamily="34" charset="0"/>
            </a:endParaRPr>
          </a:p>
        </p:txBody>
      </p:sp>
      <p:sp>
        <p:nvSpPr>
          <p:cNvPr id="198659" name="Rectangle 2"/>
          <p:cNvSpPr>
            <a:spLocks noGrp="1" noChangeArrowheads="1"/>
          </p:cNvSpPr>
          <p:nvPr>
            <p:ph type="title"/>
          </p:nvPr>
        </p:nvSpPr>
        <p:spPr/>
        <p:txBody>
          <a:bodyPr/>
          <a:lstStyle/>
          <a:p>
            <a:pPr eaLnBrk="1" hangingPunct="1"/>
            <a:r>
              <a:rPr lang="en-US" altLang="zh-CN"/>
              <a:t>Nested Types</a:t>
            </a:r>
          </a:p>
        </p:txBody>
      </p:sp>
      <p:sp>
        <p:nvSpPr>
          <p:cNvPr id="198660" name="Rectangle 3"/>
          <p:cNvSpPr>
            <a:spLocks noGrp="1" noChangeArrowheads="1"/>
          </p:cNvSpPr>
          <p:nvPr>
            <p:ph type="body" idx="1"/>
          </p:nvPr>
        </p:nvSpPr>
        <p:spPr>
          <a:xfrm>
            <a:off x="1919289" y="1260475"/>
            <a:ext cx="5113337" cy="3113088"/>
          </a:xfrm>
          <a:noFill/>
        </p:spPr>
        <p:txBody>
          <a:bodyPr>
            <a:spAutoFit/>
          </a:bodyPr>
          <a:lstStyle/>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class </a:t>
            </a:r>
            <a:r>
              <a:rPr lang="en-US" altLang="zh-CN" b="1">
                <a:solidFill>
                  <a:schemeClr val="folHlink"/>
                </a:solidFill>
                <a:latin typeface="Calibri" panose="020F0502020204030204" pitchFamily="34" charset="0"/>
              </a:rPr>
              <a:t>A</a:t>
            </a:r>
            <a:r>
              <a:rPr lang="en-US" altLang="zh-CN" b="1">
                <a:latin typeface="Calibri" panose="020F0502020204030204" pitchFamily="34" charset="0"/>
              </a:rPr>
              <a:t> {</a:t>
            </a: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	private int x;</a:t>
            </a:r>
          </a:p>
          <a:p>
            <a:pPr marL="0" indent="0" eaLnBrk="1" hangingPunct="1">
              <a:lnSpc>
                <a:spcPct val="90000"/>
              </a:lnSpc>
              <a:spcBef>
                <a:spcPct val="0"/>
              </a:spcBef>
              <a:buNone/>
              <a:tabLst>
                <a:tab pos="444500" algn="l"/>
                <a:tab pos="901700" algn="l"/>
              </a:tabLst>
            </a:pPr>
            <a:r>
              <a:rPr lang="en-US" altLang="zh-CN" b="1">
                <a:solidFill>
                  <a:srgbClr val="FF0000"/>
                </a:solidFill>
                <a:latin typeface="Calibri" panose="020F0502020204030204" pitchFamily="34" charset="0"/>
              </a:rPr>
              <a:t>	B b;</a:t>
            </a: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	public void Fun() { </a:t>
            </a:r>
            <a:r>
              <a:rPr lang="en-US" altLang="zh-CN" b="1">
                <a:solidFill>
                  <a:srgbClr val="FF0000"/>
                </a:solidFill>
                <a:latin typeface="Calibri" panose="020F0502020204030204" pitchFamily="34" charset="0"/>
              </a:rPr>
              <a:t>b.Bar(); </a:t>
            </a:r>
            <a:r>
              <a:rPr lang="en-US" altLang="zh-CN" b="1">
                <a:latin typeface="Calibri" panose="020F0502020204030204" pitchFamily="34" charset="0"/>
              </a:rPr>
              <a:t>}</a:t>
            </a: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	...</a:t>
            </a: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a:t>
            </a:r>
          </a:p>
        </p:txBody>
      </p:sp>
      <p:sp>
        <p:nvSpPr>
          <p:cNvPr id="198661" name="Text Box 4"/>
          <p:cNvSpPr txBox="1">
            <a:spLocks noChangeArrowheads="1"/>
          </p:cNvSpPr>
          <p:nvPr/>
        </p:nvSpPr>
        <p:spPr bwMode="auto">
          <a:xfrm>
            <a:off x="2351088" y="2552701"/>
            <a:ext cx="4679950" cy="14652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0" lang="en-US" altLang="zh-CN" b="1">
                <a:solidFill>
                  <a:srgbClr val="000000"/>
                </a:solidFill>
                <a:latin typeface="Calibri" panose="020F0502020204030204" pitchFamily="34" charset="0"/>
              </a:rPr>
              <a:t>public class </a:t>
            </a:r>
            <a:r>
              <a:rPr kumimoji="0" lang="en-US" altLang="zh-CN" b="1">
                <a:solidFill>
                  <a:srgbClr val="FF0000"/>
                </a:solidFill>
                <a:latin typeface="Calibri" panose="020F0502020204030204" pitchFamily="34" charset="0"/>
              </a:rPr>
              <a:t>B</a:t>
            </a:r>
            <a:r>
              <a:rPr kumimoji="0" lang="en-US" altLang="zh-CN" b="1">
                <a:solidFill>
                  <a:srgbClr val="000000"/>
                </a:solidFill>
                <a:latin typeface="Calibri" panose="020F0502020204030204" pitchFamily="34" charset="0"/>
              </a:rPr>
              <a:t> {</a:t>
            </a:r>
          </a:p>
          <a:p>
            <a:pPr>
              <a:lnSpc>
                <a:spcPct val="90000"/>
              </a:lnSpc>
              <a:spcBef>
                <a:spcPct val="0"/>
              </a:spcBef>
              <a:buClrTx/>
              <a:buSzTx/>
              <a:buFontTx/>
              <a:buNone/>
            </a:pPr>
            <a:r>
              <a:rPr kumimoji="0" lang="en-US" altLang="zh-CN" b="1">
                <a:solidFill>
                  <a:srgbClr val="FFCF01"/>
                </a:solidFill>
                <a:latin typeface="Calibri" panose="020F0502020204030204" pitchFamily="34" charset="0"/>
              </a:rPr>
              <a:t>	</a:t>
            </a:r>
            <a:r>
              <a:rPr kumimoji="0" lang="en-US" altLang="zh-CN" b="1">
                <a:solidFill>
                  <a:srgbClr val="3333CC"/>
                </a:solidFill>
                <a:latin typeface="Calibri" panose="020F0502020204030204" pitchFamily="34" charset="0"/>
              </a:rPr>
              <a:t>A a;</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	public void Bar() { </a:t>
            </a:r>
            <a:r>
              <a:rPr kumimoji="0" lang="en-US" altLang="zh-CN" b="1">
                <a:solidFill>
                  <a:srgbClr val="3333CC"/>
                </a:solidFill>
                <a:latin typeface="Calibri" panose="020F0502020204030204" pitchFamily="34" charset="0"/>
              </a:rPr>
              <a:t>a.x </a:t>
            </a:r>
            <a:r>
              <a:rPr kumimoji="0" lang="en-US" altLang="zh-CN" b="1">
                <a:solidFill>
                  <a:srgbClr val="000000"/>
                </a:solidFill>
                <a:latin typeface="Calibri" panose="020F0502020204030204" pitchFamily="34" charset="0"/>
              </a:rPr>
              <a:t>= ...; ... </a:t>
            </a:r>
            <a:r>
              <a:rPr kumimoji="0" lang="en-US" altLang="zh-CN" b="1">
                <a:solidFill>
                  <a:srgbClr val="3333CC"/>
                </a:solidFill>
                <a:latin typeface="Calibri" panose="020F0502020204030204" pitchFamily="34" charset="0"/>
              </a:rPr>
              <a:t>a.Fun();</a:t>
            </a:r>
            <a:r>
              <a:rPr kumimoji="0" lang="en-US" altLang="zh-CN" b="1">
                <a:solidFill>
                  <a:srgbClr val="FFCF01"/>
                </a:solidFill>
                <a:latin typeface="Calibri" panose="020F0502020204030204" pitchFamily="34" charset="0"/>
              </a:rPr>
              <a:t> </a:t>
            </a:r>
            <a:r>
              <a:rPr kumimoji="0" lang="en-US" altLang="zh-CN" b="1">
                <a:solidFill>
                  <a:srgbClr val="000000"/>
                </a:solidFill>
                <a:latin typeface="Calibri" panose="020F0502020204030204" pitchFamily="34" charset="0"/>
              </a:rPr>
              <a:t>}</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	...</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a:t>
            </a:r>
          </a:p>
        </p:txBody>
      </p:sp>
      <p:sp>
        <p:nvSpPr>
          <p:cNvPr id="198662" name="Rectangle 5"/>
          <p:cNvSpPr>
            <a:spLocks noChangeArrowheads="1"/>
          </p:cNvSpPr>
          <p:nvPr/>
        </p:nvSpPr>
        <p:spPr bwMode="auto">
          <a:xfrm>
            <a:off x="1847851" y="4437063"/>
            <a:ext cx="8640763"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spcBef>
                <a:spcPct val="20000"/>
              </a:spcBef>
              <a:buClr>
                <a:schemeClr val="folHlink"/>
              </a:buClr>
              <a:buSzPct val="6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44500" algn="l"/>
                <a:tab pos="9017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3333CC"/>
              </a:buClr>
              <a:buFont typeface="Wingdings" panose="05000000000000000000" pitchFamily="2" charset="2"/>
              <a:buNone/>
            </a:pPr>
            <a:r>
              <a:rPr lang="en-US" altLang="zh-CN" b="1" dirty="0">
                <a:solidFill>
                  <a:srgbClr val="000000"/>
                </a:solidFill>
              </a:rPr>
              <a:t>For auxiliary classes that should be hidden</a:t>
            </a:r>
          </a:p>
          <a:p>
            <a:pPr eaLnBrk="1" hangingPunct="1">
              <a:spcBef>
                <a:spcPct val="0"/>
              </a:spcBef>
              <a:buClr>
                <a:srgbClr val="000000"/>
              </a:buClr>
              <a:buFont typeface="Wingdings" panose="05000000000000000000" pitchFamily="2" charset="2"/>
              <a:buChar char="l"/>
            </a:pPr>
            <a:r>
              <a:rPr lang="en-US" altLang="zh-CN" b="1" dirty="0">
                <a:solidFill>
                  <a:srgbClr val="000000"/>
                </a:solidFill>
              </a:rPr>
              <a:t> </a:t>
            </a:r>
            <a:r>
              <a:rPr lang="en-US" altLang="zh-CN" b="1" u="sng" dirty="0">
                <a:solidFill>
                  <a:srgbClr val="FF0000"/>
                </a:solidFill>
              </a:rPr>
              <a:t>Inner class can access all members of the outer class (even private members).</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 Outer class can access only public members of the inner class.</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 Other classes can access an inner class only if it is public.</a:t>
            </a:r>
          </a:p>
          <a:p>
            <a:pPr eaLnBrk="1" hangingPunct="1">
              <a:spcBef>
                <a:spcPct val="40000"/>
              </a:spcBef>
              <a:buClr>
                <a:srgbClr val="3333CC"/>
              </a:buClr>
              <a:buFont typeface="Wingdings" panose="05000000000000000000" pitchFamily="2" charset="2"/>
              <a:buNone/>
            </a:pPr>
            <a:r>
              <a:rPr lang="en-US" altLang="zh-CN" b="1" dirty="0">
                <a:solidFill>
                  <a:srgbClr val="000000"/>
                </a:solidFill>
              </a:rPr>
              <a:t>Nested types can also be structs, </a:t>
            </a:r>
            <a:r>
              <a:rPr lang="en-US" altLang="zh-CN" b="1" dirty="0" err="1">
                <a:solidFill>
                  <a:srgbClr val="000000"/>
                </a:solidFill>
              </a:rPr>
              <a:t>enums</a:t>
            </a:r>
            <a:r>
              <a:rPr lang="en-US" altLang="zh-CN" b="1" dirty="0">
                <a:solidFill>
                  <a:srgbClr val="000000"/>
                </a:solidFill>
              </a:rPr>
              <a:t>, interfaces and delegates.</a:t>
            </a:r>
          </a:p>
        </p:txBody>
      </p:sp>
      <p:sp>
        <p:nvSpPr>
          <p:cNvPr id="198663" name="Rectangle 6"/>
          <p:cNvSpPr>
            <a:spLocks noChangeArrowheads="1"/>
          </p:cNvSpPr>
          <p:nvPr/>
        </p:nvSpPr>
        <p:spPr bwMode="auto">
          <a:xfrm>
            <a:off x="7212013" y="1268413"/>
            <a:ext cx="26289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44500" algn="l"/>
                <a:tab pos="9017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class C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a = new A();</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A.B b = new A.B();</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a:t>
            </a:r>
          </a:p>
          <a:p>
            <a:pPr eaLnBrk="1" hangingPunct="1">
              <a:lnSpc>
                <a:spcPct val="90000"/>
              </a:lnSpc>
              <a:spcBef>
                <a:spcPct val="0"/>
              </a:spcBef>
              <a:buClr>
                <a:srgbClr val="3333CC"/>
              </a:buClr>
              <a:buFont typeface="Wingdings" panose="05000000000000000000" pitchFamily="2" charset="2"/>
              <a:buNone/>
            </a:pPr>
            <a:endParaRPr lang="en-US" altLang="zh-CN" b="1">
              <a:solidFill>
                <a:srgbClr val="000000"/>
              </a:solidFill>
              <a:latin typeface="Calibri" panose="020F0502020204030204" pitchFamily="34" charset="0"/>
            </a:endParaRPr>
          </a:p>
        </p:txBody>
      </p:sp>
    </p:spTree>
    <p:extLst>
      <p:ext uri="{BB962C8B-B14F-4D97-AF65-F5344CB8AC3E}">
        <p14:creationId xmlns:p14="http://schemas.microsoft.com/office/powerpoint/2010/main" val="31367562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CFFD030-845A-4673-BF20-712B39001F5F}" type="slidenum">
              <a:rPr lang="zh-CN" altLang="en-US" sz="1400">
                <a:solidFill>
                  <a:srgbClr val="000000"/>
                </a:solidFill>
              </a:rPr>
              <a:pPr eaLnBrk="1" hangingPunct="1"/>
              <a:t>78</a:t>
            </a:fld>
            <a:endParaRPr lang="en-US" altLang="zh-CN" sz="1400">
              <a:solidFill>
                <a:srgbClr val="000000"/>
              </a:solidFill>
            </a:endParaRPr>
          </a:p>
        </p:txBody>
      </p:sp>
      <p:sp>
        <p:nvSpPr>
          <p:cNvPr id="201731" name="Rectangle 6"/>
          <p:cNvSpPr>
            <a:spLocks noChangeArrowheads="1"/>
          </p:cNvSpPr>
          <p:nvPr/>
        </p:nvSpPr>
        <p:spPr bwMode="auto">
          <a:xfrm>
            <a:off x="2324100" y="2387600"/>
            <a:ext cx="6489700" cy="1257300"/>
          </a:xfrm>
          <a:prstGeom prst="rect">
            <a:avLst/>
          </a:prstGeom>
          <a:solidFill>
            <a:srgbClr val="CCCCFF"/>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1732" name="Rectangle 3"/>
          <p:cNvSpPr>
            <a:spLocks noGrp="1" noChangeArrowheads="1"/>
          </p:cNvSpPr>
          <p:nvPr>
            <p:ph type="body" idx="1"/>
          </p:nvPr>
        </p:nvSpPr>
        <p:spPr>
          <a:xfrm>
            <a:off x="2146300" y="1168401"/>
            <a:ext cx="8001000" cy="2462213"/>
          </a:xfrm>
          <a:noFill/>
        </p:spPr>
        <p:txBody>
          <a:bodyPr>
            <a:spAutoFit/>
          </a:bodyPr>
          <a:lstStyle/>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class A {	// base class</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int a;</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A()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void F()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a:t>
            </a:r>
          </a:p>
          <a:p>
            <a:pPr marL="234950" indent="-234950" defTabSz="911225" eaLnBrk="1" hangingPunct="1">
              <a:lnSpc>
                <a:spcPct val="70000"/>
              </a:lnSpc>
              <a:spcBef>
                <a:spcPct val="0"/>
              </a:spcBef>
              <a:buNone/>
              <a:tabLst>
                <a:tab pos="457200" algn="l"/>
                <a:tab pos="685800" algn="l"/>
                <a:tab pos="914400" algn="l"/>
                <a:tab pos="2286000" algn="l"/>
              </a:tabLst>
            </a:pPr>
            <a:endParaRPr lang="en-US" altLang="zh-CN" b="1">
              <a:latin typeface="Calibri" panose="020F0502020204030204" pitchFamily="34" charset="0"/>
            </a:endParaRP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class B</a:t>
            </a:r>
            <a:r>
              <a:rPr lang="en-US" altLang="zh-CN" b="1">
                <a:solidFill>
                  <a:srgbClr val="FF0000"/>
                </a:solidFill>
                <a:latin typeface="Calibri" panose="020F0502020204030204" pitchFamily="34" charset="0"/>
              </a:rPr>
              <a:t> : A</a:t>
            </a:r>
            <a:r>
              <a:rPr lang="en-US" altLang="zh-CN" b="1">
                <a:latin typeface="Calibri" panose="020F0502020204030204" pitchFamily="34" charset="0"/>
              </a:rPr>
              <a:t> {	// subclass (inherits from A, extends A)</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int b;</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B()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void G()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a:t>
            </a:r>
          </a:p>
        </p:txBody>
      </p:sp>
      <p:sp>
        <p:nvSpPr>
          <p:cNvPr id="201733" name="Rectangle 2"/>
          <p:cNvSpPr>
            <a:spLocks noGrp="1" noChangeArrowheads="1"/>
          </p:cNvSpPr>
          <p:nvPr>
            <p:ph type="title"/>
          </p:nvPr>
        </p:nvSpPr>
        <p:spPr>
          <a:xfrm>
            <a:off x="1919289" y="455614"/>
            <a:ext cx="8408987" cy="6873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zh-CN" b="1"/>
              <a:t>Syntax</a:t>
            </a:r>
          </a:p>
        </p:txBody>
      </p:sp>
      <p:sp>
        <p:nvSpPr>
          <p:cNvPr id="44037" name="Rectangle 5"/>
          <p:cNvSpPr>
            <a:spLocks noChangeArrowheads="1"/>
          </p:cNvSpPr>
          <p:nvPr/>
        </p:nvSpPr>
        <p:spPr bwMode="auto">
          <a:xfrm>
            <a:off x="2120900" y="3721100"/>
            <a:ext cx="80010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buClr>
                <a:schemeClr val="folHlink"/>
              </a:buClr>
              <a:buSzPct val="60000"/>
              <a:buFont typeface="Wingdings" panose="05000000000000000000" pitchFamily="2" charset="2"/>
              <a:buChar char="n"/>
              <a:tabLst>
                <a:tab pos="457200" algn="l"/>
                <a:tab pos="9144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622300" indent="-165100" defTabSz="911225" eaLnBrk="0" hangingPunct="0">
              <a:spcBef>
                <a:spcPct val="20000"/>
              </a:spcBef>
              <a:buClr>
                <a:schemeClr val="hlink"/>
              </a:buClr>
              <a:buSzPct val="55000"/>
              <a:buFont typeface="Wingdings" panose="05000000000000000000" pitchFamily="2" charset="2"/>
              <a:buChar char="n"/>
              <a:tabLst>
                <a:tab pos="457200" algn="l"/>
                <a:tab pos="9144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defTabSz="911225" eaLnBrk="0" hangingPunct="0">
              <a:spcBef>
                <a:spcPct val="20000"/>
              </a:spcBef>
              <a:buClr>
                <a:schemeClr val="folHlink"/>
              </a:buClr>
              <a:buSzPct val="50000"/>
              <a:buFont typeface="Wingdings" panose="05000000000000000000" pitchFamily="2" charset="2"/>
              <a:buChar char="n"/>
              <a:tabLst>
                <a:tab pos="457200" algn="l"/>
                <a:tab pos="9144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defTabSz="911225" eaLnBrk="0" hangingPunct="0">
              <a:spcBef>
                <a:spcPct val="20000"/>
              </a:spcBef>
              <a:buClr>
                <a:schemeClr val="accent2"/>
              </a:buClr>
              <a:buSzPct val="55000"/>
              <a:buFont typeface="Wingdings" panose="05000000000000000000" pitchFamily="2" charset="2"/>
              <a:buChar char="n"/>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defTabSz="911225" eaLnBrk="0" hangingPunct="0">
              <a:spcBef>
                <a:spcPct val="20000"/>
              </a:spcBef>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
                <a:srgbClr val="000000"/>
              </a:buClr>
              <a:buFont typeface="Wingdings" panose="05000000000000000000" pitchFamily="2" charset="2"/>
              <a:buChar char="l"/>
            </a:pPr>
            <a:r>
              <a:rPr lang="en-US" altLang="zh-CN" b="1" dirty="0">
                <a:solidFill>
                  <a:srgbClr val="000000"/>
                </a:solidFill>
              </a:rPr>
              <a:t>B inherits a and F( ), it adds b and G( )</a:t>
            </a:r>
          </a:p>
          <a:p>
            <a:pPr lvl="1" eaLnBrk="1" hangingPunct="1">
              <a:lnSpc>
                <a:spcPct val="80000"/>
              </a:lnSpc>
              <a:spcBef>
                <a:spcPct val="0"/>
              </a:spcBef>
              <a:buClr>
                <a:srgbClr val="000000"/>
              </a:buClr>
            </a:pPr>
            <a:r>
              <a:rPr lang="en-US" altLang="zh-CN" b="1" dirty="0">
                <a:solidFill>
                  <a:srgbClr val="000000"/>
                </a:solidFill>
              </a:rPr>
              <a:t>constructors are not inherited</a:t>
            </a:r>
          </a:p>
          <a:p>
            <a:pPr lvl="1" eaLnBrk="1" hangingPunct="1">
              <a:lnSpc>
                <a:spcPct val="80000"/>
              </a:lnSpc>
              <a:spcBef>
                <a:spcPct val="0"/>
              </a:spcBef>
              <a:buClr>
                <a:srgbClr val="000000"/>
              </a:buClr>
            </a:pPr>
            <a:r>
              <a:rPr lang="en-US" altLang="zh-CN" b="1" dirty="0">
                <a:solidFill>
                  <a:srgbClr val="000000"/>
                </a:solidFill>
              </a:rPr>
              <a:t>inherited methods can be overridden (see later)</a:t>
            </a:r>
          </a:p>
          <a:p>
            <a:pPr eaLnBrk="1" hangingPunct="1">
              <a:lnSpc>
                <a:spcPct val="80000"/>
              </a:lnSpc>
              <a:buClr>
                <a:srgbClr val="000000"/>
              </a:buClr>
              <a:buFont typeface="Wingdings" panose="05000000000000000000" pitchFamily="2" charset="2"/>
              <a:buChar char="l"/>
            </a:pPr>
            <a:r>
              <a:rPr lang="en-US" altLang="zh-CN" b="1" u="sng" dirty="0">
                <a:solidFill>
                  <a:srgbClr val="000000"/>
                </a:solidFill>
              </a:rPr>
              <a:t>Single inheritance</a:t>
            </a:r>
            <a:r>
              <a:rPr lang="en-US" altLang="zh-CN" b="1" dirty="0">
                <a:solidFill>
                  <a:srgbClr val="000000"/>
                </a:solidFill>
              </a:rPr>
              <a:t>: a class can only inherit from one base class, but it can implement multiple interfaces.</a:t>
            </a:r>
          </a:p>
          <a:p>
            <a:pPr eaLnBrk="1" hangingPunct="1">
              <a:lnSpc>
                <a:spcPct val="80000"/>
              </a:lnSpc>
              <a:buClr>
                <a:srgbClr val="000000"/>
              </a:buClr>
              <a:buFont typeface="Wingdings" panose="05000000000000000000" pitchFamily="2" charset="2"/>
              <a:buChar char="l"/>
            </a:pPr>
            <a:r>
              <a:rPr lang="en-US" altLang="zh-CN" b="1" u="sng" dirty="0">
                <a:solidFill>
                  <a:srgbClr val="FF0000"/>
                </a:solidFill>
              </a:rPr>
              <a:t>A class can only inherit from a class, not from a struct.</a:t>
            </a:r>
          </a:p>
          <a:p>
            <a:pPr eaLnBrk="1" hangingPunct="1">
              <a:lnSpc>
                <a:spcPct val="80000"/>
              </a:lnSpc>
              <a:buClr>
                <a:srgbClr val="000000"/>
              </a:buClr>
              <a:buFont typeface="Wingdings" panose="05000000000000000000" pitchFamily="2" charset="2"/>
              <a:buChar char="l"/>
            </a:pPr>
            <a:r>
              <a:rPr lang="en-US" altLang="zh-CN" b="1" dirty="0">
                <a:solidFill>
                  <a:srgbClr val="000000"/>
                </a:solidFill>
              </a:rPr>
              <a:t>Structs cannot inherit from another type, but they can implement multiple interfaces.</a:t>
            </a:r>
          </a:p>
          <a:p>
            <a:pPr eaLnBrk="1" hangingPunct="1">
              <a:lnSpc>
                <a:spcPct val="80000"/>
              </a:lnSpc>
              <a:buClr>
                <a:srgbClr val="000000"/>
              </a:buClr>
              <a:buFont typeface="Wingdings" panose="05000000000000000000" pitchFamily="2" charset="2"/>
              <a:buChar char="l"/>
            </a:pPr>
            <a:r>
              <a:rPr lang="en-US" altLang="zh-CN" b="1" u="sng" dirty="0">
                <a:solidFill>
                  <a:srgbClr val="FF0000"/>
                </a:solidFill>
              </a:rPr>
              <a:t>A class without explicit base class inherits from </a:t>
            </a:r>
            <a:r>
              <a:rPr lang="en-US" altLang="zh-CN" b="1" i="1" u="sng" dirty="0">
                <a:solidFill>
                  <a:srgbClr val="FF0000"/>
                </a:solidFill>
              </a:rPr>
              <a:t>Object</a:t>
            </a:r>
            <a:r>
              <a:rPr lang="en-US" altLang="zh-CN" b="1" u="sng" dirty="0">
                <a:solidFill>
                  <a:srgbClr val="FF0000"/>
                </a:solidFill>
              </a:rPr>
              <a:t>.</a:t>
            </a:r>
          </a:p>
        </p:txBody>
      </p:sp>
    </p:spTree>
    <p:extLst>
      <p:ext uri="{BB962C8B-B14F-4D97-AF65-F5344CB8AC3E}">
        <p14:creationId xmlns:p14="http://schemas.microsoft.com/office/powerpoint/2010/main" val="2278123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dissolve">
                                      <p:cBhvr>
                                        <p:cTn id="7" dur="500"/>
                                        <p:tgtEl>
                                          <p:spTgt spid="4403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4037">
                                            <p:txEl>
                                              <p:pRg st="1" end="1"/>
                                            </p:txEl>
                                          </p:spTgt>
                                        </p:tgtEl>
                                        <p:attrNameLst>
                                          <p:attrName>style.visibility</p:attrName>
                                        </p:attrNameLst>
                                      </p:cBhvr>
                                      <p:to>
                                        <p:strVal val="visible"/>
                                      </p:to>
                                    </p:set>
                                    <p:animEffect transition="in" filter="dissolve">
                                      <p:cBhvr>
                                        <p:cTn id="10" dur="500"/>
                                        <p:tgtEl>
                                          <p:spTgt spid="4403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4037">
                                            <p:txEl>
                                              <p:pRg st="2" end="2"/>
                                            </p:txEl>
                                          </p:spTgt>
                                        </p:tgtEl>
                                        <p:attrNameLst>
                                          <p:attrName>style.visibility</p:attrName>
                                        </p:attrNameLst>
                                      </p:cBhvr>
                                      <p:to>
                                        <p:strVal val="visible"/>
                                      </p:to>
                                    </p:set>
                                    <p:animEffect transition="in" filter="dissolve">
                                      <p:cBhvr>
                                        <p:cTn id="13" dur="500"/>
                                        <p:tgtEl>
                                          <p:spTgt spid="4403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4037">
                                            <p:txEl>
                                              <p:pRg st="3" end="3"/>
                                            </p:txEl>
                                          </p:spTgt>
                                        </p:tgtEl>
                                        <p:attrNameLst>
                                          <p:attrName>style.visibility</p:attrName>
                                        </p:attrNameLst>
                                      </p:cBhvr>
                                      <p:to>
                                        <p:strVal val="visible"/>
                                      </p:to>
                                    </p:set>
                                    <p:animEffect transition="in" filter="dissolve">
                                      <p:cBhvr>
                                        <p:cTn id="18" dur="500"/>
                                        <p:tgtEl>
                                          <p:spTgt spid="4403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4037">
                                            <p:txEl>
                                              <p:pRg st="4" end="4"/>
                                            </p:txEl>
                                          </p:spTgt>
                                        </p:tgtEl>
                                        <p:attrNameLst>
                                          <p:attrName>style.visibility</p:attrName>
                                        </p:attrNameLst>
                                      </p:cBhvr>
                                      <p:to>
                                        <p:strVal val="visible"/>
                                      </p:to>
                                    </p:set>
                                    <p:animEffect transition="in" filter="dissolve">
                                      <p:cBhvr>
                                        <p:cTn id="23" dur="500"/>
                                        <p:tgtEl>
                                          <p:spTgt spid="4403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4037">
                                            <p:txEl>
                                              <p:pRg st="5" end="5"/>
                                            </p:txEl>
                                          </p:spTgt>
                                        </p:tgtEl>
                                        <p:attrNameLst>
                                          <p:attrName>style.visibility</p:attrName>
                                        </p:attrNameLst>
                                      </p:cBhvr>
                                      <p:to>
                                        <p:strVal val="visible"/>
                                      </p:to>
                                    </p:set>
                                    <p:animEffect transition="in" filter="dissolve">
                                      <p:cBhvr>
                                        <p:cTn id="28" dur="500"/>
                                        <p:tgtEl>
                                          <p:spTgt spid="4403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4037">
                                            <p:txEl>
                                              <p:pRg st="6" end="6"/>
                                            </p:txEl>
                                          </p:spTgt>
                                        </p:tgtEl>
                                        <p:attrNameLst>
                                          <p:attrName>style.visibility</p:attrName>
                                        </p:attrNameLst>
                                      </p:cBhvr>
                                      <p:to>
                                        <p:strVal val="visible"/>
                                      </p:to>
                                    </p:set>
                                    <p:animEffect transition="in" filter="dissolve">
                                      <p:cBhvr>
                                        <p:cTn id="33" dur="500"/>
                                        <p:tgtEl>
                                          <p:spTgt spid="440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5B29C6C-FEF7-4887-A6EB-A326EAA956EE}" type="slidenum">
              <a:rPr lang="zh-CN" altLang="en-US" sz="1400">
                <a:solidFill>
                  <a:srgbClr val="000000"/>
                </a:solidFill>
              </a:rPr>
              <a:pPr eaLnBrk="1" hangingPunct="1"/>
              <a:t>79</a:t>
            </a:fld>
            <a:endParaRPr lang="en-US" altLang="zh-CN" sz="1400">
              <a:solidFill>
                <a:srgbClr val="000000"/>
              </a:solidFill>
            </a:endParaRPr>
          </a:p>
        </p:txBody>
      </p:sp>
      <p:sp>
        <p:nvSpPr>
          <p:cNvPr id="202755" name="Rectangle 2"/>
          <p:cNvSpPr>
            <a:spLocks noGrp="1" noChangeArrowheads="1"/>
          </p:cNvSpPr>
          <p:nvPr>
            <p:ph type="title"/>
          </p:nvPr>
        </p:nvSpPr>
        <p:spPr>
          <a:xfrm>
            <a:off x="1919289" y="455614"/>
            <a:ext cx="6859587" cy="687387"/>
          </a:xfrm>
          <a:noFill/>
        </p:spPr>
        <p:txBody>
          <a:bodyPr anchor="ctr"/>
          <a:lstStyle/>
          <a:p>
            <a:pPr eaLnBrk="1" hangingPunct="1"/>
            <a:r>
              <a:rPr lang="en-US" altLang="zh-CN" b="1"/>
              <a:t>Assignments and Type Checks</a:t>
            </a:r>
          </a:p>
        </p:txBody>
      </p:sp>
      <p:sp>
        <p:nvSpPr>
          <p:cNvPr id="202756" name="Rectangle 3"/>
          <p:cNvSpPr>
            <a:spLocks noGrp="1" noChangeArrowheads="1"/>
          </p:cNvSpPr>
          <p:nvPr>
            <p:ph type="body" idx="1"/>
          </p:nvPr>
        </p:nvSpPr>
        <p:spPr>
          <a:xfrm>
            <a:off x="2093913" y="1328738"/>
            <a:ext cx="7772400" cy="825500"/>
          </a:xfrm>
          <a:noFill/>
        </p:spPr>
        <p:txBody>
          <a:bodyPr>
            <a:spAutoFit/>
          </a:bodyPr>
          <a:lstStyle/>
          <a:p>
            <a:pPr eaLnBrk="1" hangingPunct="1">
              <a:lnSpc>
                <a:spcPct val="80000"/>
              </a:lnSpc>
              <a:spcBef>
                <a:spcPct val="0"/>
              </a:spcBef>
              <a:buNone/>
              <a:tabLst>
                <a:tab pos="571500" algn="l"/>
                <a:tab pos="800100" algn="l"/>
                <a:tab pos="1028700" algn="l"/>
                <a:tab pos="1828800" algn="l"/>
              </a:tabLst>
            </a:pPr>
            <a:r>
              <a:rPr lang="en-US" altLang="zh-CN" b="1">
                <a:latin typeface="Calibri" panose="020F0502020204030204" pitchFamily="34" charset="0"/>
              </a:rPr>
              <a:t>	class A {...}</a:t>
            </a:r>
          </a:p>
          <a:p>
            <a:pPr eaLnBrk="1" hangingPunct="1">
              <a:lnSpc>
                <a:spcPct val="80000"/>
              </a:lnSpc>
              <a:spcBef>
                <a:spcPct val="0"/>
              </a:spcBef>
              <a:buNone/>
              <a:tabLst>
                <a:tab pos="571500" algn="l"/>
                <a:tab pos="800100" algn="l"/>
                <a:tab pos="1028700" algn="l"/>
                <a:tab pos="1828800" algn="l"/>
              </a:tabLst>
            </a:pPr>
            <a:r>
              <a:rPr lang="en-US" altLang="zh-CN" b="1">
                <a:latin typeface="Calibri" panose="020F0502020204030204" pitchFamily="34" charset="0"/>
              </a:rPr>
              <a:t>	class B : A {...}</a:t>
            </a:r>
          </a:p>
          <a:p>
            <a:pPr eaLnBrk="1" hangingPunct="1">
              <a:lnSpc>
                <a:spcPct val="80000"/>
              </a:lnSpc>
              <a:spcBef>
                <a:spcPct val="0"/>
              </a:spcBef>
              <a:buNone/>
              <a:tabLst>
                <a:tab pos="571500" algn="l"/>
                <a:tab pos="800100" algn="l"/>
                <a:tab pos="1028700" algn="l"/>
                <a:tab pos="1828800" algn="l"/>
              </a:tabLst>
            </a:pPr>
            <a:r>
              <a:rPr lang="en-US" altLang="zh-CN" b="1">
                <a:latin typeface="Calibri" panose="020F0502020204030204" pitchFamily="34" charset="0"/>
              </a:rPr>
              <a:t>	class C : B {...}</a:t>
            </a:r>
          </a:p>
        </p:txBody>
      </p:sp>
      <p:sp>
        <p:nvSpPr>
          <p:cNvPr id="109572" name="Rectangle 4"/>
          <p:cNvSpPr>
            <a:spLocks noChangeArrowheads="1"/>
          </p:cNvSpPr>
          <p:nvPr/>
        </p:nvSpPr>
        <p:spPr bwMode="auto">
          <a:xfrm>
            <a:off x="2095500" y="4279901"/>
            <a:ext cx="8216900"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9600" indent="-1879600" eaLnBrk="0" hangingPunct="0">
              <a:spcBef>
                <a:spcPct val="20000"/>
              </a:spcBef>
              <a:buClr>
                <a:schemeClr val="folHlink"/>
              </a:buClr>
              <a:buSzPct val="60000"/>
              <a:buFont typeface="Wingdings" panose="05000000000000000000" pitchFamily="2" charset="2"/>
              <a:buChar char="n"/>
              <a:tabLst>
                <a:tab pos="3556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1pPr>
            <a:lvl2pPr marL="2433638" indent="-285750" eaLnBrk="0" hangingPunct="0">
              <a:spcBef>
                <a:spcPct val="20000"/>
              </a:spcBef>
              <a:buClr>
                <a:schemeClr val="hlink"/>
              </a:buClr>
              <a:buSzPct val="55000"/>
              <a:buFont typeface="Wingdings" panose="05000000000000000000" pitchFamily="2" charset="2"/>
              <a:buChar char="n"/>
              <a:tabLst>
                <a:tab pos="3556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2pPr>
            <a:lvl3pPr marL="2841625" indent="-228600" eaLnBrk="0" hangingPunct="0">
              <a:spcBef>
                <a:spcPct val="20000"/>
              </a:spcBef>
              <a:buClr>
                <a:schemeClr val="folHlink"/>
              </a:buClr>
              <a:buSzPct val="50000"/>
              <a:buFont typeface="Wingdings" panose="05000000000000000000" pitchFamily="2" charset="2"/>
              <a:buChar char="n"/>
              <a:tabLst>
                <a:tab pos="3556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3pPr>
            <a:lvl4pPr marL="3249613" indent="-228600" eaLnBrk="0" hangingPunct="0">
              <a:spcBef>
                <a:spcPct val="20000"/>
              </a:spcBef>
              <a:buClr>
                <a:schemeClr val="accent2"/>
              </a:buClr>
              <a:buSzPct val="55000"/>
              <a:buFont typeface="Wingdings" panose="05000000000000000000" pitchFamily="2" charset="2"/>
              <a:buChar char="n"/>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4pPr>
            <a:lvl5pPr marL="3657600" indent="-228600" eaLnBrk="0" hangingPunct="0">
              <a:spcBef>
                <a:spcPct val="20000"/>
              </a:spcBef>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5pPr>
            <a:lvl6pPr marL="41148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6pPr>
            <a:lvl7pPr marL="45720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7pPr>
            <a:lvl8pPr marL="50292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8pPr>
            <a:lvl9pPr marL="54864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buClr>
                <a:srgbClr val="3333CC"/>
              </a:buClr>
              <a:buFont typeface="Wingdings" panose="05000000000000000000" pitchFamily="2" charset="2"/>
              <a:buNone/>
            </a:pPr>
            <a:r>
              <a:rPr lang="en-US" altLang="zh-CN" sz="2200" b="1" dirty="0">
                <a:solidFill>
                  <a:srgbClr val="000000"/>
                </a:solidFill>
              </a:rPr>
              <a:t>Run-time type checks</a:t>
            </a:r>
          </a:p>
          <a:p>
            <a:pPr eaLnBrk="1" hangingPunct="1">
              <a:lnSpc>
                <a:spcPct val="80000"/>
              </a:lnSpc>
              <a:spcBef>
                <a:spcPct val="1000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a = new C();</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if (</a:t>
            </a:r>
            <a:r>
              <a:rPr lang="en-US" altLang="zh-CN" b="1" dirty="0">
                <a:solidFill>
                  <a:srgbClr val="FF0000"/>
                </a:solidFill>
                <a:latin typeface="Calibri" panose="020F0502020204030204" pitchFamily="34" charset="0"/>
              </a:rPr>
              <a:t>a is C</a:t>
            </a:r>
            <a:r>
              <a:rPr lang="en-US" altLang="zh-CN" b="1" dirty="0">
                <a:solidFill>
                  <a:srgbClr val="000000"/>
                </a:solidFill>
                <a:latin typeface="Calibri" panose="020F0502020204030204" pitchFamily="34" charset="0"/>
              </a:rPr>
              <a:t>) ...	// true, if the dynamic type of </a:t>
            </a:r>
            <a:r>
              <a:rPr lang="en-US" altLang="zh-CN" b="1" i="1" dirty="0">
                <a:solidFill>
                  <a:srgbClr val="000000"/>
                </a:solidFill>
                <a:latin typeface="Calibri" panose="020F0502020204030204" pitchFamily="34" charset="0"/>
              </a:rPr>
              <a:t>a</a:t>
            </a:r>
            <a:r>
              <a:rPr lang="en-US" altLang="zh-CN" b="1" dirty="0">
                <a:solidFill>
                  <a:srgbClr val="000000"/>
                </a:solidFill>
                <a:latin typeface="Calibri" panose="020F0502020204030204" pitchFamily="34" charset="0"/>
              </a:rPr>
              <a:t> is </a:t>
            </a:r>
            <a:r>
              <a:rPr lang="en-US" altLang="zh-CN" b="1" i="1" dirty="0">
                <a:solidFill>
                  <a:srgbClr val="000000"/>
                </a:solidFill>
                <a:latin typeface="Calibri" panose="020F0502020204030204" pitchFamily="34" charset="0"/>
              </a:rPr>
              <a:t>C</a:t>
            </a:r>
            <a:r>
              <a:rPr lang="en-US" altLang="zh-CN" b="1" dirty="0">
                <a:solidFill>
                  <a:srgbClr val="000000"/>
                </a:solidFill>
                <a:latin typeface="Calibri" panose="020F0502020204030204" pitchFamily="34" charset="0"/>
              </a:rPr>
              <a:t> or a subclass;</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 otherwise false</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if (</a:t>
            </a:r>
            <a:r>
              <a:rPr lang="en-US" altLang="zh-CN" b="1" dirty="0">
                <a:solidFill>
                  <a:srgbClr val="FF0000"/>
                </a:solidFill>
                <a:latin typeface="Calibri" panose="020F0502020204030204" pitchFamily="34" charset="0"/>
              </a:rPr>
              <a:t>a is B</a:t>
            </a:r>
            <a:r>
              <a:rPr lang="en-US" altLang="zh-CN" b="1" dirty="0">
                <a:solidFill>
                  <a:srgbClr val="000000"/>
                </a:solidFill>
                <a:latin typeface="Calibri" panose="020F0502020204030204" pitchFamily="34" charset="0"/>
              </a:rPr>
              <a:t>) ...	// true</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if (</a:t>
            </a:r>
            <a:r>
              <a:rPr lang="en-US" altLang="zh-CN" b="1" dirty="0">
                <a:solidFill>
                  <a:srgbClr val="FF0000"/>
                </a:solidFill>
                <a:latin typeface="Calibri" panose="020F0502020204030204" pitchFamily="34" charset="0"/>
              </a:rPr>
              <a:t>a is A</a:t>
            </a:r>
            <a:r>
              <a:rPr lang="en-US" altLang="zh-CN" b="1" dirty="0">
                <a:solidFill>
                  <a:srgbClr val="000000"/>
                </a:solidFill>
                <a:latin typeface="Calibri" panose="020F0502020204030204" pitchFamily="34" charset="0"/>
              </a:rPr>
              <a:t>) ...	// true, but </a:t>
            </a:r>
            <a:r>
              <a:rPr lang="en-US" altLang="zh-CN" b="1" dirty="0">
                <a:solidFill>
                  <a:srgbClr val="FF0000"/>
                </a:solidFill>
                <a:latin typeface="Calibri" panose="020F0502020204030204" pitchFamily="34" charset="0"/>
              </a:rPr>
              <a:t>warning because it makes no sense</a:t>
            </a:r>
          </a:p>
          <a:p>
            <a:pPr eaLnBrk="1" hangingPunct="1">
              <a:lnSpc>
                <a:spcPct val="60000"/>
              </a:lnSpc>
              <a:spcBef>
                <a:spcPct val="0"/>
              </a:spcBef>
              <a:buClr>
                <a:srgbClr val="3333CC"/>
              </a:buClr>
              <a:buFont typeface="Wingdings" panose="05000000000000000000" pitchFamily="2" charset="2"/>
              <a:buNone/>
            </a:pPr>
            <a:endParaRPr lang="en-US" altLang="zh-CN" b="1" dirty="0">
              <a:solidFill>
                <a:srgbClr val="00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a:t>
            </a:r>
            <a:r>
              <a:rPr lang="en-US" altLang="zh-CN" b="1" dirty="0">
                <a:solidFill>
                  <a:srgbClr val="FF0000"/>
                </a:solidFill>
                <a:latin typeface="Calibri" panose="020F0502020204030204" pitchFamily="34" charset="0"/>
              </a:rPr>
              <a:t>a = null;</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if (a is C) ...	// false: if </a:t>
            </a:r>
            <a:r>
              <a:rPr lang="en-US" altLang="zh-CN" b="1" i="1" dirty="0">
                <a:solidFill>
                  <a:srgbClr val="FF0000"/>
                </a:solidFill>
                <a:latin typeface="Calibri" panose="020F0502020204030204" pitchFamily="34" charset="0"/>
              </a:rPr>
              <a:t>a</a:t>
            </a:r>
            <a:r>
              <a:rPr lang="en-US" altLang="zh-CN" b="1" dirty="0">
                <a:solidFill>
                  <a:srgbClr val="FF0000"/>
                </a:solidFill>
                <a:latin typeface="Calibri" panose="020F0502020204030204" pitchFamily="34" charset="0"/>
              </a:rPr>
              <a:t> == null, </a:t>
            </a:r>
            <a:r>
              <a:rPr lang="en-US" altLang="zh-CN" b="1" i="1" dirty="0">
                <a:solidFill>
                  <a:srgbClr val="FF0000"/>
                </a:solidFill>
                <a:latin typeface="Calibri" panose="020F0502020204030204" pitchFamily="34" charset="0"/>
              </a:rPr>
              <a:t>a is T</a:t>
            </a:r>
            <a:r>
              <a:rPr lang="en-US" altLang="zh-CN" b="1" dirty="0">
                <a:solidFill>
                  <a:srgbClr val="FF0000"/>
                </a:solidFill>
                <a:latin typeface="Calibri" panose="020F0502020204030204" pitchFamily="34" charset="0"/>
              </a:rPr>
              <a:t> always returns false</a:t>
            </a:r>
          </a:p>
        </p:txBody>
      </p:sp>
      <p:grpSp>
        <p:nvGrpSpPr>
          <p:cNvPr id="109585" name="Group 17"/>
          <p:cNvGrpSpPr>
            <a:grpSpLocks/>
          </p:cNvGrpSpPr>
          <p:nvPr/>
        </p:nvGrpSpPr>
        <p:grpSpPr bwMode="auto">
          <a:xfrm>
            <a:off x="7061200" y="1246189"/>
            <a:ext cx="393700" cy="1235075"/>
            <a:chOff x="3488" y="785"/>
            <a:chExt cx="248" cy="778"/>
          </a:xfrm>
        </p:grpSpPr>
        <p:sp>
          <p:nvSpPr>
            <p:cNvPr id="202760" name="Rectangle 6"/>
            <p:cNvSpPr>
              <a:spLocks noChangeArrowheads="1"/>
            </p:cNvSpPr>
            <p:nvPr/>
          </p:nvSpPr>
          <p:spPr bwMode="auto">
            <a:xfrm>
              <a:off x="3496" y="848"/>
              <a:ext cx="240"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1" name="Text Box 5"/>
            <p:cNvSpPr txBox="1">
              <a:spLocks noChangeArrowheads="1"/>
            </p:cNvSpPr>
            <p:nvPr/>
          </p:nvSpPr>
          <p:spPr bwMode="auto">
            <a:xfrm>
              <a:off x="3494" y="785"/>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A</a:t>
              </a:r>
            </a:p>
          </p:txBody>
        </p:sp>
        <p:sp>
          <p:nvSpPr>
            <p:cNvPr id="202762" name="AutoShape 7"/>
            <p:cNvSpPr>
              <a:spLocks noChangeArrowheads="1"/>
            </p:cNvSpPr>
            <p:nvPr/>
          </p:nvSpPr>
          <p:spPr bwMode="auto">
            <a:xfrm>
              <a:off x="3568" y="1000"/>
              <a:ext cx="72" cy="72"/>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3" name="Line 9"/>
            <p:cNvSpPr>
              <a:spLocks noChangeShapeType="1"/>
            </p:cNvSpPr>
            <p:nvPr/>
          </p:nvSpPr>
          <p:spPr bwMode="auto">
            <a:xfrm>
              <a:off x="3600" y="1072"/>
              <a:ext cx="0" cy="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64" name="Rectangle 10"/>
            <p:cNvSpPr>
              <a:spLocks noChangeArrowheads="1"/>
            </p:cNvSpPr>
            <p:nvPr/>
          </p:nvSpPr>
          <p:spPr bwMode="auto">
            <a:xfrm>
              <a:off x="3488" y="1112"/>
              <a:ext cx="240"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5" name="Text Box 11"/>
            <p:cNvSpPr txBox="1">
              <a:spLocks noChangeArrowheads="1"/>
            </p:cNvSpPr>
            <p:nvPr/>
          </p:nvSpPr>
          <p:spPr bwMode="auto">
            <a:xfrm>
              <a:off x="3502" y="1049"/>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B</a:t>
              </a:r>
            </a:p>
          </p:txBody>
        </p:sp>
        <p:sp>
          <p:nvSpPr>
            <p:cNvPr id="202766" name="AutoShape 12"/>
            <p:cNvSpPr>
              <a:spLocks noChangeArrowheads="1"/>
            </p:cNvSpPr>
            <p:nvPr/>
          </p:nvSpPr>
          <p:spPr bwMode="auto">
            <a:xfrm>
              <a:off x="3568" y="1264"/>
              <a:ext cx="72" cy="72"/>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7" name="Line 13"/>
            <p:cNvSpPr>
              <a:spLocks noChangeShapeType="1"/>
            </p:cNvSpPr>
            <p:nvPr/>
          </p:nvSpPr>
          <p:spPr bwMode="auto">
            <a:xfrm>
              <a:off x="3600" y="1336"/>
              <a:ext cx="0" cy="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68" name="Rectangle 14"/>
            <p:cNvSpPr>
              <a:spLocks noChangeArrowheads="1"/>
            </p:cNvSpPr>
            <p:nvPr/>
          </p:nvSpPr>
          <p:spPr bwMode="auto">
            <a:xfrm>
              <a:off x="3488" y="1376"/>
              <a:ext cx="240"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9" name="Text Box 15"/>
            <p:cNvSpPr txBox="1">
              <a:spLocks noChangeArrowheads="1"/>
            </p:cNvSpPr>
            <p:nvPr/>
          </p:nvSpPr>
          <p:spPr bwMode="auto">
            <a:xfrm>
              <a:off x="3502" y="1313"/>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C</a:t>
              </a:r>
            </a:p>
          </p:txBody>
        </p:sp>
      </p:grpSp>
      <p:sp>
        <p:nvSpPr>
          <p:cNvPr id="109584" name="Rectangle 16"/>
          <p:cNvSpPr>
            <a:spLocks noChangeArrowheads="1"/>
          </p:cNvSpPr>
          <p:nvPr/>
        </p:nvSpPr>
        <p:spPr bwMode="auto">
          <a:xfrm>
            <a:off x="2092325" y="2306638"/>
            <a:ext cx="8421688"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buClr>
                <a:srgbClr val="3333CC"/>
              </a:buClr>
              <a:buFont typeface="Wingdings" panose="05000000000000000000" pitchFamily="2" charset="2"/>
              <a:buNone/>
            </a:pPr>
            <a:r>
              <a:rPr lang="en-US" altLang="zh-CN" sz="2200" b="1">
                <a:solidFill>
                  <a:srgbClr val="000000"/>
                </a:solidFill>
              </a:rPr>
              <a:t>Assignments</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a = new A();	// </a:t>
            </a:r>
            <a:r>
              <a:rPr lang="en-US" altLang="zh-CN" b="1">
                <a:solidFill>
                  <a:srgbClr val="3333CC"/>
                </a:solidFill>
                <a:latin typeface="Calibri" panose="020F0502020204030204" pitchFamily="34" charset="0"/>
              </a:rPr>
              <a:t>static type</a:t>
            </a:r>
            <a:r>
              <a:rPr lang="en-US" altLang="zh-CN" b="1">
                <a:solidFill>
                  <a:srgbClr val="000000"/>
                </a:solidFill>
                <a:latin typeface="Calibri" panose="020F0502020204030204" pitchFamily="34" charset="0"/>
              </a:rPr>
              <a:t>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a:t>
            </a:r>
            <a:r>
              <a:rPr lang="en-US" altLang="zh-CN" sz="1900" b="1">
                <a:solidFill>
                  <a:srgbClr val="000000"/>
                </a:solidFill>
                <a:latin typeface="Calibri" panose="020F0502020204030204" pitchFamily="34" charset="0"/>
              </a:rPr>
              <a:t>the type specified in the declaration (here </a:t>
            </a:r>
            <a:r>
              <a:rPr lang="en-US" altLang="zh-CN" sz="1900" b="1" i="1">
                <a:solidFill>
                  <a:srgbClr val="000000"/>
                </a:solidFill>
                <a:latin typeface="Calibri" panose="020F0502020204030204" pitchFamily="34" charset="0"/>
              </a:rPr>
              <a:t>A</a:t>
            </a:r>
            <a:r>
              <a:rPr lang="en-US" altLang="zh-CN" sz="1900" b="1">
                <a:solidFill>
                  <a:srgbClr val="000000"/>
                </a:solidFill>
                <a:latin typeface="Calibri" panose="020F0502020204030204" pitchFamily="34" charset="0"/>
              </a:rPr>
              <a: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 </a:t>
            </a:r>
            <a:r>
              <a:rPr lang="en-US" altLang="zh-CN" b="1">
                <a:solidFill>
                  <a:srgbClr val="3333CC"/>
                </a:solidFill>
                <a:latin typeface="Calibri" panose="020F0502020204030204" pitchFamily="34" charset="0"/>
              </a:rPr>
              <a:t>dynamic type</a:t>
            </a:r>
            <a:r>
              <a:rPr lang="en-US" altLang="zh-CN" b="1">
                <a:solidFill>
                  <a:srgbClr val="000000"/>
                </a:solidFill>
                <a:latin typeface="Calibri" panose="020F0502020204030204" pitchFamily="34" charset="0"/>
              </a:rPr>
              <a:t>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the type of the object in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(here also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 new B();	// dynamic type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is </a:t>
            </a:r>
            <a:r>
              <a:rPr lang="en-US" altLang="zh-CN" b="1" i="1">
                <a:solidFill>
                  <a:srgbClr val="000000"/>
                </a:solidFill>
                <a:latin typeface="Calibri" panose="020F0502020204030204" pitchFamily="34" charset="0"/>
              </a:rPr>
              <a:t>B</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 new C();	// dynamic type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is </a:t>
            </a:r>
            <a:r>
              <a:rPr lang="en-US" altLang="zh-CN" b="1" i="1">
                <a:solidFill>
                  <a:srgbClr val="000000"/>
                </a:solidFill>
                <a:latin typeface="Calibri" panose="020F0502020204030204" pitchFamily="34" charset="0"/>
              </a:rPr>
              <a:t>C</a:t>
            </a:r>
          </a:p>
          <a:p>
            <a:pPr eaLnBrk="1" hangingPunct="1">
              <a:lnSpc>
                <a:spcPct val="80000"/>
              </a:lnSpc>
              <a:spcBef>
                <a:spcPct val="0"/>
              </a:spcBef>
              <a:buClr>
                <a:srgbClr val="3333CC"/>
              </a:buClr>
              <a:buFont typeface="Wingdings" panose="05000000000000000000" pitchFamily="2" charset="2"/>
              <a:buNone/>
            </a:pPr>
            <a:endParaRPr lang="en-US" altLang="zh-CN" b="1">
              <a:solidFill>
                <a:srgbClr val="00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B b = a;	// forbidden; compilation error</a:t>
            </a:r>
          </a:p>
        </p:txBody>
      </p:sp>
    </p:spTree>
    <p:extLst>
      <p:ext uri="{BB962C8B-B14F-4D97-AF65-F5344CB8AC3E}">
        <p14:creationId xmlns:p14="http://schemas.microsoft.com/office/powerpoint/2010/main" val="1233760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9585"/>
                                        </p:tgtEl>
                                        <p:attrNameLst>
                                          <p:attrName>style.visibility</p:attrName>
                                        </p:attrNameLst>
                                      </p:cBhvr>
                                      <p:to>
                                        <p:strVal val="visible"/>
                                      </p:to>
                                    </p:set>
                                    <p:animEffect transition="in" filter="wipe(up)">
                                      <p:cBhvr>
                                        <p:cTn id="7" dur="500"/>
                                        <p:tgtEl>
                                          <p:spTgt spid="1095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9584">
                                            <p:txEl>
                                              <p:pRg st="0" end="0"/>
                                            </p:txEl>
                                          </p:spTgt>
                                        </p:tgtEl>
                                        <p:attrNameLst>
                                          <p:attrName>style.visibility</p:attrName>
                                        </p:attrNameLst>
                                      </p:cBhvr>
                                      <p:to>
                                        <p:strVal val="visible"/>
                                      </p:to>
                                    </p:set>
                                    <p:animEffect transition="in" filter="dissolve">
                                      <p:cBhvr>
                                        <p:cTn id="12" dur="500"/>
                                        <p:tgtEl>
                                          <p:spTgt spid="109584">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9584">
                                            <p:txEl>
                                              <p:pRg st="1" end="1"/>
                                            </p:txEl>
                                          </p:spTgt>
                                        </p:tgtEl>
                                        <p:attrNameLst>
                                          <p:attrName>style.visibility</p:attrName>
                                        </p:attrNameLst>
                                      </p:cBhvr>
                                      <p:to>
                                        <p:strVal val="visible"/>
                                      </p:to>
                                    </p:set>
                                    <p:animEffect transition="in" filter="dissolve">
                                      <p:cBhvr>
                                        <p:cTn id="15" dur="500"/>
                                        <p:tgtEl>
                                          <p:spTgt spid="109584">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9584">
                                            <p:txEl>
                                              <p:pRg st="2" end="2"/>
                                            </p:txEl>
                                          </p:spTgt>
                                        </p:tgtEl>
                                        <p:attrNameLst>
                                          <p:attrName>style.visibility</p:attrName>
                                        </p:attrNameLst>
                                      </p:cBhvr>
                                      <p:to>
                                        <p:strVal val="visible"/>
                                      </p:to>
                                    </p:set>
                                    <p:animEffect transition="in" filter="dissolve">
                                      <p:cBhvr>
                                        <p:cTn id="18" dur="500"/>
                                        <p:tgtEl>
                                          <p:spTgt spid="109584">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9584">
                                            <p:txEl>
                                              <p:pRg st="3" end="3"/>
                                            </p:txEl>
                                          </p:spTgt>
                                        </p:tgtEl>
                                        <p:attrNameLst>
                                          <p:attrName>style.visibility</p:attrName>
                                        </p:attrNameLst>
                                      </p:cBhvr>
                                      <p:to>
                                        <p:strVal val="visible"/>
                                      </p:to>
                                    </p:set>
                                    <p:animEffect transition="in" filter="dissolve">
                                      <p:cBhvr>
                                        <p:cTn id="21" dur="500"/>
                                        <p:tgtEl>
                                          <p:spTgt spid="109584">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9584">
                                            <p:txEl>
                                              <p:pRg st="4" end="4"/>
                                            </p:txEl>
                                          </p:spTgt>
                                        </p:tgtEl>
                                        <p:attrNameLst>
                                          <p:attrName>style.visibility</p:attrName>
                                        </p:attrNameLst>
                                      </p:cBhvr>
                                      <p:to>
                                        <p:strVal val="visible"/>
                                      </p:to>
                                    </p:set>
                                    <p:animEffect transition="in" filter="dissolve">
                                      <p:cBhvr>
                                        <p:cTn id="24" dur="500"/>
                                        <p:tgtEl>
                                          <p:spTgt spid="109584">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09584">
                                            <p:txEl>
                                              <p:pRg st="6" end="6"/>
                                            </p:txEl>
                                          </p:spTgt>
                                        </p:tgtEl>
                                        <p:attrNameLst>
                                          <p:attrName>style.visibility</p:attrName>
                                        </p:attrNameLst>
                                      </p:cBhvr>
                                      <p:to>
                                        <p:strVal val="visible"/>
                                      </p:to>
                                    </p:set>
                                    <p:animEffect transition="in" filter="dissolve">
                                      <p:cBhvr>
                                        <p:cTn id="29" dur="500"/>
                                        <p:tgtEl>
                                          <p:spTgt spid="109584">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9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9F000C3-7A1E-4050-95F7-9E02CD019C32}" type="slidenum">
              <a:rPr lang="zh-CN" altLang="en-US" sz="1400">
                <a:solidFill>
                  <a:srgbClr val="000000"/>
                </a:solidFill>
              </a:rPr>
              <a:pPr eaLnBrk="1" hangingPunct="1"/>
              <a:t>8</a:t>
            </a:fld>
            <a:endParaRPr lang="en-US" altLang="zh-CN" sz="1400">
              <a:solidFill>
                <a:srgbClr val="000000"/>
              </a:solidFill>
            </a:endParaRPr>
          </a:p>
        </p:txBody>
      </p:sp>
      <p:grpSp>
        <p:nvGrpSpPr>
          <p:cNvPr id="209923" name="Group 30"/>
          <p:cNvGrpSpPr>
            <a:grpSpLocks/>
          </p:cNvGrpSpPr>
          <p:nvPr/>
        </p:nvGrpSpPr>
        <p:grpSpPr bwMode="auto">
          <a:xfrm>
            <a:off x="2273300" y="1371600"/>
            <a:ext cx="5511800" cy="1600200"/>
            <a:chOff x="472" y="864"/>
            <a:chExt cx="3472" cy="1008"/>
          </a:xfrm>
        </p:grpSpPr>
        <p:sp>
          <p:nvSpPr>
            <p:cNvPr id="209935" name="Rectangle 19"/>
            <p:cNvSpPr>
              <a:spLocks noChangeArrowheads="1"/>
            </p:cNvSpPr>
            <p:nvPr/>
          </p:nvSpPr>
          <p:spPr bwMode="auto">
            <a:xfrm>
              <a:off x="472" y="864"/>
              <a:ext cx="3472" cy="504"/>
            </a:xfrm>
            <a:prstGeom prst="rect">
              <a:avLst/>
            </a:prstGeom>
            <a:solidFill>
              <a:srgbClr val="CCCCFF"/>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9936" name="Rectangle 20"/>
            <p:cNvSpPr>
              <a:spLocks noChangeArrowheads="1"/>
            </p:cNvSpPr>
            <p:nvPr/>
          </p:nvSpPr>
          <p:spPr bwMode="auto">
            <a:xfrm>
              <a:off x="472" y="1368"/>
              <a:ext cx="3472" cy="504"/>
            </a:xfrm>
            <a:prstGeom prst="rect">
              <a:avLst/>
            </a:prstGeom>
            <a:solidFill>
              <a:srgbClr val="FFFF9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grpSp>
      <p:sp>
        <p:nvSpPr>
          <p:cNvPr id="209924" name="Rectangle 3"/>
          <p:cNvSpPr>
            <a:spLocks noGrp="1" noChangeArrowheads="1"/>
          </p:cNvSpPr>
          <p:nvPr>
            <p:ph type="body" idx="1"/>
          </p:nvPr>
        </p:nvSpPr>
        <p:spPr>
          <a:xfrm>
            <a:off x="1943100" y="1030289"/>
            <a:ext cx="6032500" cy="20145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pPr marL="0" indent="0" defTabSz="355600" eaLnBrk="1" hangingPunct="1">
              <a:lnSpc>
                <a:spcPct val="90000"/>
              </a:lnSpc>
              <a:spcBef>
                <a:spcPct val="0"/>
              </a:spcBef>
              <a:buClrTx/>
              <a:buSzTx/>
              <a:buNone/>
            </a:pPr>
            <a:r>
              <a:rPr lang="en-US" altLang="zh-CN" b="1"/>
              <a:t>Initial situation</a:t>
            </a:r>
          </a:p>
          <a:p>
            <a:pPr marL="0" indent="0" defTabSz="355600" eaLnBrk="1" hangingPunct="1">
              <a:lnSpc>
                <a:spcPct val="90000"/>
              </a:lnSpc>
              <a:spcBef>
                <a:spcPct val="0"/>
              </a:spcBef>
              <a:buClrTx/>
              <a:buSzTx/>
              <a:buNone/>
            </a:pPr>
            <a:r>
              <a:rPr lang="en-US" altLang="zh-CN" b="1"/>
              <a:t>	</a:t>
            </a:r>
            <a:r>
              <a:rPr lang="en-US" altLang="zh-CN" b="1">
                <a:latin typeface="Calibri" panose="020F0502020204030204" pitchFamily="34" charset="0"/>
              </a:rPr>
              <a:t>class LibraryClass {</a:t>
            </a:r>
          </a:p>
          <a:p>
            <a:pPr marL="0" indent="0" defTabSz="355600" eaLnBrk="1" hangingPunct="1">
              <a:lnSpc>
                <a:spcPct val="90000"/>
              </a:lnSpc>
              <a:spcBef>
                <a:spcPct val="0"/>
              </a:spcBef>
              <a:buClrTx/>
              <a:buSzTx/>
              <a:buNone/>
            </a:pPr>
            <a:r>
              <a:rPr lang="en-US" altLang="zh-CN" b="1">
                <a:latin typeface="Calibri" panose="020F0502020204030204" pitchFamily="34" charset="0"/>
              </a:rPr>
              <a:t>		public void CleanUp() { ... }</a:t>
            </a:r>
          </a:p>
          <a:p>
            <a:pPr marL="0" indent="0" defTabSz="355600" eaLnBrk="1" hangingPunct="1">
              <a:lnSpc>
                <a:spcPct val="90000"/>
              </a:lnSpc>
              <a:spcBef>
                <a:spcPct val="0"/>
              </a:spcBef>
              <a:buClrTx/>
              <a:buSzTx/>
              <a:buNone/>
            </a:pPr>
            <a:r>
              <a:rPr lang="en-US" altLang="zh-CN" b="1">
                <a:latin typeface="Calibri" panose="020F0502020204030204" pitchFamily="34" charset="0"/>
              </a:rPr>
              <a:t>	}</a:t>
            </a:r>
          </a:p>
          <a:p>
            <a:pPr marL="0" indent="0" defTabSz="355600" eaLnBrk="1" hangingPunct="1">
              <a:lnSpc>
                <a:spcPct val="90000"/>
              </a:lnSpc>
              <a:spcBef>
                <a:spcPct val="0"/>
              </a:spcBef>
              <a:buClrTx/>
              <a:buSzTx/>
              <a:buNone/>
            </a:pPr>
            <a:r>
              <a:rPr lang="en-US" altLang="zh-CN" b="1">
                <a:latin typeface="Calibri" panose="020F0502020204030204" pitchFamily="34" charset="0"/>
              </a:rPr>
              <a:t>	class MyClass : LibraryClass {</a:t>
            </a:r>
          </a:p>
          <a:p>
            <a:pPr marL="0" indent="0" defTabSz="355600" eaLnBrk="1" hangingPunct="1">
              <a:lnSpc>
                <a:spcPct val="90000"/>
              </a:lnSpc>
              <a:spcBef>
                <a:spcPct val="0"/>
              </a:spcBef>
              <a:buClrTx/>
              <a:buSzTx/>
              <a:buNone/>
            </a:pPr>
            <a:r>
              <a:rPr lang="en-US" altLang="zh-CN" b="1">
                <a:latin typeface="Calibri" panose="020F0502020204030204" pitchFamily="34" charset="0"/>
              </a:rPr>
              <a:t>		public void Delete() { ... erase the hard disk ... }</a:t>
            </a:r>
          </a:p>
          <a:p>
            <a:pPr marL="0" indent="0" defTabSz="355600" eaLnBrk="1" hangingPunct="1">
              <a:lnSpc>
                <a:spcPct val="90000"/>
              </a:lnSpc>
              <a:spcBef>
                <a:spcPct val="0"/>
              </a:spcBef>
              <a:buClrTx/>
              <a:buSzTx/>
              <a:buNone/>
            </a:pPr>
            <a:r>
              <a:rPr lang="en-US" altLang="zh-CN" b="1">
                <a:latin typeface="Calibri" panose="020F0502020204030204" pitchFamily="34" charset="0"/>
              </a:rPr>
              <a:t>	}</a:t>
            </a:r>
          </a:p>
        </p:txBody>
      </p:sp>
      <p:sp>
        <p:nvSpPr>
          <p:cNvPr id="209925"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Fragile Base Class Problem (in Java)</a:t>
            </a:r>
          </a:p>
        </p:txBody>
      </p:sp>
      <p:sp>
        <p:nvSpPr>
          <p:cNvPr id="116752" name="Text Box 16"/>
          <p:cNvSpPr txBox="1">
            <a:spLocks noChangeArrowheads="1"/>
          </p:cNvSpPr>
          <p:nvPr/>
        </p:nvSpPr>
        <p:spPr bwMode="auto">
          <a:xfrm>
            <a:off x="7115176" y="1243014"/>
            <a:ext cx="3325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Calibri" panose="020F0502020204030204" pitchFamily="34" charset="0"/>
              </a:rPr>
              <a:t>MyClass obj = new MyClass();</a:t>
            </a:r>
          </a:p>
          <a:p>
            <a:r>
              <a:rPr kumimoji="0" lang="de-AT" altLang="zh-CN" sz="2000" b="1">
                <a:solidFill>
                  <a:srgbClr val="000000"/>
                </a:solidFill>
                <a:latin typeface="Calibri" panose="020F0502020204030204" pitchFamily="34" charset="0"/>
              </a:rPr>
              <a:t>obj.CleanUp();  </a:t>
            </a:r>
            <a:r>
              <a:rPr kumimoji="0" lang="de-AT" altLang="zh-CN" sz="2000" b="1">
                <a:solidFill>
                  <a:srgbClr val="008000"/>
                </a:solidFill>
                <a:latin typeface="Calibri" panose="020F0502020204030204" pitchFamily="34" charset="0"/>
              </a:rPr>
              <a:t>// no problem</a:t>
            </a:r>
          </a:p>
        </p:txBody>
      </p:sp>
      <p:grpSp>
        <p:nvGrpSpPr>
          <p:cNvPr id="116768" name="Group 32"/>
          <p:cNvGrpSpPr>
            <a:grpSpLocks/>
          </p:cNvGrpSpPr>
          <p:nvPr/>
        </p:nvGrpSpPr>
        <p:grpSpPr bwMode="auto">
          <a:xfrm>
            <a:off x="1955800" y="3111501"/>
            <a:ext cx="8458200" cy="3427413"/>
            <a:chOff x="272" y="1960"/>
            <a:chExt cx="5328" cy="2159"/>
          </a:xfrm>
        </p:grpSpPr>
        <p:grpSp>
          <p:nvGrpSpPr>
            <p:cNvPr id="209928" name="Group 31"/>
            <p:cNvGrpSpPr>
              <a:grpSpLocks/>
            </p:cNvGrpSpPr>
            <p:nvPr/>
          </p:nvGrpSpPr>
          <p:grpSpPr bwMode="auto">
            <a:xfrm>
              <a:off x="272" y="1960"/>
              <a:ext cx="4512" cy="1613"/>
              <a:chOff x="272" y="1960"/>
              <a:chExt cx="4512" cy="1613"/>
            </a:xfrm>
          </p:grpSpPr>
          <p:grpSp>
            <p:nvGrpSpPr>
              <p:cNvPr id="209930" name="Group 29"/>
              <p:cNvGrpSpPr>
                <a:grpSpLocks/>
              </p:cNvGrpSpPr>
              <p:nvPr/>
            </p:nvGrpSpPr>
            <p:grpSpPr bwMode="auto">
              <a:xfrm>
                <a:off x="472" y="2160"/>
                <a:ext cx="3472" cy="1400"/>
                <a:chOff x="472" y="2160"/>
                <a:chExt cx="3472" cy="1400"/>
              </a:xfrm>
            </p:grpSpPr>
            <p:sp>
              <p:nvSpPr>
                <p:cNvPr id="209933" name="Rectangle 27"/>
                <p:cNvSpPr>
                  <a:spLocks noChangeArrowheads="1"/>
                </p:cNvSpPr>
                <p:nvPr/>
              </p:nvSpPr>
              <p:spPr bwMode="auto">
                <a:xfrm>
                  <a:off x="472" y="2160"/>
                  <a:ext cx="3472" cy="896"/>
                </a:xfrm>
                <a:prstGeom prst="rect">
                  <a:avLst/>
                </a:prstGeom>
                <a:solidFill>
                  <a:srgbClr val="CCCCFF">
                    <a:alpha val="65881"/>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9934" name="Rectangle 28"/>
                <p:cNvSpPr>
                  <a:spLocks noChangeArrowheads="1"/>
                </p:cNvSpPr>
                <p:nvPr/>
              </p:nvSpPr>
              <p:spPr bwMode="auto">
                <a:xfrm>
                  <a:off x="472" y="3056"/>
                  <a:ext cx="3472" cy="504"/>
                </a:xfrm>
                <a:prstGeom prst="rect">
                  <a:avLst/>
                </a:prstGeom>
                <a:solidFill>
                  <a:srgbClr val="FFFF99">
                    <a:alpha val="65881"/>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grpSp>
          <p:sp>
            <p:nvSpPr>
              <p:cNvPr id="209931" name="Rectangle 9"/>
              <p:cNvSpPr>
                <a:spLocks noChangeArrowheads="1"/>
              </p:cNvSpPr>
              <p:nvPr/>
            </p:nvSpPr>
            <p:spPr bwMode="auto">
              <a:xfrm>
                <a:off x="272" y="1960"/>
                <a:ext cx="4512"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800100" algn="l"/>
                    <a:tab pos="10287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3333CC"/>
                  </a:buClr>
                  <a:buFont typeface="Wingdings" panose="05000000000000000000" pitchFamily="2" charset="2"/>
                  <a:buNone/>
                </a:pPr>
                <a:r>
                  <a:rPr lang="en-US" altLang="zh-CN" b="1">
                    <a:solidFill>
                      <a:srgbClr val="000000"/>
                    </a:solidFill>
                  </a:rPr>
                  <a:t>Later: vendor ships new version of </a:t>
                </a:r>
                <a:r>
                  <a:rPr lang="en-US" altLang="zh-CN" b="1" i="1">
                    <a:solidFill>
                      <a:srgbClr val="000000"/>
                    </a:solidFill>
                  </a:rPr>
                  <a:t>LibraryClass</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class LibraryClass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string name;</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r>
                  <a:rPr lang="en-US" altLang="zh-CN" b="1">
                    <a:solidFill>
                      <a:srgbClr val="FF0000"/>
                    </a:solidFill>
                    <a:latin typeface="Calibri" panose="020F0502020204030204" pitchFamily="34" charset="0"/>
                  </a:rPr>
                  <a:t>public void Delete() { name = null; ... }</a:t>
                </a:r>
                <a:endParaRPr lang="en-US" altLang="zh-CN" b="1">
                  <a:solidFill>
                    <a:srgbClr val="000000"/>
                  </a:solidFill>
                  <a:latin typeface="Calibri" panose="020F0502020204030204" pitchFamily="34" charset="0"/>
                </a:endParaRP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public void CleanUp() { </a:t>
                </a:r>
                <a:r>
                  <a:rPr lang="en-US" altLang="zh-CN" b="1">
                    <a:solidFill>
                      <a:srgbClr val="FF0000"/>
                    </a:solidFill>
                    <a:latin typeface="Calibri" panose="020F0502020204030204" pitchFamily="34" charset="0"/>
                  </a:rPr>
                  <a:t>Delete();</a:t>
                </a:r>
                <a:r>
                  <a:rPr lang="en-US" altLang="zh-CN" b="1">
                    <a:solidFill>
                      <a:srgbClr val="000000"/>
                    </a:solidFill>
                    <a:latin typeface="Calibri" panose="020F0502020204030204" pitchFamily="34" charset="0"/>
                  </a:rPr>
                  <a:t> ...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p:txBody>
          </p:sp>
          <p:sp>
            <p:nvSpPr>
              <p:cNvPr id="209932" name="Text Box 13"/>
              <p:cNvSpPr txBox="1">
                <a:spLocks noChangeArrowheads="1"/>
              </p:cNvSpPr>
              <p:nvPr/>
            </p:nvSpPr>
            <p:spPr bwMode="auto">
              <a:xfrm>
                <a:off x="478" y="2996"/>
                <a:ext cx="334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90500" algn="l"/>
                    <a:tab pos="381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90500" algn="l"/>
                    <a:tab pos="381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90500" algn="l"/>
                    <a:tab pos="381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90500" algn="l"/>
                    <a:tab pos="381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ClrTx/>
                  <a:buSzTx/>
                  <a:buFontTx/>
                  <a:buNone/>
                </a:pPr>
                <a:r>
                  <a:rPr kumimoji="0" lang="en-US" altLang="zh-CN" b="1">
                    <a:solidFill>
                      <a:srgbClr val="000000"/>
                    </a:solidFill>
                    <a:latin typeface="Calibri" panose="020F0502020204030204" pitchFamily="34" charset="0"/>
                  </a:rPr>
                  <a:t>class MyClass : LibraryClass {</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	public void Delete() { ... </a:t>
                </a:r>
                <a:r>
                  <a:rPr kumimoji="0" lang="en-US" altLang="zh-CN" b="1" i="1">
                    <a:solidFill>
                      <a:srgbClr val="000000"/>
                    </a:solidFill>
                    <a:latin typeface="Calibri" panose="020F0502020204030204" pitchFamily="34" charset="0"/>
                  </a:rPr>
                  <a:t>erase the hard disk</a:t>
                </a:r>
                <a:r>
                  <a:rPr kumimoji="0" lang="en-US" altLang="zh-CN" b="1">
                    <a:solidFill>
                      <a:srgbClr val="000000"/>
                    </a:solidFill>
                    <a:latin typeface="Calibri" panose="020F0502020204030204" pitchFamily="34" charset="0"/>
                  </a:rPr>
                  <a:t> ... }</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a:t>
                </a:r>
                <a:endParaRPr kumimoji="0" lang="de-AT" altLang="zh-CN" b="1">
                  <a:solidFill>
                    <a:srgbClr val="000000"/>
                  </a:solidFill>
                  <a:latin typeface="Calibri" panose="020F0502020204030204" pitchFamily="34" charset="0"/>
                </a:endParaRPr>
              </a:p>
            </p:txBody>
          </p:sp>
        </p:grpSp>
        <p:sp>
          <p:nvSpPr>
            <p:cNvPr id="209929" name="Text Box 17"/>
            <p:cNvSpPr txBox="1">
              <a:spLocks noChangeArrowheads="1"/>
            </p:cNvSpPr>
            <p:nvPr/>
          </p:nvSpPr>
          <p:spPr bwMode="auto">
            <a:xfrm>
              <a:off x="2978" y="3485"/>
              <a:ext cx="262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2573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2573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257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2573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latin typeface="Calibri" panose="020F0502020204030204" pitchFamily="34" charset="0"/>
                </a:rPr>
                <a:t>MyClass obj = new MyClass();</a:t>
              </a:r>
            </a:p>
            <a:p>
              <a:pPr>
                <a:spcBef>
                  <a:spcPct val="0"/>
                </a:spcBef>
                <a:buClrTx/>
                <a:buSzTx/>
                <a:buFontTx/>
                <a:buNone/>
              </a:pPr>
              <a:r>
                <a:rPr kumimoji="0" lang="de-AT" altLang="zh-CN" b="1">
                  <a:solidFill>
                    <a:srgbClr val="000000"/>
                  </a:solidFill>
                  <a:latin typeface="Calibri" panose="020F0502020204030204" pitchFamily="34" charset="0"/>
                </a:rPr>
                <a:t>obj.CleanUp();	</a:t>
              </a:r>
              <a:r>
                <a:rPr kumimoji="0" lang="de-AT" altLang="zh-CN" b="1">
                  <a:solidFill>
                    <a:srgbClr val="FF0000"/>
                  </a:solidFill>
                  <a:latin typeface="Calibri" panose="020F0502020204030204" pitchFamily="34" charset="0"/>
                </a:rPr>
                <a:t>// in Java this would</a:t>
              </a:r>
            </a:p>
            <a:p>
              <a:pPr>
                <a:spcBef>
                  <a:spcPct val="0"/>
                </a:spcBef>
                <a:buClrTx/>
                <a:buSzTx/>
                <a:buFontTx/>
                <a:buNone/>
              </a:pPr>
              <a:r>
                <a:rPr kumimoji="0" lang="de-AT" altLang="zh-CN" b="1">
                  <a:solidFill>
                    <a:srgbClr val="000000"/>
                  </a:solidFill>
                  <a:latin typeface="Calibri" panose="020F0502020204030204" pitchFamily="34" charset="0"/>
                </a:rPr>
                <a:t>	</a:t>
              </a:r>
              <a:r>
                <a:rPr kumimoji="0" lang="de-AT" altLang="zh-CN" b="1">
                  <a:solidFill>
                    <a:srgbClr val="FF0000"/>
                  </a:solidFill>
                  <a:latin typeface="Calibri" panose="020F0502020204030204" pitchFamily="34" charset="0"/>
                </a:rPr>
                <a:t>// erase the hard disk</a:t>
              </a:r>
            </a:p>
          </p:txBody>
        </p:sp>
      </p:grpSp>
    </p:spTree>
    <p:extLst>
      <p:ext uri="{BB962C8B-B14F-4D97-AF65-F5344CB8AC3E}">
        <p14:creationId xmlns:p14="http://schemas.microsoft.com/office/powerpoint/2010/main" val="3374680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52"/>
                                        </p:tgtEl>
                                        <p:attrNameLst>
                                          <p:attrName>style.visibility</p:attrName>
                                        </p:attrNameLst>
                                      </p:cBhvr>
                                      <p:to>
                                        <p:strVal val="visible"/>
                                      </p:to>
                                    </p:set>
                                    <p:animEffect transition="in" filter="dissolve">
                                      <p:cBhvr>
                                        <p:cTn id="7" dur="500"/>
                                        <p:tgtEl>
                                          <p:spTgt spid="116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6768"/>
                                        </p:tgtEl>
                                        <p:attrNameLst>
                                          <p:attrName>style.visibility</p:attrName>
                                        </p:attrNameLst>
                                      </p:cBhvr>
                                      <p:to>
                                        <p:strVal val="visible"/>
                                      </p:to>
                                    </p:set>
                                    <p:animEffect transition="in" filter="dissolve">
                                      <p:cBhvr>
                                        <p:cTn id="12" dur="500"/>
                                        <p:tgtEl>
                                          <p:spTgt spid="116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94C32F4-0A27-4706-8EC8-47DD22DB74D7}" type="slidenum">
              <a:rPr lang="zh-CN" altLang="en-US" sz="1400">
                <a:solidFill>
                  <a:srgbClr val="000000"/>
                </a:solidFill>
              </a:rPr>
              <a:pPr eaLnBrk="1" hangingPunct="1"/>
              <a:t>80</a:t>
            </a:fld>
            <a:endParaRPr lang="en-US" altLang="zh-CN" sz="1400">
              <a:solidFill>
                <a:srgbClr val="000000"/>
              </a:solidFill>
            </a:endParaRPr>
          </a:p>
        </p:txBody>
      </p:sp>
      <p:sp>
        <p:nvSpPr>
          <p:cNvPr id="203779"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Checked Type Casts</a:t>
            </a:r>
          </a:p>
        </p:txBody>
      </p:sp>
      <p:sp>
        <p:nvSpPr>
          <p:cNvPr id="203780" name="Rectangle 3"/>
          <p:cNvSpPr>
            <a:spLocks noGrp="1" noChangeArrowheads="1"/>
          </p:cNvSpPr>
          <p:nvPr>
            <p:ph type="body" idx="1"/>
          </p:nvPr>
        </p:nvSpPr>
        <p:spPr>
          <a:xfrm>
            <a:off x="1954214" y="1290639"/>
            <a:ext cx="8523287" cy="1925637"/>
          </a:xfrm>
          <a:noFill/>
        </p:spPr>
        <p:txBody>
          <a:bodyPr vert="horz" wrap="square" lIns="91440" tIns="45720" rIns="0" bIns="45720" numCol="1" anchor="t" anchorCtr="0" compatLnSpc="1">
            <a:prstTxWarp prst="textNoShape">
              <a:avLst/>
            </a:prstTxWarp>
            <a:spAutoFit/>
          </a:bodyPr>
          <a:lstStyle/>
          <a:p>
            <a:pPr eaLnBrk="1" hangingPunct="1">
              <a:lnSpc>
                <a:spcPct val="80000"/>
              </a:lnSpc>
              <a:spcBef>
                <a:spcPct val="40000"/>
              </a:spcBef>
              <a:buFont typeface="Wingdings" panose="05000000000000000000" pitchFamily="2" charset="2"/>
              <a:buNone/>
            </a:pPr>
            <a:r>
              <a:rPr lang="en-US" altLang="zh-CN" b="1"/>
              <a:t>Cast</a:t>
            </a:r>
          </a:p>
          <a:p>
            <a:pPr eaLnBrk="1" hangingPunct="1">
              <a:lnSpc>
                <a:spcPct val="40000"/>
              </a:lnSpc>
              <a:spcBef>
                <a:spcPct val="0"/>
              </a:spcBef>
              <a:buFont typeface="Wingdings" panose="05000000000000000000" pitchFamily="2" charset="2"/>
              <a:buNone/>
            </a:pPr>
            <a:endParaRPr lang="en-US" altLang="zh-CN" b="1"/>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A a = new C();</a:t>
            </a:r>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B b = </a:t>
            </a:r>
            <a:r>
              <a:rPr lang="en-US" altLang="zh-CN" b="1">
                <a:solidFill>
                  <a:srgbClr val="FF0000"/>
                </a:solidFill>
                <a:latin typeface="Calibri" panose="020F0502020204030204" pitchFamily="34" charset="0"/>
              </a:rPr>
              <a:t>(B) a</a:t>
            </a:r>
            <a:r>
              <a:rPr lang="en-US" altLang="zh-CN" b="1">
                <a:latin typeface="Calibri" panose="020F0502020204030204" pitchFamily="34" charset="0"/>
              </a:rPr>
              <a:t>;    // </a:t>
            </a:r>
            <a:r>
              <a:rPr lang="en-US" altLang="zh-CN" b="1">
                <a:solidFill>
                  <a:schemeClr val="folHlink"/>
                </a:solidFill>
                <a:latin typeface="Calibri" panose="020F0502020204030204" pitchFamily="34" charset="0"/>
              </a:rPr>
              <a:t>if (a is B)</a:t>
            </a:r>
            <a:r>
              <a:rPr lang="en-US" altLang="zh-CN" b="1">
                <a:latin typeface="Calibri" panose="020F0502020204030204" pitchFamily="34" charset="0"/>
              </a:rPr>
              <a:t>  static type(a) is B in this expression; else exception</a:t>
            </a:r>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C c = </a:t>
            </a:r>
            <a:r>
              <a:rPr lang="en-US" altLang="zh-CN" b="1">
                <a:solidFill>
                  <a:srgbClr val="FF0000"/>
                </a:solidFill>
                <a:latin typeface="Calibri" panose="020F0502020204030204" pitchFamily="34" charset="0"/>
              </a:rPr>
              <a:t>(C) a</a:t>
            </a:r>
            <a:r>
              <a:rPr lang="en-US" altLang="zh-CN" b="1">
                <a:latin typeface="Calibri" panose="020F0502020204030204" pitchFamily="34" charset="0"/>
              </a:rPr>
              <a:t>;</a:t>
            </a:r>
          </a:p>
          <a:p>
            <a:pPr eaLnBrk="1" hangingPunct="1">
              <a:lnSpc>
                <a:spcPct val="80000"/>
              </a:lnSpc>
              <a:spcBef>
                <a:spcPct val="0"/>
              </a:spcBef>
              <a:buFont typeface="Wingdings" panose="05000000000000000000" pitchFamily="2" charset="2"/>
              <a:buNone/>
            </a:pPr>
            <a:endParaRPr lang="en-US" altLang="zh-CN" b="1"/>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a = null;</a:t>
            </a:r>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c = </a:t>
            </a:r>
            <a:r>
              <a:rPr lang="en-US" altLang="zh-CN" b="1">
                <a:solidFill>
                  <a:srgbClr val="FF0000"/>
                </a:solidFill>
                <a:latin typeface="Calibri" panose="020F0502020204030204" pitchFamily="34" charset="0"/>
              </a:rPr>
              <a:t>(C) a</a:t>
            </a:r>
            <a:r>
              <a:rPr lang="en-US" altLang="zh-CN" b="1">
                <a:latin typeface="Calibri" panose="020F0502020204030204" pitchFamily="34" charset="0"/>
              </a:rPr>
              <a:t>;       // ok </a:t>
            </a:r>
            <a:r>
              <a:rPr lang="en-US" altLang="zh-CN" b="1">
                <a:latin typeface="Calibri" panose="020F0502020204030204" pitchFamily="34" charset="0"/>
                <a:sym typeface="Wingdings" panose="05000000000000000000" pitchFamily="2" charset="2"/>
              </a:rPr>
              <a:t></a:t>
            </a:r>
            <a:r>
              <a:rPr lang="en-US" altLang="zh-CN" b="1">
                <a:latin typeface="Calibri" panose="020F0502020204030204" pitchFamily="34" charset="0"/>
              </a:rPr>
              <a:t> null can be casted to any subtype</a:t>
            </a:r>
          </a:p>
        </p:txBody>
      </p:sp>
      <p:sp>
        <p:nvSpPr>
          <p:cNvPr id="110596" name="Rectangle 4"/>
          <p:cNvSpPr>
            <a:spLocks noChangeArrowheads="1"/>
          </p:cNvSpPr>
          <p:nvPr/>
        </p:nvSpPr>
        <p:spPr bwMode="auto">
          <a:xfrm>
            <a:off x="1968500" y="3416300"/>
            <a:ext cx="77724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buClr>
                <a:srgbClr val="3333CC"/>
              </a:buClr>
              <a:buFont typeface="Wingdings" panose="05000000000000000000" pitchFamily="2" charset="2"/>
              <a:buNone/>
            </a:pPr>
            <a:r>
              <a:rPr lang="en-US" altLang="zh-CN" sz="2200" b="1" dirty="0">
                <a:solidFill>
                  <a:srgbClr val="000000"/>
                </a:solidFill>
              </a:rPr>
              <a:t>as</a:t>
            </a:r>
          </a:p>
          <a:p>
            <a:pPr eaLnBrk="1" hangingPunct="1">
              <a:lnSpc>
                <a:spcPct val="40000"/>
              </a:lnSpc>
              <a:spcBef>
                <a:spcPct val="0"/>
              </a:spcBef>
              <a:buClr>
                <a:srgbClr val="3333CC"/>
              </a:buClr>
              <a:buFont typeface="Wingdings" panose="05000000000000000000" pitchFamily="2" charset="2"/>
              <a:buNone/>
            </a:pPr>
            <a:endParaRPr lang="en-US" altLang="zh-CN" b="1" dirty="0">
              <a:solidFill>
                <a:srgbClr val="00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a:t>
            </a:r>
            <a:r>
              <a:rPr lang="en-US" altLang="zh-CN" b="1" dirty="0">
                <a:solidFill>
                  <a:srgbClr val="FF0000"/>
                </a:solidFill>
                <a:latin typeface="Calibri" panose="020F0502020204030204" pitchFamily="34" charset="0"/>
              </a:rPr>
              <a:t>A </a:t>
            </a:r>
            <a:r>
              <a:rPr lang="en-US" altLang="zh-CN" b="1" dirty="0" err="1">
                <a:solidFill>
                  <a:srgbClr val="FF0000"/>
                </a:solidFill>
                <a:latin typeface="Calibri" panose="020F0502020204030204" pitchFamily="34" charset="0"/>
              </a:rPr>
              <a:t>a</a:t>
            </a:r>
            <a:r>
              <a:rPr lang="en-US" altLang="zh-CN" b="1" dirty="0">
                <a:solidFill>
                  <a:srgbClr val="FF0000"/>
                </a:solidFill>
                <a:latin typeface="Calibri" panose="020F0502020204030204" pitchFamily="34" charset="0"/>
              </a:rPr>
              <a:t> = new C();</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B </a:t>
            </a:r>
            <a:r>
              <a:rPr lang="en-US" altLang="zh-CN" b="1" dirty="0" err="1">
                <a:solidFill>
                  <a:srgbClr val="FF0000"/>
                </a:solidFill>
                <a:latin typeface="Calibri" panose="020F0502020204030204" pitchFamily="34" charset="0"/>
              </a:rPr>
              <a:t>b</a:t>
            </a:r>
            <a:r>
              <a:rPr lang="en-US" altLang="zh-CN" b="1" dirty="0">
                <a:solidFill>
                  <a:srgbClr val="FF0000"/>
                </a:solidFill>
                <a:latin typeface="Calibri" panose="020F0502020204030204" pitchFamily="34" charset="0"/>
              </a:rPr>
              <a:t> = a as B;	// if (a is B)  b = (B)a; else b = null;</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C </a:t>
            </a:r>
            <a:r>
              <a:rPr lang="en-US" altLang="zh-CN" b="1" dirty="0" err="1">
                <a:solidFill>
                  <a:srgbClr val="FF0000"/>
                </a:solidFill>
                <a:latin typeface="Calibri" panose="020F0502020204030204" pitchFamily="34" charset="0"/>
              </a:rPr>
              <a:t>c</a:t>
            </a:r>
            <a:r>
              <a:rPr lang="en-US" altLang="zh-CN" b="1" dirty="0">
                <a:solidFill>
                  <a:srgbClr val="FF0000"/>
                </a:solidFill>
                <a:latin typeface="Calibri" panose="020F0502020204030204" pitchFamily="34" charset="0"/>
              </a:rPr>
              <a:t> = a as C;</a:t>
            </a:r>
          </a:p>
          <a:p>
            <a:pPr eaLnBrk="1" hangingPunct="1">
              <a:lnSpc>
                <a:spcPct val="80000"/>
              </a:lnSpc>
              <a:spcBef>
                <a:spcPct val="0"/>
              </a:spcBef>
              <a:buClr>
                <a:srgbClr val="3333CC"/>
              </a:buClr>
              <a:buFont typeface="Wingdings" panose="05000000000000000000" pitchFamily="2" charset="2"/>
              <a:buNone/>
            </a:pPr>
            <a:endParaRPr lang="en-US" altLang="zh-CN" b="1" dirty="0">
              <a:solidFill>
                <a:srgbClr val="FF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a = null;</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c = a as C;	// c == null</a:t>
            </a:r>
          </a:p>
        </p:txBody>
      </p:sp>
    </p:spTree>
    <p:extLst>
      <p:ext uri="{BB962C8B-B14F-4D97-AF65-F5344CB8AC3E}">
        <p14:creationId xmlns:p14="http://schemas.microsoft.com/office/powerpoint/2010/main" val="339817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721E9C-6624-4373-BEF1-AA96AFEB5869}" type="slidenum">
              <a:rPr lang="zh-CN" altLang="en-US" sz="1400">
                <a:solidFill>
                  <a:srgbClr val="000000"/>
                </a:solidFill>
              </a:rPr>
              <a:pPr eaLnBrk="1" hangingPunct="1"/>
              <a:t>81</a:t>
            </a:fld>
            <a:endParaRPr lang="en-US" altLang="zh-CN" sz="1400">
              <a:solidFill>
                <a:srgbClr val="000000"/>
              </a:solidFill>
            </a:endParaRPr>
          </a:p>
        </p:txBody>
      </p:sp>
      <p:sp>
        <p:nvSpPr>
          <p:cNvPr id="204803" name="Rectangle 5"/>
          <p:cNvSpPr>
            <a:spLocks noChangeArrowheads="1"/>
          </p:cNvSpPr>
          <p:nvPr/>
        </p:nvSpPr>
        <p:spPr bwMode="auto">
          <a:xfrm>
            <a:off x="2260600" y="3213100"/>
            <a:ext cx="7950200" cy="17780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4804" name="Rectangle 4"/>
          <p:cNvSpPr>
            <a:spLocks noChangeArrowheads="1"/>
          </p:cNvSpPr>
          <p:nvPr/>
        </p:nvSpPr>
        <p:spPr bwMode="auto">
          <a:xfrm>
            <a:off x="2273300" y="1562100"/>
            <a:ext cx="7340600" cy="10795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4805" name="Rectangle 3"/>
          <p:cNvSpPr>
            <a:spLocks noGrp="1" noChangeArrowheads="1"/>
          </p:cNvSpPr>
          <p:nvPr>
            <p:ph type="body" idx="1"/>
          </p:nvPr>
        </p:nvSpPr>
        <p:spPr>
          <a:xfrm>
            <a:off x="1916114" y="1138238"/>
            <a:ext cx="8434387" cy="4088042"/>
          </a:xfrm>
          <a:noFill/>
        </p:spPr>
        <p:txBody>
          <a:bodyPr>
            <a:spAutoFit/>
          </a:bodyPr>
          <a:lstStyle/>
          <a:p>
            <a:pPr defTabSz="863600" eaLnBrk="1" hangingPunct="1">
              <a:lnSpc>
                <a:spcPct val="75000"/>
              </a:lnSpc>
              <a:buNone/>
              <a:tabLst>
                <a:tab pos="571500" algn="l"/>
                <a:tab pos="800100" algn="l"/>
                <a:tab pos="1028700" algn="l"/>
                <a:tab pos="1778000" algn="l"/>
                <a:tab pos="2857500" algn="l"/>
              </a:tabLst>
            </a:pPr>
            <a:r>
              <a:rPr lang="en-US" altLang="zh-CN" b="1" dirty="0">
                <a:solidFill>
                  <a:srgbClr val="FF0000"/>
                </a:solidFill>
              </a:rPr>
              <a:t>Only methods that are declared as virtual can be overridden in subclasses</a:t>
            </a:r>
          </a:p>
          <a:p>
            <a:pPr defTabSz="863600" eaLnBrk="1" hangingPunct="1">
              <a:lnSpc>
                <a:spcPct val="75000"/>
              </a:lnSpc>
              <a:spcBef>
                <a:spcPct val="0"/>
              </a:spcBef>
              <a:buNone/>
              <a:tabLst>
                <a:tab pos="571500" algn="l"/>
                <a:tab pos="800100" algn="l"/>
                <a:tab pos="1028700" algn="l"/>
                <a:tab pos="1778000" algn="l"/>
                <a:tab pos="2857500" algn="l"/>
              </a:tabLst>
            </a:pPr>
            <a:endParaRPr lang="en-US" altLang="zh-CN" b="1" dirty="0"/>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class A {</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void F() {...}		// cannot be overridden</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virtual</a:t>
            </a:r>
            <a:r>
              <a:rPr lang="en-US" altLang="zh-CN" b="1" dirty="0">
                <a:latin typeface="Calibri" panose="020F0502020204030204" pitchFamily="34" charset="0"/>
              </a:rPr>
              <a:t>  void G() {...}	// can be overridden in a subclass</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a:t>
            </a:r>
          </a:p>
          <a:p>
            <a:pPr defTabSz="863600" eaLnBrk="1" hangingPunct="1">
              <a:lnSpc>
                <a:spcPct val="75000"/>
              </a:lnSpc>
              <a:spcBef>
                <a:spcPct val="0"/>
              </a:spcBef>
              <a:buNone/>
              <a:tabLst>
                <a:tab pos="571500" algn="l"/>
                <a:tab pos="800100" algn="l"/>
                <a:tab pos="1028700" algn="l"/>
                <a:tab pos="1778000" algn="l"/>
                <a:tab pos="2857500" algn="l"/>
              </a:tabLst>
            </a:pPr>
            <a:endParaRPr lang="en-US" altLang="zh-CN" b="1" dirty="0">
              <a:latin typeface="Calibri" panose="020F0502020204030204" pitchFamily="34" charset="0"/>
            </a:endParaRPr>
          </a:p>
          <a:p>
            <a:pPr defTabSz="863600" eaLnBrk="1" hangingPunct="1">
              <a:lnSpc>
                <a:spcPct val="75000"/>
              </a:lnSpc>
              <a:buNone/>
              <a:tabLst>
                <a:tab pos="571500" algn="l"/>
                <a:tab pos="800100" algn="l"/>
                <a:tab pos="1028700" algn="l"/>
                <a:tab pos="1778000" algn="l"/>
                <a:tab pos="2857500" algn="l"/>
              </a:tabLst>
            </a:pPr>
            <a:r>
              <a:rPr lang="en-US" altLang="zh-CN" b="1" dirty="0"/>
              <a:t>Overriding methods must be declared as </a:t>
            </a:r>
            <a:r>
              <a:rPr lang="en-US" altLang="zh-CN" b="1" dirty="0">
                <a:solidFill>
                  <a:srgbClr val="FF0000"/>
                </a:solidFill>
              </a:rPr>
              <a:t>override</a:t>
            </a:r>
            <a:endParaRPr lang="en-US" altLang="zh-CN" b="1" dirty="0"/>
          </a:p>
          <a:p>
            <a:pPr defTabSz="863600" eaLnBrk="1" hangingPunct="1">
              <a:lnSpc>
                <a:spcPct val="75000"/>
              </a:lnSpc>
              <a:spcBef>
                <a:spcPct val="0"/>
              </a:spcBef>
              <a:buNone/>
              <a:tabLst>
                <a:tab pos="571500" algn="l"/>
                <a:tab pos="800100" algn="l"/>
                <a:tab pos="1028700" algn="l"/>
                <a:tab pos="1778000" algn="l"/>
                <a:tab pos="2857500" algn="l"/>
              </a:tabLst>
            </a:pPr>
            <a:endParaRPr lang="en-US" altLang="zh-CN" b="1" dirty="0">
              <a:latin typeface="Calibri" panose="020F0502020204030204" pitchFamily="34" charset="0"/>
            </a:endParaRP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class B : A {</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void F() {...}		// warning: hides inherited F() </a:t>
            </a:r>
            <a:r>
              <a:rPr lang="en-US" altLang="zh-CN" b="1" dirty="0">
                <a:latin typeface="Calibri" panose="020F0502020204030204" pitchFamily="34" charset="0"/>
                <a:sym typeface="Wingdings" panose="05000000000000000000" pitchFamily="2" charset="2"/>
              </a:rPr>
              <a:t> use</a:t>
            </a:r>
            <a:r>
              <a:rPr lang="en-US" altLang="zh-CN" b="1" dirty="0">
                <a:latin typeface="Calibri" panose="020F0502020204030204" pitchFamily="34" charset="0"/>
              </a:rPr>
              <a:t> </a:t>
            </a:r>
            <a:r>
              <a:rPr lang="en-US" altLang="zh-CN" b="1" i="1" dirty="0">
                <a:latin typeface="Calibri" panose="020F0502020204030204" pitchFamily="34" charset="0"/>
              </a:rPr>
              <a:t>new</a:t>
            </a:r>
            <a:r>
              <a:rPr lang="zh-CN" altLang="en-US" b="1" i="1" dirty="0">
                <a:latin typeface="Calibri" panose="020F0502020204030204" pitchFamily="34" charset="0"/>
              </a:rPr>
              <a:t>（阻止虚继承）</a:t>
            </a:r>
            <a:endParaRPr lang="en-US" altLang="zh-CN" b="1" dirty="0">
              <a:latin typeface="Calibri" panose="020F0502020204030204" pitchFamily="34" charset="0"/>
            </a:endParaRP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void G() {...}		// warning: hides inherited G() </a:t>
            </a:r>
            <a:r>
              <a:rPr lang="en-US" altLang="zh-CN" b="1" dirty="0">
                <a:latin typeface="Calibri" panose="020F0502020204030204" pitchFamily="34" charset="0"/>
                <a:sym typeface="Wingdings" panose="05000000000000000000" pitchFamily="2" charset="2"/>
              </a:rPr>
              <a:t> use</a:t>
            </a:r>
            <a:r>
              <a:rPr lang="en-US" altLang="zh-CN" b="1" dirty="0">
                <a:latin typeface="Calibri" panose="020F0502020204030204" pitchFamily="34" charset="0"/>
              </a:rPr>
              <a:t> </a:t>
            </a:r>
            <a:r>
              <a:rPr lang="en-US" altLang="zh-CN" b="1" i="1" dirty="0">
                <a:latin typeface="Calibri" panose="020F0502020204030204" pitchFamily="34" charset="0"/>
              </a:rPr>
              <a:t>new</a:t>
            </a:r>
            <a:endParaRPr lang="en-US" altLang="zh-CN" b="1" dirty="0">
              <a:latin typeface="Calibri" panose="020F0502020204030204" pitchFamily="34" charset="0"/>
            </a:endParaRP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override</a:t>
            </a:r>
            <a:r>
              <a:rPr lang="en-US" altLang="zh-CN" b="1" dirty="0">
                <a:latin typeface="Calibri" panose="020F0502020204030204" pitchFamily="34" charset="0"/>
              </a:rPr>
              <a:t> void G() {	// ok: overrides inherited G</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 </a:t>
            </a:r>
            <a:r>
              <a:rPr lang="en-US" altLang="zh-CN" b="1" dirty="0" err="1">
                <a:solidFill>
                  <a:srgbClr val="FF0000"/>
                </a:solidFill>
                <a:latin typeface="Calibri" panose="020F0502020204030204" pitchFamily="34" charset="0"/>
              </a:rPr>
              <a:t>base.G</a:t>
            </a:r>
            <a:r>
              <a:rPr lang="en-US" altLang="zh-CN" b="1" dirty="0">
                <a:solidFill>
                  <a:srgbClr val="FF0000"/>
                </a:solidFill>
                <a:latin typeface="Calibri" panose="020F0502020204030204" pitchFamily="34" charset="0"/>
              </a:rPr>
              <a:t>()</a:t>
            </a:r>
            <a:r>
              <a:rPr lang="en-US" altLang="zh-CN" b="1" dirty="0">
                <a:latin typeface="Calibri" panose="020F0502020204030204" pitchFamily="34" charset="0"/>
              </a:rPr>
              <a:t>;		// calls inherited G()</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a:t>
            </a:r>
          </a:p>
        </p:txBody>
      </p:sp>
      <p:sp>
        <p:nvSpPr>
          <p:cNvPr id="204806"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Overriding Methods</a:t>
            </a:r>
          </a:p>
        </p:txBody>
      </p:sp>
      <p:sp>
        <p:nvSpPr>
          <p:cNvPr id="204807" name="Rectangle 6"/>
          <p:cNvSpPr>
            <a:spLocks noChangeArrowheads="1"/>
          </p:cNvSpPr>
          <p:nvPr/>
        </p:nvSpPr>
        <p:spPr bwMode="auto">
          <a:xfrm>
            <a:off x="1916113" y="4973639"/>
            <a:ext cx="8255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buClr>
                <a:schemeClr val="folHlink"/>
              </a:buClr>
              <a:buSzPct val="60000"/>
              <a:buFont typeface="Wingdings" panose="05000000000000000000" pitchFamily="2" charset="2"/>
              <a:buChar char="n"/>
              <a:tabLst>
                <a:tab pos="571500" algn="l"/>
                <a:tab pos="1028700" algn="l"/>
                <a:tab pos="1778000" algn="l"/>
                <a:tab pos="2857500" algn="l"/>
              </a:tabLst>
              <a:defRPr kumimoji="1" sz="2000">
                <a:solidFill>
                  <a:schemeClr val="tx1"/>
                </a:solidFill>
                <a:latin typeface="Times New Roman" panose="02020603050405020304" pitchFamily="18" charset="0"/>
                <a:ea typeface="宋体" panose="02010600030101010101" pitchFamily="2" charset="-122"/>
              </a:defRPr>
            </a:lvl1pPr>
            <a:lvl2pPr marL="635000" indent="-188913" eaLnBrk="0" hangingPunct="0">
              <a:spcBef>
                <a:spcPct val="20000"/>
              </a:spcBef>
              <a:buClr>
                <a:schemeClr val="hlink"/>
              </a:buClr>
              <a:buSzPct val="55000"/>
              <a:buFont typeface="Wingdings" panose="05000000000000000000" pitchFamily="2" charset="2"/>
              <a:buChar char="n"/>
              <a:tabLst>
                <a:tab pos="571500" algn="l"/>
                <a:tab pos="1028700" algn="l"/>
                <a:tab pos="1778000" algn="l"/>
                <a:tab pos="2857500" algn="l"/>
              </a:tabLst>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tabLst>
                <a:tab pos="571500" algn="l"/>
                <a:tab pos="1028700" algn="l"/>
                <a:tab pos="1778000" algn="l"/>
                <a:tab pos="2857500" algn="l"/>
              </a:tabLst>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000000"/>
              </a:buClr>
              <a:buFont typeface="Wingdings" panose="05000000000000000000" pitchFamily="2" charset="2"/>
              <a:buChar char="l"/>
            </a:pPr>
            <a:r>
              <a:rPr lang="en-US" altLang="zh-CN" b="1" dirty="0">
                <a:solidFill>
                  <a:srgbClr val="FF0000"/>
                </a:solidFill>
              </a:rPr>
              <a:t>Method signatures must be identical</a:t>
            </a:r>
          </a:p>
          <a:p>
            <a:pPr lvl="1" eaLnBrk="1" hangingPunct="1">
              <a:spcBef>
                <a:spcPct val="0"/>
              </a:spcBef>
              <a:buClr>
                <a:srgbClr val="333399"/>
              </a:buClr>
              <a:buSzPct val="60000"/>
            </a:pPr>
            <a:r>
              <a:rPr lang="en-US" altLang="zh-CN" b="1" dirty="0">
                <a:solidFill>
                  <a:srgbClr val="000000"/>
                </a:solidFill>
              </a:rPr>
              <a:t>same number and types of parameters (including function type!)</a:t>
            </a:r>
          </a:p>
          <a:p>
            <a:pPr lvl="1" eaLnBrk="1" hangingPunct="1">
              <a:spcBef>
                <a:spcPct val="0"/>
              </a:spcBef>
              <a:buClr>
                <a:srgbClr val="333399"/>
              </a:buClr>
              <a:buSzPct val="60000"/>
            </a:pPr>
            <a:r>
              <a:rPr lang="en-US" altLang="zh-CN" b="1" u="sng" dirty="0">
                <a:solidFill>
                  <a:srgbClr val="000000"/>
                </a:solidFill>
              </a:rPr>
              <a:t>same</a:t>
            </a:r>
            <a:r>
              <a:rPr lang="en-US" altLang="zh-CN" b="1" dirty="0">
                <a:solidFill>
                  <a:srgbClr val="000000"/>
                </a:solidFill>
              </a:rPr>
              <a:t> visibility (public, protected, ...).</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Properties and indexers can also be overridden (virtual, override).</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Static methods cannot be overridden.</a:t>
            </a:r>
          </a:p>
        </p:txBody>
      </p:sp>
    </p:spTree>
    <p:extLst>
      <p:ext uri="{BB962C8B-B14F-4D97-AF65-F5344CB8AC3E}">
        <p14:creationId xmlns:p14="http://schemas.microsoft.com/office/powerpoint/2010/main" val="4142569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fld id="{D94C2E0F-DBDB-416D-8372-FC47EEE43215}" type="slidenum">
              <a:rPr lang="zh-CN" altLang="en-US" smtClean="0"/>
              <a:pPr/>
              <a:t>82</a:t>
            </a:fld>
            <a:endParaRPr lang="en-US" altLang="zh-CN"/>
          </a:p>
        </p:txBody>
      </p:sp>
      <p:sp>
        <p:nvSpPr>
          <p:cNvPr id="3" name="矩形 2"/>
          <p:cNvSpPr/>
          <p:nvPr/>
        </p:nvSpPr>
        <p:spPr>
          <a:xfrm>
            <a:off x="1521034" y="1007161"/>
            <a:ext cx="5474576" cy="923330"/>
          </a:xfrm>
          <a:prstGeom prst="rect">
            <a:avLst/>
          </a:prstGeom>
        </p:spPr>
        <p:txBody>
          <a:bodyPr wrap="none">
            <a:spAutoFit/>
          </a:bodyPr>
          <a:lstStyle/>
          <a:p>
            <a:r>
              <a:rPr lang="en-US" altLang="zh-CN" dirty="0">
                <a:hlinkClick r:id="rId2"/>
              </a:rPr>
              <a:t>New</a:t>
            </a:r>
            <a:r>
              <a:rPr lang="zh-CN" altLang="en-US" dirty="0">
                <a:hlinkClick r:id="rId2"/>
              </a:rPr>
              <a:t>和</a:t>
            </a:r>
            <a:r>
              <a:rPr lang="en-US" altLang="zh-CN" dirty="0">
                <a:hlinkClick r:id="rId2"/>
              </a:rPr>
              <a:t>override</a:t>
            </a:r>
            <a:r>
              <a:rPr lang="zh-CN" altLang="en-US" dirty="0">
                <a:hlinkClick r:id="rId2"/>
              </a:rPr>
              <a:t>的区别</a:t>
            </a:r>
            <a:endParaRPr lang="en-US" altLang="zh-CN" dirty="0">
              <a:hlinkClick r:id="rId2"/>
            </a:endParaRPr>
          </a:p>
          <a:p>
            <a:r>
              <a:rPr lang="zh-CN" altLang="en-US" dirty="0">
                <a:hlinkClick r:id="rId2"/>
              </a:rPr>
              <a:t>https://msdn.microsoft.com/en-us/library/ms173153.aspx</a:t>
            </a:r>
            <a:endParaRPr lang="en-US" altLang="zh-CN" dirty="0"/>
          </a:p>
          <a:p>
            <a:endParaRPr lang="zh-CN" altLang="en-US" dirty="0"/>
          </a:p>
        </p:txBody>
      </p:sp>
    </p:spTree>
    <p:extLst>
      <p:ext uri="{BB962C8B-B14F-4D97-AF65-F5344CB8AC3E}">
        <p14:creationId xmlns:p14="http://schemas.microsoft.com/office/powerpoint/2010/main" val="34541433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5928AF1-0A2E-47BE-A61B-116B01D95EDF}" type="slidenum">
              <a:rPr lang="zh-CN" altLang="en-US" sz="1400">
                <a:solidFill>
                  <a:srgbClr val="000000"/>
                </a:solidFill>
              </a:rPr>
              <a:pPr eaLnBrk="1" hangingPunct="1"/>
              <a:t>83</a:t>
            </a:fld>
            <a:endParaRPr lang="en-US" altLang="zh-CN" sz="1400">
              <a:solidFill>
                <a:srgbClr val="000000"/>
              </a:solidFill>
            </a:endParaRPr>
          </a:p>
        </p:txBody>
      </p:sp>
      <p:sp>
        <p:nvSpPr>
          <p:cNvPr id="206851" name="Rectangle 4"/>
          <p:cNvSpPr>
            <a:spLocks noChangeArrowheads="1"/>
          </p:cNvSpPr>
          <p:nvPr/>
        </p:nvSpPr>
        <p:spPr bwMode="auto">
          <a:xfrm>
            <a:off x="2171700" y="3238500"/>
            <a:ext cx="3746500" cy="13589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6852" name="Rectangle 3"/>
          <p:cNvSpPr>
            <a:spLocks noGrp="1" noChangeArrowheads="1"/>
          </p:cNvSpPr>
          <p:nvPr>
            <p:ph type="body" idx="1"/>
          </p:nvPr>
        </p:nvSpPr>
        <p:spPr>
          <a:xfrm>
            <a:off x="1928813" y="1087438"/>
            <a:ext cx="8445500" cy="5313362"/>
          </a:xfrm>
          <a:noFill/>
        </p:spPr>
        <p:txBody>
          <a:bodyPr>
            <a:spAutoFit/>
          </a:bodyPr>
          <a:lstStyle/>
          <a:p>
            <a:pPr eaLnBrk="1" hangingPunct="1">
              <a:lnSpc>
                <a:spcPct val="80000"/>
              </a:lnSpc>
              <a:buNone/>
              <a:tabLst>
                <a:tab pos="571500" algn="l"/>
                <a:tab pos="800100" algn="l"/>
                <a:tab pos="1028700" algn="l"/>
                <a:tab pos="2387600" algn="l"/>
              </a:tabLst>
            </a:pPr>
            <a:r>
              <a:rPr lang="en-US" altLang="zh-CN" b="1"/>
              <a:t>Members can be declared as </a:t>
            </a:r>
            <a:r>
              <a:rPr lang="en-US" altLang="zh-CN" b="1">
                <a:solidFill>
                  <a:srgbClr val="FF0000"/>
                </a:solidFill>
              </a:rPr>
              <a:t>new</a:t>
            </a:r>
            <a:r>
              <a:rPr lang="en-US" altLang="zh-CN" b="1"/>
              <a:t> in a subclass.</a:t>
            </a:r>
          </a:p>
          <a:p>
            <a:pPr eaLnBrk="1" hangingPunct="1">
              <a:lnSpc>
                <a:spcPct val="80000"/>
              </a:lnSpc>
              <a:buNone/>
              <a:tabLst>
                <a:tab pos="571500" algn="l"/>
                <a:tab pos="800100" algn="l"/>
                <a:tab pos="1028700" algn="l"/>
                <a:tab pos="2387600" algn="l"/>
              </a:tabLst>
            </a:pPr>
            <a:r>
              <a:rPr lang="en-US" altLang="zh-CN" b="1"/>
              <a:t>They </a:t>
            </a:r>
            <a:r>
              <a:rPr lang="en-US" altLang="zh-CN" b="1" i="1"/>
              <a:t>hide</a:t>
            </a:r>
            <a:r>
              <a:rPr lang="en-US" altLang="zh-CN" b="1"/>
              <a:t> inherited members with the same name and signature.</a:t>
            </a:r>
          </a:p>
          <a:p>
            <a:pPr eaLnBrk="1" hangingPunct="1">
              <a:lnSpc>
                <a:spcPct val="50000"/>
              </a:lnSpc>
              <a:buNone/>
              <a:tabLst>
                <a:tab pos="571500" algn="l"/>
                <a:tab pos="800100" algn="l"/>
                <a:tab pos="1028700" algn="l"/>
                <a:tab pos="2387600" algn="l"/>
              </a:tabLst>
            </a:pPr>
            <a:endParaRPr lang="en-US" altLang="zh-CN" b="1"/>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class A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int 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void F()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chemeClr val="folHlink"/>
                </a:solidFill>
                <a:latin typeface="Calibri" panose="020F0502020204030204" pitchFamily="34" charset="0"/>
              </a:rPr>
              <a:t>virtual</a:t>
            </a:r>
            <a:r>
              <a:rPr lang="en-US" altLang="zh-CN" b="1">
                <a:latin typeface="Calibri" panose="020F0502020204030204" pitchFamily="34" charset="0"/>
              </a:rPr>
              <a:t> void G()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t>
            </a:r>
          </a:p>
          <a:p>
            <a:pPr eaLnBrk="1" hangingPunct="1">
              <a:lnSpc>
                <a:spcPct val="60000"/>
              </a:lnSpc>
              <a:spcBef>
                <a:spcPct val="0"/>
              </a:spcBef>
              <a:buNone/>
              <a:tabLst>
                <a:tab pos="571500" algn="l"/>
                <a:tab pos="800100" algn="l"/>
                <a:tab pos="1028700" algn="l"/>
                <a:tab pos="2387600" algn="l"/>
              </a:tabLst>
            </a:pPr>
            <a:endParaRPr lang="en-US" altLang="zh-CN" b="1">
              <a:latin typeface="Calibri" panose="020F0502020204030204" pitchFamily="34" charset="0"/>
            </a:endParaRP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class B : A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new</a:t>
            </a:r>
            <a:r>
              <a:rPr lang="en-US" altLang="zh-CN" b="1">
                <a:latin typeface="Calibri" panose="020F0502020204030204" pitchFamily="34" charset="0"/>
              </a:rPr>
              <a:t> int 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new</a:t>
            </a:r>
            <a:r>
              <a:rPr lang="en-US" altLang="zh-CN" b="1">
                <a:latin typeface="Calibri" panose="020F0502020204030204" pitchFamily="34" charset="0"/>
              </a:rPr>
              <a:t> void F()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new</a:t>
            </a:r>
            <a:r>
              <a:rPr lang="en-US" altLang="zh-CN" b="1">
                <a:latin typeface="Calibri" panose="020F0502020204030204" pitchFamily="34" charset="0"/>
              </a:rPr>
              <a:t> void G()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t>
            </a:r>
          </a:p>
          <a:p>
            <a:pPr eaLnBrk="1" hangingPunct="1">
              <a:lnSpc>
                <a:spcPct val="60000"/>
              </a:lnSpc>
              <a:spcBef>
                <a:spcPct val="0"/>
              </a:spcBef>
              <a:buNone/>
              <a:tabLst>
                <a:tab pos="571500" algn="l"/>
                <a:tab pos="800100" algn="l"/>
                <a:tab pos="1028700" algn="l"/>
                <a:tab pos="2387600" algn="l"/>
              </a:tabLst>
            </a:pPr>
            <a:endParaRPr lang="en-US" altLang="zh-CN" b="1">
              <a:latin typeface="Calibri" panose="020F0502020204030204" pitchFamily="34" charset="0"/>
            </a:endParaRP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B b = new B();</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b.x = ...;	// accesses B.x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b.F(); ... b.G();	// calls B.F and B.G</a:t>
            </a:r>
          </a:p>
          <a:p>
            <a:pPr eaLnBrk="1" hangingPunct="1">
              <a:lnSpc>
                <a:spcPct val="60000"/>
              </a:lnSpc>
              <a:spcBef>
                <a:spcPct val="0"/>
              </a:spcBef>
              <a:buNone/>
              <a:tabLst>
                <a:tab pos="571500" algn="l"/>
                <a:tab pos="800100" algn="l"/>
                <a:tab pos="1028700" algn="l"/>
                <a:tab pos="2387600" algn="l"/>
              </a:tabLst>
            </a:pPr>
            <a:endParaRPr lang="en-US" altLang="zh-CN" b="1">
              <a:latin typeface="Calibri" panose="020F0502020204030204" pitchFamily="34" charset="0"/>
            </a:endParaRP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((A)b).x = ...;	// accesses A.x!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((A)b).F(); ... ((A)b).G();   // calls A.F and A.G!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//(although the dynamic type of b is B!)</a:t>
            </a:r>
          </a:p>
        </p:txBody>
      </p:sp>
      <p:sp>
        <p:nvSpPr>
          <p:cNvPr id="206853"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Hiding</a:t>
            </a:r>
          </a:p>
        </p:txBody>
      </p:sp>
    </p:spTree>
    <p:extLst>
      <p:ext uri="{BB962C8B-B14F-4D97-AF65-F5344CB8AC3E}">
        <p14:creationId xmlns:p14="http://schemas.microsoft.com/office/powerpoint/2010/main" val="16946685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F3B9229-D196-4961-B9A5-E209F8ABB235}" type="slidenum">
              <a:rPr lang="zh-CN" altLang="en-US" sz="1400">
                <a:solidFill>
                  <a:srgbClr val="000000"/>
                </a:solidFill>
              </a:rPr>
              <a:pPr eaLnBrk="1" hangingPunct="1"/>
              <a:t>84</a:t>
            </a:fld>
            <a:endParaRPr lang="en-US" altLang="zh-CN" sz="1400">
              <a:solidFill>
                <a:srgbClr val="000000"/>
              </a:solidFill>
            </a:endParaRPr>
          </a:p>
        </p:txBody>
      </p:sp>
      <p:sp>
        <p:nvSpPr>
          <p:cNvPr id="114710" name="Rectangle 22"/>
          <p:cNvSpPr>
            <a:spLocks noChangeArrowheads="1"/>
          </p:cNvSpPr>
          <p:nvPr/>
        </p:nvSpPr>
        <p:spPr bwMode="auto">
          <a:xfrm>
            <a:off x="1866900" y="3949700"/>
            <a:ext cx="8445500"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rgbClr val="3333CC"/>
              </a:buClr>
              <a:buFont typeface="Wingdings" panose="05000000000000000000" pitchFamily="2" charset="2"/>
              <a:buNone/>
            </a:pPr>
            <a:r>
              <a:rPr lang="en-US" altLang="zh-CN" b="1">
                <a:solidFill>
                  <a:srgbClr val="000000"/>
                </a:solidFill>
              </a:rPr>
              <a:t>Works as expected for simple cases</a:t>
            </a:r>
          </a:p>
          <a:p>
            <a:pPr eaLnBrk="1" hangingPunct="1">
              <a:lnSpc>
                <a:spcPct val="40000"/>
              </a:lnSpc>
              <a:spcBef>
                <a:spcPct val="0"/>
              </a:spcBef>
              <a:buClr>
                <a:srgbClr val="3333CC"/>
              </a:buClr>
              <a:buFont typeface="Wingdings" panose="05000000000000000000" pitchFamily="2" charset="2"/>
              <a:buNone/>
            </a:pPr>
            <a:endParaRPr lang="en-US" altLang="zh-CN" b="1">
              <a:solidFill>
                <a:srgbClr val="000000"/>
              </a:solidFill>
            </a:endParaRP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class Animal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public </a:t>
            </a:r>
            <a:r>
              <a:rPr lang="en-US" altLang="zh-CN" b="1">
                <a:solidFill>
                  <a:srgbClr val="3333CC"/>
                </a:solidFill>
                <a:latin typeface="Calibri" panose="020F0502020204030204" pitchFamily="34" charset="0"/>
              </a:rPr>
              <a:t>virtual</a:t>
            </a:r>
            <a:r>
              <a:rPr lang="en-US" altLang="zh-CN" b="1">
                <a:solidFill>
                  <a:srgbClr val="000000"/>
                </a:solidFill>
                <a:latin typeface="Calibri" panose="020F0502020204030204" pitchFamily="34" charset="0"/>
              </a:rPr>
              <a:t> void WhoAreYou() { Console.WriteLine("I am an animal");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class Dog : Animal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public </a:t>
            </a:r>
            <a:r>
              <a:rPr lang="en-US" altLang="zh-CN" b="1">
                <a:solidFill>
                  <a:srgbClr val="3333CC"/>
                </a:solidFill>
                <a:latin typeface="Calibri" panose="020F0502020204030204" pitchFamily="34" charset="0"/>
              </a:rPr>
              <a:t>override</a:t>
            </a:r>
            <a:r>
              <a:rPr lang="en-US" altLang="zh-CN" b="1">
                <a:solidFill>
                  <a:srgbClr val="000000"/>
                </a:solidFill>
                <a:latin typeface="Calibri" panose="020F0502020204030204" pitchFamily="34" charset="0"/>
              </a:rPr>
              <a:t> void WhoAreYou() { Console.WriteLine("I am a dog");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Animal pet = new Dog();</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pet.WhoAreYou();		// "I am a dog"</a:t>
            </a:r>
          </a:p>
        </p:txBody>
      </p:sp>
      <p:sp>
        <p:nvSpPr>
          <p:cNvPr id="207876" name="Rectangle 3"/>
          <p:cNvSpPr>
            <a:spLocks noGrp="1" noChangeArrowheads="1"/>
          </p:cNvSpPr>
          <p:nvPr>
            <p:ph type="body" idx="1"/>
          </p:nvPr>
        </p:nvSpPr>
        <p:spPr>
          <a:xfrm>
            <a:off x="1941513" y="1062038"/>
            <a:ext cx="7772400" cy="336550"/>
          </a:xfrm>
          <a:noFill/>
        </p:spPr>
        <p:txBody>
          <a:bodyPr>
            <a:spAutoFit/>
          </a:bodyPr>
          <a:lstStyle/>
          <a:p>
            <a:pPr eaLnBrk="1" hangingPunct="1">
              <a:lnSpc>
                <a:spcPct val="80000"/>
              </a:lnSpc>
              <a:buNone/>
              <a:tabLst>
                <a:tab pos="571500" algn="l"/>
                <a:tab pos="800100" algn="l"/>
                <a:tab pos="1028700" algn="l"/>
                <a:tab pos="2286000" algn="l"/>
              </a:tabLst>
            </a:pPr>
            <a:r>
              <a:rPr lang="en-US" altLang="zh-CN" b="1"/>
              <a:t>Method resolution for obj.M()</a:t>
            </a:r>
          </a:p>
        </p:txBody>
      </p:sp>
      <p:sp>
        <p:nvSpPr>
          <p:cNvPr id="207877"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Dynamic Binding (with Hiding)</a:t>
            </a:r>
          </a:p>
        </p:txBody>
      </p:sp>
      <p:sp>
        <p:nvSpPr>
          <p:cNvPr id="207878" name="Rectangle 23"/>
          <p:cNvSpPr>
            <a:spLocks noChangeArrowheads="1"/>
          </p:cNvSpPr>
          <p:nvPr/>
        </p:nvSpPr>
        <p:spPr bwMode="auto">
          <a:xfrm>
            <a:off x="2030413" y="1379539"/>
            <a:ext cx="6565900" cy="22891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444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820738" indent="-285750" eaLnBrk="0" hangingPunct="0">
              <a:spcBef>
                <a:spcPct val="20000"/>
              </a:spcBef>
              <a:buClr>
                <a:schemeClr val="hlink"/>
              </a:buClr>
              <a:buSzPct val="55000"/>
              <a:buFont typeface="Wingdings" panose="05000000000000000000" pitchFamily="2" charset="2"/>
              <a:buChar char="n"/>
              <a:tabLst>
                <a:tab pos="444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tabLst>
                <a:tab pos="444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3333CC"/>
              </a:buClr>
              <a:buFont typeface="Wingdings" panose="05000000000000000000" pitchFamily="2" charset="2"/>
              <a:buNone/>
            </a:pPr>
            <a:r>
              <a:rPr lang="en-US" altLang="zh-CN" b="1">
                <a:solidFill>
                  <a:srgbClr val="000000"/>
                </a:solidFill>
                <a:latin typeface="Calibri" panose="020F0502020204030204" pitchFamily="34" charset="0"/>
              </a:rPr>
              <a:t>st = static type of obj;</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dt = dynamic type of obj;</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m = Method "M" of st;</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for (all types t between st (exclusive) and dt (inclusive))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if (t has an overriding method "M")   m = "M" of t;</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else if (t has a non-overriding method "M") break;</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call m;</a:t>
            </a:r>
          </a:p>
        </p:txBody>
      </p:sp>
      <p:grpSp>
        <p:nvGrpSpPr>
          <p:cNvPr id="114715" name="Group 27"/>
          <p:cNvGrpSpPr>
            <a:grpSpLocks/>
          </p:cNvGrpSpPr>
          <p:nvPr/>
        </p:nvGrpSpPr>
        <p:grpSpPr bwMode="auto">
          <a:xfrm>
            <a:off x="6156325" y="1360488"/>
            <a:ext cx="4433888" cy="3009900"/>
            <a:chOff x="2918" y="857"/>
            <a:chExt cx="2793" cy="1896"/>
          </a:xfrm>
        </p:grpSpPr>
        <p:grpSp>
          <p:nvGrpSpPr>
            <p:cNvPr id="207880" name="Group 26"/>
            <p:cNvGrpSpPr>
              <a:grpSpLocks/>
            </p:cNvGrpSpPr>
            <p:nvPr/>
          </p:nvGrpSpPr>
          <p:grpSpPr bwMode="auto">
            <a:xfrm>
              <a:off x="4507" y="857"/>
              <a:ext cx="1204" cy="1583"/>
              <a:chOff x="4507" y="857"/>
              <a:chExt cx="1204" cy="1583"/>
            </a:xfrm>
          </p:grpSpPr>
          <p:sp>
            <p:nvSpPr>
              <p:cNvPr id="207882" name="Rectangle 13"/>
              <p:cNvSpPr>
                <a:spLocks noChangeArrowheads="1"/>
              </p:cNvSpPr>
              <p:nvPr/>
            </p:nvSpPr>
            <p:spPr bwMode="auto">
              <a:xfrm>
                <a:off x="4544" y="2024"/>
                <a:ext cx="1148" cy="4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83" name="Text Box 14"/>
              <p:cNvSpPr txBox="1">
                <a:spLocks noChangeArrowheads="1"/>
              </p:cNvSpPr>
              <p:nvPr/>
            </p:nvSpPr>
            <p:spPr bwMode="auto">
              <a:xfrm>
                <a:off x="4987" y="200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C</a:t>
                </a:r>
              </a:p>
            </p:txBody>
          </p:sp>
          <p:sp>
            <p:nvSpPr>
              <p:cNvPr id="207884" name="Rectangle 9"/>
              <p:cNvSpPr>
                <a:spLocks noChangeArrowheads="1"/>
              </p:cNvSpPr>
              <p:nvPr/>
            </p:nvSpPr>
            <p:spPr bwMode="auto">
              <a:xfrm>
                <a:off x="4544" y="1448"/>
                <a:ext cx="1148" cy="4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85" name="Text Box 10"/>
              <p:cNvSpPr txBox="1">
                <a:spLocks noChangeArrowheads="1"/>
              </p:cNvSpPr>
              <p:nvPr/>
            </p:nvSpPr>
            <p:spPr bwMode="auto">
              <a:xfrm>
                <a:off x="4987" y="143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B</a:t>
                </a:r>
              </a:p>
            </p:txBody>
          </p:sp>
          <p:sp>
            <p:nvSpPr>
              <p:cNvPr id="207886" name="Line 19"/>
              <p:cNvSpPr>
                <a:spLocks noChangeShapeType="1"/>
              </p:cNvSpPr>
              <p:nvPr/>
            </p:nvSpPr>
            <p:spPr bwMode="auto">
              <a:xfrm>
                <a:off x="5096" y="1376"/>
                <a:ext cx="0" cy="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7" name="Line 20"/>
              <p:cNvSpPr>
                <a:spLocks noChangeShapeType="1"/>
              </p:cNvSpPr>
              <p:nvPr/>
            </p:nvSpPr>
            <p:spPr bwMode="auto">
              <a:xfrm>
                <a:off x="5104" y="1952"/>
                <a:ext cx="0" cy="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8" name="Rectangle 5"/>
              <p:cNvSpPr>
                <a:spLocks noChangeArrowheads="1"/>
              </p:cNvSpPr>
              <p:nvPr/>
            </p:nvSpPr>
            <p:spPr bwMode="auto">
              <a:xfrm>
                <a:off x="4544" y="872"/>
                <a:ext cx="1148" cy="4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89" name="Text Box 6"/>
              <p:cNvSpPr txBox="1">
                <a:spLocks noChangeArrowheads="1"/>
              </p:cNvSpPr>
              <p:nvPr/>
            </p:nvSpPr>
            <p:spPr bwMode="auto">
              <a:xfrm>
                <a:off x="4987" y="857"/>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A</a:t>
                </a:r>
              </a:p>
            </p:txBody>
          </p:sp>
          <p:sp>
            <p:nvSpPr>
              <p:cNvPr id="207890" name="Text Box 7"/>
              <p:cNvSpPr txBox="1">
                <a:spLocks noChangeArrowheads="1"/>
              </p:cNvSpPr>
              <p:nvPr/>
            </p:nvSpPr>
            <p:spPr bwMode="auto">
              <a:xfrm>
                <a:off x="4563" y="1049"/>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virtual</a:t>
                </a:r>
                <a:r>
                  <a:rPr kumimoji="0" lang="en-US" altLang="zh-CN" sz="1800" b="1">
                    <a:solidFill>
                      <a:srgbClr val="000000"/>
                    </a:solidFill>
                    <a:latin typeface="Times New Roman" panose="02020603050405020304" pitchFamily="18" charset="0"/>
                  </a:rPr>
                  <a:t> void M()</a:t>
                </a:r>
              </a:p>
            </p:txBody>
          </p:sp>
          <p:sp>
            <p:nvSpPr>
              <p:cNvPr id="207891" name="Line 8"/>
              <p:cNvSpPr>
                <a:spLocks noChangeShapeType="1"/>
              </p:cNvSpPr>
              <p:nvPr/>
            </p:nvSpPr>
            <p:spPr bwMode="auto">
              <a:xfrm>
                <a:off x="4544" y="1064"/>
                <a:ext cx="114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2" name="Text Box 11"/>
              <p:cNvSpPr txBox="1">
                <a:spLocks noChangeArrowheads="1"/>
              </p:cNvSpPr>
              <p:nvPr/>
            </p:nvSpPr>
            <p:spPr bwMode="auto">
              <a:xfrm>
                <a:off x="4507" y="1617"/>
                <a:ext cx="1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override</a:t>
                </a:r>
                <a:r>
                  <a:rPr kumimoji="0" lang="en-US" altLang="zh-CN" sz="1800" b="1">
                    <a:solidFill>
                      <a:srgbClr val="000000"/>
                    </a:solidFill>
                    <a:latin typeface="Times New Roman" panose="02020603050405020304" pitchFamily="18" charset="0"/>
                  </a:rPr>
                  <a:t> void M()</a:t>
                </a:r>
              </a:p>
            </p:txBody>
          </p:sp>
          <p:sp>
            <p:nvSpPr>
              <p:cNvPr id="207893" name="Line 12"/>
              <p:cNvSpPr>
                <a:spLocks noChangeShapeType="1"/>
              </p:cNvSpPr>
              <p:nvPr/>
            </p:nvSpPr>
            <p:spPr bwMode="auto">
              <a:xfrm>
                <a:off x="4544" y="1640"/>
                <a:ext cx="114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4" name="Text Box 15"/>
              <p:cNvSpPr txBox="1">
                <a:spLocks noChangeArrowheads="1"/>
              </p:cNvSpPr>
              <p:nvPr/>
            </p:nvSpPr>
            <p:spPr bwMode="auto">
              <a:xfrm>
                <a:off x="4659" y="2209"/>
                <a:ext cx="9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FF0000"/>
                    </a:solidFill>
                    <a:latin typeface="Times New Roman" panose="02020603050405020304" pitchFamily="18" charset="0"/>
                  </a:rPr>
                  <a:t>new</a:t>
                </a:r>
                <a:r>
                  <a:rPr kumimoji="0" lang="en-US" altLang="zh-CN" sz="1800" b="1">
                    <a:solidFill>
                      <a:srgbClr val="000000"/>
                    </a:solidFill>
                    <a:latin typeface="Times New Roman" panose="02020603050405020304" pitchFamily="18" charset="0"/>
                  </a:rPr>
                  <a:t> void M()</a:t>
                </a:r>
              </a:p>
            </p:txBody>
          </p:sp>
          <p:sp>
            <p:nvSpPr>
              <p:cNvPr id="207895" name="Line 16"/>
              <p:cNvSpPr>
                <a:spLocks noChangeShapeType="1"/>
              </p:cNvSpPr>
              <p:nvPr/>
            </p:nvSpPr>
            <p:spPr bwMode="auto">
              <a:xfrm>
                <a:off x="4544" y="2216"/>
                <a:ext cx="114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6" name="AutoShape 17"/>
              <p:cNvSpPr>
                <a:spLocks noChangeArrowheads="1"/>
              </p:cNvSpPr>
              <p:nvPr/>
            </p:nvSpPr>
            <p:spPr bwMode="auto">
              <a:xfrm>
                <a:off x="5056" y="1280"/>
                <a:ext cx="96" cy="9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97" name="AutoShape 18"/>
              <p:cNvSpPr>
                <a:spLocks noChangeArrowheads="1"/>
              </p:cNvSpPr>
              <p:nvPr/>
            </p:nvSpPr>
            <p:spPr bwMode="auto">
              <a:xfrm>
                <a:off x="5056" y="1856"/>
                <a:ext cx="96" cy="9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grpSp>
        <p:sp>
          <p:nvSpPr>
            <p:cNvPr id="207881" name="Text Box 21"/>
            <p:cNvSpPr txBox="1">
              <a:spLocks noChangeArrowheads="1"/>
            </p:cNvSpPr>
            <p:nvPr/>
          </p:nvSpPr>
          <p:spPr bwMode="auto">
            <a:xfrm>
              <a:off x="2918" y="2399"/>
              <a:ext cx="186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70000"/>
                </a:lnSpc>
              </a:pPr>
              <a:r>
                <a:rPr kumimoji="0" lang="de-AT" altLang="zh-CN" sz="2200" b="1">
                  <a:solidFill>
                    <a:srgbClr val="000000"/>
                  </a:solidFill>
                  <a:latin typeface="Calibri" panose="020F0502020204030204" pitchFamily="34" charset="0"/>
                </a:rPr>
                <a:t>A obj = new C();</a:t>
              </a:r>
              <a:br>
                <a:rPr kumimoji="0" lang="de-AT" altLang="zh-CN" sz="2200" b="1">
                  <a:solidFill>
                    <a:srgbClr val="000000"/>
                  </a:solidFill>
                  <a:latin typeface="Calibri" panose="020F0502020204030204" pitchFamily="34" charset="0"/>
                </a:rPr>
              </a:br>
              <a:r>
                <a:rPr kumimoji="0" lang="de-AT" altLang="zh-CN" sz="2200" b="1">
                  <a:solidFill>
                    <a:srgbClr val="000000"/>
                  </a:solidFill>
                  <a:latin typeface="Calibri" panose="020F0502020204030204" pitchFamily="34" charset="0"/>
                </a:rPr>
                <a:t>obj.M();     // calls B.M()</a:t>
              </a:r>
            </a:p>
          </p:txBody>
        </p:sp>
      </p:grpSp>
    </p:spTree>
    <p:extLst>
      <p:ext uri="{BB962C8B-B14F-4D97-AF65-F5344CB8AC3E}">
        <p14:creationId xmlns:p14="http://schemas.microsoft.com/office/powerpoint/2010/main" val="3018921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715"/>
                                        </p:tgtEl>
                                        <p:attrNameLst>
                                          <p:attrName>style.visibility</p:attrName>
                                        </p:attrNameLst>
                                      </p:cBhvr>
                                      <p:to>
                                        <p:strVal val="visible"/>
                                      </p:to>
                                    </p:set>
                                    <p:animEffect transition="in" filter="dissolve">
                                      <p:cBhvr>
                                        <p:cTn id="7" dur="500"/>
                                        <p:tgtEl>
                                          <p:spTgt spid="114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4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0"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58AF5CB-11D3-4A52-8696-676B5D6C3E48}" type="slidenum">
              <a:rPr lang="zh-CN" altLang="en-US" sz="1400">
                <a:solidFill>
                  <a:srgbClr val="000000"/>
                </a:solidFill>
              </a:rPr>
              <a:pPr eaLnBrk="1" hangingPunct="1"/>
              <a:t>85</a:t>
            </a:fld>
            <a:endParaRPr lang="en-US" altLang="zh-CN" sz="1400">
              <a:solidFill>
                <a:srgbClr val="000000"/>
              </a:solidFill>
            </a:endParaRPr>
          </a:p>
        </p:txBody>
      </p:sp>
      <p:sp>
        <p:nvSpPr>
          <p:cNvPr id="208899"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A More Complex Example</a:t>
            </a:r>
          </a:p>
        </p:txBody>
      </p:sp>
      <p:sp>
        <p:nvSpPr>
          <p:cNvPr id="115715" name="Rectangle 3"/>
          <p:cNvSpPr>
            <a:spLocks noGrp="1" noChangeArrowheads="1"/>
          </p:cNvSpPr>
          <p:nvPr>
            <p:ph type="body" idx="1"/>
          </p:nvPr>
        </p:nvSpPr>
        <p:spPr>
          <a:xfrm>
            <a:off x="1928814" y="1074738"/>
            <a:ext cx="8739187" cy="5218112"/>
          </a:xfrm>
          <a:noFill/>
        </p:spPr>
        <p:txBody>
          <a:bodyPr>
            <a:spAutoFit/>
          </a:bodyPr>
          <a:lstStyle/>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Animal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virtual</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an animal");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Dog : Animal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override</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 dog");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Beagle : Dog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new virtual</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 beagle");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a:t>
            </a:r>
            <a:r>
              <a:rPr lang="en-US" altLang="zh-CN" b="1" dirty="0" err="1">
                <a:latin typeface="Calibri" panose="020F0502020204030204" pitchFamily="34" charset="0"/>
              </a:rPr>
              <a:t>AmericanBeagle</a:t>
            </a:r>
            <a:r>
              <a:rPr lang="en-US" altLang="zh-CN" b="1" dirty="0">
                <a:latin typeface="Calibri" panose="020F0502020204030204" pitchFamily="34" charset="0"/>
              </a:rPr>
              <a:t> : Beagle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override</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an </a:t>
            </a:r>
            <a:r>
              <a:rPr lang="en-US" altLang="zh-CN" b="1" dirty="0" err="1">
                <a:latin typeface="Calibri" panose="020F0502020204030204" pitchFamily="34" charset="0"/>
              </a:rPr>
              <a:t>american</a:t>
            </a:r>
            <a:r>
              <a:rPr lang="en-US" altLang="zh-CN" b="1" dirty="0">
                <a:latin typeface="Calibri" panose="020F0502020204030204" pitchFamily="34" charset="0"/>
              </a:rPr>
              <a:t> beagle");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endParaRPr lang="en-US" altLang="zh-CN" b="1" dirty="0">
              <a:latin typeface="Calibri" panose="020F0502020204030204" pitchFamily="34" charset="0"/>
            </a:endParaRP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Beagle </a:t>
            </a:r>
            <a:r>
              <a:rPr lang="en-US" altLang="zh-CN" b="1" dirty="0" err="1">
                <a:latin typeface="Calibri" panose="020F0502020204030204" pitchFamily="34" charset="0"/>
              </a:rPr>
              <a:t>beagle</a:t>
            </a:r>
            <a:r>
              <a:rPr lang="en-US" altLang="zh-CN" b="1" dirty="0">
                <a:latin typeface="Calibri" panose="020F0502020204030204" pitchFamily="34" charset="0"/>
              </a:rPr>
              <a:t> = new </a:t>
            </a:r>
            <a:r>
              <a:rPr lang="en-US" altLang="zh-CN" b="1" dirty="0" err="1">
                <a:latin typeface="Calibri" panose="020F0502020204030204" pitchFamily="34" charset="0"/>
              </a:rPr>
              <a:t>AmericanBeagle</a:t>
            </a: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err="1">
                <a:latin typeface="Calibri" panose="020F0502020204030204" pitchFamily="34" charset="0"/>
              </a:rPr>
              <a:t>beagle.WhoAreYou</a:t>
            </a:r>
            <a:r>
              <a:rPr lang="en-US" altLang="zh-CN" b="1" dirty="0">
                <a:latin typeface="Calibri" panose="020F0502020204030204" pitchFamily="34" charset="0"/>
              </a:rPr>
              <a:t>();	// "I am an </a:t>
            </a:r>
            <a:r>
              <a:rPr lang="en-US" altLang="zh-CN" b="1" dirty="0" err="1">
                <a:latin typeface="Calibri" panose="020F0502020204030204" pitchFamily="34" charset="0"/>
              </a:rPr>
              <a:t>american</a:t>
            </a:r>
            <a:r>
              <a:rPr lang="en-US" altLang="zh-CN" b="1" dirty="0">
                <a:latin typeface="Calibri" panose="020F0502020204030204" pitchFamily="34" charset="0"/>
              </a:rPr>
              <a:t> beagle"</a:t>
            </a:r>
          </a:p>
          <a:p>
            <a:pPr marL="355600" indent="-355600" eaLnBrk="1" hangingPunct="1">
              <a:lnSpc>
                <a:spcPct val="60000"/>
              </a:lnSpc>
              <a:spcBef>
                <a:spcPct val="0"/>
              </a:spcBef>
              <a:buNone/>
              <a:tabLst>
                <a:tab pos="3228975" algn="l"/>
              </a:tabLst>
            </a:pPr>
            <a:endParaRPr lang="en-US" altLang="zh-CN" b="1" dirty="0">
              <a:latin typeface="Calibri" panose="020F0502020204030204" pitchFamily="34" charset="0"/>
            </a:endParaRP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Animal </a:t>
            </a:r>
            <a:r>
              <a:rPr lang="en-US" altLang="zh-CN" b="1" dirty="0" err="1">
                <a:latin typeface="Calibri" panose="020F0502020204030204" pitchFamily="34" charset="0"/>
              </a:rPr>
              <a:t>animal</a:t>
            </a:r>
            <a:r>
              <a:rPr lang="en-US" altLang="zh-CN" b="1" dirty="0">
                <a:latin typeface="Calibri" panose="020F0502020204030204" pitchFamily="34" charset="0"/>
              </a:rPr>
              <a:t> = new </a:t>
            </a:r>
            <a:r>
              <a:rPr lang="en-US" altLang="zh-CN" b="1" dirty="0" err="1">
                <a:latin typeface="Calibri" panose="020F0502020204030204" pitchFamily="34" charset="0"/>
              </a:rPr>
              <a:t>AmericanBeagle</a:t>
            </a: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err="1">
                <a:latin typeface="Calibri" panose="020F0502020204030204" pitchFamily="34" charset="0"/>
              </a:rPr>
              <a:t>animal.WhoAreYou</a:t>
            </a:r>
            <a:r>
              <a:rPr lang="en-US" altLang="zh-CN" b="1" dirty="0">
                <a:latin typeface="Calibri" panose="020F0502020204030204" pitchFamily="34" charset="0"/>
              </a:rPr>
              <a:t>();	// "I am a dog" !!</a:t>
            </a:r>
          </a:p>
        </p:txBody>
      </p:sp>
      <p:sp>
        <p:nvSpPr>
          <p:cNvPr id="115732" name="Rectangle 20"/>
          <p:cNvSpPr>
            <a:spLocks noChangeArrowheads="1"/>
          </p:cNvSpPr>
          <p:nvPr/>
        </p:nvSpPr>
        <p:spPr bwMode="auto">
          <a:xfrm>
            <a:off x="6168008" y="3861048"/>
            <a:ext cx="3733800" cy="32385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5733" name="Rectangle 21"/>
          <p:cNvSpPr>
            <a:spLocks noChangeArrowheads="1"/>
          </p:cNvSpPr>
          <p:nvPr/>
        </p:nvSpPr>
        <p:spPr bwMode="auto">
          <a:xfrm>
            <a:off x="5807968" y="4184898"/>
            <a:ext cx="3733800" cy="32385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783691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5">
                                            <p:txEl>
                                              <p:pRg st="14" end="14"/>
                                            </p:txEl>
                                          </p:spTgt>
                                        </p:tgtEl>
                                        <p:attrNameLst>
                                          <p:attrName>style.visibility</p:attrName>
                                        </p:attrNameLst>
                                      </p:cBhvr>
                                      <p:to>
                                        <p:strVal val="visible"/>
                                      </p:to>
                                    </p:set>
                                    <p:animEffect transition="in" filter="dissolve">
                                      <p:cBhvr>
                                        <p:cTn id="7" dur="500"/>
                                        <p:tgtEl>
                                          <p:spTgt spid="115715">
                                            <p:txEl>
                                              <p:pRg st="14" end="1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5715">
                                            <p:txEl>
                                              <p:pRg st="15" end="15"/>
                                            </p:txEl>
                                          </p:spTgt>
                                        </p:tgtEl>
                                        <p:attrNameLst>
                                          <p:attrName>style.visibility</p:attrName>
                                        </p:attrNameLst>
                                      </p:cBhvr>
                                      <p:to>
                                        <p:strVal val="visible"/>
                                      </p:to>
                                    </p:set>
                                    <p:animEffect transition="in" filter="dissolve">
                                      <p:cBhvr>
                                        <p:cTn id="10" dur="500"/>
                                        <p:tgtEl>
                                          <p:spTgt spid="115715">
                                            <p:txEl>
                                              <p:pRg st="15" end="1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573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15715">
                                            <p:txEl>
                                              <p:pRg st="17" end="17"/>
                                            </p:txEl>
                                          </p:spTgt>
                                        </p:tgtEl>
                                        <p:attrNameLst>
                                          <p:attrName>style.visibility</p:attrName>
                                        </p:attrNameLst>
                                      </p:cBhvr>
                                      <p:to>
                                        <p:strVal val="visible"/>
                                      </p:to>
                                    </p:set>
                                    <p:animEffect transition="in" filter="dissolve">
                                      <p:cBhvr>
                                        <p:cTn id="19" dur="500"/>
                                        <p:tgtEl>
                                          <p:spTgt spid="115715">
                                            <p:txEl>
                                              <p:pRg st="17" end="1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15715">
                                            <p:txEl>
                                              <p:pRg st="18" end="18"/>
                                            </p:txEl>
                                          </p:spTgt>
                                        </p:tgtEl>
                                        <p:attrNameLst>
                                          <p:attrName>style.visibility</p:attrName>
                                        </p:attrNameLst>
                                      </p:cBhvr>
                                      <p:to>
                                        <p:strVal val="visible"/>
                                      </p:to>
                                    </p:set>
                                    <p:animEffect transition="in" filter="dissolve">
                                      <p:cBhvr>
                                        <p:cTn id="22" dur="500"/>
                                        <p:tgtEl>
                                          <p:spTgt spid="115715">
                                            <p:txEl>
                                              <p:pRg st="18" end="1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57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2" grpId="0" animBg="1"/>
      <p:bldP spid="11573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0B9E7EF-7409-43F4-A860-DA4E88506219}" type="slidenum">
              <a:rPr lang="zh-CN" altLang="en-US" sz="1400">
                <a:solidFill>
                  <a:srgbClr val="000000"/>
                </a:solidFill>
              </a:rPr>
              <a:pPr eaLnBrk="1" hangingPunct="1"/>
              <a:t>86</a:t>
            </a:fld>
            <a:endParaRPr lang="en-US" altLang="zh-CN" sz="1400">
              <a:solidFill>
                <a:srgbClr val="000000"/>
              </a:solidFill>
            </a:endParaRPr>
          </a:p>
        </p:txBody>
      </p:sp>
      <p:sp>
        <p:nvSpPr>
          <p:cNvPr id="211971"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Constructors in Subclasses</a:t>
            </a:r>
          </a:p>
        </p:txBody>
      </p:sp>
      <p:sp>
        <p:nvSpPr>
          <p:cNvPr id="211972" name="Rectangle 6"/>
          <p:cNvSpPr>
            <a:spLocks noChangeArrowheads="1"/>
          </p:cNvSpPr>
          <p:nvPr/>
        </p:nvSpPr>
        <p:spPr bwMode="auto">
          <a:xfrm>
            <a:off x="1739900" y="1714501"/>
            <a:ext cx="2065338" cy="210661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a:t>
            </a:r>
          </a:p>
          <a:p>
            <a:pPr>
              <a:spcBef>
                <a:spcPct val="0"/>
              </a:spcBef>
              <a:buClrTx/>
              <a:buSzTx/>
              <a:buFontTx/>
              <a:buNone/>
            </a:pPr>
            <a:r>
              <a:rPr kumimoji="0" lang="en-US" altLang="zh-CN" sz="1800" b="1">
                <a:solidFill>
                  <a:srgbClr val="000000"/>
                </a:solidFill>
                <a:latin typeface="Calibri" panose="020F0502020204030204" pitchFamily="34" charset="0"/>
              </a:rPr>
              <a:t>}</a:t>
            </a:r>
          </a:p>
          <a:p>
            <a:pPr>
              <a:spcBef>
                <a:spcPct val="0"/>
              </a:spcBef>
              <a:buClrTx/>
              <a:buSzTx/>
              <a:buFontTx/>
              <a:buNone/>
            </a:pPr>
            <a:endParaRPr kumimoji="0" lang="en-US" altLang="zh-CN" sz="1800" b="1">
              <a:solidFill>
                <a:srgbClr val="000000"/>
              </a:solidFill>
              <a:latin typeface="Calibri" panose="020F0502020204030204" pitchFamily="34" charset="0"/>
            </a:endParaRPr>
          </a:p>
          <a:p>
            <a:pPr>
              <a:spcBef>
                <a:spcPct val="0"/>
              </a:spcBef>
              <a:buClrTx/>
              <a:buSzTx/>
              <a:buFontTx/>
              <a:buNone/>
            </a:pPr>
            <a:r>
              <a:rPr kumimoji="0" lang="en-US" altLang="zh-CN" sz="1800" b="1">
                <a:solidFill>
                  <a:srgbClr val="000000"/>
                </a:solidFill>
                <a:latin typeface="Calibri" panose="020F0502020204030204" pitchFamily="34" charset="0"/>
              </a:rPr>
              <a:t>class B : A {</a:t>
            </a:r>
          </a:p>
          <a:p>
            <a:pPr>
              <a:spcBef>
                <a:spcPct val="0"/>
              </a:spcBef>
              <a:buClrTx/>
              <a:buSzTx/>
              <a:buFontTx/>
              <a:buNone/>
            </a:pPr>
            <a:r>
              <a:rPr kumimoji="0" lang="en-US" altLang="zh-CN" sz="1800" b="1">
                <a:solidFill>
                  <a:srgbClr val="000000"/>
                </a:solidFill>
                <a:latin typeface="Calibri" panose="020F0502020204030204" pitchFamily="34" charset="0"/>
              </a:rPr>
              <a:t>	public B(int x) {...}</a:t>
            </a:r>
          </a:p>
          <a:p>
            <a:pPr>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73" name="Rectangle 18"/>
          <p:cNvSpPr>
            <a:spLocks noChangeArrowheads="1"/>
          </p:cNvSpPr>
          <p:nvPr/>
        </p:nvSpPr>
        <p:spPr bwMode="auto">
          <a:xfrm>
            <a:off x="1739900" y="3924300"/>
            <a:ext cx="2070100" cy="457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74" name="Rectangle 19"/>
          <p:cNvSpPr>
            <a:spLocks noChangeArrowheads="1"/>
          </p:cNvSpPr>
          <p:nvPr/>
        </p:nvSpPr>
        <p:spPr bwMode="auto">
          <a:xfrm>
            <a:off x="1739900" y="4533901"/>
            <a:ext cx="2082800" cy="14525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a:solidFill>
                  <a:srgbClr val="000000"/>
                </a:solidFill>
              </a:rPr>
              <a:t>OK</a:t>
            </a:r>
          </a:p>
          <a:p>
            <a:pPr>
              <a:spcBef>
                <a:spcPct val="0"/>
              </a:spcBef>
              <a:buClrTx/>
              <a:buFont typeface="Wingdings" panose="05000000000000000000" pitchFamily="2" charset="2"/>
              <a:buChar char="l"/>
            </a:pPr>
            <a:r>
              <a:rPr kumimoji="0" lang="en-US" altLang="zh-CN" sz="1800" b="1">
                <a:solidFill>
                  <a:srgbClr val="000000"/>
                </a:solidFill>
              </a:rPr>
              <a:t> Default constr.A()</a:t>
            </a:r>
          </a:p>
          <a:p>
            <a:pPr>
              <a:spcBef>
                <a:spcPct val="0"/>
              </a:spcBef>
              <a:buClrTx/>
              <a:buFont typeface="Wingdings" panose="05000000000000000000" pitchFamily="2" charset="2"/>
              <a:buChar char="l"/>
            </a:pPr>
            <a:r>
              <a:rPr kumimoji="0" lang="en-US" altLang="zh-CN" sz="1800" b="1">
                <a:solidFill>
                  <a:srgbClr val="000000"/>
                </a:solidFill>
              </a:rPr>
              <a:t> B(int x)</a:t>
            </a:r>
            <a:endParaRPr kumimoji="0" lang="en-US" altLang="zh-CN" sz="1800" b="1">
              <a:solidFill>
                <a:srgbClr val="000000"/>
              </a:solidFill>
              <a:latin typeface="Arial" panose="020B0604020202020204" pitchFamily="34" charset="0"/>
            </a:endParaRPr>
          </a:p>
        </p:txBody>
      </p:sp>
      <p:sp>
        <p:nvSpPr>
          <p:cNvPr id="211975" name="Rectangle 20"/>
          <p:cNvSpPr>
            <a:spLocks noChangeArrowheads="1"/>
          </p:cNvSpPr>
          <p:nvPr/>
        </p:nvSpPr>
        <p:spPr bwMode="auto">
          <a:xfrm>
            <a:off x="3962400" y="1727201"/>
            <a:ext cx="2065338" cy="210661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public A() {...}</a:t>
            </a:r>
          </a:p>
          <a:p>
            <a:pPr>
              <a:spcBef>
                <a:spcPct val="0"/>
              </a:spcBef>
              <a:buClrTx/>
              <a:buSzTx/>
              <a:buFontTx/>
              <a:buNone/>
            </a:pPr>
            <a:r>
              <a:rPr kumimoji="0" lang="en-US" altLang="zh-CN" sz="1800" b="1">
                <a:solidFill>
                  <a:srgbClr val="000000"/>
                </a:solidFill>
                <a:latin typeface="Calibri" panose="020F0502020204030204" pitchFamily="34" charset="0"/>
              </a:rPr>
              <a:t>}</a:t>
            </a:r>
          </a:p>
          <a:p>
            <a:pPr>
              <a:spcBef>
                <a:spcPct val="0"/>
              </a:spcBef>
              <a:buClrTx/>
              <a:buSzTx/>
              <a:buFontTx/>
              <a:buNone/>
            </a:pPr>
            <a:endParaRPr kumimoji="0" lang="en-US" altLang="zh-CN" sz="1800" b="1">
              <a:solidFill>
                <a:srgbClr val="000000"/>
              </a:solidFill>
              <a:latin typeface="Calibri" panose="020F0502020204030204" pitchFamily="34" charset="0"/>
            </a:endParaRPr>
          </a:p>
          <a:p>
            <a:pPr>
              <a:spcBef>
                <a:spcPct val="0"/>
              </a:spcBef>
              <a:buClrTx/>
              <a:buSzTx/>
              <a:buFontTx/>
              <a:buNone/>
            </a:pPr>
            <a:r>
              <a:rPr kumimoji="0" lang="en-US" altLang="zh-CN" sz="1800" b="1">
                <a:solidFill>
                  <a:srgbClr val="000000"/>
                </a:solidFill>
                <a:latin typeface="Calibri" panose="020F0502020204030204" pitchFamily="34" charset="0"/>
              </a:rPr>
              <a:t>class B : A {</a:t>
            </a:r>
          </a:p>
          <a:p>
            <a:pPr>
              <a:spcBef>
                <a:spcPct val="0"/>
              </a:spcBef>
              <a:buClrTx/>
              <a:buSzTx/>
              <a:buFontTx/>
              <a:buNone/>
            </a:pPr>
            <a:r>
              <a:rPr kumimoji="0" lang="en-US" altLang="zh-CN" sz="1800" b="1">
                <a:solidFill>
                  <a:srgbClr val="000000"/>
                </a:solidFill>
                <a:latin typeface="Calibri" panose="020F0502020204030204" pitchFamily="34" charset="0"/>
              </a:rPr>
              <a:t>	public B(int x) {...}</a:t>
            </a:r>
          </a:p>
          <a:p>
            <a:pPr>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76" name="Rectangle 21"/>
          <p:cNvSpPr>
            <a:spLocks noChangeArrowheads="1"/>
          </p:cNvSpPr>
          <p:nvPr/>
        </p:nvSpPr>
        <p:spPr bwMode="auto">
          <a:xfrm>
            <a:off x="3975100" y="3924300"/>
            <a:ext cx="2044700" cy="457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77" name="Rectangle 22"/>
          <p:cNvSpPr>
            <a:spLocks noChangeArrowheads="1"/>
          </p:cNvSpPr>
          <p:nvPr/>
        </p:nvSpPr>
        <p:spPr bwMode="auto">
          <a:xfrm>
            <a:off x="3987800" y="4546600"/>
            <a:ext cx="2032000" cy="1422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a:solidFill>
                  <a:srgbClr val="000000"/>
                </a:solidFill>
              </a:rPr>
              <a:t>OK</a:t>
            </a:r>
          </a:p>
          <a:p>
            <a:pPr>
              <a:spcBef>
                <a:spcPct val="0"/>
              </a:spcBef>
              <a:buClrTx/>
              <a:buFont typeface="Wingdings" panose="05000000000000000000" pitchFamily="2" charset="2"/>
              <a:buChar char="l"/>
            </a:pPr>
            <a:r>
              <a:rPr kumimoji="0" lang="en-US" altLang="zh-CN" b="1">
                <a:solidFill>
                  <a:srgbClr val="000000"/>
                </a:solidFill>
              </a:rPr>
              <a:t> A()</a:t>
            </a:r>
          </a:p>
          <a:p>
            <a:pPr>
              <a:spcBef>
                <a:spcPct val="0"/>
              </a:spcBef>
              <a:buClrTx/>
              <a:buFont typeface="Wingdings" panose="05000000000000000000" pitchFamily="2" charset="2"/>
              <a:buChar char="l"/>
            </a:pPr>
            <a:r>
              <a:rPr kumimoji="0" lang="en-US" altLang="zh-CN" b="1">
                <a:solidFill>
                  <a:srgbClr val="000000"/>
                </a:solidFill>
              </a:rPr>
              <a:t> B(int x)</a:t>
            </a:r>
            <a:endParaRPr kumimoji="0" lang="en-US" altLang="zh-CN" b="1">
              <a:solidFill>
                <a:srgbClr val="000000"/>
              </a:solidFill>
              <a:latin typeface="Arial" panose="020B0604020202020204" pitchFamily="34" charset="0"/>
            </a:endParaRPr>
          </a:p>
        </p:txBody>
      </p:sp>
      <p:sp>
        <p:nvSpPr>
          <p:cNvPr id="211978" name="Rectangle 23"/>
          <p:cNvSpPr>
            <a:spLocks noChangeArrowheads="1"/>
          </p:cNvSpPr>
          <p:nvPr/>
        </p:nvSpPr>
        <p:spPr bwMode="auto">
          <a:xfrm>
            <a:off x="6197601" y="1739901"/>
            <a:ext cx="2074863" cy="210661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public A(int x) {...}</a:t>
            </a:r>
          </a:p>
          <a:p>
            <a:pPr>
              <a:spcBef>
                <a:spcPct val="0"/>
              </a:spcBef>
              <a:buClrTx/>
              <a:buSzTx/>
              <a:buFontTx/>
              <a:buNone/>
            </a:pPr>
            <a:r>
              <a:rPr kumimoji="0" lang="en-US" altLang="zh-CN" sz="1800" b="1">
                <a:solidFill>
                  <a:srgbClr val="000000"/>
                </a:solidFill>
                <a:latin typeface="Calibri" panose="020F0502020204030204" pitchFamily="34" charset="0"/>
              </a:rPr>
              <a:t>}</a:t>
            </a:r>
          </a:p>
          <a:p>
            <a:pPr>
              <a:spcBef>
                <a:spcPct val="0"/>
              </a:spcBef>
              <a:buClrTx/>
              <a:buSzTx/>
              <a:buFontTx/>
              <a:buNone/>
            </a:pPr>
            <a:endParaRPr kumimoji="0" lang="en-US" altLang="zh-CN" sz="1800" b="1">
              <a:solidFill>
                <a:srgbClr val="000000"/>
              </a:solidFill>
              <a:latin typeface="Calibri" panose="020F0502020204030204" pitchFamily="34" charset="0"/>
            </a:endParaRPr>
          </a:p>
          <a:p>
            <a:pPr>
              <a:spcBef>
                <a:spcPct val="0"/>
              </a:spcBef>
              <a:buClrTx/>
              <a:buSzTx/>
              <a:buFontTx/>
              <a:buNone/>
            </a:pPr>
            <a:r>
              <a:rPr kumimoji="0" lang="en-US" altLang="zh-CN" sz="1800" b="1">
                <a:solidFill>
                  <a:srgbClr val="000000"/>
                </a:solidFill>
                <a:latin typeface="Calibri" panose="020F0502020204030204" pitchFamily="34" charset="0"/>
              </a:rPr>
              <a:t>class B : A {</a:t>
            </a:r>
          </a:p>
          <a:p>
            <a:pPr>
              <a:spcBef>
                <a:spcPct val="0"/>
              </a:spcBef>
              <a:buClrTx/>
              <a:buSzTx/>
              <a:buFontTx/>
              <a:buNone/>
            </a:pPr>
            <a:r>
              <a:rPr kumimoji="0" lang="en-US" altLang="zh-CN" sz="1800" b="1">
                <a:solidFill>
                  <a:srgbClr val="000000"/>
                </a:solidFill>
                <a:latin typeface="Calibri" panose="020F0502020204030204" pitchFamily="34" charset="0"/>
              </a:rPr>
              <a:t>	public B(int x) {...}</a:t>
            </a:r>
          </a:p>
          <a:p>
            <a:pPr>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79" name="Rectangle 24"/>
          <p:cNvSpPr>
            <a:spLocks noChangeArrowheads="1"/>
          </p:cNvSpPr>
          <p:nvPr/>
        </p:nvSpPr>
        <p:spPr bwMode="auto">
          <a:xfrm>
            <a:off x="6197600" y="3924300"/>
            <a:ext cx="2057400" cy="457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80" name="Rectangle 25"/>
          <p:cNvSpPr>
            <a:spLocks noChangeArrowheads="1"/>
          </p:cNvSpPr>
          <p:nvPr/>
        </p:nvSpPr>
        <p:spPr bwMode="auto">
          <a:xfrm>
            <a:off x="6184900" y="4546600"/>
            <a:ext cx="2095500" cy="1422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91440" rIns="18000" bIns="91440">
            <a:spAutoFit/>
          </a:bodyPr>
          <a:lstStyle>
            <a:lvl1pPr marL="177800" indent="-177800"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0" lang="en-US" altLang="zh-CN" sz="1800" b="1">
                <a:solidFill>
                  <a:srgbClr val="000000"/>
                </a:solidFill>
              </a:rPr>
              <a:t>Error!</a:t>
            </a:r>
          </a:p>
          <a:p>
            <a:pPr>
              <a:lnSpc>
                <a:spcPct val="90000"/>
              </a:lnSpc>
              <a:spcBef>
                <a:spcPct val="0"/>
              </a:spcBef>
              <a:buClrTx/>
              <a:buFont typeface="Wingdings" panose="05000000000000000000" pitchFamily="2" charset="2"/>
              <a:buChar char="l"/>
            </a:pPr>
            <a:r>
              <a:rPr kumimoji="0" lang="en-US" altLang="zh-CN" sz="1800" b="1">
                <a:solidFill>
                  <a:srgbClr val="000000"/>
                </a:solidFill>
              </a:rPr>
              <a:t>no explicit call of the A() constructor</a:t>
            </a:r>
          </a:p>
          <a:p>
            <a:pPr>
              <a:lnSpc>
                <a:spcPct val="90000"/>
              </a:lnSpc>
              <a:spcBef>
                <a:spcPct val="0"/>
              </a:spcBef>
              <a:buClrTx/>
              <a:buFont typeface="Wingdings" panose="05000000000000000000" pitchFamily="2" charset="2"/>
              <a:buChar char="l"/>
            </a:pPr>
            <a:r>
              <a:rPr kumimoji="0" lang="en-US" altLang="zh-CN" sz="1800" b="1">
                <a:solidFill>
                  <a:srgbClr val="000000"/>
                </a:solidFill>
              </a:rPr>
              <a:t>default constr. A() does not exist</a:t>
            </a:r>
          </a:p>
        </p:txBody>
      </p:sp>
      <p:sp>
        <p:nvSpPr>
          <p:cNvPr id="211981" name="Rectangle 29"/>
          <p:cNvSpPr>
            <a:spLocks noChangeArrowheads="1"/>
          </p:cNvSpPr>
          <p:nvPr/>
        </p:nvSpPr>
        <p:spPr bwMode="auto">
          <a:xfrm>
            <a:off x="1752600" y="1168400"/>
            <a:ext cx="6502400"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2000" b="1">
                <a:solidFill>
                  <a:srgbClr val="000000"/>
                </a:solidFill>
                <a:latin typeface="Times New Roman" panose="02020603050405020304" pitchFamily="18" charset="0"/>
              </a:rPr>
              <a:t>Implicit call of the base class constructor</a:t>
            </a:r>
          </a:p>
        </p:txBody>
      </p:sp>
      <p:grpSp>
        <p:nvGrpSpPr>
          <p:cNvPr id="117792" name="Group 32"/>
          <p:cNvGrpSpPr>
            <a:grpSpLocks/>
          </p:cNvGrpSpPr>
          <p:nvPr/>
        </p:nvGrpSpPr>
        <p:grpSpPr bwMode="auto">
          <a:xfrm>
            <a:off x="8432801" y="1168400"/>
            <a:ext cx="2074863" cy="4787900"/>
            <a:chOff x="4352" y="736"/>
            <a:chExt cx="1307" cy="3016"/>
          </a:xfrm>
        </p:grpSpPr>
        <p:sp>
          <p:nvSpPr>
            <p:cNvPr id="211983" name="Rectangle 26"/>
            <p:cNvSpPr>
              <a:spLocks noChangeArrowheads="1"/>
            </p:cNvSpPr>
            <p:nvPr/>
          </p:nvSpPr>
          <p:spPr bwMode="auto">
            <a:xfrm>
              <a:off x="4352" y="1104"/>
              <a:ext cx="1307" cy="1329"/>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public A(int x) {...}</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a:t>
              </a:r>
            </a:p>
            <a:p>
              <a:pPr>
                <a:lnSpc>
                  <a:spcPct val="50000"/>
                </a:lnSpc>
                <a:spcBef>
                  <a:spcPct val="0"/>
                </a:spcBef>
                <a:buClrTx/>
                <a:buSzTx/>
                <a:buFontTx/>
                <a:buNone/>
              </a:pPr>
              <a:endParaRPr kumimoji="0" lang="en-US" altLang="zh-CN" sz="1800" b="1">
                <a:solidFill>
                  <a:srgbClr val="000000"/>
                </a:solidFill>
                <a:latin typeface="Calibri" panose="020F0502020204030204" pitchFamily="34" charset="0"/>
              </a:endParaRP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class B : A {</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	public B(int x)</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	</a:t>
              </a:r>
              <a:r>
                <a:rPr kumimoji="0" lang="en-US" altLang="zh-CN" sz="1800" b="1">
                  <a:solidFill>
                    <a:srgbClr val="FF0000"/>
                  </a:solidFill>
                  <a:latin typeface="Calibri" panose="020F0502020204030204" pitchFamily="34" charset="0"/>
                </a:rPr>
                <a:t>: base(x)</a:t>
              </a:r>
              <a:r>
                <a:rPr kumimoji="0" lang="en-US" altLang="zh-CN" sz="1800" b="1">
                  <a:solidFill>
                    <a:srgbClr val="000000"/>
                  </a:solidFill>
                  <a:latin typeface="Calibri" panose="020F0502020204030204" pitchFamily="34" charset="0"/>
                </a:rPr>
                <a:t> {...}</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84" name="Rectangle 27"/>
            <p:cNvSpPr>
              <a:spLocks noChangeArrowheads="1"/>
            </p:cNvSpPr>
            <p:nvPr/>
          </p:nvSpPr>
          <p:spPr bwMode="auto">
            <a:xfrm>
              <a:off x="4352" y="2472"/>
              <a:ext cx="1304" cy="28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85" name="Rectangle 28"/>
            <p:cNvSpPr>
              <a:spLocks noChangeArrowheads="1"/>
            </p:cNvSpPr>
            <p:nvPr/>
          </p:nvSpPr>
          <p:spPr bwMode="auto">
            <a:xfrm>
              <a:off x="4360" y="2856"/>
              <a:ext cx="1280" cy="89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a:solidFill>
                    <a:srgbClr val="000000"/>
                  </a:solidFill>
                </a:rPr>
                <a:t>OK</a:t>
              </a:r>
            </a:p>
            <a:p>
              <a:pPr>
                <a:spcBef>
                  <a:spcPct val="0"/>
                </a:spcBef>
                <a:buClrTx/>
                <a:buFont typeface="Wingdings" panose="05000000000000000000" pitchFamily="2" charset="2"/>
                <a:buChar char="l"/>
              </a:pPr>
              <a:r>
                <a:rPr kumimoji="0" lang="en-US" altLang="zh-CN" b="1">
                  <a:solidFill>
                    <a:srgbClr val="000000"/>
                  </a:solidFill>
                </a:rPr>
                <a:t> A(int x)</a:t>
              </a:r>
            </a:p>
            <a:p>
              <a:pPr>
                <a:spcBef>
                  <a:spcPct val="0"/>
                </a:spcBef>
                <a:buClrTx/>
                <a:buFont typeface="Wingdings" panose="05000000000000000000" pitchFamily="2" charset="2"/>
                <a:buChar char="l"/>
              </a:pPr>
              <a:r>
                <a:rPr kumimoji="0" lang="en-US" altLang="zh-CN" b="1">
                  <a:solidFill>
                    <a:srgbClr val="000000"/>
                  </a:solidFill>
                </a:rPr>
                <a:t> B(int x)</a:t>
              </a:r>
            </a:p>
          </p:txBody>
        </p:sp>
        <p:sp>
          <p:nvSpPr>
            <p:cNvPr id="211986" name="Rectangle 30"/>
            <p:cNvSpPr>
              <a:spLocks noChangeArrowheads="1"/>
            </p:cNvSpPr>
            <p:nvPr/>
          </p:nvSpPr>
          <p:spPr bwMode="auto">
            <a:xfrm>
              <a:off x="4368" y="736"/>
              <a:ext cx="1280" cy="28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2000" b="1">
                  <a:solidFill>
                    <a:srgbClr val="000000"/>
                  </a:solidFill>
                  <a:latin typeface="Times New Roman" panose="02020603050405020304" pitchFamily="18" charset="0"/>
                </a:rPr>
                <a:t>Explicit call</a:t>
              </a:r>
            </a:p>
          </p:txBody>
        </p:sp>
      </p:grpSp>
    </p:spTree>
    <p:extLst>
      <p:ext uri="{BB962C8B-B14F-4D97-AF65-F5344CB8AC3E}">
        <p14:creationId xmlns:p14="http://schemas.microsoft.com/office/powerpoint/2010/main" val="2370079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7792"/>
                                        </p:tgtEl>
                                        <p:attrNameLst>
                                          <p:attrName>style.visibility</p:attrName>
                                        </p:attrNameLst>
                                      </p:cBhvr>
                                      <p:to>
                                        <p:strVal val="visible"/>
                                      </p:to>
                                    </p:set>
                                    <p:animEffect transition="in" filter="dissolve">
                                      <p:cBhvr>
                                        <p:cTn id="7" dur="500"/>
                                        <p:tgtEl>
                                          <p:spTgt spid="117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D533EA8-D70E-4BDF-8AE4-F78ABDF9DB4C}" type="slidenum">
              <a:rPr lang="zh-CN" altLang="en-US" sz="1400">
                <a:solidFill>
                  <a:srgbClr val="000000"/>
                </a:solidFill>
              </a:rPr>
              <a:pPr eaLnBrk="1" hangingPunct="1"/>
              <a:t>87</a:t>
            </a:fld>
            <a:endParaRPr lang="en-US" altLang="zh-CN" sz="1400">
              <a:solidFill>
                <a:srgbClr val="000000"/>
              </a:solidFill>
            </a:endParaRPr>
          </a:p>
        </p:txBody>
      </p:sp>
      <p:sp>
        <p:nvSpPr>
          <p:cNvPr id="214019" name="Rectangle 21"/>
          <p:cNvSpPr>
            <a:spLocks noChangeArrowheads="1"/>
          </p:cNvSpPr>
          <p:nvPr/>
        </p:nvSpPr>
        <p:spPr bwMode="auto">
          <a:xfrm>
            <a:off x="2235200" y="1498600"/>
            <a:ext cx="7848600" cy="2730500"/>
          </a:xfrm>
          <a:prstGeom prst="rect">
            <a:avLst/>
          </a:prstGeom>
          <a:solidFill>
            <a:srgbClr val="CCCCFF">
              <a:alpha val="8980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4020" name="Rectangle 3"/>
          <p:cNvSpPr>
            <a:spLocks noGrp="1" noChangeArrowheads="1"/>
          </p:cNvSpPr>
          <p:nvPr>
            <p:ph type="body" idx="1"/>
          </p:nvPr>
        </p:nvSpPr>
        <p:spPr>
          <a:xfrm>
            <a:off x="2030413" y="1138238"/>
            <a:ext cx="7772400" cy="3077766"/>
          </a:xfrm>
          <a:noFill/>
        </p:spPr>
        <p:txBody>
          <a:bodyPr>
            <a:spAutoFit/>
          </a:bodyPr>
          <a:lstStyle/>
          <a:p>
            <a:pPr eaLnBrk="1" hangingPunct="1">
              <a:lnSpc>
                <a:spcPct val="90000"/>
              </a:lnSpc>
              <a:spcAft>
                <a:spcPct val="20000"/>
              </a:spcAft>
              <a:buNone/>
              <a:tabLst>
                <a:tab pos="571500" algn="l"/>
              </a:tabLst>
            </a:pPr>
            <a:r>
              <a:rPr lang="en-US" altLang="zh-CN" b="1"/>
              <a:t>Example</a:t>
            </a:r>
          </a:p>
          <a:p>
            <a:pPr eaLnBrk="1" hangingPunct="1">
              <a:lnSpc>
                <a:spcPct val="90000"/>
              </a:lnSpc>
              <a:spcBef>
                <a:spcPct val="0"/>
              </a:spcBef>
              <a:buNone/>
              <a:tabLst>
                <a:tab pos="571500" algn="l"/>
              </a:tabLst>
            </a:pPr>
            <a:r>
              <a:rPr lang="en-US" altLang="zh-CN" sz="1800">
                <a:latin typeface="Arial" panose="020B0604020202020204" pitchFamily="34" charset="0"/>
              </a:rPr>
              <a:t>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class Stream {</a:t>
            </a:r>
          </a:p>
          <a:p>
            <a:pPr eaLnBrk="1" hangingPunct="1">
              <a:lnSpc>
                <a:spcPct val="90000"/>
              </a:lnSpc>
              <a:buNone/>
              <a:tabLst>
                <a:tab pos="571500" algn="l"/>
              </a:tabLst>
            </a:pPr>
            <a:r>
              <a:rPr lang="en-US" altLang="zh-CN" b="1">
                <a:solidFill>
                  <a:srgbClr val="FF0000"/>
                </a:solidFill>
                <a:latin typeface="Calibri" panose="020F0502020204030204" pitchFamily="34" charset="0"/>
              </a:rPr>
              <a:t>		public abstract void Write(char ch);</a:t>
            </a:r>
          </a:p>
          <a:p>
            <a:pPr eaLnBrk="1" hangingPunct="1">
              <a:lnSpc>
                <a:spcPct val="90000"/>
              </a:lnSpc>
              <a:buNone/>
              <a:tabLst>
                <a:tab pos="571500" algn="l"/>
              </a:tabLst>
            </a:pPr>
            <a:r>
              <a:rPr lang="en-US" altLang="zh-CN" b="1">
                <a:latin typeface="Calibri" panose="020F0502020204030204" pitchFamily="34" charset="0"/>
              </a:rPr>
              <a:t>		public void WriteString(string s) { foreach (char ch in s) Write(ch); }</a:t>
            </a:r>
          </a:p>
          <a:p>
            <a:pPr eaLnBrk="1" hangingPunct="1">
              <a:lnSpc>
                <a:spcPct val="90000"/>
              </a:lnSpc>
              <a:buNone/>
              <a:tabLst>
                <a:tab pos="571500" algn="l"/>
              </a:tabLst>
            </a:pPr>
            <a:r>
              <a:rPr lang="en-US" altLang="zh-CN" b="1">
                <a:latin typeface="Calibri" panose="020F0502020204030204" pitchFamily="34" charset="0"/>
              </a:rPr>
              <a:t>	}</a:t>
            </a:r>
          </a:p>
          <a:p>
            <a:pPr eaLnBrk="1" hangingPunct="1">
              <a:lnSpc>
                <a:spcPct val="90000"/>
              </a:lnSpc>
              <a:buNone/>
              <a:tabLst>
                <a:tab pos="571500" algn="l"/>
              </a:tabLst>
            </a:pPr>
            <a:endParaRPr lang="en-US" altLang="zh-CN" b="1">
              <a:latin typeface="Calibri" panose="020F0502020204030204" pitchFamily="34" charset="0"/>
            </a:endParaRPr>
          </a:p>
          <a:p>
            <a:pPr eaLnBrk="1" hangingPunct="1">
              <a:lnSpc>
                <a:spcPct val="90000"/>
              </a:lnSpc>
              <a:buNone/>
              <a:tabLst>
                <a:tab pos="571500" algn="l"/>
              </a:tabLst>
            </a:pPr>
            <a:r>
              <a:rPr lang="en-US" altLang="zh-CN" b="1">
                <a:latin typeface="Calibri" panose="020F0502020204030204" pitchFamily="34" charset="0"/>
              </a:rPr>
              <a:t>	class File : Stream {</a:t>
            </a:r>
          </a:p>
          <a:p>
            <a:pPr eaLnBrk="1" hangingPunct="1">
              <a:lnSpc>
                <a:spcPct val="90000"/>
              </a:lnSpc>
              <a:buNone/>
              <a:tabLst>
                <a:tab pos="5715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void Write(char ch) {... </a:t>
            </a:r>
            <a:r>
              <a:rPr lang="en-US" altLang="zh-CN" b="1" i="1">
                <a:latin typeface="Calibri" panose="020F0502020204030204" pitchFamily="34" charset="0"/>
              </a:rPr>
              <a:t>write ch to disk</a:t>
            </a:r>
            <a:r>
              <a:rPr lang="en-US" altLang="zh-CN" b="1">
                <a:latin typeface="Calibri" panose="020F0502020204030204" pitchFamily="34" charset="0"/>
              </a:rPr>
              <a:t> ...}</a:t>
            </a:r>
          </a:p>
          <a:p>
            <a:pPr eaLnBrk="1" hangingPunct="1">
              <a:lnSpc>
                <a:spcPct val="90000"/>
              </a:lnSpc>
              <a:buNone/>
              <a:tabLst>
                <a:tab pos="571500" algn="l"/>
              </a:tabLst>
            </a:pPr>
            <a:r>
              <a:rPr lang="en-US" altLang="zh-CN" b="1">
                <a:latin typeface="Calibri" panose="020F0502020204030204" pitchFamily="34" charset="0"/>
              </a:rPr>
              <a:t>	}</a:t>
            </a:r>
          </a:p>
        </p:txBody>
      </p:sp>
      <p:sp>
        <p:nvSpPr>
          <p:cNvPr id="214021"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Abstract Classes and Methods</a:t>
            </a:r>
          </a:p>
        </p:txBody>
      </p:sp>
      <p:sp>
        <p:nvSpPr>
          <p:cNvPr id="214022" name="Rectangle 22"/>
          <p:cNvSpPr>
            <a:spLocks noChangeArrowheads="1"/>
          </p:cNvSpPr>
          <p:nvPr/>
        </p:nvSpPr>
        <p:spPr bwMode="auto">
          <a:xfrm>
            <a:off x="2157413" y="4325938"/>
            <a:ext cx="777240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spcBef>
                <a:spcPct val="20000"/>
              </a:spcBef>
              <a:buClr>
                <a:schemeClr val="folHlink"/>
              </a:buClr>
              <a:buSzPct val="60000"/>
              <a:buFont typeface="Wingdings" panose="05000000000000000000" pitchFamily="2" charset="2"/>
              <a:buChar char="n"/>
              <a:tabLst>
                <a:tab pos="571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en-US" altLang="zh-CN" b="1" dirty="0">
                <a:solidFill>
                  <a:srgbClr val="000000"/>
                </a:solidFill>
              </a:rPr>
              <a:t>Note</a:t>
            </a:r>
          </a:p>
          <a:p>
            <a:pPr eaLnBrk="1" hangingPunct="1">
              <a:spcBef>
                <a:spcPct val="0"/>
              </a:spcBef>
              <a:buClr>
                <a:srgbClr val="000000"/>
              </a:buClr>
              <a:buFont typeface="Wingdings" panose="05000000000000000000" pitchFamily="2" charset="2"/>
              <a:buChar char="l"/>
            </a:pPr>
            <a:r>
              <a:rPr lang="en-US" altLang="zh-CN" sz="1800" b="1" dirty="0">
                <a:solidFill>
                  <a:srgbClr val="000000"/>
                </a:solidFill>
              </a:rPr>
              <a:t>Abstract methods do not have an implementation.</a:t>
            </a:r>
          </a:p>
          <a:p>
            <a:pPr eaLnBrk="1" hangingPunct="1">
              <a:buClr>
                <a:srgbClr val="000000"/>
              </a:buClr>
              <a:buFont typeface="Wingdings" panose="05000000000000000000" pitchFamily="2" charset="2"/>
              <a:buChar char="l"/>
            </a:pPr>
            <a:r>
              <a:rPr lang="en-US" altLang="zh-CN" sz="1800" b="1" u="sng" dirty="0">
                <a:solidFill>
                  <a:srgbClr val="FF0000"/>
                </a:solidFill>
              </a:rPr>
              <a:t>Abstract methods are implicitly </a:t>
            </a:r>
            <a:r>
              <a:rPr lang="en-US" altLang="zh-CN" sz="1800" b="1" i="1" u="sng" dirty="0">
                <a:solidFill>
                  <a:srgbClr val="FF0000"/>
                </a:solidFill>
              </a:rPr>
              <a:t>virtual</a:t>
            </a:r>
            <a:r>
              <a:rPr lang="en-US" altLang="zh-CN" sz="1800" b="1" u="sng" dirty="0">
                <a:solidFill>
                  <a:srgbClr val="FF0000"/>
                </a:solidFill>
              </a:rPr>
              <a:t>.</a:t>
            </a:r>
          </a:p>
          <a:p>
            <a:pPr eaLnBrk="1" hangingPunct="1">
              <a:buClr>
                <a:srgbClr val="000000"/>
              </a:buClr>
              <a:buFont typeface="Wingdings" panose="05000000000000000000" pitchFamily="2" charset="2"/>
              <a:buChar char="l"/>
            </a:pPr>
            <a:r>
              <a:rPr lang="en-US" altLang="zh-CN" sz="1800" b="1" dirty="0">
                <a:solidFill>
                  <a:srgbClr val="000000"/>
                </a:solidFill>
              </a:rPr>
              <a:t>If a class has abstract methods (declared or inherited) it must be </a:t>
            </a:r>
            <a:r>
              <a:rPr lang="en-US" altLang="zh-CN" sz="1800" b="1" i="1" dirty="0">
                <a:solidFill>
                  <a:srgbClr val="000000"/>
                </a:solidFill>
              </a:rPr>
              <a:t>abstract</a:t>
            </a:r>
            <a:r>
              <a:rPr lang="en-US" altLang="zh-CN" sz="1800" b="1" dirty="0">
                <a:solidFill>
                  <a:srgbClr val="000000"/>
                </a:solidFill>
              </a:rPr>
              <a:t> itself.</a:t>
            </a:r>
          </a:p>
          <a:p>
            <a:pPr eaLnBrk="1" hangingPunct="1">
              <a:buClr>
                <a:srgbClr val="000000"/>
              </a:buClr>
              <a:buFont typeface="Wingdings" panose="05000000000000000000" pitchFamily="2" charset="2"/>
              <a:buChar char="l"/>
            </a:pPr>
            <a:r>
              <a:rPr lang="en-US" altLang="zh-CN" sz="1800" b="1" dirty="0">
                <a:solidFill>
                  <a:srgbClr val="000000"/>
                </a:solidFill>
              </a:rPr>
              <a:t>One cannot create objects of an abstract class..</a:t>
            </a:r>
          </a:p>
        </p:txBody>
      </p:sp>
    </p:spTree>
    <p:extLst>
      <p:ext uri="{BB962C8B-B14F-4D97-AF65-F5344CB8AC3E}">
        <p14:creationId xmlns:p14="http://schemas.microsoft.com/office/powerpoint/2010/main" val="24181715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171FD0-2AEB-4FE6-86AB-B2561FAFA4C2}" type="slidenum">
              <a:rPr lang="zh-CN" altLang="en-US" sz="1400">
                <a:solidFill>
                  <a:srgbClr val="000000"/>
                </a:solidFill>
              </a:rPr>
              <a:pPr eaLnBrk="1" hangingPunct="1"/>
              <a:t>88</a:t>
            </a:fld>
            <a:endParaRPr lang="en-US" altLang="zh-CN" sz="1400">
              <a:solidFill>
                <a:srgbClr val="000000"/>
              </a:solidFill>
            </a:endParaRPr>
          </a:p>
        </p:txBody>
      </p:sp>
      <p:sp>
        <p:nvSpPr>
          <p:cNvPr id="215043" name="Rectangle 4"/>
          <p:cNvSpPr>
            <a:spLocks noChangeArrowheads="1"/>
          </p:cNvSpPr>
          <p:nvPr/>
        </p:nvSpPr>
        <p:spPr bwMode="auto">
          <a:xfrm>
            <a:off x="2235200" y="1600200"/>
            <a:ext cx="6769100" cy="3441700"/>
          </a:xfrm>
          <a:prstGeom prst="rect">
            <a:avLst/>
          </a:prstGeom>
          <a:solidFill>
            <a:srgbClr val="CCCCFF">
              <a:alpha val="5215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5044" name="Rectangle 3"/>
          <p:cNvSpPr>
            <a:spLocks noGrp="1" noChangeArrowheads="1"/>
          </p:cNvSpPr>
          <p:nvPr>
            <p:ph type="body" idx="1"/>
          </p:nvPr>
        </p:nvSpPr>
        <p:spPr>
          <a:xfrm>
            <a:off x="2017713" y="1214439"/>
            <a:ext cx="7785100" cy="4962525"/>
          </a:xfrm>
          <a:noFill/>
        </p:spPr>
        <p:txBody>
          <a:bodyPr>
            <a:spAutoFit/>
          </a:bodyPr>
          <a:lstStyle/>
          <a:p>
            <a:pPr eaLnBrk="1" hangingPunct="1">
              <a:lnSpc>
                <a:spcPct val="80000"/>
              </a:lnSpc>
              <a:buNone/>
              <a:tabLst>
                <a:tab pos="571500" algn="l"/>
                <a:tab pos="800100" algn="l"/>
                <a:tab pos="1028700" algn="l"/>
                <a:tab pos="4521200" algn="l"/>
              </a:tabLst>
            </a:pPr>
            <a:r>
              <a:rPr lang="en-US" altLang="zh-CN" b="1"/>
              <a:t>Example</a:t>
            </a:r>
          </a:p>
          <a:p>
            <a:pPr eaLnBrk="1" hangingPunct="1">
              <a:lnSpc>
                <a:spcPts val="900"/>
              </a:lnSpc>
              <a:spcBef>
                <a:spcPct val="0"/>
              </a:spcBef>
              <a:buNone/>
              <a:tabLst>
                <a:tab pos="571500" algn="l"/>
                <a:tab pos="800100" algn="l"/>
                <a:tab pos="1028700" algn="l"/>
                <a:tab pos="4521200" algn="l"/>
              </a:tabLst>
            </a:pPr>
            <a:endParaRPr lang="en-US" altLang="zh-CN" b="1">
              <a:latin typeface="Arial" panose="020B0604020202020204" pitchFamily="34" charset="0"/>
            </a:endParaRPr>
          </a:p>
          <a:p>
            <a:pPr eaLnBrk="1" hangingPunct="1">
              <a:lnSpc>
                <a:spcPct val="80000"/>
              </a:lnSpc>
              <a:buNone/>
              <a:tabLst>
                <a:tab pos="571500" algn="l"/>
                <a:tab pos="800100" algn="l"/>
                <a:tab pos="1028700" algn="l"/>
                <a:tab pos="4521200" algn="l"/>
              </a:tabLst>
            </a:pPr>
            <a:r>
              <a:rPr lang="en-US" altLang="zh-CN" b="1">
                <a:latin typeface="Arial" panose="020B0604020202020204" pitchFamily="34" charset="0"/>
              </a:rPr>
              <a:t>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class Sequence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void Add(object x);			// method</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string Name { </a:t>
            </a:r>
            <a:r>
              <a:rPr lang="en-US" altLang="zh-CN" b="1">
                <a:solidFill>
                  <a:schemeClr val="folHlink"/>
                </a:solidFill>
                <a:latin typeface="Calibri" panose="020F0502020204030204" pitchFamily="34" charset="0"/>
              </a:rPr>
              <a:t>get;</a:t>
            </a:r>
            <a:r>
              <a:rPr lang="en-US" altLang="zh-CN" b="1">
                <a:latin typeface="Calibri" panose="020F0502020204030204" pitchFamily="34" charset="0"/>
              </a:rPr>
              <a:t> }			// property</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object this [int i] { </a:t>
            </a:r>
            <a:r>
              <a:rPr lang="en-US" altLang="zh-CN" b="1">
                <a:solidFill>
                  <a:schemeClr val="folHlink"/>
                </a:solidFill>
                <a:latin typeface="Calibri" panose="020F0502020204030204" pitchFamily="34" charset="0"/>
              </a:rPr>
              <a:t>get; set;</a:t>
            </a:r>
            <a:r>
              <a:rPr lang="en-US" altLang="zh-CN" b="1">
                <a:latin typeface="Calibri" panose="020F0502020204030204" pitchFamily="34" charset="0"/>
              </a:rPr>
              <a:t> }	// indexer</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endParaRPr lang="en-US" altLang="zh-CN" b="1">
              <a:latin typeface="Calibri" panose="020F0502020204030204" pitchFamily="34" charset="0"/>
            </a:endParaRP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class List : Sequence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void Add(object x)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string Name { </a:t>
            </a:r>
            <a:r>
              <a:rPr lang="en-US" altLang="zh-CN" b="1">
                <a:solidFill>
                  <a:schemeClr val="folHlink"/>
                </a:solidFill>
                <a:latin typeface="Calibri" panose="020F0502020204030204" pitchFamily="34" charset="0"/>
              </a:rPr>
              <a:t>get {...}</a:t>
            </a: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object this [int i] { </a:t>
            </a:r>
            <a:r>
              <a:rPr lang="en-US" altLang="zh-CN" b="1">
                <a:solidFill>
                  <a:schemeClr val="folHlink"/>
                </a:solidFill>
                <a:latin typeface="Calibri" panose="020F0502020204030204" pitchFamily="34" charset="0"/>
              </a:rPr>
              <a:t>get {...} set {...}</a:t>
            </a: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endParaRPr lang="en-US" altLang="zh-CN" b="1">
              <a:latin typeface="Calibri" panose="020F0502020204030204" pitchFamily="34" charset="0"/>
            </a:endParaRPr>
          </a:p>
          <a:p>
            <a:pPr eaLnBrk="1" hangingPunct="1">
              <a:lnSpc>
                <a:spcPct val="80000"/>
              </a:lnSpc>
              <a:buNone/>
              <a:tabLst>
                <a:tab pos="571500" algn="l"/>
                <a:tab pos="800100" algn="l"/>
                <a:tab pos="1028700" algn="l"/>
                <a:tab pos="4521200" algn="l"/>
              </a:tabLst>
            </a:pPr>
            <a:r>
              <a:rPr lang="en-US" altLang="zh-CN" b="1"/>
              <a:t>Note</a:t>
            </a:r>
          </a:p>
          <a:p>
            <a:pPr eaLnBrk="1" hangingPunct="1">
              <a:lnSpc>
                <a:spcPct val="80000"/>
              </a:lnSpc>
              <a:buClr>
                <a:schemeClr val="tx1"/>
              </a:buClr>
              <a:buFont typeface="Wingdings" panose="05000000000000000000" pitchFamily="2" charset="2"/>
              <a:buChar char="l"/>
              <a:tabLst>
                <a:tab pos="571500" algn="l"/>
                <a:tab pos="800100" algn="l"/>
                <a:tab pos="1028700" algn="l"/>
                <a:tab pos="4521200" algn="l"/>
              </a:tabLst>
            </a:pPr>
            <a:r>
              <a:rPr lang="en-US" altLang="zh-CN" b="1"/>
              <a:t>Overriding indexers and properties must have the same get and set methods as in the base class</a:t>
            </a:r>
          </a:p>
        </p:txBody>
      </p:sp>
      <p:sp>
        <p:nvSpPr>
          <p:cNvPr id="215045"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Abstract Properties and Indexers</a:t>
            </a:r>
          </a:p>
        </p:txBody>
      </p:sp>
    </p:spTree>
    <p:extLst>
      <p:ext uri="{BB962C8B-B14F-4D97-AF65-F5344CB8AC3E}">
        <p14:creationId xmlns:p14="http://schemas.microsoft.com/office/powerpoint/2010/main" val="1624344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BF7F8B9-063B-4134-8C79-0580CEB3B352}" type="slidenum">
              <a:rPr lang="zh-CN" altLang="en-US" sz="1400">
                <a:solidFill>
                  <a:srgbClr val="000000"/>
                </a:solidFill>
              </a:rPr>
              <a:pPr eaLnBrk="1" hangingPunct="1"/>
              <a:t>89</a:t>
            </a:fld>
            <a:endParaRPr lang="en-US" altLang="zh-CN" sz="1400">
              <a:solidFill>
                <a:srgbClr val="000000"/>
              </a:solidFill>
            </a:endParaRPr>
          </a:p>
        </p:txBody>
      </p:sp>
      <p:sp>
        <p:nvSpPr>
          <p:cNvPr id="216067" name="Rectangle 4"/>
          <p:cNvSpPr>
            <a:spLocks noChangeArrowheads="1"/>
          </p:cNvSpPr>
          <p:nvPr/>
        </p:nvSpPr>
        <p:spPr bwMode="auto">
          <a:xfrm>
            <a:off x="2120900" y="1562100"/>
            <a:ext cx="4953000" cy="2197100"/>
          </a:xfrm>
          <a:prstGeom prst="rect">
            <a:avLst/>
          </a:prstGeom>
          <a:solidFill>
            <a:srgbClr val="CCCCFF">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21859" name="Rectangle 3"/>
          <p:cNvSpPr>
            <a:spLocks noGrp="1" noChangeArrowheads="1"/>
          </p:cNvSpPr>
          <p:nvPr>
            <p:ph type="body" idx="1"/>
          </p:nvPr>
        </p:nvSpPr>
        <p:spPr>
          <a:xfrm>
            <a:off x="2030413" y="1176339"/>
            <a:ext cx="8255000" cy="5109091"/>
          </a:xfrm>
          <a:noFill/>
        </p:spPr>
        <p:txBody>
          <a:bodyPr>
            <a:spAutoFit/>
          </a:bodyPr>
          <a:lstStyle/>
          <a:p>
            <a:pPr eaLnBrk="1" hangingPunct="1">
              <a:lnSpc>
                <a:spcPct val="110000"/>
              </a:lnSpc>
              <a:buNone/>
              <a:tabLst>
                <a:tab pos="571500" algn="l"/>
                <a:tab pos="800100" algn="l"/>
              </a:tabLst>
            </a:pPr>
            <a:r>
              <a:rPr lang="en-US" altLang="zh-CN" b="1" dirty="0"/>
              <a:t>Example</a:t>
            </a:r>
          </a:p>
          <a:p>
            <a:pPr eaLnBrk="1" hangingPunct="1">
              <a:spcBef>
                <a:spcPct val="0"/>
              </a:spcBef>
              <a:buNone/>
              <a:tabLst>
                <a:tab pos="571500" algn="l"/>
                <a:tab pos="800100" algn="l"/>
              </a:tabLst>
            </a:pP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sealed</a:t>
            </a:r>
            <a:r>
              <a:rPr lang="en-US" altLang="zh-CN" b="1" dirty="0">
                <a:latin typeface="Calibri" panose="020F0502020204030204" pitchFamily="34" charset="0"/>
              </a:rPr>
              <a:t> class Account : Asset {</a:t>
            </a:r>
          </a:p>
          <a:p>
            <a:pPr eaLnBrk="1" hangingPunct="1">
              <a:buNone/>
              <a:tabLst>
                <a:tab pos="571500" algn="l"/>
                <a:tab pos="800100" algn="l"/>
              </a:tabLst>
            </a:pPr>
            <a:r>
              <a:rPr lang="en-US" altLang="zh-CN" b="1" dirty="0">
                <a:latin typeface="Calibri" panose="020F0502020204030204" pitchFamily="34" charset="0"/>
              </a:rPr>
              <a:t>		long balance;</a:t>
            </a:r>
          </a:p>
          <a:p>
            <a:pPr eaLnBrk="1" hangingPunct="1">
              <a:buNone/>
              <a:tabLst>
                <a:tab pos="571500" algn="l"/>
                <a:tab pos="800100" algn="l"/>
              </a:tabLst>
            </a:pPr>
            <a:r>
              <a:rPr lang="en-US" altLang="zh-CN" b="1" dirty="0">
                <a:latin typeface="Calibri" panose="020F0502020204030204" pitchFamily="34" charset="0"/>
              </a:rPr>
              <a:t>		public void Deposit (long x) { ... }</a:t>
            </a:r>
          </a:p>
          <a:p>
            <a:pPr eaLnBrk="1" hangingPunct="1">
              <a:buNone/>
              <a:tabLst>
                <a:tab pos="571500" algn="l"/>
                <a:tab pos="800100" algn="l"/>
              </a:tabLst>
            </a:pPr>
            <a:r>
              <a:rPr lang="en-US" altLang="zh-CN" b="1" dirty="0">
                <a:latin typeface="Calibri" panose="020F0502020204030204" pitchFamily="34" charset="0"/>
              </a:rPr>
              <a:t>		public void Withdraw (long x) { ... }</a:t>
            </a:r>
          </a:p>
          <a:p>
            <a:pPr eaLnBrk="1" hangingPunct="1">
              <a:buNone/>
              <a:tabLst>
                <a:tab pos="571500" algn="l"/>
                <a:tab pos="800100" algn="l"/>
              </a:tabLst>
            </a:pPr>
            <a:r>
              <a:rPr lang="en-US" altLang="zh-CN" b="1" dirty="0">
                <a:latin typeface="Calibri" panose="020F0502020204030204" pitchFamily="34" charset="0"/>
              </a:rPr>
              <a:t>		...</a:t>
            </a:r>
          </a:p>
          <a:p>
            <a:pPr eaLnBrk="1" hangingPunct="1">
              <a:buNone/>
              <a:tabLst>
                <a:tab pos="571500" algn="l"/>
                <a:tab pos="800100" algn="l"/>
              </a:tabLst>
            </a:pPr>
            <a:r>
              <a:rPr lang="en-US" altLang="zh-CN" b="1" dirty="0">
                <a:latin typeface="Calibri" panose="020F0502020204030204" pitchFamily="34" charset="0"/>
              </a:rPr>
              <a:t>	}</a:t>
            </a:r>
          </a:p>
          <a:p>
            <a:pPr eaLnBrk="1" hangingPunct="1">
              <a:lnSpc>
                <a:spcPct val="120000"/>
              </a:lnSpc>
              <a:buNone/>
              <a:tabLst>
                <a:tab pos="571500" algn="l"/>
                <a:tab pos="800100" algn="l"/>
              </a:tabLst>
            </a:pPr>
            <a:r>
              <a:rPr lang="en-US" altLang="zh-CN" b="1" dirty="0"/>
              <a:t>Note</a:t>
            </a:r>
          </a:p>
          <a:p>
            <a:pPr eaLnBrk="1" hangingPunct="1">
              <a:spcBef>
                <a:spcPct val="0"/>
              </a:spcBef>
              <a:buClr>
                <a:schemeClr val="tx1"/>
              </a:buClr>
              <a:buFont typeface="Wingdings" panose="05000000000000000000" pitchFamily="2" charset="2"/>
              <a:buChar char="l"/>
              <a:tabLst>
                <a:tab pos="571500" algn="l"/>
                <a:tab pos="800100" algn="l"/>
              </a:tabLst>
            </a:pPr>
            <a:r>
              <a:rPr lang="en-US" altLang="zh-CN" b="1" i="1" dirty="0"/>
              <a:t>sealed</a:t>
            </a:r>
            <a:r>
              <a:rPr lang="en-US" altLang="zh-CN" b="1" dirty="0"/>
              <a:t> classes cannot be extended (same as </a:t>
            </a:r>
            <a:r>
              <a:rPr lang="en-US" altLang="zh-CN" b="1" i="1" dirty="0"/>
              <a:t>final</a:t>
            </a:r>
            <a:r>
              <a:rPr lang="en-US" altLang="zh-CN" b="1" dirty="0"/>
              <a:t> classes in Java),</a:t>
            </a:r>
            <a:br>
              <a:rPr lang="en-US" altLang="zh-CN" b="1" dirty="0"/>
            </a:br>
            <a:r>
              <a:rPr lang="en-US" altLang="zh-CN" b="1" dirty="0"/>
              <a:t>but they can inherit from other classes.</a:t>
            </a:r>
          </a:p>
          <a:p>
            <a:pPr eaLnBrk="1" hangingPunct="1">
              <a:buClr>
                <a:schemeClr val="tx1"/>
              </a:buClr>
              <a:buFont typeface="Wingdings" panose="05000000000000000000" pitchFamily="2" charset="2"/>
              <a:buChar char="l"/>
              <a:tabLst>
                <a:tab pos="571500" algn="l"/>
                <a:tab pos="800100" algn="l"/>
              </a:tabLst>
            </a:pPr>
            <a:r>
              <a:rPr lang="en-US" altLang="zh-CN" b="1" i="1" dirty="0"/>
              <a:t>override</a:t>
            </a:r>
            <a:r>
              <a:rPr lang="en-US" altLang="zh-CN" b="1" dirty="0"/>
              <a:t> methods can be declared as </a:t>
            </a:r>
            <a:r>
              <a:rPr lang="en-US" altLang="zh-CN" b="1" i="1" dirty="0"/>
              <a:t>sealed</a:t>
            </a:r>
            <a:r>
              <a:rPr lang="en-US" altLang="zh-CN" b="1" dirty="0"/>
              <a:t> individually.</a:t>
            </a:r>
          </a:p>
          <a:p>
            <a:pPr eaLnBrk="1" hangingPunct="1">
              <a:buClr>
                <a:schemeClr val="tx1"/>
              </a:buClr>
              <a:buFont typeface="Wingdings" panose="05000000000000000000" pitchFamily="2" charset="2"/>
              <a:buChar char="l"/>
              <a:tabLst>
                <a:tab pos="571500" algn="l"/>
                <a:tab pos="800100" algn="l"/>
              </a:tabLst>
            </a:pPr>
            <a:r>
              <a:rPr lang="en-US" altLang="zh-CN" b="1" dirty="0"/>
              <a:t>Reason:</a:t>
            </a:r>
          </a:p>
          <a:p>
            <a:pPr lvl="1" eaLnBrk="1" hangingPunct="1">
              <a:buClr>
                <a:schemeClr val="folHlink"/>
              </a:buClr>
              <a:buSzPct val="60000"/>
              <a:tabLst>
                <a:tab pos="571500" algn="l"/>
                <a:tab pos="800100" algn="l"/>
              </a:tabLst>
            </a:pPr>
            <a:r>
              <a:rPr lang="en-US" altLang="zh-CN" b="1" u="sng" dirty="0">
                <a:solidFill>
                  <a:srgbClr val="FF0000"/>
                </a:solidFill>
              </a:rPr>
              <a:t>Security (avoids inadvertent modification of the class semantics)</a:t>
            </a:r>
          </a:p>
          <a:p>
            <a:pPr lvl="1" eaLnBrk="1" hangingPunct="1">
              <a:buClr>
                <a:schemeClr val="folHlink"/>
              </a:buClr>
              <a:buSzPct val="60000"/>
              <a:tabLst>
                <a:tab pos="571500" algn="l"/>
                <a:tab pos="800100" algn="l"/>
              </a:tabLst>
            </a:pPr>
            <a:r>
              <a:rPr lang="en-US" altLang="zh-CN" b="1" u="sng" dirty="0">
                <a:solidFill>
                  <a:srgbClr val="FF0000"/>
                </a:solidFill>
              </a:rPr>
              <a:t>Efficiency (methods can possibly be called using static binding)</a:t>
            </a:r>
          </a:p>
        </p:txBody>
      </p:sp>
      <p:sp>
        <p:nvSpPr>
          <p:cNvPr id="216069"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Sealed Classes</a:t>
            </a:r>
          </a:p>
        </p:txBody>
      </p:sp>
    </p:spTree>
    <p:extLst>
      <p:ext uri="{BB962C8B-B14F-4D97-AF65-F5344CB8AC3E}">
        <p14:creationId xmlns:p14="http://schemas.microsoft.com/office/powerpoint/2010/main" val="2388825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1859">
                                            <p:txEl>
                                              <p:pRg st="7" end="7"/>
                                            </p:txEl>
                                          </p:spTgt>
                                        </p:tgtEl>
                                        <p:attrNameLst>
                                          <p:attrName>style.visibility</p:attrName>
                                        </p:attrNameLst>
                                      </p:cBhvr>
                                      <p:to>
                                        <p:strVal val="visible"/>
                                      </p:to>
                                    </p:set>
                                    <p:animEffect transition="in" filter="dissolve">
                                      <p:cBhvr>
                                        <p:cTn id="7" dur="500"/>
                                        <p:tgtEl>
                                          <p:spTgt spid="121859">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1859">
                                            <p:txEl>
                                              <p:pRg st="8" end="8"/>
                                            </p:txEl>
                                          </p:spTgt>
                                        </p:tgtEl>
                                        <p:attrNameLst>
                                          <p:attrName>style.visibility</p:attrName>
                                        </p:attrNameLst>
                                      </p:cBhvr>
                                      <p:to>
                                        <p:strVal val="visible"/>
                                      </p:to>
                                    </p:set>
                                    <p:animEffect transition="in" filter="dissolve">
                                      <p:cBhvr>
                                        <p:cTn id="10" dur="500"/>
                                        <p:tgtEl>
                                          <p:spTgt spid="121859">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1859">
                                            <p:txEl>
                                              <p:pRg st="9" end="9"/>
                                            </p:txEl>
                                          </p:spTgt>
                                        </p:tgtEl>
                                        <p:attrNameLst>
                                          <p:attrName>style.visibility</p:attrName>
                                        </p:attrNameLst>
                                      </p:cBhvr>
                                      <p:to>
                                        <p:strVal val="visible"/>
                                      </p:to>
                                    </p:set>
                                    <p:animEffect transition="in" filter="dissolve">
                                      <p:cBhvr>
                                        <p:cTn id="13" dur="500"/>
                                        <p:tgtEl>
                                          <p:spTgt spid="121859">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1859">
                                            <p:txEl>
                                              <p:pRg st="10" end="10"/>
                                            </p:txEl>
                                          </p:spTgt>
                                        </p:tgtEl>
                                        <p:attrNameLst>
                                          <p:attrName>style.visibility</p:attrName>
                                        </p:attrNameLst>
                                      </p:cBhvr>
                                      <p:to>
                                        <p:strVal val="visible"/>
                                      </p:to>
                                    </p:set>
                                    <p:animEffect transition="in" filter="dissolve">
                                      <p:cBhvr>
                                        <p:cTn id="16" dur="500"/>
                                        <p:tgtEl>
                                          <p:spTgt spid="121859">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21859">
                                            <p:txEl>
                                              <p:pRg st="11" end="11"/>
                                            </p:txEl>
                                          </p:spTgt>
                                        </p:tgtEl>
                                        <p:attrNameLst>
                                          <p:attrName>style.visibility</p:attrName>
                                        </p:attrNameLst>
                                      </p:cBhvr>
                                      <p:to>
                                        <p:strVal val="visible"/>
                                      </p:to>
                                    </p:set>
                                    <p:animEffect transition="in" filter="dissolve">
                                      <p:cBhvr>
                                        <p:cTn id="19" dur="500"/>
                                        <p:tgtEl>
                                          <p:spTgt spid="121859">
                                            <p:txEl>
                                              <p:pRg st="11" end="11"/>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21859">
                                            <p:txEl>
                                              <p:pRg st="12" end="12"/>
                                            </p:txEl>
                                          </p:spTgt>
                                        </p:tgtEl>
                                        <p:attrNameLst>
                                          <p:attrName>style.visibility</p:attrName>
                                        </p:attrNameLst>
                                      </p:cBhvr>
                                      <p:to>
                                        <p:strVal val="visible"/>
                                      </p:to>
                                    </p:set>
                                    <p:animEffect transition="in" filter="dissolve">
                                      <p:cBhvr>
                                        <p:cTn id="22" dur="500"/>
                                        <p:tgtEl>
                                          <p:spTgt spid="1218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6EC99A1-4545-4360-8B6C-D2F4C4F11A80}" type="slidenum">
              <a:rPr lang="zh-CN" altLang="en-US" sz="1400">
                <a:solidFill>
                  <a:srgbClr val="000000"/>
                </a:solidFill>
              </a:rPr>
              <a:pPr eaLnBrk="1" hangingPunct="1"/>
              <a:t>9</a:t>
            </a:fld>
            <a:endParaRPr lang="en-US" altLang="zh-CN" sz="1400">
              <a:solidFill>
                <a:srgbClr val="000000"/>
              </a:solidFill>
            </a:endParaRPr>
          </a:p>
        </p:txBody>
      </p:sp>
      <p:sp>
        <p:nvSpPr>
          <p:cNvPr id="210947"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Fragile Base Class Problem (in Java)</a:t>
            </a:r>
          </a:p>
        </p:txBody>
      </p:sp>
      <p:sp>
        <p:nvSpPr>
          <p:cNvPr id="146436" name="Text Box 4"/>
          <p:cNvSpPr txBox="1">
            <a:spLocks noChangeArrowheads="1"/>
          </p:cNvSpPr>
          <p:nvPr/>
        </p:nvSpPr>
        <p:spPr bwMode="auto">
          <a:xfrm>
            <a:off x="1922464" y="1293814"/>
            <a:ext cx="8682037"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Font typeface="Wingdings" panose="05000000000000000000" pitchFamily="2" charset="2"/>
              <a:buChar char="l"/>
            </a:pPr>
            <a:r>
              <a:rPr kumimoji="0" lang="en-US" altLang="zh-CN" sz="2200" b="1">
                <a:solidFill>
                  <a:srgbClr val="000000"/>
                </a:solidFill>
              </a:rPr>
              <a:t>In C# nothing happens, as long as </a:t>
            </a:r>
            <a:r>
              <a:rPr kumimoji="0" lang="en-US" altLang="zh-CN" sz="2200" b="1" i="1">
                <a:solidFill>
                  <a:srgbClr val="000000"/>
                </a:solidFill>
              </a:rPr>
              <a:t>MyClass</a:t>
            </a:r>
            <a:r>
              <a:rPr kumimoji="0" lang="en-US" altLang="zh-CN" sz="2200" b="1">
                <a:solidFill>
                  <a:srgbClr val="000000"/>
                </a:solidFill>
              </a:rPr>
              <a:t> is not recompiled.</a:t>
            </a:r>
            <a:br>
              <a:rPr kumimoji="0" lang="en-US" altLang="zh-CN" sz="2200" b="1">
                <a:solidFill>
                  <a:srgbClr val="000000"/>
                </a:solidFill>
              </a:rPr>
            </a:br>
            <a:r>
              <a:rPr kumimoji="0" lang="en-US" altLang="zh-CN" sz="2200" b="1" i="1">
                <a:solidFill>
                  <a:srgbClr val="000000"/>
                </a:solidFill>
              </a:rPr>
              <a:t>MyClass</a:t>
            </a:r>
            <a:r>
              <a:rPr kumimoji="0" lang="en-US" altLang="zh-CN" sz="2200" b="1">
                <a:solidFill>
                  <a:srgbClr val="000000"/>
                </a:solidFill>
              </a:rPr>
              <a:t> still relies on the old version of </a:t>
            </a:r>
            <a:r>
              <a:rPr kumimoji="0" lang="en-US" altLang="zh-CN" sz="2200" b="1" i="1">
                <a:solidFill>
                  <a:srgbClr val="000000"/>
                </a:solidFill>
              </a:rPr>
              <a:t>LibraryClass </a:t>
            </a:r>
            <a:r>
              <a:rPr kumimoji="0" lang="en-US" altLang="zh-CN" sz="2200" b="1">
                <a:solidFill>
                  <a:srgbClr val="000000"/>
                </a:solidFill>
              </a:rPr>
              <a:t>(</a:t>
            </a:r>
            <a:r>
              <a:rPr kumimoji="0" lang="en-US" altLang="zh-CN" sz="2200" b="1">
                <a:solidFill>
                  <a:srgbClr val="3333CC"/>
                </a:solidFill>
              </a:rPr>
              <a:t>Versioning</a:t>
            </a:r>
            <a:r>
              <a:rPr kumimoji="0" lang="en-US" altLang="zh-CN" sz="2200" b="1">
                <a:solidFill>
                  <a:srgbClr val="000000"/>
                </a:solidFill>
              </a:rPr>
              <a:t>)</a:t>
            </a:r>
            <a:br>
              <a:rPr kumimoji="0" lang="en-US" altLang="zh-CN" sz="2200" b="1">
                <a:solidFill>
                  <a:srgbClr val="000000"/>
                </a:solidFill>
              </a:rPr>
            </a:br>
            <a:r>
              <a:rPr kumimoji="0" lang="en-US" altLang="zh-CN" sz="2200" b="1">
                <a:solidFill>
                  <a:srgbClr val="000000"/>
                </a:solidFill>
                <a:sym typeface="Wingdings" panose="05000000000000000000" pitchFamily="2" charset="2"/>
              </a:rPr>
              <a:t></a:t>
            </a:r>
            <a:r>
              <a:rPr kumimoji="0" lang="en-US" altLang="zh-CN" sz="2200" b="1">
                <a:solidFill>
                  <a:srgbClr val="000000"/>
                </a:solidFill>
              </a:rPr>
              <a:t> old </a:t>
            </a:r>
            <a:r>
              <a:rPr kumimoji="0" lang="en-US" altLang="zh-CN" sz="2200" b="1" i="1">
                <a:solidFill>
                  <a:srgbClr val="000000"/>
                </a:solidFill>
              </a:rPr>
              <a:t>CleanUp()</a:t>
            </a:r>
            <a:r>
              <a:rPr kumimoji="0" lang="en-US" altLang="zh-CN" sz="2200" b="1">
                <a:solidFill>
                  <a:srgbClr val="000000"/>
                </a:solidFill>
              </a:rPr>
              <a:t> does not call </a:t>
            </a:r>
            <a:r>
              <a:rPr kumimoji="0" lang="en-US" altLang="zh-CN" sz="2200" b="1" i="1">
                <a:solidFill>
                  <a:srgbClr val="000000"/>
                </a:solidFill>
              </a:rPr>
              <a:t>LibraryClass.Delete()</a:t>
            </a:r>
            <a:r>
              <a:rPr kumimoji="0" lang="en-US" altLang="zh-CN" sz="2200" b="1">
                <a:solidFill>
                  <a:srgbClr val="000000"/>
                </a:solidFill>
              </a:rPr>
              <a:t>.</a:t>
            </a:r>
          </a:p>
          <a:p>
            <a:pPr>
              <a:lnSpc>
                <a:spcPct val="120000"/>
              </a:lnSpc>
              <a:spcBef>
                <a:spcPct val="0"/>
              </a:spcBef>
              <a:buClrTx/>
              <a:buFont typeface="Wingdings" panose="05000000000000000000" pitchFamily="2" charset="2"/>
              <a:buChar char="l"/>
            </a:pPr>
            <a:endParaRPr kumimoji="0" lang="en-US" altLang="zh-CN" sz="2200" b="1">
              <a:solidFill>
                <a:srgbClr val="000000"/>
              </a:solidFill>
            </a:endParaRPr>
          </a:p>
          <a:p>
            <a:pPr>
              <a:lnSpc>
                <a:spcPct val="120000"/>
              </a:lnSpc>
              <a:spcBef>
                <a:spcPct val="0"/>
              </a:spcBef>
              <a:buClrTx/>
              <a:buFont typeface="Wingdings" panose="05000000000000000000" pitchFamily="2" charset="2"/>
              <a:buChar char="l"/>
            </a:pPr>
            <a:r>
              <a:rPr kumimoji="0" lang="en-US" altLang="zh-CN" sz="2200" b="1">
                <a:solidFill>
                  <a:srgbClr val="000000"/>
                </a:solidFill>
              </a:rPr>
              <a:t>If </a:t>
            </a:r>
            <a:r>
              <a:rPr kumimoji="0" lang="en-US" altLang="zh-CN" sz="2200" b="1" i="1">
                <a:solidFill>
                  <a:srgbClr val="000000"/>
                </a:solidFill>
              </a:rPr>
              <a:t>MyClass</a:t>
            </a:r>
            <a:r>
              <a:rPr kumimoji="0" lang="en-US" altLang="zh-CN" sz="2200" b="1">
                <a:solidFill>
                  <a:srgbClr val="000000"/>
                </a:solidFill>
              </a:rPr>
              <a:t> is recompiled, the compiler forces </a:t>
            </a:r>
            <a:r>
              <a:rPr kumimoji="0" lang="en-US" altLang="zh-CN" sz="2200" b="1" i="1">
                <a:solidFill>
                  <a:srgbClr val="000000"/>
                </a:solidFill>
              </a:rPr>
              <a:t>Delete</a:t>
            </a:r>
            <a:r>
              <a:rPr kumimoji="0" lang="en-US" altLang="zh-CN" sz="2200" b="1">
                <a:solidFill>
                  <a:srgbClr val="000000"/>
                </a:solidFill>
              </a:rPr>
              <a:t> to be declared</a:t>
            </a:r>
            <a:br>
              <a:rPr kumimoji="0" lang="en-US" altLang="zh-CN" sz="2200" b="1">
                <a:solidFill>
                  <a:srgbClr val="000000"/>
                </a:solidFill>
              </a:rPr>
            </a:br>
            <a:r>
              <a:rPr kumimoji="0" lang="en-US" altLang="zh-CN" sz="2200" b="1">
                <a:solidFill>
                  <a:srgbClr val="000000"/>
                </a:solidFill>
              </a:rPr>
              <a:t>as </a:t>
            </a:r>
            <a:r>
              <a:rPr kumimoji="0" lang="en-US" altLang="zh-CN" sz="2200" b="1" i="1">
                <a:solidFill>
                  <a:srgbClr val="000000"/>
                </a:solidFill>
              </a:rPr>
              <a:t>new</a:t>
            </a:r>
            <a:r>
              <a:rPr kumimoji="0" lang="en-US" altLang="zh-CN" sz="2200" b="1">
                <a:solidFill>
                  <a:srgbClr val="000000"/>
                </a:solidFill>
              </a:rPr>
              <a:t> or </a:t>
            </a:r>
            <a:r>
              <a:rPr kumimoji="0" lang="en-US" altLang="zh-CN" sz="2200" b="1" i="1">
                <a:solidFill>
                  <a:srgbClr val="000000"/>
                </a:solidFill>
              </a:rPr>
              <a:t>override</a:t>
            </a:r>
            <a:r>
              <a:rPr kumimoji="0" lang="en-US" altLang="zh-CN" sz="2200" b="1">
                <a:solidFill>
                  <a:srgbClr val="000000"/>
                </a:solidFill>
              </a:rPr>
              <a:t>. =&gt; </a:t>
            </a:r>
            <a:r>
              <a:rPr kumimoji="0" lang="en-US" altLang="zh-CN" sz="2200" b="1" i="1">
                <a:solidFill>
                  <a:srgbClr val="000000"/>
                </a:solidFill>
              </a:rPr>
              <a:t>new</a:t>
            </a:r>
            <a:r>
              <a:rPr kumimoji="0" lang="en-US" altLang="zh-CN" sz="2200" b="1">
                <a:solidFill>
                  <a:srgbClr val="000000"/>
                </a:solidFill>
              </a:rPr>
              <a:t> would avoid the fragile base class problem.</a:t>
            </a:r>
            <a:endParaRPr kumimoji="0" lang="de-AT" altLang="zh-CN" sz="2200" b="1">
              <a:solidFill>
                <a:srgbClr val="000000"/>
              </a:solidFill>
            </a:endParaRPr>
          </a:p>
        </p:txBody>
      </p:sp>
    </p:spTree>
    <p:extLst>
      <p:ext uri="{BB962C8B-B14F-4D97-AF65-F5344CB8AC3E}">
        <p14:creationId xmlns:p14="http://schemas.microsoft.com/office/powerpoint/2010/main" val="378304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324D3A2-1F85-4155-A772-119D99DA3C20}" type="slidenum">
              <a:rPr lang="zh-CN" altLang="en-US" sz="1400">
                <a:solidFill>
                  <a:srgbClr val="000000"/>
                </a:solidFill>
              </a:rPr>
              <a:pPr eaLnBrk="1" hangingPunct="1"/>
              <a:t>90</a:t>
            </a:fld>
            <a:endParaRPr lang="en-US" altLang="zh-CN" sz="1400">
              <a:solidFill>
                <a:srgbClr val="000000"/>
              </a:solidFill>
            </a:endParaRPr>
          </a:p>
        </p:txBody>
      </p:sp>
      <p:sp>
        <p:nvSpPr>
          <p:cNvPr id="217091" name="Rectangle 4"/>
          <p:cNvSpPr>
            <a:spLocks noChangeArrowheads="1"/>
          </p:cNvSpPr>
          <p:nvPr/>
        </p:nvSpPr>
        <p:spPr bwMode="auto">
          <a:xfrm>
            <a:off x="2146300" y="1435100"/>
            <a:ext cx="6286500" cy="20447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7092" name="Rectangle 3"/>
          <p:cNvSpPr>
            <a:spLocks noGrp="1" noChangeArrowheads="1"/>
          </p:cNvSpPr>
          <p:nvPr>
            <p:ph type="body" idx="1"/>
          </p:nvPr>
        </p:nvSpPr>
        <p:spPr>
          <a:xfrm>
            <a:off x="1943100" y="1092200"/>
            <a:ext cx="8458200" cy="2349500"/>
          </a:xfrm>
          <a:noFill/>
        </p:spPr>
        <p:txBody>
          <a:bodyPr>
            <a:spAutoFit/>
          </a:bodyPr>
          <a:lstStyle/>
          <a:p>
            <a:pPr eaLnBrk="1" hangingPunct="1">
              <a:lnSpc>
                <a:spcPct val="90000"/>
              </a:lnSpc>
              <a:spcBef>
                <a:spcPct val="0"/>
              </a:spcBef>
              <a:spcAft>
                <a:spcPct val="20000"/>
              </a:spcAft>
              <a:buNone/>
              <a:tabLst>
                <a:tab pos="571500" algn="l"/>
                <a:tab pos="2120900" algn="l"/>
                <a:tab pos="2870200" algn="l"/>
                <a:tab pos="3136900" algn="l"/>
              </a:tabLst>
            </a:pPr>
            <a:r>
              <a:rPr lang="en-US" altLang="zh-CN" b="1"/>
              <a:t>Topmost base class of all other classes</a:t>
            </a:r>
            <a:endParaRPr lang="en-US" altLang="zh-CN" b="1">
              <a:latin typeface="Arial" panose="020B0604020202020204" pitchFamily="34" charset="0"/>
            </a:endParaRPr>
          </a:p>
          <a:p>
            <a:pPr eaLnBrk="1" hangingPunct="1">
              <a:lnSpc>
                <a:spcPct val="90000"/>
              </a:lnSpc>
              <a:spcBef>
                <a:spcPct val="0"/>
              </a:spcBef>
              <a:buNone/>
              <a:tabLst>
                <a:tab pos="571500" algn="l"/>
                <a:tab pos="2120900" algn="l"/>
                <a:tab pos="2870200" algn="l"/>
                <a:tab pos="3136900" algn="l"/>
              </a:tabLst>
            </a:pPr>
            <a:r>
              <a:rPr lang="en-US" altLang="zh-CN" b="1">
                <a:latin typeface="Arial" panose="020B0604020202020204" pitchFamily="34" charset="0"/>
              </a:rPr>
              <a:t>	</a:t>
            </a:r>
            <a:r>
              <a:rPr lang="en-US" altLang="zh-CN" b="1">
                <a:latin typeface="Calibri" panose="020F0502020204030204" pitchFamily="34" charset="0"/>
              </a:rPr>
              <a:t>class Object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protected object	MemberwiseClone()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Type 		GetType()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virtual bool 	Equals (object o)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virtual string	ToString()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virtual int 	GetHashCode()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a:t>
            </a:r>
          </a:p>
        </p:txBody>
      </p:sp>
      <p:sp>
        <p:nvSpPr>
          <p:cNvPr id="217093"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Class System.Object</a:t>
            </a:r>
          </a:p>
        </p:txBody>
      </p:sp>
      <p:sp>
        <p:nvSpPr>
          <p:cNvPr id="217094" name="Rectangle 5"/>
          <p:cNvSpPr>
            <a:spLocks noChangeArrowheads="1"/>
          </p:cNvSpPr>
          <p:nvPr/>
        </p:nvSpPr>
        <p:spPr bwMode="auto">
          <a:xfrm>
            <a:off x="1943100" y="3606800"/>
            <a:ext cx="84582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60900" indent="-4660900" eaLnBrk="0" hangingPunct="0">
              <a:spcBef>
                <a:spcPct val="20000"/>
              </a:spcBef>
              <a:buClr>
                <a:schemeClr val="folHlink"/>
              </a:buClr>
              <a:buSzPct val="60000"/>
              <a:buFont typeface="Wingdings" panose="05000000000000000000" pitchFamily="2" charset="2"/>
              <a:buChar char="n"/>
              <a:tabLst>
                <a:tab pos="5334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1pPr>
            <a:lvl2pPr marL="5126038" indent="-285750" eaLnBrk="0" hangingPunct="0">
              <a:spcBef>
                <a:spcPct val="20000"/>
              </a:spcBef>
              <a:buClr>
                <a:schemeClr val="hlink"/>
              </a:buClr>
              <a:buSzPct val="55000"/>
              <a:buFont typeface="Wingdings" panose="05000000000000000000" pitchFamily="2" charset="2"/>
              <a:buChar char="n"/>
              <a:tabLst>
                <a:tab pos="5334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2pPr>
            <a:lvl3pPr marL="5534025" indent="-228600" eaLnBrk="0" hangingPunct="0">
              <a:spcBef>
                <a:spcPct val="20000"/>
              </a:spcBef>
              <a:buClr>
                <a:schemeClr val="folHlink"/>
              </a:buClr>
              <a:buSzPct val="50000"/>
              <a:buFont typeface="Wingdings" panose="05000000000000000000" pitchFamily="2" charset="2"/>
              <a:buChar char="n"/>
              <a:tabLst>
                <a:tab pos="5334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3pPr>
            <a:lvl4pPr marL="5942013" indent="-228600" eaLnBrk="0" hangingPunct="0">
              <a:spcBef>
                <a:spcPct val="20000"/>
              </a:spcBef>
              <a:buClr>
                <a:schemeClr val="accent2"/>
              </a:buClr>
              <a:buSzPct val="55000"/>
              <a:buFont typeface="Wingdings" panose="05000000000000000000" pitchFamily="2" charset="2"/>
              <a:buChar char="n"/>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4pPr>
            <a:lvl5pPr marL="6350000" indent="-228600" eaLnBrk="0" hangingPunct="0">
              <a:spcBef>
                <a:spcPct val="20000"/>
              </a:spcBef>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5pPr>
            <a:lvl6pPr marL="68072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6pPr>
            <a:lvl7pPr marL="72644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7pPr>
            <a:lvl8pPr marL="77216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8pPr>
            <a:lvl9pPr marL="81788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spcAft>
                <a:spcPct val="10000"/>
              </a:spcAft>
              <a:buClr>
                <a:srgbClr val="3333CC"/>
              </a:buClr>
              <a:buFont typeface="Wingdings" panose="05000000000000000000" pitchFamily="2" charset="2"/>
              <a:buNone/>
            </a:pPr>
            <a:r>
              <a:rPr lang="en-US" altLang="zh-CN" b="1" dirty="0">
                <a:solidFill>
                  <a:srgbClr val="000000"/>
                </a:solidFill>
              </a:rPr>
              <a:t>Directly usable:</a:t>
            </a:r>
          </a:p>
          <a:p>
            <a:pPr eaLnBrk="1" hangingPunct="1">
              <a:lnSpc>
                <a:spcPct val="90000"/>
              </a:lnSpc>
              <a:spcBef>
                <a:spcPct val="0"/>
              </a:spcBef>
              <a:buClr>
                <a:srgbClr val="3333CC"/>
              </a:buClr>
              <a:buFont typeface="Wingdings" panose="05000000000000000000" pitchFamily="2" charset="2"/>
              <a:buNone/>
            </a:pPr>
            <a:r>
              <a:rPr lang="en-US" altLang="zh-CN" b="1" dirty="0">
                <a:solidFill>
                  <a:srgbClr val="000000"/>
                </a:solidFill>
              </a:rPr>
              <a:t>	Type t = </a:t>
            </a:r>
            <a:r>
              <a:rPr lang="en-US" altLang="zh-CN" b="1" dirty="0" err="1">
                <a:solidFill>
                  <a:srgbClr val="FF0000"/>
                </a:solidFill>
              </a:rPr>
              <a:t>x.GetType</a:t>
            </a:r>
            <a:r>
              <a:rPr lang="en-US" altLang="zh-CN" b="1" dirty="0">
                <a:solidFill>
                  <a:srgbClr val="FF0000"/>
                </a:solidFill>
              </a:rPr>
              <a:t>()</a:t>
            </a:r>
            <a:r>
              <a:rPr lang="en-US" altLang="zh-CN" b="1" dirty="0">
                <a:solidFill>
                  <a:srgbClr val="000000"/>
                </a:solidFill>
              </a:rPr>
              <a:t>;	returns a type descriptor (for reflection)</a:t>
            </a:r>
          </a:p>
          <a:p>
            <a:pPr eaLnBrk="1" hangingPunct="1">
              <a:lnSpc>
                <a:spcPct val="90000"/>
              </a:lnSpc>
              <a:spcBef>
                <a:spcPct val="0"/>
              </a:spcBef>
              <a:buClr>
                <a:srgbClr val="3333CC"/>
              </a:buClr>
              <a:buFont typeface="Wingdings" panose="05000000000000000000" pitchFamily="2" charset="2"/>
              <a:buNone/>
            </a:pPr>
            <a:r>
              <a:rPr lang="en-US" altLang="zh-CN" b="1" dirty="0">
                <a:solidFill>
                  <a:srgbClr val="000000"/>
                </a:solidFill>
              </a:rPr>
              <a:t>	object copy = </a:t>
            </a:r>
            <a:r>
              <a:rPr lang="en-US" altLang="zh-CN" b="1" dirty="0" err="1">
                <a:solidFill>
                  <a:srgbClr val="FF0000"/>
                </a:solidFill>
              </a:rPr>
              <a:t>x.MemberwiseClone</a:t>
            </a:r>
            <a:r>
              <a:rPr lang="en-US" altLang="zh-CN" b="1" dirty="0">
                <a:solidFill>
                  <a:srgbClr val="FF0000"/>
                </a:solidFill>
              </a:rPr>
              <a:t>()</a:t>
            </a:r>
            <a:r>
              <a:rPr lang="en-US" altLang="zh-CN" b="1" dirty="0">
                <a:solidFill>
                  <a:srgbClr val="000000"/>
                </a:solidFill>
              </a:rPr>
              <a:t>;	</a:t>
            </a:r>
            <a:r>
              <a:rPr lang="en-US" altLang="zh-CN" b="1" u="sng" dirty="0">
                <a:solidFill>
                  <a:srgbClr val="FF0000"/>
                </a:solidFill>
              </a:rPr>
              <a:t>does a shallow copy (this method is protected!)</a:t>
            </a:r>
          </a:p>
        </p:txBody>
      </p:sp>
      <p:sp>
        <p:nvSpPr>
          <p:cNvPr id="217095" name="Rectangle 6"/>
          <p:cNvSpPr>
            <a:spLocks noChangeArrowheads="1"/>
          </p:cNvSpPr>
          <p:nvPr/>
        </p:nvSpPr>
        <p:spPr bwMode="auto">
          <a:xfrm>
            <a:off x="1930400" y="4876800"/>
            <a:ext cx="84582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spcAft>
                <a:spcPct val="10000"/>
              </a:spcAft>
              <a:buClr>
                <a:srgbClr val="3333CC"/>
              </a:buClr>
              <a:buFont typeface="Wingdings" panose="05000000000000000000" pitchFamily="2" charset="2"/>
              <a:buNone/>
            </a:pPr>
            <a:r>
              <a:rPr lang="en-US" altLang="zh-CN" b="1">
                <a:solidFill>
                  <a:srgbClr val="000000"/>
                </a:solidFill>
              </a:rPr>
              <a:t>Overridable in subclasses:</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rPr>
              <a:t>	</a:t>
            </a:r>
            <a:r>
              <a:rPr lang="en-US" altLang="zh-CN" b="1">
                <a:solidFill>
                  <a:srgbClr val="FF0000"/>
                </a:solidFill>
              </a:rPr>
              <a:t>x.Equals(y)</a:t>
            </a:r>
            <a:r>
              <a:rPr lang="en-US" altLang="zh-CN" b="1">
                <a:solidFill>
                  <a:srgbClr val="000000"/>
                </a:solidFill>
              </a:rPr>
              <a:t>		should compare the values of </a:t>
            </a:r>
            <a:r>
              <a:rPr lang="en-US" altLang="zh-CN" b="1" i="1">
                <a:solidFill>
                  <a:srgbClr val="000000"/>
                </a:solidFill>
              </a:rPr>
              <a:t>x</a:t>
            </a:r>
            <a:r>
              <a:rPr lang="en-US" altLang="zh-CN" b="1">
                <a:solidFill>
                  <a:srgbClr val="000000"/>
                </a:solidFill>
              </a:rPr>
              <a:t> and </a:t>
            </a:r>
            <a:r>
              <a:rPr lang="en-US" altLang="zh-CN" b="1" i="1">
                <a:solidFill>
                  <a:srgbClr val="000000"/>
                </a:solidFill>
              </a:rPr>
              <a:t>y</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rPr>
              <a:t>	</a:t>
            </a:r>
            <a:r>
              <a:rPr lang="en-US" altLang="zh-CN" b="1">
                <a:solidFill>
                  <a:srgbClr val="FF0000"/>
                </a:solidFill>
              </a:rPr>
              <a:t>x.ToString()</a:t>
            </a:r>
            <a:r>
              <a:rPr lang="en-US" altLang="zh-CN" b="1">
                <a:solidFill>
                  <a:srgbClr val="000000"/>
                </a:solidFill>
              </a:rPr>
              <a:t>		should return a string representation of </a:t>
            </a:r>
            <a:r>
              <a:rPr lang="en-US" altLang="zh-CN" b="1" i="1">
                <a:solidFill>
                  <a:srgbClr val="000000"/>
                </a:solidFill>
              </a:rPr>
              <a:t>x</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rPr>
              <a:t>	int code = </a:t>
            </a:r>
            <a:r>
              <a:rPr lang="en-US" altLang="zh-CN" b="1">
                <a:solidFill>
                  <a:srgbClr val="FF0000"/>
                </a:solidFill>
              </a:rPr>
              <a:t>x.GetHashCode()</a:t>
            </a:r>
            <a:r>
              <a:rPr lang="en-US" altLang="zh-CN" b="1">
                <a:solidFill>
                  <a:srgbClr val="000000"/>
                </a:solidFill>
              </a:rPr>
              <a:t>;	should return a hash code for </a:t>
            </a:r>
            <a:r>
              <a:rPr lang="en-US" altLang="zh-CN" b="1" i="1">
                <a:solidFill>
                  <a:srgbClr val="000000"/>
                </a:solidFill>
              </a:rPr>
              <a:t>x</a:t>
            </a:r>
            <a:endParaRPr lang="en-US" altLang="zh-CN" b="1">
              <a:solidFill>
                <a:srgbClr val="000000"/>
              </a:solidFill>
            </a:endParaRPr>
          </a:p>
        </p:txBody>
      </p:sp>
    </p:spTree>
    <p:extLst>
      <p:ext uri="{BB962C8B-B14F-4D97-AF65-F5344CB8AC3E}">
        <p14:creationId xmlns:p14="http://schemas.microsoft.com/office/powerpoint/2010/main" val="41739239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CB1326-F762-4264-ABD3-AB2A5DB02144}" type="slidenum">
              <a:rPr lang="zh-CN" altLang="en-US" sz="1400">
                <a:solidFill>
                  <a:srgbClr val="000000"/>
                </a:solidFill>
              </a:rPr>
              <a:pPr eaLnBrk="1" hangingPunct="1"/>
              <a:t>91</a:t>
            </a:fld>
            <a:endParaRPr lang="en-US" altLang="zh-CN" sz="1400">
              <a:solidFill>
                <a:srgbClr val="000000"/>
              </a:solidFill>
            </a:endParaRPr>
          </a:p>
        </p:txBody>
      </p:sp>
      <p:sp>
        <p:nvSpPr>
          <p:cNvPr id="219139" name="Rectangle 4"/>
          <p:cNvSpPr>
            <a:spLocks noChangeArrowheads="1"/>
          </p:cNvSpPr>
          <p:nvPr/>
        </p:nvSpPr>
        <p:spPr bwMode="auto">
          <a:xfrm>
            <a:off x="1943100" y="1054100"/>
            <a:ext cx="8331200" cy="18034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9140" name="Rectangle 3"/>
          <p:cNvSpPr>
            <a:spLocks noGrp="1" noChangeArrowheads="1"/>
          </p:cNvSpPr>
          <p:nvPr>
            <p:ph type="body" idx="1"/>
          </p:nvPr>
        </p:nvSpPr>
        <p:spPr>
          <a:xfrm>
            <a:off x="1928814" y="985839"/>
            <a:ext cx="8574087" cy="5835444"/>
          </a:xfrm>
          <a:noFill/>
        </p:spPr>
        <p:txBody>
          <a:bodyPr>
            <a:spAutoFit/>
          </a:bodyPr>
          <a:lstStyle/>
          <a:p>
            <a:pPr defTabSz="558800" eaLnBrk="1" hangingPunct="1">
              <a:lnSpc>
                <a:spcPts val="800"/>
              </a:lnSpc>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class Fraction {</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x, y;</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public Fraction(</a:t>
            </a:r>
            <a:r>
              <a:rPr lang="en-US" altLang="zh-CN" b="1" dirty="0" err="1">
                <a:latin typeface="Calibri" panose="020F0502020204030204" pitchFamily="34" charset="0"/>
              </a:rPr>
              <a:t>int</a:t>
            </a:r>
            <a:r>
              <a:rPr lang="en-US" altLang="zh-CN" b="1" dirty="0">
                <a:latin typeface="Calibri" panose="020F0502020204030204" pitchFamily="34" charset="0"/>
              </a:rPr>
              <a:t> x, </a:t>
            </a:r>
            <a:r>
              <a:rPr lang="en-US" altLang="zh-CN" b="1" dirty="0" err="1">
                <a:latin typeface="Calibri" panose="020F0502020204030204" pitchFamily="34" charset="0"/>
              </a:rPr>
              <a:t>int</a:t>
            </a:r>
            <a:r>
              <a:rPr lang="en-US" altLang="zh-CN" b="1" dirty="0">
                <a:latin typeface="Calibri" panose="020F0502020204030204" pitchFamily="34" charset="0"/>
              </a:rPr>
              <a:t> y) { </a:t>
            </a:r>
            <a:r>
              <a:rPr lang="en-US" altLang="zh-CN" b="1" dirty="0" err="1">
                <a:latin typeface="Calibri" panose="020F0502020204030204" pitchFamily="34" charset="0"/>
              </a:rPr>
              <a:t>this.x</a:t>
            </a:r>
            <a:r>
              <a:rPr lang="en-US" altLang="zh-CN" b="1" dirty="0">
                <a:latin typeface="Calibri" panose="020F0502020204030204" pitchFamily="34" charset="0"/>
              </a:rPr>
              <a:t> = x; </a:t>
            </a:r>
            <a:r>
              <a:rPr lang="en-US" altLang="zh-CN" b="1" dirty="0" err="1">
                <a:latin typeface="Calibri" panose="020F0502020204030204" pitchFamily="34" charset="0"/>
              </a:rPr>
              <a:t>this.y</a:t>
            </a:r>
            <a:r>
              <a:rPr lang="en-US" altLang="zh-CN" b="1" dirty="0">
                <a:latin typeface="Calibri" panose="020F0502020204030204" pitchFamily="34" charset="0"/>
              </a:rPr>
              <a:t> = y; }</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public static bool operator == (Fraction a, Fraction b)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 return </a:t>
            </a:r>
            <a:r>
              <a:rPr lang="en-US" altLang="zh-CN" b="1" dirty="0" err="1">
                <a:latin typeface="Calibri" panose="020F0502020204030204" pitchFamily="34" charset="0"/>
              </a:rPr>
              <a:t>a.x</a:t>
            </a:r>
            <a:r>
              <a:rPr lang="en-US" altLang="zh-CN" b="1" dirty="0">
                <a:latin typeface="Calibri" panose="020F0502020204030204" pitchFamily="34" charset="0"/>
              </a:rPr>
              <a:t> == </a:t>
            </a:r>
            <a:r>
              <a:rPr lang="en-US" altLang="zh-CN" b="1" dirty="0" err="1">
                <a:latin typeface="Calibri" panose="020F0502020204030204" pitchFamily="34" charset="0"/>
              </a:rPr>
              <a:t>b.x</a:t>
            </a:r>
            <a:r>
              <a:rPr lang="en-US" altLang="zh-CN" b="1" dirty="0">
                <a:latin typeface="Calibri" panose="020F0502020204030204" pitchFamily="34" charset="0"/>
              </a:rPr>
              <a:t> &amp;&amp; </a:t>
            </a:r>
            <a:r>
              <a:rPr lang="en-US" altLang="zh-CN" b="1" dirty="0" err="1">
                <a:latin typeface="Calibri" panose="020F0502020204030204" pitchFamily="34" charset="0"/>
              </a:rPr>
              <a:t>a.y</a:t>
            </a:r>
            <a:r>
              <a:rPr lang="en-US" altLang="zh-CN" b="1" dirty="0">
                <a:latin typeface="Calibri" panose="020F0502020204030204" pitchFamily="34" charset="0"/>
              </a:rPr>
              <a:t> == </a:t>
            </a:r>
            <a:r>
              <a:rPr lang="en-US" altLang="zh-CN" b="1" dirty="0" err="1">
                <a:latin typeface="Calibri" panose="020F0502020204030204" pitchFamily="34" charset="0"/>
              </a:rPr>
              <a:t>b.y</a:t>
            </a:r>
            <a:r>
              <a:rPr lang="en-US" altLang="zh-CN" b="1" dirty="0">
                <a:latin typeface="Calibri" panose="020F0502020204030204" pitchFamily="34" charset="0"/>
              </a:rPr>
              <a:t>;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public static bool operator != (Fraction a, Fraction b) { return ! (a == b); }</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a:t>
            </a:r>
          </a:p>
          <a:p>
            <a:pPr defTabSz="558800" eaLnBrk="1" hangingPunct="1">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class Client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static void Main()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Fraction a = new Fraction(1, 2);</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Fraction b = new Fraction(1, 2);</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Fraction c = new Fraction(3, 4);</a:t>
            </a:r>
          </a:p>
          <a:p>
            <a:pPr defTabSz="558800" eaLnBrk="1" hangingPunct="1">
              <a:lnSpc>
                <a:spcPts val="800"/>
              </a:lnSpc>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a:t>
            </a:r>
            <a:r>
              <a:rPr lang="en-US" altLang="zh-CN" b="1" dirty="0">
                <a:solidFill>
                  <a:srgbClr val="FF0000"/>
                </a:solidFill>
                <a:latin typeface="Calibri" panose="020F0502020204030204" pitchFamily="34" charset="0"/>
              </a:rPr>
              <a:t>a == b</a:t>
            </a:r>
            <a:r>
              <a:rPr lang="en-US" altLang="zh-CN" b="1" dirty="0">
                <a:latin typeface="Calibri" panose="020F0502020204030204" pitchFamily="34" charset="0"/>
              </a:rPr>
              <a:t>);	  	// true</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sz="2800" b="1" dirty="0">
                <a:solidFill>
                  <a:srgbClr val="FF0000"/>
                </a:solidFill>
                <a:latin typeface="Calibri" panose="020F0502020204030204" pitchFamily="34" charset="0"/>
              </a:rPr>
              <a:t>		</a:t>
            </a:r>
            <a:r>
              <a:rPr lang="en-US" altLang="zh-CN" sz="2800" b="1" dirty="0" err="1">
                <a:solidFill>
                  <a:srgbClr val="FF0000"/>
                </a:solidFill>
                <a:latin typeface="Calibri" panose="020F0502020204030204" pitchFamily="34" charset="0"/>
              </a:rPr>
              <a:t>Console.WriteLine</a:t>
            </a:r>
            <a:r>
              <a:rPr lang="en-US" altLang="zh-CN" sz="2800" b="1" dirty="0">
                <a:solidFill>
                  <a:srgbClr val="FF0000"/>
                </a:solidFill>
                <a:latin typeface="Calibri" panose="020F0502020204030204" pitchFamily="34" charset="0"/>
              </a:rPr>
              <a:t>((object)a == (object)b);	      // false</a:t>
            </a:r>
          </a:p>
          <a:p>
            <a:pPr defTabSz="558800" eaLnBrk="1" hangingPunct="1">
              <a:lnSpc>
                <a:spcPts val="800"/>
              </a:lnSpc>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a:t>
            </a:r>
            <a:r>
              <a:rPr lang="en-US" altLang="zh-CN" b="1" dirty="0" err="1">
                <a:solidFill>
                  <a:srgbClr val="FF0000"/>
                </a:solidFill>
                <a:latin typeface="Calibri" panose="020F0502020204030204" pitchFamily="34" charset="0"/>
              </a:rPr>
              <a:t>a.Equals</a:t>
            </a:r>
            <a:r>
              <a:rPr lang="en-US" altLang="zh-CN" b="1" dirty="0">
                <a:solidFill>
                  <a:srgbClr val="FF0000"/>
                </a:solidFill>
                <a:latin typeface="Calibri" panose="020F0502020204030204" pitchFamily="34" charset="0"/>
              </a:rPr>
              <a:t>(b)</a:t>
            </a:r>
            <a:r>
              <a:rPr lang="en-US" altLang="zh-CN" b="1" dirty="0">
                <a:latin typeface="Calibri" panose="020F0502020204030204" pitchFamily="34" charset="0"/>
              </a:rPr>
              <a:t>);	// true, because overridden in </a:t>
            </a:r>
            <a:r>
              <a:rPr lang="en-US" altLang="zh-CN" b="1" i="1" dirty="0">
                <a:latin typeface="Calibri" panose="020F0502020204030204" pitchFamily="34" charset="0"/>
              </a:rPr>
              <a:t>Fraction</a:t>
            </a: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p>
          <a:p>
            <a:pPr defTabSz="558800" eaLnBrk="1" hangingPunct="1">
              <a:lnSpc>
                <a:spcPts val="1600"/>
              </a:lnSpc>
              <a:spcBef>
                <a:spcPct val="0"/>
              </a:spcBef>
              <a:spcAft>
                <a:spcPct val="40000"/>
              </a:spcAft>
              <a:buNone/>
              <a:tabLst>
                <a:tab pos="571500" algn="l"/>
                <a:tab pos="800100" algn="l"/>
                <a:tab pos="1028700" algn="l"/>
                <a:tab pos="3492500" algn="l"/>
                <a:tab pos="4127500" algn="l"/>
              </a:tabLst>
            </a:pPr>
            <a:r>
              <a:rPr lang="en-US" altLang="zh-CN" b="1" dirty="0">
                <a:latin typeface="Calibri" panose="020F0502020204030204" pitchFamily="34" charset="0"/>
              </a:rPr>
              <a:t>}</a:t>
            </a:r>
          </a:p>
          <a:p>
            <a:pPr defTabSz="558800" eaLnBrk="1" hangingPunct="1">
              <a:lnSpc>
                <a:spcPct val="90000"/>
              </a:lnSpc>
              <a:spcBef>
                <a:spcPct val="0"/>
              </a:spcBef>
              <a:buClr>
                <a:schemeClr val="tx1"/>
              </a:buClr>
              <a:buFont typeface="Wingdings" panose="05000000000000000000" pitchFamily="2" charset="2"/>
              <a:buChar char="l"/>
              <a:tabLst>
                <a:tab pos="571500" algn="l"/>
                <a:tab pos="800100" algn="l"/>
                <a:tab pos="1028700" algn="l"/>
                <a:tab pos="3492500" algn="l"/>
                <a:tab pos="4127500" algn="l"/>
              </a:tabLst>
            </a:pPr>
            <a:r>
              <a:rPr lang="en-US" altLang="zh-CN" b="1" u="sng" dirty="0">
                <a:solidFill>
                  <a:srgbClr val="FF0000"/>
                </a:solidFill>
              </a:rPr>
              <a:t>If == is overloaded, != must be overloaded as well.</a:t>
            </a:r>
          </a:p>
          <a:p>
            <a:pPr defTabSz="558800" eaLnBrk="1" hangingPunct="1">
              <a:lnSpc>
                <a:spcPct val="90000"/>
              </a:lnSpc>
              <a:spcBef>
                <a:spcPct val="0"/>
              </a:spcBef>
              <a:buClr>
                <a:schemeClr val="tx1"/>
              </a:buClr>
              <a:buFont typeface="Wingdings" panose="05000000000000000000" pitchFamily="2" charset="2"/>
              <a:buChar char="l"/>
              <a:tabLst>
                <a:tab pos="571500" algn="l"/>
                <a:tab pos="800100" algn="l"/>
                <a:tab pos="1028700" algn="l"/>
                <a:tab pos="3492500" algn="l"/>
                <a:tab pos="4127500" algn="l"/>
              </a:tabLst>
            </a:pPr>
            <a:r>
              <a:rPr lang="en-US" altLang="zh-CN" b="1" u="sng" dirty="0">
                <a:solidFill>
                  <a:srgbClr val="FF0000"/>
                </a:solidFill>
              </a:rPr>
              <a:t>Compiler prints a warning if == and != are overloaded, but </a:t>
            </a:r>
            <a:r>
              <a:rPr lang="en-US" altLang="zh-CN" b="1" i="1" u="sng" dirty="0">
                <a:solidFill>
                  <a:srgbClr val="FF0000"/>
                </a:solidFill>
              </a:rPr>
              <a:t>Equals</a:t>
            </a:r>
            <a:r>
              <a:rPr lang="en-US" altLang="zh-CN" b="1" u="sng" dirty="0">
                <a:solidFill>
                  <a:srgbClr val="FF0000"/>
                </a:solidFill>
              </a:rPr>
              <a:t> is not overridden.</a:t>
            </a:r>
          </a:p>
        </p:txBody>
      </p:sp>
      <p:sp>
        <p:nvSpPr>
          <p:cNvPr id="219141"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Example (for overloading == and !=)</a:t>
            </a:r>
          </a:p>
        </p:txBody>
      </p:sp>
    </p:spTree>
    <p:extLst>
      <p:ext uri="{BB962C8B-B14F-4D97-AF65-F5344CB8AC3E}">
        <p14:creationId xmlns:p14="http://schemas.microsoft.com/office/powerpoint/2010/main" val="13745474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fontAlgn="base" hangingPunct="1">
              <a:spcBef>
                <a:spcPct val="0"/>
              </a:spcBef>
              <a:spcAft>
                <a:spcPct val="0"/>
              </a:spcAft>
            </a:pPr>
            <a:fld id="{39E5375C-E8FC-45D4-B953-1CACA35D88F0}" type="slidenum">
              <a:rPr lang="zh-CN" altLang="de-DE" sz="1400" b="0">
                <a:solidFill>
                  <a:srgbClr val="000000"/>
                </a:solidFill>
                <a:latin typeface="Times New Roman" panose="02020603050405020304" pitchFamily="18" charset="0"/>
                <a:ea typeface="宋体" panose="02010600030101010101" pitchFamily="2" charset="-122"/>
              </a:rPr>
              <a:pPr eaLnBrk="1" fontAlgn="base" hangingPunct="1">
                <a:spcBef>
                  <a:spcPct val="0"/>
                </a:spcBef>
                <a:spcAft>
                  <a:spcPct val="0"/>
                </a:spcAft>
              </a:pPr>
              <a:t>92</a:t>
            </a:fld>
            <a:endParaRPr lang="de-DE" altLang="zh-CN" sz="1400" b="0">
              <a:solidFill>
                <a:srgbClr val="000000"/>
              </a:solidFill>
              <a:latin typeface="Times New Roman" panose="02020603050405020304" pitchFamily="18" charset="0"/>
              <a:ea typeface="宋体" panose="02010600030101010101" pitchFamily="2" charset="-122"/>
            </a:endParaRPr>
          </a:p>
        </p:txBody>
      </p:sp>
      <p:sp>
        <p:nvSpPr>
          <p:cNvPr id="221187" name="Rectangle 3"/>
          <p:cNvSpPr>
            <a:spLocks noGrp="1" noChangeArrowheads="1"/>
          </p:cNvSpPr>
          <p:nvPr>
            <p:ph type="body" idx="1"/>
          </p:nvPr>
        </p:nvSpPr>
        <p:spPr>
          <a:xfrm>
            <a:off x="1919288" y="1163639"/>
            <a:ext cx="5905500" cy="2409825"/>
          </a:xfrm>
          <a:solidFill>
            <a:schemeClr val="hlink"/>
          </a:solidFill>
        </p:spPr>
        <p:txBody>
          <a:bodyPr/>
          <a:lstStyle/>
          <a:p>
            <a:pPr marL="0" indent="0" defTabSz="444500">
              <a:spcBef>
                <a:spcPct val="0"/>
              </a:spcBef>
            </a:pPr>
            <a:r>
              <a:rPr lang="en-US" altLang="zh-CN">
                <a:ea typeface="宋体" panose="02010600030101010101" pitchFamily="2" charset="-122"/>
              </a:rPr>
              <a:t>public </a:t>
            </a:r>
            <a:r>
              <a:rPr lang="en-US" altLang="zh-CN">
                <a:solidFill>
                  <a:srgbClr val="FF0000"/>
                </a:solidFill>
                <a:ea typeface="宋体" panose="02010600030101010101" pitchFamily="2" charset="-122"/>
              </a:rPr>
              <a:t>interface</a:t>
            </a:r>
            <a:r>
              <a:rPr lang="en-US" altLang="zh-CN">
                <a:ea typeface="宋体" panose="02010600030101010101" pitchFamily="2" charset="-122"/>
              </a:rPr>
              <a:t> IList : ICollection, IEnumerable {</a:t>
            </a:r>
          </a:p>
          <a:p>
            <a:pPr lvl="1" defTabSz="444500">
              <a:spcBef>
                <a:spcPct val="0"/>
              </a:spcBef>
            </a:pPr>
            <a:r>
              <a:rPr lang="en-US" altLang="zh-CN">
                <a:ea typeface="宋体" panose="02010600030101010101" pitchFamily="2" charset="-122"/>
              </a:rPr>
              <a:t>int Add (object value);	// methods</a:t>
            </a:r>
          </a:p>
          <a:p>
            <a:pPr lvl="1" defTabSz="444500">
              <a:spcBef>
                <a:spcPct val="0"/>
              </a:spcBef>
            </a:pPr>
            <a:r>
              <a:rPr lang="en-US" altLang="zh-CN">
                <a:ea typeface="宋体" panose="02010600030101010101" pitchFamily="2" charset="-122"/>
              </a:rPr>
              <a:t>bool Contains (object value);</a:t>
            </a:r>
          </a:p>
          <a:p>
            <a:pPr lvl="1" defTabSz="444500">
              <a:lnSpc>
                <a:spcPct val="80000"/>
              </a:lnSpc>
              <a:spcBef>
                <a:spcPct val="0"/>
              </a:spcBef>
            </a:pPr>
            <a:r>
              <a:rPr lang="en-US" altLang="zh-CN">
                <a:ea typeface="宋体" panose="02010600030101010101" pitchFamily="2" charset="-122"/>
              </a:rPr>
              <a:t>...</a:t>
            </a:r>
          </a:p>
          <a:p>
            <a:pPr lvl="1" defTabSz="444500">
              <a:spcBef>
                <a:spcPct val="0"/>
              </a:spcBef>
            </a:pPr>
            <a:r>
              <a:rPr lang="en-US" altLang="zh-CN">
                <a:ea typeface="宋体" panose="02010600030101010101" pitchFamily="2" charset="-122"/>
              </a:rPr>
              <a:t>bool IsReadOnly { </a:t>
            </a:r>
            <a:r>
              <a:rPr lang="en-US" altLang="zh-CN">
                <a:solidFill>
                  <a:schemeClr val="accent2"/>
                </a:solidFill>
                <a:ea typeface="宋体" panose="02010600030101010101" pitchFamily="2" charset="-122"/>
              </a:rPr>
              <a:t>get;</a:t>
            </a:r>
            <a:r>
              <a:rPr lang="en-US" altLang="zh-CN">
                <a:ea typeface="宋体" panose="02010600030101010101" pitchFamily="2" charset="-122"/>
              </a:rPr>
              <a:t> }	// property</a:t>
            </a:r>
          </a:p>
          <a:p>
            <a:pPr lvl="1" defTabSz="444500">
              <a:lnSpc>
                <a:spcPct val="80000"/>
              </a:lnSpc>
              <a:spcBef>
                <a:spcPct val="0"/>
              </a:spcBef>
            </a:pPr>
            <a:r>
              <a:rPr lang="en-US" altLang="zh-CN">
                <a:ea typeface="宋体" panose="02010600030101010101" pitchFamily="2" charset="-122"/>
              </a:rPr>
              <a:t>...</a:t>
            </a:r>
          </a:p>
          <a:p>
            <a:pPr lvl="1" defTabSz="444500">
              <a:spcBef>
                <a:spcPct val="0"/>
              </a:spcBef>
            </a:pPr>
            <a:r>
              <a:rPr lang="en-US" altLang="zh-CN">
                <a:ea typeface="宋体" panose="02010600030101010101" pitchFamily="2" charset="-122"/>
              </a:rPr>
              <a:t>object  this [int index] { </a:t>
            </a:r>
            <a:r>
              <a:rPr lang="en-US" altLang="zh-CN">
                <a:solidFill>
                  <a:schemeClr val="accent2"/>
                </a:solidFill>
                <a:ea typeface="宋体" panose="02010600030101010101" pitchFamily="2" charset="-122"/>
              </a:rPr>
              <a:t>get; set;</a:t>
            </a:r>
            <a:r>
              <a:rPr lang="en-US" altLang="zh-CN">
                <a:ea typeface="宋体" panose="02010600030101010101" pitchFamily="2" charset="-122"/>
              </a:rPr>
              <a:t> }	     // indexer</a:t>
            </a:r>
          </a:p>
          <a:p>
            <a:pPr marL="0" indent="0" defTabSz="444500">
              <a:spcBef>
                <a:spcPct val="0"/>
              </a:spcBef>
            </a:pPr>
            <a:r>
              <a:rPr lang="en-US" altLang="zh-CN">
                <a:ea typeface="宋体" panose="02010600030101010101" pitchFamily="2" charset="-122"/>
              </a:rPr>
              <a:t>}</a:t>
            </a:r>
          </a:p>
        </p:txBody>
      </p:sp>
      <p:sp>
        <p:nvSpPr>
          <p:cNvPr id="221188" name="Rectangle 2"/>
          <p:cNvSpPr>
            <a:spLocks noGrp="1" noChangeArrowheads="1"/>
          </p:cNvSpPr>
          <p:nvPr>
            <p:ph type="title"/>
          </p:nvPr>
        </p:nvSpPr>
        <p:spPr>
          <a:noFill/>
        </p:spPr>
        <p:txBody>
          <a:bodyPr/>
          <a:lstStyle/>
          <a:p>
            <a:r>
              <a:rPr lang="en-US" altLang="zh-CN">
                <a:ea typeface="宋体" panose="02010600030101010101" pitchFamily="2" charset="-122"/>
              </a:rPr>
              <a:t>Syntax</a:t>
            </a:r>
          </a:p>
        </p:txBody>
      </p:sp>
      <p:sp>
        <p:nvSpPr>
          <p:cNvPr id="44037" name="Rectangle 5"/>
          <p:cNvSpPr>
            <a:spLocks noChangeArrowheads="1"/>
          </p:cNvSpPr>
          <p:nvPr/>
        </p:nvSpPr>
        <p:spPr bwMode="auto">
          <a:xfrm>
            <a:off x="1847850" y="3660775"/>
            <a:ext cx="8280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9pPr>
          </a:lstStyle>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rPr>
              <a:t>Interface = purely abstract class; only signatures, no implementation.</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rPr>
              <a:t>May contain </a:t>
            </a:r>
            <a:r>
              <a:rPr lang="en-US" altLang="zh-CN" dirty="0">
                <a:solidFill>
                  <a:srgbClr val="FF0000"/>
                </a:solidFill>
                <a:latin typeface="Times New Roman" panose="02020603050405020304" pitchFamily="18" charset="0"/>
                <a:ea typeface="宋体" panose="02010600030101010101" pitchFamily="2" charset="-122"/>
              </a:rPr>
              <a:t>methods</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properties</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indexers</a:t>
            </a:r>
            <a:r>
              <a:rPr lang="en-US" altLang="zh-CN" dirty="0">
                <a:solidFill>
                  <a:srgbClr val="000000"/>
                </a:solidFill>
                <a:latin typeface="Times New Roman" panose="02020603050405020304" pitchFamily="18" charset="0"/>
                <a:ea typeface="宋体" panose="02010600030101010101" pitchFamily="2" charset="-122"/>
              </a:rPr>
              <a:t> and </a:t>
            </a:r>
            <a:r>
              <a:rPr lang="en-US" altLang="zh-CN" dirty="0">
                <a:solidFill>
                  <a:srgbClr val="FF0000"/>
                </a:solidFill>
                <a:latin typeface="Times New Roman" panose="02020603050405020304" pitchFamily="18" charset="0"/>
                <a:ea typeface="宋体" panose="02010600030101010101" pitchFamily="2" charset="-122"/>
              </a:rPr>
              <a:t>events</a:t>
            </a:r>
            <a:r>
              <a:rPr lang="en-US" altLang="zh-CN" dirty="0">
                <a:solidFill>
                  <a:srgbClr val="000000"/>
                </a:solidFill>
                <a:latin typeface="Times New Roman" panose="02020603050405020304" pitchFamily="18" charset="0"/>
                <a:ea typeface="宋体" panose="02010600030101010101" pitchFamily="2" charset="-122"/>
              </a:rPr>
              <a:t> </a:t>
            </a:r>
            <a:br>
              <a:rPr lang="en-US" altLang="zh-CN" dirty="0">
                <a:solidFill>
                  <a:srgbClr val="000000"/>
                </a:solidFill>
                <a:latin typeface="Times New Roman" panose="02020603050405020304" pitchFamily="18" charset="0"/>
                <a:ea typeface="宋体" panose="02010600030101010101" pitchFamily="2" charset="-122"/>
              </a:rPr>
            </a:br>
            <a:r>
              <a:rPr lang="en-US" altLang="zh-CN" dirty="0">
                <a:solidFill>
                  <a:srgbClr val="000000"/>
                </a:solidFill>
                <a:latin typeface="Times New Roman" panose="02020603050405020304" pitchFamily="18" charset="0"/>
                <a:ea typeface="宋体" panose="02010600030101010101" pitchFamily="2" charset="-122"/>
              </a:rPr>
              <a:t>(no fields, constants, constructors, destructors, operators, nested types).</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u="sng" dirty="0">
                <a:solidFill>
                  <a:srgbClr val="FF0000"/>
                </a:solidFill>
                <a:latin typeface="Times New Roman" panose="02020603050405020304" pitchFamily="18" charset="0"/>
                <a:ea typeface="宋体" panose="02010600030101010101" pitchFamily="2" charset="-122"/>
              </a:rPr>
              <a:t>Interface members are implicitly </a:t>
            </a:r>
            <a:r>
              <a:rPr lang="en-US" altLang="zh-CN" i="1" u="sng" dirty="0">
                <a:solidFill>
                  <a:srgbClr val="FF0000"/>
                </a:solidFill>
                <a:latin typeface="Times New Roman" panose="02020603050405020304" pitchFamily="18" charset="0"/>
                <a:ea typeface="宋体" panose="02010600030101010101" pitchFamily="2" charset="-122"/>
              </a:rPr>
              <a:t>public abstract</a:t>
            </a:r>
            <a:r>
              <a:rPr lang="en-US" altLang="zh-CN" u="sng" dirty="0">
                <a:solidFill>
                  <a:srgbClr val="FF0000"/>
                </a:solidFill>
                <a:latin typeface="Times New Roman" panose="02020603050405020304" pitchFamily="18" charset="0"/>
                <a:ea typeface="宋体" panose="02010600030101010101" pitchFamily="2" charset="-122"/>
              </a:rPr>
              <a:t> (</a:t>
            </a:r>
            <a:r>
              <a:rPr lang="en-US" altLang="zh-CN" i="1" u="sng" dirty="0">
                <a:solidFill>
                  <a:srgbClr val="FF0000"/>
                </a:solidFill>
                <a:latin typeface="Times New Roman" panose="02020603050405020304" pitchFamily="18" charset="0"/>
                <a:ea typeface="宋体" panose="02010600030101010101" pitchFamily="2" charset="-122"/>
              </a:rPr>
              <a:t>virtual</a:t>
            </a:r>
            <a:r>
              <a:rPr lang="en-US" altLang="zh-CN" u="sng" dirty="0">
                <a:solidFill>
                  <a:srgbClr val="FF0000"/>
                </a:solidFill>
                <a:latin typeface="Times New Roman" panose="02020603050405020304" pitchFamily="18" charset="0"/>
                <a:ea typeface="宋体" panose="02010600030101010101" pitchFamily="2" charset="-122"/>
              </a:rPr>
              <a:t>).</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u="sng" dirty="0">
                <a:solidFill>
                  <a:srgbClr val="FF0000"/>
                </a:solidFill>
                <a:latin typeface="Times New Roman" panose="02020603050405020304" pitchFamily="18" charset="0"/>
                <a:ea typeface="宋体" panose="02010600030101010101" pitchFamily="2" charset="-122"/>
              </a:rPr>
              <a:t>Interface members must not be </a:t>
            </a:r>
            <a:r>
              <a:rPr lang="en-US" altLang="zh-CN" i="1" u="sng" dirty="0">
                <a:solidFill>
                  <a:srgbClr val="FF0000"/>
                </a:solidFill>
                <a:latin typeface="Times New Roman" panose="02020603050405020304" pitchFamily="18" charset="0"/>
                <a:ea typeface="宋体" panose="02010600030101010101" pitchFamily="2" charset="-122"/>
              </a:rPr>
              <a:t>static</a:t>
            </a:r>
            <a:r>
              <a:rPr lang="en-US" altLang="zh-CN" u="sng" dirty="0">
                <a:solidFill>
                  <a:srgbClr val="FF0000"/>
                </a:solidFill>
                <a:latin typeface="Times New Roman" panose="02020603050405020304" pitchFamily="18" charset="0"/>
                <a:ea typeface="宋体" panose="02010600030101010101" pitchFamily="2" charset="-122"/>
              </a:rPr>
              <a:t>.</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u="sng" dirty="0">
                <a:solidFill>
                  <a:srgbClr val="FF0000"/>
                </a:solidFill>
                <a:latin typeface="Times New Roman" panose="02020603050405020304" pitchFamily="18" charset="0"/>
                <a:ea typeface="宋体" panose="02010600030101010101" pitchFamily="2" charset="-122"/>
              </a:rPr>
              <a:t>Interfaces can inherit from other interfaces.</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rPr>
              <a:t>Classes and structs may implement multiple interfaces.</a:t>
            </a:r>
            <a:endParaRPr lang="en-US" altLang="zh-CN" sz="18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36298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up)">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up)">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up)">
                                      <p:cBhvr>
                                        <p:cTn id="17" dur="500"/>
                                        <p:tgtEl>
                                          <p:spTgt spid="44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wipe(up)">
                                      <p:cBhvr>
                                        <p:cTn id="22" dur="500"/>
                                        <p:tgtEl>
                                          <p:spTgt spid="440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4037">
                                            <p:txEl>
                                              <p:pRg st="4" end="4"/>
                                            </p:txEl>
                                          </p:spTgt>
                                        </p:tgtEl>
                                        <p:attrNameLst>
                                          <p:attrName>style.visibility</p:attrName>
                                        </p:attrNameLst>
                                      </p:cBhvr>
                                      <p:to>
                                        <p:strVal val="visible"/>
                                      </p:to>
                                    </p:set>
                                    <p:animEffect transition="in" filter="wipe(up)">
                                      <p:cBhvr>
                                        <p:cTn id="27" dur="500"/>
                                        <p:tgtEl>
                                          <p:spTgt spid="440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4037">
                                            <p:txEl>
                                              <p:pRg st="5" end="5"/>
                                            </p:txEl>
                                          </p:spTgt>
                                        </p:tgtEl>
                                        <p:attrNameLst>
                                          <p:attrName>style.visibility</p:attrName>
                                        </p:attrNameLst>
                                      </p:cBhvr>
                                      <p:to>
                                        <p:strVal val="visible"/>
                                      </p:to>
                                    </p:set>
                                    <p:animEffect transition="in" filter="wipe(up)">
                                      <p:cBhvr>
                                        <p:cTn id="32" dur="500"/>
                                        <p:tgtEl>
                                          <p:spTgt spid="440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B1D05ABE-6188-42DC-A0AE-C449EA505E6C}" type="slidenum">
              <a:rPr lang="zh-CN" altLang="de-DE" sz="1400" b="0">
                <a:solidFill>
                  <a:srgbClr val="000000"/>
                </a:solidFill>
                <a:latin typeface="Times New Roman" panose="02020603050405020304" pitchFamily="18" charset="0"/>
              </a:rPr>
              <a:pPr eaLnBrk="1" hangingPunct="1">
                <a:spcBef>
                  <a:spcPct val="0"/>
                </a:spcBef>
              </a:pPr>
              <a:t>93</a:t>
            </a:fld>
            <a:endParaRPr lang="de-DE" altLang="zh-CN" sz="1400" b="0">
              <a:solidFill>
                <a:srgbClr val="000000"/>
              </a:solidFill>
              <a:latin typeface="Times New Roman" panose="02020603050405020304" pitchFamily="18" charset="0"/>
            </a:endParaRPr>
          </a:p>
        </p:txBody>
      </p:sp>
      <p:sp>
        <p:nvSpPr>
          <p:cNvPr id="222211" name="Rectangle 3"/>
          <p:cNvSpPr>
            <a:spLocks noGrp="1" noChangeArrowheads="1"/>
          </p:cNvSpPr>
          <p:nvPr>
            <p:ph type="body" idx="1"/>
          </p:nvPr>
        </p:nvSpPr>
        <p:spPr>
          <a:xfrm>
            <a:off x="1919289" y="1125539"/>
            <a:ext cx="6046787" cy="2047875"/>
          </a:xfrm>
          <a:solidFill>
            <a:schemeClr val="hlink"/>
          </a:solidFill>
        </p:spPr>
        <p:txBody>
          <a:bodyPr/>
          <a:lstStyle/>
          <a:p>
            <a:pPr marL="0" indent="0" defTabSz="444500">
              <a:lnSpc>
                <a:spcPct val="80000"/>
              </a:lnSpc>
              <a:spcBef>
                <a:spcPct val="0"/>
              </a:spcBef>
            </a:pPr>
            <a:r>
              <a:rPr lang="en-US" altLang="zh-CN">
                <a:ea typeface="宋体" panose="02010600030101010101" pitchFamily="2" charset="-122"/>
              </a:rPr>
              <a:t>class MyClass : </a:t>
            </a:r>
            <a:r>
              <a:rPr lang="en-US" altLang="zh-CN">
                <a:solidFill>
                  <a:schemeClr val="accent2"/>
                </a:solidFill>
                <a:ea typeface="宋体" panose="02010600030101010101" pitchFamily="2" charset="-122"/>
              </a:rPr>
              <a:t>MyBaseClass</a:t>
            </a:r>
            <a:r>
              <a:rPr lang="en-US" altLang="zh-CN">
                <a:ea typeface="宋体" panose="02010600030101010101" pitchFamily="2" charset="-122"/>
              </a:rPr>
              <a:t>, </a:t>
            </a:r>
            <a:r>
              <a:rPr lang="en-US" altLang="zh-CN">
                <a:solidFill>
                  <a:srgbClr val="FF0000"/>
                </a:solidFill>
                <a:ea typeface="宋体" panose="02010600030101010101" pitchFamily="2" charset="-122"/>
              </a:rPr>
              <a:t>IList</a:t>
            </a:r>
            <a:r>
              <a:rPr lang="en-US" altLang="zh-CN">
                <a:ea typeface="宋体" panose="02010600030101010101" pitchFamily="2" charset="-122"/>
              </a:rPr>
              <a:t>, </a:t>
            </a:r>
            <a:r>
              <a:rPr lang="en-US" altLang="zh-CN">
                <a:solidFill>
                  <a:srgbClr val="FF0000"/>
                </a:solidFill>
                <a:ea typeface="宋体" panose="02010600030101010101" pitchFamily="2" charset="-122"/>
              </a:rPr>
              <a:t>ISerializable</a:t>
            </a:r>
            <a:r>
              <a:rPr lang="en-US" altLang="zh-CN">
                <a:ea typeface="宋体" panose="02010600030101010101" pitchFamily="2" charset="-122"/>
              </a:rPr>
              <a:t> {</a:t>
            </a:r>
          </a:p>
          <a:p>
            <a:pPr marL="723900" lvl="1" indent="-368300" defTabSz="444500">
              <a:lnSpc>
                <a:spcPct val="80000"/>
              </a:lnSpc>
              <a:spcBef>
                <a:spcPct val="0"/>
              </a:spcBef>
            </a:pPr>
            <a:r>
              <a:rPr lang="en-US" altLang="zh-CN">
                <a:ea typeface="宋体" panose="02010600030101010101" pitchFamily="2" charset="-122"/>
              </a:rPr>
              <a:t>public int Add (object value) {...}</a:t>
            </a:r>
          </a:p>
          <a:p>
            <a:pPr marL="723900" lvl="1" indent="-368300" defTabSz="444500">
              <a:lnSpc>
                <a:spcPct val="80000"/>
              </a:lnSpc>
              <a:spcBef>
                <a:spcPct val="0"/>
              </a:spcBef>
            </a:pPr>
            <a:r>
              <a:rPr lang="en-US" altLang="zh-CN">
                <a:ea typeface="宋体" panose="02010600030101010101" pitchFamily="2" charset="-122"/>
              </a:rPr>
              <a:t>public bool Contains (object value) {...}</a:t>
            </a:r>
          </a:p>
          <a:p>
            <a:pPr marL="723900" lvl="1" indent="-368300" defTabSz="444500">
              <a:lnSpc>
                <a:spcPct val="80000"/>
              </a:lnSpc>
              <a:spcBef>
                <a:spcPct val="0"/>
              </a:spcBef>
            </a:pPr>
            <a:r>
              <a:rPr lang="en-US" altLang="zh-CN">
                <a:ea typeface="宋体" panose="02010600030101010101" pitchFamily="2" charset="-122"/>
              </a:rPr>
              <a:t>...</a:t>
            </a:r>
          </a:p>
          <a:p>
            <a:pPr marL="723900" lvl="1" indent="-368300" defTabSz="444500">
              <a:lnSpc>
                <a:spcPct val="80000"/>
              </a:lnSpc>
              <a:spcBef>
                <a:spcPct val="0"/>
              </a:spcBef>
            </a:pPr>
            <a:r>
              <a:rPr lang="en-US" altLang="zh-CN">
                <a:ea typeface="宋体" panose="02010600030101010101" pitchFamily="2" charset="-122"/>
              </a:rPr>
              <a:t>public bool IsReadOnly { get {...} }</a:t>
            </a:r>
          </a:p>
          <a:p>
            <a:pPr marL="723900" lvl="1" indent="-368300" defTabSz="444500">
              <a:lnSpc>
                <a:spcPct val="80000"/>
              </a:lnSpc>
              <a:spcBef>
                <a:spcPct val="0"/>
              </a:spcBef>
            </a:pPr>
            <a:r>
              <a:rPr lang="en-US" altLang="zh-CN">
                <a:ea typeface="宋体" panose="02010600030101010101" pitchFamily="2" charset="-122"/>
              </a:rPr>
              <a:t>...</a:t>
            </a:r>
          </a:p>
          <a:p>
            <a:pPr marL="723900" lvl="1" indent="-368300" defTabSz="444500">
              <a:lnSpc>
                <a:spcPct val="80000"/>
              </a:lnSpc>
              <a:spcBef>
                <a:spcPct val="0"/>
              </a:spcBef>
            </a:pPr>
            <a:r>
              <a:rPr lang="en-US" altLang="zh-CN">
                <a:ea typeface="宋体" panose="02010600030101010101" pitchFamily="2" charset="-122"/>
              </a:rPr>
              <a:t>public object this [int index] { get {...} set {...} }</a:t>
            </a:r>
          </a:p>
          <a:p>
            <a:pPr marL="0" indent="0" defTabSz="444500">
              <a:lnSpc>
                <a:spcPct val="80000"/>
              </a:lnSpc>
              <a:spcBef>
                <a:spcPct val="0"/>
              </a:spcBef>
            </a:pPr>
            <a:r>
              <a:rPr lang="en-US" altLang="zh-CN">
                <a:ea typeface="宋体" panose="02010600030101010101" pitchFamily="2" charset="-122"/>
              </a:rPr>
              <a:t>}</a:t>
            </a:r>
          </a:p>
        </p:txBody>
      </p:sp>
      <p:sp>
        <p:nvSpPr>
          <p:cNvPr id="222212" name="Rectangle 2"/>
          <p:cNvSpPr>
            <a:spLocks noGrp="1" noChangeArrowheads="1"/>
          </p:cNvSpPr>
          <p:nvPr>
            <p:ph type="title"/>
          </p:nvPr>
        </p:nvSpPr>
        <p:spPr/>
        <p:txBody>
          <a:bodyPr/>
          <a:lstStyle/>
          <a:p>
            <a:r>
              <a:rPr lang="en-US" altLang="zh-CN">
                <a:ea typeface="宋体" panose="02010600030101010101" pitchFamily="2" charset="-122"/>
              </a:rPr>
              <a:t>Implemented by Classes and Structs</a:t>
            </a:r>
          </a:p>
        </p:txBody>
      </p:sp>
      <p:sp>
        <p:nvSpPr>
          <p:cNvPr id="125957" name="Rectangle 5"/>
          <p:cNvSpPr>
            <a:spLocks noChangeArrowheads="1"/>
          </p:cNvSpPr>
          <p:nvPr/>
        </p:nvSpPr>
        <p:spPr bwMode="auto">
          <a:xfrm>
            <a:off x="1774825" y="3213101"/>
            <a:ext cx="87137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tabLst>
                <a:tab pos="571500" algn="l"/>
                <a:tab pos="800100" algn="l"/>
              </a:tabLst>
              <a:defRPr sz="2000" b="1">
                <a:solidFill>
                  <a:schemeClr val="tx1"/>
                </a:solidFill>
                <a:latin typeface="Calibri" panose="020F0502020204030204" pitchFamily="34" charset="0"/>
              </a:defRPr>
            </a:lvl1pPr>
            <a:lvl2pPr marL="742950" indent="-285750" eaLnBrk="0" hangingPunct="0">
              <a:spcBef>
                <a:spcPct val="20000"/>
              </a:spcBef>
              <a:tabLst>
                <a:tab pos="571500" algn="l"/>
                <a:tab pos="800100" algn="l"/>
              </a:tabLst>
              <a:defRPr sz="2000" b="1">
                <a:solidFill>
                  <a:schemeClr val="tx1"/>
                </a:solidFill>
                <a:latin typeface="Calibri" panose="020F0502020204030204" pitchFamily="34" charset="0"/>
              </a:defRPr>
            </a:lvl2pPr>
            <a:lvl3pPr marL="1143000" indent="-228600" eaLnBrk="0" hangingPunct="0">
              <a:spcBef>
                <a:spcPct val="20000"/>
              </a:spcBef>
              <a:tabLst>
                <a:tab pos="571500" algn="l"/>
                <a:tab pos="800100" algn="l"/>
              </a:tabLst>
              <a:defRPr sz="2000" b="1">
                <a:solidFill>
                  <a:schemeClr val="tx1"/>
                </a:solidFill>
                <a:latin typeface="Calibri" panose="020F0502020204030204" pitchFamily="34" charset="0"/>
              </a:defRPr>
            </a:lvl3pPr>
            <a:lvl4pPr marL="1600200" indent="-228600" eaLnBrk="0" hangingPunct="0">
              <a:spcBef>
                <a:spcPct val="20000"/>
              </a:spcBef>
              <a:tabLst>
                <a:tab pos="571500" algn="l"/>
                <a:tab pos="800100" algn="l"/>
              </a:tabLst>
              <a:defRPr sz="2000" b="1">
                <a:solidFill>
                  <a:schemeClr val="tx1"/>
                </a:solidFill>
                <a:latin typeface="Calibri" panose="020F0502020204030204" pitchFamily="34" charset="0"/>
              </a:defRPr>
            </a:lvl4pPr>
            <a:lvl5pPr marL="2057400" indent="-228600" eaLnBrk="0" hangingPunct="0">
              <a:spcBef>
                <a:spcPct val="20000"/>
              </a:spcBef>
              <a:tabLst>
                <a:tab pos="571500" algn="l"/>
                <a:tab pos="8001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9pPr>
          </a:lstStyle>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Implemented interface methods can be declared as </a:t>
            </a:r>
            <a:r>
              <a:rPr lang="en-US" altLang="zh-CN" i="1" u="sng" dirty="0">
                <a:solidFill>
                  <a:srgbClr val="FF0000"/>
                </a:solidFill>
                <a:latin typeface="Times New Roman" panose="02020603050405020304" pitchFamily="18" charset="0"/>
              </a:rPr>
              <a:t>abstract</a:t>
            </a:r>
            <a:r>
              <a:rPr lang="en-US" altLang="zh-CN" u="sng" dirty="0">
                <a:solidFill>
                  <a:srgbClr val="FF0000"/>
                </a:solidFill>
                <a:latin typeface="Times New Roman" panose="02020603050405020304" pitchFamily="18" charset="0"/>
              </a:rPr>
              <a:t> (i.e. an interface can be implemented by an abstract class).</a:t>
            </a:r>
          </a:p>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If </a:t>
            </a:r>
            <a:r>
              <a:rPr lang="en-US" altLang="zh-CN" i="1" u="sng" dirty="0">
                <a:solidFill>
                  <a:srgbClr val="FF0000"/>
                </a:solidFill>
                <a:latin typeface="Times New Roman" panose="02020603050405020304" pitchFamily="18" charset="0"/>
              </a:rPr>
              <a:t>Add()</a:t>
            </a:r>
            <a:r>
              <a:rPr lang="en-US" altLang="zh-CN" u="sng" dirty="0">
                <a:solidFill>
                  <a:srgbClr val="FF0000"/>
                </a:solidFill>
                <a:latin typeface="Times New Roman" panose="02020603050405020304" pitchFamily="18" charset="0"/>
              </a:rPr>
              <a:t> should be overridden in a subclasses of </a:t>
            </a:r>
            <a:r>
              <a:rPr lang="en-US" altLang="zh-CN" i="1" u="sng" dirty="0" err="1">
                <a:solidFill>
                  <a:srgbClr val="FF0000"/>
                </a:solidFill>
                <a:latin typeface="Times New Roman" panose="02020603050405020304" pitchFamily="18" charset="0"/>
              </a:rPr>
              <a:t>MyClass</a:t>
            </a:r>
            <a:r>
              <a:rPr lang="en-US" altLang="zh-CN" u="sng" dirty="0">
                <a:solidFill>
                  <a:srgbClr val="FF0000"/>
                </a:solidFill>
                <a:latin typeface="Times New Roman" panose="02020603050405020304" pitchFamily="18" charset="0"/>
              </a:rPr>
              <a:t> it must be declared as </a:t>
            </a:r>
            <a:r>
              <a:rPr lang="en-US" altLang="zh-CN" i="1" u="sng" dirty="0">
                <a:solidFill>
                  <a:srgbClr val="FF0000"/>
                </a:solidFill>
                <a:latin typeface="Times New Roman" panose="02020603050405020304" pitchFamily="18" charset="0"/>
              </a:rPr>
              <a:t>virtual</a:t>
            </a:r>
            <a:r>
              <a:rPr lang="en-US" altLang="zh-CN" u="sng" dirty="0">
                <a:solidFill>
                  <a:srgbClr val="FF0000"/>
                </a:solidFill>
                <a:latin typeface="Times New Roman" panose="02020603050405020304" pitchFamily="18" charset="0"/>
              </a:rPr>
              <a:t> (although </a:t>
            </a:r>
            <a:r>
              <a:rPr lang="en-US" altLang="zh-CN" i="1" u="sng" dirty="0">
                <a:solidFill>
                  <a:srgbClr val="FF0000"/>
                </a:solidFill>
                <a:latin typeface="Times New Roman" panose="02020603050405020304" pitchFamily="18" charset="0"/>
              </a:rPr>
              <a:t>Add()</a:t>
            </a:r>
            <a:r>
              <a:rPr lang="en-US" altLang="zh-CN" u="sng" dirty="0">
                <a:solidFill>
                  <a:srgbClr val="FF0000"/>
                </a:solidFill>
                <a:latin typeface="Times New Roman" panose="02020603050405020304" pitchFamily="18" charset="0"/>
              </a:rPr>
              <a:t> is already implicitly </a:t>
            </a:r>
            <a:r>
              <a:rPr lang="en-US" altLang="zh-CN" i="1" u="sng" dirty="0">
                <a:solidFill>
                  <a:srgbClr val="FF0000"/>
                </a:solidFill>
                <a:latin typeface="Times New Roman" panose="02020603050405020304" pitchFamily="18" charset="0"/>
              </a:rPr>
              <a:t>virtual</a:t>
            </a:r>
            <a:r>
              <a:rPr lang="en-US" altLang="zh-CN" u="sng" dirty="0">
                <a:solidFill>
                  <a:srgbClr val="FF0000"/>
                </a:solidFill>
                <a:latin typeface="Times New Roman" panose="02020603050405020304" pitchFamily="18" charset="0"/>
              </a:rPr>
              <a:t> in </a:t>
            </a:r>
            <a:r>
              <a:rPr lang="en-US" altLang="zh-CN" i="1" u="sng" dirty="0" err="1">
                <a:solidFill>
                  <a:srgbClr val="FF0000"/>
                </a:solidFill>
                <a:latin typeface="Times New Roman" panose="02020603050405020304" pitchFamily="18" charset="0"/>
              </a:rPr>
              <a:t>IList</a:t>
            </a:r>
            <a:r>
              <a:rPr lang="en-US" altLang="zh-CN" u="sng" dirty="0">
                <a:solidFill>
                  <a:srgbClr val="FF0000"/>
                </a:solidFill>
                <a:latin typeface="Times New Roman" panose="02020603050405020304" pitchFamily="18" charset="0"/>
              </a:rPr>
              <a:t>).</a:t>
            </a:r>
          </a:p>
        </p:txBody>
      </p:sp>
    </p:spTree>
    <p:extLst>
      <p:ext uri="{BB962C8B-B14F-4D97-AF65-F5344CB8AC3E}">
        <p14:creationId xmlns:p14="http://schemas.microsoft.com/office/powerpoint/2010/main" val="2929045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Effect transition="in" filter="wipe(up)">
                                      <p:cBhvr>
                                        <p:cTn id="7" dur="500"/>
                                        <p:tgtEl>
                                          <p:spTgt spid="1259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5957">
                                            <p:txEl>
                                              <p:pRg st="1" end="1"/>
                                            </p:txEl>
                                          </p:spTgt>
                                        </p:tgtEl>
                                        <p:attrNameLst>
                                          <p:attrName>style.visibility</p:attrName>
                                        </p:attrNameLst>
                                      </p:cBhvr>
                                      <p:to>
                                        <p:strVal val="visible"/>
                                      </p:to>
                                    </p:set>
                                    <p:animEffect transition="in" filter="wipe(up)">
                                      <p:cBhvr>
                                        <p:cTn id="12" dur="500"/>
                                        <p:tgtEl>
                                          <p:spTgt spid="1259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F1A028DB-DF51-4FF6-86BC-FE052FEA97CA}" type="slidenum">
              <a:rPr lang="zh-CN" altLang="de-DE" sz="1400" b="0">
                <a:solidFill>
                  <a:srgbClr val="000000"/>
                </a:solidFill>
                <a:latin typeface="Times New Roman" panose="02020603050405020304" pitchFamily="18" charset="0"/>
              </a:rPr>
              <a:pPr eaLnBrk="1" hangingPunct="1">
                <a:spcBef>
                  <a:spcPct val="0"/>
                </a:spcBef>
              </a:pPr>
              <a:t>94</a:t>
            </a:fld>
            <a:endParaRPr lang="de-DE" altLang="zh-CN" sz="1400" b="0">
              <a:solidFill>
                <a:srgbClr val="000000"/>
              </a:solidFill>
              <a:latin typeface="Times New Roman" panose="02020603050405020304" pitchFamily="18" charset="0"/>
            </a:endParaRPr>
          </a:p>
        </p:txBody>
      </p:sp>
      <p:sp>
        <p:nvSpPr>
          <p:cNvPr id="224259" name="Rectangle 2"/>
          <p:cNvSpPr>
            <a:spLocks noGrp="1" noChangeArrowheads="1"/>
          </p:cNvSpPr>
          <p:nvPr>
            <p:ph type="title"/>
          </p:nvPr>
        </p:nvSpPr>
        <p:spPr/>
        <p:txBody>
          <a:bodyPr/>
          <a:lstStyle/>
          <a:p>
            <a:r>
              <a:rPr lang="en-US" altLang="zh-CN">
                <a:ea typeface="宋体" panose="02010600030101010101" pitchFamily="2" charset="-122"/>
              </a:rPr>
              <a:t>Example</a:t>
            </a:r>
          </a:p>
        </p:txBody>
      </p:sp>
      <p:sp>
        <p:nvSpPr>
          <p:cNvPr id="224260" name="Rectangle 4"/>
          <p:cNvSpPr>
            <a:spLocks noChangeArrowheads="1"/>
          </p:cNvSpPr>
          <p:nvPr/>
        </p:nvSpPr>
        <p:spPr bwMode="auto">
          <a:xfrm>
            <a:off x="6173788" y="1447801"/>
            <a:ext cx="1808162" cy="9112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80000"/>
              </a:lnSpc>
              <a:spcBef>
                <a:spcPct val="0"/>
              </a:spcBef>
            </a:pPr>
            <a:r>
              <a:rPr lang="en-US" altLang="zh-CN" sz="1800">
                <a:solidFill>
                  <a:srgbClr val="000000"/>
                </a:solidFill>
                <a:latin typeface="Times New Roman" panose="02020603050405020304" pitchFamily="18" charset="0"/>
              </a:rPr>
              <a:t>&lt;&lt;interface&gt;&gt;</a:t>
            </a:r>
          </a:p>
          <a:p>
            <a:pPr>
              <a:lnSpc>
                <a:spcPct val="80000"/>
              </a:lnSpc>
              <a:spcBef>
                <a:spcPct val="0"/>
              </a:spcBef>
            </a:pPr>
            <a:r>
              <a:rPr lang="en-US" altLang="zh-CN" sz="1800">
                <a:solidFill>
                  <a:srgbClr val="FF0000"/>
                </a:solidFill>
                <a:latin typeface="Times New Roman" panose="02020603050405020304" pitchFamily="18" charset="0"/>
              </a:rPr>
              <a:t>ISimpleReader</a:t>
            </a:r>
            <a:endParaRPr lang="en-US" altLang="zh-CN" sz="1800" b="0">
              <a:solidFill>
                <a:srgbClr val="000000"/>
              </a:solidFill>
              <a:latin typeface="Times New Roman" panose="02020603050405020304" pitchFamily="18" charset="0"/>
            </a:endParaRPr>
          </a:p>
          <a:p>
            <a:pPr>
              <a:lnSpc>
                <a:spcPct val="110000"/>
              </a:lnSpc>
            </a:pPr>
            <a:r>
              <a:rPr lang="en-US" altLang="zh-CN" sz="1800">
                <a:solidFill>
                  <a:srgbClr val="000000"/>
                </a:solidFill>
                <a:latin typeface="Times New Roman" panose="02020603050405020304" pitchFamily="18" charset="0"/>
              </a:rPr>
              <a:t>Read</a:t>
            </a:r>
          </a:p>
        </p:txBody>
      </p:sp>
      <p:sp>
        <p:nvSpPr>
          <p:cNvPr id="224261" name="Rectangle 5"/>
          <p:cNvSpPr>
            <a:spLocks noChangeArrowheads="1"/>
          </p:cNvSpPr>
          <p:nvPr/>
        </p:nvSpPr>
        <p:spPr bwMode="auto">
          <a:xfrm>
            <a:off x="6173788" y="2819401"/>
            <a:ext cx="1808162" cy="118427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80000"/>
              </a:lnSpc>
              <a:spcBef>
                <a:spcPct val="0"/>
              </a:spcBef>
            </a:pPr>
            <a:r>
              <a:rPr lang="en-US" altLang="zh-CN" sz="1800">
                <a:solidFill>
                  <a:srgbClr val="000000"/>
                </a:solidFill>
                <a:latin typeface="Times New Roman" panose="02020603050405020304" pitchFamily="18" charset="0"/>
              </a:rPr>
              <a:t>&lt;&lt;interface&gt;&gt;</a:t>
            </a:r>
          </a:p>
          <a:p>
            <a:pPr>
              <a:lnSpc>
                <a:spcPct val="80000"/>
              </a:lnSpc>
              <a:spcBef>
                <a:spcPct val="0"/>
              </a:spcBef>
            </a:pPr>
            <a:r>
              <a:rPr lang="en-US" altLang="zh-CN" sz="1800">
                <a:solidFill>
                  <a:srgbClr val="FF0000"/>
                </a:solidFill>
                <a:latin typeface="Times New Roman" panose="02020603050405020304" pitchFamily="18" charset="0"/>
              </a:rPr>
              <a:t>IReader</a:t>
            </a:r>
            <a:endParaRPr lang="en-US" altLang="zh-CN" sz="1800" b="0">
              <a:solidFill>
                <a:srgbClr val="000000"/>
              </a:solidFill>
              <a:latin typeface="Times New Roman" panose="02020603050405020304" pitchFamily="18" charset="0"/>
            </a:endParaRPr>
          </a:p>
          <a:p>
            <a:pPr>
              <a:lnSpc>
                <a:spcPct val="110000"/>
              </a:lnSpc>
            </a:pPr>
            <a:r>
              <a:rPr lang="en-US" altLang="zh-CN" sz="1800">
                <a:solidFill>
                  <a:srgbClr val="000000"/>
                </a:solidFill>
                <a:latin typeface="Times New Roman" panose="02020603050405020304" pitchFamily="18" charset="0"/>
              </a:rPr>
              <a:t>Open</a:t>
            </a:r>
          </a:p>
          <a:p>
            <a:pPr>
              <a:lnSpc>
                <a:spcPct val="110000"/>
              </a:lnSpc>
              <a:spcBef>
                <a:spcPct val="0"/>
              </a:spcBef>
            </a:pPr>
            <a:r>
              <a:rPr lang="en-US" altLang="zh-CN" sz="1800">
                <a:solidFill>
                  <a:srgbClr val="000000"/>
                </a:solidFill>
                <a:latin typeface="Times New Roman" panose="02020603050405020304" pitchFamily="18" charset="0"/>
              </a:rPr>
              <a:t>Close</a:t>
            </a:r>
          </a:p>
        </p:txBody>
      </p:sp>
      <p:sp>
        <p:nvSpPr>
          <p:cNvPr id="224262" name="AutoShape 6"/>
          <p:cNvSpPr>
            <a:spLocks noChangeArrowheads="1"/>
          </p:cNvSpPr>
          <p:nvPr/>
        </p:nvSpPr>
        <p:spPr bwMode="auto">
          <a:xfrm>
            <a:off x="6959600" y="2374900"/>
            <a:ext cx="190500" cy="228600"/>
          </a:xfrm>
          <a:prstGeom prst="triangle">
            <a:avLst>
              <a:gd name="adj" fmla="val 4895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8199" name="Line 7"/>
          <p:cNvSpPr>
            <a:spLocks noChangeShapeType="1"/>
          </p:cNvSpPr>
          <p:nvPr/>
        </p:nvSpPr>
        <p:spPr bwMode="auto">
          <a:xfrm>
            <a:off x="7054850" y="2600325"/>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8200" name="Line 21"/>
          <p:cNvSpPr>
            <a:spLocks noChangeShapeType="1"/>
          </p:cNvSpPr>
          <p:nvPr/>
        </p:nvSpPr>
        <p:spPr bwMode="auto">
          <a:xfrm>
            <a:off x="6173788" y="3352800"/>
            <a:ext cx="1808162"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8201" name="Line 22"/>
          <p:cNvSpPr>
            <a:spLocks noChangeShapeType="1"/>
          </p:cNvSpPr>
          <p:nvPr/>
        </p:nvSpPr>
        <p:spPr bwMode="auto">
          <a:xfrm>
            <a:off x="6173788" y="1981200"/>
            <a:ext cx="1808162"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30071" name="Text Box 23"/>
          <p:cNvSpPr txBox="1">
            <a:spLocks noChangeArrowheads="1"/>
          </p:cNvSpPr>
          <p:nvPr/>
        </p:nvSpPr>
        <p:spPr bwMode="auto">
          <a:xfrm>
            <a:off x="1774826" y="5229226"/>
            <a:ext cx="8941743" cy="126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ts val="1600"/>
              </a:lnSpc>
              <a:spcBef>
                <a:spcPct val="0"/>
              </a:spcBef>
            </a:pPr>
            <a:r>
              <a:rPr lang="en-US" altLang="zh-CN" dirty="0" err="1">
                <a:solidFill>
                  <a:srgbClr val="000000"/>
                </a:solidFill>
              </a:rPr>
              <a:t>ISimpleReader</a:t>
            </a:r>
            <a:r>
              <a:rPr lang="en-US" altLang="zh-CN" dirty="0">
                <a:solidFill>
                  <a:srgbClr val="000000"/>
                </a:solidFill>
              </a:rPr>
              <a:t> </a:t>
            </a:r>
            <a:r>
              <a:rPr lang="en-US" altLang="zh-CN" dirty="0" err="1">
                <a:solidFill>
                  <a:srgbClr val="000000"/>
                </a:solidFill>
              </a:rPr>
              <a:t>sr</a:t>
            </a:r>
            <a:r>
              <a:rPr lang="en-US" altLang="zh-CN" dirty="0">
                <a:solidFill>
                  <a:srgbClr val="000000"/>
                </a:solidFill>
              </a:rPr>
              <a:t> = null;  </a:t>
            </a:r>
            <a:r>
              <a:rPr lang="en-US" altLang="zh-CN" u="sng" dirty="0">
                <a:solidFill>
                  <a:srgbClr val="FF0000"/>
                </a:solidFill>
              </a:rPr>
              <a:t>//null can be assigned to any variable of an interface type</a:t>
            </a:r>
          </a:p>
          <a:p>
            <a:pPr>
              <a:lnSpc>
                <a:spcPts val="1600"/>
              </a:lnSpc>
              <a:spcBef>
                <a:spcPct val="0"/>
              </a:spcBef>
            </a:pPr>
            <a:r>
              <a:rPr lang="en-US" altLang="zh-CN" dirty="0" err="1">
                <a:solidFill>
                  <a:srgbClr val="000000"/>
                </a:solidFill>
              </a:rPr>
              <a:t>sr</a:t>
            </a:r>
            <a:r>
              <a:rPr lang="en-US" altLang="zh-CN" dirty="0">
                <a:solidFill>
                  <a:srgbClr val="000000"/>
                </a:solidFill>
              </a:rPr>
              <a:t> = new Terminal();</a:t>
            </a:r>
          </a:p>
          <a:p>
            <a:pPr>
              <a:lnSpc>
                <a:spcPts val="1600"/>
              </a:lnSpc>
              <a:spcBef>
                <a:spcPct val="0"/>
              </a:spcBef>
            </a:pPr>
            <a:r>
              <a:rPr lang="en-US" altLang="zh-CN" dirty="0" err="1">
                <a:solidFill>
                  <a:srgbClr val="000000"/>
                </a:solidFill>
              </a:rPr>
              <a:t>sr</a:t>
            </a:r>
            <a:r>
              <a:rPr lang="en-US" altLang="zh-CN" dirty="0">
                <a:solidFill>
                  <a:srgbClr val="000000"/>
                </a:solidFill>
              </a:rPr>
              <a:t> = new File();</a:t>
            </a:r>
          </a:p>
          <a:p>
            <a:pPr>
              <a:lnSpc>
                <a:spcPts val="1000"/>
              </a:lnSpc>
              <a:spcBef>
                <a:spcPct val="0"/>
              </a:spcBef>
            </a:pPr>
            <a:endParaRPr lang="en-US" altLang="zh-CN" dirty="0">
              <a:solidFill>
                <a:srgbClr val="000000"/>
              </a:solidFill>
            </a:endParaRPr>
          </a:p>
          <a:p>
            <a:pPr>
              <a:lnSpc>
                <a:spcPts val="1600"/>
              </a:lnSpc>
              <a:spcBef>
                <a:spcPct val="0"/>
              </a:spcBef>
            </a:pPr>
            <a:r>
              <a:rPr lang="en-US" altLang="zh-CN" dirty="0" err="1">
                <a:solidFill>
                  <a:srgbClr val="000000"/>
                </a:solidFill>
              </a:rPr>
              <a:t>IReader</a:t>
            </a:r>
            <a:r>
              <a:rPr lang="en-US" altLang="zh-CN" dirty="0">
                <a:solidFill>
                  <a:srgbClr val="000000"/>
                </a:solidFill>
              </a:rPr>
              <a:t> r = new File();</a:t>
            </a:r>
          </a:p>
          <a:p>
            <a:pPr>
              <a:lnSpc>
                <a:spcPts val="1600"/>
              </a:lnSpc>
              <a:spcBef>
                <a:spcPct val="0"/>
              </a:spcBef>
            </a:pPr>
            <a:r>
              <a:rPr lang="en-US" altLang="zh-CN" dirty="0" err="1">
                <a:solidFill>
                  <a:srgbClr val="000000"/>
                </a:solidFill>
              </a:rPr>
              <a:t>sr</a:t>
            </a:r>
            <a:r>
              <a:rPr lang="en-US" altLang="zh-CN" dirty="0">
                <a:solidFill>
                  <a:srgbClr val="000000"/>
                </a:solidFill>
              </a:rPr>
              <a:t> = r;</a:t>
            </a:r>
            <a:endParaRPr lang="de-AT" altLang="zh-CN" dirty="0">
              <a:solidFill>
                <a:srgbClr val="000000"/>
              </a:solidFill>
            </a:endParaRPr>
          </a:p>
        </p:txBody>
      </p:sp>
      <p:sp>
        <p:nvSpPr>
          <p:cNvPr id="224267" name="Text Box 26"/>
          <p:cNvSpPr txBox="1">
            <a:spLocks noChangeArrowheads="1"/>
          </p:cNvSpPr>
          <p:nvPr/>
        </p:nvSpPr>
        <p:spPr bwMode="auto">
          <a:xfrm>
            <a:off x="1862139" y="1333501"/>
            <a:ext cx="389286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lnSpc>
                <a:spcPct val="70000"/>
              </a:lnSpc>
              <a:spcBef>
                <a:spcPct val="0"/>
              </a:spcBef>
            </a:pPr>
            <a:r>
              <a:rPr lang="de-AT" altLang="zh-CN">
                <a:solidFill>
                  <a:srgbClr val="000000"/>
                </a:solidFill>
              </a:rPr>
              <a:t>interface </a:t>
            </a:r>
            <a:r>
              <a:rPr lang="de-AT" altLang="zh-CN">
                <a:solidFill>
                  <a:srgbClr val="FF0000"/>
                </a:solidFill>
              </a:rPr>
              <a:t>ISimpleReader</a:t>
            </a:r>
            <a:r>
              <a:rPr lang="de-AT" altLang="zh-CN">
                <a:solidFill>
                  <a:srgbClr val="000000"/>
                </a:solidFill>
              </a:rPr>
              <a:t> {</a:t>
            </a:r>
          </a:p>
          <a:p>
            <a:pPr>
              <a:lnSpc>
                <a:spcPct val="70000"/>
              </a:lnSpc>
              <a:spcBef>
                <a:spcPct val="0"/>
              </a:spcBef>
            </a:pPr>
            <a:r>
              <a:rPr lang="de-AT" altLang="zh-CN">
                <a:solidFill>
                  <a:srgbClr val="000000"/>
                </a:solidFill>
              </a:rPr>
              <a:t>	int Read();</a:t>
            </a:r>
          </a:p>
          <a:p>
            <a:pPr>
              <a:lnSpc>
                <a:spcPct val="70000"/>
              </a:lnSpc>
              <a:spcBef>
                <a:spcPct val="0"/>
              </a:spcBef>
            </a:pPr>
            <a:r>
              <a:rPr lang="de-AT" altLang="zh-CN">
                <a:solidFill>
                  <a:srgbClr val="000000"/>
                </a:solidFill>
              </a:rPr>
              <a:t>}</a:t>
            </a:r>
          </a:p>
          <a:p>
            <a:pPr>
              <a:lnSpc>
                <a:spcPct val="90000"/>
              </a:lnSpc>
            </a:pPr>
            <a:r>
              <a:rPr lang="de-AT" altLang="zh-CN">
                <a:solidFill>
                  <a:srgbClr val="000000"/>
                </a:solidFill>
              </a:rPr>
              <a:t>interface </a:t>
            </a:r>
            <a:r>
              <a:rPr lang="de-AT" altLang="zh-CN">
                <a:solidFill>
                  <a:srgbClr val="FF0000"/>
                </a:solidFill>
              </a:rPr>
              <a:t>IReader</a:t>
            </a:r>
            <a:r>
              <a:rPr lang="de-AT" altLang="zh-CN">
                <a:solidFill>
                  <a:srgbClr val="000000"/>
                </a:solidFill>
              </a:rPr>
              <a:t> : ISimpleReader {</a:t>
            </a:r>
          </a:p>
          <a:p>
            <a:pPr>
              <a:lnSpc>
                <a:spcPct val="70000"/>
              </a:lnSpc>
              <a:spcBef>
                <a:spcPct val="0"/>
              </a:spcBef>
            </a:pPr>
            <a:r>
              <a:rPr lang="de-AT" altLang="zh-CN">
                <a:solidFill>
                  <a:srgbClr val="000000"/>
                </a:solidFill>
              </a:rPr>
              <a:t>	void Open(string name);</a:t>
            </a:r>
          </a:p>
          <a:p>
            <a:pPr>
              <a:lnSpc>
                <a:spcPct val="70000"/>
              </a:lnSpc>
              <a:spcBef>
                <a:spcPct val="0"/>
              </a:spcBef>
            </a:pPr>
            <a:r>
              <a:rPr lang="de-AT" altLang="zh-CN">
                <a:solidFill>
                  <a:srgbClr val="000000"/>
                </a:solidFill>
              </a:rPr>
              <a:t>	void Close();</a:t>
            </a:r>
          </a:p>
          <a:p>
            <a:pPr>
              <a:lnSpc>
                <a:spcPct val="70000"/>
              </a:lnSpc>
              <a:spcBef>
                <a:spcPct val="0"/>
              </a:spcBef>
            </a:pPr>
            <a:r>
              <a:rPr lang="de-AT" altLang="zh-CN">
                <a:solidFill>
                  <a:srgbClr val="000000"/>
                </a:solidFill>
              </a:rPr>
              <a:t>}</a:t>
            </a:r>
          </a:p>
        </p:txBody>
      </p:sp>
      <p:grpSp>
        <p:nvGrpSpPr>
          <p:cNvPr id="130087" name="Group 39"/>
          <p:cNvGrpSpPr>
            <a:grpSpLocks/>
          </p:cNvGrpSpPr>
          <p:nvPr/>
        </p:nvGrpSpPr>
        <p:grpSpPr bwMode="auto">
          <a:xfrm>
            <a:off x="1836738" y="1447801"/>
            <a:ext cx="8507412" cy="2422525"/>
            <a:chOff x="197" y="912"/>
            <a:chExt cx="5359" cy="1526"/>
          </a:xfrm>
        </p:grpSpPr>
        <p:sp>
          <p:nvSpPr>
            <p:cNvPr id="8213" name="Line 19"/>
            <p:cNvSpPr>
              <a:spLocks noChangeShapeType="1"/>
            </p:cNvSpPr>
            <p:nvPr/>
          </p:nvSpPr>
          <p:spPr bwMode="auto">
            <a:xfrm>
              <a:off x="4417" y="1104"/>
              <a:ext cx="113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nvGrpSpPr>
            <p:cNvPr id="224278" name="Group 37"/>
            <p:cNvGrpSpPr>
              <a:grpSpLocks/>
            </p:cNvGrpSpPr>
            <p:nvPr/>
          </p:nvGrpSpPr>
          <p:grpSpPr bwMode="auto">
            <a:xfrm>
              <a:off x="197" y="912"/>
              <a:ext cx="5359" cy="1526"/>
              <a:chOff x="197" y="912"/>
              <a:chExt cx="5359" cy="1526"/>
            </a:xfrm>
          </p:grpSpPr>
          <p:grpSp>
            <p:nvGrpSpPr>
              <p:cNvPr id="224279" name="Group 36"/>
              <p:cNvGrpSpPr>
                <a:grpSpLocks/>
              </p:cNvGrpSpPr>
              <p:nvPr/>
            </p:nvGrpSpPr>
            <p:grpSpPr bwMode="auto">
              <a:xfrm>
                <a:off x="197" y="912"/>
                <a:ext cx="5359" cy="1526"/>
                <a:chOff x="197" y="912"/>
                <a:chExt cx="5359" cy="1526"/>
              </a:xfrm>
            </p:grpSpPr>
            <p:sp>
              <p:nvSpPr>
                <p:cNvPr id="224283" name="Rectangle 8"/>
                <p:cNvSpPr>
                  <a:spLocks noChangeArrowheads="1"/>
                </p:cNvSpPr>
                <p:nvPr/>
              </p:nvSpPr>
              <p:spPr bwMode="auto">
                <a:xfrm>
                  <a:off x="4417" y="912"/>
                  <a:ext cx="1139" cy="40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80000"/>
                    </a:lnSpc>
                    <a:spcBef>
                      <a:spcPct val="0"/>
                    </a:spcBef>
                  </a:pPr>
                  <a:r>
                    <a:rPr lang="en-US" altLang="zh-CN" sz="1800">
                      <a:solidFill>
                        <a:srgbClr val="3333CC"/>
                      </a:solidFill>
                      <a:latin typeface="Times New Roman" panose="02020603050405020304" pitchFamily="18" charset="0"/>
                    </a:rPr>
                    <a:t>Terminal</a:t>
                  </a:r>
                  <a:endParaRPr lang="en-US" altLang="zh-CN" sz="1800" b="0">
                    <a:solidFill>
                      <a:srgbClr val="000000"/>
                    </a:solidFill>
                    <a:latin typeface="Times New Roman" panose="02020603050405020304" pitchFamily="18" charset="0"/>
                  </a:endParaRPr>
                </a:p>
                <a:p>
                  <a:r>
                    <a:rPr lang="en-US" altLang="zh-CN" sz="1800">
                      <a:solidFill>
                        <a:srgbClr val="000000"/>
                      </a:solidFill>
                      <a:latin typeface="Times New Roman" panose="02020603050405020304" pitchFamily="18" charset="0"/>
                    </a:rPr>
                    <a:t>Read</a:t>
                  </a:r>
                </a:p>
              </p:txBody>
            </p:sp>
            <p:sp>
              <p:nvSpPr>
                <p:cNvPr id="224284" name="Text Box 24"/>
                <p:cNvSpPr txBox="1">
                  <a:spLocks noChangeArrowheads="1"/>
                </p:cNvSpPr>
                <p:nvPr/>
              </p:nvSpPr>
              <p:spPr bwMode="auto">
                <a:xfrm>
                  <a:off x="197" y="1842"/>
                  <a:ext cx="223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class </a:t>
                  </a:r>
                  <a:r>
                    <a:rPr lang="de-AT" altLang="zh-CN">
                      <a:solidFill>
                        <a:srgbClr val="3333CC"/>
                      </a:solidFill>
                    </a:rPr>
                    <a:t>Terminal</a:t>
                  </a:r>
                  <a:r>
                    <a:rPr lang="de-AT" altLang="zh-CN">
                      <a:solidFill>
                        <a:srgbClr val="000000"/>
                      </a:solidFill>
                    </a:rPr>
                    <a:t> : ISimpleReader {</a:t>
                  </a:r>
                </a:p>
                <a:p>
                  <a:pPr>
                    <a:spcBef>
                      <a:spcPct val="0"/>
                    </a:spcBef>
                  </a:pPr>
                  <a:r>
                    <a:rPr lang="de-AT" altLang="zh-CN">
                      <a:solidFill>
                        <a:srgbClr val="000000"/>
                      </a:solidFill>
                    </a:rPr>
                    <a:t>	public int Read() { ... }</a:t>
                  </a:r>
                </a:p>
                <a:p>
                  <a:pPr>
                    <a:lnSpc>
                      <a:spcPct val="80000"/>
                    </a:lnSpc>
                    <a:spcBef>
                      <a:spcPct val="0"/>
                    </a:spcBef>
                  </a:pPr>
                  <a:r>
                    <a:rPr lang="de-AT" altLang="zh-CN">
                      <a:solidFill>
                        <a:srgbClr val="000000"/>
                      </a:solidFill>
                    </a:rPr>
                    <a:t>}</a:t>
                  </a:r>
                </a:p>
              </p:txBody>
            </p:sp>
          </p:grpSp>
          <p:grpSp>
            <p:nvGrpSpPr>
              <p:cNvPr id="224280" name="Group 32"/>
              <p:cNvGrpSpPr>
                <a:grpSpLocks/>
              </p:cNvGrpSpPr>
              <p:nvPr/>
            </p:nvGrpSpPr>
            <p:grpSpPr bwMode="auto">
              <a:xfrm>
                <a:off x="4080" y="1056"/>
                <a:ext cx="348" cy="96"/>
                <a:chOff x="4072" y="1056"/>
                <a:chExt cx="348" cy="96"/>
              </a:xfrm>
            </p:grpSpPr>
            <p:sp>
              <p:nvSpPr>
                <p:cNvPr id="224281" name="AutoShape 15"/>
                <p:cNvSpPr>
                  <a:spLocks noChangeArrowheads="1"/>
                </p:cNvSpPr>
                <p:nvPr/>
              </p:nvSpPr>
              <p:spPr bwMode="auto">
                <a:xfrm rot="-5455265">
                  <a:off x="4096" y="1032"/>
                  <a:ext cx="96" cy="144"/>
                </a:xfrm>
                <a:prstGeom prst="triangle">
                  <a:avLst>
                    <a:gd name="adj" fmla="val 4895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8218" name="Line 17"/>
                <p:cNvSpPr>
                  <a:spLocks noChangeShapeType="1"/>
                </p:cNvSpPr>
                <p:nvPr/>
              </p:nvSpPr>
              <p:spPr bwMode="auto">
                <a:xfrm>
                  <a:off x="4216" y="1104"/>
                  <a:ext cx="20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grpSp>
        <p:nvGrpSpPr>
          <p:cNvPr id="130088" name="Group 40"/>
          <p:cNvGrpSpPr>
            <a:grpSpLocks/>
          </p:cNvGrpSpPr>
          <p:nvPr/>
        </p:nvGrpSpPr>
        <p:grpSpPr bwMode="auto">
          <a:xfrm>
            <a:off x="1836738" y="2852739"/>
            <a:ext cx="8507412" cy="2251075"/>
            <a:chOff x="197" y="1797"/>
            <a:chExt cx="5359" cy="1418"/>
          </a:xfrm>
        </p:grpSpPr>
        <p:sp>
          <p:nvSpPr>
            <p:cNvPr id="224270" name="Text Box 28"/>
            <p:cNvSpPr txBox="1">
              <a:spLocks noChangeArrowheads="1"/>
            </p:cNvSpPr>
            <p:nvPr/>
          </p:nvSpPr>
          <p:spPr bwMode="auto">
            <a:xfrm>
              <a:off x="197" y="2387"/>
              <a:ext cx="2589"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lnSpc>
                  <a:spcPct val="80000"/>
                </a:lnSpc>
                <a:spcBef>
                  <a:spcPct val="0"/>
                </a:spcBef>
              </a:pPr>
              <a:r>
                <a:rPr lang="de-AT" altLang="zh-CN" dirty="0">
                  <a:solidFill>
                    <a:srgbClr val="000000"/>
                  </a:solidFill>
                </a:rPr>
                <a:t>class </a:t>
              </a:r>
              <a:r>
                <a:rPr lang="de-AT" altLang="zh-CN" dirty="0">
                  <a:solidFill>
                    <a:srgbClr val="3333CC"/>
                  </a:solidFill>
                </a:rPr>
                <a:t>File</a:t>
              </a:r>
              <a:r>
                <a:rPr lang="de-AT" altLang="zh-CN" dirty="0">
                  <a:solidFill>
                    <a:srgbClr val="000000"/>
                  </a:solidFill>
                </a:rPr>
                <a:t> : IReader {</a:t>
              </a:r>
            </a:p>
            <a:p>
              <a:pPr>
                <a:lnSpc>
                  <a:spcPct val="80000"/>
                </a:lnSpc>
                <a:spcBef>
                  <a:spcPct val="0"/>
                </a:spcBef>
              </a:pPr>
              <a:r>
                <a:rPr lang="de-AT" altLang="zh-CN" dirty="0">
                  <a:solidFill>
                    <a:srgbClr val="000000"/>
                  </a:solidFill>
                </a:rPr>
                <a:t>	public int Read() { ... }</a:t>
              </a:r>
            </a:p>
            <a:p>
              <a:pPr>
                <a:lnSpc>
                  <a:spcPct val="80000"/>
                </a:lnSpc>
                <a:spcBef>
                  <a:spcPct val="0"/>
                </a:spcBef>
              </a:pPr>
              <a:r>
                <a:rPr lang="de-AT" altLang="zh-CN" dirty="0">
                  <a:solidFill>
                    <a:srgbClr val="000000"/>
                  </a:solidFill>
                </a:rPr>
                <a:t>	public void Open(string name) { ... }</a:t>
              </a:r>
            </a:p>
            <a:p>
              <a:pPr>
                <a:lnSpc>
                  <a:spcPct val="80000"/>
                </a:lnSpc>
                <a:spcBef>
                  <a:spcPct val="0"/>
                </a:spcBef>
              </a:pPr>
              <a:r>
                <a:rPr lang="de-AT" altLang="zh-CN" dirty="0">
                  <a:solidFill>
                    <a:srgbClr val="000000"/>
                  </a:solidFill>
                </a:rPr>
                <a:t>	public void Close() { ... }</a:t>
              </a:r>
            </a:p>
            <a:p>
              <a:pPr>
                <a:lnSpc>
                  <a:spcPct val="80000"/>
                </a:lnSpc>
                <a:spcBef>
                  <a:spcPct val="0"/>
                </a:spcBef>
              </a:pPr>
              <a:r>
                <a:rPr lang="de-AT" altLang="zh-CN" dirty="0">
                  <a:solidFill>
                    <a:srgbClr val="000000"/>
                  </a:solidFill>
                </a:rPr>
                <a:t>}</a:t>
              </a:r>
            </a:p>
          </p:txBody>
        </p:sp>
        <p:grpSp>
          <p:nvGrpSpPr>
            <p:cNvPr id="224271" name="Group 38"/>
            <p:cNvGrpSpPr>
              <a:grpSpLocks/>
            </p:cNvGrpSpPr>
            <p:nvPr/>
          </p:nvGrpSpPr>
          <p:grpSpPr bwMode="auto">
            <a:xfrm>
              <a:off x="4075" y="1797"/>
              <a:ext cx="1481" cy="746"/>
              <a:chOff x="4075" y="1797"/>
              <a:chExt cx="1481" cy="746"/>
            </a:xfrm>
          </p:grpSpPr>
          <p:sp>
            <p:nvSpPr>
              <p:cNvPr id="224272" name="Rectangle 9"/>
              <p:cNvSpPr>
                <a:spLocks noChangeArrowheads="1"/>
              </p:cNvSpPr>
              <p:nvPr/>
            </p:nvSpPr>
            <p:spPr bwMode="auto">
              <a:xfrm>
                <a:off x="4417" y="1797"/>
                <a:ext cx="1139" cy="74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90000"/>
                  </a:lnSpc>
                  <a:spcBef>
                    <a:spcPct val="0"/>
                  </a:spcBef>
                </a:pPr>
                <a:r>
                  <a:rPr lang="en-US" altLang="zh-CN" sz="1800">
                    <a:solidFill>
                      <a:srgbClr val="3333CC"/>
                    </a:solidFill>
                    <a:latin typeface="Times New Roman" panose="02020603050405020304" pitchFamily="18" charset="0"/>
                  </a:rPr>
                  <a:t>File</a:t>
                </a:r>
                <a:endParaRPr lang="en-US" altLang="zh-CN" sz="1800" b="0">
                  <a:solidFill>
                    <a:srgbClr val="000000"/>
                  </a:solidFill>
                  <a:latin typeface="Times New Roman" panose="02020603050405020304" pitchFamily="18" charset="0"/>
                </a:endParaRPr>
              </a:p>
              <a:p>
                <a:pPr>
                  <a:lnSpc>
                    <a:spcPct val="90000"/>
                  </a:lnSpc>
                </a:pPr>
                <a:r>
                  <a:rPr lang="en-US" altLang="zh-CN" sz="1800">
                    <a:solidFill>
                      <a:srgbClr val="000000"/>
                    </a:solidFill>
                    <a:latin typeface="Times New Roman" panose="02020603050405020304" pitchFamily="18" charset="0"/>
                  </a:rPr>
                  <a:t>Read</a:t>
                </a:r>
              </a:p>
              <a:p>
                <a:pPr>
                  <a:lnSpc>
                    <a:spcPct val="90000"/>
                  </a:lnSpc>
                  <a:spcBef>
                    <a:spcPct val="0"/>
                  </a:spcBef>
                </a:pPr>
                <a:r>
                  <a:rPr lang="en-US" altLang="zh-CN" sz="1800">
                    <a:solidFill>
                      <a:srgbClr val="000000"/>
                    </a:solidFill>
                    <a:latin typeface="Times New Roman" panose="02020603050405020304" pitchFamily="18" charset="0"/>
                  </a:rPr>
                  <a:t>Open</a:t>
                </a:r>
              </a:p>
              <a:p>
                <a:pPr>
                  <a:lnSpc>
                    <a:spcPct val="90000"/>
                  </a:lnSpc>
                  <a:spcBef>
                    <a:spcPct val="0"/>
                  </a:spcBef>
                </a:pPr>
                <a:r>
                  <a:rPr lang="en-US" altLang="zh-CN" sz="1800">
                    <a:solidFill>
                      <a:srgbClr val="000000"/>
                    </a:solidFill>
                    <a:latin typeface="Times New Roman" panose="02020603050405020304" pitchFamily="18" charset="0"/>
                  </a:rPr>
                  <a:t>Close</a:t>
                </a:r>
              </a:p>
            </p:txBody>
          </p:sp>
          <p:sp>
            <p:nvSpPr>
              <p:cNvPr id="8209" name="Line 20"/>
              <p:cNvSpPr>
                <a:spLocks noChangeShapeType="1"/>
              </p:cNvSpPr>
              <p:nvPr/>
            </p:nvSpPr>
            <p:spPr bwMode="auto">
              <a:xfrm>
                <a:off x="4417" y="2014"/>
                <a:ext cx="113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nvGrpSpPr>
              <p:cNvPr id="224274" name="Group 33"/>
              <p:cNvGrpSpPr>
                <a:grpSpLocks/>
              </p:cNvGrpSpPr>
              <p:nvPr/>
            </p:nvGrpSpPr>
            <p:grpSpPr bwMode="auto">
              <a:xfrm>
                <a:off x="4075" y="1888"/>
                <a:ext cx="348" cy="96"/>
                <a:chOff x="4072" y="1056"/>
                <a:chExt cx="348" cy="96"/>
              </a:xfrm>
            </p:grpSpPr>
            <p:sp>
              <p:nvSpPr>
                <p:cNvPr id="224275" name="AutoShape 34"/>
                <p:cNvSpPr>
                  <a:spLocks noChangeArrowheads="1"/>
                </p:cNvSpPr>
                <p:nvPr/>
              </p:nvSpPr>
              <p:spPr bwMode="auto">
                <a:xfrm rot="-5455265">
                  <a:off x="4096" y="1032"/>
                  <a:ext cx="96" cy="144"/>
                </a:xfrm>
                <a:prstGeom prst="triangle">
                  <a:avLst>
                    <a:gd name="adj" fmla="val 4895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8212" name="Line 35"/>
                <p:cNvSpPr>
                  <a:spLocks noChangeShapeType="1"/>
                </p:cNvSpPr>
                <p:nvPr/>
              </p:nvSpPr>
              <p:spPr bwMode="auto">
                <a:xfrm>
                  <a:off x="4216" y="1104"/>
                  <a:ext cx="20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spTree>
    <p:extLst>
      <p:ext uri="{BB962C8B-B14F-4D97-AF65-F5344CB8AC3E}">
        <p14:creationId xmlns:p14="http://schemas.microsoft.com/office/powerpoint/2010/main" val="137441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30087"/>
                                        </p:tgtEl>
                                        <p:attrNameLst>
                                          <p:attrName>style.visibility</p:attrName>
                                        </p:attrNameLst>
                                      </p:cBhvr>
                                      <p:to>
                                        <p:strVal val="visible"/>
                                      </p:to>
                                    </p:set>
                                    <p:animEffect transition="in" filter="barn(outVertical)">
                                      <p:cBhvr>
                                        <p:cTn id="7" dur="500"/>
                                        <p:tgtEl>
                                          <p:spTgt spid="130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30088"/>
                                        </p:tgtEl>
                                        <p:attrNameLst>
                                          <p:attrName>style.visibility</p:attrName>
                                        </p:attrNameLst>
                                      </p:cBhvr>
                                      <p:to>
                                        <p:strVal val="visible"/>
                                      </p:to>
                                    </p:set>
                                    <p:animEffect transition="in" filter="barn(outVertical)">
                                      <p:cBhvr>
                                        <p:cTn id="12" dur="500"/>
                                        <p:tgtEl>
                                          <p:spTgt spid="130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3358CB6B-766D-42BA-BA05-99D83FAAAC86}" type="slidenum">
              <a:rPr lang="zh-CN" altLang="de-DE" sz="1400" b="0">
                <a:solidFill>
                  <a:srgbClr val="000000"/>
                </a:solidFill>
                <a:latin typeface="Times New Roman" panose="02020603050405020304" pitchFamily="18" charset="0"/>
              </a:rPr>
              <a:pPr eaLnBrk="1" hangingPunct="1">
                <a:spcBef>
                  <a:spcPct val="0"/>
                </a:spcBef>
              </a:pPr>
              <a:t>95</a:t>
            </a:fld>
            <a:endParaRPr lang="de-DE" altLang="zh-CN" sz="1400" b="0">
              <a:solidFill>
                <a:srgbClr val="000000"/>
              </a:solidFill>
              <a:latin typeface="Times New Roman" panose="02020603050405020304" pitchFamily="18" charset="0"/>
            </a:endParaRPr>
          </a:p>
        </p:txBody>
      </p:sp>
      <p:sp>
        <p:nvSpPr>
          <p:cNvPr id="225283" name="Rectangle 4"/>
          <p:cNvSpPr>
            <a:spLocks noChangeArrowheads="1"/>
          </p:cNvSpPr>
          <p:nvPr/>
        </p:nvSpPr>
        <p:spPr bwMode="auto">
          <a:xfrm>
            <a:off x="2063751" y="1412875"/>
            <a:ext cx="8493125" cy="4032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25284" name="Rectangle 3"/>
          <p:cNvSpPr>
            <a:spLocks noGrp="1" noChangeArrowheads="1"/>
          </p:cNvSpPr>
          <p:nvPr>
            <p:ph type="body" idx="1"/>
          </p:nvPr>
        </p:nvSpPr>
        <p:spPr>
          <a:xfrm>
            <a:off x="1774826" y="1125539"/>
            <a:ext cx="8829675" cy="4975225"/>
          </a:xfrm>
          <a:noFill/>
        </p:spPr>
        <p:txBody>
          <a:bodyPr vert="horz" wrap="square" lIns="91440" tIns="45720" rIns="0" bIns="45720" numCol="1" anchor="t" anchorCtr="0" compatLnSpc="1">
            <a:prstTxWarp prst="textNoShape">
              <a:avLst/>
            </a:prstTxWarp>
            <a:spAutoFit/>
          </a:bodyPr>
          <a:lstStyle/>
          <a:p>
            <a:pPr>
              <a:lnSpc>
                <a:spcPct val="80000"/>
              </a:lnSpc>
              <a:tabLst>
                <a:tab pos="571500" algn="l"/>
                <a:tab pos="1600200" algn="l"/>
              </a:tabLst>
            </a:pPr>
            <a:r>
              <a:rPr lang="en-US" altLang="zh-CN" dirty="0">
                <a:latin typeface="Times New Roman" panose="02020603050405020304" pitchFamily="18" charset="0"/>
                <a:ea typeface="宋体" panose="02010600030101010101" pitchFamily="2" charset="-122"/>
              </a:rPr>
              <a:t>Occurs if two base interfaces have methods with identical names</a:t>
            </a:r>
          </a:p>
          <a:p>
            <a:pPr>
              <a:lnSpc>
                <a:spcPct val="40000"/>
              </a:lnSpc>
              <a:spcBef>
                <a:spcPct val="0"/>
              </a:spcBef>
              <a:tabLst>
                <a:tab pos="571500" algn="l"/>
                <a:tab pos="1600200" algn="l"/>
              </a:tabLst>
            </a:pPr>
            <a:endParaRPr lang="en-US" altLang="zh-CN" dirty="0">
              <a:latin typeface="Times New Roman" panose="02020603050405020304" pitchFamily="18" charset="0"/>
              <a:ea typeface="宋体" panose="02010600030101010101" pitchFamily="2" charset="-122"/>
            </a:endParaRPr>
          </a:p>
          <a:p>
            <a:pPr>
              <a:lnSpc>
                <a:spcPct val="80000"/>
              </a:lnSpc>
              <a:spcBef>
                <a:spcPct val="0"/>
              </a:spcBef>
              <a:tabLst>
                <a:tab pos="571500" algn="l"/>
                <a:tab pos="1600200" algn="l"/>
              </a:tabLst>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interface I1 {</a:t>
            </a:r>
          </a:p>
          <a:p>
            <a:pPr>
              <a:lnSpc>
                <a:spcPct val="80000"/>
              </a:lnSpc>
              <a:spcBef>
                <a:spcPct val="0"/>
              </a:spcBef>
              <a:tabLst>
                <a:tab pos="571500" algn="l"/>
                <a:tab pos="1600200" algn="l"/>
              </a:tabLst>
            </a:pPr>
            <a:r>
              <a:rPr lang="en-US" altLang="zh-CN" dirty="0">
                <a:ea typeface="宋体" panose="02010600030101010101" pitchFamily="2" charset="-122"/>
              </a:rPr>
              <a:t>		void F();</a:t>
            </a:r>
          </a:p>
          <a:p>
            <a:pPr>
              <a:lnSpc>
                <a:spcPct val="80000"/>
              </a:lnSpc>
              <a:spcBef>
                <a:spcPct val="0"/>
              </a:spcBef>
              <a:tabLst>
                <a:tab pos="571500" algn="l"/>
                <a:tab pos="1600200" algn="l"/>
              </a:tabLst>
            </a:pPr>
            <a:r>
              <a:rPr lang="en-US" altLang="zh-CN" dirty="0">
                <a:ea typeface="宋体" panose="02010600030101010101" pitchFamily="2" charset="-122"/>
              </a:rPr>
              <a:t>	}</a:t>
            </a:r>
          </a:p>
          <a:p>
            <a:pPr>
              <a:lnSpc>
                <a:spcPct val="50000"/>
              </a:lnSpc>
              <a:spcBef>
                <a:spcPct val="0"/>
              </a:spcBef>
              <a:tabLst>
                <a:tab pos="571500" algn="l"/>
                <a:tab pos="1600200" algn="l"/>
              </a:tabLst>
            </a:pPr>
            <a:endParaRPr lang="en-US" altLang="zh-CN" dirty="0">
              <a:ea typeface="宋体" panose="02010600030101010101" pitchFamily="2" charset="-122"/>
            </a:endParaRPr>
          </a:p>
          <a:p>
            <a:pPr>
              <a:lnSpc>
                <a:spcPct val="80000"/>
              </a:lnSpc>
              <a:spcBef>
                <a:spcPct val="0"/>
              </a:spcBef>
              <a:tabLst>
                <a:tab pos="571500" algn="l"/>
                <a:tab pos="1600200" algn="l"/>
              </a:tabLst>
            </a:pPr>
            <a:r>
              <a:rPr lang="en-US" altLang="zh-CN" dirty="0">
                <a:ea typeface="宋体" panose="02010600030101010101" pitchFamily="2" charset="-122"/>
              </a:rPr>
              <a:t>	interface I2 {</a:t>
            </a:r>
          </a:p>
          <a:p>
            <a:pPr>
              <a:lnSpc>
                <a:spcPct val="80000"/>
              </a:lnSpc>
              <a:spcBef>
                <a:spcPct val="0"/>
              </a:spcBef>
              <a:tabLst>
                <a:tab pos="571500" algn="l"/>
                <a:tab pos="1600200" algn="l"/>
              </a:tabLst>
            </a:pPr>
            <a:r>
              <a:rPr lang="en-US" altLang="zh-CN" dirty="0">
                <a:ea typeface="宋体" panose="02010600030101010101" pitchFamily="2" charset="-122"/>
              </a:rPr>
              <a:t>		void F();</a:t>
            </a:r>
          </a:p>
          <a:p>
            <a:pPr>
              <a:lnSpc>
                <a:spcPct val="80000"/>
              </a:lnSpc>
              <a:spcBef>
                <a:spcPct val="0"/>
              </a:spcBef>
              <a:tabLst>
                <a:tab pos="571500" algn="l"/>
                <a:tab pos="1600200" algn="l"/>
              </a:tabLst>
            </a:pPr>
            <a:r>
              <a:rPr lang="en-US" altLang="zh-CN" dirty="0">
                <a:ea typeface="宋体" panose="02010600030101010101" pitchFamily="2" charset="-122"/>
              </a:rPr>
              <a:t>	}</a:t>
            </a:r>
          </a:p>
          <a:p>
            <a:pPr>
              <a:lnSpc>
                <a:spcPct val="50000"/>
              </a:lnSpc>
              <a:spcBef>
                <a:spcPct val="0"/>
              </a:spcBef>
              <a:tabLst>
                <a:tab pos="571500" algn="l"/>
                <a:tab pos="1600200" algn="l"/>
              </a:tabLst>
            </a:pPr>
            <a:endParaRPr lang="en-US" altLang="zh-CN" dirty="0">
              <a:ea typeface="宋体" panose="02010600030101010101" pitchFamily="2" charset="-122"/>
            </a:endParaRPr>
          </a:p>
          <a:p>
            <a:pPr>
              <a:spcBef>
                <a:spcPct val="0"/>
              </a:spcBef>
              <a:tabLst>
                <a:tab pos="571500" algn="l"/>
                <a:tab pos="1600200" algn="l"/>
              </a:tabLst>
            </a:pPr>
            <a:r>
              <a:rPr lang="en-US" altLang="zh-CN" dirty="0">
                <a:ea typeface="宋体" panose="02010600030101010101" pitchFamily="2" charset="-122"/>
              </a:rPr>
              <a:t>	class B : I1, I2 {</a:t>
            </a:r>
          </a:p>
          <a:p>
            <a:pPr>
              <a:spcBef>
                <a:spcPct val="0"/>
              </a:spcBef>
              <a:tabLst>
                <a:tab pos="571500" algn="l"/>
                <a:tab pos="1600200" algn="l"/>
              </a:tabLst>
            </a:pPr>
            <a:r>
              <a:rPr lang="en-US" altLang="zh-CN" dirty="0">
                <a:ea typeface="宋体" panose="02010600030101010101" pitchFamily="2" charset="-122"/>
              </a:rPr>
              <a:t>		</a:t>
            </a:r>
            <a:r>
              <a:rPr lang="en-US" altLang="zh-CN" dirty="0">
                <a:solidFill>
                  <a:schemeClr val="accent2"/>
                </a:solidFill>
                <a:ea typeface="宋体" panose="02010600030101010101" pitchFamily="2" charset="-122"/>
              </a:rPr>
              <a:t>//----- implementation by a single F method</a:t>
            </a:r>
          </a:p>
          <a:p>
            <a:pPr>
              <a:spcBef>
                <a:spcPct val="0"/>
              </a:spcBef>
              <a:tabLst>
                <a:tab pos="571500" algn="l"/>
                <a:tab pos="1600200" algn="l"/>
              </a:tabLst>
            </a:pPr>
            <a:r>
              <a:rPr lang="en-US" altLang="zh-CN" dirty="0">
                <a:ea typeface="宋体" panose="02010600030101010101" pitchFamily="2" charset="-122"/>
              </a:rPr>
              <a:t>		public void F() { </a:t>
            </a:r>
            <a:r>
              <a:rPr lang="en-US" altLang="zh-CN" dirty="0" err="1">
                <a:ea typeface="宋体" panose="02010600030101010101" pitchFamily="2" charset="-122"/>
              </a:rPr>
              <a:t>Console.WriteLine</a:t>
            </a:r>
            <a:r>
              <a:rPr lang="en-US" altLang="zh-CN" dirty="0">
                <a:ea typeface="宋体" panose="02010600030101010101" pitchFamily="2" charset="-122"/>
              </a:rPr>
              <a:t>("B.F"); }</a:t>
            </a:r>
          </a:p>
          <a:p>
            <a:pPr>
              <a:spcBef>
                <a:spcPct val="0"/>
              </a:spcBef>
              <a:tabLst>
                <a:tab pos="571500" algn="l"/>
                <a:tab pos="1600200" algn="l"/>
              </a:tabLst>
            </a:pPr>
            <a:r>
              <a:rPr lang="en-US" altLang="zh-CN" dirty="0">
                <a:ea typeface="宋体" panose="02010600030101010101" pitchFamily="2" charset="-122"/>
              </a:rPr>
              <a:t>		</a:t>
            </a:r>
            <a:r>
              <a:rPr lang="en-US" altLang="zh-CN" dirty="0">
                <a:solidFill>
                  <a:schemeClr val="accent2"/>
                </a:solidFill>
                <a:ea typeface="宋体" panose="02010600030101010101" pitchFamily="2" charset="-122"/>
              </a:rPr>
              <a:t>//----- </a:t>
            </a:r>
            <a:r>
              <a:rPr lang="en-US" altLang="zh-CN" sz="1800" dirty="0">
                <a:solidFill>
                  <a:schemeClr val="accent2"/>
                </a:solidFill>
                <a:ea typeface="宋体" panose="02010600030101010101" pitchFamily="2" charset="-122"/>
              </a:rPr>
              <a:t>implementation by separate F methods (in addition to the above F method)</a:t>
            </a:r>
          </a:p>
          <a:p>
            <a:pPr>
              <a:spcBef>
                <a:spcPct val="0"/>
              </a:spcBef>
              <a:tabLst>
                <a:tab pos="571500" algn="l"/>
                <a:tab pos="1600200" algn="l"/>
              </a:tabLst>
            </a:pPr>
            <a:r>
              <a:rPr lang="en-US" altLang="zh-CN" dirty="0">
                <a:ea typeface="宋体" panose="02010600030101010101" pitchFamily="2" charset="-122"/>
              </a:rPr>
              <a:t>		void </a:t>
            </a:r>
            <a:r>
              <a:rPr lang="en-US" altLang="zh-CN" dirty="0">
                <a:solidFill>
                  <a:srgbClr val="FF0000"/>
                </a:solidFill>
                <a:ea typeface="宋体" panose="02010600030101010101" pitchFamily="2" charset="-122"/>
              </a:rPr>
              <a:t>I1.</a:t>
            </a:r>
            <a:r>
              <a:rPr lang="en-US" altLang="zh-CN" dirty="0">
                <a:ea typeface="宋体" panose="02010600030101010101" pitchFamily="2" charset="-122"/>
              </a:rPr>
              <a:t>F() { </a:t>
            </a:r>
            <a:r>
              <a:rPr lang="en-US" altLang="zh-CN" dirty="0" err="1">
                <a:ea typeface="宋体" panose="02010600030101010101" pitchFamily="2" charset="-122"/>
              </a:rPr>
              <a:t>Console.WriteLine</a:t>
            </a:r>
            <a:r>
              <a:rPr lang="en-US" altLang="zh-CN" dirty="0">
                <a:ea typeface="宋体" panose="02010600030101010101" pitchFamily="2" charset="-122"/>
              </a:rPr>
              <a:t>("I1.F"); }  </a:t>
            </a:r>
            <a:r>
              <a:rPr lang="en-US" altLang="zh-CN" sz="1800" dirty="0">
                <a:solidFill>
                  <a:srgbClr val="FF0000"/>
                </a:solidFill>
                <a:ea typeface="宋体" panose="02010600030101010101" pitchFamily="2" charset="-122"/>
              </a:rPr>
              <a:t>// must not be public (don't know why)</a:t>
            </a:r>
            <a:endParaRPr lang="en-US" altLang="zh-CN" sz="1800" dirty="0">
              <a:ea typeface="宋体" panose="02010600030101010101" pitchFamily="2" charset="-122"/>
            </a:endParaRPr>
          </a:p>
          <a:p>
            <a:pPr>
              <a:spcBef>
                <a:spcPct val="0"/>
              </a:spcBef>
              <a:tabLst>
                <a:tab pos="571500" algn="l"/>
                <a:tab pos="1600200" algn="l"/>
              </a:tabLst>
            </a:pPr>
            <a:r>
              <a:rPr lang="en-US" altLang="zh-CN" dirty="0">
                <a:ea typeface="宋体" panose="02010600030101010101" pitchFamily="2" charset="-122"/>
              </a:rPr>
              <a:t>		void </a:t>
            </a:r>
            <a:r>
              <a:rPr lang="en-US" altLang="zh-CN" dirty="0">
                <a:solidFill>
                  <a:srgbClr val="FF0000"/>
                </a:solidFill>
                <a:ea typeface="宋体" panose="02010600030101010101" pitchFamily="2" charset="-122"/>
              </a:rPr>
              <a:t>I2.</a:t>
            </a:r>
            <a:r>
              <a:rPr lang="en-US" altLang="zh-CN" dirty="0">
                <a:ea typeface="宋体" panose="02010600030101010101" pitchFamily="2" charset="-122"/>
              </a:rPr>
              <a:t>F() { </a:t>
            </a:r>
            <a:r>
              <a:rPr lang="en-US" altLang="zh-CN" dirty="0" err="1">
                <a:ea typeface="宋体" panose="02010600030101010101" pitchFamily="2" charset="-122"/>
              </a:rPr>
              <a:t>Console.WriteLine</a:t>
            </a:r>
            <a:r>
              <a:rPr lang="en-US" altLang="zh-CN" dirty="0">
                <a:ea typeface="宋体" panose="02010600030101010101" pitchFamily="2" charset="-122"/>
              </a:rPr>
              <a:t>("I2.F"); }  </a:t>
            </a:r>
            <a:r>
              <a:rPr lang="en-US" altLang="zh-CN" dirty="0">
                <a:solidFill>
                  <a:srgbClr val="FF0000"/>
                </a:solidFill>
                <a:ea typeface="宋体" panose="02010600030101010101" pitchFamily="2" charset="-122"/>
              </a:rPr>
              <a:t>// -- " --</a:t>
            </a:r>
          </a:p>
          <a:p>
            <a:pPr>
              <a:lnSpc>
                <a:spcPct val="80000"/>
              </a:lnSpc>
              <a:spcBef>
                <a:spcPct val="0"/>
              </a:spcBef>
              <a:tabLst>
                <a:tab pos="571500" algn="l"/>
                <a:tab pos="1600200" algn="l"/>
              </a:tabLst>
            </a:pPr>
            <a:r>
              <a:rPr lang="en-US" altLang="zh-CN" dirty="0">
                <a:ea typeface="宋体" panose="02010600030101010101" pitchFamily="2" charset="-122"/>
              </a:rPr>
              <a:t>	}</a:t>
            </a:r>
          </a:p>
          <a:p>
            <a:pPr>
              <a:lnSpc>
                <a:spcPct val="60000"/>
              </a:lnSpc>
              <a:spcBef>
                <a:spcPct val="0"/>
              </a:spcBef>
              <a:tabLst>
                <a:tab pos="571500" algn="l"/>
                <a:tab pos="1600200" algn="l"/>
              </a:tabLst>
            </a:pPr>
            <a:endParaRPr lang="en-US" altLang="zh-CN" dirty="0">
              <a:ea typeface="宋体" panose="02010600030101010101" pitchFamily="2" charset="-122"/>
            </a:endParaRPr>
          </a:p>
          <a:p>
            <a:pPr>
              <a:lnSpc>
                <a:spcPct val="80000"/>
              </a:lnSpc>
              <a:spcBef>
                <a:spcPct val="0"/>
              </a:spcBef>
              <a:tabLst>
                <a:tab pos="571500" algn="l"/>
                <a:tab pos="1600200" algn="l"/>
              </a:tabLst>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B </a:t>
            </a:r>
            <a:r>
              <a:rPr lang="en-US" altLang="zh-CN" dirty="0" err="1">
                <a:ea typeface="宋体" panose="02010600030101010101" pitchFamily="2" charset="-122"/>
              </a:rPr>
              <a:t>b</a:t>
            </a:r>
            <a:r>
              <a:rPr lang="en-US" altLang="zh-CN" dirty="0">
                <a:ea typeface="宋体" panose="02010600030101010101" pitchFamily="2" charset="-122"/>
              </a:rPr>
              <a:t> = new B(); 	I1 </a:t>
            </a:r>
            <a:r>
              <a:rPr lang="en-US" altLang="zh-CN" dirty="0" err="1">
                <a:ea typeface="宋体" panose="02010600030101010101" pitchFamily="2" charset="-122"/>
              </a:rPr>
              <a:t>i1</a:t>
            </a:r>
            <a:r>
              <a:rPr lang="en-US" altLang="zh-CN" dirty="0">
                <a:ea typeface="宋体" panose="02010600030101010101" pitchFamily="2" charset="-122"/>
              </a:rPr>
              <a:t> = b; 		I2 </a:t>
            </a:r>
            <a:r>
              <a:rPr lang="en-US" altLang="zh-CN" dirty="0" err="1">
                <a:ea typeface="宋体" panose="02010600030101010101" pitchFamily="2" charset="-122"/>
              </a:rPr>
              <a:t>i2</a:t>
            </a:r>
            <a:r>
              <a:rPr lang="en-US" altLang="zh-CN" dirty="0">
                <a:ea typeface="宋体" panose="02010600030101010101" pitchFamily="2" charset="-122"/>
              </a:rPr>
              <a:t> = b;</a:t>
            </a:r>
          </a:p>
          <a:p>
            <a:pPr>
              <a:lnSpc>
                <a:spcPct val="80000"/>
              </a:lnSpc>
              <a:spcBef>
                <a:spcPct val="0"/>
              </a:spcBef>
              <a:tabLst>
                <a:tab pos="571500" algn="l"/>
                <a:tab pos="1600200" algn="l"/>
              </a:tabLst>
            </a:pPr>
            <a:r>
              <a:rPr lang="en-US" altLang="zh-CN" dirty="0">
                <a:ea typeface="宋体" panose="02010600030101010101" pitchFamily="2" charset="-122"/>
              </a:rPr>
              <a:t>	</a:t>
            </a:r>
            <a:r>
              <a:rPr lang="en-US" altLang="zh-CN" dirty="0" err="1">
                <a:ea typeface="宋体" panose="02010600030101010101" pitchFamily="2" charset="-122"/>
              </a:rPr>
              <a:t>b.F</a:t>
            </a:r>
            <a:r>
              <a:rPr lang="en-US" altLang="zh-CN" dirty="0">
                <a:ea typeface="宋体" panose="02010600030101010101" pitchFamily="2" charset="-122"/>
              </a:rPr>
              <a:t>();  // B.F 		i1.F();	// I1.F 		i2.F();	// I2.F</a:t>
            </a:r>
          </a:p>
        </p:txBody>
      </p:sp>
      <p:sp>
        <p:nvSpPr>
          <p:cNvPr id="225285" name="Rectangle 2"/>
          <p:cNvSpPr>
            <a:spLocks noGrp="1" noChangeArrowheads="1"/>
          </p:cNvSpPr>
          <p:nvPr>
            <p:ph type="title"/>
          </p:nvPr>
        </p:nvSpPr>
        <p:spPr/>
        <p:txBody>
          <a:bodyPr/>
          <a:lstStyle/>
          <a:p>
            <a:r>
              <a:rPr lang="en-US" altLang="zh-CN">
                <a:ea typeface="宋体" panose="02010600030101010101" pitchFamily="2" charset="-122"/>
              </a:rPr>
              <a:t>Name Clashes</a:t>
            </a:r>
          </a:p>
        </p:txBody>
      </p:sp>
    </p:spTree>
    <p:extLst>
      <p:ext uri="{BB962C8B-B14F-4D97-AF65-F5344CB8AC3E}">
        <p14:creationId xmlns:p14="http://schemas.microsoft.com/office/powerpoint/2010/main" val="14950765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B57FB680-D8F3-41BB-B221-D211D0E667AB}" type="slidenum">
              <a:rPr lang="zh-CN" altLang="de-DE" sz="1400" b="0">
                <a:solidFill>
                  <a:srgbClr val="000000"/>
                </a:solidFill>
                <a:latin typeface="Times New Roman" panose="02020603050405020304" pitchFamily="18" charset="0"/>
              </a:rPr>
              <a:pPr eaLnBrk="1" hangingPunct="1">
                <a:spcBef>
                  <a:spcPct val="0"/>
                </a:spcBef>
              </a:pPr>
              <a:t>96</a:t>
            </a:fld>
            <a:endParaRPr lang="de-DE" altLang="zh-CN" sz="1400" b="0">
              <a:solidFill>
                <a:srgbClr val="000000"/>
              </a:solidFill>
              <a:latin typeface="Times New Roman" panose="02020603050405020304" pitchFamily="18" charset="0"/>
            </a:endParaRPr>
          </a:p>
        </p:txBody>
      </p:sp>
      <p:sp>
        <p:nvSpPr>
          <p:cNvPr id="227331" name="Rectangle 2"/>
          <p:cNvSpPr>
            <a:spLocks noGrp="1" noChangeArrowheads="1"/>
          </p:cNvSpPr>
          <p:nvPr>
            <p:ph type="title"/>
          </p:nvPr>
        </p:nvSpPr>
        <p:spPr/>
        <p:txBody>
          <a:bodyPr/>
          <a:lstStyle/>
          <a:p>
            <a:r>
              <a:rPr lang="en-US" altLang="zh-CN">
                <a:ea typeface="宋体" panose="02010600030101010101" pitchFamily="2" charset="-122"/>
              </a:rPr>
              <a:t>Delegate = Method Type</a:t>
            </a:r>
          </a:p>
        </p:txBody>
      </p:sp>
      <p:sp>
        <p:nvSpPr>
          <p:cNvPr id="227332" name="Rectangle 3"/>
          <p:cNvSpPr>
            <a:spLocks noGrp="1" noChangeArrowheads="1"/>
          </p:cNvSpPr>
          <p:nvPr>
            <p:ph type="body" idx="1"/>
          </p:nvPr>
        </p:nvSpPr>
        <p:spPr>
          <a:xfrm>
            <a:off x="1968500" y="1190625"/>
            <a:ext cx="8547100" cy="1200150"/>
          </a:xfrm>
          <a:noFill/>
        </p:spPr>
        <p:txBody>
          <a:bodyPr/>
          <a:lstStyle/>
          <a:p>
            <a:pPr marL="234950" indent="-234950" defTabSz="911225">
              <a:lnSpc>
                <a:spcPct val="120000"/>
              </a:lnSpc>
              <a:spcBef>
                <a:spcPct val="0"/>
              </a:spcBef>
              <a:tabLst>
                <a:tab pos="457200" algn="l"/>
                <a:tab pos="685800" algn="l"/>
                <a:tab pos="914400" algn="l"/>
                <a:tab pos="3429000" algn="l"/>
              </a:tabLst>
            </a:pPr>
            <a:r>
              <a:rPr lang="en-US" altLang="zh-CN">
                <a:latin typeface="Times New Roman" panose="02020603050405020304" pitchFamily="18" charset="0"/>
                <a:ea typeface="宋体" panose="02010600030101010101" pitchFamily="2" charset="-122"/>
              </a:rPr>
              <a:t>Declaration of a delegate type</a:t>
            </a:r>
          </a:p>
          <a:p>
            <a:pPr marL="234950" indent="-234950" defTabSz="911225">
              <a:lnSpc>
                <a:spcPct val="12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delegate </a:t>
            </a:r>
            <a:r>
              <a:rPr lang="en-US" altLang="zh-CN">
                <a:solidFill>
                  <a:schemeClr val="accent2"/>
                </a:solidFill>
                <a:ea typeface="宋体" panose="02010600030101010101" pitchFamily="2" charset="-122"/>
              </a:rPr>
              <a:t>void Notifier (string sender);</a:t>
            </a:r>
            <a:r>
              <a:rPr lang="en-US" altLang="zh-CN">
                <a:solidFill>
                  <a:srgbClr val="FF0000"/>
                </a:solidFill>
                <a:ea typeface="宋体" panose="02010600030101010101" pitchFamily="2" charset="-122"/>
              </a:rPr>
              <a:t>   </a:t>
            </a:r>
            <a:r>
              <a:rPr lang="en-US" altLang="zh-CN">
                <a:ea typeface="宋体" panose="02010600030101010101" pitchFamily="2" charset="-122"/>
              </a:rPr>
              <a:t>// ordinary method signature </a:t>
            </a:r>
          </a:p>
          <a:p>
            <a:pPr marL="234950" indent="-234950" defTabSz="911225">
              <a:lnSpc>
                <a:spcPct val="120000"/>
              </a:lnSpc>
              <a:spcBef>
                <a:spcPct val="0"/>
              </a:spcBef>
              <a:tabLst>
                <a:tab pos="457200" algn="l"/>
                <a:tab pos="685800" algn="l"/>
                <a:tab pos="914400" algn="l"/>
                <a:tab pos="3429000" algn="l"/>
              </a:tabLst>
            </a:pPr>
            <a:r>
              <a:rPr lang="en-US" altLang="zh-CN">
                <a:ea typeface="宋体" panose="02010600030101010101" pitchFamily="2" charset="-122"/>
              </a:rPr>
              <a:t>						                // with the keyword </a:t>
            </a:r>
            <a:r>
              <a:rPr lang="en-US" altLang="zh-CN" i="1">
                <a:ea typeface="宋体" panose="02010600030101010101" pitchFamily="2" charset="-122"/>
              </a:rPr>
              <a:t>delegate</a:t>
            </a:r>
            <a:endParaRPr lang="en-US" altLang="zh-CN">
              <a:ea typeface="宋体" panose="02010600030101010101" pitchFamily="2" charset="-122"/>
            </a:endParaRPr>
          </a:p>
        </p:txBody>
      </p:sp>
      <p:sp>
        <p:nvSpPr>
          <p:cNvPr id="44045" name="Rectangle 13"/>
          <p:cNvSpPr>
            <a:spLocks noChangeArrowheads="1"/>
          </p:cNvSpPr>
          <p:nvPr/>
        </p:nvSpPr>
        <p:spPr bwMode="auto">
          <a:xfrm>
            <a:off x="1968500" y="5308601"/>
            <a:ext cx="8699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9pPr>
          </a:lstStyle>
          <a:p>
            <a:pPr>
              <a:lnSpc>
                <a:spcPct val="120000"/>
              </a:lnSpc>
              <a:spcBef>
                <a:spcPct val="0"/>
              </a:spcBef>
            </a:pPr>
            <a:r>
              <a:rPr lang="en-US" altLang="zh-CN">
                <a:solidFill>
                  <a:srgbClr val="000000"/>
                </a:solidFill>
                <a:latin typeface="Times New Roman" panose="02020603050405020304" pitchFamily="18" charset="0"/>
              </a:rPr>
              <a:t>Calling a delegate variable</a:t>
            </a:r>
          </a:p>
          <a:p>
            <a:pPr>
              <a:lnSpc>
                <a:spcPct val="120000"/>
              </a:lnSpc>
              <a:spcBef>
                <a:spcPct val="0"/>
              </a:spcBef>
            </a:pPr>
            <a:r>
              <a:rPr lang="en-US" altLang="zh-CN">
                <a:solidFill>
                  <a:srgbClr val="000000"/>
                </a:solidFill>
                <a:latin typeface="Times New Roman" panose="02020603050405020304" pitchFamily="18" charset="0"/>
              </a:rPr>
              <a:t>	</a:t>
            </a:r>
            <a:r>
              <a:rPr lang="en-US" altLang="zh-CN">
                <a:solidFill>
                  <a:srgbClr val="3333CC"/>
                </a:solidFill>
              </a:rPr>
              <a:t>greetings("John");</a:t>
            </a:r>
            <a:r>
              <a:rPr lang="en-US" altLang="zh-CN">
                <a:solidFill>
                  <a:srgbClr val="FF0000"/>
                </a:solidFill>
              </a:rPr>
              <a:t>                  </a:t>
            </a:r>
            <a:r>
              <a:rPr lang="en-US" altLang="zh-CN">
                <a:solidFill>
                  <a:srgbClr val="000000"/>
                </a:solidFill>
              </a:rPr>
              <a:t>// invokes SayHello("John") =&gt; "Hello from John"</a:t>
            </a:r>
          </a:p>
        </p:txBody>
      </p:sp>
      <p:sp>
        <p:nvSpPr>
          <p:cNvPr id="44046" name="Rectangle 14"/>
          <p:cNvSpPr>
            <a:spLocks noChangeArrowheads="1"/>
          </p:cNvSpPr>
          <p:nvPr/>
        </p:nvSpPr>
        <p:spPr bwMode="auto">
          <a:xfrm>
            <a:off x="1968500" y="3213100"/>
            <a:ext cx="80010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9pPr>
          </a:lstStyle>
          <a:p>
            <a:pPr>
              <a:lnSpc>
                <a:spcPct val="120000"/>
              </a:lnSpc>
              <a:spcBef>
                <a:spcPct val="0"/>
              </a:spcBef>
            </a:pPr>
            <a:r>
              <a:rPr lang="en-US" altLang="zh-CN">
                <a:solidFill>
                  <a:srgbClr val="000000"/>
                </a:solidFill>
                <a:latin typeface="Times New Roman" panose="02020603050405020304" pitchFamily="18" charset="0"/>
              </a:rPr>
              <a:t>Assigning a method to a delegate variable</a:t>
            </a:r>
          </a:p>
          <a:p>
            <a:pPr>
              <a:lnSpc>
                <a:spcPct val="120000"/>
              </a:lnSpc>
              <a:spcBef>
                <a:spcPct val="0"/>
              </a:spcBef>
            </a:pPr>
            <a:r>
              <a:rPr lang="en-US" altLang="zh-CN">
                <a:solidFill>
                  <a:srgbClr val="000000"/>
                </a:solidFill>
              </a:rPr>
              <a:t>	void SayHello(string sender) {</a:t>
            </a:r>
          </a:p>
          <a:p>
            <a:pPr>
              <a:lnSpc>
                <a:spcPct val="120000"/>
              </a:lnSpc>
              <a:spcBef>
                <a:spcPct val="0"/>
              </a:spcBef>
            </a:pPr>
            <a:r>
              <a:rPr lang="en-US" altLang="zh-CN">
                <a:solidFill>
                  <a:srgbClr val="000000"/>
                </a:solidFill>
              </a:rPr>
              <a:t>		Console.WriteLine("Hello from " + sender);</a:t>
            </a:r>
          </a:p>
          <a:p>
            <a:pPr>
              <a:lnSpc>
                <a:spcPct val="70000"/>
              </a:lnSpc>
              <a:spcBef>
                <a:spcPct val="0"/>
              </a:spcBef>
            </a:pPr>
            <a:r>
              <a:rPr lang="en-US" altLang="zh-CN">
                <a:solidFill>
                  <a:srgbClr val="000000"/>
                </a:solidFill>
              </a:rPr>
              <a:t>	}</a:t>
            </a:r>
          </a:p>
          <a:p>
            <a:pPr>
              <a:lnSpc>
                <a:spcPct val="120000"/>
              </a:lnSpc>
              <a:spcBef>
                <a:spcPct val="0"/>
              </a:spcBef>
            </a:pPr>
            <a:r>
              <a:rPr lang="en-US" altLang="zh-CN">
                <a:solidFill>
                  <a:srgbClr val="000000"/>
                </a:solidFill>
              </a:rPr>
              <a:t>	</a:t>
            </a:r>
            <a:r>
              <a:rPr lang="en-US" altLang="zh-CN">
                <a:solidFill>
                  <a:srgbClr val="3333CC"/>
                </a:solidFill>
              </a:rPr>
              <a:t>greetings = new Notifier(SayHello);   </a:t>
            </a:r>
            <a:r>
              <a:rPr lang="en-US" altLang="zh-CN">
                <a:solidFill>
                  <a:srgbClr val="000000"/>
                </a:solidFill>
              </a:rPr>
              <a:t>// or just: </a:t>
            </a:r>
            <a:r>
              <a:rPr lang="en-US" altLang="zh-CN">
                <a:solidFill>
                  <a:srgbClr val="3333CC"/>
                </a:solidFill>
              </a:rPr>
              <a:t>greetings = SayHello;</a:t>
            </a:r>
          </a:p>
          <a:p>
            <a:pPr>
              <a:lnSpc>
                <a:spcPct val="120000"/>
              </a:lnSpc>
              <a:spcBef>
                <a:spcPct val="0"/>
              </a:spcBef>
            </a:pPr>
            <a:r>
              <a:rPr lang="en-US" altLang="zh-CN">
                <a:solidFill>
                  <a:srgbClr val="3333CC"/>
                </a:solidFill>
              </a:rPr>
              <a:t>					            </a:t>
            </a:r>
            <a:r>
              <a:rPr lang="en-US" altLang="zh-CN">
                <a:solidFill>
                  <a:srgbClr val="000000"/>
                </a:solidFill>
              </a:rPr>
              <a:t>// since C# 2.0</a:t>
            </a:r>
          </a:p>
        </p:txBody>
      </p:sp>
      <p:sp>
        <p:nvSpPr>
          <p:cNvPr id="44047" name="Rectangle 15"/>
          <p:cNvSpPr>
            <a:spLocks noChangeArrowheads="1"/>
          </p:cNvSpPr>
          <p:nvPr/>
        </p:nvSpPr>
        <p:spPr bwMode="auto">
          <a:xfrm>
            <a:off x="1968500" y="2247901"/>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9pPr>
          </a:lstStyle>
          <a:p>
            <a:pPr>
              <a:lnSpc>
                <a:spcPct val="120000"/>
              </a:lnSpc>
              <a:spcBef>
                <a:spcPct val="0"/>
              </a:spcBef>
            </a:pPr>
            <a:r>
              <a:rPr lang="en-US" altLang="zh-CN">
                <a:solidFill>
                  <a:srgbClr val="000000"/>
                </a:solidFill>
                <a:latin typeface="Times New Roman" panose="02020603050405020304" pitchFamily="18" charset="0"/>
              </a:rPr>
              <a:t>Declaration of a delegate variable</a:t>
            </a:r>
          </a:p>
          <a:p>
            <a:pPr>
              <a:lnSpc>
                <a:spcPct val="120000"/>
              </a:lnSpc>
              <a:spcBef>
                <a:spcPct val="0"/>
              </a:spcBef>
            </a:pPr>
            <a:r>
              <a:rPr lang="en-US" altLang="zh-CN">
                <a:solidFill>
                  <a:srgbClr val="000000"/>
                </a:solidFill>
                <a:latin typeface="Times New Roman" panose="02020603050405020304" pitchFamily="18" charset="0"/>
              </a:rPr>
              <a:t>	</a:t>
            </a:r>
            <a:r>
              <a:rPr lang="en-US" altLang="zh-CN">
                <a:solidFill>
                  <a:srgbClr val="3333CC"/>
                </a:solidFill>
              </a:rPr>
              <a:t>Notifier greetings;</a:t>
            </a:r>
          </a:p>
        </p:txBody>
      </p:sp>
    </p:spTree>
    <p:extLst>
      <p:ext uri="{BB962C8B-B14F-4D97-AF65-F5344CB8AC3E}">
        <p14:creationId xmlns:p14="http://schemas.microsoft.com/office/powerpoint/2010/main" val="801543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autoUpdateAnimBg="0"/>
      <p:bldP spid="44046" grpId="0" autoUpdateAnimBg="0"/>
      <p:bldP spid="4404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6E74F9DF-8BA8-4679-BBB5-3E8D2B6D1235}" type="slidenum">
              <a:rPr lang="zh-CN" altLang="de-DE" sz="1400" b="0">
                <a:solidFill>
                  <a:srgbClr val="000000"/>
                </a:solidFill>
                <a:latin typeface="Times New Roman" panose="02020603050405020304" pitchFamily="18" charset="0"/>
              </a:rPr>
              <a:pPr eaLnBrk="1" hangingPunct="1">
                <a:spcBef>
                  <a:spcPct val="0"/>
                </a:spcBef>
              </a:pPr>
              <a:t>97</a:t>
            </a:fld>
            <a:endParaRPr lang="de-DE" altLang="zh-CN" sz="1400" b="0">
              <a:solidFill>
                <a:srgbClr val="000000"/>
              </a:solidFill>
              <a:latin typeface="Times New Roman" panose="02020603050405020304" pitchFamily="18" charset="0"/>
            </a:endParaRPr>
          </a:p>
        </p:txBody>
      </p:sp>
      <p:sp>
        <p:nvSpPr>
          <p:cNvPr id="228355" name="Rectangle 2"/>
          <p:cNvSpPr>
            <a:spLocks noGrp="1" noChangeArrowheads="1"/>
          </p:cNvSpPr>
          <p:nvPr>
            <p:ph type="title"/>
          </p:nvPr>
        </p:nvSpPr>
        <p:spPr/>
        <p:txBody>
          <a:bodyPr/>
          <a:lstStyle/>
          <a:p>
            <a:r>
              <a:rPr lang="en-US" altLang="zh-CN">
                <a:ea typeface="宋体" panose="02010600030101010101" pitchFamily="2" charset="-122"/>
              </a:rPr>
              <a:t>Assigning Different Methods</a:t>
            </a:r>
          </a:p>
        </p:txBody>
      </p:sp>
      <p:sp>
        <p:nvSpPr>
          <p:cNvPr id="228356" name="Rectangle 3"/>
          <p:cNvSpPr>
            <a:spLocks noGrp="1" noChangeArrowheads="1"/>
          </p:cNvSpPr>
          <p:nvPr>
            <p:ph type="body" idx="1"/>
          </p:nvPr>
        </p:nvSpPr>
        <p:spPr>
          <a:xfrm>
            <a:off x="1917700" y="1155700"/>
            <a:ext cx="8394700" cy="2523768"/>
          </a:xfrm>
        </p:spPr>
        <p:txBody>
          <a:bodyPr/>
          <a:lstStyle/>
          <a:p>
            <a:pPr marL="228600" indent="-228600">
              <a:spcBef>
                <a:spcPct val="0"/>
              </a:spcBef>
              <a:tabLst>
                <a:tab pos="457200" algn="l"/>
                <a:tab pos="685800" algn="l"/>
                <a:tab pos="914400" algn="l"/>
              </a:tabLst>
            </a:pPr>
            <a:r>
              <a:rPr lang="en-US" altLang="zh-CN" dirty="0">
                <a:latin typeface="Times New Roman" panose="02020603050405020304" pitchFamily="18" charset="0"/>
                <a:ea typeface="宋体" panose="02010600030101010101" pitchFamily="2" charset="-122"/>
              </a:rPr>
              <a:t>Every matching method can be assigned to a delegate variable</a:t>
            </a:r>
          </a:p>
          <a:p>
            <a:pPr marL="228600" indent="-228600">
              <a:lnSpc>
                <a:spcPct val="50000"/>
              </a:lnSpc>
              <a:spcBef>
                <a:spcPct val="0"/>
              </a:spcBef>
              <a:tabLst>
                <a:tab pos="457200" algn="l"/>
                <a:tab pos="685800" algn="l"/>
                <a:tab pos="914400" algn="l"/>
              </a:tabLst>
            </a:pPr>
            <a:endParaRPr lang="en-US" altLang="zh-CN" dirty="0">
              <a:latin typeface="Times New Roman" panose="02020603050405020304" pitchFamily="18" charset="0"/>
              <a:ea typeface="宋体" panose="02010600030101010101" pitchFamily="2" charset="-122"/>
            </a:endParaRPr>
          </a:p>
          <a:p>
            <a:pPr marL="228600" indent="-228600">
              <a:spcBef>
                <a:spcPct val="0"/>
              </a:spcBef>
              <a:tabLst>
                <a:tab pos="457200" algn="l"/>
                <a:tab pos="685800" algn="l"/>
                <a:tab pos="914400" algn="l"/>
              </a:tabLst>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void </a:t>
            </a:r>
            <a:r>
              <a:rPr lang="en-US" altLang="zh-CN" dirty="0" err="1">
                <a:ea typeface="宋体" panose="02010600030101010101" pitchFamily="2" charset="-122"/>
              </a:rPr>
              <a:t>SayGoodBye</a:t>
            </a:r>
            <a:r>
              <a:rPr lang="en-US" altLang="zh-CN" dirty="0">
                <a:ea typeface="宋体" panose="02010600030101010101" pitchFamily="2" charset="-122"/>
              </a:rPr>
              <a:t>(string sender) {</a:t>
            </a:r>
          </a:p>
          <a:p>
            <a:pPr marL="228600" indent="-228600">
              <a:spcBef>
                <a:spcPct val="0"/>
              </a:spcBef>
              <a:tabLst>
                <a:tab pos="457200" algn="l"/>
                <a:tab pos="685800" algn="l"/>
                <a:tab pos="914400" algn="l"/>
              </a:tabLst>
            </a:pPr>
            <a:r>
              <a:rPr lang="en-US" altLang="zh-CN" dirty="0">
                <a:ea typeface="宋体" panose="02010600030101010101" pitchFamily="2" charset="-122"/>
              </a:rPr>
              <a:t>		 </a:t>
            </a:r>
            <a:r>
              <a:rPr lang="en-US" altLang="zh-CN" dirty="0" err="1">
                <a:ea typeface="宋体" panose="02010600030101010101" pitchFamily="2" charset="-122"/>
              </a:rPr>
              <a:t>Console.WriteLine</a:t>
            </a:r>
            <a:r>
              <a:rPr lang="en-US" altLang="zh-CN" dirty="0">
                <a:ea typeface="宋体" panose="02010600030101010101" pitchFamily="2" charset="-122"/>
              </a:rPr>
              <a:t>("Good bye from " + sender);</a:t>
            </a:r>
          </a:p>
          <a:p>
            <a:pPr marL="228600" indent="-228600">
              <a:spcBef>
                <a:spcPct val="0"/>
              </a:spcBef>
              <a:tabLst>
                <a:tab pos="457200" algn="l"/>
                <a:tab pos="685800" algn="l"/>
                <a:tab pos="914400" algn="l"/>
              </a:tabLst>
            </a:pPr>
            <a:r>
              <a:rPr lang="en-US" altLang="zh-CN" dirty="0">
                <a:ea typeface="宋体" panose="02010600030101010101" pitchFamily="2" charset="-122"/>
              </a:rPr>
              <a:t>	}</a:t>
            </a:r>
          </a:p>
          <a:p>
            <a:pPr marL="228600" indent="-228600">
              <a:lnSpc>
                <a:spcPct val="70000"/>
              </a:lnSpc>
              <a:spcBef>
                <a:spcPct val="0"/>
              </a:spcBef>
              <a:tabLst>
                <a:tab pos="457200" algn="l"/>
                <a:tab pos="685800" algn="l"/>
                <a:tab pos="914400" algn="l"/>
              </a:tabLst>
            </a:pPr>
            <a:endParaRPr lang="en-US" altLang="zh-CN" dirty="0">
              <a:ea typeface="宋体" panose="02010600030101010101" pitchFamily="2" charset="-122"/>
            </a:endParaRPr>
          </a:p>
          <a:p>
            <a:pPr marL="228600" indent="-228600">
              <a:spcBef>
                <a:spcPct val="0"/>
              </a:spcBef>
              <a:tabLst>
                <a:tab pos="457200" algn="l"/>
                <a:tab pos="685800" algn="l"/>
                <a:tab pos="914400" algn="l"/>
              </a:tabLst>
            </a:pPr>
            <a:r>
              <a:rPr lang="en-US" altLang="zh-CN" dirty="0">
                <a:ea typeface="宋体" panose="02010600030101010101" pitchFamily="2" charset="-122"/>
              </a:rPr>
              <a:t>	</a:t>
            </a:r>
            <a:r>
              <a:rPr lang="en-US" altLang="zh-CN" dirty="0">
                <a:solidFill>
                  <a:schemeClr val="accent2"/>
                </a:solidFill>
                <a:ea typeface="宋体" panose="02010600030101010101" pitchFamily="2" charset="-122"/>
              </a:rPr>
              <a:t>greetings = </a:t>
            </a:r>
            <a:r>
              <a:rPr lang="en-US" altLang="zh-CN" dirty="0" err="1">
                <a:solidFill>
                  <a:schemeClr val="accent2"/>
                </a:solidFill>
                <a:ea typeface="宋体" panose="02010600030101010101" pitchFamily="2" charset="-122"/>
              </a:rPr>
              <a:t>SayGoodBye</a:t>
            </a:r>
            <a:r>
              <a:rPr lang="en-US" altLang="zh-CN" dirty="0">
                <a:solidFill>
                  <a:schemeClr val="accent2"/>
                </a:solidFill>
                <a:ea typeface="宋体" panose="02010600030101010101" pitchFamily="2" charset="-122"/>
              </a:rPr>
              <a:t>;</a:t>
            </a:r>
          </a:p>
          <a:p>
            <a:pPr marL="228600" indent="-228600">
              <a:lnSpc>
                <a:spcPct val="70000"/>
              </a:lnSpc>
              <a:spcBef>
                <a:spcPct val="0"/>
              </a:spcBef>
              <a:tabLst>
                <a:tab pos="457200" algn="l"/>
                <a:tab pos="685800" algn="l"/>
                <a:tab pos="914400" algn="l"/>
              </a:tabLst>
            </a:pPr>
            <a:endParaRPr lang="en-US" altLang="zh-CN" dirty="0">
              <a:ea typeface="宋体" panose="02010600030101010101" pitchFamily="2" charset="-122"/>
            </a:endParaRPr>
          </a:p>
          <a:p>
            <a:pPr marL="228600" indent="-228600">
              <a:spcBef>
                <a:spcPct val="0"/>
              </a:spcBef>
              <a:tabLst>
                <a:tab pos="457200" algn="l"/>
                <a:tab pos="685800" algn="l"/>
                <a:tab pos="914400" algn="l"/>
              </a:tabLst>
            </a:pPr>
            <a:r>
              <a:rPr lang="en-US" altLang="zh-CN" dirty="0">
                <a:ea typeface="宋体" panose="02010600030101010101" pitchFamily="2" charset="-122"/>
              </a:rPr>
              <a:t>	greetings("John");	// </a:t>
            </a:r>
            <a:r>
              <a:rPr lang="en-US" altLang="zh-CN" dirty="0" err="1">
                <a:ea typeface="宋体" panose="02010600030101010101" pitchFamily="2" charset="-122"/>
              </a:rPr>
              <a:t>SayGoodBye</a:t>
            </a:r>
            <a:r>
              <a:rPr lang="en-US" altLang="zh-CN" dirty="0">
                <a:ea typeface="宋体" panose="02010600030101010101" pitchFamily="2" charset="-122"/>
              </a:rPr>
              <a:t>("John") =&gt; "Good bye from John"</a:t>
            </a:r>
          </a:p>
        </p:txBody>
      </p:sp>
      <p:sp>
        <p:nvSpPr>
          <p:cNvPr id="137220" name="Rectangle 4"/>
          <p:cNvSpPr>
            <a:spLocks noChangeArrowheads="1"/>
          </p:cNvSpPr>
          <p:nvPr/>
        </p:nvSpPr>
        <p:spPr bwMode="auto">
          <a:xfrm>
            <a:off x="2171700" y="4013200"/>
            <a:ext cx="7772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1pPr>
            <a:lvl2pPr marL="742950" indent="-28575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2pPr>
            <a:lvl3pPr marL="11430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3pPr>
            <a:lvl4pPr marL="16002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4pPr>
            <a:lvl5pPr marL="20574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9pPr>
          </a:lstStyle>
          <a:p>
            <a:pPr>
              <a:spcBef>
                <a:spcPct val="0"/>
              </a:spcBef>
            </a:pPr>
            <a:r>
              <a:rPr lang="en-US" altLang="zh-CN" dirty="0">
                <a:solidFill>
                  <a:srgbClr val="000000"/>
                </a:solidFill>
                <a:latin typeface="Times New Roman" panose="02020603050405020304" pitchFamily="18" charset="0"/>
              </a:rPr>
              <a:t>Note</a:t>
            </a:r>
          </a:p>
          <a:p>
            <a:pPr>
              <a:buSzPct val="60000"/>
              <a:buFont typeface="Wingdings" panose="05000000000000000000" pitchFamily="2" charset="2"/>
              <a:buChar char="l"/>
            </a:pPr>
            <a:r>
              <a:rPr lang="en-US" altLang="zh-CN" dirty="0">
                <a:solidFill>
                  <a:srgbClr val="000000"/>
                </a:solidFill>
                <a:latin typeface="Times New Roman" panose="02020603050405020304" pitchFamily="18" charset="0"/>
              </a:rPr>
              <a:t>A delegate variable can have the value </a:t>
            </a:r>
            <a:r>
              <a:rPr lang="en-US" altLang="zh-CN" i="1" dirty="0">
                <a:solidFill>
                  <a:srgbClr val="000000"/>
                </a:solidFill>
                <a:latin typeface="Times New Roman" panose="02020603050405020304" pitchFamily="18" charset="0"/>
              </a:rPr>
              <a:t>null</a:t>
            </a:r>
            <a:r>
              <a:rPr lang="en-US" altLang="zh-CN" dirty="0">
                <a:solidFill>
                  <a:srgbClr val="000000"/>
                </a:solidFill>
                <a:latin typeface="Times New Roman" panose="02020603050405020304" pitchFamily="18" charset="0"/>
              </a:rPr>
              <a:t> (no method assigned).</a:t>
            </a:r>
          </a:p>
          <a:p>
            <a:pPr>
              <a:buSzPct val="60000"/>
              <a:buFont typeface="Wingdings" panose="05000000000000000000" pitchFamily="2" charset="2"/>
              <a:buChar char="l"/>
            </a:pPr>
            <a:r>
              <a:rPr lang="en-US" altLang="zh-CN" dirty="0">
                <a:solidFill>
                  <a:srgbClr val="000000"/>
                </a:solidFill>
                <a:latin typeface="Times New Roman" panose="02020603050405020304" pitchFamily="18" charset="0"/>
              </a:rPr>
              <a:t>If </a:t>
            </a:r>
            <a:r>
              <a:rPr lang="en-US" altLang="zh-CN" i="1" dirty="0">
                <a:solidFill>
                  <a:srgbClr val="000000"/>
                </a:solidFill>
                <a:latin typeface="Times New Roman" panose="02020603050405020304" pitchFamily="18" charset="0"/>
              </a:rPr>
              <a:t>null</a:t>
            </a:r>
            <a:r>
              <a:rPr lang="en-US" altLang="zh-CN" dirty="0">
                <a:solidFill>
                  <a:srgbClr val="000000"/>
                </a:solidFill>
                <a:latin typeface="Times New Roman" panose="02020603050405020304" pitchFamily="18" charset="0"/>
              </a:rPr>
              <a:t>, a delegate variable must not be called (otherwise exception).</a:t>
            </a:r>
          </a:p>
          <a:p>
            <a:pPr>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Delegate variables are first class objects: can be stored in a data structure, passed as a parameter, etc.</a:t>
            </a:r>
          </a:p>
        </p:txBody>
      </p:sp>
    </p:spTree>
    <p:extLst>
      <p:ext uri="{BB962C8B-B14F-4D97-AF65-F5344CB8AC3E}">
        <p14:creationId xmlns:p14="http://schemas.microsoft.com/office/powerpoint/2010/main" val="2017356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CDBF8DFF-8A6D-4DC7-A0E9-7360805737F7}" type="slidenum">
              <a:rPr lang="zh-CN" altLang="de-DE" sz="1400" b="0">
                <a:solidFill>
                  <a:srgbClr val="000000"/>
                </a:solidFill>
                <a:latin typeface="Times New Roman" panose="02020603050405020304" pitchFamily="18" charset="0"/>
              </a:rPr>
              <a:pPr eaLnBrk="1" hangingPunct="1">
                <a:spcBef>
                  <a:spcPct val="0"/>
                </a:spcBef>
              </a:pPr>
              <a:t>98</a:t>
            </a:fld>
            <a:endParaRPr lang="de-DE" altLang="zh-CN" sz="1400" b="0">
              <a:solidFill>
                <a:srgbClr val="000000"/>
              </a:solidFill>
              <a:latin typeface="Times New Roman" panose="02020603050405020304" pitchFamily="18" charset="0"/>
            </a:endParaRPr>
          </a:p>
        </p:txBody>
      </p:sp>
      <p:sp>
        <p:nvSpPr>
          <p:cNvPr id="230403" name="Rectangle 5"/>
          <p:cNvSpPr>
            <a:spLocks noChangeArrowheads="1"/>
          </p:cNvSpPr>
          <p:nvPr/>
        </p:nvSpPr>
        <p:spPr bwMode="auto">
          <a:xfrm>
            <a:off x="2260600" y="3441700"/>
            <a:ext cx="45720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0404" name="Rectangle 4"/>
          <p:cNvSpPr>
            <a:spLocks noChangeArrowheads="1"/>
          </p:cNvSpPr>
          <p:nvPr/>
        </p:nvSpPr>
        <p:spPr bwMode="auto">
          <a:xfrm>
            <a:off x="2260600" y="1625600"/>
            <a:ext cx="4584700" cy="9906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0405" name="Rectangle 3"/>
          <p:cNvSpPr>
            <a:spLocks noGrp="1" noChangeArrowheads="1"/>
          </p:cNvSpPr>
          <p:nvPr>
            <p:ph type="body" idx="1"/>
          </p:nvPr>
        </p:nvSpPr>
        <p:spPr>
          <a:xfrm>
            <a:off x="1917700" y="1130301"/>
            <a:ext cx="8394700" cy="3292475"/>
          </a:xfrm>
          <a:noFill/>
        </p:spPr>
        <p:txBody>
          <a:bodyPr/>
          <a:lstStyle/>
          <a:p>
            <a:pPr>
              <a:tabLst>
                <a:tab pos="571500" algn="l"/>
                <a:tab pos="2806700" algn="l"/>
              </a:tabLst>
            </a:pPr>
            <a:r>
              <a:rPr lang="en-US" altLang="zh-CN">
                <a:latin typeface="Times New Roman" panose="02020603050405020304" pitchFamily="18" charset="0"/>
                <a:ea typeface="宋体" panose="02010600030101010101" pitchFamily="2" charset="-122"/>
              </a:rPr>
              <a:t>A delegate variable can hold multiple methods at the same time</a:t>
            </a:r>
          </a:p>
          <a:p>
            <a:pPr>
              <a:lnSpc>
                <a:spcPct val="30000"/>
              </a:lnSpc>
              <a:tabLst>
                <a:tab pos="571500" algn="l"/>
                <a:tab pos="2806700" algn="l"/>
              </a:tabLst>
            </a:pPr>
            <a:endParaRPr lang="en-US" altLang="zh-CN">
              <a:latin typeface="Times New Roman" panose="02020603050405020304" pitchFamily="18" charset="0"/>
              <a:ea typeface="宋体" panose="02010600030101010101" pitchFamily="2" charset="-122"/>
            </a:endParaRPr>
          </a:p>
          <a:p>
            <a:pPr>
              <a:spcBef>
                <a:spcPct val="0"/>
              </a:spcBef>
              <a:tabLst>
                <a:tab pos="571500" algn="l"/>
                <a:tab pos="2806700" algn="l"/>
              </a:tabLst>
            </a:pPr>
            <a:r>
              <a:rPr lang="en-US" altLang="zh-CN">
                <a:ea typeface="宋体" panose="02010600030101010101" pitchFamily="2" charset="-122"/>
              </a:rPr>
              <a:t>	Notifier greetings;</a:t>
            </a:r>
          </a:p>
          <a:p>
            <a:pPr>
              <a:spcBef>
                <a:spcPct val="0"/>
              </a:spcBef>
              <a:tabLst>
                <a:tab pos="571500" algn="l"/>
                <a:tab pos="2806700" algn="l"/>
              </a:tabLst>
            </a:pPr>
            <a:r>
              <a:rPr lang="en-US" altLang="zh-CN">
                <a:ea typeface="宋体" panose="02010600030101010101" pitchFamily="2" charset="-122"/>
              </a:rPr>
              <a:t>	greetings = SayHello;</a:t>
            </a:r>
          </a:p>
          <a:p>
            <a:pPr>
              <a:spcBef>
                <a:spcPct val="0"/>
              </a:spcBef>
              <a:tabLst>
                <a:tab pos="571500" algn="l"/>
                <a:tab pos="2806700" algn="l"/>
              </a:tabLst>
            </a:pPr>
            <a:r>
              <a:rPr lang="en-US" altLang="zh-CN">
                <a:ea typeface="宋体" panose="02010600030101010101" pitchFamily="2" charset="-122"/>
              </a:rPr>
              <a:t>	greetings </a:t>
            </a:r>
            <a:r>
              <a:rPr lang="en-US" altLang="zh-CN">
                <a:solidFill>
                  <a:srgbClr val="FF0000"/>
                </a:solidFill>
                <a:ea typeface="宋体" panose="02010600030101010101" pitchFamily="2" charset="-122"/>
              </a:rPr>
              <a:t>+=</a:t>
            </a:r>
            <a:r>
              <a:rPr lang="en-US" altLang="zh-CN">
                <a:ea typeface="宋体" panose="02010600030101010101" pitchFamily="2" charset="-122"/>
              </a:rPr>
              <a:t> SayGoodBye;</a:t>
            </a:r>
          </a:p>
          <a:p>
            <a:pPr>
              <a:spcBef>
                <a:spcPct val="0"/>
              </a:spcBef>
              <a:tabLst>
                <a:tab pos="571500" algn="l"/>
                <a:tab pos="2806700" algn="l"/>
              </a:tabLst>
            </a:pPr>
            <a:endParaRPr lang="en-US" altLang="zh-CN">
              <a:ea typeface="宋体" panose="02010600030101010101" pitchFamily="2" charset="-122"/>
            </a:endParaRPr>
          </a:p>
          <a:p>
            <a:pPr>
              <a:spcBef>
                <a:spcPct val="0"/>
              </a:spcBef>
              <a:tabLst>
                <a:tab pos="571500" algn="l"/>
                <a:tab pos="2806700" algn="l"/>
              </a:tabLst>
            </a:pPr>
            <a:r>
              <a:rPr lang="en-US" altLang="zh-CN">
                <a:ea typeface="宋体" panose="02010600030101010101" pitchFamily="2" charset="-122"/>
              </a:rPr>
              <a:t>	greetings("John");	// "Hello from John"</a:t>
            </a:r>
          </a:p>
          <a:p>
            <a:pPr>
              <a:spcBef>
                <a:spcPct val="0"/>
              </a:spcBef>
              <a:tabLst>
                <a:tab pos="571500" algn="l"/>
                <a:tab pos="2806700" algn="l"/>
              </a:tabLst>
            </a:pPr>
            <a:r>
              <a:rPr lang="en-US" altLang="zh-CN">
                <a:ea typeface="宋体" panose="02010600030101010101" pitchFamily="2" charset="-122"/>
              </a:rPr>
              <a:t>			// "Good bye from John"</a:t>
            </a:r>
          </a:p>
          <a:p>
            <a:pPr>
              <a:spcBef>
                <a:spcPct val="0"/>
              </a:spcBef>
              <a:tabLst>
                <a:tab pos="571500" algn="l"/>
                <a:tab pos="2806700" algn="l"/>
              </a:tabLst>
            </a:pPr>
            <a:r>
              <a:rPr lang="en-US" altLang="zh-CN">
                <a:ea typeface="宋体" panose="02010600030101010101" pitchFamily="2" charset="-122"/>
              </a:rPr>
              <a:t>	greetings </a:t>
            </a:r>
            <a:r>
              <a:rPr lang="en-US" altLang="zh-CN">
                <a:solidFill>
                  <a:srgbClr val="FF0000"/>
                </a:solidFill>
                <a:ea typeface="宋体" panose="02010600030101010101" pitchFamily="2" charset="-122"/>
              </a:rPr>
              <a:t>-=</a:t>
            </a:r>
            <a:r>
              <a:rPr lang="en-US" altLang="zh-CN">
                <a:ea typeface="宋体" panose="02010600030101010101" pitchFamily="2" charset="-122"/>
              </a:rPr>
              <a:t> SayHello;</a:t>
            </a:r>
          </a:p>
          <a:p>
            <a:pPr>
              <a:spcBef>
                <a:spcPct val="0"/>
              </a:spcBef>
              <a:tabLst>
                <a:tab pos="571500" algn="l"/>
                <a:tab pos="2806700" algn="l"/>
              </a:tabLst>
            </a:pPr>
            <a:endParaRPr lang="en-US" altLang="zh-CN">
              <a:ea typeface="宋体" panose="02010600030101010101" pitchFamily="2" charset="-122"/>
            </a:endParaRPr>
          </a:p>
          <a:p>
            <a:pPr>
              <a:spcBef>
                <a:spcPct val="0"/>
              </a:spcBef>
              <a:tabLst>
                <a:tab pos="571500" algn="l"/>
                <a:tab pos="2806700" algn="l"/>
              </a:tabLst>
            </a:pPr>
            <a:r>
              <a:rPr lang="en-US" altLang="zh-CN">
                <a:ea typeface="宋体" panose="02010600030101010101" pitchFamily="2" charset="-122"/>
              </a:rPr>
              <a:t>	greetings("John");	// "Good bye from John"</a:t>
            </a:r>
          </a:p>
        </p:txBody>
      </p:sp>
      <p:sp>
        <p:nvSpPr>
          <p:cNvPr id="230406" name="Rectangle 2"/>
          <p:cNvSpPr>
            <a:spLocks noGrp="1" noChangeArrowheads="1"/>
          </p:cNvSpPr>
          <p:nvPr>
            <p:ph type="title"/>
          </p:nvPr>
        </p:nvSpPr>
        <p:spPr/>
        <p:txBody>
          <a:bodyPr/>
          <a:lstStyle/>
          <a:p>
            <a:r>
              <a:rPr lang="en-US" altLang="zh-CN">
                <a:ea typeface="宋体" panose="02010600030101010101" pitchFamily="2" charset="-122"/>
              </a:rPr>
              <a:t>Multicast Delegates</a:t>
            </a:r>
          </a:p>
        </p:txBody>
      </p:sp>
      <p:sp>
        <p:nvSpPr>
          <p:cNvPr id="133126" name="Rectangle 6"/>
          <p:cNvSpPr>
            <a:spLocks noChangeArrowheads="1"/>
          </p:cNvSpPr>
          <p:nvPr/>
        </p:nvSpPr>
        <p:spPr bwMode="auto">
          <a:xfrm>
            <a:off x="1955800" y="4610100"/>
            <a:ext cx="84455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tabLst>
                <a:tab pos="571500" algn="l"/>
                <a:tab pos="2806700" algn="l"/>
              </a:tabLst>
              <a:defRPr sz="2000" b="1">
                <a:solidFill>
                  <a:schemeClr val="tx1"/>
                </a:solidFill>
                <a:latin typeface="Calibri" panose="020F0502020204030204" pitchFamily="34" charset="0"/>
              </a:defRPr>
            </a:lvl1pPr>
            <a:lvl2pPr marL="742950" indent="-285750" eaLnBrk="0" hangingPunct="0">
              <a:spcBef>
                <a:spcPct val="20000"/>
              </a:spcBef>
              <a:tabLst>
                <a:tab pos="571500" algn="l"/>
                <a:tab pos="2806700" algn="l"/>
              </a:tabLst>
              <a:defRPr sz="2000" b="1">
                <a:solidFill>
                  <a:schemeClr val="tx1"/>
                </a:solidFill>
                <a:latin typeface="Calibri" panose="020F0502020204030204" pitchFamily="34" charset="0"/>
              </a:defRPr>
            </a:lvl2pPr>
            <a:lvl3pPr marL="1143000" indent="-228600" eaLnBrk="0" hangingPunct="0">
              <a:spcBef>
                <a:spcPct val="20000"/>
              </a:spcBef>
              <a:tabLst>
                <a:tab pos="571500" algn="l"/>
                <a:tab pos="2806700" algn="l"/>
              </a:tabLst>
              <a:defRPr sz="2000" b="1">
                <a:solidFill>
                  <a:schemeClr val="tx1"/>
                </a:solidFill>
                <a:latin typeface="Calibri" panose="020F0502020204030204" pitchFamily="34" charset="0"/>
              </a:defRPr>
            </a:lvl3pPr>
            <a:lvl4pPr marL="1600200" indent="-228600" eaLnBrk="0" hangingPunct="0">
              <a:spcBef>
                <a:spcPct val="20000"/>
              </a:spcBef>
              <a:tabLst>
                <a:tab pos="571500" algn="l"/>
                <a:tab pos="2806700" algn="l"/>
              </a:tabLst>
              <a:defRPr sz="2000" b="1">
                <a:solidFill>
                  <a:schemeClr val="tx1"/>
                </a:solidFill>
                <a:latin typeface="Calibri" panose="020F0502020204030204" pitchFamily="34" charset="0"/>
              </a:defRPr>
            </a:lvl4pPr>
            <a:lvl5pPr marL="2057400" indent="-228600" eaLnBrk="0" hangingPunct="0">
              <a:spcBef>
                <a:spcPct val="20000"/>
              </a:spcBef>
              <a:tabLst>
                <a:tab pos="571500" algn="l"/>
                <a:tab pos="28067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9pPr>
          </a:lstStyle>
          <a:p>
            <a:r>
              <a:rPr lang="en-US" altLang="zh-CN" dirty="0">
                <a:solidFill>
                  <a:srgbClr val="000000"/>
                </a:solidFill>
                <a:latin typeface="Times New Roman" panose="02020603050405020304" pitchFamily="18" charset="0"/>
              </a:rPr>
              <a:t>Note</a:t>
            </a:r>
          </a:p>
          <a:p>
            <a:pPr>
              <a:buSzPct val="60000"/>
              <a:buFont typeface="Wingdings" panose="05000000000000000000" pitchFamily="2" charset="2"/>
              <a:buChar char="l"/>
            </a:pPr>
            <a:r>
              <a:rPr lang="en-US" altLang="zh-CN" dirty="0">
                <a:solidFill>
                  <a:srgbClr val="000000"/>
                </a:solidFill>
                <a:latin typeface="Times New Roman" panose="02020603050405020304" pitchFamily="18" charset="0"/>
              </a:rPr>
              <a:t>If the multicast delegate is a </a:t>
            </a:r>
            <a:r>
              <a:rPr lang="en-US" altLang="zh-CN" u="sng" dirty="0">
                <a:solidFill>
                  <a:srgbClr val="000000"/>
                </a:solidFill>
                <a:latin typeface="Times New Roman" panose="02020603050405020304" pitchFamily="18" charset="0"/>
              </a:rPr>
              <a:t>function</a:t>
            </a:r>
            <a:r>
              <a:rPr lang="en-US" altLang="zh-CN" dirty="0">
                <a:solidFill>
                  <a:srgbClr val="000000"/>
                </a:solidFill>
                <a:latin typeface="Times New Roman" panose="02020603050405020304" pitchFamily="18" charset="0"/>
              </a:rPr>
              <a:t>, the value of the last call is returned</a:t>
            </a:r>
          </a:p>
          <a:p>
            <a:pPr>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If the multicast delegate has an </a:t>
            </a:r>
            <a:r>
              <a:rPr lang="en-US" altLang="zh-CN" i="1" u="sng" dirty="0">
                <a:solidFill>
                  <a:srgbClr val="FF0000"/>
                </a:solidFill>
                <a:latin typeface="Times New Roman" panose="02020603050405020304" pitchFamily="18" charset="0"/>
              </a:rPr>
              <a:t>out</a:t>
            </a:r>
            <a:r>
              <a:rPr lang="en-US" altLang="zh-CN" u="sng" dirty="0">
                <a:solidFill>
                  <a:srgbClr val="FF0000"/>
                </a:solidFill>
                <a:latin typeface="Times New Roman" panose="02020603050405020304" pitchFamily="18" charset="0"/>
              </a:rPr>
              <a:t> parameter, the parameter of the last call is returned. </a:t>
            </a:r>
            <a:r>
              <a:rPr lang="en-US" altLang="zh-CN" i="1" u="sng" dirty="0">
                <a:solidFill>
                  <a:srgbClr val="FF0000"/>
                </a:solidFill>
                <a:latin typeface="Times New Roman" panose="02020603050405020304" pitchFamily="18" charset="0"/>
              </a:rPr>
              <a:t>ref </a:t>
            </a:r>
            <a:r>
              <a:rPr lang="en-US" altLang="zh-CN" u="sng" dirty="0">
                <a:solidFill>
                  <a:srgbClr val="FF0000"/>
                </a:solidFill>
                <a:latin typeface="Times New Roman" panose="02020603050405020304" pitchFamily="18" charset="0"/>
              </a:rPr>
              <a:t>parameters are passed through all methods.</a:t>
            </a:r>
          </a:p>
        </p:txBody>
      </p:sp>
    </p:spTree>
    <p:extLst>
      <p:ext uri="{BB962C8B-B14F-4D97-AF65-F5344CB8AC3E}">
        <p14:creationId xmlns:p14="http://schemas.microsoft.com/office/powerpoint/2010/main" val="55358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76412905-5FCF-49C1-8B74-B5533ED26F74}" type="slidenum">
              <a:rPr lang="zh-CN" altLang="de-DE" sz="1400" b="0">
                <a:solidFill>
                  <a:srgbClr val="000000"/>
                </a:solidFill>
                <a:latin typeface="Times New Roman" panose="02020603050405020304" pitchFamily="18" charset="0"/>
              </a:rPr>
              <a:pPr eaLnBrk="1" hangingPunct="1">
                <a:spcBef>
                  <a:spcPct val="0"/>
                </a:spcBef>
              </a:pPr>
              <a:t>99</a:t>
            </a:fld>
            <a:endParaRPr lang="de-DE" altLang="zh-CN" sz="1400" b="0">
              <a:solidFill>
                <a:srgbClr val="000000"/>
              </a:solidFill>
              <a:latin typeface="Times New Roman" panose="02020603050405020304" pitchFamily="18" charset="0"/>
            </a:endParaRPr>
          </a:p>
        </p:txBody>
      </p:sp>
      <p:sp>
        <p:nvSpPr>
          <p:cNvPr id="231427" name="Rectangle 7"/>
          <p:cNvSpPr>
            <a:spLocks noChangeArrowheads="1"/>
          </p:cNvSpPr>
          <p:nvPr/>
        </p:nvSpPr>
        <p:spPr bwMode="auto">
          <a:xfrm>
            <a:off x="1943100" y="4292600"/>
            <a:ext cx="8420100" cy="3429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28" name="Rectangle 6"/>
          <p:cNvSpPr>
            <a:spLocks noChangeArrowheads="1"/>
          </p:cNvSpPr>
          <p:nvPr/>
        </p:nvSpPr>
        <p:spPr bwMode="auto">
          <a:xfrm>
            <a:off x="1943100" y="3556000"/>
            <a:ext cx="8420100" cy="635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29" name="Rectangle 5"/>
          <p:cNvSpPr>
            <a:spLocks noChangeArrowheads="1"/>
          </p:cNvSpPr>
          <p:nvPr/>
        </p:nvSpPr>
        <p:spPr bwMode="auto">
          <a:xfrm>
            <a:off x="1943100" y="2095501"/>
            <a:ext cx="8420100" cy="13636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30" name="Rectangle 4"/>
          <p:cNvSpPr>
            <a:spLocks noChangeArrowheads="1"/>
          </p:cNvSpPr>
          <p:nvPr/>
        </p:nvSpPr>
        <p:spPr bwMode="auto">
          <a:xfrm>
            <a:off x="1943100" y="1092200"/>
            <a:ext cx="8420100" cy="8763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31" name="Rectangle 3"/>
          <p:cNvSpPr>
            <a:spLocks noGrp="1" noChangeArrowheads="1"/>
          </p:cNvSpPr>
          <p:nvPr>
            <p:ph type="body" idx="1"/>
          </p:nvPr>
        </p:nvSpPr>
        <p:spPr>
          <a:xfrm>
            <a:off x="1917700" y="1130301"/>
            <a:ext cx="8559800" cy="3514725"/>
          </a:xfrm>
        </p:spPr>
        <p:txBody>
          <a:bodyPr/>
          <a:lstStyle/>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interface Notifier {		  	// corresponds to a delegate type</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void greetings(String sender);</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a:t>
            </a:r>
          </a:p>
          <a:p>
            <a:pPr marL="3403600" indent="-3403600">
              <a:lnSpc>
                <a:spcPct val="80000"/>
              </a:lnSpc>
              <a:spcBef>
                <a:spcPct val="0"/>
              </a:spcBef>
              <a:tabLst>
                <a:tab pos="457200" algn="l"/>
                <a:tab pos="685800" algn="l"/>
                <a:tab pos="914400" algn="l"/>
                <a:tab pos="2768600" algn="l"/>
                <a:tab pos="3149600" algn="l"/>
              </a:tabLst>
            </a:pPr>
            <a:endParaRPr lang="en-US" altLang="zh-CN">
              <a:ea typeface="宋体" panose="02010600030101010101" pitchFamily="2" charset="-122"/>
            </a:endParaRP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class HelloSayer implements Notifier {	// corresponds to a delegate value</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public void greetings (String sender) {</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System.out.println("Hello from" + sender);</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a:t>
            </a:r>
          </a:p>
          <a:p>
            <a:pPr marL="3403600" indent="-3403600">
              <a:lnSpc>
                <a:spcPct val="80000"/>
              </a:lnSpc>
              <a:spcBef>
                <a:spcPct val="0"/>
              </a:spcBef>
              <a:tabLst>
                <a:tab pos="457200" algn="l"/>
                <a:tab pos="685800" algn="l"/>
                <a:tab pos="914400" algn="l"/>
                <a:tab pos="2768600" algn="l"/>
                <a:tab pos="3149600" algn="l"/>
              </a:tabLst>
            </a:pPr>
            <a:endParaRPr lang="en-US" altLang="zh-CN">
              <a:ea typeface="宋体" panose="02010600030101010101" pitchFamily="2" charset="-122"/>
            </a:endParaRP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Notifier n = new HelloSayer();	  	// corresponds to the initialization of the</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 delegate variable</a:t>
            </a:r>
          </a:p>
          <a:p>
            <a:pPr marL="3403600" indent="-3403600">
              <a:lnSpc>
                <a:spcPct val="80000"/>
              </a:lnSpc>
              <a:spcBef>
                <a:spcPct val="0"/>
              </a:spcBef>
              <a:tabLst>
                <a:tab pos="457200" algn="l"/>
                <a:tab pos="685800" algn="l"/>
                <a:tab pos="914400" algn="l"/>
                <a:tab pos="2768600" algn="l"/>
                <a:tab pos="3149600" algn="l"/>
              </a:tabLst>
            </a:pPr>
            <a:endParaRPr lang="en-US" altLang="zh-CN">
              <a:ea typeface="宋体" panose="02010600030101010101" pitchFamily="2" charset="-122"/>
            </a:endParaRP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n.greetings("John");</a:t>
            </a:r>
          </a:p>
        </p:txBody>
      </p:sp>
      <p:sp>
        <p:nvSpPr>
          <p:cNvPr id="231432" name="Rectangle 2"/>
          <p:cNvSpPr>
            <a:spLocks noGrp="1" noChangeArrowheads="1"/>
          </p:cNvSpPr>
          <p:nvPr>
            <p:ph type="title"/>
          </p:nvPr>
        </p:nvSpPr>
        <p:spPr/>
        <p:txBody>
          <a:bodyPr/>
          <a:lstStyle/>
          <a:p>
            <a:r>
              <a:rPr lang="en-US" altLang="zh-CN">
                <a:ea typeface="宋体" panose="02010600030101010101" pitchFamily="2" charset="-122"/>
              </a:rPr>
              <a:t>How Can This be Done in Java?</a:t>
            </a:r>
          </a:p>
        </p:txBody>
      </p:sp>
      <p:sp>
        <p:nvSpPr>
          <p:cNvPr id="231433" name="Rectangle 8"/>
          <p:cNvSpPr>
            <a:spLocks noChangeArrowheads="1"/>
          </p:cNvSpPr>
          <p:nvPr/>
        </p:nvSpPr>
        <p:spPr bwMode="auto">
          <a:xfrm>
            <a:off x="1866900" y="4737101"/>
            <a:ext cx="87503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1pPr>
            <a:lvl2pPr marL="742950" indent="-28575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2pPr>
            <a:lvl3pPr marL="11430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3pPr>
            <a:lvl4pPr marL="16002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4pPr>
            <a:lvl5pPr marL="20574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9pPr>
          </a:lstStyle>
          <a:p>
            <a:pPr>
              <a:spcBef>
                <a:spcPct val="0"/>
              </a:spcBef>
              <a:buSzPct val="60000"/>
              <a:buFont typeface="Wingdings" panose="05000000000000000000" pitchFamily="2" charset="2"/>
              <a:buChar char="l"/>
            </a:pPr>
            <a:r>
              <a:rPr lang="en-US" altLang="zh-CN" dirty="0">
                <a:solidFill>
                  <a:srgbClr val="000000"/>
                </a:solidFill>
                <a:latin typeface="Times New Roman" panose="02020603050405020304" pitchFamily="18" charset="0"/>
              </a:rPr>
              <a:t>Interfaces takes the role of delegate types.</a:t>
            </a:r>
          </a:p>
          <a:p>
            <a:pPr>
              <a:spcBef>
                <a:spcPct val="0"/>
              </a:spcBef>
              <a:buSzPct val="60000"/>
              <a:buFont typeface="Wingdings" panose="05000000000000000000" pitchFamily="2" charset="2"/>
              <a:buChar char="l"/>
            </a:pPr>
            <a:r>
              <a:rPr lang="en-US" altLang="zh-CN" dirty="0">
                <a:solidFill>
                  <a:srgbClr val="000000"/>
                </a:solidFill>
                <a:latin typeface="Times New Roman" panose="02020603050405020304" pitchFamily="18" charset="0"/>
              </a:rPr>
              <a:t>One needs a class that implements the interface (i.e. its methods).</a:t>
            </a:r>
          </a:p>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Static methods cannot be modeled as delegates in this way.</a:t>
            </a:r>
          </a:p>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Multicasts require a special mechanism for registering methods and calling them in sequence.</a:t>
            </a:r>
          </a:p>
        </p:txBody>
      </p:sp>
    </p:spTree>
    <p:extLst>
      <p:ext uri="{BB962C8B-B14F-4D97-AF65-F5344CB8AC3E}">
        <p14:creationId xmlns:p14="http://schemas.microsoft.com/office/powerpoint/2010/main" val="4046080047"/>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csppt02">
  <a:themeElements>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Calibri" pitchFamily="34" charset="0"/>
            <a:ea typeface="宋体" pitchFamily="2" charset="-122"/>
          </a:defRPr>
        </a:defPPr>
      </a:lstStyle>
    </a:lnDef>
  </a:objectDefaults>
  <a:extraClrSchemeLst>
    <a:extraClrScheme>
      <a:clrScheme name="csppt0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7317</Words>
  <Application>Microsoft Office PowerPoint</Application>
  <PresentationFormat>宽屏</PresentationFormat>
  <Paragraphs>2202</Paragraphs>
  <Slides>113</Slides>
  <Notes>7</Notes>
  <HiddenSlides>3</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113</vt:i4>
      </vt:variant>
    </vt:vector>
  </HeadingPairs>
  <TitlesOfParts>
    <vt:vector size="134" baseType="lpstr">
      <vt:lpstr>Batang</vt:lpstr>
      <vt:lpstr>Dotum</vt:lpstr>
      <vt:lpstr>等线</vt:lpstr>
      <vt:lpstr>等线 Light</vt:lpstr>
      <vt:lpstr>楷体_GB2312</vt:lpstr>
      <vt:lpstr>宋体</vt:lpstr>
      <vt:lpstr>新宋体</vt:lpstr>
      <vt:lpstr>Arial</vt:lpstr>
      <vt:lpstr>Arial Narrow</vt:lpstr>
      <vt:lpstr>Calibri</vt:lpstr>
      <vt:lpstr>Microsoft Sans Serif</vt:lpstr>
      <vt:lpstr>MS Reference Sans Serif</vt:lpstr>
      <vt:lpstr>Symbol</vt:lpstr>
      <vt:lpstr>Tahoma</vt:lpstr>
      <vt:lpstr>Times New Roman</vt:lpstr>
      <vt:lpstr>Wingdings</vt:lpstr>
      <vt:lpstr>Wingdings 3</vt:lpstr>
      <vt:lpstr>Office 主题​​</vt:lpstr>
      <vt:lpstr>6_csppt02</vt:lpstr>
      <vt:lpstr>2_Standarddesign</vt:lpstr>
      <vt:lpstr>Standarddesign</vt:lpstr>
      <vt:lpstr>Visibility Modifier "internal"</vt:lpstr>
      <vt:lpstr>PowerPoint 演示文稿</vt:lpstr>
      <vt:lpstr>PowerPoint 演示文稿</vt:lpstr>
      <vt:lpstr>PowerPoint 演示文稿</vt:lpstr>
      <vt:lpstr>PowerPoint 演示文稿</vt:lpstr>
      <vt:lpstr>Method Overloading</vt:lpstr>
      <vt:lpstr>Method Overloading（仅有ref/out区别或者仅有返回值区别或者仅有int[],params int[]区别都不行，但是（int a,params int[]b）和(int[]/params int[] 可以重载)）</vt:lpstr>
      <vt:lpstr>Fragile Base Class Problem (in Java)</vt:lpstr>
      <vt:lpstr>Fragile Base Class Problem (in Java)</vt:lpstr>
      <vt:lpstr>Overview</vt:lpstr>
      <vt:lpstr>PowerPoint 演示文稿</vt:lpstr>
      <vt:lpstr>程序集(assembly)</vt:lpstr>
      <vt:lpstr>元数据(metadata)</vt:lpstr>
      <vt:lpstr>JIT</vt:lpstr>
      <vt:lpstr>Features of C#</vt:lpstr>
      <vt:lpstr>New Features in C#</vt:lpstr>
      <vt:lpstr>Hello World Program</vt:lpstr>
      <vt:lpstr>Structure of C# Programs</vt:lpstr>
      <vt:lpstr>Symbols</vt:lpstr>
      <vt:lpstr>Identifiers</vt:lpstr>
      <vt:lpstr>Keywords</vt:lpstr>
      <vt:lpstr>Naming Conventions</vt:lpstr>
      <vt:lpstr>Integer Numbers</vt:lpstr>
      <vt:lpstr>Floating-point Numbers</vt:lpstr>
      <vt:lpstr>Character Constants and Strings</vt:lpstr>
      <vt:lpstr>Character Constants and Strings (cont.)</vt:lpstr>
      <vt:lpstr>Uniform Type System</vt:lpstr>
      <vt:lpstr>Compatibility Between Primitive Types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Differences to Java</vt:lpstr>
      <vt:lpstr>Constructors for Classes(回顾C++，Rectangle():x(..),y(..)),JAVA没有类似的东西)</vt:lpstr>
      <vt:lpstr>Constructor for Structs</vt:lpstr>
      <vt:lpstr>Static Constructors</vt:lpstr>
      <vt:lpstr>Destructors</vt:lpstr>
      <vt:lpstr>Properties</vt:lpstr>
      <vt:lpstr>Properties (continued)</vt:lpstr>
      <vt:lpstr>Properties (continued)</vt:lpstr>
      <vt:lpstr>Indexers</vt:lpstr>
      <vt:lpstr>Operator Overloading</vt:lpstr>
      <vt:lpstr>Overloading of &amp;&amp; and ||</vt:lpstr>
      <vt:lpstr>Overloading of &amp;&amp; and ||</vt:lpstr>
      <vt:lpstr>Conversion Operators</vt:lpstr>
      <vt:lpstr>Nested Types</vt:lpstr>
      <vt:lpstr>Syntax</vt:lpstr>
      <vt:lpstr>Assignments and Type Checks</vt:lpstr>
      <vt:lpstr>Checked Type Casts</vt:lpstr>
      <vt:lpstr>Overriding Methods</vt:lpstr>
      <vt:lpstr>PowerPoint 演示文稿</vt:lpstr>
      <vt:lpstr>Hiding</vt:lpstr>
      <vt:lpstr>Dynamic Binding (with Hiding)</vt:lpstr>
      <vt:lpstr>A More Complex Example</vt:lpstr>
      <vt:lpstr>Constructors in Subclasses</vt:lpstr>
      <vt:lpstr>Abstract Classes and Methods</vt:lpstr>
      <vt:lpstr>Abstract Properties and Indexers</vt:lpstr>
      <vt:lpstr>Sealed Classes</vt:lpstr>
      <vt:lpstr>Class System.Object</vt:lpstr>
      <vt:lpstr>Example (for overloading == and !=)</vt:lpstr>
      <vt:lpstr>Syntax</vt:lpstr>
      <vt:lpstr>Implemented by Classes and Structs</vt:lpstr>
      <vt:lpstr>Example</vt:lpstr>
      <vt:lpstr>Name Clashes</vt:lpstr>
      <vt:lpstr>Delegate = Method Type</vt:lpstr>
      <vt:lpstr>Assigning Different Methods</vt:lpstr>
      <vt:lpstr>Multicast Delegates</vt:lpstr>
      <vt:lpstr>How Can This be Done in Java?</vt:lpstr>
      <vt:lpstr>Event = Special Delegate Field</vt:lpstr>
      <vt:lpstr>try Statement</vt:lpstr>
      <vt:lpstr>Throwing an Exception</vt:lpstr>
      <vt:lpstr>Searching for a Catch Clause</vt:lpstr>
      <vt:lpstr>No throws Clause in Method Signature</vt:lpstr>
      <vt:lpstr>Exceptions in Multicast Delegates</vt:lpstr>
      <vt:lpstr>C# Namespaces vs. Java Packages</vt:lpstr>
      <vt:lpstr>Namespaces vs. Packages (continued)</vt:lpstr>
      <vt:lpstr>Namespaces versus Assemblies</vt:lpstr>
      <vt:lpstr>Differences to Java</vt:lpstr>
      <vt:lpstr>State Diagram of a Thread</vt:lpstr>
      <vt:lpstr>Handling Abort</vt:lpstr>
      <vt:lpstr>Class Monitor</vt:lpstr>
      <vt:lpstr>Wait and Pulse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alan Yang</dc:creator>
  <cp:lastModifiedBy>alan Yang</cp:lastModifiedBy>
  <cp:revision>104</cp:revision>
  <dcterms:created xsi:type="dcterms:W3CDTF">2017-05-02T12:46:32Z</dcterms:created>
  <dcterms:modified xsi:type="dcterms:W3CDTF">2017-05-09T12:28:55Z</dcterms:modified>
</cp:coreProperties>
</file>