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7" r:id="rId3"/>
    <p:sldId id="355" r:id="rId4"/>
    <p:sldId id="356" r:id="rId5"/>
    <p:sldId id="279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7" r:id="rId14"/>
    <p:sldId id="359" r:id="rId15"/>
    <p:sldId id="360" r:id="rId16"/>
    <p:sldId id="339" r:id="rId17"/>
    <p:sldId id="364" r:id="rId18"/>
    <p:sldId id="340" r:id="rId19"/>
    <p:sldId id="343" r:id="rId20"/>
    <p:sldId id="344" r:id="rId21"/>
    <p:sldId id="345" r:id="rId22"/>
    <p:sldId id="318" r:id="rId23"/>
    <p:sldId id="362" r:id="rId24"/>
    <p:sldId id="317" r:id="rId25"/>
    <p:sldId id="363" r:id="rId26"/>
    <p:sldId id="346" r:id="rId2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>
      <p:cViewPr varScale="1">
        <p:scale>
          <a:sx n="82" d="100"/>
          <a:sy n="82" d="100"/>
        </p:scale>
        <p:origin x="1041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defTabSz="990504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043" y="0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algn="r" defTabSz="990504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defTabSz="990504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043" y="9722882"/>
            <a:ext cx="307525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algn="r" defTabSz="990504">
              <a:defRPr sz="1200"/>
            </a:lvl1pPr>
          </a:lstStyle>
          <a:p>
            <a:pPr>
              <a:defRPr/>
            </a:pPr>
            <a:fld id="{F800C5DA-E918-4121-A59A-E817030A7E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0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043" y="0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>
            <a:lvl1pPr algn="r"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468" y="4861441"/>
            <a:ext cx="5208365" cy="46055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043" y="9722882"/>
            <a:ext cx="3075258" cy="51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13" tIns="49505" rIns="99013" bIns="49505" numCol="1" anchor="b" anchorCtr="0" compatLnSpc="1">
            <a:prstTxWarp prst="textNoShape">
              <a:avLst/>
            </a:prstTxWarp>
          </a:bodyPr>
          <a:lstStyle>
            <a:lvl1pPr algn="r" defTabSz="99050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D549842-4C11-4546-B057-70FB9BBD860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8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256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68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542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152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004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956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547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01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02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98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83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553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163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585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516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444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315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901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18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11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164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50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85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311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46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1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17475"/>
            <a:ext cx="9142413" cy="6738938"/>
            <a:chOff x="0" y="74"/>
            <a:chExt cx="5759" cy="424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invGray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invGray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invGray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invGray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invGray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invGray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invGray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invGray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invGray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invGray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invGray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invGray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invGray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4" name="Oval 17"/>
              <p:cNvSpPr>
                <a:spLocks noChangeArrowheads="1"/>
              </p:cNvSpPr>
              <p:nvPr/>
            </p:nvSpPr>
            <p:spPr bwMode="invGray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invGray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invGray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7" name="Oval 20"/>
              <p:cNvSpPr>
                <a:spLocks noChangeArrowheads="1"/>
              </p:cNvSpPr>
              <p:nvPr/>
            </p:nvSpPr>
            <p:spPr bwMode="invGray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invGray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invGray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17" name="Oval 23"/>
            <p:cNvSpPr>
              <a:spLocks noChangeArrowheads="1"/>
            </p:cNvSpPr>
            <p:nvPr/>
          </p:nvSpPr>
          <p:spPr bwMode="invGray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19" name="Freeform 25"/>
              <p:cNvSpPr>
                <a:spLocks/>
              </p:cNvSpPr>
              <p:nvPr/>
            </p:nvSpPr>
            <p:spPr bwMode="invGray">
              <a:xfrm>
                <a:off x="0" y="2394"/>
                <a:ext cx="443" cy="1033"/>
              </a:xfrm>
              <a:custGeom>
                <a:avLst/>
                <a:gdLst/>
                <a:ahLst/>
                <a:cxnLst>
                  <a:cxn ang="0">
                    <a:pos x="290" y="1016"/>
                  </a:cxn>
                  <a:cxn ang="0">
                    <a:pos x="316" y="974"/>
                  </a:cxn>
                  <a:cxn ang="0">
                    <a:pos x="354" y="920"/>
                  </a:cxn>
                  <a:cxn ang="0">
                    <a:pos x="384" y="884"/>
                  </a:cxn>
                  <a:cxn ang="0">
                    <a:pos x="381" y="832"/>
                  </a:cxn>
                  <a:cxn ang="0">
                    <a:pos x="370" y="794"/>
                  </a:cxn>
                  <a:cxn ang="0">
                    <a:pos x="361" y="760"/>
                  </a:cxn>
                  <a:cxn ang="0">
                    <a:pos x="361" y="734"/>
                  </a:cxn>
                  <a:cxn ang="0">
                    <a:pos x="359" y="707"/>
                  </a:cxn>
                  <a:cxn ang="0">
                    <a:pos x="373" y="691"/>
                  </a:cxn>
                  <a:cxn ang="0">
                    <a:pos x="391" y="686"/>
                  </a:cxn>
                  <a:cxn ang="0">
                    <a:pos x="395" y="680"/>
                  </a:cxn>
                  <a:cxn ang="0">
                    <a:pos x="390" y="671"/>
                  </a:cxn>
                  <a:cxn ang="0">
                    <a:pos x="386" y="660"/>
                  </a:cxn>
                  <a:cxn ang="0">
                    <a:pos x="437" y="635"/>
                  </a:cxn>
                  <a:cxn ang="0">
                    <a:pos x="442" y="619"/>
                  </a:cxn>
                  <a:cxn ang="0">
                    <a:pos x="438" y="604"/>
                  </a:cxn>
                  <a:cxn ang="0">
                    <a:pos x="400" y="543"/>
                  </a:cxn>
                  <a:cxn ang="0">
                    <a:pos x="384" y="474"/>
                  </a:cxn>
                  <a:cxn ang="0">
                    <a:pos x="354" y="455"/>
                  </a:cxn>
                  <a:cxn ang="0">
                    <a:pos x="326" y="433"/>
                  </a:cxn>
                  <a:cxn ang="0">
                    <a:pos x="312" y="411"/>
                  </a:cxn>
                  <a:cxn ang="0">
                    <a:pos x="307" y="391"/>
                  </a:cxn>
                  <a:cxn ang="0">
                    <a:pos x="290" y="339"/>
                  </a:cxn>
                  <a:cxn ang="0">
                    <a:pos x="308" y="289"/>
                  </a:cxn>
                  <a:cxn ang="0">
                    <a:pos x="298" y="278"/>
                  </a:cxn>
                  <a:cxn ang="0">
                    <a:pos x="280" y="307"/>
                  </a:cxn>
                  <a:cxn ang="0">
                    <a:pos x="269" y="283"/>
                  </a:cxn>
                  <a:cxn ang="0">
                    <a:pos x="272" y="224"/>
                  </a:cxn>
                  <a:cxn ang="0">
                    <a:pos x="280" y="177"/>
                  </a:cxn>
                  <a:cxn ang="0">
                    <a:pos x="280" y="146"/>
                  </a:cxn>
                  <a:cxn ang="0">
                    <a:pos x="281" y="123"/>
                  </a:cxn>
                  <a:cxn ang="0">
                    <a:pos x="290" y="104"/>
                  </a:cxn>
                  <a:cxn ang="0">
                    <a:pos x="296" y="97"/>
                  </a:cxn>
                  <a:cxn ang="0">
                    <a:pos x="298" y="94"/>
                  </a:cxn>
                  <a:cxn ang="0">
                    <a:pos x="301" y="92"/>
                  </a:cxn>
                  <a:cxn ang="0">
                    <a:pos x="307" y="83"/>
                  </a:cxn>
                  <a:cxn ang="0">
                    <a:pos x="317" y="79"/>
                  </a:cxn>
                  <a:cxn ang="0">
                    <a:pos x="328" y="77"/>
                  </a:cxn>
                  <a:cxn ang="0">
                    <a:pos x="337" y="74"/>
                  </a:cxn>
                  <a:cxn ang="0">
                    <a:pos x="345" y="67"/>
                  </a:cxn>
                  <a:cxn ang="0">
                    <a:pos x="337" y="50"/>
                  </a:cxn>
                  <a:cxn ang="0">
                    <a:pos x="337" y="47"/>
                  </a:cxn>
                  <a:cxn ang="0">
                    <a:pos x="337" y="43"/>
                  </a:cxn>
                  <a:cxn ang="0">
                    <a:pos x="337" y="41"/>
                  </a:cxn>
                  <a:cxn ang="0">
                    <a:pos x="334" y="38"/>
                  </a:cxn>
                  <a:cxn ang="0">
                    <a:pos x="321" y="21"/>
                  </a:cxn>
                  <a:cxn ang="0">
                    <a:pos x="316" y="0"/>
                  </a:cxn>
                  <a:cxn ang="0">
                    <a:pos x="188" y="94"/>
                  </a:cxn>
                  <a:cxn ang="0">
                    <a:pos x="88" y="218"/>
                  </a:cxn>
                  <a:cxn ang="0">
                    <a:pos x="21" y="366"/>
                  </a:cxn>
                  <a:cxn ang="0">
                    <a:pos x="0" y="530"/>
                  </a:cxn>
                  <a:cxn ang="0">
                    <a:pos x="20" y="680"/>
                  </a:cxn>
                  <a:cxn ang="0">
                    <a:pos x="74" y="819"/>
                  </a:cxn>
                  <a:cxn ang="0">
                    <a:pos x="160" y="938"/>
                  </a:cxn>
                  <a:cxn ang="0">
                    <a:pos x="272" y="1032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invGray">
              <a:xfrm>
                <a:off x="379" y="2327"/>
                <a:ext cx="824" cy="1203"/>
              </a:xfrm>
              <a:custGeom>
                <a:avLst/>
                <a:gdLst/>
                <a:ahLst/>
                <a:cxnLst>
                  <a:cxn ang="0">
                    <a:pos x="796" y="688"/>
                  </a:cxn>
                  <a:cxn ang="0">
                    <a:pos x="756" y="641"/>
                  </a:cxn>
                  <a:cxn ang="0">
                    <a:pos x="812" y="615"/>
                  </a:cxn>
                  <a:cxn ang="0">
                    <a:pos x="814" y="502"/>
                  </a:cxn>
                  <a:cxn ang="0">
                    <a:pos x="705" y="247"/>
                  </a:cxn>
                  <a:cxn ang="0">
                    <a:pos x="651" y="262"/>
                  </a:cxn>
                  <a:cxn ang="0">
                    <a:pos x="574" y="289"/>
                  </a:cxn>
                  <a:cxn ang="0">
                    <a:pos x="536" y="258"/>
                  </a:cxn>
                  <a:cxn ang="0">
                    <a:pos x="563" y="170"/>
                  </a:cxn>
                  <a:cxn ang="0">
                    <a:pos x="532" y="81"/>
                  </a:cxn>
                  <a:cxn ang="0">
                    <a:pos x="455" y="56"/>
                  </a:cxn>
                  <a:cxn ang="0">
                    <a:pos x="484" y="150"/>
                  </a:cxn>
                  <a:cxn ang="0">
                    <a:pos x="465" y="190"/>
                  </a:cxn>
                  <a:cxn ang="0">
                    <a:pos x="442" y="200"/>
                  </a:cxn>
                  <a:cxn ang="0">
                    <a:pos x="419" y="164"/>
                  </a:cxn>
                  <a:cxn ang="0">
                    <a:pos x="381" y="108"/>
                  </a:cxn>
                  <a:cxn ang="0">
                    <a:pos x="406" y="108"/>
                  </a:cxn>
                  <a:cxn ang="0">
                    <a:pos x="424" y="72"/>
                  </a:cxn>
                  <a:cxn ang="0">
                    <a:pos x="325" y="0"/>
                  </a:cxn>
                  <a:cxn ang="0">
                    <a:pos x="281" y="27"/>
                  </a:cxn>
                  <a:cxn ang="0">
                    <a:pos x="240" y="72"/>
                  </a:cxn>
                  <a:cxn ang="0">
                    <a:pos x="209" y="114"/>
                  </a:cxn>
                  <a:cxn ang="0">
                    <a:pos x="209" y="150"/>
                  </a:cxn>
                  <a:cxn ang="0">
                    <a:pos x="240" y="164"/>
                  </a:cxn>
                  <a:cxn ang="0">
                    <a:pos x="209" y="222"/>
                  </a:cxn>
                  <a:cxn ang="0">
                    <a:pos x="213" y="242"/>
                  </a:cxn>
                  <a:cxn ang="0">
                    <a:pos x="267" y="222"/>
                  </a:cxn>
                  <a:cxn ang="0">
                    <a:pos x="303" y="170"/>
                  </a:cxn>
                  <a:cxn ang="0">
                    <a:pos x="354" y="231"/>
                  </a:cxn>
                  <a:cxn ang="0">
                    <a:pos x="372" y="291"/>
                  </a:cxn>
                  <a:cxn ang="0">
                    <a:pos x="348" y="294"/>
                  </a:cxn>
                  <a:cxn ang="0">
                    <a:pos x="298" y="309"/>
                  </a:cxn>
                  <a:cxn ang="0">
                    <a:pos x="323" y="330"/>
                  </a:cxn>
                  <a:cxn ang="0">
                    <a:pos x="260" y="339"/>
                  </a:cxn>
                  <a:cxn ang="0">
                    <a:pos x="189" y="411"/>
                  </a:cxn>
                  <a:cxn ang="0">
                    <a:pos x="184" y="469"/>
                  </a:cxn>
                  <a:cxn ang="0">
                    <a:pos x="148" y="435"/>
                  </a:cxn>
                  <a:cxn ang="0">
                    <a:pos x="83" y="402"/>
                  </a:cxn>
                  <a:cxn ang="0">
                    <a:pos x="0" y="455"/>
                  </a:cxn>
                  <a:cxn ang="0">
                    <a:pos x="54" y="496"/>
                  </a:cxn>
                  <a:cxn ang="0">
                    <a:pos x="74" y="485"/>
                  </a:cxn>
                  <a:cxn ang="0">
                    <a:pos x="54" y="608"/>
                  </a:cxn>
                  <a:cxn ang="0">
                    <a:pos x="132" y="641"/>
                  </a:cxn>
                  <a:cxn ang="0">
                    <a:pos x="195" y="661"/>
                  </a:cxn>
                  <a:cxn ang="0">
                    <a:pos x="249" y="744"/>
                  </a:cxn>
                  <a:cxn ang="0">
                    <a:pos x="334" y="886"/>
                  </a:cxn>
                  <a:cxn ang="0">
                    <a:pos x="391" y="1007"/>
                  </a:cxn>
                  <a:cxn ang="0">
                    <a:pos x="292" y="1052"/>
                  </a:cxn>
                  <a:cxn ang="0">
                    <a:pos x="182" y="1105"/>
                  </a:cxn>
                  <a:cxn ang="0">
                    <a:pos x="68" y="1180"/>
                  </a:cxn>
                  <a:cxn ang="0">
                    <a:pos x="200" y="1202"/>
                  </a:cxn>
                  <a:cxn ang="0">
                    <a:pos x="417" y="1168"/>
                  </a:cxn>
                  <a:cxn ang="0">
                    <a:pos x="613" y="1052"/>
                  </a:cxn>
                  <a:cxn ang="0">
                    <a:pos x="610" y="929"/>
                  </a:cxn>
                  <a:cxn ang="0">
                    <a:pos x="543" y="888"/>
                  </a:cxn>
                  <a:cxn ang="0">
                    <a:pos x="567" y="791"/>
                  </a:cxn>
                  <a:cxn ang="0">
                    <a:pos x="655" y="738"/>
                  </a:cxn>
                  <a:cxn ang="0">
                    <a:pos x="725" y="713"/>
                  </a:cxn>
                  <a:cxn ang="0">
                    <a:pos x="792" y="729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invGray">
              <a:xfrm>
                <a:off x="530" y="2834"/>
                <a:ext cx="63" cy="73"/>
              </a:xfrm>
              <a:custGeom>
                <a:avLst/>
                <a:gdLst/>
                <a:ahLst/>
                <a:cxnLst>
                  <a:cxn ang="0">
                    <a:pos x="42" y="65"/>
                  </a:cxn>
                  <a:cxn ang="0">
                    <a:pos x="58" y="72"/>
                  </a:cxn>
                  <a:cxn ang="0">
                    <a:pos x="62" y="72"/>
                  </a:cxn>
                  <a:cxn ang="0">
                    <a:pos x="62" y="67"/>
                  </a:cxn>
                  <a:cxn ang="0">
                    <a:pos x="58" y="65"/>
                  </a:cxn>
                  <a:cxn ang="0">
                    <a:pos x="58" y="62"/>
                  </a:cxn>
                  <a:cxn ang="0">
                    <a:pos x="44" y="56"/>
                  </a:cxn>
                  <a:cxn ang="0">
                    <a:pos x="37" y="45"/>
                  </a:cxn>
                  <a:cxn ang="0">
                    <a:pos x="31" y="34"/>
                  </a:cxn>
                  <a:cxn ang="0">
                    <a:pos x="26" y="20"/>
                  </a:cxn>
                  <a:cxn ang="0">
                    <a:pos x="9" y="0"/>
                  </a:cxn>
                  <a:cxn ang="0">
                    <a:pos x="6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9" y="31"/>
                  </a:cxn>
                  <a:cxn ang="0">
                    <a:pos x="20" y="45"/>
                  </a:cxn>
                  <a:cxn ang="0">
                    <a:pos x="31" y="56"/>
                  </a:cxn>
                  <a:cxn ang="0">
                    <a:pos x="42" y="6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</p:grp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Hier klicken, um Master-Titelformat zu bearbeiten.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Hier klicken, um Master-Untertitelformat zu bearbeiten.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de-DE" smtClean="0"/>
              <a:t>Einführung in C im Modul Imperative Programmierung</a:t>
            </a:r>
            <a:endParaRPr lang="en-US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10DF4A-A2DB-49A2-937A-B9E68DA5715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Einführung in C im Modul Imperative Programmierung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1969F-F580-4036-8569-1ECC18F84F21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Einführung in C im Modul Imperative Programmierung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1EB90-A149-46AA-A40E-7B4BF532A92C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Einführung in C im Modul Imperative Programmierung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6FC2-5551-4920-9964-603C65BFA14C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Einführung in C im Modul Imperative Programmierung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821FC-538F-49E3-92E0-9EF945572642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Einführung in C im Modul Imperative Programmierung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AD5C1-6D04-43EF-94AA-B09397B1326E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Einführung in C im Modul Imperative Programmierung</a:t>
            </a:r>
            <a:endParaRPr 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7606D-1B43-444B-85FC-DC81D3FF7989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Einführung in C im Modul Imperative Programmierung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F1E34-EA48-4E24-BD63-6191931B4DDE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Einführung in C im Modul Imperative Programmierung</a:t>
            </a:r>
            <a:endParaRPr 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604F5-1782-4595-99AD-A887F9F9FB4B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Einführung in C im Modul Imperative Programmierung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23185-9FA0-4A8C-B99C-D71BE6803247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Einführung in C im Modul Imperative Programmierung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CD4C5-887B-4DA5-8C80-E5CF70DA60DC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Master-Titelformat zu bearbeiten.</a:t>
            </a:r>
          </a:p>
        </p:txBody>
      </p:sp>
      <p:sp>
        <p:nvSpPr>
          <p:cNvPr id="102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Master-Textformat zu bearbeiten.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5334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de-DE" smtClean="0"/>
              <a:t>Einführung in C im Modul Imperative Programmierung</a:t>
            </a: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4008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60CAA96F-992D-4028-9EBF-D97B78349924}" type="slidenum">
              <a:rPr lang="en-US"/>
              <a:pPr>
                <a:defRPr/>
              </a:pPr>
              <a:t>‹Nr.›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blinds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uni-rostock.de/uniCom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p.uni-rostock.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 smtClean="0"/>
              <a:t>Einführung in C im Modul Imperative Programmierung</a:t>
            </a:r>
            <a:endParaRPr lang="en-US" dirty="0" smtClean="0"/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6885AE-300A-41E7-9BA2-8F73714F80C5}" type="slidenum">
              <a:rPr lang="en-US" smtClean="0"/>
              <a:pPr/>
              <a:t>1</a:t>
            </a:fld>
            <a:endParaRPr lang="en-US" sz="1400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de-DE" sz="3600" dirty="0" smtClean="0"/>
              <a:t>Einführung</a:t>
            </a:r>
            <a:endParaRPr lang="de-DE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72816"/>
            <a:ext cx="7704856" cy="3600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>
                <a:solidFill>
                  <a:srgbClr val="000000"/>
                </a:solidFill>
              </a:rPr>
              <a:t>Anmeldung, Verzeichnisse, Vorkenntnisse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>
                <a:solidFill>
                  <a:srgbClr val="000000"/>
                </a:solidFill>
              </a:rPr>
              <a:t>Starten und Nutzung von </a:t>
            </a:r>
            <a:r>
              <a:rPr lang="de-DE" sz="2800" dirty="0" err="1" smtClean="0">
                <a:solidFill>
                  <a:srgbClr val="000000"/>
                </a:solidFill>
              </a:rPr>
              <a:t>MinGW</a:t>
            </a:r>
            <a:endParaRPr lang="de-DE" sz="2800" dirty="0" smtClean="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>
                <a:solidFill>
                  <a:srgbClr val="000000"/>
                </a:solidFill>
              </a:rPr>
              <a:t>Programmieren kleinerer Beispiele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>
                <a:solidFill>
                  <a:srgbClr val="000000"/>
                </a:solidFill>
              </a:rPr>
              <a:t>(Lösungen) </a:t>
            </a:r>
            <a:r>
              <a:rPr lang="de-DE" sz="2000" dirty="0" smtClean="0">
                <a:solidFill>
                  <a:srgbClr val="000000"/>
                </a:solidFill>
              </a:rPr>
              <a:t>später!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>
                <a:solidFill>
                  <a:srgbClr val="000000"/>
                </a:solidFill>
              </a:rPr>
              <a:t>Laufzeitfehler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2800" dirty="0">
                <a:solidFill>
                  <a:srgbClr val="000000"/>
                </a:solidFill>
              </a:rPr>
              <a:t> </a:t>
            </a:r>
            <a:r>
              <a:rPr lang="de-DE" sz="2800" dirty="0" smtClean="0">
                <a:solidFill>
                  <a:srgbClr val="000000"/>
                </a:solidFill>
              </a:rPr>
              <a:t>     (Der Debugger GDB und Fehlersuche)</a:t>
            </a:r>
          </a:p>
          <a:p>
            <a:pPr marL="0" indent="0">
              <a:lnSpc>
                <a:spcPct val="80000"/>
              </a:lnSpc>
              <a:buNone/>
            </a:pPr>
            <a:endParaRPr lang="de-DE" sz="2800" dirty="0" smtClean="0">
              <a:solidFill>
                <a:srgbClr val="000000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 startAt="6"/>
            </a:pPr>
            <a:r>
              <a:rPr lang="de-DE" sz="2800" dirty="0" smtClean="0">
                <a:solidFill>
                  <a:srgbClr val="000000"/>
                </a:solidFill>
              </a:rPr>
              <a:t>Ausblick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10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3" y="152400"/>
            <a:ext cx="8857109" cy="1066800"/>
          </a:xfrm>
        </p:spPr>
        <p:txBody>
          <a:bodyPr/>
          <a:lstStyle/>
          <a:p>
            <a:r>
              <a:rPr lang="de-DE" sz="3200" dirty="0" smtClean="0"/>
              <a:t>2. Kommandos zur Arbeit mit der </a:t>
            </a:r>
            <a:r>
              <a:rPr lang="de-DE" sz="3200" dirty="0" err="1" smtClean="0"/>
              <a:t>MinGW</a:t>
            </a:r>
            <a:r>
              <a:rPr lang="de-DE" sz="3200" dirty="0" smtClean="0"/>
              <a:t> Shell</a:t>
            </a:r>
            <a:endParaRPr lang="de-DE" sz="3200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59813" cy="50783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 Directory - cd </a:t>
            </a: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Verzeichniswechsel</a:t>
            </a:r>
          </a:p>
          <a:p>
            <a:r>
              <a:rPr lang="de-DE" sz="18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Imp2019 </a:t>
            </a:r>
            <a:endParaRPr lang="de-DE" sz="1800" b="1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– </a:t>
            </a:r>
            <a:r>
              <a:rPr lang="de-DE" sz="18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de-DE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Liste Inhalt des Verzeichnisses</a:t>
            </a:r>
          </a:p>
          <a:p>
            <a:r>
              <a:rPr lang="de-DE" sz="18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de-DE" sz="18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de-DE" sz="1800" b="1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8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de-DE" sz="18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de-DE" sz="18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de-DE" sz="18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lasi</a:t>
            </a:r>
            <a:endParaRPr lang="de-DE" sz="1800" b="1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Working Directory </a:t>
            </a:r>
            <a:r>
              <a:rPr lang="de-DE" sz="18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de-DE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Zeige den aktuellen Pfad</a:t>
            </a:r>
          </a:p>
          <a:p>
            <a:r>
              <a:rPr lang="de-DE" sz="18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de-DE" sz="1800" b="1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800" b="1" dirty="0" smtClean="0">
                <a:solidFill>
                  <a:srgbClr val="000000"/>
                </a:solidFill>
                <a:latin typeface="+mn-lt"/>
              </a:rPr>
              <a:t>Gnu C-Compiler aufrufen – </a:t>
            </a:r>
            <a:r>
              <a:rPr lang="de-DE" sz="1800" b="1" dirty="0" err="1" smtClean="0">
                <a:solidFill>
                  <a:srgbClr val="000000"/>
                </a:solidFill>
                <a:latin typeface="+mn-lt"/>
              </a:rPr>
              <a:t>gcc</a:t>
            </a:r>
            <a:endParaRPr lang="de-DE" sz="1800" b="1" dirty="0" smtClean="0">
              <a:solidFill>
                <a:srgbClr val="000000"/>
              </a:solidFill>
              <a:latin typeface="+mn-lt"/>
            </a:endParaRPr>
          </a:p>
          <a:p>
            <a:r>
              <a:rPr lang="de-DE" sz="1800" b="1" dirty="0" smtClean="0">
                <a:solidFill>
                  <a:srgbClr val="000000"/>
                </a:solidFill>
                <a:latin typeface="+mn-lt"/>
              </a:rPr>
              <a:t>Programm mit Namen „anfang.exe“ bilden aus C-Quelle „</a:t>
            </a:r>
            <a:r>
              <a:rPr lang="de-DE" sz="1800" b="1" dirty="0" err="1" smtClean="0">
                <a:solidFill>
                  <a:srgbClr val="000000"/>
                </a:solidFill>
                <a:latin typeface="+mn-lt"/>
              </a:rPr>
              <a:t>anfang.c</a:t>
            </a:r>
            <a:r>
              <a:rPr lang="de-DE" sz="1800" b="1" dirty="0" smtClean="0">
                <a:solidFill>
                  <a:srgbClr val="000000"/>
                </a:solidFill>
                <a:latin typeface="+mn-lt"/>
              </a:rPr>
              <a:t>“</a:t>
            </a:r>
          </a:p>
          <a:p>
            <a:r>
              <a:rPr lang="de-DE" sz="18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de-DE" sz="18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</a:t>
            </a:r>
            <a:r>
              <a:rPr lang="de-DE" sz="18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–g </a:t>
            </a:r>
            <a:r>
              <a:rPr lang="de-DE" sz="18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anfang.c</a:t>
            </a:r>
            <a:r>
              <a:rPr lang="de-DE" sz="18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anfang.exe</a:t>
            </a:r>
          </a:p>
          <a:p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de-DE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anfang.c</a:t>
            </a: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//Übersetze .c in .o, Resultat </a:t>
            </a:r>
            <a:r>
              <a:rPr lang="de-DE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anfang.o</a:t>
            </a:r>
            <a:endParaRPr lang="de-DE" sz="1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-g </a:t>
            </a:r>
            <a:r>
              <a:rPr lang="de-DE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anfang.c</a:t>
            </a: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//Übersetze .c in .o mit </a:t>
            </a:r>
            <a:r>
              <a:rPr lang="de-DE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Debuginfo</a:t>
            </a:r>
            <a:endParaRPr lang="de-DE" sz="1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anfang.exe </a:t>
            </a:r>
            <a:r>
              <a:rPr lang="de-DE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anfang.o</a:t>
            </a: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Linke ausführbares Programm</a:t>
            </a:r>
          </a:p>
          <a:p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v // Zeige Version des Gnu C-Compilers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800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de-DE" sz="18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anfang.c</a:t>
            </a:r>
            <a:r>
              <a:rPr lang="de-DE" sz="18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//übersetze Programm und bilde a.exe</a:t>
            </a:r>
          </a:p>
        </p:txBody>
      </p:sp>
    </p:spTree>
    <p:extLst>
      <p:ext uri="{BB962C8B-B14F-4D97-AF65-F5344CB8AC3E}">
        <p14:creationId xmlns:p14="http://schemas.microsoft.com/office/powerpoint/2010/main" val="353547935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11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2. Übersetzung eines Programms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" name="Snip and Round Single Corner Rectangle 1"/>
          <p:cNvSpPr/>
          <p:nvPr/>
        </p:nvSpPr>
        <p:spPr bwMode="auto">
          <a:xfrm>
            <a:off x="755576" y="1460038"/>
            <a:ext cx="1008112" cy="1224136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#</a:t>
            </a:r>
            <a:r>
              <a:rPr kumimoji="0" lang="de-D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include</a:t>
            </a:r>
            <a:r>
              <a:rPr lang="de-DE" sz="1100" dirty="0"/>
              <a:t> </a:t>
            </a:r>
            <a:r>
              <a:rPr lang="de-DE" sz="1100" dirty="0" smtClean="0"/>
              <a:t>...</a:t>
            </a:r>
            <a:endParaRPr kumimoji="0" lang="de-D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1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b="1" dirty="0" err="1" smtClean="0"/>
              <a:t>main</a:t>
            </a:r>
            <a:r>
              <a:rPr lang="de-DE" sz="1100" b="1" dirty="0" smtClean="0"/>
              <a:t>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printf ..);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/>
              <a:t>}</a:t>
            </a:r>
            <a:endParaRPr kumimoji="0" lang="de-D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Snip and Round Single Corner Rectangle 6"/>
          <p:cNvSpPr/>
          <p:nvPr/>
        </p:nvSpPr>
        <p:spPr bwMode="auto">
          <a:xfrm>
            <a:off x="3347864" y="1460038"/>
            <a:ext cx="1008112" cy="1224136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err="1" smtClean="0"/>
              <a:t>main</a:t>
            </a:r>
            <a:r>
              <a:rPr lang="de-DE" sz="1100" dirty="0" smtClean="0"/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/>
              <a:t>0101010101001...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Offene</a:t>
            </a:r>
            <a:r>
              <a:rPr kumimoji="0" lang="de-DE" sz="11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Symbole: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baseline="0" dirty="0" smtClean="0"/>
              <a:t>printf</a:t>
            </a:r>
            <a:endParaRPr kumimoji="0" lang="de-DE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Snip and Round Single Corner Rectangle 8"/>
          <p:cNvSpPr/>
          <p:nvPr/>
        </p:nvSpPr>
        <p:spPr bwMode="auto">
          <a:xfrm>
            <a:off x="6793295" y="1460038"/>
            <a:ext cx="1008112" cy="1224136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/>
              <a:t>010101010111110101001101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/>
              <a:t>01010010100011111100001</a:t>
            </a:r>
          </a:p>
        </p:txBody>
      </p:sp>
      <p:sp>
        <p:nvSpPr>
          <p:cNvPr id="3" name="Snip Same Side Corner Rectangle 2"/>
          <p:cNvSpPr/>
          <p:nvPr/>
        </p:nvSpPr>
        <p:spPr bwMode="auto">
          <a:xfrm>
            <a:off x="1475656" y="3789040"/>
            <a:ext cx="1656184" cy="1440160"/>
          </a:xfrm>
          <a:prstGeom prst="snip2SameRect">
            <a:avLst/>
          </a:prstGeom>
          <a:solidFill>
            <a:srgbClr val="FFC000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gcc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/>
              <a:t>Compiler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Snip Same Side Corner Rectangle 10"/>
          <p:cNvSpPr/>
          <p:nvPr/>
        </p:nvSpPr>
        <p:spPr bwMode="auto">
          <a:xfrm>
            <a:off x="5148064" y="3789040"/>
            <a:ext cx="1656184" cy="1440160"/>
          </a:xfrm>
          <a:prstGeom prst="snip2SameRect">
            <a:avLst/>
          </a:prstGeom>
          <a:solidFill>
            <a:srgbClr val="FFC000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ld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/>
              <a:t>Linker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69" y="2684893"/>
            <a:ext cx="100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anfang.c</a:t>
            </a:r>
            <a:endParaRPr lang="de-D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7864" y="2684893"/>
            <a:ext cx="100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anfang.o</a:t>
            </a:r>
            <a:endParaRPr lang="de-D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804248" y="2685547"/>
            <a:ext cx="100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a.exe</a:t>
            </a:r>
            <a:endParaRPr lang="de-DE" sz="1400" dirty="0"/>
          </a:p>
        </p:txBody>
      </p:sp>
      <p:sp>
        <p:nvSpPr>
          <p:cNvPr id="6" name="Right Arrow 5"/>
          <p:cNvSpPr/>
          <p:nvPr/>
        </p:nvSpPr>
        <p:spPr bwMode="auto">
          <a:xfrm rot="3571019">
            <a:off x="1259632" y="3211984"/>
            <a:ext cx="576064" cy="436330"/>
          </a:xfrm>
          <a:prstGeom prst="rightArrow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3571019">
            <a:off x="4018244" y="3394922"/>
            <a:ext cx="1257182" cy="436330"/>
          </a:xfrm>
          <a:prstGeom prst="rightArrow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3571019">
            <a:off x="4905231" y="3131269"/>
            <a:ext cx="681824" cy="436330"/>
          </a:xfrm>
          <a:prstGeom prst="rightArrow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Snip and Round Single Corner Rectangle 18"/>
          <p:cNvSpPr/>
          <p:nvPr/>
        </p:nvSpPr>
        <p:spPr bwMode="auto">
          <a:xfrm>
            <a:off x="4572001" y="1460038"/>
            <a:ext cx="1008112" cy="1224136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/>
              <a:t>...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/>
              <a:t>p</a:t>
            </a:r>
            <a:r>
              <a:rPr lang="de-DE" sz="1100" baseline="0" dirty="0" smtClean="0"/>
              <a:t>rintf: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011010101010101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baseline="0" dirty="0" smtClean="0"/>
              <a:t>....</a:t>
            </a:r>
            <a:endParaRPr kumimoji="0" lang="de-DE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1" y="2674727"/>
            <a:ext cx="100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libc.a</a:t>
            </a:r>
            <a:endParaRPr lang="de-DE" sz="1400" dirty="0"/>
          </a:p>
        </p:txBody>
      </p:sp>
      <p:sp>
        <p:nvSpPr>
          <p:cNvPr id="21" name="Right Arrow 20"/>
          <p:cNvSpPr/>
          <p:nvPr/>
        </p:nvSpPr>
        <p:spPr bwMode="auto">
          <a:xfrm rot="19026213">
            <a:off x="3059832" y="3098424"/>
            <a:ext cx="576064" cy="436330"/>
          </a:xfrm>
          <a:prstGeom prst="rightArrow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19026213">
            <a:off x="6649812" y="3179850"/>
            <a:ext cx="576064" cy="436330"/>
          </a:xfrm>
          <a:prstGeom prst="rightArrow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06375" y="5334354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/>
              <a:t>Aus einem Quelltext (erstellt durch den Programmierer) wird eine Objektdatei für das jeweilige Betriebssystem gebildet und mit Hilfe von vordefinierten Programmbausteinen zu einem </a:t>
            </a:r>
            <a:r>
              <a:rPr lang="de-DE" sz="1800" dirty="0" err="1" smtClean="0"/>
              <a:t>abarbeitbarem</a:t>
            </a:r>
            <a:r>
              <a:rPr lang="de-DE" sz="1800" dirty="0" smtClean="0"/>
              <a:t> Programm zusammengefügt.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8188769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12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3. Aufgaben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50783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800" dirty="0" smtClean="0"/>
              <a:t>1. Geben Sie die Zeichenkette Hallo Welt im nachfolgenden Schema aus!</a:t>
            </a:r>
          </a:p>
          <a:p>
            <a:r>
              <a:rPr lang="de-DE" sz="1800" dirty="0" smtClean="0"/>
              <a:t>Nutzen Sie Formatsteueranweisungen \n und \t !</a:t>
            </a:r>
          </a:p>
          <a:p>
            <a:r>
              <a:rPr lang="de-DE" sz="1800" dirty="0" smtClean="0">
                <a:solidFill>
                  <a:srgbClr val="0070C0"/>
                </a:solidFill>
              </a:rPr>
              <a:t>H	a	l	l	o</a:t>
            </a:r>
          </a:p>
          <a:p>
            <a:r>
              <a:rPr lang="de-DE" sz="1800" dirty="0" smtClean="0">
                <a:solidFill>
                  <a:srgbClr val="0070C0"/>
                </a:solidFill>
              </a:rPr>
              <a:t>W</a:t>
            </a:r>
          </a:p>
          <a:p>
            <a:r>
              <a:rPr lang="de-DE" sz="1800" dirty="0" smtClean="0">
                <a:solidFill>
                  <a:srgbClr val="0070C0"/>
                </a:solidFill>
              </a:rPr>
              <a:t>e</a:t>
            </a:r>
          </a:p>
          <a:p>
            <a:r>
              <a:rPr lang="de-DE" sz="1800" dirty="0" smtClean="0">
                <a:solidFill>
                  <a:srgbClr val="0070C0"/>
                </a:solidFill>
              </a:rPr>
              <a:t>l</a:t>
            </a:r>
          </a:p>
          <a:p>
            <a:r>
              <a:rPr lang="de-DE" sz="1800" dirty="0">
                <a:solidFill>
                  <a:srgbClr val="0070C0"/>
                </a:solidFill>
              </a:rPr>
              <a:t>t</a:t>
            </a:r>
            <a:endParaRPr lang="de-DE" sz="1800" dirty="0" smtClean="0">
              <a:solidFill>
                <a:srgbClr val="0070C0"/>
              </a:solidFill>
            </a:endParaRPr>
          </a:p>
          <a:p>
            <a:endParaRPr lang="de-DE" sz="1800" dirty="0"/>
          </a:p>
          <a:p>
            <a:r>
              <a:rPr lang="de-DE" sz="1800" dirty="0" smtClean="0"/>
              <a:t>2. Wie können die Zahlen 9 , -9 und 16.25 linksbündig, rechtsbündig mit Mindestanzahlen von Stellen ausgegeben werden?</a:t>
            </a:r>
            <a:endParaRPr lang="de-DE" sz="1800" dirty="0"/>
          </a:p>
          <a:p>
            <a:endParaRPr lang="de-DE" sz="1800" dirty="0" smtClean="0"/>
          </a:p>
          <a:p>
            <a:r>
              <a:rPr lang="de-DE" sz="1800" dirty="0" smtClean="0"/>
              <a:t>3. (Erster Blick in die Zukunft: </a:t>
            </a:r>
            <a:r>
              <a:rPr lang="de-DE" sz="1800" dirty="0" err="1" smtClean="0"/>
              <a:t>Ablaufkonstrukte</a:t>
            </a:r>
            <a:r>
              <a:rPr lang="de-DE" sz="1800" dirty="0" smtClean="0"/>
              <a:t> (Sequenz und Schleifen))</a:t>
            </a:r>
          </a:p>
          <a:p>
            <a:r>
              <a:rPr lang="de-DE" sz="1800" dirty="0" smtClean="0"/>
              <a:t>Berechne die Summe und das Maximum von 3 Zahlen und gebe es aus.</a:t>
            </a:r>
          </a:p>
          <a:p>
            <a:r>
              <a:rPr lang="de-DE" sz="1800" dirty="0" smtClean="0"/>
              <a:t>(Wir wollen die Zahlen 9, 3 und 7 nutzen, später beliebige 3 Zahlen)</a:t>
            </a:r>
          </a:p>
          <a:p>
            <a:endParaRPr lang="de-DE" sz="1800" dirty="0"/>
          </a:p>
          <a:p>
            <a:r>
              <a:rPr lang="de-DE" sz="18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4. (C – Experten):</a:t>
            </a:r>
          </a:p>
          <a:p>
            <a:r>
              <a:rPr lang="de-DE" sz="18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Gebe die Summe und das Maximum von 5 Zahlen aus, </a:t>
            </a:r>
          </a:p>
          <a:p>
            <a:r>
              <a:rPr lang="de-DE" sz="18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lasse beliebige Zahlen zur Eingabe zu.)</a:t>
            </a:r>
            <a:endParaRPr lang="de-DE" sz="1800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6887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13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3. Hinweise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59813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2400" dirty="0" smtClean="0">
                <a:solidFill>
                  <a:srgbClr val="000000"/>
                </a:solidFill>
              </a:rPr>
              <a:t>Formatsteuerzeichen</a:t>
            </a:r>
            <a:endParaRPr lang="de-DE" sz="24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02709"/>
              </p:ext>
            </p:extLst>
          </p:nvPr>
        </p:nvGraphicFramePr>
        <p:xfrm>
          <a:off x="1043608" y="1640416"/>
          <a:ext cx="7848872" cy="268212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8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69">
                <a:tc>
                  <a:txBody>
                    <a:bodyPr/>
                    <a:lstStyle/>
                    <a:p>
                      <a:r>
                        <a:rPr lang="de-DE" b="0" baseline="0" dirty="0" smtClean="0">
                          <a:solidFill>
                            <a:schemeClr val="tx1"/>
                          </a:solidFill>
                        </a:rPr>
                        <a:t>\n</a:t>
                      </a:r>
                      <a:endParaRPr lang="de-DE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baseline="0" dirty="0" err="1" smtClean="0">
                          <a:solidFill>
                            <a:schemeClr val="tx1"/>
                          </a:solidFill>
                        </a:rPr>
                        <a:t>Newline</a:t>
                      </a:r>
                      <a:r>
                        <a:rPr lang="de-DE" b="0" baseline="0" dirty="0" smtClean="0">
                          <a:solidFill>
                            <a:schemeClr val="tx1"/>
                          </a:solidFill>
                        </a:rPr>
                        <a:t> – Neue Zeile </a:t>
                      </a:r>
                      <a:endParaRPr lang="de-DE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69"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\t</a:t>
                      </a:r>
                      <a:endParaRPr lang="de-D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baseline="0" dirty="0" smtClean="0">
                          <a:solidFill>
                            <a:schemeClr val="tx1"/>
                          </a:solidFill>
                        </a:rPr>
                        <a:t>Tabulator – nächste </a:t>
                      </a:r>
                      <a:r>
                        <a:rPr lang="de-DE" b="0" baseline="0" dirty="0" err="1" smtClean="0">
                          <a:solidFill>
                            <a:schemeClr val="tx1"/>
                          </a:solidFill>
                        </a:rPr>
                        <a:t>Tabposition</a:t>
                      </a:r>
                      <a:r>
                        <a:rPr lang="de-DE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b="0" baseline="0" dirty="0" err="1" smtClean="0">
                          <a:solidFill>
                            <a:schemeClr val="tx1"/>
                          </a:solidFill>
                        </a:rPr>
                        <a:t>mind</a:t>
                      </a:r>
                      <a:r>
                        <a:rPr lang="de-DE" b="0" baseline="0" dirty="0" smtClean="0">
                          <a:solidFill>
                            <a:schemeClr val="tx1"/>
                          </a:solidFill>
                        </a:rPr>
                        <a:t> 8 Leerzeichen )</a:t>
                      </a:r>
                      <a:endParaRPr lang="de-DE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69"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\“</a:t>
                      </a:r>
                      <a:endParaRPr lang="de-D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baseline="0" dirty="0" smtClean="0">
                          <a:solidFill>
                            <a:schemeClr val="tx1"/>
                          </a:solidFill>
                        </a:rPr>
                        <a:t>Ausgabe Hochkomma</a:t>
                      </a:r>
                      <a:endParaRPr lang="de-DE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69"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\\</a:t>
                      </a:r>
                      <a:endParaRPr lang="de-D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baseline="0" dirty="0" smtClean="0">
                          <a:solidFill>
                            <a:schemeClr val="tx1"/>
                          </a:solidFill>
                        </a:rPr>
                        <a:t>Ausgabe \</a:t>
                      </a:r>
                      <a:endParaRPr lang="de-DE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69">
                <a:tc>
                  <a:txBody>
                    <a:bodyPr/>
                    <a:lstStyle/>
                    <a:p>
                      <a:endParaRPr lang="de-D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911">
                <a:tc>
                  <a:txBody>
                    <a:bodyPr/>
                    <a:lstStyle/>
                    <a:p>
                      <a:endParaRPr lang="de-D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69"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de-D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baseline="0" dirty="0" smtClean="0">
                          <a:solidFill>
                            <a:schemeClr val="tx1"/>
                          </a:solidFill>
                        </a:rPr>
                        <a:t>Später noch wichtig </a:t>
                      </a:r>
                      <a:r>
                        <a:rPr lang="de-DE" b="0" baseline="0" dirty="0" err="1" smtClean="0">
                          <a:solidFill>
                            <a:schemeClr val="tx1"/>
                          </a:solidFill>
                        </a:rPr>
                        <a:t>Zeichenkettenendezeichen</a:t>
                      </a:r>
                      <a:endParaRPr lang="de-DE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66170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14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3. Hinweise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59813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2400" dirty="0" smtClean="0">
                <a:solidFill>
                  <a:srgbClr val="000000"/>
                </a:solidFill>
              </a:rPr>
              <a:t>Formatierungen für Zahlen in printf</a:t>
            </a:r>
          </a:p>
          <a:p>
            <a:r>
              <a:rPr lang="de-DE" sz="2400" dirty="0" smtClean="0">
                <a:solidFill>
                  <a:srgbClr val="000000"/>
                </a:solidFill>
              </a:rPr>
              <a:t>Lückentextausgabe:</a:t>
            </a:r>
          </a:p>
          <a:p>
            <a:r>
              <a:rPr lang="de-DE" sz="2400" dirty="0" smtClean="0">
                <a:solidFill>
                  <a:srgbClr val="000000"/>
                </a:solidFill>
              </a:rPr>
              <a:t>printf(“Die Zahlen %d und %f \n“, 9, 16.25);</a:t>
            </a:r>
            <a:endParaRPr lang="de-DE" sz="24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96405"/>
              </p:ext>
            </p:extLst>
          </p:nvPr>
        </p:nvGraphicFramePr>
        <p:xfrm>
          <a:off x="899592" y="2492896"/>
          <a:ext cx="6096000" cy="268212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69">
                <a:tc>
                  <a:txBody>
                    <a:bodyPr/>
                    <a:lstStyle/>
                    <a:p>
                      <a:r>
                        <a:rPr lang="de-DE" b="1" baseline="0" dirty="0" smtClean="0">
                          <a:solidFill>
                            <a:schemeClr val="tx1"/>
                          </a:solidFill>
                        </a:rPr>
                        <a:t>%d </a:t>
                      </a:r>
                      <a:r>
                        <a:rPr lang="de-DE" b="0" baseline="0" dirty="0" smtClean="0">
                          <a:solidFill>
                            <a:schemeClr val="tx1"/>
                          </a:solidFill>
                        </a:rPr>
                        <a:t>oder %i</a:t>
                      </a:r>
                      <a:endParaRPr lang="de-DE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baseline="0" dirty="0" smtClean="0">
                          <a:solidFill>
                            <a:schemeClr val="tx1"/>
                          </a:solidFill>
                        </a:rPr>
                        <a:t>Für </a:t>
                      </a:r>
                      <a:r>
                        <a:rPr lang="de-DE" b="0" baseline="0" dirty="0" err="1" smtClean="0">
                          <a:solidFill>
                            <a:schemeClr val="tx1"/>
                          </a:solidFill>
                        </a:rPr>
                        <a:t>Integerwerte</a:t>
                      </a:r>
                      <a:endParaRPr lang="de-DE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69"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%X %x</a:t>
                      </a:r>
                      <a:endParaRPr lang="de-D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baseline="0" dirty="0" smtClean="0">
                          <a:solidFill>
                            <a:schemeClr val="tx1"/>
                          </a:solidFill>
                        </a:rPr>
                        <a:t>Für Ausgabe in Hexadezimalsystem</a:t>
                      </a:r>
                      <a:endParaRPr lang="de-DE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69"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%u</a:t>
                      </a:r>
                      <a:endParaRPr lang="de-D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baseline="0" dirty="0" smtClean="0">
                          <a:solidFill>
                            <a:schemeClr val="tx1"/>
                          </a:solidFill>
                        </a:rPr>
                        <a:t>Für </a:t>
                      </a:r>
                      <a:r>
                        <a:rPr lang="de-DE" b="0" baseline="0" dirty="0" err="1" smtClean="0">
                          <a:solidFill>
                            <a:schemeClr val="tx1"/>
                          </a:solidFill>
                        </a:rPr>
                        <a:t>Integerwerte</a:t>
                      </a:r>
                      <a:r>
                        <a:rPr lang="de-DE" b="0" baseline="0" dirty="0" smtClean="0">
                          <a:solidFill>
                            <a:schemeClr val="tx1"/>
                          </a:solidFill>
                        </a:rPr>
                        <a:t> ohne Vorzeichen</a:t>
                      </a:r>
                      <a:endParaRPr lang="de-DE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69">
                <a:tc>
                  <a:txBody>
                    <a:bodyPr/>
                    <a:lstStyle/>
                    <a:p>
                      <a:r>
                        <a:rPr lang="de-DE" b="1" baseline="0" dirty="0" smtClean="0">
                          <a:solidFill>
                            <a:schemeClr val="tx1"/>
                          </a:solidFill>
                        </a:rPr>
                        <a:t>%f</a:t>
                      </a:r>
                      <a:endParaRPr lang="de-DE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baseline="0" dirty="0" err="1" smtClean="0">
                          <a:solidFill>
                            <a:schemeClr val="tx1"/>
                          </a:solidFill>
                        </a:rPr>
                        <a:t>Floatwerte</a:t>
                      </a:r>
                      <a:endParaRPr lang="de-DE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69"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%e</a:t>
                      </a:r>
                      <a:endParaRPr lang="de-D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baseline="0" dirty="0" err="1" smtClean="0">
                          <a:solidFill>
                            <a:schemeClr val="tx1"/>
                          </a:solidFill>
                        </a:rPr>
                        <a:t>Floatwerte</a:t>
                      </a:r>
                      <a:r>
                        <a:rPr lang="de-DE" b="0" baseline="0" dirty="0" smtClean="0">
                          <a:solidFill>
                            <a:schemeClr val="tx1"/>
                          </a:solidFill>
                        </a:rPr>
                        <a:t> in Exponentialdarstellung</a:t>
                      </a:r>
                      <a:endParaRPr lang="de-DE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911"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%c</a:t>
                      </a:r>
                      <a:endParaRPr lang="de-D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baseline="0" dirty="0" smtClean="0">
                          <a:solidFill>
                            <a:schemeClr val="tx1"/>
                          </a:solidFill>
                        </a:rPr>
                        <a:t>Ausgabe von Buchstaben</a:t>
                      </a:r>
                      <a:endParaRPr lang="de-DE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69">
                <a:tc>
                  <a:txBody>
                    <a:bodyPr/>
                    <a:lstStyle/>
                    <a:p>
                      <a:r>
                        <a:rPr lang="de-DE" b="1" baseline="0" dirty="0" smtClean="0">
                          <a:solidFill>
                            <a:schemeClr val="tx1"/>
                          </a:solidFill>
                        </a:rPr>
                        <a:t>%s</a:t>
                      </a:r>
                      <a:endParaRPr lang="de-DE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baseline="0" dirty="0" smtClean="0">
                          <a:solidFill>
                            <a:schemeClr val="tx1"/>
                          </a:solidFill>
                        </a:rPr>
                        <a:t>Ausgabe von Zeichenketten</a:t>
                      </a:r>
                      <a:endParaRPr lang="de-DE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0172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15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3. Hinweise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04799" y="1071799"/>
            <a:ext cx="8659813" cy="22467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</a:rPr>
              <a:t>Formatierungen links-und rechtsbündig, Mindestanzahl von Stellen</a:t>
            </a:r>
          </a:p>
          <a:p>
            <a:endParaRPr lang="de-DE" sz="800" dirty="0">
              <a:solidFill>
                <a:srgbClr val="000000"/>
              </a:solidFill>
            </a:endParaRPr>
          </a:p>
          <a:p>
            <a:r>
              <a:rPr lang="de-DE" sz="1600" dirty="0" smtClean="0">
                <a:solidFill>
                  <a:srgbClr val="000000"/>
                </a:solidFill>
              </a:rPr>
              <a:t>Durch Zeichen zwischen den % und der Formatwahl kann die Anzahl und Ausrichtung der Ausgabe gesteuert werden.</a:t>
            </a:r>
          </a:p>
          <a:p>
            <a:r>
              <a:rPr lang="de-DE" sz="1600" dirty="0" smtClean="0">
                <a:solidFill>
                  <a:srgbClr val="000000"/>
                </a:solidFill>
              </a:rPr>
              <a:t>Linksbündig  „-“(Minus) , Rechtsbündig(Standard ohne Formatierungszeichen)</a:t>
            </a:r>
          </a:p>
          <a:p>
            <a:r>
              <a:rPr lang="de-DE" sz="1600" dirty="0" smtClean="0">
                <a:solidFill>
                  <a:srgbClr val="000000"/>
                </a:solidFill>
              </a:rPr>
              <a:t>Ganzzahl – Anzahl der Zeichen in der Ausgabe</a:t>
            </a:r>
          </a:p>
          <a:p>
            <a:r>
              <a:rPr lang="de-DE" sz="1600" dirty="0" smtClean="0">
                <a:solidFill>
                  <a:srgbClr val="000000"/>
                </a:solidFill>
              </a:rPr>
              <a:t>Folgt der Ganzzahl ein Punkt und eine weitere Zahl, so sind es Mindestziffern</a:t>
            </a:r>
          </a:p>
          <a:p>
            <a:r>
              <a:rPr lang="de-DE" sz="1600" dirty="0" smtClean="0">
                <a:solidFill>
                  <a:srgbClr val="000000"/>
                </a:solidFill>
              </a:rPr>
              <a:t>Folgt dem % ein „+“, so wird das Vorzeichen auf jeden Fall mit ausgegeben</a:t>
            </a:r>
          </a:p>
          <a:p>
            <a:pPr marL="285750" indent="-285750">
              <a:buFontTx/>
              <a:buChar char="-"/>
            </a:pPr>
            <a:endParaRPr lang="de-DE" sz="16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82291"/>
              </p:ext>
            </p:extLst>
          </p:nvPr>
        </p:nvGraphicFramePr>
        <p:xfrm>
          <a:off x="414969" y="3134275"/>
          <a:ext cx="8439472" cy="320459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26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837">
                <a:tc>
                  <a:txBody>
                    <a:bodyPr/>
                    <a:lstStyle/>
                    <a:p>
                      <a:r>
                        <a:rPr lang="de-DE" b="0" baseline="0" dirty="0" smtClean="0">
                          <a:solidFill>
                            <a:schemeClr val="tx1"/>
                          </a:solidFill>
                        </a:rPr>
                        <a:t>%10d</a:t>
                      </a:r>
                      <a:endParaRPr lang="de-DE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baseline="0" dirty="0" smtClean="0">
                          <a:solidFill>
                            <a:schemeClr val="tx1"/>
                          </a:solidFill>
                        </a:rPr>
                        <a:t>Reserviere 10 Zeichen Platz für Ganzzahl,</a:t>
                      </a:r>
                    </a:p>
                    <a:p>
                      <a:r>
                        <a:rPr lang="de-DE" sz="1200" b="0" baseline="0" dirty="0" smtClean="0">
                          <a:solidFill>
                            <a:schemeClr val="tx1"/>
                          </a:solidFill>
                        </a:rPr>
                        <a:t>gebe die Zahl rechtsbündig aus.</a:t>
                      </a:r>
                      <a:endParaRPr lang="de-DE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69"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%-10d</a:t>
                      </a:r>
                      <a:endParaRPr lang="de-D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baseline="0" dirty="0" smtClean="0">
                          <a:solidFill>
                            <a:schemeClr val="tx1"/>
                          </a:solidFill>
                        </a:rPr>
                        <a:t>Reserviere 10 Zeichen Platz für Ganzzahl,</a:t>
                      </a:r>
                    </a:p>
                    <a:p>
                      <a:r>
                        <a:rPr lang="de-DE" sz="1200" b="0" baseline="0" dirty="0" smtClean="0">
                          <a:solidFill>
                            <a:schemeClr val="tx1"/>
                          </a:solidFill>
                        </a:rPr>
                        <a:t>gebe die Zahl linksbündig aus.</a:t>
                      </a:r>
                      <a:endParaRPr lang="de-DE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69"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%10.4d</a:t>
                      </a:r>
                      <a:endParaRPr lang="de-D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baseline="0" dirty="0" smtClean="0">
                          <a:solidFill>
                            <a:schemeClr val="tx1"/>
                          </a:solidFill>
                        </a:rPr>
                        <a:t>Reserviere 10 Zeichen Platz für Ganzzahl,</a:t>
                      </a:r>
                    </a:p>
                    <a:p>
                      <a:r>
                        <a:rPr lang="de-DE" sz="1200" b="0" baseline="0" dirty="0" smtClean="0">
                          <a:solidFill>
                            <a:schemeClr val="tx1"/>
                          </a:solidFill>
                        </a:rPr>
                        <a:t>gebe die Zahl mit mindestens 4 Ziffern (</a:t>
                      </a:r>
                      <a:r>
                        <a:rPr lang="de-DE" sz="1200" b="0" baseline="0" dirty="0" err="1" smtClean="0">
                          <a:solidFill>
                            <a:schemeClr val="tx1"/>
                          </a:solidFill>
                        </a:rPr>
                        <a:t>ggf</a:t>
                      </a:r>
                      <a:r>
                        <a:rPr lang="de-DE" sz="1200" b="0" baseline="0" dirty="0" smtClean="0">
                          <a:solidFill>
                            <a:schemeClr val="tx1"/>
                          </a:solidFill>
                        </a:rPr>
                        <a:t> führende Nullen) aus.</a:t>
                      </a:r>
                      <a:endParaRPr lang="de-DE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69">
                <a:tc>
                  <a:txBody>
                    <a:bodyPr/>
                    <a:lstStyle/>
                    <a:p>
                      <a:r>
                        <a:rPr lang="de-DE" b="0" baseline="0" dirty="0" smtClean="0">
                          <a:solidFill>
                            <a:schemeClr val="tx1"/>
                          </a:solidFill>
                        </a:rPr>
                        <a:t>%10f</a:t>
                      </a:r>
                      <a:endParaRPr lang="de-DE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baseline="0" dirty="0" smtClean="0">
                          <a:solidFill>
                            <a:schemeClr val="tx1"/>
                          </a:solidFill>
                        </a:rPr>
                        <a:t>Reserviere 10 Zeichen Platz für Gleitpunktzahl,</a:t>
                      </a:r>
                    </a:p>
                    <a:p>
                      <a:r>
                        <a:rPr lang="de-DE" sz="1200" b="0" baseline="0" dirty="0" smtClean="0">
                          <a:solidFill>
                            <a:schemeClr val="tx1"/>
                          </a:solidFill>
                        </a:rPr>
                        <a:t>gebe die Zahl rechtsbündig aus</a:t>
                      </a:r>
                      <a:endParaRPr lang="de-DE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69"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%-10f</a:t>
                      </a:r>
                      <a:endParaRPr lang="de-D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baseline="0" dirty="0" smtClean="0">
                          <a:solidFill>
                            <a:schemeClr val="tx1"/>
                          </a:solidFill>
                        </a:rPr>
                        <a:t>Reserviere 10 Zeichen Platz für Gleitpunktzahl,</a:t>
                      </a:r>
                    </a:p>
                    <a:p>
                      <a:r>
                        <a:rPr lang="de-DE" sz="1200" b="0" baseline="0" dirty="0" smtClean="0">
                          <a:solidFill>
                            <a:schemeClr val="tx1"/>
                          </a:solidFill>
                        </a:rPr>
                        <a:t>gebe die Zahl linksbündig aus</a:t>
                      </a:r>
                      <a:endParaRPr lang="de-DE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de-DE" baseline="0" smtClean="0">
                          <a:solidFill>
                            <a:schemeClr val="tx1"/>
                          </a:solidFill>
                        </a:rPr>
                        <a:t>%10.3f</a:t>
                      </a:r>
                      <a:endParaRPr lang="de-D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baseline="0" dirty="0" smtClean="0">
                          <a:solidFill>
                            <a:schemeClr val="tx1"/>
                          </a:solidFill>
                        </a:rPr>
                        <a:t>Reserviere 10 Zeichen Platz für Gleitpunktzahl,</a:t>
                      </a:r>
                    </a:p>
                    <a:p>
                      <a:r>
                        <a:rPr lang="de-DE" sz="1200" b="0" baseline="0" dirty="0" smtClean="0">
                          <a:solidFill>
                            <a:schemeClr val="tx1"/>
                          </a:solidFill>
                        </a:rPr>
                        <a:t>gebe die Zahl mit mindestens 3 Nachkommaziffern aus</a:t>
                      </a:r>
                      <a:endParaRPr lang="de-DE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%+d</a:t>
                      </a:r>
                      <a:endParaRPr lang="de-D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baseline="0" dirty="0" smtClean="0">
                          <a:solidFill>
                            <a:schemeClr val="tx1"/>
                          </a:solidFill>
                        </a:rPr>
                        <a:t>Gebe das Vorzeichen mit aus</a:t>
                      </a:r>
                      <a:endParaRPr lang="de-DE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46710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16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4. Arbeit im Labor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59813" cy="38164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Ausgabe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formatierter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Lückentexte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de-DE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de-DE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printf("H\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\ne\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\n");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printf("Ausgabe von \"\\\"\n");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printf("Die Zahlen %d, %d und %f\n", 9, -9, 16.25);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printf("Die Zahlen %10d, %10d und %14f\n", 9, -9, 16.25);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printf("Die Zahlen %-10d, %-10d und %-14f\n", 9, -9, 16.25);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printf("Die Zahlen %10.4d, %10.4d und %14.3f\n", 9, -9,  16.25);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printf("Die Zahlen %+d, %+d und %+14.3f\n", 9, -9, 16.25</a:t>
            </a:r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4437112"/>
            <a:ext cx="4838080" cy="188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6358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17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4. </a:t>
            </a:r>
            <a:r>
              <a:rPr lang="de-DE" sz="3600" dirty="0"/>
              <a:t>L</a:t>
            </a:r>
            <a:r>
              <a:rPr lang="de-DE" sz="3600" dirty="0" smtClean="0"/>
              <a:t>ösungen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59813" cy="541686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und Maximum von 3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Zahlen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berechnen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Kopf und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geben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printf(" Die Summe von 9 + 3 + 7 ist 19, der maximale Wert ist 9\n");</a:t>
            </a:r>
          </a:p>
          <a:p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Können wir das auch als Lückentext?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printf(" Die Summe von 9 + 3 + 7 ist %d, der maximale Wert ist 9\n", 19);</a:t>
            </a:r>
          </a:p>
          <a:p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Können wir das auch als Lückentext mit Rechenoperationen?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printf(" Die Summe von 9 + 3 + 7 ist %d, der maximale Wert ist 9\n", 9+3+7);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1827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18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4. Lösungen*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59813" cy="372409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Variablen mit Rechenoperationen?</a:t>
            </a:r>
          </a:p>
          <a:p>
            <a:endParaRPr lang="de-DE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a=9;</a:t>
            </a:r>
          </a:p>
          <a:p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b=3;</a:t>
            </a:r>
          </a:p>
          <a:p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c=7;</a:t>
            </a:r>
          </a:p>
          <a:p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 + b + c;</a:t>
            </a:r>
          </a:p>
          <a:p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a;</a:t>
            </a:r>
          </a:p>
          <a:p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printf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Die Summe von %d + %d + %d ist %d, der maximale Wert ist %d\n", </a:t>
            </a:r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a,b,c,sum,max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Wird für Neulinge in den nächsten Wochen verständlich</a:t>
            </a:r>
          </a:p>
          <a:p>
            <a:endParaRPr lang="de-DE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45924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19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4. Lösungen*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59813" cy="501675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Verzweigungen?</a:t>
            </a:r>
          </a:p>
          <a:p>
            <a:endParaRPr lang="de-DE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a=9;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b=3;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c=7;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 + b + c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&gt; b)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c) max = a; else max = c;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else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(b &gt; c) max = b; else max = c;</a:t>
            </a:r>
            <a:endParaRPr lang="de-DE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printf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Die Summe von %d + %d + %d ist %d, der maximale Wert ist %d\n", 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a,b,c,sum,max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Bessere Alternative: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&gt; b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max = a; else max = b;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	if (c &gt; max) max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c;</a:t>
            </a:r>
          </a:p>
          <a:p>
            <a:endParaRPr lang="de-DE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Wird für Neulinge in den nächsten Wochen verständlich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7560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1168C3-6BAC-417D-B763-723F1F4E6EA0}" type="slidenum">
              <a:rPr lang="en-US" smtClean="0"/>
              <a:pPr/>
              <a:t>2</a:t>
            </a:fld>
            <a:endParaRPr lang="en-US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1. Anmeldung und Verzeichnisse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79388" y="981075"/>
            <a:ext cx="8964612" cy="538609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de-DE" sz="1800" dirty="0">
                <a:solidFill>
                  <a:srgbClr val="000000"/>
                </a:solidFill>
              </a:rPr>
              <a:t>Sie sollten über ein Nutzerkennzeichen des IT- und </a:t>
            </a:r>
            <a:r>
              <a:rPr lang="de-DE" sz="1800" dirty="0" smtClean="0">
                <a:solidFill>
                  <a:srgbClr val="000000"/>
                </a:solidFill>
              </a:rPr>
              <a:t>Medienzentrums (ITMZ) </a:t>
            </a:r>
            <a:r>
              <a:rPr lang="de-DE" sz="1800" dirty="0">
                <a:solidFill>
                  <a:srgbClr val="000000"/>
                </a:solidFill>
              </a:rPr>
              <a:t>der Universität Rostock verfügen und sich möglichst damit einloggen.</a:t>
            </a:r>
          </a:p>
          <a:p>
            <a:pPr>
              <a:defRPr/>
            </a:pPr>
            <a:endParaRPr lang="de-DE" sz="18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rgbClr val="000000"/>
                </a:solidFill>
              </a:rPr>
              <a:t>Aufbau der Nutzerkennzeichens:</a:t>
            </a:r>
          </a:p>
          <a:p>
            <a:pPr>
              <a:defRPr/>
            </a:pPr>
            <a:r>
              <a:rPr lang="de-DE" sz="1800" dirty="0">
                <a:solidFill>
                  <a:srgbClr val="000000"/>
                </a:solidFill>
              </a:rPr>
              <a:t> (1.Buchstabe Vorname+1.Buchstabe </a:t>
            </a:r>
            <a:r>
              <a:rPr lang="de-DE" sz="1800" dirty="0" smtClean="0">
                <a:solidFill>
                  <a:srgbClr val="000000"/>
                </a:solidFill>
              </a:rPr>
              <a:t>Nachname+3 oder 4 </a:t>
            </a:r>
            <a:r>
              <a:rPr lang="de-DE" sz="1800" dirty="0">
                <a:solidFill>
                  <a:srgbClr val="000000"/>
                </a:solidFill>
              </a:rPr>
              <a:t>Ziffern)</a:t>
            </a:r>
          </a:p>
          <a:p>
            <a:pPr>
              <a:defRPr/>
            </a:pPr>
            <a:r>
              <a:rPr lang="de-DE" sz="1800" dirty="0">
                <a:solidFill>
                  <a:srgbClr val="000000"/>
                </a:solidFill>
              </a:rPr>
              <a:t>Beispiel: bk004 – Bernd Karstens</a:t>
            </a:r>
          </a:p>
          <a:p>
            <a:pPr>
              <a:defRPr/>
            </a:pPr>
            <a:endParaRPr lang="de-DE" sz="18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rgbClr val="000000"/>
                </a:solidFill>
              </a:rPr>
              <a:t>Über den Laufwerksbuchstaben R: steht ihnen ein individueller Arbeitsbereich unabhängig vom genutzten Rechner zur Verfügung.</a:t>
            </a:r>
          </a:p>
          <a:p>
            <a:pPr>
              <a:defRPr/>
            </a:pPr>
            <a:r>
              <a:rPr lang="de-DE" sz="1800" dirty="0">
                <a:solidFill>
                  <a:srgbClr val="000000"/>
                </a:solidFill>
              </a:rPr>
              <a:t>Legen Sie dort für den </a:t>
            </a:r>
            <a:r>
              <a:rPr lang="de-DE" sz="1800" dirty="0" smtClean="0">
                <a:solidFill>
                  <a:srgbClr val="000000"/>
                </a:solidFill>
              </a:rPr>
              <a:t>Modul Imperative Programmierung ein </a:t>
            </a:r>
            <a:r>
              <a:rPr lang="de-DE" sz="1800" dirty="0">
                <a:solidFill>
                  <a:srgbClr val="000000"/>
                </a:solidFill>
              </a:rPr>
              <a:t>Verzeichnis an!</a:t>
            </a:r>
          </a:p>
          <a:p>
            <a:pPr>
              <a:defRPr/>
            </a:pPr>
            <a:r>
              <a:rPr lang="de-DE" sz="1800" dirty="0" smtClean="0">
                <a:solidFill>
                  <a:srgbClr val="000000"/>
                </a:solidFill>
              </a:rPr>
              <a:t>Beispiel R:/Imp2019     ( Hinweis: Vermeiden Sie Leerzeichen und Umlaute!)</a:t>
            </a:r>
          </a:p>
          <a:p>
            <a:pPr>
              <a:defRPr/>
            </a:pPr>
            <a:endParaRPr lang="de-DE" sz="18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sz="1800" dirty="0" smtClean="0">
                <a:solidFill>
                  <a:schemeClr val="accent5">
                    <a:lumMod val="75000"/>
                  </a:schemeClr>
                </a:solidFill>
              </a:rPr>
              <a:t>Falls Sie keinen individuellen Arbeitsplatzrechner im Labor heute zur Verfügung haben, aber einen eigenen Rechner mitgebracht haben.</a:t>
            </a:r>
          </a:p>
          <a:p>
            <a:pPr>
              <a:defRPr/>
            </a:pPr>
            <a:r>
              <a:rPr lang="de-DE" sz="1800" dirty="0" smtClean="0">
                <a:solidFill>
                  <a:schemeClr val="accent5">
                    <a:lumMod val="75000"/>
                  </a:schemeClr>
                </a:solidFill>
              </a:rPr>
              <a:t>Wählen sie in einem Browserfenster </a:t>
            </a:r>
            <a:r>
              <a:rPr lang="de-DE" sz="1800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https://cloud.uni-rostock.de/uniComp/</a:t>
            </a:r>
            <a:r>
              <a:rPr lang="de-DE" sz="1800" dirty="0" smtClean="0">
                <a:solidFill>
                  <a:schemeClr val="accent5">
                    <a:lumMod val="75000"/>
                  </a:schemeClr>
                </a:solidFill>
              </a:rPr>
              <a:t>  und melden sich dort mit ihren Nutzerkennzeichen des ITMZ an.</a:t>
            </a:r>
          </a:p>
          <a:p>
            <a:pPr>
              <a:defRPr/>
            </a:pPr>
            <a:r>
              <a:rPr lang="de-DE" sz="1800" dirty="0" smtClean="0">
                <a:solidFill>
                  <a:schemeClr val="accent5">
                    <a:lumMod val="75000"/>
                  </a:schemeClr>
                </a:solidFill>
              </a:rPr>
              <a:t>Der Laufwerksbuchstabe R: und der individuelle Arbeitsbereich steht ihnen, wie oben zur Verfügung.</a:t>
            </a:r>
            <a:endParaRPr lang="de-DE" sz="18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defRPr/>
            </a:pPr>
            <a:endParaRPr lang="de-DE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20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4. Lösungen*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59813" cy="437042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Eingaben</a:t>
            </a:r>
          </a:p>
          <a:p>
            <a:endParaRPr lang="de-DE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printf("Eingabe erste Zahl\n");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 &amp;a);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printf("Eingabe zweite Zahl\n");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 &amp;b);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printf("Eingabe dritte Zahl\n");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 &amp;c);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a+b+c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(a&gt;b)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(c&gt;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printf(" Die Summe von %d + %d + %d ist %d, der maximale Wert ist %d\n",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a,b,c,sum,max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22873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21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4. Lösungen*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59813" cy="523220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Eingaben und Wiederholung neuer Testfälle bis a den Wert -1!</a:t>
            </a:r>
          </a:p>
          <a:p>
            <a:endParaRPr lang="de-DE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 = 9;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 != -1)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printf("Eingabe erste Zahl\n");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 &amp;a);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 == -1) break;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printf("Eingabe zweite Zahl\n");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 &amp;b);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printf("Eingabe dritte Zahl\n");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 &amp;c);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a+b+c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(a&gt;b)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(c&gt;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printf(" Die Summe von %d + %d + %d ist %d, der maximale Wert ist %d\n",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a,b,c,sum,max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1105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22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5. Laufzeitfehler und Debugging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4401205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Folgendes Programm: (</a:t>
            </a:r>
            <a:r>
              <a:rPr lang="de-DE" dirty="0" err="1" smtClean="0"/>
              <a:t>anfangDivision.c</a:t>
            </a:r>
            <a:r>
              <a:rPr lang="de-DE" dirty="0" smtClean="0"/>
              <a:t>) hat einen Fehler!</a:t>
            </a:r>
          </a:p>
          <a:p>
            <a:pPr marL="457200" indent="-457200"/>
            <a:r>
              <a:rPr lang="de-DE" b="1" dirty="0" smtClean="0"/>
              <a:t>Wir dividieren durch 0!</a:t>
            </a:r>
          </a:p>
          <a:p>
            <a:r>
              <a:rPr lang="en-US" dirty="0" smtClean="0">
                <a:highlight>
                  <a:srgbClr val="FFFFFF"/>
                </a:highlight>
                <a:latin typeface="Consolas"/>
              </a:rPr>
              <a:t>#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include &lt;</a:t>
            </a:r>
            <a:r>
              <a:rPr lang="en-US" dirty="0" err="1"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dirty="0">
                <a:highlight>
                  <a:srgbClr val="FFFFFF"/>
                </a:highlight>
                <a:latin typeface="Consolas"/>
              </a:rPr>
              <a:t>main() {	</a:t>
            </a:r>
          </a:p>
          <a:p>
            <a:r>
              <a:rPr lang="en-US" dirty="0"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 a;</a:t>
            </a:r>
          </a:p>
          <a:p>
            <a:r>
              <a:rPr lang="en-US" dirty="0"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 b;</a:t>
            </a:r>
          </a:p>
          <a:p>
            <a:r>
              <a:rPr lang="en-US" dirty="0">
                <a:highlight>
                  <a:srgbClr val="FFFFFF"/>
                </a:highlight>
                <a:latin typeface="Consolas"/>
              </a:rPr>
              <a:t>	a = 4;</a:t>
            </a:r>
          </a:p>
          <a:p>
            <a:r>
              <a:rPr lang="en-US" dirty="0">
                <a:highlight>
                  <a:srgbClr val="FFFFFF"/>
                </a:highlight>
                <a:latin typeface="Consolas"/>
              </a:rPr>
              <a:t>	b = 2;</a:t>
            </a:r>
          </a:p>
          <a:p>
            <a:r>
              <a:rPr lang="en-US" dirty="0"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("Hello World \n");</a:t>
            </a:r>
          </a:p>
          <a:p>
            <a:r>
              <a:rPr lang="en-US" dirty="0"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("a =%d, b= %d, a/b=%d \n", a, b, a/b);</a:t>
            </a:r>
          </a:p>
          <a:p>
            <a:r>
              <a:rPr lang="en-US" dirty="0">
                <a:highlight>
                  <a:srgbClr val="FFFFFF"/>
                </a:highlight>
                <a:latin typeface="Consolas"/>
              </a:rPr>
              <a:t>	b = 0;</a:t>
            </a:r>
          </a:p>
          <a:p>
            <a:r>
              <a:rPr lang="en-US" dirty="0"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("a =%d, b= %d, a/b=%d \n", a, b, a/b);</a:t>
            </a:r>
          </a:p>
          <a:p>
            <a:r>
              <a:rPr lang="en-US" dirty="0">
                <a:highlight>
                  <a:srgbClr val="FFFFFF"/>
                </a:highlight>
                <a:latin typeface="Consolas"/>
              </a:rPr>
              <a:t>	</a:t>
            </a:r>
            <a:endParaRPr lang="de-DE" dirty="0">
              <a:highlight>
                <a:srgbClr val="FFFFFF"/>
              </a:highlight>
              <a:latin typeface="Consolas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de-DE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9118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23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5. Laufzeitfehler und Debugging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3293209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Folgendes Programm: (</a:t>
            </a:r>
            <a:r>
              <a:rPr lang="de-DE" dirty="0" err="1" smtClean="0"/>
              <a:t>anfangDivision.c</a:t>
            </a:r>
            <a:r>
              <a:rPr lang="de-DE" dirty="0" smtClean="0"/>
              <a:t>) hat einen Fehler!</a:t>
            </a:r>
          </a:p>
          <a:p>
            <a:pPr marL="457200" indent="-457200"/>
            <a:r>
              <a:rPr lang="de-DE" dirty="0" smtClean="0"/>
              <a:t>Wir dividieren durch 0!</a:t>
            </a:r>
          </a:p>
          <a:p>
            <a:r>
              <a:rPr lang="en-US" sz="1400" dirty="0" smtClean="0">
                <a:highlight>
                  <a:srgbClr val="FFFFFF"/>
                </a:highlight>
                <a:latin typeface="Consolas"/>
              </a:rPr>
              <a:t>#</a:t>
            </a:r>
            <a:r>
              <a:rPr lang="en-US" sz="1400" dirty="0">
                <a:highlight>
                  <a:srgbClr val="FFFFFF"/>
                </a:highlight>
                <a:latin typeface="Consolas"/>
              </a:rPr>
              <a:t>include &lt;</a:t>
            </a:r>
            <a:r>
              <a:rPr lang="en-US" sz="1400" dirty="0" err="1"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sz="1400" dirty="0"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sz="1400" dirty="0">
                <a:highlight>
                  <a:srgbClr val="FFFFFF"/>
                </a:highlight>
                <a:latin typeface="Consolas"/>
              </a:rPr>
              <a:t>main() {	</a:t>
            </a:r>
          </a:p>
          <a:p>
            <a:r>
              <a:rPr lang="en-US" sz="1400" dirty="0"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400" dirty="0" err="1"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highlight>
                  <a:srgbClr val="FFFFFF"/>
                </a:highlight>
                <a:latin typeface="Consolas"/>
              </a:rPr>
              <a:t> a;</a:t>
            </a:r>
          </a:p>
          <a:p>
            <a:r>
              <a:rPr lang="en-US" sz="1400" dirty="0"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400" dirty="0" err="1"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highlight>
                  <a:srgbClr val="FFFFFF"/>
                </a:highlight>
                <a:latin typeface="Consolas"/>
              </a:rPr>
              <a:t> b;</a:t>
            </a:r>
          </a:p>
          <a:p>
            <a:r>
              <a:rPr lang="en-US" sz="1400" dirty="0">
                <a:highlight>
                  <a:srgbClr val="FFFFFF"/>
                </a:highlight>
                <a:latin typeface="Consolas"/>
              </a:rPr>
              <a:t>	a = 4;</a:t>
            </a:r>
          </a:p>
          <a:p>
            <a:r>
              <a:rPr lang="en-US" sz="1400" dirty="0">
                <a:highlight>
                  <a:srgbClr val="FFFFFF"/>
                </a:highlight>
                <a:latin typeface="Consolas"/>
              </a:rPr>
              <a:t>	b = 2;</a:t>
            </a:r>
          </a:p>
          <a:p>
            <a:r>
              <a:rPr lang="en-US" sz="1400" dirty="0"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400" dirty="0" err="1"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dirty="0">
                <a:highlight>
                  <a:srgbClr val="FFFFFF"/>
                </a:highlight>
                <a:latin typeface="Consolas"/>
              </a:rPr>
              <a:t>("Hello World \n");</a:t>
            </a:r>
          </a:p>
          <a:p>
            <a:r>
              <a:rPr lang="en-US" sz="1400" dirty="0"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400" dirty="0" err="1"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dirty="0">
                <a:highlight>
                  <a:srgbClr val="FFFFFF"/>
                </a:highlight>
                <a:latin typeface="Consolas"/>
              </a:rPr>
              <a:t>("a =%d, b= %d, a/b=%d \n", a, b, a/b);</a:t>
            </a:r>
          </a:p>
          <a:p>
            <a:r>
              <a:rPr lang="en-US" sz="1400" dirty="0">
                <a:highlight>
                  <a:srgbClr val="FFFFFF"/>
                </a:highlight>
                <a:latin typeface="Consolas"/>
              </a:rPr>
              <a:t>	b = 0;</a:t>
            </a:r>
          </a:p>
          <a:p>
            <a:r>
              <a:rPr lang="en-US" sz="1400" dirty="0"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400" dirty="0" err="1"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dirty="0">
                <a:highlight>
                  <a:srgbClr val="FFFFFF"/>
                </a:highlight>
                <a:latin typeface="Consolas"/>
              </a:rPr>
              <a:t>("a =%d, b= %d, a/b=%d \n", a, b, a/b);</a:t>
            </a:r>
          </a:p>
          <a:p>
            <a:r>
              <a:rPr lang="en-US" sz="1400" dirty="0">
                <a:highlight>
                  <a:srgbClr val="FFFFFF"/>
                </a:highlight>
                <a:latin typeface="Consolas"/>
              </a:rPr>
              <a:t>	</a:t>
            </a:r>
            <a:endParaRPr lang="de-DE" sz="1400" dirty="0">
              <a:highlight>
                <a:srgbClr val="FFFFFF"/>
              </a:highlight>
              <a:latin typeface="Consolas"/>
            </a:endParaRPr>
          </a:p>
          <a:p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de-DE" sz="14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7" y="4149080"/>
            <a:ext cx="3392271" cy="1038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508240"/>
            <a:ext cx="2907855" cy="27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2645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24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5. Laufzeitfehler und Debugging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79512" y="980728"/>
            <a:ext cx="8800512" cy="532453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dirty="0" smtClean="0"/>
              <a:t>Das Programm </a:t>
            </a:r>
            <a:r>
              <a:rPr lang="de-DE" dirty="0" err="1" smtClean="0"/>
              <a:t>anf.c</a:t>
            </a:r>
            <a:r>
              <a:rPr lang="de-DE" dirty="0" smtClean="0"/>
              <a:t>  wird +übersetzt mit:</a:t>
            </a:r>
          </a:p>
          <a:p>
            <a:pPr marL="457200" indent="-457200"/>
            <a:r>
              <a:rPr lang="de-DE" dirty="0" err="1" smtClean="0"/>
              <a:t>gcc</a:t>
            </a:r>
            <a:r>
              <a:rPr lang="de-DE" dirty="0" smtClean="0"/>
              <a:t> –g anf.exe</a:t>
            </a:r>
            <a:r>
              <a:rPr lang="de-DE" dirty="0"/>
              <a:t> </a:t>
            </a:r>
            <a:r>
              <a:rPr lang="de-DE" dirty="0" smtClean="0"/>
              <a:t>   ----- Anschließend wird der Debugger </a:t>
            </a:r>
            <a:r>
              <a:rPr lang="de-DE" dirty="0" err="1" smtClean="0"/>
              <a:t>gdb</a:t>
            </a:r>
            <a:r>
              <a:rPr lang="de-DE" dirty="0" smtClean="0"/>
              <a:t> gerufen:</a:t>
            </a:r>
          </a:p>
          <a:p>
            <a:pPr marL="457200" indent="-457200"/>
            <a:r>
              <a:rPr lang="de-DE" dirty="0" err="1" smtClean="0">
                <a:solidFill>
                  <a:srgbClr val="0070C0"/>
                </a:solidFill>
              </a:rPr>
              <a:t>gdb</a:t>
            </a:r>
            <a:r>
              <a:rPr lang="de-DE" dirty="0" smtClean="0">
                <a:solidFill>
                  <a:srgbClr val="0070C0"/>
                </a:solidFill>
              </a:rPr>
              <a:t> anf.exe </a:t>
            </a:r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b </a:t>
            </a:r>
            <a:r>
              <a:rPr lang="de-DE" dirty="0" err="1"/>
              <a:t>main</a:t>
            </a:r>
            <a:r>
              <a:rPr lang="de-DE" dirty="0"/>
              <a:t>     </a:t>
            </a:r>
            <a:r>
              <a:rPr lang="de-DE" dirty="0" err="1"/>
              <a:t>Breakpoink</a:t>
            </a:r>
            <a:r>
              <a:rPr lang="de-DE" dirty="0"/>
              <a:t> Setze Haltepunkt auf Funktion </a:t>
            </a:r>
            <a:r>
              <a:rPr lang="de-DE" dirty="0" err="1" smtClean="0"/>
              <a:t>main</a:t>
            </a:r>
            <a:endParaRPr lang="de-DE" dirty="0" smtClean="0"/>
          </a:p>
          <a:p>
            <a:pPr marL="457200" indent="-457200"/>
            <a:r>
              <a:rPr lang="de-DE" dirty="0" smtClean="0"/>
              <a:t>(</a:t>
            </a:r>
            <a:r>
              <a:rPr lang="de-DE" dirty="0" err="1" smtClean="0"/>
              <a:t>gdb</a:t>
            </a:r>
            <a:r>
              <a:rPr lang="de-DE" dirty="0" smtClean="0"/>
              <a:t>) r        </a:t>
            </a:r>
            <a:r>
              <a:rPr lang="de-DE" dirty="0" err="1" smtClean="0"/>
              <a:t>run</a:t>
            </a:r>
            <a:r>
              <a:rPr lang="de-DE" dirty="0" smtClean="0"/>
              <a:t> lasse das Programm laufen</a:t>
            </a:r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</a:t>
            </a:r>
            <a:r>
              <a:rPr lang="de-DE" dirty="0" smtClean="0"/>
              <a:t>l        </a:t>
            </a:r>
            <a:r>
              <a:rPr lang="de-DE" dirty="0" err="1" smtClean="0"/>
              <a:t>list</a:t>
            </a:r>
            <a:r>
              <a:rPr lang="de-DE" dirty="0" smtClean="0"/>
              <a:t>  Liste den Kontext in der aktuellen Umgebung auf</a:t>
            </a:r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l   </a:t>
            </a:r>
            <a:r>
              <a:rPr lang="de-DE" dirty="0" smtClean="0"/>
              <a:t>10     </a:t>
            </a:r>
            <a:r>
              <a:rPr lang="de-DE" dirty="0" err="1"/>
              <a:t>list</a:t>
            </a:r>
            <a:r>
              <a:rPr lang="de-DE" dirty="0"/>
              <a:t>  Liste </a:t>
            </a:r>
            <a:r>
              <a:rPr lang="de-DE" dirty="0" smtClean="0"/>
              <a:t>Programm ab Quelltextzeile 10</a:t>
            </a:r>
            <a:endParaRPr lang="de-DE" dirty="0"/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</a:t>
            </a:r>
            <a:r>
              <a:rPr lang="de-DE" dirty="0" err="1" smtClean="0"/>
              <a:t>bt</a:t>
            </a:r>
            <a:r>
              <a:rPr lang="de-DE" dirty="0" smtClean="0"/>
              <a:t>      </a:t>
            </a:r>
            <a:r>
              <a:rPr lang="de-DE" dirty="0" err="1" smtClean="0"/>
              <a:t>backtrace</a:t>
            </a:r>
            <a:r>
              <a:rPr lang="de-DE" dirty="0" smtClean="0"/>
              <a:t> Zeige die Aufrufstruktur bis zur aktuellen Stelle</a:t>
            </a:r>
            <a:endParaRPr lang="de-DE" dirty="0"/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</a:t>
            </a:r>
            <a:r>
              <a:rPr lang="de-DE" dirty="0" smtClean="0"/>
              <a:t>p x    </a:t>
            </a:r>
            <a:r>
              <a:rPr lang="de-DE" dirty="0" err="1" smtClean="0"/>
              <a:t>print</a:t>
            </a:r>
            <a:r>
              <a:rPr lang="de-DE" dirty="0" smtClean="0"/>
              <a:t> variable    Zeige den Inhalt von Variable x</a:t>
            </a:r>
            <a:endParaRPr lang="de-DE" dirty="0"/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</a:t>
            </a:r>
            <a:r>
              <a:rPr lang="de-DE" dirty="0" smtClean="0"/>
              <a:t>b </a:t>
            </a:r>
            <a:r>
              <a:rPr lang="de-DE" dirty="0" err="1" smtClean="0"/>
              <a:t>main</a:t>
            </a:r>
            <a:r>
              <a:rPr lang="de-DE" dirty="0" smtClean="0"/>
              <a:t>     </a:t>
            </a:r>
            <a:r>
              <a:rPr lang="de-DE" dirty="0" err="1" smtClean="0"/>
              <a:t>Breakpoink</a:t>
            </a:r>
            <a:r>
              <a:rPr lang="de-DE" dirty="0" smtClean="0"/>
              <a:t> Setze Haltepunkt auf Funktion </a:t>
            </a:r>
            <a:r>
              <a:rPr lang="de-DE" dirty="0" err="1" smtClean="0"/>
              <a:t>main</a:t>
            </a:r>
            <a:endParaRPr lang="de-DE" dirty="0" smtClean="0"/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b </a:t>
            </a:r>
            <a:r>
              <a:rPr lang="de-DE" dirty="0" smtClean="0"/>
              <a:t>9     </a:t>
            </a:r>
            <a:r>
              <a:rPr lang="de-DE" dirty="0" err="1"/>
              <a:t>Breakpoink</a:t>
            </a:r>
            <a:r>
              <a:rPr lang="de-DE" dirty="0"/>
              <a:t> Setze Haltepunkt </a:t>
            </a:r>
            <a:r>
              <a:rPr lang="de-DE" dirty="0" smtClean="0"/>
              <a:t>in Zeile 9</a:t>
            </a:r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</a:t>
            </a:r>
            <a:r>
              <a:rPr lang="de-DE" dirty="0" err="1" smtClean="0"/>
              <a:t>clear</a:t>
            </a:r>
            <a:r>
              <a:rPr lang="de-DE" dirty="0" smtClean="0"/>
              <a:t>  </a:t>
            </a:r>
            <a:r>
              <a:rPr lang="de-DE" dirty="0"/>
              <a:t>9     </a:t>
            </a:r>
            <a:r>
              <a:rPr lang="de-DE" dirty="0" err="1"/>
              <a:t>Breakpoink</a:t>
            </a:r>
            <a:r>
              <a:rPr lang="de-DE" dirty="0"/>
              <a:t> </a:t>
            </a:r>
            <a:r>
              <a:rPr lang="de-DE" dirty="0" smtClean="0"/>
              <a:t>Lösche </a:t>
            </a:r>
            <a:r>
              <a:rPr lang="de-DE" dirty="0"/>
              <a:t>Haltepunkt in Zeile </a:t>
            </a:r>
            <a:r>
              <a:rPr lang="de-DE" dirty="0" smtClean="0"/>
              <a:t>9</a:t>
            </a:r>
            <a:endParaRPr lang="de-DE" dirty="0"/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</a:t>
            </a:r>
            <a:r>
              <a:rPr lang="de-DE" dirty="0" smtClean="0"/>
              <a:t>n     </a:t>
            </a:r>
            <a:r>
              <a:rPr lang="de-DE" dirty="0" err="1" smtClean="0"/>
              <a:t>next</a:t>
            </a:r>
            <a:r>
              <a:rPr lang="de-DE" dirty="0" smtClean="0"/>
              <a:t> Nächste Zeile abarbeiten (geht in Ergebnis der Funktion)</a:t>
            </a:r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</a:t>
            </a:r>
            <a:r>
              <a:rPr lang="de-DE" dirty="0" smtClean="0"/>
              <a:t>s     </a:t>
            </a:r>
            <a:r>
              <a:rPr lang="de-DE" dirty="0" err="1" smtClean="0"/>
              <a:t>step</a:t>
            </a:r>
            <a:r>
              <a:rPr lang="de-DE" dirty="0" smtClean="0"/>
              <a:t> Führe nächsten Befehl aus (geht in Funktionen)</a:t>
            </a:r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</a:t>
            </a:r>
            <a:r>
              <a:rPr lang="de-DE" dirty="0" smtClean="0"/>
              <a:t>u    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/>
              <a:t>Führe </a:t>
            </a:r>
            <a:r>
              <a:rPr lang="de-DE" dirty="0" smtClean="0"/>
              <a:t>alle Befehle in der Schleifen aus </a:t>
            </a:r>
          </a:p>
          <a:p>
            <a:pPr marL="457200" indent="-457200"/>
            <a:r>
              <a:rPr lang="de-DE" dirty="0" smtClean="0"/>
              <a:t>(</a:t>
            </a:r>
            <a:r>
              <a:rPr lang="de-DE" dirty="0" err="1"/>
              <a:t>gdb</a:t>
            </a:r>
            <a:r>
              <a:rPr lang="de-DE" dirty="0"/>
              <a:t>) </a:t>
            </a:r>
            <a:r>
              <a:rPr lang="de-DE" dirty="0" smtClean="0"/>
              <a:t>f      finish </a:t>
            </a:r>
            <a:r>
              <a:rPr lang="de-DE" dirty="0"/>
              <a:t>Führe </a:t>
            </a:r>
            <a:r>
              <a:rPr lang="de-DE" dirty="0" smtClean="0"/>
              <a:t>bis Ende der Funktion Befehle aus.</a:t>
            </a:r>
            <a:endParaRPr lang="de-DE" dirty="0"/>
          </a:p>
          <a:p>
            <a:pPr marL="457200" indent="-457200"/>
            <a:r>
              <a:rPr lang="de-DE" dirty="0"/>
              <a:t>(</a:t>
            </a:r>
            <a:r>
              <a:rPr lang="de-DE" dirty="0" err="1" smtClean="0"/>
              <a:t>gdb</a:t>
            </a:r>
            <a:r>
              <a:rPr lang="de-DE" dirty="0" smtClean="0"/>
              <a:t>) q      </a:t>
            </a:r>
            <a:r>
              <a:rPr lang="de-DE" dirty="0" err="1" smtClean="0"/>
              <a:t>quit</a:t>
            </a:r>
            <a:r>
              <a:rPr lang="de-DE" dirty="0" smtClean="0"/>
              <a:t>  Beende Debugger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72107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25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5. Laufzeitfehler und Debugging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79512" y="980728"/>
            <a:ext cx="8800512" cy="532453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dirty="0" smtClean="0"/>
              <a:t>Das Programm </a:t>
            </a:r>
            <a:r>
              <a:rPr lang="de-DE" dirty="0" err="1" smtClean="0"/>
              <a:t>an.c</a:t>
            </a:r>
            <a:r>
              <a:rPr lang="de-DE" dirty="0" smtClean="0"/>
              <a:t>  wird +übersetzt mit:</a:t>
            </a:r>
          </a:p>
          <a:p>
            <a:pPr marL="457200" indent="-457200"/>
            <a:r>
              <a:rPr lang="de-DE" dirty="0" err="1" smtClean="0"/>
              <a:t>gcc</a:t>
            </a:r>
            <a:r>
              <a:rPr lang="de-DE" dirty="0" smtClean="0"/>
              <a:t> –g anf.exe</a:t>
            </a:r>
            <a:r>
              <a:rPr lang="de-DE" dirty="0"/>
              <a:t> </a:t>
            </a:r>
            <a:r>
              <a:rPr lang="de-DE" dirty="0" smtClean="0"/>
              <a:t>   ----- Anschließend wird der Debugger </a:t>
            </a:r>
            <a:r>
              <a:rPr lang="de-DE" dirty="0" err="1" smtClean="0"/>
              <a:t>gdb</a:t>
            </a:r>
            <a:r>
              <a:rPr lang="de-DE" dirty="0" smtClean="0"/>
              <a:t> gerufen:</a:t>
            </a:r>
          </a:p>
          <a:p>
            <a:pPr marL="457200" indent="-457200"/>
            <a:r>
              <a:rPr lang="de-DE" dirty="0" err="1" smtClean="0">
                <a:solidFill>
                  <a:srgbClr val="0070C0"/>
                </a:solidFill>
              </a:rPr>
              <a:t>gdb</a:t>
            </a:r>
            <a:r>
              <a:rPr lang="de-DE" dirty="0" smtClean="0">
                <a:solidFill>
                  <a:srgbClr val="0070C0"/>
                </a:solidFill>
              </a:rPr>
              <a:t> anf.exe </a:t>
            </a:r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b </a:t>
            </a:r>
            <a:r>
              <a:rPr lang="de-DE" dirty="0" err="1"/>
              <a:t>main</a:t>
            </a:r>
            <a:r>
              <a:rPr lang="de-DE" dirty="0"/>
              <a:t>     </a:t>
            </a:r>
            <a:r>
              <a:rPr lang="de-DE" dirty="0" err="1"/>
              <a:t>Breakpoink</a:t>
            </a:r>
            <a:r>
              <a:rPr lang="de-DE" dirty="0"/>
              <a:t> Setze Haltepunkt auf Funktion </a:t>
            </a:r>
            <a:r>
              <a:rPr lang="de-DE" dirty="0" err="1" smtClean="0"/>
              <a:t>main</a:t>
            </a:r>
            <a:endParaRPr lang="de-DE" dirty="0" smtClean="0"/>
          </a:p>
          <a:p>
            <a:pPr marL="457200" indent="-457200"/>
            <a:r>
              <a:rPr lang="de-DE" dirty="0" smtClean="0"/>
              <a:t>(</a:t>
            </a:r>
            <a:r>
              <a:rPr lang="de-DE" dirty="0" err="1" smtClean="0"/>
              <a:t>gdb</a:t>
            </a:r>
            <a:r>
              <a:rPr lang="de-DE" dirty="0" smtClean="0"/>
              <a:t>) r        </a:t>
            </a:r>
            <a:r>
              <a:rPr lang="de-DE" dirty="0" err="1" smtClean="0"/>
              <a:t>run</a:t>
            </a:r>
            <a:r>
              <a:rPr lang="de-DE" dirty="0" smtClean="0"/>
              <a:t> lasse das Programm laufen</a:t>
            </a:r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</a:t>
            </a:r>
            <a:r>
              <a:rPr lang="de-DE" dirty="0" smtClean="0"/>
              <a:t>l        </a:t>
            </a:r>
            <a:r>
              <a:rPr lang="de-DE" dirty="0" err="1" smtClean="0"/>
              <a:t>list</a:t>
            </a:r>
            <a:r>
              <a:rPr lang="de-DE" dirty="0" smtClean="0"/>
              <a:t>  Liste den Kontext in der aktuellen Umgebung auf</a:t>
            </a:r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l   </a:t>
            </a:r>
            <a:r>
              <a:rPr lang="de-DE" dirty="0" smtClean="0"/>
              <a:t>10     </a:t>
            </a:r>
            <a:r>
              <a:rPr lang="de-DE" dirty="0" err="1"/>
              <a:t>list</a:t>
            </a:r>
            <a:r>
              <a:rPr lang="de-DE" dirty="0"/>
              <a:t>  Liste </a:t>
            </a:r>
            <a:r>
              <a:rPr lang="de-DE" dirty="0" smtClean="0"/>
              <a:t>Programm ab Quelltextzeile 10</a:t>
            </a:r>
            <a:endParaRPr lang="de-DE" dirty="0"/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</a:t>
            </a:r>
            <a:r>
              <a:rPr lang="de-DE" dirty="0" err="1" smtClean="0"/>
              <a:t>bt</a:t>
            </a:r>
            <a:r>
              <a:rPr lang="de-DE" dirty="0" smtClean="0"/>
              <a:t>      </a:t>
            </a:r>
            <a:r>
              <a:rPr lang="de-DE" dirty="0" err="1" smtClean="0"/>
              <a:t>backtrace</a:t>
            </a:r>
            <a:r>
              <a:rPr lang="de-DE" dirty="0" smtClean="0"/>
              <a:t> Zeige die Aufrufstruktur bis zur aktuellen Stelle</a:t>
            </a:r>
            <a:endParaRPr lang="de-DE" dirty="0"/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</a:t>
            </a:r>
            <a:r>
              <a:rPr lang="de-DE" dirty="0" smtClean="0"/>
              <a:t>p x    </a:t>
            </a:r>
            <a:r>
              <a:rPr lang="de-DE" dirty="0" err="1" smtClean="0"/>
              <a:t>print</a:t>
            </a:r>
            <a:r>
              <a:rPr lang="de-DE" dirty="0" smtClean="0"/>
              <a:t> variable    Zeige den Inhalt von Variable x</a:t>
            </a:r>
            <a:endParaRPr lang="de-DE" dirty="0"/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</a:t>
            </a:r>
            <a:r>
              <a:rPr lang="de-DE" dirty="0" smtClean="0"/>
              <a:t>b </a:t>
            </a:r>
            <a:r>
              <a:rPr lang="de-DE" dirty="0" err="1" smtClean="0"/>
              <a:t>main</a:t>
            </a:r>
            <a:r>
              <a:rPr lang="de-DE" dirty="0" smtClean="0"/>
              <a:t>     </a:t>
            </a:r>
            <a:r>
              <a:rPr lang="de-DE" dirty="0" err="1" smtClean="0"/>
              <a:t>Breakpoink</a:t>
            </a:r>
            <a:r>
              <a:rPr lang="de-DE" dirty="0" smtClean="0"/>
              <a:t> Setze Haltepunkt auf Funktion </a:t>
            </a:r>
            <a:r>
              <a:rPr lang="de-DE" dirty="0" err="1" smtClean="0"/>
              <a:t>main</a:t>
            </a:r>
            <a:endParaRPr lang="de-DE" dirty="0" smtClean="0"/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b </a:t>
            </a:r>
            <a:r>
              <a:rPr lang="de-DE" dirty="0" smtClean="0"/>
              <a:t>9     </a:t>
            </a:r>
            <a:r>
              <a:rPr lang="de-DE" dirty="0" err="1"/>
              <a:t>Breakpoink</a:t>
            </a:r>
            <a:r>
              <a:rPr lang="de-DE" dirty="0"/>
              <a:t> Setze Haltepunkt </a:t>
            </a:r>
            <a:r>
              <a:rPr lang="de-DE" dirty="0" smtClean="0"/>
              <a:t>in Zeile 9</a:t>
            </a:r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</a:t>
            </a:r>
            <a:r>
              <a:rPr lang="de-DE" dirty="0" err="1" smtClean="0"/>
              <a:t>clear</a:t>
            </a:r>
            <a:r>
              <a:rPr lang="de-DE" dirty="0" smtClean="0"/>
              <a:t>  </a:t>
            </a:r>
            <a:r>
              <a:rPr lang="de-DE" dirty="0"/>
              <a:t>9     </a:t>
            </a:r>
            <a:r>
              <a:rPr lang="de-DE" dirty="0" err="1"/>
              <a:t>Breakpoink</a:t>
            </a:r>
            <a:r>
              <a:rPr lang="de-DE" dirty="0"/>
              <a:t> </a:t>
            </a:r>
            <a:r>
              <a:rPr lang="de-DE" dirty="0" smtClean="0"/>
              <a:t>Lösche </a:t>
            </a:r>
            <a:r>
              <a:rPr lang="de-DE" dirty="0"/>
              <a:t>Haltepunkt in Zeile </a:t>
            </a:r>
            <a:r>
              <a:rPr lang="de-DE" dirty="0" smtClean="0"/>
              <a:t>9</a:t>
            </a:r>
            <a:endParaRPr lang="de-DE" dirty="0"/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</a:t>
            </a:r>
            <a:r>
              <a:rPr lang="de-DE" dirty="0" smtClean="0"/>
              <a:t>n     </a:t>
            </a:r>
            <a:r>
              <a:rPr lang="de-DE" dirty="0" err="1" smtClean="0"/>
              <a:t>next</a:t>
            </a:r>
            <a:r>
              <a:rPr lang="de-DE" dirty="0" smtClean="0"/>
              <a:t> Nächste Zeile abarbeiten (geht in Ergebnis der Funktion)</a:t>
            </a:r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</a:t>
            </a:r>
            <a:r>
              <a:rPr lang="de-DE" dirty="0" smtClean="0"/>
              <a:t>s     </a:t>
            </a:r>
            <a:r>
              <a:rPr lang="de-DE" dirty="0" err="1" smtClean="0"/>
              <a:t>step</a:t>
            </a:r>
            <a:r>
              <a:rPr lang="de-DE" dirty="0" smtClean="0"/>
              <a:t> Führe nächsten Befehl aus (geht in Funktionen)</a:t>
            </a:r>
          </a:p>
          <a:p>
            <a:pPr marL="457200" indent="-457200"/>
            <a:r>
              <a:rPr lang="de-DE" dirty="0"/>
              <a:t>(</a:t>
            </a:r>
            <a:r>
              <a:rPr lang="de-DE" dirty="0" err="1"/>
              <a:t>gdb</a:t>
            </a:r>
            <a:r>
              <a:rPr lang="de-DE" dirty="0"/>
              <a:t>) </a:t>
            </a:r>
            <a:r>
              <a:rPr lang="de-DE" dirty="0" smtClean="0"/>
              <a:t>u    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/>
              <a:t>Führe </a:t>
            </a:r>
            <a:r>
              <a:rPr lang="de-DE" dirty="0" smtClean="0"/>
              <a:t>alle Befehle in der Schleifen aus </a:t>
            </a:r>
          </a:p>
          <a:p>
            <a:pPr marL="457200" indent="-457200"/>
            <a:r>
              <a:rPr lang="de-DE" dirty="0" smtClean="0"/>
              <a:t>(</a:t>
            </a:r>
            <a:r>
              <a:rPr lang="de-DE" dirty="0" err="1"/>
              <a:t>gdb</a:t>
            </a:r>
            <a:r>
              <a:rPr lang="de-DE" dirty="0"/>
              <a:t>) </a:t>
            </a:r>
            <a:r>
              <a:rPr lang="de-DE" dirty="0" smtClean="0"/>
              <a:t>f      finish </a:t>
            </a:r>
            <a:r>
              <a:rPr lang="de-DE" dirty="0"/>
              <a:t>Führe </a:t>
            </a:r>
            <a:r>
              <a:rPr lang="de-DE" dirty="0" smtClean="0"/>
              <a:t>bis Ende der Funktion Befehle aus.</a:t>
            </a:r>
            <a:endParaRPr lang="de-DE" dirty="0"/>
          </a:p>
          <a:p>
            <a:pPr marL="457200" indent="-457200"/>
            <a:r>
              <a:rPr lang="de-DE" dirty="0"/>
              <a:t>(</a:t>
            </a:r>
            <a:r>
              <a:rPr lang="de-DE" dirty="0" err="1" smtClean="0"/>
              <a:t>gdb</a:t>
            </a:r>
            <a:r>
              <a:rPr lang="de-DE" dirty="0" smtClean="0"/>
              <a:t>) q      </a:t>
            </a:r>
            <a:r>
              <a:rPr lang="de-DE" dirty="0" err="1" smtClean="0"/>
              <a:t>quit</a:t>
            </a:r>
            <a:r>
              <a:rPr lang="de-DE" dirty="0" smtClean="0"/>
              <a:t>  Beende Debugger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742653"/>
            <a:ext cx="5757258" cy="496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0718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26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6. Ausblick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07504" y="1143000"/>
            <a:ext cx="8884096" cy="31700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sz="2400" dirty="0" smtClean="0">
                <a:latin typeface="+mn-lt"/>
              </a:rPr>
              <a:t>Nächste Woche:</a:t>
            </a:r>
          </a:p>
          <a:p>
            <a:pPr marL="457200" indent="-457200"/>
            <a:r>
              <a:rPr lang="de-DE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endParaRPr lang="de-DE" dirty="0" smtClean="0">
              <a:solidFill>
                <a:srgbClr val="000000"/>
              </a:solidFill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de-DE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weitere Beispiele entsprechend Vorlesung</a:t>
            </a:r>
          </a:p>
          <a:p>
            <a:pPr marL="457200" indent="-457200"/>
            <a:endParaRPr lang="de-DE" dirty="0">
              <a:solidFill>
                <a:srgbClr val="000000"/>
              </a:solidFill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	schrittweise Einführung der </a:t>
            </a:r>
            <a:r>
              <a:rPr lang="de-DE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Programmierkonstrukte</a:t>
            </a:r>
            <a:r>
              <a:rPr lang="de-DE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in C</a:t>
            </a:r>
          </a:p>
          <a:p>
            <a:pPr marL="457200" indent="-457200"/>
            <a:endParaRPr lang="de-DE" dirty="0">
              <a:solidFill>
                <a:srgbClr val="000000"/>
              </a:solidFill>
              <a:latin typeface="+mn-lt"/>
              <a:cs typeface="Consolas" panose="020B0609020204030204" pitchFamily="49" charset="0"/>
            </a:endParaRPr>
          </a:p>
          <a:p>
            <a:pPr marL="457200" indent="-457200"/>
            <a:r>
              <a:rPr lang="de-DE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	Arbeit mit Subversion (nicht vergessen: Eintrag in </a:t>
            </a:r>
            <a:r>
              <a:rPr lang="de-DE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eine Hausaufgabengruppe!)</a:t>
            </a:r>
            <a:endParaRPr lang="de-DE" dirty="0" smtClean="0">
              <a:solidFill>
                <a:srgbClr val="000000"/>
              </a:solidFill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dirty="0">
              <a:solidFill>
                <a:srgbClr val="000000"/>
              </a:solidFill>
              <a:latin typeface="+mn-lt"/>
              <a:cs typeface="Consolas" panose="020B0609020204030204" pitchFamily="49" charset="0"/>
            </a:endParaRPr>
          </a:p>
          <a:p>
            <a:pPr marL="457200" indent="-457200"/>
            <a:endParaRPr lang="de-DE" dirty="0">
              <a:solidFill>
                <a:srgbClr val="000000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2337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1168C3-6BAC-417D-B763-723F1F4E6EA0}" type="slidenum">
              <a:rPr lang="en-US" smtClean="0"/>
              <a:pPr/>
              <a:t>3</a:t>
            </a:fld>
            <a:endParaRPr lang="en-US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1. Übungsmaterialien im </a:t>
            </a:r>
            <a:r>
              <a:rPr lang="de-DE" sz="3600" dirty="0" err="1" smtClean="0"/>
              <a:t>StudIP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79388" y="981075"/>
            <a:ext cx="8964612" cy="32316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de-DE" sz="1800" dirty="0" smtClean="0">
                <a:solidFill>
                  <a:srgbClr val="000000"/>
                </a:solidFill>
              </a:rPr>
              <a:t>Informationen zur Übung Imperative Programmierung finden Sie unter der </a:t>
            </a:r>
            <a:r>
              <a:rPr lang="de-DE" sz="1800" dirty="0">
                <a:solidFill>
                  <a:srgbClr val="000000"/>
                </a:solidFill>
              </a:rPr>
              <a:t>Webadresse </a:t>
            </a:r>
            <a:r>
              <a:rPr lang="de-DE" sz="1800" dirty="0">
                <a:solidFill>
                  <a:srgbClr val="000000"/>
                </a:solidFill>
                <a:hlinkClick r:id="rId3"/>
              </a:rPr>
              <a:t>https://studip.uni-rostock.de</a:t>
            </a:r>
            <a:r>
              <a:rPr lang="de-DE" sz="1800" dirty="0" smtClean="0">
                <a:solidFill>
                  <a:srgbClr val="000000"/>
                </a:solidFill>
                <a:hlinkClick r:id="rId3"/>
              </a:rPr>
              <a:t>/</a:t>
            </a:r>
            <a:endParaRPr lang="de-DE" sz="1800" dirty="0" smtClean="0">
              <a:solidFill>
                <a:srgbClr val="000000"/>
              </a:solidFill>
            </a:endParaRPr>
          </a:p>
          <a:p>
            <a:pPr>
              <a:defRPr/>
            </a:pPr>
            <a:endParaRPr lang="de-DE" sz="18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sz="1800" dirty="0" smtClean="0">
                <a:solidFill>
                  <a:srgbClr val="000000"/>
                </a:solidFill>
              </a:rPr>
              <a:t>Anmeldung mit ITMZ-Kürzel</a:t>
            </a:r>
          </a:p>
          <a:p>
            <a:pPr>
              <a:defRPr/>
            </a:pPr>
            <a:r>
              <a:rPr lang="de-DE" sz="1800" dirty="0" smtClean="0">
                <a:solidFill>
                  <a:srgbClr val="000000"/>
                </a:solidFill>
              </a:rPr>
              <a:t>Suche nach Veranstaltung</a:t>
            </a:r>
          </a:p>
          <a:p>
            <a:pPr>
              <a:defRPr/>
            </a:pPr>
            <a:r>
              <a:rPr lang="de-DE" sz="1800" b="1" dirty="0" smtClean="0">
                <a:solidFill>
                  <a:srgbClr val="FF0000"/>
                </a:solidFill>
              </a:rPr>
              <a:t>230013 Übung </a:t>
            </a:r>
            <a:r>
              <a:rPr lang="de-DE" sz="1800" b="1" dirty="0" err="1" smtClean="0">
                <a:solidFill>
                  <a:srgbClr val="FF0000"/>
                </a:solidFill>
              </a:rPr>
              <a:t>Win</a:t>
            </a:r>
            <a:endParaRPr lang="de-DE" sz="1800" b="1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de-DE" sz="18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sz="1800" dirty="0" smtClean="0">
                <a:solidFill>
                  <a:srgbClr val="000000"/>
                </a:solidFill>
              </a:rPr>
              <a:t>(</a:t>
            </a:r>
            <a:r>
              <a:rPr lang="de-DE" sz="1800" b="1" dirty="0" smtClean="0">
                <a:solidFill>
                  <a:srgbClr val="FF0000"/>
                </a:solidFill>
              </a:rPr>
              <a:t>23001 –Vorlesung</a:t>
            </a:r>
            <a:r>
              <a:rPr lang="de-DE" sz="1800" dirty="0" smtClean="0">
                <a:solidFill>
                  <a:srgbClr val="000000"/>
                </a:solidFill>
              </a:rPr>
              <a:t>)</a:t>
            </a:r>
            <a:endParaRPr lang="de-DE" sz="1800" dirty="0">
              <a:solidFill>
                <a:srgbClr val="000000"/>
              </a:solidFill>
            </a:endParaRPr>
          </a:p>
          <a:p>
            <a:pPr>
              <a:defRPr/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dirty="0" smtClean="0">
                <a:solidFill>
                  <a:srgbClr val="000000"/>
                </a:solidFill>
              </a:rPr>
              <a:t>Entsprechende Veranstaltung</a:t>
            </a:r>
          </a:p>
          <a:p>
            <a:pPr>
              <a:defRPr/>
            </a:pPr>
            <a:r>
              <a:rPr lang="de-DE" dirty="0" smtClean="0">
                <a:solidFill>
                  <a:srgbClr val="000000"/>
                </a:solidFill>
              </a:rPr>
              <a:t>wählen und beitreten.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760242"/>
            <a:ext cx="5292080" cy="368502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7871005" y="2196006"/>
            <a:ext cx="789856" cy="28803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0873" y="2216911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</a:rPr>
              <a:t>23001</a:t>
            </a:r>
          </a:p>
        </p:txBody>
      </p:sp>
    </p:spTree>
    <p:extLst>
      <p:ext uri="{BB962C8B-B14F-4D97-AF65-F5344CB8AC3E}">
        <p14:creationId xmlns:p14="http://schemas.microsoft.com/office/powerpoint/2010/main" val="10815446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 smtClean="0"/>
              <a:t>Einführung in C im Modul Imperative Programmierung</a:t>
            </a:r>
            <a:endParaRPr lang="en-US" dirty="0" smtClean="0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1168C3-6BAC-417D-B763-723F1F4E6EA0}" type="slidenum">
              <a:rPr lang="en-US" smtClean="0"/>
              <a:pPr/>
              <a:t>4</a:t>
            </a:fld>
            <a:endParaRPr lang="en-US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1. Fragebogen zu Vorkenntnissen</a:t>
            </a:r>
            <a:br>
              <a:rPr lang="de-DE" sz="3600" dirty="0" smtClean="0"/>
            </a:br>
            <a:r>
              <a:rPr lang="de-DE" sz="3600" dirty="0" smtClean="0"/>
              <a:t>(ca. 10 - 15 min) 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60743" y="1219200"/>
            <a:ext cx="8964612" cy="196977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de-DE" sz="1800" dirty="0" smtClean="0">
                <a:solidFill>
                  <a:srgbClr val="000000"/>
                </a:solidFill>
              </a:rPr>
              <a:t>Ich möchte eine wenig über ihre Vorkenntnisse über die Programmierung erfahren,</a:t>
            </a:r>
          </a:p>
          <a:p>
            <a:pPr>
              <a:defRPr/>
            </a:pPr>
            <a:r>
              <a:rPr lang="de-DE" sz="1800" dirty="0" smtClean="0">
                <a:solidFill>
                  <a:srgbClr val="000000"/>
                </a:solidFill>
              </a:rPr>
              <a:t>um mich in nachfolgenden Übungen besser darauf einstellen zu können.</a:t>
            </a:r>
          </a:p>
          <a:p>
            <a:pPr>
              <a:defRPr/>
            </a:pPr>
            <a:endParaRPr lang="de-DE" sz="18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sz="1800" dirty="0" smtClean="0">
                <a:solidFill>
                  <a:srgbClr val="000000"/>
                </a:solidFill>
              </a:rPr>
              <a:t>Ich habe einen interaktiven Fragebogen mit Fragen erstellt, den Sie Bitte jetzt ausfüllen. (Wer die Folien vor der Übung heruntergeladen hat, Bitte nicht vorher beantworten)</a:t>
            </a:r>
            <a:endParaRPr lang="de-DE" sz="14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sz="1400" dirty="0" smtClean="0">
                <a:solidFill>
                  <a:srgbClr val="000000"/>
                </a:solidFill>
              </a:rPr>
              <a:t>(Warnung 100% zu erreichen, ist kaum möglich oder Sie sind ein außergewöhnlicher Programmierexperte!)</a:t>
            </a:r>
            <a:endParaRPr lang="de-DE" sz="14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9" y="3146578"/>
            <a:ext cx="4308404" cy="2999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115" y="3146578"/>
            <a:ext cx="3203848" cy="20106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39" y="4797152"/>
            <a:ext cx="2241769" cy="812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39" y="5890213"/>
            <a:ext cx="2240161" cy="515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3429" y="5443848"/>
            <a:ext cx="14879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Auswählen</a:t>
            </a:r>
          </a:p>
          <a:p>
            <a:r>
              <a:rPr lang="de-DE" sz="1400" b="1" dirty="0" smtClean="0"/>
              <a:t>Starten </a:t>
            </a:r>
          </a:p>
          <a:p>
            <a:r>
              <a:rPr lang="de-DE" sz="1400" dirty="0" smtClean="0"/>
              <a:t>und</a:t>
            </a:r>
          </a:p>
          <a:p>
            <a:r>
              <a:rPr lang="de-DE" sz="1400" b="1" dirty="0" smtClean="0"/>
              <a:t>Beenden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nicht vergessen!</a:t>
            </a:r>
            <a:endParaRPr lang="de-DE" sz="14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4909001" y="4355774"/>
            <a:ext cx="217051" cy="974469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" name="Oval 2"/>
          <p:cNvSpPr/>
          <p:nvPr/>
        </p:nvSpPr>
        <p:spPr bwMode="auto">
          <a:xfrm>
            <a:off x="3129200" y="3954971"/>
            <a:ext cx="789856" cy="28803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4128" y="4888590"/>
            <a:ext cx="311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rgbClr val="FF0000"/>
                </a:solidFill>
              </a:rPr>
              <a:t>1</a:t>
            </a:r>
          </a:p>
          <a:p>
            <a:endParaRPr lang="de-DE" sz="1800" b="1" dirty="0" smtClean="0">
              <a:solidFill>
                <a:srgbClr val="FF0000"/>
              </a:solidFill>
            </a:endParaRPr>
          </a:p>
          <a:p>
            <a:r>
              <a:rPr lang="de-DE" sz="1800" b="1" dirty="0" smtClean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3524128" y="4189996"/>
            <a:ext cx="390815" cy="953179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1538252" y="4838958"/>
            <a:ext cx="1985876" cy="77061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5510004" y="5492804"/>
            <a:ext cx="717560" cy="348453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5510004" y="6190267"/>
            <a:ext cx="705349" cy="47339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733431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8EAE36-C868-4DCF-89BB-248B0626F746}" type="slidenum">
              <a:rPr lang="en-US" smtClean="0"/>
              <a:pPr/>
              <a:t>5</a:t>
            </a:fld>
            <a:endParaRPr lang="en-US" sz="140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2. </a:t>
            </a:r>
            <a:r>
              <a:rPr lang="de-DE" sz="3600" dirty="0" err="1" smtClean="0"/>
              <a:t>MinGW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59813" cy="510909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800" dirty="0" err="1" smtClean="0">
                <a:solidFill>
                  <a:srgbClr val="000000"/>
                </a:solidFill>
              </a:rPr>
              <a:t>MinGW</a:t>
            </a:r>
            <a:r>
              <a:rPr lang="de-DE" sz="1800" dirty="0" smtClean="0">
                <a:solidFill>
                  <a:srgbClr val="000000"/>
                </a:solidFill>
              </a:rPr>
              <a:t>  - Minimalist GNU </a:t>
            </a:r>
            <a:r>
              <a:rPr lang="de-DE" sz="1800" dirty="0" err="1" smtClean="0">
                <a:solidFill>
                  <a:srgbClr val="000000"/>
                </a:solidFill>
              </a:rPr>
              <a:t>for</a:t>
            </a:r>
            <a:r>
              <a:rPr lang="de-DE" sz="1800" dirty="0" smtClean="0">
                <a:solidFill>
                  <a:srgbClr val="000000"/>
                </a:solidFill>
              </a:rPr>
              <a:t> Windows </a:t>
            </a:r>
          </a:p>
          <a:p>
            <a:r>
              <a:rPr lang="de-DE" sz="1800" dirty="0" smtClean="0">
                <a:solidFill>
                  <a:srgbClr val="000000"/>
                </a:solidFill>
              </a:rPr>
              <a:t>Compiler und Tools zu den GNU-Compilern (GNU General Public </a:t>
            </a:r>
            <a:r>
              <a:rPr lang="de-DE" sz="1800" dirty="0" err="1" smtClean="0">
                <a:solidFill>
                  <a:srgbClr val="000000"/>
                </a:solidFill>
              </a:rPr>
              <a:t>License</a:t>
            </a:r>
            <a:r>
              <a:rPr lang="de-DE" sz="1800" dirty="0" smtClean="0">
                <a:solidFill>
                  <a:srgbClr val="000000"/>
                </a:solidFill>
              </a:rPr>
              <a:t>) Im Labor 310 des ITMZ </a:t>
            </a:r>
            <a:r>
              <a:rPr lang="de-DE" sz="1800" dirty="0">
                <a:solidFill>
                  <a:srgbClr val="000000"/>
                </a:solidFill>
              </a:rPr>
              <a:t>ist die </a:t>
            </a:r>
            <a:r>
              <a:rPr lang="de-DE" sz="1800" dirty="0" smtClean="0">
                <a:solidFill>
                  <a:srgbClr val="000000"/>
                </a:solidFill>
              </a:rPr>
              <a:t>eine Version installiert </a:t>
            </a:r>
            <a:r>
              <a:rPr lang="de-DE" sz="1800" dirty="0">
                <a:solidFill>
                  <a:srgbClr val="000000"/>
                </a:solidFill>
              </a:rPr>
              <a:t>und soll </a:t>
            </a:r>
            <a:r>
              <a:rPr lang="de-DE" sz="1800" dirty="0" smtClean="0">
                <a:solidFill>
                  <a:srgbClr val="000000"/>
                </a:solidFill>
              </a:rPr>
              <a:t>im Modul Imperative Programmierung genutzt </a:t>
            </a:r>
            <a:r>
              <a:rPr lang="de-DE" sz="1800" dirty="0">
                <a:solidFill>
                  <a:srgbClr val="000000"/>
                </a:solidFill>
              </a:rPr>
              <a:t>werden.</a:t>
            </a:r>
          </a:p>
          <a:p>
            <a:r>
              <a:rPr lang="de-DE" sz="1800" dirty="0" smtClean="0">
                <a:solidFill>
                  <a:srgbClr val="000000"/>
                </a:solidFill>
              </a:rPr>
              <a:t>Als Editor wollen wir einen einfachen Texteditor nutzen: </a:t>
            </a:r>
            <a:r>
              <a:rPr lang="de-DE" sz="1800" dirty="0">
                <a:solidFill>
                  <a:srgbClr val="000000"/>
                </a:solidFill>
              </a:rPr>
              <a:t>N</a:t>
            </a:r>
            <a:r>
              <a:rPr lang="de-DE" sz="1800" dirty="0" smtClean="0">
                <a:solidFill>
                  <a:srgbClr val="000000"/>
                </a:solidFill>
              </a:rPr>
              <a:t>otepad++</a:t>
            </a:r>
          </a:p>
          <a:p>
            <a:endParaRPr lang="de-DE" dirty="0">
              <a:solidFill>
                <a:srgbClr val="000000"/>
              </a:solidFill>
            </a:endParaRPr>
          </a:p>
          <a:p>
            <a:endParaRPr lang="de-DE" dirty="0" smtClean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  <a:p>
            <a:endParaRPr lang="de-DE" sz="2400" dirty="0" smtClean="0">
              <a:solidFill>
                <a:srgbClr val="000000"/>
              </a:solidFill>
            </a:endParaRPr>
          </a:p>
          <a:p>
            <a:endParaRPr lang="de-DE" sz="2400" dirty="0">
              <a:solidFill>
                <a:srgbClr val="000000"/>
              </a:solidFill>
            </a:endParaRPr>
          </a:p>
          <a:p>
            <a:endParaRPr lang="de-DE" sz="2400" dirty="0" smtClean="0">
              <a:solidFill>
                <a:srgbClr val="000000"/>
              </a:solidFill>
            </a:endParaRPr>
          </a:p>
          <a:p>
            <a:r>
              <a:rPr lang="de-DE" sz="1800" dirty="0" smtClean="0">
                <a:solidFill>
                  <a:schemeClr val="accent5">
                    <a:lumMod val="75000"/>
                  </a:schemeClr>
                </a:solidFill>
              </a:rPr>
              <a:t>Die </a:t>
            </a:r>
            <a:r>
              <a:rPr lang="de-DE" sz="1800" dirty="0" err="1" smtClean="0">
                <a:solidFill>
                  <a:schemeClr val="accent5">
                    <a:lumMod val="75000"/>
                  </a:schemeClr>
                </a:solidFill>
              </a:rPr>
              <a:t>MinGW</a:t>
            </a:r>
            <a:r>
              <a:rPr lang="de-DE" sz="1800" dirty="0" smtClean="0">
                <a:solidFill>
                  <a:schemeClr val="accent5">
                    <a:lumMod val="75000"/>
                  </a:schemeClr>
                </a:solidFill>
              </a:rPr>
              <a:t>-Shell auf </a:t>
            </a:r>
            <a:r>
              <a:rPr lang="de-DE" sz="1800" dirty="0" err="1" smtClean="0">
                <a:solidFill>
                  <a:schemeClr val="accent5">
                    <a:lumMod val="75000"/>
                  </a:schemeClr>
                </a:solidFill>
              </a:rPr>
              <a:t>unicomp</a:t>
            </a:r>
            <a:r>
              <a:rPr lang="de-DE" sz="1800" dirty="0" smtClean="0">
                <a:solidFill>
                  <a:schemeClr val="accent5">
                    <a:lumMod val="75000"/>
                  </a:schemeClr>
                </a:solidFill>
              </a:rPr>
              <a:t> ist im Menü </a:t>
            </a:r>
          </a:p>
          <a:p>
            <a:r>
              <a:rPr lang="de-DE" sz="1800" dirty="0" smtClean="0">
                <a:solidFill>
                  <a:schemeClr val="accent5">
                    <a:lumMod val="75000"/>
                  </a:schemeClr>
                </a:solidFill>
              </a:rPr>
              <a:t>zu finden, Notepad++ auf C:\Soft\Apps</a:t>
            </a:r>
            <a:endParaRPr lang="de-DE" sz="1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18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64904"/>
            <a:ext cx="2016224" cy="24056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77" y="2577594"/>
            <a:ext cx="2022406" cy="2406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929" y="4316326"/>
            <a:ext cx="3673662" cy="2084474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4BE58F-38A6-4661-9660-DBF9EAF17AA7}" type="slidenum">
              <a:rPr lang="en-US" smtClean="0"/>
              <a:pPr/>
              <a:t>6</a:t>
            </a:fld>
            <a:endParaRPr lang="en-US" sz="140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2. Arbeit im Labor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59813" cy="1692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de-DE" dirty="0" smtClean="0">
                <a:solidFill>
                  <a:srgbClr val="000000"/>
                </a:solidFill>
              </a:rPr>
              <a:t>Nach Start von </a:t>
            </a:r>
            <a:r>
              <a:rPr lang="de-DE" dirty="0" err="1" smtClean="0">
                <a:solidFill>
                  <a:srgbClr val="000000"/>
                </a:solidFill>
              </a:rPr>
              <a:t>MinGW</a:t>
            </a:r>
            <a:r>
              <a:rPr lang="de-DE" dirty="0" smtClean="0">
                <a:solidFill>
                  <a:srgbClr val="000000"/>
                </a:solidFill>
              </a:rPr>
              <a:t> Shell, </a:t>
            </a:r>
          </a:p>
          <a:p>
            <a:pPr marL="457200" indent="-457200">
              <a:buAutoNum type="arabicPeriod"/>
            </a:pPr>
            <a:r>
              <a:rPr lang="de-DE" dirty="0" smtClean="0">
                <a:solidFill>
                  <a:srgbClr val="000000"/>
                </a:solidFill>
              </a:rPr>
              <a:t>Start von Notepad++ </a:t>
            </a:r>
            <a:endParaRPr lang="de-DE" dirty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de-DE" dirty="0" smtClean="0">
                <a:solidFill>
                  <a:srgbClr val="000000"/>
                </a:solidFill>
              </a:rPr>
              <a:t>Eingabe eines Quelltextes in Notepad++ und sichern als </a:t>
            </a:r>
            <a:r>
              <a:rPr lang="de-DE" dirty="0" err="1" smtClean="0">
                <a:solidFill>
                  <a:srgbClr val="000000"/>
                </a:solidFill>
              </a:rPr>
              <a:t>anfang.c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  <a:p>
            <a:endParaRPr lang="de-DE" sz="2400" dirty="0">
              <a:solidFill>
                <a:srgbClr val="00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48941"/>
            <a:ext cx="6192688" cy="3870430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 bwMode="auto">
          <a:xfrm>
            <a:off x="3918403" y="4293096"/>
            <a:ext cx="1728192" cy="504056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95" y="2636912"/>
            <a:ext cx="3445332" cy="2565929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 bwMode="auto">
          <a:xfrm>
            <a:off x="4932040" y="4509120"/>
            <a:ext cx="1944216" cy="36004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4716016" y="4581128"/>
            <a:ext cx="2129734" cy="440432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7162111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 smtClean="0"/>
              <a:t>Einführung in C im Modul Imperative Programmierung</a:t>
            </a:r>
            <a:endParaRPr lang="en-US" dirty="0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7</a:t>
            </a:fld>
            <a:endParaRPr lang="en-US" sz="1400" dirty="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2. Arbeit im Labor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51520" y="1142999"/>
            <a:ext cx="8659813" cy="53553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</a:rPr>
              <a:t>Geben sie in Notepad ++ folgendes Programm ein:</a:t>
            </a:r>
          </a:p>
          <a:p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	</a:t>
            </a:r>
            <a:endParaRPr lang="en-US" sz="1800" b="1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 \n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8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Speichern Sie dieses in Ihrem Verzeichnis (Imp2019) unter dem Namen </a:t>
            </a:r>
            <a:r>
              <a:rPr lang="de-DE" dirty="0" err="1" smtClean="0">
                <a:solidFill>
                  <a:srgbClr val="000000"/>
                </a:solidFill>
              </a:rPr>
              <a:t>anfang.c</a:t>
            </a:r>
            <a:endParaRPr lang="de-DE" dirty="0" smtClean="0">
              <a:solidFill>
                <a:srgbClr val="000000"/>
              </a:solidFill>
            </a:endParaRPr>
          </a:p>
          <a:p>
            <a:endParaRPr lang="de-DE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Anschließend geben Sie im </a:t>
            </a:r>
            <a:r>
              <a:rPr lang="de-DE" dirty="0" err="1" smtClean="0">
                <a:solidFill>
                  <a:srgbClr val="000000"/>
                </a:solidFill>
              </a:rPr>
              <a:t>MinGW</a:t>
            </a:r>
            <a:r>
              <a:rPr lang="de-DE" dirty="0" smtClean="0">
                <a:solidFill>
                  <a:srgbClr val="000000"/>
                </a:solidFill>
              </a:rPr>
              <a:t> Shell - Fenster ein: </a:t>
            </a:r>
          </a:p>
          <a:p>
            <a:r>
              <a:rPr lang="de-DE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Imp2019</a:t>
            </a:r>
          </a:p>
          <a:p>
            <a:r>
              <a:rPr lang="de-DE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de-DE" sz="1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</a:t>
            </a:r>
            <a:r>
              <a:rPr lang="de-DE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–g </a:t>
            </a:r>
            <a:r>
              <a:rPr lang="de-DE" sz="1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anfang.c</a:t>
            </a:r>
            <a:r>
              <a:rPr lang="de-DE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anfang.exe</a:t>
            </a:r>
          </a:p>
          <a:p>
            <a:r>
              <a:rPr lang="de-DE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anfang.exe</a:t>
            </a:r>
          </a:p>
          <a:p>
            <a:endParaRPr lang="de-DE" sz="1800" b="1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</a:rPr>
              <a:t>(wechsele ins Verzeichnis </a:t>
            </a:r>
            <a:r>
              <a:rPr lang="de-DE" sz="1800" dirty="0" smtClean="0">
                <a:solidFill>
                  <a:srgbClr val="000000"/>
                </a:solidFill>
              </a:rPr>
              <a:t>Imp2019 </a:t>
            </a:r>
            <a:r>
              <a:rPr lang="de-DE" sz="1800" dirty="0">
                <a:solidFill>
                  <a:srgbClr val="000000"/>
                </a:solidFill>
              </a:rPr>
              <a:t>und </a:t>
            </a:r>
            <a:endParaRPr lang="de-DE" sz="1800" dirty="0" smtClean="0">
              <a:solidFill>
                <a:srgbClr val="000000"/>
              </a:solidFill>
            </a:endParaRPr>
          </a:p>
          <a:p>
            <a:r>
              <a:rPr lang="de-DE" sz="1800" dirty="0" smtClean="0">
                <a:solidFill>
                  <a:srgbClr val="000000"/>
                </a:solidFill>
              </a:rPr>
              <a:t>führe </a:t>
            </a:r>
            <a:r>
              <a:rPr lang="de-DE" sz="1800" dirty="0">
                <a:solidFill>
                  <a:srgbClr val="000000"/>
                </a:solidFill>
              </a:rPr>
              <a:t>dort C-Compiler </a:t>
            </a:r>
            <a:r>
              <a:rPr lang="de-DE" sz="1800" dirty="0" smtClean="0">
                <a:solidFill>
                  <a:srgbClr val="000000"/>
                </a:solidFill>
              </a:rPr>
              <a:t>aus und </a:t>
            </a:r>
          </a:p>
          <a:p>
            <a:r>
              <a:rPr lang="de-DE" sz="1800" dirty="0" smtClean="0">
                <a:solidFill>
                  <a:srgbClr val="000000"/>
                </a:solidFill>
              </a:rPr>
              <a:t>starte das Programm anfang.exe)</a:t>
            </a:r>
            <a:endParaRPr lang="de-DE" sz="1800" dirty="0">
              <a:solidFill>
                <a:srgbClr val="000000"/>
              </a:solidFill>
            </a:endParaRPr>
          </a:p>
          <a:p>
            <a:endParaRPr lang="de-DE" sz="2400" dirty="0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4163556"/>
            <a:ext cx="36385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8196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8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2. Arbeit im Labor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59813" cy="369331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de-DE" sz="1800" dirty="0" smtClean="0">
                <a:solidFill>
                  <a:srgbClr val="000000"/>
                </a:solidFill>
              </a:rPr>
              <a:t>Programm:</a:t>
            </a:r>
          </a:p>
          <a:p>
            <a:endParaRPr lang="de-DE" sz="1800" dirty="0" smtClean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	</a:t>
            </a:r>
            <a:endParaRPr lang="en-US" sz="1800" b="1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 \n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800" dirty="0">
              <a:solidFill>
                <a:srgbClr val="000000"/>
              </a:solidFill>
            </a:endParaRPr>
          </a:p>
          <a:p>
            <a:endParaRPr lang="de-DE" sz="1800" dirty="0">
              <a:solidFill>
                <a:srgbClr val="000000"/>
              </a:solidFill>
            </a:endParaRPr>
          </a:p>
          <a:p>
            <a:r>
              <a:rPr lang="de-DE" sz="1800" dirty="0" smtClean="0">
                <a:solidFill>
                  <a:srgbClr val="000000"/>
                </a:solidFill>
              </a:rPr>
              <a:t>Falls ihr Programm fehlerfrei abgearbeitet wurde, herzlichen Glückwunsch, sie können C programmieren.</a:t>
            </a:r>
          </a:p>
          <a:p>
            <a:r>
              <a:rPr lang="de-DE" sz="1800" dirty="0" smtClean="0">
                <a:solidFill>
                  <a:srgbClr val="000000"/>
                </a:solidFill>
              </a:rPr>
              <a:t>Versuchen sie sich durch Fehler (Weglassen von einzelnen Zeichen (Semikolon, Klammern, Anführungszeichen) und Groß- und Kleinschreibungen von Buchstaben im Programm sich mit Fehlerausschriften vertraut zu machen.</a:t>
            </a:r>
            <a:endParaRPr lang="de-D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2838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Einführung in C im Modul Imperative Programmierung</a:t>
            </a:r>
            <a:endParaRPr lang="en-US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23BE4-3751-45B9-BDA2-2288243D5CFD}" type="slidenum">
              <a:rPr lang="en-US" smtClean="0"/>
              <a:pPr/>
              <a:t>9</a:t>
            </a:fld>
            <a:endParaRPr lang="en-US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1" y="152400"/>
            <a:ext cx="8785101" cy="1066800"/>
          </a:xfrm>
        </p:spPr>
        <p:txBody>
          <a:bodyPr/>
          <a:lstStyle/>
          <a:p>
            <a:r>
              <a:rPr lang="de-DE" sz="3600" dirty="0" smtClean="0"/>
              <a:t>2. </a:t>
            </a:r>
            <a:r>
              <a:rPr lang="de-DE" sz="3200" dirty="0" smtClean="0"/>
              <a:t>Warum ist folgendes Programm fehlerhaft</a:t>
            </a:r>
            <a:endParaRPr lang="de-DE" sz="3200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59813" cy="532453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de-DE" sz="2400" dirty="0" smtClean="0">
              <a:solidFill>
                <a:srgbClr val="000000"/>
              </a:solidFill>
            </a:endParaRPr>
          </a:p>
          <a:p>
            <a:endParaRPr lang="de-DE" dirty="0" smtClean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  <a:p>
            <a:endParaRPr lang="de-DE" dirty="0" smtClean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anfang.c:1:2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preprocessing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directive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anfang.c:1:17 fatal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Std.h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such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C:\Temp\bk004\ccSJaUrA.o: In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‘Main‘: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R:\Imp2017/anfang.c: 3: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‘_Printf‘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C:/soft/apps/mingw/...(Zeichen gelöscht)..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refernce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_WinMain@16</a:t>
            </a:r>
          </a:p>
          <a:p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C:\Temp\bk004\ccSJaUrA.o: In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‘: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R:\Imp2017/anfang.c: 3: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‘_Printf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b="1" dirty="0" smtClean="0">
                <a:solidFill>
                  <a:srgbClr val="FF0000"/>
                </a:solidFill>
                <a:latin typeface="+mn-lt"/>
                <a:cs typeface="Consolas" panose="020B0609020204030204" pitchFamily="49" charset="0"/>
              </a:rPr>
              <a:t>Auf Groß- und Kleinschreibungen achten!</a:t>
            </a:r>
          </a:p>
          <a:p>
            <a:r>
              <a:rPr lang="de-DE" b="1" dirty="0" smtClean="0">
                <a:solidFill>
                  <a:srgbClr val="FF0000"/>
                </a:solidFill>
                <a:latin typeface="+mn-lt"/>
                <a:cs typeface="Consolas" panose="020B0609020204030204" pitchFamily="49" charset="0"/>
              </a:rPr>
              <a:t>Es gibt Bezeichnungen (Schlüsselworte), die zu beachten sind.</a:t>
            </a:r>
            <a:endParaRPr lang="de-DE" b="1" dirty="0">
              <a:solidFill>
                <a:srgbClr val="FF0000"/>
              </a:solidFill>
              <a:latin typeface="+mn-lt"/>
              <a:cs typeface="Consolas" panose="020B0609020204030204" pitchFamily="49" charset="0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/>
          </p:nvPr>
        </p:nvGraphicFramePr>
        <p:xfrm>
          <a:off x="304800" y="1143000"/>
          <a:ext cx="8497070" cy="168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de-DE" dirty="0" smtClean="0"/>
                        <a:t>fehlerhaft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korrekt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758">
                <a:tc>
                  <a:txBody>
                    <a:bodyPr/>
                    <a:lstStyle/>
                    <a:p>
                      <a:r>
                        <a:rPr lang="en-US" dirty="0" smtClean="0"/>
                        <a:t>#Include &lt;</a:t>
                      </a:r>
                      <a:r>
                        <a:rPr lang="en-US" dirty="0" err="1" smtClean="0"/>
                        <a:t>Std.h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r>
                        <a:rPr lang="en-US" dirty="0" smtClean="0"/>
                        <a:t>Main() {	</a:t>
                      </a:r>
                    </a:p>
                    <a:p>
                      <a:r>
                        <a:rPr lang="en-US" dirty="0" smtClean="0"/>
                        <a:t>	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("Hello World \n");</a:t>
                      </a:r>
                    </a:p>
                    <a:p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#include &lt;</a:t>
                      </a:r>
                      <a:r>
                        <a:rPr lang="en-US" dirty="0" err="1" smtClean="0"/>
                        <a:t>stdio.h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r>
                        <a:rPr lang="en-US" dirty="0" smtClean="0"/>
                        <a:t>main() {	</a:t>
                      </a:r>
                    </a:p>
                    <a:p>
                      <a:r>
                        <a:rPr lang="en-US" dirty="0" smtClean="0"/>
                        <a:t>	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("Hello World \n");</a:t>
                      </a:r>
                    </a:p>
                    <a:p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59902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">
  <a:themeElements>
    <a:clrScheme name="">
      <a:dk1>
        <a:srgbClr val="000000"/>
      </a:dk1>
      <a:lt1>
        <a:srgbClr val="FFFF99"/>
      </a:lt1>
      <a:dk2>
        <a:srgbClr val="616161"/>
      </a:dk2>
      <a:lt2>
        <a:srgbClr val="FFFFCC"/>
      </a:lt2>
      <a:accent1>
        <a:srgbClr val="009999"/>
      </a:accent1>
      <a:accent2>
        <a:srgbClr val="FF9933"/>
      </a:accent2>
      <a:accent3>
        <a:srgbClr val="FFFFCA"/>
      </a:accent3>
      <a:accent4>
        <a:srgbClr val="000000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Mod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er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W:\OFFICE97\Vorlagen\Designs\MODERN.POT</Template>
  <TotalTime>0</TotalTime>
  <Words>2153</Words>
  <Application>Microsoft Office PowerPoint</Application>
  <PresentationFormat>Bildschirmpräsentation (4:3)</PresentationFormat>
  <Paragraphs>513</Paragraphs>
  <Slides>26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Consolas</vt:lpstr>
      <vt:lpstr>Courier New</vt:lpstr>
      <vt:lpstr>Times</vt:lpstr>
      <vt:lpstr>Times New Roman</vt:lpstr>
      <vt:lpstr>Modern</vt:lpstr>
      <vt:lpstr>Einführung</vt:lpstr>
      <vt:lpstr>1. Anmeldung und Verzeichnisse</vt:lpstr>
      <vt:lpstr>1. Übungsmaterialien im StudIP</vt:lpstr>
      <vt:lpstr>1. Fragebogen zu Vorkenntnissen (ca. 10 - 15 min) </vt:lpstr>
      <vt:lpstr>2. MinGW</vt:lpstr>
      <vt:lpstr>2. Arbeit im Labor</vt:lpstr>
      <vt:lpstr>2. Arbeit im Labor</vt:lpstr>
      <vt:lpstr>2. Arbeit im Labor</vt:lpstr>
      <vt:lpstr>2. Warum ist folgendes Programm fehlerhaft</vt:lpstr>
      <vt:lpstr>2. Kommandos zur Arbeit mit der MinGW Shell</vt:lpstr>
      <vt:lpstr>2. Übersetzung eines Programms</vt:lpstr>
      <vt:lpstr>3. Aufgaben</vt:lpstr>
      <vt:lpstr>3. Hinweise</vt:lpstr>
      <vt:lpstr>3. Hinweise</vt:lpstr>
      <vt:lpstr>3. Hinweise</vt:lpstr>
      <vt:lpstr>4. Arbeit im Labor</vt:lpstr>
      <vt:lpstr>4. Lösungen</vt:lpstr>
      <vt:lpstr>4. Lösungen*</vt:lpstr>
      <vt:lpstr>4. Lösungen*</vt:lpstr>
      <vt:lpstr>4. Lösungen*</vt:lpstr>
      <vt:lpstr>4. Lösungen*</vt:lpstr>
      <vt:lpstr>5. Laufzeitfehler und Debugging</vt:lpstr>
      <vt:lpstr>5. Laufzeitfehler und Debugging</vt:lpstr>
      <vt:lpstr>5. Laufzeitfehler und Debugging</vt:lpstr>
      <vt:lpstr>5. Laufzeitfehler und Debugging</vt:lpstr>
      <vt:lpstr>6. Ausblick</vt:lpstr>
    </vt:vector>
  </TitlesOfParts>
  <Company>FBIN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Imperative Programmierung</dc:title>
  <dc:creator>karstens</dc:creator>
  <cp:lastModifiedBy>Bernd</cp:lastModifiedBy>
  <cp:revision>195</cp:revision>
  <cp:lastPrinted>2017-10-16T12:11:51Z</cp:lastPrinted>
  <dcterms:created xsi:type="dcterms:W3CDTF">2002-03-21T15:48:13Z</dcterms:created>
  <dcterms:modified xsi:type="dcterms:W3CDTF">2019-10-17T12:36:40Z</dcterms:modified>
</cp:coreProperties>
</file>