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30"/>
  </p:notesMasterIdLst>
  <p:handoutMasterIdLst>
    <p:handoutMasterId r:id="rId31"/>
  </p:handoutMasterIdLst>
  <p:sldIdLst>
    <p:sldId id="256" r:id="rId2"/>
    <p:sldId id="277" r:id="rId3"/>
    <p:sldId id="423" r:id="rId4"/>
    <p:sldId id="424" r:id="rId5"/>
    <p:sldId id="425" r:id="rId6"/>
    <p:sldId id="280" r:id="rId7"/>
    <p:sldId id="310" r:id="rId8"/>
    <p:sldId id="345" r:id="rId9"/>
    <p:sldId id="421" r:id="rId10"/>
    <p:sldId id="422" r:id="rId11"/>
    <p:sldId id="346" r:id="rId12"/>
    <p:sldId id="347" r:id="rId13"/>
    <p:sldId id="311" r:id="rId14"/>
    <p:sldId id="349" r:id="rId15"/>
    <p:sldId id="420" r:id="rId16"/>
    <p:sldId id="426" r:id="rId17"/>
    <p:sldId id="427" r:id="rId18"/>
    <p:sldId id="419" r:id="rId19"/>
    <p:sldId id="428" r:id="rId20"/>
    <p:sldId id="429" r:id="rId21"/>
    <p:sldId id="438" r:id="rId22"/>
    <p:sldId id="431" r:id="rId23"/>
    <p:sldId id="432" r:id="rId24"/>
    <p:sldId id="367" r:id="rId25"/>
    <p:sldId id="368" r:id="rId26"/>
    <p:sldId id="434" r:id="rId27"/>
    <p:sldId id="436" r:id="rId28"/>
    <p:sldId id="435" r:id="rId29"/>
  </p:sldIdLst>
  <p:sldSz cx="9144000" cy="6858000" type="screen4x3"/>
  <p:notesSz cx="7099300" cy="10234613"/>
  <p:defaultTextStyle>
    <a:defPPr>
      <a:defRPr lang="en-US"/>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200" algn="l" rtl="0" eaLnBrk="0" fontAlgn="base" hangingPunct="0">
      <a:spcBef>
        <a:spcPct val="0"/>
      </a:spcBef>
      <a:spcAft>
        <a:spcPct val="0"/>
      </a:spcAft>
      <a:defRPr sz="2000" kern="1200">
        <a:solidFill>
          <a:schemeClr val="tx1"/>
        </a:solidFill>
        <a:latin typeface="Arial" charset="0"/>
        <a:ea typeface="+mn-ea"/>
        <a:cs typeface="+mn-cs"/>
      </a:defRPr>
    </a:lvl2pPr>
    <a:lvl3pPr marL="914400" algn="l" rtl="0" eaLnBrk="0" fontAlgn="base" hangingPunct="0">
      <a:spcBef>
        <a:spcPct val="0"/>
      </a:spcBef>
      <a:spcAft>
        <a:spcPct val="0"/>
      </a:spcAft>
      <a:defRPr sz="2000" kern="1200">
        <a:solidFill>
          <a:schemeClr val="tx1"/>
        </a:solidFill>
        <a:latin typeface="Arial" charset="0"/>
        <a:ea typeface="+mn-ea"/>
        <a:cs typeface="+mn-cs"/>
      </a:defRPr>
    </a:lvl3pPr>
    <a:lvl4pPr marL="1371600" algn="l" rtl="0" eaLnBrk="0" fontAlgn="base" hangingPunct="0">
      <a:spcBef>
        <a:spcPct val="0"/>
      </a:spcBef>
      <a:spcAft>
        <a:spcPct val="0"/>
      </a:spcAft>
      <a:defRPr sz="2000" kern="1200">
        <a:solidFill>
          <a:schemeClr val="tx1"/>
        </a:solidFill>
        <a:latin typeface="Arial" charset="0"/>
        <a:ea typeface="+mn-ea"/>
        <a:cs typeface="+mn-cs"/>
      </a:defRPr>
    </a:lvl4pPr>
    <a:lvl5pPr marL="1828800" algn="l"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FF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05" d="100"/>
          <a:sy n="105" d="100"/>
        </p:scale>
        <p:origin x="126" y="5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70" y="-7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3075258" cy="511731"/>
          </a:xfrm>
          <a:prstGeom prst="rect">
            <a:avLst/>
          </a:prstGeom>
          <a:noFill/>
          <a:ln w="9525">
            <a:noFill/>
            <a:miter lim="800000"/>
            <a:headEnd/>
            <a:tailEnd/>
          </a:ln>
          <a:effectLst/>
        </p:spPr>
        <p:txBody>
          <a:bodyPr vert="horz" wrap="square" lIns="99013" tIns="49505" rIns="99013" bIns="49505" numCol="1" anchor="t" anchorCtr="0" compatLnSpc="1">
            <a:prstTxWarp prst="textNoShape">
              <a:avLst/>
            </a:prstTxWarp>
          </a:bodyPr>
          <a:lstStyle>
            <a:lvl1pPr defTabSz="990504">
              <a:defRPr sz="1200"/>
            </a:lvl1pPr>
          </a:lstStyle>
          <a:p>
            <a:pPr>
              <a:defRPr/>
            </a:pPr>
            <a:endParaRPr lang="de-DE"/>
          </a:p>
        </p:txBody>
      </p:sp>
      <p:sp>
        <p:nvSpPr>
          <p:cNvPr id="101379" name="Rectangle 3"/>
          <p:cNvSpPr>
            <a:spLocks noGrp="1" noChangeArrowheads="1"/>
          </p:cNvSpPr>
          <p:nvPr>
            <p:ph type="dt" sz="quarter" idx="1"/>
          </p:nvPr>
        </p:nvSpPr>
        <p:spPr bwMode="auto">
          <a:xfrm>
            <a:off x="4024043" y="0"/>
            <a:ext cx="3075258" cy="511731"/>
          </a:xfrm>
          <a:prstGeom prst="rect">
            <a:avLst/>
          </a:prstGeom>
          <a:noFill/>
          <a:ln w="9525">
            <a:noFill/>
            <a:miter lim="800000"/>
            <a:headEnd/>
            <a:tailEnd/>
          </a:ln>
          <a:effectLst/>
        </p:spPr>
        <p:txBody>
          <a:bodyPr vert="horz" wrap="square" lIns="99013" tIns="49505" rIns="99013" bIns="49505" numCol="1" anchor="t" anchorCtr="0" compatLnSpc="1">
            <a:prstTxWarp prst="textNoShape">
              <a:avLst/>
            </a:prstTxWarp>
          </a:bodyPr>
          <a:lstStyle>
            <a:lvl1pPr algn="r" defTabSz="990504">
              <a:defRPr sz="1200"/>
            </a:lvl1pPr>
          </a:lstStyle>
          <a:p>
            <a:pPr>
              <a:defRPr/>
            </a:pPr>
            <a:endParaRPr lang="de-DE"/>
          </a:p>
        </p:txBody>
      </p:sp>
      <p:sp>
        <p:nvSpPr>
          <p:cNvPr id="101380" name="Rectangle 4"/>
          <p:cNvSpPr>
            <a:spLocks noGrp="1" noChangeArrowheads="1"/>
          </p:cNvSpPr>
          <p:nvPr>
            <p:ph type="ftr" sz="quarter" idx="2"/>
          </p:nvPr>
        </p:nvSpPr>
        <p:spPr bwMode="auto">
          <a:xfrm>
            <a:off x="0" y="9722882"/>
            <a:ext cx="3075258" cy="511731"/>
          </a:xfrm>
          <a:prstGeom prst="rect">
            <a:avLst/>
          </a:prstGeom>
          <a:noFill/>
          <a:ln w="9525">
            <a:noFill/>
            <a:miter lim="800000"/>
            <a:headEnd/>
            <a:tailEnd/>
          </a:ln>
          <a:effectLst/>
        </p:spPr>
        <p:txBody>
          <a:bodyPr vert="horz" wrap="square" lIns="99013" tIns="49505" rIns="99013" bIns="49505" numCol="1" anchor="b" anchorCtr="0" compatLnSpc="1">
            <a:prstTxWarp prst="textNoShape">
              <a:avLst/>
            </a:prstTxWarp>
          </a:bodyPr>
          <a:lstStyle>
            <a:lvl1pPr defTabSz="990504">
              <a:defRPr sz="1200"/>
            </a:lvl1pPr>
          </a:lstStyle>
          <a:p>
            <a:pPr>
              <a:defRPr/>
            </a:pPr>
            <a:endParaRPr lang="de-DE"/>
          </a:p>
        </p:txBody>
      </p:sp>
      <p:sp>
        <p:nvSpPr>
          <p:cNvPr id="101381" name="Rectangle 5"/>
          <p:cNvSpPr>
            <a:spLocks noGrp="1" noChangeArrowheads="1"/>
          </p:cNvSpPr>
          <p:nvPr>
            <p:ph type="sldNum" sz="quarter" idx="3"/>
          </p:nvPr>
        </p:nvSpPr>
        <p:spPr bwMode="auto">
          <a:xfrm>
            <a:off x="4024043" y="9722882"/>
            <a:ext cx="3075258" cy="511731"/>
          </a:xfrm>
          <a:prstGeom prst="rect">
            <a:avLst/>
          </a:prstGeom>
          <a:noFill/>
          <a:ln w="9525">
            <a:noFill/>
            <a:miter lim="800000"/>
            <a:headEnd/>
            <a:tailEnd/>
          </a:ln>
          <a:effectLst/>
        </p:spPr>
        <p:txBody>
          <a:bodyPr vert="horz" wrap="square" lIns="99013" tIns="49505" rIns="99013" bIns="49505" numCol="1" anchor="b" anchorCtr="0" compatLnSpc="1">
            <a:prstTxWarp prst="textNoShape">
              <a:avLst/>
            </a:prstTxWarp>
          </a:bodyPr>
          <a:lstStyle>
            <a:lvl1pPr algn="r" defTabSz="990504">
              <a:defRPr sz="1200"/>
            </a:lvl1pPr>
          </a:lstStyle>
          <a:p>
            <a:pPr>
              <a:defRPr/>
            </a:pPr>
            <a:fld id="{F800C5DA-E918-4121-A59A-E817030A7E0D}" type="slidenum">
              <a:rPr lang="de-DE"/>
              <a:pPr>
                <a:defRPr/>
              </a:pPr>
              <a:t>‹#›</a:t>
            </a:fld>
            <a:endParaRPr lang="de-DE"/>
          </a:p>
        </p:txBody>
      </p:sp>
    </p:spTree>
    <p:extLst>
      <p:ext uri="{BB962C8B-B14F-4D97-AF65-F5344CB8AC3E}">
        <p14:creationId xmlns:p14="http://schemas.microsoft.com/office/powerpoint/2010/main" val="35781062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5258" cy="511731"/>
          </a:xfrm>
          <a:prstGeom prst="rect">
            <a:avLst/>
          </a:prstGeom>
          <a:noFill/>
          <a:ln w="12700" cap="sq">
            <a:noFill/>
            <a:miter lim="800000"/>
            <a:headEnd type="none" w="sm" len="sm"/>
            <a:tailEnd type="none" w="sm" len="sm"/>
          </a:ln>
          <a:effectLst/>
        </p:spPr>
        <p:txBody>
          <a:bodyPr vert="horz" wrap="square" lIns="99013" tIns="49505" rIns="99013" bIns="49505" numCol="1" anchor="t" anchorCtr="0" compatLnSpc="1">
            <a:prstTxWarp prst="textNoShape">
              <a:avLst/>
            </a:prstTxWarp>
          </a:bodyPr>
          <a:lstStyle>
            <a:lvl1pPr defTabSz="990504">
              <a:defRPr sz="1200">
                <a:latin typeface="Times New Roman" pitchFamily="18" charset="0"/>
              </a:defRPr>
            </a:lvl1pPr>
          </a:lstStyle>
          <a:p>
            <a:pPr>
              <a:defRPr/>
            </a:pPr>
            <a:endParaRPr lang="de-DE"/>
          </a:p>
        </p:txBody>
      </p:sp>
      <p:sp>
        <p:nvSpPr>
          <p:cNvPr id="6147" name="Rectangle 3"/>
          <p:cNvSpPr>
            <a:spLocks noGrp="1" noChangeArrowheads="1"/>
          </p:cNvSpPr>
          <p:nvPr>
            <p:ph type="dt" idx="1"/>
          </p:nvPr>
        </p:nvSpPr>
        <p:spPr bwMode="auto">
          <a:xfrm>
            <a:off x="4024043" y="0"/>
            <a:ext cx="3075258" cy="511731"/>
          </a:xfrm>
          <a:prstGeom prst="rect">
            <a:avLst/>
          </a:prstGeom>
          <a:noFill/>
          <a:ln w="12700" cap="sq">
            <a:noFill/>
            <a:miter lim="800000"/>
            <a:headEnd type="none" w="sm" len="sm"/>
            <a:tailEnd type="none" w="sm" len="sm"/>
          </a:ln>
          <a:effectLst/>
        </p:spPr>
        <p:txBody>
          <a:bodyPr vert="horz" wrap="square" lIns="99013" tIns="49505" rIns="99013" bIns="49505" numCol="1" anchor="t" anchorCtr="0" compatLnSpc="1">
            <a:prstTxWarp prst="textNoShape">
              <a:avLst/>
            </a:prstTxWarp>
          </a:bodyPr>
          <a:lstStyle>
            <a:lvl1pPr algn="r" defTabSz="990504">
              <a:defRPr sz="1200">
                <a:latin typeface="Times New Roman" pitchFamily="18" charset="0"/>
              </a:defRPr>
            </a:lvl1pPr>
          </a:lstStyle>
          <a:p>
            <a:pPr>
              <a:defRPr/>
            </a:pPr>
            <a:endParaRPr lang="de-DE"/>
          </a:p>
        </p:txBody>
      </p:sp>
      <p:sp>
        <p:nvSpPr>
          <p:cNvPr id="34820" name="Rectangle 4"/>
          <p:cNvSpPr>
            <a:spLocks noGrp="1" noRot="1" noChangeAspect="1" noChangeArrowheads="1" noTextEdit="1"/>
          </p:cNvSpPr>
          <p:nvPr>
            <p:ph type="sldImg" idx="2"/>
          </p:nvPr>
        </p:nvSpPr>
        <p:spPr bwMode="auto">
          <a:xfrm>
            <a:off x="993775" y="768350"/>
            <a:ext cx="5114925" cy="3836988"/>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45468" y="4861441"/>
            <a:ext cx="5208365" cy="4605576"/>
          </a:xfrm>
          <a:prstGeom prst="rect">
            <a:avLst/>
          </a:prstGeom>
          <a:noFill/>
          <a:ln w="12700" cap="sq">
            <a:noFill/>
            <a:miter lim="800000"/>
            <a:headEnd type="none" w="sm" len="sm"/>
            <a:tailEnd type="none" w="sm" len="sm"/>
          </a:ln>
          <a:effectLst/>
        </p:spPr>
        <p:txBody>
          <a:bodyPr vert="horz" wrap="square" lIns="99013" tIns="49505" rIns="99013" bIns="49505"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6150" name="Rectangle 6"/>
          <p:cNvSpPr>
            <a:spLocks noGrp="1" noChangeArrowheads="1"/>
          </p:cNvSpPr>
          <p:nvPr>
            <p:ph type="ftr" sz="quarter" idx="4"/>
          </p:nvPr>
        </p:nvSpPr>
        <p:spPr bwMode="auto">
          <a:xfrm>
            <a:off x="0" y="9722882"/>
            <a:ext cx="3075258" cy="511731"/>
          </a:xfrm>
          <a:prstGeom prst="rect">
            <a:avLst/>
          </a:prstGeom>
          <a:noFill/>
          <a:ln w="12700" cap="sq">
            <a:noFill/>
            <a:miter lim="800000"/>
            <a:headEnd type="none" w="sm" len="sm"/>
            <a:tailEnd type="none" w="sm" len="sm"/>
          </a:ln>
          <a:effectLst/>
        </p:spPr>
        <p:txBody>
          <a:bodyPr vert="horz" wrap="square" lIns="99013" tIns="49505" rIns="99013" bIns="49505" numCol="1" anchor="b" anchorCtr="0" compatLnSpc="1">
            <a:prstTxWarp prst="textNoShape">
              <a:avLst/>
            </a:prstTxWarp>
          </a:bodyPr>
          <a:lstStyle>
            <a:lvl1pPr defTabSz="990504">
              <a:defRPr sz="1200">
                <a:latin typeface="Times New Roman" pitchFamily="18" charset="0"/>
              </a:defRPr>
            </a:lvl1pPr>
          </a:lstStyle>
          <a:p>
            <a:pPr>
              <a:defRPr/>
            </a:pPr>
            <a:endParaRPr lang="de-DE"/>
          </a:p>
        </p:txBody>
      </p:sp>
      <p:sp>
        <p:nvSpPr>
          <p:cNvPr id="6151" name="Rectangle 7"/>
          <p:cNvSpPr>
            <a:spLocks noGrp="1" noChangeArrowheads="1"/>
          </p:cNvSpPr>
          <p:nvPr>
            <p:ph type="sldNum" sz="quarter" idx="5"/>
          </p:nvPr>
        </p:nvSpPr>
        <p:spPr bwMode="auto">
          <a:xfrm>
            <a:off x="4024043" y="9722882"/>
            <a:ext cx="3075258" cy="511731"/>
          </a:xfrm>
          <a:prstGeom prst="rect">
            <a:avLst/>
          </a:prstGeom>
          <a:noFill/>
          <a:ln w="12700" cap="sq">
            <a:noFill/>
            <a:miter lim="800000"/>
            <a:headEnd type="none" w="sm" len="sm"/>
            <a:tailEnd type="none" w="sm" len="sm"/>
          </a:ln>
          <a:effectLst/>
        </p:spPr>
        <p:txBody>
          <a:bodyPr vert="horz" wrap="square" lIns="99013" tIns="49505" rIns="99013" bIns="49505" numCol="1" anchor="b" anchorCtr="0" compatLnSpc="1">
            <a:prstTxWarp prst="textNoShape">
              <a:avLst/>
            </a:prstTxWarp>
          </a:bodyPr>
          <a:lstStyle>
            <a:lvl1pPr algn="r" defTabSz="990504">
              <a:defRPr sz="1200">
                <a:latin typeface="Times New Roman" pitchFamily="18" charset="0"/>
              </a:defRPr>
            </a:lvl1pPr>
          </a:lstStyle>
          <a:p>
            <a:pPr>
              <a:defRPr/>
            </a:pPr>
            <a:fld id="{AD549842-4C11-4546-B057-70FB9BBD8607}" type="slidenum">
              <a:rPr lang="de-DE"/>
              <a:pPr>
                <a:defRPr/>
              </a:pPr>
              <a:t>‹#›</a:t>
            </a:fld>
            <a:endParaRPr lang="de-DE"/>
          </a:p>
        </p:txBody>
      </p:sp>
    </p:spTree>
    <p:extLst>
      <p:ext uri="{BB962C8B-B14F-4D97-AF65-F5344CB8AC3E}">
        <p14:creationId xmlns:p14="http://schemas.microsoft.com/office/powerpoint/2010/main" val="2422284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1</a:t>
            </a:fld>
            <a:endParaRPr lang="de-DE"/>
          </a:p>
        </p:txBody>
      </p:sp>
    </p:spTree>
    <p:extLst>
      <p:ext uri="{BB962C8B-B14F-4D97-AF65-F5344CB8AC3E}">
        <p14:creationId xmlns:p14="http://schemas.microsoft.com/office/powerpoint/2010/main" val="1678310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p:spPr>
        <p:txBody>
          <a:bodyPr/>
          <a:lstStyle/>
          <a:p>
            <a:endParaRPr lang="de-DE" smtClean="0"/>
          </a:p>
        </p:txBody>
      </p:sp>
      <p:sp>
        <p:nvSpPr>
          <p:cNvPr id="59396" name="Slide Number Placeholder 3"/>
          <p:cNvSpPr>
            <a:spLocks noGrp="1"/>
          </p:cNvSpPr>
          <p:nvPr>
            <p:ph type="sldNum" sz="quarter" idx="5"/>
          </p:nvPr>
        </p:nvSpPr>
        <p:spPr>
          <a:noFill/>
        </p:spPr>
        <p:txBody>
          <a:bodyPr/>
          <a:lstStyle/>
          <a:p>
            <a:fld id="{EB9088CF-AA25-41F1-B8ED-25A237DDC7CA}" type="slidenum">
              <a:rPr lang="de-DE" smtClean="0"/>
              <a:pPr/>
              <a:t>25</a:t>
            </a:fld>
            <a:endParaRPr lang="de-DE" smtClean="0"/>
          </a:p>
        </p:txBody>
      </p:sp>
    </p:spTree>
    <p:extLst>
      <p:ext uri="{BB962C8B-B14F-4D97-AF65-F5344CB8AC3E}">
        <p14:creationId xmlns:p14="http://schemas.microsoft.com/office/powerpoint/2010/main" val="3586431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p:spPr>
        <p:txBody>
          <a:bodyPr/>
          <a:lstStyle/>
          <a:p>
            <a:endParaRPr lang="de-DE" smtClean="0"/>
          </a:p>
        </p:txBody>
      </p:sp>
      <p:sp>
        <p:nvSpPr>
          <p:cNvPr id="59396" name="Slide Number Placeholder 3"/>
          <p:cNvSpPr>
            <a:spLocks noGrp="1"/>
          </p:cNvSpPr>
          <p:nvPr>
            <p:ph type="sldNum" sz="quarter" idx="5"/>
          </p:nvPr>
        </p:nvSpPr>
        <p:spPr>
          <a:noFill/>
        </p:spPr>
        <p:txBody>
          <a:bodyPr/>
          <a:lstStyle/>
          <a:p>
            <a:fld id="{EB9088CF-AA25-41F1-B8ED-25A237DDC7CA}" type="slidenum">
              <a:rPr lang="de-DE" smtClean="0"/>
              <a:pPr/>
              <a:t>26</a:t>
            </a:fld>
            <a:endParaRPr lang="de-DE" smtClean="0"/>
          </a:p>
        </p:txBody>
      </p:sp>
    </p:spTree>
    <p:extLst>
      <p:ext uri="{BB962C8B-B14F-4D97-AF65-F5344CB8AC3E}">
        <p14:creationId xmlns:p14="http://schemas.microsoft.com/office/powerpoint/2010/main" val="773120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p:spPr>
        <p:txBody>
          <a:bodyPr/>
          <a:lstStyle/>
          <a:p>
            <a:endParaRPr lang="de-DE" smtClean="0"/>
          </a:p>
        </p:txBody>
      </p:sp>
      <p:sp>
        <p:nvSpPr>
          <p:cNvPr id="59396" name="Slide Number Placeholder 3"/>
          <p:cNvSpPr>
            <a:spLocks noGrp="1"/>
          </p:cNvSpPr>
          <p:nvPr>
            <p:ph type="sldNum" sz="quarter" idx="5"/>
          </p:nvPr>
        </p:nvSpPr>
        <p:spPr>
          <a:noFill/>
        </p:spPr>
        <p:txBody>
          <a:bodyPr/>
          <a:lstStyle/>
          <a:p>
            <a:fld id="{EB9088CF-AA25-41F1-B8ED-25A237DDC7CA}" type="slidenum">
              <a:rPr lang="de-DE" smtClean="0"/>
              <a:pPr/>
              <a:t>27</a:t>
            </a:fld>
            <a:endParaRPr lang="de-DE" smtClean="0"/>
          </a:p>
        </p:txBody>
      </p:sp>
    </p:spTree>
    <p:extLst>
      <p:ext uri="{BB962C8B-B14F-4D97-AF65-F5344CB8AC3E}">
        <p14:creationId xmlns:p14="http://schemas.microsoft.com/office/powerpoint/2010/main" val="2217886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p:spPr>
        <p:txBody>
          <a:bodyPr/>
          <a:lstStyle/>
          <a:p>
            <a:endParaRPr lang="de-DE" smtClean="0"/>
          </a:p>
        </p:txBody>
      </p:sp>
      <p:sp>
        <p:nvSpPr>
          <p:cNvPr id="59396" name="Slide Number Placeholder 3"/>
          <p:cNvSpPr>
            <a:spLocks noGrp="1"/>
          </p:cNvSpPr>
          <p:nvPr>
            <p:ph type="sldNum" sz="quarter" idx="5"/>
          </p:nvPr>
        </p:nvSpPr>
        <p:spPr>
          <a:noFill/>
        </p:spPr>
        <p:txBody>
          <a:bodyPr/>
          <a:lstStyle/>
          <a:p>
            <a:fld id="{EB9088CF-AA25-41F1-B8ED-25A237DDC7CA}" type="slidenum">
              <a:rPr lang="de-DE" smtClean="0"/>
              <a:pPr/>
              <a:t>28</a:t>
            </a:fld>
            <a:endParaRPr lang="de-DE" smtClean="0"/>
          </a:p>
        </p:txBody>
      </p:sp>
    </p:spTree>
    <p:extLst>
      <p:ext uri="{BB962C8B-B14F-4D97-AF65-F5344CB8AC3E}">
        <p14:creationId xmlns:p14="http://schemas.microsoft.com/office/powerpoint/2010/main" val="1195518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17475"/>
            <a:ext cx="9142413" cy="6738938"/>
            <a:chOff x="0" y="74"/>
            <a:chExt cx="5759" cy="4245"/>
          </a:xfrm>
        </p:grpSpPr>
        <p:sp>
          <p:nvSpPr>
            <p:cNvPr id="5" name="Rectangle 3"/>
            <p:cNvSpPr>
              <a:spLocks noChangeArrowheads="1"/>
            </p:cNvSpPr>
            <p:nvPr/>
          </p:nvSpPr>
          <p:spPr bwMode="invGray">
            <a:xfrm>
              <a:off x="432" y="4113"/>
              <a:ext cx="2208" cy="206"/>
            </a:xfrm>
            <a:prstGeom prst="rect">
              <a:avLst/>
            </a:prstGeom>
            <a:solidFill>
              <a:schemeClr val="hlink"/>
            </a:solidFill>
            <a:ln w="9525">
              <a:noFill/>
              <a:miter lim="800000"/>
              <a:headEnd/>
              <a:tailEnd/>
            </a:ln>
            <a:effectLst/>
          </p:spPr>
          <p:txBody>
            <a:bodyPr/>
            <a:lstStyle/>
            <a:p>
              <a:pPr>
                <a:defRPr/>
              </a:pPr>
              <a:endParaRPr lang="de-DE"/>
            </a:p>
          </p:txBody>
        </p:sp>
        <p:sp>
          <p:nvSpPr>
            <p:cNvPr id="6" name="Rectangle 4"/>
            <p:cNvSpPr>
              <a:spLocks noChangeArrowheads="1"/>
            </p:cNvSpPr>
            <p:nvPr/>
          </p:nvSpPr>
          <p:spPr bwMode="invGray">
            <a:xfrm>
              <a:off x="432" y="1536"/>
              <a:ext cx="5327" cy="480"/>
            </a:xfrm>
            <a:prstGeom prst="rect">
              <a:avLst/>
            </a:prstGeom>
            <a:solidFill>
              <a:schemeClr val="hlink"/>
            </a:solidFill>
            <a:ln w="9525">
              <a:noFill/>
              <a:miter lim="800000"/>
              <a:headEnd/>
              <a:tailEnd/>
            </a:ln>
            <a:effectLst/>
          </p:spPr>
          <p:txBody>
            <a:bodyPr/>
            <a:lstStyle/>
            <a:p>
              <a:pPr>
                <a:defRPr/>
              </a:pPr>
              <a:endParaRPr lang="de-DE"/>
            </a:p>
          </p:txBody>
        </p:sp>
        <p:sp>
          <p:nvSpPr>
            <p:cNvPr id="7" name="Oval 5"/>
            <p:cNvSpPr>
              <a:spLocks noChangeArrowheads="1"/>
            </p:cNvSpPr>
            <p:nvPr/>
          </p:nvSpPr>
          <p:spPr bwMode="invGray">
            <a:xfrm>
              <a:off x="555" y="74"/>
              <a:ext cx="42" cy="42"/>
            </a:xfrm>
            <a:prstGeom prst="ellipse">
              <a:avLst/>
            </a:prstGeom>
            <a:solidFill>
              <a:schemeClr val="tx2"/>
            </a:solidFill>
            <a:ln w="9525">
              <a:noFill/>
              <a:round/>
              <a:headEnd/>
              <a:tailEnd/>
            </a:ln>
            <a:effectLst/>
          </p:spPr>
          <p:txBody>
            <a:bodyPr/>
            <a:lstStyle/>
            <a:p>
              <a:pPr>
                <a:defRPr/>
              </a:pPr>
              <a:endParaRPr lang="de-DE"/>
            </a:p>
          </p:txBody>
        </p:sp>
        <p:sp>
          <p:nvSpPr>
            <p:cNvPr id="8" name="Oval 6"/>
            <p:cNvSpPr>
              <a:spLocks noChangeArrowheads="1"/>
            </p:cNvSpPr>
            <p:nvPr/>
          </p:nvSpPr>
          <p:spPr bwMode="invGray">
            <a:xfrm>
              <a:off x="555" y="219"/>
              <a:ext cx="42" cy="41"/>
            </a:xfrm>
            <a:prstGeom prst="ellipse">
              <a:avLst/>
            </a:prstGeom>
            <a:solidFill>
              <a:schemeClr val="tx2"/>
            </a:solidFill>
            <a:ln w="9525">
              <a:noFill/>
              <a:round/>
              <a:headEnd/>
              <a:tailEnd/>
            </a:ln>
            <a:effectLst/>
          </p:spPr>
          <p:txBody>
            <a:bodyPr/>
            <a:lstStyle/>
            <a:p>
              <a:pPr>
                <a:defRPr/>
              </a:pPr>
              <a:endParaRPr lang="de-DE"/>
            </a:p>
          </p:txBody>
        </p:sp>
        <p:sp>
          <p:nvSpPr>
            <p:cNvPr id="9" name="Oval 7"/>
            <p:cNvSpPr>
              <a:spLocks noChangeArrowheads="1"/>
            </p:cNvSpPr>
            <p:nvPr/>
          </p:nvSpPr>
          <p:spPr bwMode="invGray">
            <a:xfrm>
              <a:off x="555" y="362"/>
              <a:ext cx="42" cy="41"/>
            </a:xfrm>
            <a:prstGeom prst="ellipse">
              <a:avLst/>
            </a:prstGeom>
            <a:solidFill>
              <a:schemeClr val="tx2"/>
            </a:solidFill>
            <a:ln w="9525">
              <a:noFill/>
              <a:round/>
              <a:headEnd/>
              <a:tailEnd/>
            </a:ln>
            <a:effectLst/>
          </p:spPr>
          <p:txBody>
            <a:bodyPr/>
            <a:lstStyle/>
            <a:p>
              <a:pPr>
                <a:defRPr/>
              </a:pPr>
              <a:endParaRPr lang="de-DE"/>
            </a:p>
          </p:txBody>
        </p:sp>
        <p:sp>
          <p:nvSpPr>
            <p:cNvPr id="10" name="Oval 8"/>
            <p:cNvSpPr>
              <a:spLocks noChangeArrowheads="1"/>
            </p:cNvSpPr>
            <p:nvPr/>
          </p:nvSpPr>
          <p:spPr bwMode="invGray">
            <a:xfrm>
              <a:off x="555" y="651"/>
              <a:ext cx="42" cy="41"/>
            </a:xfrm>
            <a:prstGeom prst="ellipse">
              <a:avLst/>
            </a:prstGeom>
            <a:solidFill>
              <a:schemeClr val="tx2"/>
            </a:solidFill>
            <a:ln w="9525">
              <a:noFill/>
              <a:round/>
              <a:headEnd/>
              <a:tailEnd/>
            </a:ln>
            <a:effectLst/>
          </p:spPr>
          <p:txBody>
            <a:bodyPr/>
            <a:lstStyle/>
            <a:p>
              <a:pPr>
                <a:defRPr/>
              </a:pPr>
              <a:endParaRPr lang="de-DE"/>
            </a:p>
          </p:txBody>
        </p:sp>
        <p:sp>
          <p:nvSpPr>
            <p:cNvPr id="11" name="Oval 9"/>
            <p:cNvSpPr>
              <a:spLocks noChangeArrowheads="1"/>
            </p:cNvSpPr>
            <p:nvPr/>
          </p:nvSpPr>
          <p:spPr bwMode="invGray">
            <a:xfrm>
              <a:off x="555" y="794"/>
              <a:ext cx="42" cy="42"/>
            </a:xfrm>
            <a:prstGeom prst="ellipse">
              <a:avLst/>
            </a:prstGeom>
            <a:solidFill>
              <a:schemeClr val="tx2"/>
            </a:solidFill>
            <a:ln w="9525">
              <a:noFill/>
              <a:round/>
              <a:headEnd/>
              <a:tailEnd/>
            </a:ln>
            <a:effectLst/>
          </p:spPr>
          <p:txBody>
            <a:bodyPr/>
            <a:lstStyle/>
            <a:p>
              <a:pPr>
                <a:defRPr/>
              </a:pPr>
              <a:endParaRPr lang="de-DE"/>
            </a:p>
          </p:txBody>
        </p:sp>
        <p:sp>
          <p:nvSpPr>
            <p:cNvPr id="12" name="Oval 10"/>
            <p:cNvSpPr>
              <a:spLocks noChangeArrowheads="1"/>
            </p:cNvSpPr>
            <p:nvPr/>
          </p:nvSpPr>
          <p:spPr bwMode="invGray">
            <a:xfrm>
              <a:off x="555" y="939"/>
              <a:ext cx="42" cy="41"/>
            </a:xfrm>
            <a:prstGeom prst="ellipse">
              <a:avLst/>
            </a:prstGeom>
            <a:solidFill>
              <a:schemeClr val="tx2"/>
            </a:solidFill>
            <a:ln w="9525">
              <a:noFill/>
              <a:round/>
              <a:headEnd/>
              <a:tailEnd/>
            </a:ln>
            <a:effectLst/>
          </p:spPr>
          <p:txBody>
            <a:bodyPr/>
            <a:lstStyle/>
            <a:p>
              <a:pPr>
                <a:defRPr/>
              </a:pPr>
              <a:endParaRPr lang="de-DE"/>
            </a:p>
          </p:txBody>
        </p:sp>
        <p:sp>
          <p:nvSpPr>
            <p:cNvPr id="13" name="Oval 11"/>
            <p:cNvSpPr>
              <a:spLocks noChangeArrowheads="1"/>
            </p:cNvSpPr>
            <p:nvPr/>
          </p:nvSpPr>
          <p:spPr bwMode="invGray">
            <a:xfrm>
              <a:off x="555" y="1082"/>
              <a:ext cx="42" cy="41"/>
            </a:xfrm>
            <a:prstGeom prst="ellipse">
              <a:avLst/>
            </a:prstGeom>
            <a:solidFill>
              <a:schemeClr val="tx2"/>
            </a:solidFill>
            <a:ln w="9525">
              <a:noFill/>
              <a:round/>
              <a:headEnd/>
              <a:tailEnd/>
            </a:ln>
            <a:effectLst/>
          </p:spPr>
          <p:txBody>
            <a:bodyPr/>
            <a:lstStyle/>
            <a:p>
              <a:pPr>
                <a:defRPr/>
              </a:pPr>
              <a:endParaRPr lang="de-DE"/>
            </a:p>
          </p:txBody>
        </p:sp>
        <p:sp>
          <p:nvSpPr>
            <p:cNvPr id="14" name="Oval 12"/>
            <p:cNvSpPr>
              <a:spLocks noChangeArrowheads="1"/>
            </p:cNvSpPr>
            <p:nvPr/>
          </p:nvSpPr>
          <p:spPr bwMode="invGray">
            <a:xfrm>
              <a:off x="555" y="1227"/>
              <a:ext cx="42" cy="40"/>
            </a:xfrm>
            <a:prstGeom prst="ellipse">
              <a:avLst/>
            </a:prstGeom>
            <a:solidFill>
              <a:schemeClr val="tx2"/>
            </a:solidFill>
            <a:ln w="9525">
              <a:noFill/>
              <a:round/>
              <a:headEnd/>
              <a:tailEnd/>
            </a:ln>
            <a:effectLst/>
          </p:spPr>
          <p:txBody>
            <a:bodyPr/>
            <a:lstStyle/>
            <a:p>
              <a:pPr>
                <a:defRPr/>
              </a:pPr>
              <a:endParaRPr lang="de-DE"/>
            </a:p>
          </p:txBody>
        </p:sp>
        <p:sp>
          <p:nvSpPr>
            <p:cNvPr id="15" name="Oval 13"/>
            <p:cNvSpPr>
              <a:spLocks noChangeArrowheads="1"/>
            </p:cNvSpPr>
            <p:nvPr/>
          </p:nvSpPr>
          <p:spPr bwMode="invGray">
            <a:xfrm>
              <a:off x="555" y="1371"/>
              <a:ext cx="42" cy="41"/>
            </a:xfrm>
            <a:prstGeom prst="ellipse">
              <a:avLst/>
            </a:prstGeom>
            <a:solidFill>
              <a:schemeClr val="tx2"/>
            </a:solidFill>
            <a:ln w="9525">
              <a:noFill/>
              <a:round/>
              <a:headEnd/>
              <a:tailEnd/>
            </a:ln>
            <a:effectLst/>
          </p:spPr>
          <p:txBody>
            <a:bodyPr/>
            <a:lstStyle/>
            <a:p>
              <a:pPr>
                <a:defRPr/>
              </a:pPr>
              <a:endParaRPr lang="de-DE"/>
            </a:p>
          </p:txBody>
        </p:sp>
        <p:grpSp>
          <p:nvGrpSpPr>
            <p:cNvPr id="16" name="Group 14"/>
            <p:cNvGrpSpPr>
              <a:grpSpLocks/>
            </p:cNvGrpSpPr>
            <p:nvPr/>
          </p:nvGrpSpPr>
          <p:grpSpPr bwMode="auto">
            <a:xfrm>
              <a:off x="2859" y="4202"/>
              <a:ext cx="2729" cy="41"/>
              <a:chOff x="2859" y="4202"/>
              <a:chExt cx="2729" cy="41"/>
            </a:xfrm>
          </p:grpSpPr>
          <p:sp>
            <p:nvSpPr>
              <p:cNvPr id="22" name="Oval 15"/>
              <p:cNvSpPr>
                <a:spLocks noChangeArrowheads="1"/>
              </p:cNvSpPr>
              <p:nvPr/>
            </p:nvSpPr>
            <p:spPr bwMode="invGray">
              <a:xfrm>
                <a:off x="2859" y="4202"/>
                <a:ext cx="42" cy="41"/>
              </a:xfrm>
              <a:prstGeom prst="ellipse">
                <a:avLst/>
              </a:prstGeom>
              <a:solidFill>
                <a:schemeClr val="tx2"/>
              </a:solidFill>
              <a:ln w="9525">
                <a:noFill/>
                <a:round/>
                <a:headEnd/>
                <a:tailEnd/>
              </a:ln>
              <a:effectLst/>
            </p:spPr>
            <p:txBody>
              <a:bodyPr/>
              <a:lstStyle/>
              <a:p>
                <a:pPr>
                  <a:defRPr/>
                </a:pPr>
                <a:endParaRPr lang="de-DE"/>
              </a:p>
            </p:txBody>
          </p:sp>
          <p:sp>
            <p:nvSpPr>
              <p:cNvPr id="23" name="Oval 16"/>
              <p:cNvSpPr>
                <a:spLocks noChangeArrowheads="1"/>
              </p:cNvSpPr>
              <p:nvPr/>
            </p:nvSpPr>
            <p:spPr bwMode="invGray">
              <a:xfrm>
                <a:off x="3243" y="4202"/>
                <a:ext cx="42" cy="41"/>
              </a:xfrm>
              <a:prstGeom prst="ellipse">
                <a:avLst/>
              </a:prstGeom>
              <a:solidFill>
                <a:schemeClr val="tx2"/>
              </a:solidFill>
              <a:ln w="9525">
                <a:noFill/>
                <a:round/>
                <a:headEnd/>
                <a:tailEnd/>
              </a:ln>
              <a:effectLst/>
            </p:spPr>
            <p:txBody>
              <a:bodyPr/>
              <a:lstStyle/>
              <a:p>
                <a:pPr>
                  <a:defRPr/>
                </a:pPr>
                <a:endParaRPr lang="de-DE"/>
              </a:p>
            </p:txBody>
          </p:sp>
          <p:sp>
            <p:nvSpPr>
              <p:cNvPr id="24" name="Oval 17"/>
              <p:cNvSpPr>
                <a:spLocks noChangeArrowheads="1"/>
              </p:cNvSpPr>
              <p:nvPr/>
            </p:nvSpPr>
            <p:spPr bwMode="invGray">
              <a:xfrm>
                <a:off x="3627" y="4202"/>
                <a:ext cx="41" cy="41"/>
              </a:xfrm>
              <a:prstGeom prst="ellipse">
                <a:avLst/>
              </a:prstGeom>
              <a:solidFill>
                <a:schemeClr val="tx2"/>
              </a:solidFill>
              <a:ln w="9525">
                <a:noFill/>
                <a:round/>
                <a:headEnd/>
                <a:tailEnd/>
              </a:ln>
              <a:effectLst/>
            </p:spPr>
            <p:txBody>
              <a:bodyPr/>
              <a:lstStyle/>
              <a:p>
                <a:pPr>
                  <a:defRPr/>
                </a:pPr>
                <a:endParaRPr lang="de-DE"/>
              </a:p>
            </p:txBody>
          </p:sp>
          <p:sp>
            <p:nvSpPr>
              <p:cNvPr id="25" name="Oval 18"/>
              <p:cNvSpPr>
                <a:spLocks noChangeArrowheads="1"/>
              </p:cNvSpPr>
              <p:nvPr/>
            </p:nvSpPr>
            <p:spPr bwMode="invGray">
              <a:xfrm>
                <a:off x="4011" y="4202"/>
                <a:ext cx="41" cy="41"/>
              </a:xfrm>
              <a:prstGeom prst="ellipse">
                <a:avLst/>
              </a:prstGeom>
              <a:solidFill>
                <a:schemeClr val="tx2"/>
              </a:solidFill>
              <a:ln w="9525">
                <a:noFill/>
                <a:round/>
                <a:headEnd/>
                <a:tailEnd/>
              </a:ln>
              <a:effectLst/>
            </p:spPr>
            <p:txBody>
              <a:bodyPr/>
              <a:lstStyle/>
              <a:p>
                <a:pPr>
                  <a:defRPr/>
                </a:pPr>
                <a:endParaRPr lang="de-DE"/>
              </a:p>
            </p:txBody>
          </p:sp>
          <p:sp>
            <p:nvSpPr>
              <p:cNvPr id="26" name="Oval 19"/>
              <p:cNvSpPr>
                <a:spLocks noChangeArrowheads="1"/>
              </p:cNvSpPr>
              <p:nvPr/>
            </p:nvSpPr>
            <p:spPr bwMode="invGray">
              <a:xfrm>
                <a:off x="4395" y="4202"/>
                <a:ext cx="42" cy="41"/>
              </a:xfrm>
              <a:prstGeom prst="ellipse">
                <a:avLst/>
              </a:prstGeom>
              <a:solidFill>
                <a:schemeClr val="tx2"/>
              </a:solidFill>
              <a:ln w="9525">
                <a:noFill/>
                <a:round/>
                <a:headEnd/>
                <a:tailEnd/>
              </a:ln>
              <a:effectLst/>
            </p:spPr>
            <p:txBody>
              <a:bodyPr/>
              <a:lstStyle/>
              <a:p>
                <a:pPr>
                  <a:defRPr/>
                </a:pPr>
                <a:endParaRPr lang="de-DE"/>
              </a:p>
            </p:txBody>
          </p:sp>
          <p:sp>
            <p:nvSpPr>
              <p:cNvPr id="27" name="Oval 20"/>
              <p:cNvSpPr>
                <a:spLocks noChangeArrowheads="1"/>
              </p:cNvSpPr>
              <p:nvPr/>
            </p:nvSpPr>
            <p:spPr bwMode="invGray">
              <a:xfrm>
                <a:off x="4779" y="4202"/>
                <a:ext cx="42" cy="41"/>
              </a:xfrm>
              <a:prstGeom prst="ellipse">
                <a:avLst/>
              </a:prstGeom>
              <a:solidFill>
                <a:schemeClr val="tx2"/>
              </a:solidFill>
              <a:ln w="9525">
                <a:noFill/>
                <a:round/>
                <a:headEnd/>
                <a:tailEnd/>
              </a:ln>
              <a:effectLst/>
            </p:spPr>
            <p:txBody>
              <a:bodyPr/>
              <a:lstStyle/>
              <a:p>
                <a:pPr>
                  <a:defRPr/>
                </a:pPr>
                <a:endParaRPr lang="de-DE"/>
              </a:p>
            </p:txBody>
          </p:sp>
          <p:sp>
            <p:nvSpPr>
              <p:cNvPr id="28" name="Oval 21"/>
              <p:cNvSpPr>
                <a:spLocks noChangeArrowheads="1"/>
              </p:cNvSpPr>
              <p:nvPr/>
            </p:nvSpPr>
            <p:spPr bwMode="invGray">
              <a:xfrm>
                <a:off x="5163" y="4202"/>
                <a:ext cx="42" cy="41"/>
              </a:xfrm>
              <a:prstGeom prst="ellipse">
                <a:avLst/>
              </a:prstGeom>
              <a:solidFill>
                <a:schemeClr val="tx2"/>
              </a:solidFill>
              <a:ln w="9525">
                <a:noFill/>
                <a:round/>
                <a:headEnd/>
                <a:tailEnd/>
              </a:ln>
              <a:effectLst/>
            </p:spPr>
            <p:txBody>
              <a:bodyPr/>
              <a:lstStyle/>
              <a:p>
                <a:pPr>
                  <a:defRPr/>
                </a:pPr>
                <a:endParaRPr lang="de-DE"/>
              </a:p>
            </p:txBody>
          </p:sp>
          <p:sp>
            <p:nvSpPr>
              <p:cNvPr id="29" name="Oval 22"/>
              <p:cNvSpPr>
                <a:spLocks noChangeArrowheads="1"/>
              </p:cNvSpPr>
              <p:nvPr/>
            </p:nvSpPr>
            <p:spPr bwMode="invGray">
              <a:xfrm>
                <a:off x="5547" y="4202"/>
                <a:ext cx="41" cy="41"/>
              </a:xfrm>
              <a:prstGeom prst="ellipse">
                <a:avLst/>
              </a:prstGeom>
              <a:solidFill>
                <a:schemeClr val="tx2"/>
              </a:solidFill>
              <a:ln w="9525">
                <a:noFill/>
                <a:round/>
                <a:headEnd/>
                <a:tailEnd/>
              </a:ln>
              <a:effectLst/>
            </p:spPr>
            <p:txBody>
              <a:bodyPr/>
              <a:lstStyle/>
              <a:p>
                <a:pPr>
                  <a:defRPr/>
                </a:pPr>
                <a:endParaRPr lang="de-DE"/>
              </a:p>
            </p:txBody>
          </p:sp>
        </p:grpSp>
        <p:sp>
          <p:nvSpPr>
            <p:cNvPr id="17" name="Oval 23"/>
            <p:cNvSpPr>
              <a:spLocks noChangeArrowheads="1"/>
            </p:cNvSpPr>
            <p:nvPr/>
          </p:nvSpPr>
          <p:spPr bwMode="invGray">
            <a:xfrm>
              <a:off x="555" y="507"/>
              <a:ext cx="42" cy="40"/>
            </a:xfrm>
            <a:prstGeom prst="ellipse">
              <a:avLst/>
            </a:prstGeom>
            <a:solidFill>
              <a:schemeClr val="tx2"/>
            </a:solidFill>
            <a:ln w="9525">
              <a:noFill/>
              <a:round/>
              <a:headEnd/>
              <a:tailEnd/>
            </a:ln>
            <a:effectLst/>
          </p:spPr>
          <p:txBody>
            <a:bodyPr/>
            <a:lstStyle/>
            <a:p>
              <a:pPr>
                <a:defRPr/>
              </a:pPr>
              <a:endParaRPr lang="de-DE"/>
            </a:p>
          </p:txBody>
        </p:sp>
        <p:grpSp>
          <p:nvGrpSpPr>
            <p:cNvPr id="18" name="Group 24"/>
            <p:cNvGrpSpPr>
              <a:grpSpLocks/>
            </p:cNvGrpSpPr>
            <p:nvPr/>
          </p:nvGrpSpPr>
          <p:grpSpPr bwMode="auto">
            <a:xfrm>
              <a:off x="0" y="2327"/>
              <a:ext cx="1203" cy="1203"/>
              <a:chOff x="0" y="2327"/>
              <a:chExt cx="1203" cy="1203"/>
            </a:xfrm>
          </p:grpSpPr>
          <p:sp>
            <p:nvSpPr>
              <p:cNvPr id="19" name="Freeform 25"/>
              <p:cNvSpPr>
                <a:spLocks/>
              </p:cNvSpPr>
              <p:nvPr/>
            </p:nvSpPr>
            <p:spPr bwMode="invGray">
              <a:xfrm>
                <a:off x="0" y="2394"/>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de-DE"/>
              </a:p>
            </p:txBody>
          </p:sp>
          <p:sp>
            <p:nvSpPr>
              <p:cNvPr id="20" name="Freeform 26"/>
              <p:cNvSpPr>
                <a:spLocks/>
              </p:cNvSpPr>
              <p:nvPr/>
            </p:nvSpPr>
            <p:spPr bwMode="invGray">
              <a:xfrm>
                <a:off x="379" y="2327"/>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de-DE"/>
              </a:p>
            </p:txBody>
          </p:sp>
          <p:sp>
            <p:nvSpPr>
              <p:cNvPr id="21" name="Freeform 27"/>
              <p:cNvSpPr>
                <a:spLocks/>
              </p:cNvSpPr>
              <p:nvPr/>
            </p:nvSpPr>
            <p:spPr bwMode="invGray">
              <a:xfrm>
                <a:off x="530" y="2834"/>
                <a:ext cx="63" cy="73"/>
              </a:xfrm>
              <a:custGeom>
                <a:avLst/>
                <a:gdLst/>
                <a:ahLst/>
                <a:cxnLst>
                  <a:cxn ang="0">
                    <a:pos x="42" y="65"/>
                  </a:cxn>
                  <a:cxn ang="0">
                    <a:pos x="58" y="72"/>
                  </a:cxn>
                  <a:cxn ang="0">
                    <a:pos x="62" y="72"/>
                  </a:cxn>
                  <a:cxn ang="0">
                    <a:pos x="62" y="67"/>
                  </a:cxn>
                  <a:cxn ang="0">
                    <a:pos x="58" y="65"/>
                  </a:cxn>
                  <a:cxn ang="0">
                    <a:pos x="58" y="62"/>
                  </a:cxn>
                  <a:cxn ang="0">
                    <a:pos x="44" y="56"/>
                  </a:cxn>
                  <a:cxn ang="0">
                    <a:pos x="37" y="45"/>
                  </a:cxn>
                  <a:cxn ang="0">
                    <a:pos x="31" y="34"/>
                  </a:cxn>
                  <a:cxn ang="0">
                    <a:pos x="26" y="20"/>
                  </a:cxn>
                  <a:cxn ang="0">
                    <a:pos x="9" y="0"/>
                  </a:cxn>
                  <a:cxn ang="0">
                    <a:pos x="6" y="4"/>
                  </a:cxn>
                  <a:cxn ang="0">
                    <a:pos x="2" y="9"/>
                  </a:cxn>
                  <a:cxn ang="0">
                    <a:pos x="0" y="11"/>
                  </a:cxn>
                  <a:cxn ang="0">
                    <a:pos x="0" y="18"/>
                  </a:cxn>
                  <a:cxn ang="0">
                    <a:pos x="0" y="20"/>
                  </a:cxn>
                  <a:cxn ang="0">
                    <a:pos x="0" y="20"/>
                  </a:cxn>
                  <a:cxn ang="0">
                    <a:pos x="0" y="20"/>
                  </a:cxn>
                  <a:cxn ang="0">
                    <a:pos x="0" y="20"/>
                  </a:cxn>
                  <a:cxn ang="0">
                    <a:pos x="9" y="31"/>
                  </a:cxn>
                  <a:cxn ang="0">
                    <a:pos x="20" y="45"/>
                  </a:cxn>
                  <a:cxn ang="0">
                    <a:pos x="31" y="56"/>
                  </a:cxn>
                  <a:cxn ang="0">
                    <a:pos x="42" y="65"/>
                  </a:cxn>
                </a:cxnLst>
                <a:rect l="0" t="0" r="r" b="b"/>
                <a:pathLst>
                  <a:path w="63" h="73">
                    <a:moveTo>
                      <a:pt x="42" y="65"/>
                    </a:moveTo>
                    <a:lnTo>
                      <a:pt x="58" y="72"/>
                    </a:lnTo>
                    <a:lnTo>
                      <a:pt x="62" y="72"/>
                    </a:lnTo>
                    <a:lnTo>
                      <a:pt x="62" y="67"/>
                    </a:lnTo>
                    <a:lnTo>
                      <a:pt x="58" y="65"/>
                    </a:lnTo>
                    <a:lnTo>
                      <a:pt x="58" y="62"/>
                    </a:lnTo>
                    <a:lnTo>
                      <a:pt x="44" y="56"/>
                    </a:lnTo>
                    <a:lnTo>
                      <a:pt x="37" y="45"/>
                    </a:lnTo>
                    <a:lnTo>
                      <a:pt x="31" y="34"/>
                    </a:lnTo>
                    <a:lnTo>
                      <a:pt x="26" y="20"/>
                    </a:lnTo>
                    <a:lnTo>
                      <a:pt x="9" y="0"/>
                    </a:lnTo>
                    <a:lnTo>
                      <a:pt x="6" y="4"/>
                    </a:lnTo>
                    <a:lnTo>
                      <a:pt x="2" y="9"/>
                    </a:lnTo>
                    <a:lnTo>
                      <a:pt x="0" y="11"/>
                    </a:lnTo>
                    <a:lnTo>
                      <a:pt x="0" y="18"/>
                    </a:lnTo>
                    <a:lnTo>
                      <a:pt x="0" y="20"/>
                    </a:lnTo>
                    <a:lnTo>
                      <a:pt x="0" y="20"/>
                    </a:lnTo>
                    <a:lnTo>
                      <a:pt x="0" y="20"/>
                    </a:lnTo>
                    <a:lnTo>
                      <a:pt x="0" y="20"/>
                    </a:lnTo>
                    <a:lnTo>
                      <a:pt x="9" y="31"/>
                    </a:lnTo>
                    <a:lnTo>
                      <a:pt x="20" y="45"/>
                    </a:lnTo>
                    <a:lnTo>
                      <a:pt x="31" y="56"/>
                    </a:lnTo>
                    <a:lnTo>
                      <a:pt x="42" y="65"/>
                    </a:lnTo>
                  </a:path>
                </a:pathLst>
              </a:custGeom>
              <a:solidFill>
                <a:schemeClr val="folHlink"/>
              </a:solidFill>
              <a:ln w="9525">
                <a:noFill/>
                <a:round/>
                <a:headEnd type="none" w="sm" len="sm"/>
                <a:tailEnd type="none" w="sm" len="sm"/>
              </a:ln>
              <a:effectLst/>
            </p:spPr>
            <p:txBody>
              <a:bodyPr/>
              <a:lstStyle/>
              <a:p>
                <a:pPr>
                  <a:defRPr/>
                </a:pPr>
                <a:endParaRPr lang="de-DE"/>
              </a:p>
            </p:txBody>
          </p:sp>
        </p:grpSp>
      </p:grpSp>
      <p:sp>
        <p:nvSpPr>
          <p:cNvPr id="3100" name="Rectangle 28"/>
          <p:cNvSpPr>
            <a:spLocks noGrp="1" noChangeArrowheads="1"/>
          </p:cNvSpPr>
          <p:nvPr>
            <p:ph type="ctrTitle" sz="quarter"/>
          </p:nvPr>
        </p:nvSpPr>
        <p:spPr>
          <a:xfrm>
            <a:off x="685800" y="2286000"/>
            <a:ext cx="7772400" cy="1143000"/>
          </a:xfrm>
        </p:spPr>
        <p:txBody>
          <a:bodyPr/>
          <a:lstStyle>
            <a:lvl1pPr>
              <a:defRPr/>
            </a:lvl1pPr>
          </a:lstStyle>
          <a:p>
            <a:r>
              <a:rPr lang="en-US"/>
              <a:t>Hier klicken, um Master-Titelformat zu bearbeiten.</a:t>
            </a:r>
          </a:p>
        </p:txBody>
      </p:sp>
      <p:sp>
        <p:nvSpPr>
          <p:cNvPr id="3101" name="Rectangle 29"/>
          <p:cNvSpPr>
            <a:spLocks noGrp="1" noChangeArrowheads="1"/>
          </p:cNvSpPr>
          <p:nvPr>
            <p:ph type="subTitle" sz="quarter" idx="1"/>
          </p:nvPr>
        </p:nvSpPr>
        <p:spPr>
          <a:xfrm>
            <a:off x="2057400" y="4114800"/>
            <a:ext cx="6400800" cy="1752600"/>
          </a:xfrm>
        </p:spPr>
        <p:txBody>
          <a:bodyPr/>
          <a:lstStyle>
            <a:lvl1pPr marL="0" indent="0" algn="ctr">
              <a:buFontTx/>
              <a:buNone/>
              <a:defRPr/>
            </a:lvl1pPr>
          </a:lstStyle>
          <a:p>
            <a:r>
              <a:rPr lang="en-US"/>
              <a:t>Hier klicken, um Master-Untertitelformat zu bearbeiten.</a:t>
            </a:r>
          </a:p>
        </p:txBody>
      </p:sp>
      <p:sp>
        <p:nvSpPr>
          <p:cNvPr id="30" name="Rectangle 30"/>
          <p:cNvSpPr>
            <a:spLocks noGrp="1" noChangeArrowheads="1"/>
          </p:cNvSpPr>
          <p:nvPr>
            <p:ph type="dt" sz="quarter" idx="10"/>
          </p:nvPr>
        </p:nvSpPr>
        <p:spPr bwMode="auto">
          <a:xfrm>
            <a:off x="685800" y="6248400"/>
            <a:ext cx="1905000" cy="457200"/>
          </a:xfrm>
          <a:prstGeom prst="rect">
            <a:avLst/>
          </a:prstGeom>
          <a:ln w="12700" cap="sq">
            <a:miter lim="800000"/>
            <a:headEnd type="none" w="sm" len="sm"/>
            <a:tailEnd type="none" w="sm" len="sm"/>
          </a:ln>
        </p:spPr>
        <p:txBody>
          <a:bodyPr vert="horz" wrap="square" lIns="91440" tIns="45720" rIns="91440" bIns="45720" numCol="1" anchor="t" anchorCtr="0" compatLnSpc="1">
            <a:prstTxWarp prst="textNoShape">
              <a:avLst/>
            </a:prstTxWarp>
          </a:bodyPr>
          <a:lstStyle>
            <a:lvl1pPr>
              <a:spcBef>
                <a:spcPct val="50000"/>
              </a:spcBef>
              <a:defRPr sz="1400">
                <a:solidFill>
                  <a:srgbClr val="FFFFFF"/>
                </a:solidFill>
                <a:latin typeface="Times New Roman" pitchFamily="18" charset="0"/>
              </a:defRPr>
            </a:lvl1pPr>
          </a:lstStyle>
          <a:p>
            <a:pPr>
              <a:defRPr/>
            </a:pPr>
            <a:endParaRPr lang="en-US"/>
          </a:p>
        </p:txBody>
      </p:sp>
      <p:sp>
        <p:nvSpPr>
          <p:cNvPr id="31" name="Rectangle 31"/>
          <p:cNvSpPr>
            <a:spLocks noGrp="1" noChangeArrowheads="1"/>
          </p:cNvSpPr>
          <p:nvPr>
            <p:ph type="ftr" sz="quarter" idx="11"/>
          </p:nvPr>
        </p:nvSpPr>
        <p:spPr>
          <a:xfrm>
            <a:off x="3124200" y="6248400"/>
            <a:ext cx="2895600" cy="457200"/>
          </a:xfrm>
        </p:spPr>
        <p:txBody>
          <a:bodyPr/>
          <a:lstStyle>
            <a:lvl1pPr algn="ctr">
              <a:defRPr sz="1400">
                <a:solidFill>
                  <a:srgbClr val="FFFFFF"/>
                </a:solidFill>
                <a:latin typeface="Times New Roman" pitchFamily="18" charset="0"/>
              </a:defRPr>
            </a:lvl1pPr>
          </a:lstStyle>
          <a:p>
            <a:pPr>
              <a:defRPr/>
            </a:pPr>
            <a:r>
              <a:rPr lang="de-DE" smtClean="0"/>
              <a:t>Imperative Programmierung - Variablen und Arbeit mit SVN</a:t>
            </a:r>
            <a:endParaRPr lang="en-US"/>
          </a:p>
        </p:txBody>
      </p:sp>
      <p:sp>
        <p:nvSpPr>
          <p:cNvPr id="32" name="Rectangle 32"/>
          <p:cNvSpPr>
            <a:spLocks noGrp="1" noChangeArrowheads="1"/>
          </p:cNvSpPr>
          <p:nvPr>
            <p:ph type="sldNum" sz="quarter" idx="12"/>
          </p:nvPr>
        </p:nvSpPr>
        <p:spPr>
          <a:xfrm>
            <a:off x="6553200" y="6248400"/>
            <a:ext cx="1905000" cy="457200"/>
          </a:xfrm>
        </p:spPr>
        <p:txBody>
          <a:bodyPr/>
          <a:lstStyle>
            <a:lvl1pPr>
              <a:defRPr sz="1400">
                <a:solidFill>
                  <a:srgbClr val="FFFFFF"/>
                </a:solidFill>
                <a:latin typeface="Times New Roman" pitchFamily="18" charset="0"/>
              </a:defRPr>
            </a:lvl1pPr>
          </a:lstStyle>
          <a:p>
            <a:pPr>
              <a:defRPr/>
            </a:pPr>
            <a:fld id="{A710DF4A-A2DB-49A2-937A-B9E68DA57150}" type="slidenum">
              <a:rPr lang="en-US"/>
              <a:pPr>
                <a:defRPr/>
              </a:pPr>
              <a:t>‹#›</a:t>
            </a:fld>
            <a:endParaRPr lang="en-US"/>
          </a:p>
        </p:txBody>
      </p:sp>
    </p:spTree>
  </p:cSld>
  <p:clrMapOvr>
    <a:masterClrMapping/>
  </p:clrMapOvr>
  <p:transition>
    <p:blind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20"/>
          <p:cNvSpPr>
            <a:spLocks noGrp="1" noChangeArrowheads="1"/>
          </p:cNvSpPr>
          <p:nvPr>
            <p:ph type="ftr" sz="quarter" idx="10"/>
          </p:nvPr>
        </p:nvSpPr>
        <p:spPr>
          <a:ln/>
        </p:spPr>
        <p:txBody>
          <a:bodyPr/>
          <a:lstStyle>
            <a:lvl1pPr>
              <a:defRPr/>
            </a:lvl1pPr>
          </a:lstStyle>
          <a:p>
            <a:pPr>
              <a:defRPr/>
            </a:pPr>
            <a:r>
              <a:rPr lang="de-DE" smtClean="0"/>
              <a:t>Imperative Programmierung - Variablen und Arbeit mit SVN</a:t>
            </a:r>
            <a:endParaRPr lang="en-US"/>
          </a:p>
        </p:txBody>
      </p:sp>
      <p:sp>
        <p:nvSpPr>
          <p:cNvPr id="5" name="Rectangle 21"/>
          <p:cNvSpPr>
            <a:spLocks noGrp="1" noChangeArrowheads="1"/>
          </p:cNvSpPr>
          <p:nvPr>
            <p:ph type="sldNum" sz="quarter" idx="11"/>
          </p:nvPr>
        </p:nvSpPr>
        <p:spPr>
          <a:ln/>
        </p:spPr>
        <p:txBody>
          <a:bodyPr/>
          <a:lstStyle>
            <a:lvl1pPr>
              <a:defRPr/>
            </a:lvl1pPr>
          </a:lstStyle>
          <a:p>
            <a:pPr>
              <a:defRPr/>
            </a:pPr>
            <a:fld id="{C9D1969F-F580-4036-8569-1ECC18F84F21}" type="slidenum">
              <a:rPr lang="en-US"/>
              <a:pPr>
                <a:defRPr/>
              </a:pPr>
              <a:t>‹#›</a:t>
            </a:fld>
            <a:endParaRPr lang="en-US" sz="1400"/>
          </a:p>
        </p:txBody>
      </p:sp>
    </p:spTree>
  </p:cSld>
  <p:clrMapOvr>
    <a:masterClrMapping/>
  </p:clrMapOvr>
  <p:transition>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52400"/>
            <a:ext cx="1962150" cy="6096000"/>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609600" y="152400"/>
            <a:ext cx="57340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20"/>
          <p:cNvSpPr>
            <a:spLocks noGrp="1" noChangeArrowheads="1"/>
          </p:cNvSpPr>
          <p:nvPr>
            <p:ph type="ftr" sz="quarter" idx="10"/>
          </p:nvPr>
        </p:nvSpPr>
        <p:spPr>
          <a:ln/>
        </p:spPr>
        <p:txBody>
          <a:bodyPr/>
          <a:lstStyle>
            <a:lvl1pPr>
              <a:defRPr/>
            </a:lvl1pPr>
          </a:lstStyle>
          <a:p>
            <a:pPr>
              <a:defRPr/>
            </a:pPr>
            <a:r>
              <a:rPr lang="de-DE" smtClean="0"/>
              <a:t>Imperative Programmierung - Variablen und Arbeit mit SVN</a:t>
            </a:r>
            <a:endParaRPr lang="en-US"/>
          </a:p>
        </p:txBody>
      </p:sp>
      <p:sp>
        <p:nvSpPr>
          <p:cNvPr id="5" name="Rectangle 21"/>
          <p:cNvSpPr>
            <a:spLocks noGrp="1" noChangeArrowheads="1"/>
          </p:cNvSpPr>
          <p:nvPr>
            <p:ph type="sldNum" sz="quarter" idx="11"/>
          </p:nvPr>
        </p:nvSpPr>
        <p:spPr>
          <a:ln/>
        </p:spPr>
        <p:txBody>
          <a:bodyPr/>
          <a:lstStyle>
            <a:lvl1pPr>
              <a:defRPr/>
            </a:lvl1pPr>
          </a:lstStyle>
          <a:p>
            <a:pPr>
              <a:defRPr/>
            </a:pPr>
            <a:fld id="{CFA1EB90-A149-46AA-A40E-7B4BF532A92C}" type="slidenum">
              <a:rPr lang="en-US"/>
              <a:pPr>
                <a:defRPr/>
              </a:pPr>
              <a:t>‹#›</a:t>
            </a:fld>
            <a:endParaRPr lang="en-US" sz="1400"/>
          </a:p>
        </p:txBody>
      </p:sp>
    </p:spTree>
  </p:cSld>
  <p:clrMapOvr>
    <a:masterClrMapping/>
  </p:clrMapOvr>
  <p:transition>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20"/>
          <p:cNvSpPr>
            <a:spLocks noGrp="1" noChangeArrowheads="1"/>
          </p:cNvSpPr>
          <p:nvPr>
            <p:ph type="ftr" sz="quarter" idx="10"/>
          </p:nvPr>
        </p:nvSpPr>
        <p:spPr>
          <a:ln/>
        </p:spPr>
        <p:txBody>
          <a:bodyPr/>
          <a:lstStyle>
            <a:lvl1pPr>
              <a:defRPr/>
            </a:lvl1pPr>
          </a:lstStyle>
          <a:p>
            <a:pPr>
              <a:defRPr/>
            </a:pPr>
            <a:r>
              <a:rPr lang="de-DE" smtClean="0"/>
              <a:t>Imperative Programmierung - Variablen und Arbeit mit SVN</a:t>
            </a:r>
            <a:endParaRPr lang="en-US"/>
          </a:p>
        </p:txBody>
      </p:sp>
      <p:sp>
        <p:nvSpPr>
          <p:cNvPr id="5" name="Rectangle 21"/>
          <p:cNvSpPr>
            <a:spLocks noGrp="1" noChangeArrowheads="1"/>
          </p:cNvSpPr>
          <p:nvPr>
            <p:ph type="sldNum" sz="quarter" idx="11"/>
          </p:nvPr>
        </p:nvSpPr>
        <p:spPr>
          <a:ln/>
        </p:spPr>
        <p:txBody>
          <a:bodyPr/>
          <a:lstStyle>
            <a:lvl1pPr>
              <a:defRPr/>
            </a:lvl1pPr>
          </a:lstStyle>
          <a:p>
            <a:pPr>
              <a:defRPr/>
            </a:pPr>
            <a:fld id="{E0536FC2-5551-4920-9964-603C65BFA14C}" type="slidenum">
              <a:rPr lang="en-US"/>
              <a:pPr>
                <a:defRPr/>
              </a:pPr>
              <a:t>‹#›</a:t>
            </a:fld>
            <a:endParaRPr lang="en-US" sz="1400"/>
          </a:p>
        </p:txBody>
      </p:sp>
    </p:spTree>
  </p:cSld>
  <p:clrMapOvr>
    <a:masterClrMapping/>
  </p:clrMapOvr>
  <p:transition>
    <p:blind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0"/>
          <p:cNvSpPr>
            <a:spLocks noGrp="1" noChangeArrowheads="1"/>
          </p:cNvSpPr>
          <p:nvPr>
            <p:ph type="ftr" sz="quarter" idx="10"/>
          </p:nvPr>
        </p:nvSpPr>
        <p:spPr>
          <a:ln/>
        </p:spPr>
        <p:txBody>
          <a:bodyPr/>
          <a:lstStyle>
            <a:lvl1pPr>
              <a:defRPr/>
            </a:lvl1pPr>
          </a:lstStyle>
          <a:p>
            <a:pPr>
              <a:defRPr/>
            </a:pPr>
            <a:r>
              <a:rPr lang="de-DE" smtClean="0"/>
              <a:t>Imperative Programmierung - Variablen und Arbeit mit SVN</a:t>
            </a:r>
            <a:endParaRPr lang="en-US"/>
          </a:p>
        </p:txBody>
      </p:sp>
      <p:sp>
        <p:nvSpPr>
          <p:cNvPr id="5" name="Rectangle 21"/>
          <p:cNvSpPr>
            <a:spLocks noGrp="1" noChangeArrowheads="1"/>
          </p:cNvSpPr>
          <p:nvPr>
            <p:ph type="sldNum" sz="quarter" idx="11"/>
          </p:nvPr>
        </p:nvSpPr>
        <p:spPr>
          <a:ln/>
        </p:spPr>
        <p:txBody>
          <a:bodyPr/>
          <a:lstStyle>
            <a:lvl1pPr>
              <a:defRPr/>
            </a:lvl1pPr>
          </a:lstStyle>
          <a:p>
            <a:pPr>
              <a:defRPr/>
            </a:pPr>
            <a:fld id="{6D9821FC-538F-49E3-92E0-9EF945572642}" type="slidenum">
              <a:rPr lang="en-US"/>
              <a:pPr>
                <a:defRPr/>
              </a:pPr>
              <a:t>‹#›</a:t>
            </a:fld>
            <a:endParaRPr lang="en-US" sz="1400"/>
          </a:p>
        </p:txBody>
      </p:sp>
    </p:spTree>
  </p:cSld>
  <p:clrMapOvr>
    <a:masterClrMapping/>
  </p:clrMapOvr>
  <p:transition>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609600" y="1447800"/>
            <a:ext cx="38481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10100" y="1447800"/>
            <a:ext cx="38481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20"/>
          <p:cNvSpPr>
            <a:spLocks noGrp="1" noChangeArrowheads="1"/>
          </p:cNvSpPr>
          <p:nvPr>
            <p:ph type="ftr" sz="quarter" idx="10"/>
          </p:nvPr>
        </p:nvSpPr>
        <p:spPr>
          <a:ln/>
        </p:spPr>
        <p:txBody>
          <a:bodyPr/>
          <a:lstStyle>
            <a:lvl1pPr>
              <a:defRPr/>
            </a:lvl1pPr>
          </a:lstStyle>
          <a:p>
            <a:pPr>
              <a:defRPr/>
            </a:pPr>
            <a:r>
              <a:rPr lang="de-DE" smtClean="0"/>
              <a:t>Imperative Programmierung - Variablen und Arbeit mit SVN</a:t>
            </a:r>
            <a:endParaRPr lang="en-US"/>
          </a:p>
        </p:txBody>
      </p:sp>
      <p:sp>
        <p:nvSpPr>
          <p:cNvPr id="6" name="Rectangle 21"/>
          <p:cNvSpPr>
            <a:spLocks noGrp="1" noChangeArrowheads="1"/>
          </p:cNvSpPr>
          <p:nvPr>
            <p:ph type="sldNum" sz="quarter" idx="11"/>
          </p:nvPr>
        </p:nvSpPr>
        <p:spPr>
          <a:ln/>
        </p:spPr>
        <p:txBody>
          <a:bodyPr/>
          <a:lstStyle>
            <a:lvl1pPr>
              <a:defRPr/>
            </a:lvl1pPr>
          </a:lstStyle>
          <a:p>
            <a:pPr>
              <a:defRPr/>
            </a:pPr>
            <a:fld id="{93CAD5C1-6D04-43EF-94AA-B09397B1326E}" type="slidenum">
              <a:rPr lang="en-US"/>
              <a:pPr>
                <a:defRPr/>
              </a:pPr>
              <a:t>‹#›</a:t>
            </a:fld>
            <a:endParaRPr lang="en-US" sz="1400"/>
          </a:p>
        </p:txBody>
      </p:sp>
    </p:spTree>
  </p:cSld>
  <p:clrMapOvr>
    <a:masterClrMapping/>
  </p:clrMapOvr>
  <p:transition>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20"/>
          <p:cNvSpPr>
            <a:spLocks noGrp="1" noChangeArrowheads="1"/>
          </p:cNvSpPr>
          <p:nvPr>
            <p:ph type="ftr" sz="quarter" idx="10"/>
          </p:nvPr>
        </p:nvSpPr>
        <p:spPr>
          <a:ln/>
        </p:spPr>
        <p:txBody>
          <a:bodyPr/>
          <a:lstStyle>
            <a:lvl1pPr>
              <a:defRPr/>
            </a:lvl1pPr>
          </a:lstStyle>
          <a:p>
            <a:pPr>
              <a:defRPr/>
            </a:pPr>
            <a:r>
              <a:rPr lang="de-DE" smtClean="0"/>
              <a:t>Imperative Programmierung - Variablen und Arbeit mit SVN</a:t>
            </a:r>
            <a:endParaRPr lang="en-US"/>
          </a:p>
        </p:txBody>
      </p:sp>
      <p:sp>
        <p:nvSpPr>
          <p:cNvPr id="8" name="Rectangle 21"/>
          <p:cNvSpPr>
            <a:spLocks noGrp="1" noChangeArrowheads="1"/>
          </p:cNvSpPr>
          <p:nvPr>
            <p:ph type="sldNum" sz="quarter" idx="11"/>
          </p:nvPr>
        </p:nvSpPr>
        <p:spPr>
          <a:ln/>
        </p:spPr>
        <p:txBody>
          <a:bodyPr/>
          <a:lstStyle>
            <a:lvl1pPr>
              <a:defRPr/>
            </a:lvl1pPr>
          </a:lstStyle>
          <a:p>
            <a:pPr>
              <a:defRPr/>
            </a:pPr>
            <a:fld id="{1457606D-1B43-444B-85FC-DC81D3FF7989}" type="slidenum">
              <a:rPr lang="en-US"/>
              <a:pPr>
                <a:defRPr/>
              </a:pPr>
              <a:t>‹#›</a:t>
            </a:fld>
            <a:endParaRPr lang="en-US" sz="1400"/>
          </a:p>
        </p:txBody>
      </p:sp>
    </p:spTree>
  </p:cSld>
  <p:clrMapOvr>
    <a:masterClrMapping/>
  </p:clrMapOvr>
  <p:transition>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20"/>
          <p:cNvSpPr>
            <a:spLocks noGrp="1" noChangeArrowheads="1"/>
          </p:cNvSpPr>
          <p:nvPr>
            <p:ph type="ftr" sz="quarter" idx="10"/>
          </p:nvPr>
        </p:nvSpPr>
        <p:spPr>
          <a:ln/>
        </p:spPr>
        <p:txBody>
          <a:bodyPr/>
          <a:lstStyle>
            <a:lvl1pPr>
              <a:defRPr/>
            </a:lvl1pPr>
          </a:lstStyle>
          <a:p>
            <a:pPr>
              <a:defRPr/>
            </a:pPr>
            <a:r>
              <a:rPr lang="de-DE" smtClean="0"/>
              <a:t>Imperative Programmierung - Variablen und Arbeit mit SVN</a:t>
            </a:r>
            <a:endParaRPr lang="en-US"/>
          </a:p>
        </p:txBody>
      </p:sp>
      <p:sp>
        <p:nvSpPr>
          <p:cNvPr id="4" name="Rectangle 21"/>
          <p:cNvSpPr>
            <a:spLocks noGrp="1" noChangeArrowheads="1"/>
          </p:cNvSpPr>
          <p:nvPr>
            <p:ph type="sldNum" sz="quarter" idx="11"/>
          </p:nvPr>
        </p:nvSpPr>
        <p:spPr>
          <a:ln/>
        </p:spPr>
        <p:txBody>
          <a:bodyPr/>
          <a:lstStyle>
            <a:lvl1pPr>
              <a:defRPr/>
            </a:lvl1pPr>
          </a:lstStyle>
          <a:p>
            <a:pPr>
              <a:defRPr/>
            </a:pPr>
            <a:fld id="{B4FF1E34-EA48-4E24-BD63-6191931B4DDE}" type="slidenum">
              <a:rPr lang="en-US"/>
              <a:pPr>
                <a:defRPr/>
              </a:pPr>
              <a:t>‹#›</a:t>
            </a:fld>
            <a:endParaRPr lang="en-US" sz="1400"/>
          </a:p>
        </p:txBody>
      </p:sp>
    </p:spTree>
  </p:cSld>
  <p:clrMapOvr>
    <a:masterClrMapping/>
  </p:clrMapOvr>
  <p:transition>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
          <p:cNvSpPr>
            <a:spLocks noGrp="1" noChangeArrowheads="1"/>
          </p:cNvSpPr>
          <p:nvPr>
            <p:ph type="ftr" sz="quarter" idx="10"/>
          </p:nvPr>
        </p:nvSpPr>
        <p:spPr>
          <a:ln/>
        </p:spPr>
        <p:txBody>
          <a:bodyPr/>
          <a:lstStyle>
            <a:lvl1pPr>
              <a:defRPr/>
            </a:lvl1pPr>
          </a:lstStyle>
          <a:p>
            <a:pPr>
              <a:defRPr/>
            </a:pPr>
            <a:r>
              <a:rPr lang="de-DE" smtClean="0"/>
              <a:t>Imperative Programmierung - Variablen und Arbeit mit SVN</a:t>
            </a:r>
            <a:endParaRPr lang="en-US"/>
          </a:p>
        </p:txBody>
      </p:sp>
      <p:sp>
        <p:nvSpPr>
          <p:cNvPr id="3" name="Rectangle 21"/>
          <p:cNvSpPr>
            <a:spLocks noGrp="1" noChangeArrowheads="1"/>
          </p:cNvSpPr>
          <p:nvPr>
            <p:ph type="sldNum" sz="quarter" idx="11"/>
          </p:nvPr>
        </p:nvSpPr>
        <p:spPr>
          <a:ln/>
        </p:spPr>
        <p:txBody>
          <a:bodyPr/>
          <a:lstStyle>
            <a:lvl1pPr>
              <a:defRPr/>
            </a:lvl1pPr>
          </a:lstStyle>
          <a:p>
            <a:pPr>
              <a:defRPr/>
            </a:pPr>
            <a:fld id="{A44604F5-1782-4595-99AD-A887F9F9FB4B}" type="slidenum">
              <a:rPr lang="en-US"/>
              <a:pPr>
                <a:defRPr/>
              </a:pPr>
              <a:t>‹#›</a:t>
            </a:fld>
            <a:endParaRPr lang="en-US" sz="1400"/>
          </a:p>
        </p:txBody>
      </p:sp>
    </p:spTree>
  </p:cSld>
  <p:clrMapOvr>
    <a:masterClrMapping/>
  </p:clrMapOvr>
  <p:transition>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
          <p:cNvSpPr>
            <a:spLocks noGrp="1" noChangeArrowheads="1"/>
          </p:cNvSpPr>
          <p:nvPr>
            <p:ph type="ftr" sz="quarter" idx="10"/>
          </p:nvPr>
        </p:nvSpPr>
        <p:spPr>
          <a:ln/>
        </p:spPr>
        <p:txBody>
          <a:bodyPr/>
          <a:lstStyle>
            <a:lvl1pPr>
              <a:defRPr/>
            </a:lvl1pPr>
          </a:lstStyle>
          <a:p>
            <a:pPr>
              <a:defRPr/>
            </a:pPr>
            <a:r>
              <a:rPr lang="de-DE" smtClean="0"/>
              <a:t>Imperative Programmierung - Variablen und Arbeit mit SVN</a:t>
            </a:r>
            <a:endParaRPr lang="en-US"/>
          </a:p>
        </p:txBody>
      </p:sp>
      <p:sp>
        <p:nvSpPr>
          <p:cNvPr id="6" name="Rectangle 21"/>
          <p:cNvSpPr>
            <a:spLocks noGrp="1" noChangeArrowheads="1"/>
          </p:cNvSpPr>
          <p:nvPr>
            <p:ph type="sldNum" sz="quarter" idx="11"/>
          </p:nvPr>
        </p:nvSpPr>
        <p:spPr>
          <a:ln/>
        </p:spPr>
        <p:txBody>
          <a:bodyPr/>
          <a:lstStyle>
            <a:lvl1pPr>
              <a:defRPr/>
            </a:lvl1pPr>
          </a:lstStyle>
          <a:p>
            <a:pPr>
              <a:defRPr/>
            </a:pPr>
            <a:fld id="{FDF23185-9FA0-4A8C-B99C-D71BE6803247}" type="slidenum">
              <a:rPr lang="en-US"/>
              <a:pPr>
                <a:defRPr/>
              </a:pPr>
              <a:t>‹#›</a:t>
            </a:fld>
            <a:endParaRPr lang="en-US" sz="1400"/>
          </a:p>
        </p:txBody>
      </p:sp>
    </p:spTree>
  </p:cSld>
  <p:clrMapOvr>
    <a:masterClrMapping/>
  </p:clrMapOvr>
  <p:transition>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
          <p:cNvSpPr>
            <a:spLocks noGrp="1" noChangeArrowheads="1"/>
          </p:cNvSpPr>
          <p:nvPr>
            <p:ph type="ftr" sz="quarter" idx="10"/>
          </p:nvPr>
        </p:nvSpPr>
        <p:spPr>
          <a:ln/>
        </p:spPr>
        <p:txBody>
          <a:bodyPr/>
          <a:lstStyle>
            <a:lvl1pPr>
              <a:defRPr/>
            </a:lvl1pPr>
          </a:lstStyle>
          <a:p>
            <a:pPr>
              <a:defRPr/>
            </a:pPr>
            <a:r>
              <a:rPr lang="de-DE" smtClean="0"/>
              <a:t>Imperative Programmierung - Variablen und Arbeit mit SVN</a:t>
            </a:r>
            <a:endParaRPr lang="en-US"/>
          </a:p>
        </p:txBody>
      </p:sp>
      <p:sp>
        <p:nvSpPr>
          <p:cNvPr id="6" name="Rectangle 21"/>
          <p:cNvSpPr>
            <a:spLocks noGrp="1" noChangeArrowheads="1"/>
          </p:cNvSpPr>
          <p:nvPr>
            <p:ph type="sldNum" sz="quarter" idx="11"/>
          </p:nvPr>
        </p:nvSpPr>
        <p:spPr>
          <a:ln/>
        </p:spPr>
        <p:txBody>
          <a:bodyPr/>
          <a:lstStyle>
            <a:lvl1pPr>
              <a:defRPr/>
            </a:lvl1pPr>
          </a:lstStyle>
          <a:p>
            <a:pPr>
              <a:defRPr/>
            </a:pPr>
            <a:fld id="{2A0CD4C5-887B-4DA5-8C80-E5CF70DA60DC}" type="slidenum">
              <a:rPr lang="en-US"/>
              <a:pPr>
                <a:defRPr/>
              </a:pPr>
              <a:t>‹#›</a:t>
            </a:fld>
            <a:endParaRPr lang="en-US" sz="1400"/>
          </a:p>
        </p:txBody>
      </p:sp>
    </p:spTree>
  </p:cSld>
  <p:clrMapOvr>
    <a:masterClrMapping/>
  </p:clrMapOvr>
  <p:transition>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7"/>
          <p:cNvSpPr>
            <a:spLocks noGrp="1" noChangeArrowheads="1"/>
          </p:cNvSpPr>
          <p:nvPr>
            <p:ph type="title"/>
          </p:nvPr>
        </p:nvSpPr>
        <p:spPr bwMode="auto">
          <a:xfrm>
            <a:off x="609600" y="152400"/>
            <a:ext cx="7848600" cy="10668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Hier klicken, um Master-Titelformat zu bearbeiten.</a:t>
            </a:r>
          </a:p>
        </p:txBody>
      </p:sp>
      <p:sp>
        <p:nvSpPr>
          <p:cNvPr id="1027" name="Rectangle 18"/>
          <p:cNvSpPr>
            <a:spLocks noGrp="1" noChangeArrowheads="1"/>
          </p:cNvSpPr>
          <p:nvPr>
            <p:ph type="body" idx="1"/>
          </p:nvPr>
        </p:nvSpPr>
        <p:spPr bwMode="auto">
          <a:xfrm>
            <a:off x="609600" y="1447800"/>
            <a:ext cx="7848600" cy="4800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Hier klicken, um Master-Textformat zu bearbeiten.</a:t>
            </a:r>
          </a:p>
          <a:p>
            <a:pPr lvl="1"/>
            <a:r>
              <a:rPr lang="en-US" smtClean="0"/>
              <a:t>Zweite Ebene</a:t>
            </a:r>
          </a:p>
          <a:p>
            <a:pPr lvl="2"/>
            <a:r>
              <a:rPr lang="en-US" smtClean="0"/>
              <a:t>Dritte Ebene</a:t>
            </a:r>
          </a:p>
          <a:p>
            <a:pPr lvl="3"/>
            <a:r>
              <a:rPr lang="en-US" smtClean="0"/>
              <a:t>Vierte Ebene</a:t>
            </a:r>
          </a:p>
          <a:p>
            <a:pPr lvl="4"/>
            <a:r>
              <a:rPr lang="en-US" smtClean="0"/>
              <a:t>Fünfte Ebene</a:t>
            </a:r>
          </a:p>
        </p:txBody>
      </p:sp>
      <p:sp>
        <p:nvSpPr>
          <p:cNvPr id="2068" name="Rectangle 20"/>
          <p:cNvSpPr>
            <a:spLocks noGrp="1" noChangeArrowheads="1"/>
          </p:cNvSpPr>
          <p:nvPr>
            <p:ph type="ftr" sz="quarter" idx="3"/>
          </p:nvPr>
        </p:nvSpPr>
        <p:spPr bwMode="auto">
          <a:xfrm>
            <a:off x="685800" y="6400800"/>
            <a:ext cx="5334000" cy="30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200"/>
            </a:lvl1pPr>
          </a:lstStyle>
          <a:p>
            <a:pPr>
              <a:defRPr/>
            </a:pPr>
            <a:r>
              <a:rPr lang="de-DE" smtClean="0"/>
              <a:t>Imperative Programmierung - Variablen und Arbeit mit SVN</a:t>
            </a:r>
            <a:endParaRPr lang="en-US"/>
          </a:p>
        </p:txBody>
      </p:sp>
      <p:sp>
        <p:nvSpPr>
          <p:cNvPr id="2069" name="Rectangle 21"/>
          <p:cNvSpPr>
            <a:spLocks noGrp="1" noChangeArrowheads="1"/>
          </p:cNvSpPr>
          <p:nvPr>
            <p:ph type="sldNum" sz="quarter" idx="4"/>
          </p:nvPr>
        </p:nvSpPr>
        <p:spPr bwMode="auto">
          <a:xfrm>
            <a:off x="6477000" y="6400800"/>
            <a:ext cx="1905000" cy="30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fld id="{60CAA96F-992D-4028-9EBF-D97B78349924}" type="slidenum">
              <a:rPr lang="en-US"/>
              <a:pPr>
                <a:defRPr/>
              </a:pPr>
              <a:t>‹#›</a:t>
            </a:fld>
            <a:endParaRPr lang="en-US" sz="1400"/>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blinds/>
  </p:transition>
  <p:hf hd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defRPr>
      </a:lvl2pPr>
      <a:lvl3pPr algn="ctr" rtl="0" eaLnBrk="0" fontAlgn="base" hangingPunct="0">
        <a:spcBef>
          <a:spcPct val="0"/>
        </a:spcBef>
        <a:spcAft>
          <a:spcPct val="0"/>
        </a:spcAft>
        <a:defRPr kumimoji="1" sz="4400">
          <a:solidFill>
            <a:schemeClr val="tx2"/>
          </a:solidFill>
          <a:latin typeface="Arial" charset="0"/>
        </a:defRPr>
      </a:lvl3pPr>
      <a:lvl4pPr algn="ctr" rtl="0" eaLnBrk="0" fontAlgn="base" hangingPunct="0">
        <a:spcBef>
          <a:spcPct val="0"/>
        </a:spcBef>
        <a:spcAft>
          <a:spcPct val="0"/>
        </a:spcAft>
        <a:defRPr kumimoji="1" sz="4400">
          <a:solidFill>
            <a:schemeClr val="tx2"/>
          </a:solidFill>
          <a:latin typeface="Arial" charset="0"/>
        </a:defRPr>
      </a:lvl4pPr>
      <a:lvl5pPr algn="ctr" rtl="0" eaLnBrk="0" fontAlgn="base" hangingPunct="0">
        <a:spcBef>
          <a:spcPct val="0"/>
        </a:spcBef>
        <a:spcAft>
          <a:spcPct val="0"/>
        </a:spcAft>
        <a:defRPr kumimoji="1" sz="4400">
          <a:solidFill>
            <a:schemeClr val="tx2"/>
          </a:solidFill>
          <a:latin typeface="Arial" charset="0"/>
        </a:defRPr>
      </a:lvl5pPr>
      <a:lvl6pPr marL="457200" algn="ctr" rtl="0" eaLnBrk="0" fontAlgn="base" hangingPunct="0">
        <a:spcBef>
          <a:spcPct val="0"/>
        </a:spcBef>
        <a:spcAft>
          <a:spcPct val="0"/>
        </a:spcAft>
        <a:defRPr kumimoji="1" sz="4400">
          <a:solidFill>
            <a:schemeClr val="tx2"/>
          </a:solidFill>
          <a:latin typeface="Arial" charset="0"/>
        </a:defRPr>
      </a:lvl6pPr>
      <a:lvl7pPr marL="914400" algn="ctr" rtl="0" eaLnBrk="0" fontAlgn="base" hangingPunct="0">
        <a:spcBef>
          <a:spcPct val="0"/>
        </a:spcBef>
        <a:spcAft>
          <a:spcPct val="0"/>
        </a:spcAft>
        <a:defRPr kumimoji="1" sz="4400">
          <a:solidFill>
            <a:schemeClr val="tx2"/>
          </a:solidFill>
          <a:latin typeface="Arial" charset="0"/>
        </a:defRPr>
      </a:lvl7pPr>
      <a:lvl8pPr marL="1371600" algn="ctr" rtl="0" eaLnBrk="0" fontAlgn="base" hangingPunct="0">
        <a:spcBef>
          <a:spcPct val="0"/>
        </a:spcBef>
        <a:spcAft>
          <a:spcPct val="0"/>
        </a:spcAft>
        <a:defRPr kumimoji="1" sz="4400">
          <a:solidFill>
            <a:schemeClr val="tx2"/>
          </a:solidFill>
          <a:latin typeface="Arial" charset="0"/>
        </a:defRPr>
      </a:lvl8pPr>
      <a:lvl9pPr marL="1828800" algn="ctr" rtl="0" eaLnBrk="0" fontAlgn="base" hangingPunct="0">
        <a:spcBef>
          <a:spcPct val="0"/>
        </a:spcBef>
        <a:spcAft>
          <a:spcPct val="0"/>
        </a:spcAft>
        <a:defRPr kumimoji="1"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3"/>
          <p:cNvSpPr>
            <a:spLocks noGrp="1"/>
          </p:cNvSpPr>
          <p:nvPr>
            <p:ph type="ftr" sz="quarter" idx="10"/>
          </p:nvPr>
        </p:nvSpPr>
        <p:spPr>
          <a:noFill/>
        </p:spPr>
        <p:txBody>
          <a:bodyPr/>
          <a:lstStyle/>
          <a:p>
            <a:r>
              <a:rPr lang="de-DE" smtClean="0"/>
              <a:t>Imperative Programmierung - Variablen und Arbeit mit SVN</a:t>
            </a:r>
            <a:endParaRPr lang="en-US" dirty="0" smtClean="0"/>
          </a:p>
        </p:txBody>
      </p:sp>
      <p:sp>
        <p:nvSpPr>
          <p:cNvPr id="3075" name="Slide Number Placeholder 4"/>
          <p:cNvSpPr>
            <a:spLocks noGrp="1"/>
          </p:cNvSpPr>
          <p:nvPr>
            <p:ph type="sldNum" sz="quarter" idx="11"/>
          </p:nvPr>
        </p:nvSpPr>
        <p:spPr>
          <a:noFill/>
        </p:spPr>
        <p:txBody>
          <a:bodyPr/>
          <a:lstStyle/>
          <a:p>
            <a:fld id="{E26885AE-300A-41E7-9BA2-8F73714F80C5}" type="slidenum">
              <a:rPr lang="en-US" smtClean="0"/>
              <a:pPr/>
              <a:t>1</a:t>
            </a:fld>
            <a:endParaRPr lang="en-US" sz="1400" smtClean="0"/>
          </a:p>
        </p:txBody>
      </p:sp>
      <p:sp>
        <p:nvSpPr>
          <p:cNvPr id="3076" name="Rectangle 2"/>
          <p:cNvSpPr>
            <a:spLocks noGrp="1" noChangeArrowheads="1"/>
          </p:cNvSpPr>
          <p:nvPr>
            <p:ph type="title"/>
          </p:nvPr>
        </p:nvSpPr>
        <p:spPr>
          <a:xfrm>
            <a:off x="304800" y="152400"/>
            <a:ext cx="8610600" cy="1143000"/>
          </a:xfrm>
        </p:spPr>
        <p:txBody>
          <a:bodyPr/>
          <a:lstStyle/>
          <a:p>
            <a:r>
              <a:rPr lang="de-DE" sz="3600" dirty="0" smtClean="0"/>
              <a:t>2. Übung</a:t>
            </a:r>
            <a:endParaRPr lang="de-DE" dirty="0" smtClean="0"/>
          </a:p>
        </p:txBody>
      </p:sp>
      <p:sp>
        <p:nvSpPr>
          <p:cNvPr id="3077" name="Rectangle 3"/>
          <p:cNvSpPr>
            <a:spLocks noGrp="1" noChangeArrowheads="1"/>
          </p:cNvSpPr>
          <p:nvPr>
            <p:ph type="body" idx="1"/>
          </p:nvPr>
        </p:nvSpPr>
        <p:spPr>
          <a:xfrm>
            <a:off x="755576" y="1772816"/>
            <a:ext cx="7056784" cy="3600400"/>
          </a:xfrm>
        </p:spPr>
        <p:txBody>
          <a:bodyPr/>
          <a:lstStyle/>
          <a:p>
            <a:pPr marL="609600" indent="-609600">
              <a:lnSpc>
                <a:spcPct val="80000"/>
              </a:lnSpc>
              <a:buFontTx/>
              <a:buAutoNum type="arabicPlain"/>
            </a:pPr>
            <a:r>
              <a:rPr lang="de-DE" sz="2800" dirty="0" smtClean="0">
                <a:solidFill>
                  <a:srgbClr val="000000"/>
                </a:solidFill>
              </a:rPr>
              <a:t>Wiederholung</a:t>
            </a:r>
          </a:p>
          <a:p>
            <a:pPr marL="609600" indent="-609600">
              <a:lnSpc>
                <a:spcPct val="80000"/>
              </a:lnSpc>
              <a:buFontTx/>
              <a:buAutoNum type="arabicPlain"/>
            </a:pPr>
            <a:r>
              <a:rPr lang="de-DE" sz="2800" dirty="0" smtClean="0">
                <a:solidFill>
                  <a:srgbClr val="000000"/>
                </a:solidFill>
              </a:rPr>
              <a:t>Arbeit mit SVN</a:t>
            </a:r>
          </a:p>
          <a:p>
            <a:pPr marL="609600" indent="-609600">
              <a:lnSpc>
                <a:spcPct val="80000"/>
              </a:lnSpc>
              <a:buFontTx/>
              <a:buAutoNum type="arabicPlain"/>
            </a:pPr>
            <a:r>
              <a:rPr lang="de-DE" sz="2800" dirty="0" smtClean="0">
                <a:solidFill>
                  <a:srgbClr val="000000"/>
                </a:solidFill>
              </a:rPr>
              <a:t>Variablen</a:t>
            </a:r>
          </a:p>
          <a:p>
            <a:pPr marL="609600" indent="-609600">
              <a:lnSpc>
                <a:spcPct val="80000"/>
              </a:lnSpc>
              <a:buFontTx/>
              <a:buAutoNum type="arabicPlain"/>
            </a:pPr>
            <a:r>
              <a:rPr lang="de-DE" sz="2800" dirty="0" smtClean="0">
                <a:solidFill>
                  <a:srgbClr val="000000"/>
                </a:solidFill>
              </a:rPr>
              <a:t>Aufgaben</a:t>
            </a:r>
          </a:p>
          <a:p>
            <a:pPr marL="609600" indent="-609600">
              <a:lnSpc>
                <a:spcPct val="80000"/>
              </a:lnSpc>
              <a:buFontTx/>
              <a:buAutoNum type="arabicPlain"/>
            </a:pPr>
            <a:r>
              <a:rPr lang="de-DE" sz="2800" dirty="0" smtClean="0">
                <a:solidFill>
                  <a:srgbClr val="000000"/>
                </a:solidFill>
              </a:rPr>
              <a:t>Nutzung Debugger (Siehe Foliensatz 1)</a:t>
            </a:r>
          </a:p>
        </p:txBody>
      </p:sp>
    </p:spTree>
  </p:cSld>
  <p:clrMapOvr>
    <a:masterClrMapping/>
  </p:clrMapOvr>
  <p:transition>
    <p:blind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2"/>
          <p:cNvSpPr>
            <a:spLocks noGrp="1"/>
          </p:cNvSpPr>
          <p:nvPr>
            <p:ph type="ftr" sz="quarter" idx="10"/>
          </p:nvPr>
        </p:nvSpPr>
        <p:spPr>
          <a:noFill/>
        </p:spPr>
        <p:txBody>
          <a:bodyPr/>
          <a:lstStyle/>
          <a:p>
            <a:r>
              <a:rPr lang="de-DE" smtClean="0"/>
              <a:t>Imperative Programmierung - Variablen und Arbeit mit SVN</a:t>
            </a:r>
            <a:endParaRPr lang="en-US" smtClean="0"/>
          </a:p>
        </p:txBody>
      </p:sp>
      <p:sp>
        <p:nvSpPr>
          <p:cNvPr id="28675" name="Slide Number Placeholder 3"/>
          <p:cNvSpPr>
            <a:spLocks noGrp="1"/>
          </p:cNvSpPr>
          <p:nvPr>
            <p:ph type="sldNum" sz="quarter" idx="11"/>
          </p:nvPr>
        </p:nvSpPr>
        <p:spPr>
          <a:noFill/>
        </p:spPr>
        <p:txBody>
          <a:bodyPr/>
          <a:lstStyle/>
          <a:p>
            <a:fld id="{BDA3B011-4419-44CB-935E-C72E4F41E317}" type="slidenum">
              <a:rPr lang="en-US" smtClean="0"/>
              <a:pPr/>
              <a:t>10</a:t>
            </a:fld>
            <a:endParaRPr lang="en-US" sz="1400" smtClean="0"/>
          </a:p>
        </p:txBody>
      </p:sp>
      <p:sp>
        <p:nvSpPr>
          <p:cNvPr id="28676" name="Rectangle 2"/>
          <p:cNvSpPr>
            <a:spLocks noGrp="1" noChangeArrowheads="1"/>
          </p:cNvSpPr>
          <p:nvPr>
            <p:ph type="title"/>
          </p:nvPr>
        </p:nvSpPr>
        <p:spPr/>
        <p:txBody>
          <a:bodyPr/>
          <a:lstStyle/>
          <a:p>
            <a:r>
              <a:rPr lang="de-DE" sz="3600" dirty="0"/>
              <a:t>3</a:t>
            </a:r>
            <a:r>
              <a:rPr lang="de-DE" sz="3600" dirty="0" smtClean="0"/>
              <a:t>. Elementare Datentypen</a:t>
            </a:r>
            <a:endParaRPr lang="de-DE" i="1" dirty="0" smtClean="0">
              <a:solidFill>
                <a:schemeClr val="tx1"/>
              </a:solidFill>
              <a:latin typeface="Times" pitchFamily="18" charset="0"/>
            </a:endParaRPr>
          </a:p>
        </p:txBody>
      </p:sp>
      <p:sp>
        <p:nvSpPr>
          <p:cNvPr id="153603" name="Text Box 3"/>
          <p:cNvSpPr txBox="1">
            <a:spLocks noChangeArrowheads="1"/>
          </p:cNvSpPr>
          <p:nvPr/>
        </p:nvSpPr>
        <p:spPr bwMode="auto">
          <a:xfrm>
            <a:off x="304800" y="1143000"/>
            <a:ext cx="8686800" cy="5324535"/>
          </a:xfrm>
          <a:prstGeom prst="rect">
            <a:avLst/>
          </a:prstGeom>
          <a:noFill/>
          <a:ln w="12700" cap="sq">
            <a:noFill/>
            <a:miter lim="800000"/>
            <a:headEnd type="none" w="sm" len="sm"/>
            <a:tailEnd type="none" w="sm" len="sm"/>
          </a:ln>
          <a:effectLst/>
        </p:spPr>
        <p:txBody>
          <a:bodyPr>
            <a:spAutoFit/>
          </a:bodyPr>
          <a:lstStyle/>
          <a:p>
            <a:pPr marL="457200" indent="-457200">
              <a:defRPr/>
            </a:pPr>
            <a:r>
              <a:rPr lang="de-DE" dirty="0" smtClean="0"/>
              <a:t>Interne Darstellung von </a:t>
            </a:r>
            <a:r>
              <a:rPr lang="de-DE" dirty="0" err="1" smtClean="0"/>
              <a:t>char</a:t>
            </a:r>
            <a:endParaRPr lang="de-DE" dirty="0" smtClean="0"/>
          </a:p>
          <a:p>
            <a:pPr marL="457200" lvl="2" indent="-457200">
              <a:defRPr/>
            </a:pPr>
            <a:r>
              <a:rPr lang="de-DE" dirty="0" smtClean="0"/>
              <a:t>	</a:t>
            </a:r>
            <a:r>
              <a:rPr lang="de-DE" sz="1800" b="1" dirty="0" err="1" smtClean="0">
                <a:latin typeface="Consolas" panose="020B0609020204030204" pitchFamily="49" charset="0"/>
                <a:cs typeface="Consolas" panose="020B0609020204030204" pitchFamily="49" charset="0"/>
              </a:rPr>
              <a:t>char</a:t>
            </a:r>
            <a:r>
              <a:rPr lang="de-DE" sz="1800" b="1" dirty="0" smtClean="0">
                <a:latin typeface="Consolas" panose="020B0609020204030204" pitchFamily="49" charset="0"/>
                <a:cs typeface="Consolas" panose="020B0609020204030204" pitchFamily="49" charset="0"/>
              </a:rPr>
              <a:t> c = </a:t>
            </a:r>
            <a:r>
              <a:rPr lang="de-DE" sz="1800" dirty="0" smtClean="0"/>
              <a:t>'</a:t>
            </a:r>
            <a:r>
              <a:rPr lang="de-DE" sz="1800" b="1" dirty="0" smtClean="0">
                <a:latin typeface="Consolas" panose="020B0609020204030204" pitchFamily="49" charset="0"/>
                <a:cs typeface="Consolas" panose="020B0609020204030204" pitchFamily="49" charset="0"/>
              </a:rPr>
              <a:t>K</a:t>
            </a:r>
            <a:r>
              <a:rPr lang="de-DE" sz="1800" dirty="0" smtClean="0"/>
              <a:t>'</a:t>
            </a:r>
            <a:r>
              <a:rPr lang="de-DE" sz="1800" b="1" dirty="0" smtClean="0">
                <a:latin typeface="Consolas" panose="020B0609020204030204" pitchFamily="49" charset="0"/>
                <a:cs typeface="Consolas" panose="020B0609020204030204" pitchFamily="49" charset="0"/>
              </a:rPr>
              <a:t>;</a:t>
            </a:r>
            <a:endParaRPr lang="de-DE" sz="1800" b="1" dirty="0">
              <a:latin typeface="Consolas" panose="020B0609020204030204" pitchFamily="49" charset="0"/>
              <a:cs typeface="Consolas" panose="020B0609020204030204" pitchFamily="49" charset="0"/>
            </a:endParaRPr>
          </a:p>
          <a:p>
            <a:pPr marL="457200" indent="-457200">
              <a:defRPr/>
            </a:pPr>
            <a:endParaRPr lang="de-DE" dirty="0" smtClean="0"/>
          </a:p>
          <a:p>
            <a:pPr marL="457200" indent="-457200">
              <a:defRPr/>
            </a:pPr>
            <a:endParaRPr lang="de-DE" dirty="0"/>
          </a:p>
          <a:p>
            <a:pPr marL="457200" indent="-457200">
              <a:defRPr/>
            </a:pPr>
            <a:r>
              <a:rPr lang="de-DE" dirty="0" smtClean="0"/>
              <a:t>Da die Bit-Darstellungen recht lang werden, gibt es Zahlsysteme, die </a:t>
            </a:r>
          </a:p>
          <a:p>
            <a:pPr marL="457200" indent="-457200">
              <a:defRPr/>
            </a:pPr>
            <a:r>
              <a:rPr lang="de-DE" dirty="0" smtClean="0"/>
              <a:t>3-Bit zusammenfassen </a:t>
            </a:r>
            <a:r>
              <a:rPr lang="de-DE" dirty="0" err="1" smtClean="0"/>
              <a:t>Okalzahlen</a:t>
            </a:r>
            <a:r>
              <a:rPr lang="de-DE" dirty="0" smtClean="0"/>
              <a:t> </a:t>
            </a:r>
          </a:p>
          <a:p>
            <a:pPr marL="457200" indent="-457200">
              <a:defRPr/>
            </a:pPr>
            <a:r>
              <a:rPr lang="de-DE" dirty="0" smtClean="0"/>
              <a:t>( Ziffern 0, 1, 2, 3, 4, 5, 6, 7)</a:t>
            </a:r>
          </a:p>
          <a:p>
            <a:pPr marL="457200" indent="-457200">
              <a:defRPr/>
            </a:pPr>
            <a:endParaRPr lang="de-DE" dirty="0" smtClean="0"/>
          </a:p>
          <a:p>
            <a:pPr marL="457200" indent="-457200">
              <a:defRPr/>
            </a:pPr>
            <a:r>
              <a:rPr lang="de-DE" dirty="0" smtClean="0"/>
              <a:t>oder 4 Bit – Hexadezimalzahlzahlen</a:t>
            </a:r>
          </a:p>
          <a:p>
            <a:pPr marL="457200" indent="-457200">
              <a:defRPr/>
            </a:pPr>
            <a:r>
              <a:rPr lang="de-DE" dirty="0" smtClean="0"/>
              <a:t>(Ziffern </a:t>
            </a:r>
            <a:r>
              <a:rPr lang="de-DE" dirty="0"/>
              <a:t>0, 1, 2, 3, 4, 5, 6, </a:t>
            </a:r>
            <a:r>
              <a:rPr lang="de-DE" dirty="0" smtClean="0"/>
              <a:t>7, 8, 9, A, B, C, D, E, F)</a:t>
            </a:r>
          </a:p>
          <a:p>
            <a:pPr marL="457200" indent="-457200">
              <a:defRPr/>
            </a:pPr>
            <a:endParaRPr lang="de-DE" dirty="0" smtClean="0"/>
          </a:p>
          <a:p>
            <a:pPr marL="457200" indent="-457200">
              <a:defRPr/>
            </a:pPr>
            <a:r>
              <a:rPr lang="de-DE" dirty="0" smtClean="0"/>
              <a:t>Im Beispiel der Buchstabe '</a:t>
            </a:r>
            <a:r>
              <a:rPr lang="de-DE" b="1" dirty="0" smtClean="0">
                <a:latin typeface="Consolas" panose="020B0609020204030204" pitchFamily="49" charset="0"/>
                <a:cs typeface="Consolas" panose="020B0609020204030204" pitchFamily="49" charset="0"/>
              </a:rPr>
              <a:t>K</a:t>
            </a:r>
            <a:r>
              <a:rPr lang="de-DE" dirty="0"/>
              <a:t>'</a:t>
            </a:r>
            <a:r>
              <a:rPr lang="de-DE" dirty="0" smtClean="0"/>
              <a:t>‚ kann auch </a:t>
            </a:r>
          </a:p>
          <a:p>
            <a:pPr marL="457200" indent="-457200">
              <a:defRPr/>
            </a:pPr>
            <a:r>
              <a:rPr lang="de-DE" dirty="0" smtClean="0"/>
              <a:t>als Binärzahl 01001011,</a:t>
            </a:r>
          </a:p>
          <a:p>
            <a:pPr marL="457200" indent="-457200">
              <a:defRPr/>
            </a:pPr>
            <a:r>
              <a:rPr lang="de-DE" dirty="0"/>
              <a:t>a</a:t>
            </a:r>
            <a:r>
              <a:rPr lang="de-DE" dirty="0" smtClean="0"/>
              <a:t>ls Dezimalzahl 75,    		// c = 75;</a:t>
            </a:r>
          </a:p>
          <a:p>
            <a:pPr marL="457200" indent="-457200">
              <a:defRPr/>
            </a:pPr>
            <a:r>
              <a:rPr lang="de-DE" dirty="0" smtClean="0"/>
              <a:t>als </a:t>
            </a:r>
            <a:r>
              <a:rPr lang="de-DE" dirty="0" err="1" smtClean="0"/>
              <a:t>Oktalzahl</a:t>
            </a:r>
            <a:r>
              <a:rPr lang="de-DE" dirty="0" smtClean="0"/>
              <a:t> 113,       		// c = 0113; Zahlen mit Anfangsziffer 0!</a:t>
            </a:r>
          </a:p>
          <a:p>
            <a:pPr marL="457200" indent="-457200">
              <a:defRPr/>
            </a:pPr>
            <a:r>
              <a:rPr lang="de-DE" dirty="0" smtClean="0"/>
              <a:t>als Hexadezimalzahl 4B		// c = 0x4B;</a:t>
            </a:r>
          </a:p>
          <a:p>
            <a:pPr marL="457200" indent="-457200">
              <a:defRPr/>
            </a:pPr>
            <a:r>
              <a:rPr lang="de-DE" dirty="0"/>
              <a:t>b</a:t>
            </a:r>
            <a:r>
              <a:rPr lang="de-DE" dirty="0" smtClean="0"/>
              <a:t>eschrieben werden und hat damit immer den gleichen internen Wert.</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7861" y="2686104"/>
            <a:ext cx="2260348" cy="2808312"/>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1470" y="1169775"/>
            <a:ext cx="2173131" cy="989856"/>
          </a:xfrm>
          <a:prstGeom prst="rect">
            <a:avLst/>
          </a:prstGeom>
        </p:spPr>
      </p:pic>
    </p:spTree>
    <p:extLst>
      <p:ext uri="{BB962C8B-B14F-4D97-AF65-F5344CB8AC3E}">
        <p14:creationId xmlns:p14="http://schemas.microsoft.com/office/powerpoint/2010/main" val="3608602932"/>
      </p:ext>
    </p:extLst>
  </p:cSld>
  <p:clrMapOvr>
    <a:masterClrMapping/>
  </p:clrMapOvr>
  <p:transition>
    <p:blind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2"/>
          <p:cNvSpPr>
            <a:spLocks noGrp="1"/>
          </p:cNvSpPr>
          <p:nvPr>
            <p:ph type="ftr" sz="quarter" idx="10"/>
          </p:nvPr>
        </p:nvSpPr>
        <p:spPr>
          <a:noFill/>
        </p:spPr>
        <p:txBody>
          <a:bodyPr/>
          <a:lstStyle/>
          <a:p>
            <a:r>
              <a:rPr lang="de-DE" smtClean="0"/>
              <a:t>Imperative Programmierung - Variablen und Arbeit mit SVN</a:t>
            </a:r>
            <a:endParaRPr lang="en-US" smtClean="0"/>
          </a:p>
        </p:txBody>
      </p:sp>
      <p:sp>
        <p:nvSpPr>
          <p:cNvPr id="28675" name="Slide Number Placeholder 3"/>
          <p:cNvSpPr>
            <a:spLocks noGrp="1"/>
          </p:cNvSpPr>
          <p:nvPr>
            <p:ph type="sldNum" sz="quarter" idx="11"/>
          </p:nvPr>
        </p:nvSpPr>
        <p:spPr>
          <a:noFill/>
        </p:spPr>
        <p:txBody>
          <a:bodyPr/>
          <a:lstStyle/>
          <a:p>
            <a:fld id="{BDA3B011-4419-44CB-935E-C72E4F41E317}" type="slidenum">
              <a:rPr lang="en-US" smtClean="0"/>
              <a:pPr/>
              <a:t>11</a:t>
            </a:fld>
            <a:endParaRPr lang="en-US" sz="1400" smtClean="0"/>
          </a:p>
        </p:txBody>
      </p:sp>
      <p:sp>
        <p:nvSpPr>
          <p:cNvPr id="28676" name="Rectangle 2"/>
          <p:cNvSpPr>
            <a:spLocks noGrp="1" noChangeArrowheads="1"/>
          </p:cNvSpPr>
          <p:nvPr>
            <p:ph type="title"/>
          </p:nvPr>
        </p:nvSpPr>
        <p:spPr/>
        <p:txBody>
          <a:bodyPr/>
          <a:lstStyle/>
          <a:p>
            <a:r>
              <a:rPr lang="de-DE" sz="3600" dirty="0"/>
              <a:t>3</a:t>
            </a:r>
            <a:r>
              <a:rPr lang="de-DE" sz="3600" dirty="0" smtClean="0"/>
              <a:t>. Variable</a:t>
            </a:r>
            <a:endParaRPr lang="de-DE" i="1" dirty="0" smtClean="0">
              <a:solidFill>
                <a:schemeClr val="tx1"/>
              </a:solidFill>
              <a:latin typeface="Times" pitchFamily="18" charset="0"/>
            </a:endParaRPr>
          </a:p>
        </p:txBody>
      </p:sp>
      <p:sp>
        <p:nvSpPr>
          <p:cNvPr id="153603" name="Text Box 3"/>
          <p:cNvSpPr txBox="1">
            <a:spLocks noChangeArrowheads="1"/>
          </p:cNvSpPr>
          <p:nvPr/>
        </p:nvSpPr>
        <p:spPr bwMode="auto">
          <a:xfrm>
            <a:off x="304800" y="1143000"/>
            <a:ext cx="8686800" cy="5078313"/>
          </a:xfrm>
          <a:prstGeom prst="rect">
            <a:avLst/>
          </a:prstGeom>
          <a:noFill/>
          <a:ln w="12700" cap="sq">
            <a:noFill/>
            <a:miter lim="800000"/>
            <a:headEnd type="none" w="sm" len="sm"/>
            <a:tailEnd type="none" w="sm" len="sm"/>
          </a:ln>
          <a:effectLst/>
        </p:spPr>
        <p:txBody>
          <a:bodyPr>
            <a:spAutoFit/>
          </a:bodyPr>
          <a:lstStyle/>
          <a:p>
            <a:pPr marL="457200" indent="-457200">
              <a:defRPr/>
            </a:pPr>
            <a:r>
              <a:rPr lang="de-DE" sz="2400" dirty="0" smtClean="0"/>
              <a:t>	Um mit Variablen in der Programmiersprache C arbeiten zu können, müssen eine Variable deklariert, definiert und initialisiert werden. </a:t>
            </a:r>
          </a:p>
          <a:p>
            <a:pPr marL="457200" indent="-457200">
              <a:defRPr/>
            </a:pPr>
            <a:endParaRPr lang="de-DE" sz="1800" dirty="0">
              <a:latin typeface="Consolas" panose="020B0609020204030204" pitchFamily="49" charset="0"/>
              <a:cs typeface="Consolas" panose="020B0609020204030204" pitchFamily="49" charset="0"/>
            </a:endParaRPr>
          </a:p>
          <a:p>
            <a:pPr marL="914400" lvl="1" indent="-457200">
              <a:buFont typeface="Arial" panose="020B0604020202020204" pitchFamily="34" charset="0"/>
              <a:buChar char="•"/>
              <a:defRPr/>
            </a:pPr>
            <a:r>
              <a:rPr lang="de-DE" sz="1800" b="1" dirty="0" smtClean="0">
                <a:latin typeface="Consolas" panose="020B0609020204030204" pitchFamily="49" charset="0"/>
                <a:cs typeface="Consolas" panose="020B0609020204030204" pitchFamily="49" charset="0"/>
              </a:rPr>
              <a:t>deklariert</a:t>
            </a:r>
            <a:r>
              <a:rPr lang="de-DE" sz="1800" dirty="0" smtClean="0">
                <a:latin typeface="Consolas" panose="020B0609020204030204" pitchFamily="49" charset="0"/>
                <a:cs typeface="Consolas" panose="020B0609020204030204" pitchFamily="49" charset="0"/>
              </a:rPr>
              <a:t> – Name und Datentyp festlegen</a:t>
            </a:r>
          </a:p>
          <a:p>
            <a:pPr marL="914400" lvl="1" indent="-457200">
              <a:buFont typeface="Arial" panose="020B0604020202020204" pitchFamily="34" charset="0"/>
              <a:buChar char="•"/>
              <a:defRPr/>
            </a:pPr>
            <a:endParaRPr lang="de-DE" sz="1800" dirty="0">
              <a:latin typeface="Consolas" panose="020B0609020204030204" pitchFamily="49" charset="0"/>
              <a:cs typeface="Consolas" panose="020B0609020204030204" pitchFamily="49" charset="0"/>
            </a:endParaRPr>
          </a:p>
          <a:p>
            <a:pPr marL="914400" lvl="1" indent="-457200">
              <a:buFont typeface="Arial" panose="020B0604020202020204" pitchFamily="34" charset="0"/>
              <a:buChar char="•"/>
              <a:defRPr/>
            </a:pPr>
            <a:r>
              <a:rPr lang="de-DE" sz="1800" b="1" dirty="0" smtClean="0">
                <a:latin typeface="Consolas" panose="020B0609020204030204" pitchFamily="49" charset="0"/>
                <a:cs typeface="Consolas" panose="020B0609020204030204" pitchFamily="49" charset="0"/>
              </a:rPr>
              <a:t>definiert</a:t>
            </a:r>
            <a:r>
              <a:rPr lang="de-DE" sz="1800" dirty="0" smtClean="0">
                <a:latin typeface="Consolas" panose="020B0609020204030204" pitchFamily="49" charset="0"/>
                <a:cs typeface="Consolas" panose="020B0609020204030204" pitchFamily="49" charset="0"/>
              </a:rPr>
              <a:t> – Speicherplatz reservieren</a:t>
            </a:r>
          </a:p>
          <a:p>
            <a:pPr marL="914400" lvl="1" indent="-457200">
              <a:buFont typeface="Arial" panose="020B0604020202020204" pitchFamily="34" charset="0"/>
              <a:buChar char="•"/>
              <a:defRPr/>
            </a:pPr>
            <a:endParaRPr lang="de-DE" sz="1800" dirty="0">
              <a:latin typeface="Consolas" panose="020B0609020204030204" pitchFamily="49" charset="0"/>
              <a:cs typeface="Consolas" panose="020B0609020204030204" pitchFamily="49" charset="0"/>
            </a:endParaRPr>
          </a:p>
          <a:p>
            <a:pPr marL="914400" lvl="1" indent="-457200">
              <a:buFont typeface="Arial" panose="020B0604020202020204" pitchFamily="34" charset="0"/>
              <a:buChar char="•"/>
              <a:defRPr/>
            </a:pPr>
            <a:r>
              <a:rPr lang="de-DE" sz="1800" b="1" dirty="0" smtClean="0">
                <a:latin typeface="Consolas" panose="020B0609020204030204" pitchFamily="49" charset="0"/>
                <a:cs typeface="Consolas" panose="020B0609020204030204" pitchFamily="49" charset="0"/>
              </a:rPr>
              <a:t>initialisiert</a:t>
            </a:r>
            <a:r>
              <a:rPr lang="de-DE" sz="1800" dirty="0" smtClean="0">
                <a:latin typeface="Consolas" panose="020B0609020204030204" pitchFamily="49" charset="0"/>
                <a:cs typeface="Consolas" panose="020B0609020204030204" pitchFamily="49" charset="0"/>
              </a:rPr>
              <a:t> – Anfangswert zu weisen</a:t>
            </a:r>
          </a:p>
          <a:p>
            <a:pPr marL="457200" indent="-457200">
              <a:defRPr/>
            </a:pPr>
            <a:endParaRPr lang="de-DE" sz="1600" dirty="0">
              <a:latin typeface="Consolas" panose="020B0609020204030204" pitchFamily="49" charset="0"/>
              <a:cs typeface="Consolas" panose="020B0609020204030204" pitchFamily="49" charset="0"/>
            </a:endParaRPr>
          </a:p>
          <a:p>
            <a:pPr marL="457200" indent="-457200">
              <a:defRPr/>
            </a:pPr>
            <a:r>
              <a:rPr lang="de-DE" sz="1600" dirty="0" smtClean="0">
                <a:latin typeface="Consolas" panose="020B0609020204030204" pitchFamily="49" charset="0"/>
                <a:cs typeface="Consolas" panose="020B0609020204030204" pitchFamily="49" charset="0"/>
              </a:rPr>
              <a:t>	</a:t>
            </a:r>
            <a:r>
              <a:rPr lang="de-DE" sz="1600" b="1" dirty="0" err="1" smtClean="0">
                <a:latin typeface="Consolas" panose="020B0609020204030204" pitchFamily="49" charset="0"/>
                <a:cs typeface="Consolas" panose="020B0609020204030204" pitchFamily="49" charset="0"/>
              </a:rPr>
              <a:t>int</a:t>
            </a:r>
            <a:r>
              <a:rPr lang="de-DE" sz="1600" b="1" dirty="0" smtClean="0">
                <a:latin typeface="Consolas" panose="020B0609020204030204" pitchFamily="49" charset="0"/>
                <a:cs typeface="Consolas" panose="020B0609020204030204" pitchFamily="49" charset="0"/>
              </a:rPr>
              <a:t> a; </a:t>
            </a:r>
            <a:r>
              <a:rPr lang="de-DE" sz="1600" dirty="0" smtClean="0">
                <a:latin typeface="Consolas" panose="020B0609020204030204" pitchFamily="49" charset="0"/>
                <a:cs typeface="Consolas" panose="020B0609020204030204" pitchFamily="49" charset="0"/>
              </a:rPr>
              <a:t>// Variable a deklariert, definiert und nicht initialisiert</a:t>
            </a:r>
          </a:p>
          <a:p>
            <a:pPr marL="457200" indent="-457200">
              <a:defRPr/>
            </a:pPr>
            <a:r>
              <a:rPr lang="de-DE" sz="1600" dirty="0">
                <a:latin typeface="Consolas" panose="020B0609020204030204" pitchFamily="49" charset="0"/>
                <a:cs typeface="Consolas" panose="020B0609020204030204" pitchFamily="49" charset="0"/>
              </a:rPr>
              <a:t>	</a:t>
            </a:r>
            <a:r>
              <a:rPr lang="de-DE" sz="1600" b="1" dirty="0" smtClean="0">
                <a:latin typeface="Consolas" panose="020B0609020204030204" pitchFamily="49" charset="0"/>
                <a:cs typeface="Consolas" panose="020B0609020204030204" pitchFamily="49" charset="0"/>
              </a:rPr>
              <a:t>a = 3; </a:t>
            </a:r>
            <a:r>
              <a:rPr lang="de-DE" sz="1600" dirty="0" smtClean="0">
                <a:latin typeface="Consolas" panose="020B0609020204030204" pitchFamily="49" charset="0"/>
                <a:cs typeface="Consolas" panose="020B0609020204030204" pitchFamily="49" charset="0"/>
              </a:rPr>
              <a:t>// bestehende Variable 3 bekommt Wert 3 ( hier Initialisierung)</a:t>
            </a:r>
          </a:p>
          <a:p>
            <a:pPr marL="457200" indent="-457200">
              <a:defRPr/>
            </a:pPr>
            <a:r>
              <a:rPr lang="de-DE" sz="1600" dirty="0">
                <a:latin typeface="Consolas" panose="020B0609020204030204" pitchFamily="49" charset="0"/>
                <a:cs typeface="Consolas" panose="020B0609020204030204" pitchFamily="49" charset="0"/>
              </a:rPr>
              <a:t>	</a:t>
            </a:r>
            <a:endParaRPr lang="de-DE" sz="1600" dirty="0" smtClean="0">
              <a:latin typeface="Consolas" panose="020B0609020204030204" pitchFamily="49" charset="0"/>
              <a:cs typeface="Consolas" panose="020B0609020204030204" pitchFamily="49" charset="0"/>
            </a:endParaRPr>
          </a:p>
          <a:p>
            <a:pPr marL="457200" indent="-457200">
              <a:defRPr/>
            </a:pPr>
            <a:r>
              <a:rPr lang="de-DE" sz="1600" dirty="0">
                <a:latin typeface="Consolas" panose="020B0609020204030204" pitchFamily="49" charset="0"/>
                <a:cs typeface="Consolas" panose="020B0609020204030204" pitchFamily="49" charset="0"/>
              </a:rPr>
              <a:t>	</a:t>
            </a:r>
            <a:r>
              <a:rPr lang="de-DE" sz="1600" b="1" dirty="0" err="1" smtClean="0">
                <a:latin typeface="Consolas" panose="020B0609020204030204" pitchFamily="49" charset="0"/>
                <a:cs typeface="Consolas" panose="020B0609020204030204" pitchFamily="49" charset="0"/>
              </a:rPr>
              <a:t>int</a:t>
            </a:r>
            <a:r>
              <a:rPr lang="de-DE" sz="1600" b="1" dirty="0" smtClean="0">
                <a:latin typeface="Consolas" panose="020B0609020204030204" pitchFamily="49" charset="0"/>
                <a:cs typeface="Consolas" panose="020B0609020204030204" pitchFamily="49" charset="0"/>
              </a:rPr>
              <a:t> b = 9</a:t>
            </a:r>
            <a:r>
              <a:rPr lang="de-DE" sz="1600" b="1" dirty="0">
                <a:latin typeface="Consolas" panose="020B0609020204030204" pitchFamily="49" charset="0"/>
                <a:cs typeface="Consolas" panose="020B0609020204030204" pitchFamily="49" charset="0"/>
              </a:rPr>
              <a:t>; </a:t>
            </a:r>
            <a:r>
              <a:rPr lang="de-DE" sz="1600" dirty="0" smtClean="0">
                <a:latin typeface="Consolas" panose="020B0609020204030204" pitchFamily="49" charset="0"/>
                <a:cs typeface="Consolas" panose="020B0609020204030204" pitchFamily="49" charset="0"/>
              </a:rPr>
              <a:t>// </a:t>
            </a:r>
            <a:r>
              <a:rPr lang="de-DE" sz="1600" dirty="0">
                <a:latin typeface="Consolas" panose="020B0609020204030204" pitchFamily="49" charset="0"/>
                <a:cs typeface="Consolas" panose="020B0609020204030204" pitchFamily="49" charset="0"/>
              </a:rPr>
              <a:t>Variable </a:t>
            </a:r>
            <a:r>
              <a:rPr lang="de-DE" sz="1600" dirty="0" smtClean="0">
                <a:latin typeface="Consolas" panose="020B0609020204030204" pitchFamily="49" charset="0"/>
                <a:cs typeface="Consolas" panose="020B0609020204030204" pitchFamily="49" charset="0"/>
              </a:rPr>
              <a:t>b </a:t>
            </a:r>
            <a:r>
              <a:rPr lang="de-DE" sz="1600" dirty="0">
                <a:latin typeface="Consolas" panose="020B0609020204030204" pitchFamily="49" charset="0"/>
                <a:cs typeface="Consolas" panose="020B0609020204030204" pitchFamily="49" charset="0"/>
              </a:rPr>
              <a:t>deklariert, definiert und </a:t>
            </a:r>
            <a:r>
              <a:rPr lang="de-DE" sz="1600" dirty="0" smtClean="0">
                <a:latin typeface="Consolas" panose="020B0609020204030204" pitchFamily="49" charset="0"/>
                <a:cs typeface="Consolas" panose="020B0609020204030204" pitchFamily="49" charset="0"/>
              </a:rPr>
              <a:t>initialisiert mit 9</a:t>
            </a:r>
          </a:p>
          <a:p>
            <a:pPr marL="457200" indent="-457200">
              <a:defRPr/>
            </a:pPr>
            <a:endParaRPr lang="de-DE" sz="1600" dirty="0" smtClean="0">
              <a:latin typeface="Consolas" panose="020B0609020204030204" pitchFamily="49" charset="0"/>
              <a:cs typeface="Consolas" panose="020B0609020204030204" pitchFamily="49" charset="0"/>
            </a:endParaRPr>
          </a:p>
          <a:p>
            <a:pPr marL="457200" indent="-457200">
              <a:defRPr/>
            </a:pPr>
            <a:endParaRPr lang="de-DE" sz="1600" dirty="0">
              <a:latin typeface="Consolas" panose="020B0609020204030204" pitchFamily="49" charset="0"/>
              <a:cs typeface="Consolas" panose="020B0609020204030204" pitchFamily="49" charset="0"/>
            </a:endParaRPr>
          </a:p>
          <a:p>
            <a:pPr marL="457200" indent="-457200">
              <a:defRPr/>
            </a:pPr>
            <a:endParaRPr lang="de-DE" sz="1600" dirty="0">
              <a:latin typeface="Consolas" panose="020B0609020204030204" pitchFamily="49" charset="0"/>
              <a:cs typeface="Consolas" panose="020B0609020204030204" pitchFamily="49" charset="0"/>
            </a:endParaRPr>
          </a:p>
          <a:p>
            <a:pPr marL="457200" indent="-457200">
              <a:defRPr/>
            </a:pPr>
            <a:r>
              <a:rPr lang="de-DE" sz="1600" dirty="0" smtClean="0">
                <a:latin typeface="Consolas" panose="020B0609020204030204" pitchFamily="49" charset="0"/>
                <a:cs typeface="Consolas" panose="020B0609020204030204" pitchFamily="49" charset="0"/>
              </a:rPr>
              <a:t>	extern </a:t>
            </a:r>
            <a:r>
              <a:rPr lang="de-DE" sz="1600" dirty="0" err="1" smtClean="0">
                <a:latin typeface="Consolas" panose="020B0609020204030204" pitchFamily="49" charset="0"/>
                <a:cs typeface="Consolas" panose="020B0609020204030204" pitchFamily="49" charset="0"/>
              </a:rPr>
              <a:t>int</a:t>
            </a:r>
            <a:r>
              <a:rPr lang="de-DE" sz="1600" dirty="0" smtClean="0">
                <a:latin typeface="Consolas" panose="020B0609020204030204" pitchFamily="49" charset="0"/>
                <a:cs typeface="Consolas" panose="020B0609020204030204" pitchFamily="49" charset="0"/>
              </a:rPr>
              <a:t> c; // Variable c nur deklariert, hier keine Speicherung</a:t>
            </a:r>
            <a:endParaRPr lang="de-DE"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03914040"/>
      </p:ext>
    </p:extLst>
  </p:cSld>
  <p:clrMapOvr>
    <a:masterClrMapping/>
  </p:clrMapOvr>
  <p:transition>
    <p:blind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2"/>
          <p:cNvSpPr>
            <a:spLocks noGrp="1"/>
          </p:cNvSpPr>
          <p:nvPr>
            <p:ph type="ftr" sz="quarter" idx="10"/>
          </p:nvPr>
        </p:nvSpPr>
        <p:spPr>
          <a:noFill/>
        </p:spPr>
        <p:txBody>
          <a:bodyPr/>
          <a:lstStyle/>
          <a:p>
            <a:r>
              <a:rPr lang="de-DE" smtClean="0"/>
              <a:t>Imperative Programmierung - Variablen und Arbeit mit SVN</a:t>
            </a:r>
            <a:endParaRPr lang="en-US" smtClean="0"/>
          </a:p>
        </p:txBody>
      </p:sp>
      <p:sp>
        <p:nvSpPr>
          <p:cNvPr id="28675" name="Slide Number Placeholder 3"/>
          <p:cNvSpPr>
            <a:spLocks noGrp="1"/>
          </p:cNvSpPr>
          <p:nvPr>
            <p:ph type="sldNum" sz="quarter" idx="11"/>
          </p:nvPr>
        </p:nvSpPr>
        <p:spPr>
          <a:noFill/>
        </p:spPr>
        <p:txBody>
          <a:bodyPr/>
          <a:lstStyle/>
          <a:p>
            <a:fld id="{BDA3B011-4419-44CB-935E-C72E4F41E317}" type="slidenum">
              <a:rPr lang="en-US" smtClean="0"/>
              <a:pPr/>
              <a:t>12</a:t>
            </a:fld>
            <a:endParaRPr lang="en-US" sz="1400" smtClean="0"/>
          </a:p>
        </p:txBody>
      </p:sp>
      <p:sp>
        <p:nvSpPr>
          <p:cNvPr id="28676" name="Rectangle 2"/>
          <p:cNvSpPr>
            <a:spLocks noGrp="1" noChangeArrowheads="1"/>
          </p:cNvSpPr>
          <p:nvPr>
            <p:ph type="title"/>
          </p:nvPr>
        </p:nvSpPr>
        <p:spPr/>
        <p:txBody>
          <a:bodyPr/>
          <a:lstStyle/>
          <a:p>
            <a:r>
              <a:rPr lang="de-DE" sz="3600" dirty="0"/>
              <a:t>3</a:t>
            </a:r>
            <a:r>
              <a:rPr lang="de-DE" sz="3600" dirty="0" smtClean="0"/>
              <a:t>. Variable * </a:t>
            </a:r>
            <a:endParaRPr lang="de-DE" i="1" dirty="0" smtClean="0">
              <a:solidFill>
                <a:schemeClr val="tx1"/>
              </a:solidFill>
              <a:latin typeface="Times" pitchFamily="18" charset="0"/>
            </a:endParaRPr>
          </a:p>
        </p:txBody>
      </p:sp>
      <p:sp>
        <p:nvSpPr>
          <p:cNvPr id="153603" name="Text Box 3"/>
          <p:cNvSpPr txBox="1">
            <a:spLocks noChangeArrowheads="1"/>
          </p:cNvSpPr>
          <p:nvPr/>
        </p:nvSpPr>
        <p:spPr bwMode="auto">
          <a:xfrm>
            <a:off x="35496" y="1143000"/>
            <a:ext cx="9108504" cy="5293757"/>
          </a:xfrm>
          <a:prstGeom prst="rect">
            <a:avLst/>
          </a:prstGeom>
          <a:noFill/>
          <a:ln w="12700" cap="sq">
            <a:noFill/>
            <a:miter lim="800000"/>
            <a:headEnd type="none" w="sm" len="sm"/>
            <a:tailEnd type="none" w="sm" len="sm"/>
          </a:ln>
          <a:effectLst/>
        </p:spPr>
        <p:txBody>
          <a:bodyPr wrap="square">
            <a:spAutoFit/>
          </a:bodyPr>
          <a:lstStyle/>
          <a:p>
            <a:pPr marL="457200" indent="-457200">
              <a:defRPr/>
            </a:pPr>
            <a:r>
              <a:rPr lang="de-DE" dirty="0" smtClean="0"/>
              <a:t>Eine </a:t>
            </a:r>
            <a:r>
              <a:rPr lang="de-DE" dirty="0"/>
              <a:t>Variable hat immer einen Datentyp und einen </a:t>
            </a:r>
            <a:r>
              <a:rPr lang="de-DE" dirty="0" smtClean="0"/>
              <a:t>Namen!</a:t>
            </a:r>
            <a:endParaRPr lang="de-DE" dirty="0"/>
          </a:p>
          <a:p>
            <a:pPr marL="457200" indent="-457200">
              <a:defRPr/>
            </a:pPr>
            <a:endParaRPr lang="de-DE" sz="1000" dirty="0"/>
          </a:p>
          <a:p>
            <a:pPr marL="457200" indent="-457200">
              <a:defRPr/>
            </a:pPr>
            <a:r>
              <a:rPr lang="de-DE" dirty="0"/>
              <a:t>Ein Variable </a:t>
            </a:r>
            <a:r>
              <a:rPr lang="de-DE" dirty="0" smtClean="0"/>
              <a:t>kann folgende Teile enthalten:</a:t>
            </a:r>
            <a:endParaRPr lang="de-DE" dirty="0"/>
          </a:p>
          <a:p>
            <a:pPr marL="457200" indent="-457200">
              <a:defRPr/>
            </a:pPr>
            <a:endParaRPr lang="de-DE" sz="1000" dirty="0"/>
          </a:p>
          <a:p>
            <a:pPr marL="742950" lvl="1" indent="-285750">
              <a:buFont typeface="Arial" panose="020B0604020202020204" pitchFamily="34" charset="0"/>
              <a:buChar char="•"/>
              <a:defRPr/>
            </a:pPr>
            <a:r>
              <a:rPr lang="de-DE" sz="1800" dirty="0" smtClean="0">
                <a:solidFill>
                  <a:schemeClr val="accent5">
                    <a:lumMod val="75000"/>
                  </a:schemeClr>
                </a:solidFill>
              </a:rPr>
              <a:t>eine </a:t>
            </a:r>
            <a:r>
              <a:rPr lang="de-DE" sz="1800" dirty="0">
                <a:solidFill>
                  <a:schemeClr val="accent5">
                    <a:lumMod val="75000"/>
                  </a:schemeClr>
                </a:solidFill>
              </a:rPr>
              <a:t>Speicherklasse (</a:t>
            </a:r>
            <a:r>
              <a:rPr lang="de-DE" sz="1800" b="1" dirty="0" err="1" smtClean="0">
                <a:solidFill>
                  <a:schemeClr val="accent5">
                    <a:lumMod val="75000"/>
                  </a:schemeClr>
                </a:solidFill>
              </a:rPr>
              <a:t>auto</a:t>
            </a:r>
            <a:r>
              <a:rPr lang="de-DE" sz="1800" b="1" dirty="0" smtClean="0">
                <a:solidFill>
                  <a:schemeClr val="accent5">
                    <a:lumMod val="75000"/>
                  </a:schemeClr>
                </a:solidFill>
              </a:rPr>
              <a:t>, </a:t>
            </a:r>
            <a:r>
              <a:rPr lang="de-DE" sz="1800" b="1" dirty="0" err="1" smtClean="0">
                <a:solidFill>
                  <a:schemeClr val="accent5">
                    <a:lumMod val="75000"/>
                  </a:schemeClr>
                </a:solidFill>
              </a:rPr>
              <a:t>register</a:t>
            </a:r>
            <a:r>
              <a:rPr lang="de-DE" sz="1800" b="1" dirty="0" smtClean="0">
                <a:solidFill>
                  <a:schemeClr val="accent5">
                    <a:lumMod val="75000"/>
                  </a:schemeClr>
                </a:solidFill>
              </a:rPr>
              <a:t>, </a:t>
            </a:r>
            <a:r>
              <a:rPr lang="de-DE" sz="1800" b="1" dirty="0" err="1" smtClean="0">
                <a:solidFill>
                  <a:schemeClr val="accent5">
                    <a:lumMod val="75000"/>
                  </a:schemeClr>
                </a:solidFill>
              </a:rPr>
              <a:t>static</a:t>
            </a:r>
            <a:r>
              <a:rPr lang="de-DE" sz="1800" b="1" dirty="0" smtClean="0">
                <a:solidFill>
                  <a:schemeClr val="accent5">
                    <a:lumMod val="75000"/>
                  </a:schemeClr>
                </a:solidFill>
              </a:rPr>
              <a:t>, extern</a:t>
            </a:r>
            <a:r>
              <a:rPr lang="de-DE" sz="1800" dirty="0" smtClean="0">
                <a:solidFill>
                  <a:schemeClr val="accent5">
                    <a:lumMod val="75000"/>
                  </a:schemeClr>
                </a:solidFill>
              </a:rPr>
              <a:t>),</a:t>
            </a:r>
            <a:endParaRPr lang="de-DE" sz="1800" dirty="0">
              <a:solidFill>
                <a:schemeClr val="accent5">
                  <a:lumMod val="75000"/>
                </a:schemeClr>
              </a:solidFill>
            </a:endParaRPr>
          </a:p>
          <a:p>
            <a:pPr marL="742950" lvl="1" indent="-285750">
              <a:buFont typeface="Arial" panose="020B0604020202020204" pitchFamily="34" charset="0"/>
              <a:buChar char="•"/>
              <a:defRPr/>
            </a:pPr>
            <a:r>
              <a:rPr lang="de-DE" sz="1800" dirty="0" smtClean="0"/>
              <a:t>einen Datentyp( </a:t>
            </a:r>
            <a:r>
              <a:rPr lang="de-DE" sz="1800" b="1" dirty="0" err="1" smtClean="0"/>
              <a:t>byte</a:t>
            </a:r>
            <a:r>
              <a:rPr lang="de-DE" sz="1800" b="1" dirty="0" smtClean="0"/>
              <a:t>, short, </a:t>
            </a:r>
            <a:r>
              <a:rPr lang="de-DE" sz="1800" b="1" dirty="0" err="1" smtClean="0"/>
              <a:t>int</a:t>
            </a:r>
            <a:r>
              <a:rPr lang="de-DE" sz="1800" b="1" dirty="0" smtClean="0"/>
              <a:t>, </a:t>
            </a:r>
            <a:r>
              <a:rPr lang="de-DE" sz="1800" b="1" dirty="0" err="1" smtClean="0"/>
              <a:t>long</a:t>
            </a:r>
            <a:r>
              <a:rPr lang="de-DE" sz="1800" b="1" dirty="0" smtClean="0"/>
              <a:t>, </a:t>
            </a:r>
            <a:r>
              <a:rPr lang="de-DE" sz="1800" b="1" dirty="0" err="1" smtClean="0"/>
              <a:t>long</a:t>
            </a:r>
            <a:r>
              <a:rPr lang="de-DE" sz="1800" b="1" dirty="0" smtClean="0"/>
              <a:t> </a:t>
            </a:r>
            <a:r>
              <a:rPr lang="de-DE" sz="1800" b="1" dirty="0" err="1" smtClean="0"/>
              <a:t>long</a:t>
            </a:r>
            <a:r>
              <a:rPr lang="de-DE" sz="1800" b="1" dirty="0" smtClean="0"/>
              <a:t>, float, double, </a:t>
            </a:r>
            <a:r>
              <a:rPr lang="de-DE" sz="1800" b="1" dirty="0" err="1" smtClean="0"/>
              <a:t>long</a:t>
            </a:r>
            <a:r>
              <a:rPr lang="de-DE" sz="1800" b="1" dirty="0" smtClean="0"/>
              <a:t> double</a:t>
            </a:r>
            <a:r>
              <a:rPr lang="de-DE" sz="1800" dirty="0" smtClean="0"/>
              <a:t>),</a:t>
            </a:r>
          </a:p>
          <a:p>
            <a:pPr marL="742950" lvl="1" indent="-285750">
              <a:buFont typeface="Arial" panose="020B0604020202020204" pitchFamily="34" charset="0"/>
              <a:buChar char="•"/>
              <a:defRPr/>
            </a:pPr>
            <a:r>
              <a:rPr lang="de-DE" sz="1800" dirty="0" smtClean="0">
                <a:solidFill>
                  <a:schemeClr val="accent5">
                    <a:lumMod val="75000"/>
                  </a:schemeClr>
                </a:solidFill>
              </a:rPr>
              <a:t>einen Zusatz, ob Datentyp mit oder ohne Vorzeichen (</a:t>
            </a:r>
            <a:r>
              <a:rPr lang="de-DE" sz="1800" b="1" dirty="0" err="1" smtClean="0">
                <a:solidFill>
                  <a:schemeClr val="accent5">
                    <a:lumMod val="75000"/>
                  </a:schemeClr>
                </a:solidFill>
              </a:rPr>
              <a:t>unsigned</a:t>
            </a:r>
            <a:r>
              <a:rPr lang="de-DE" sz="1800" b="1" dirty="0" smtClean="0">
                <a:solidFill>
                  <a:schemeClr val="accent5">
                    <a:lumMod val="75000"/>
                  </a:schemeClr>
                </a:solidFill>
              </a:rPr>
              <a:t>, </a:t>
            </a:r>
            <a:r>
              <a:rPr lang="de-DE" sz="1800" b="1" dirty="0" err="1" smtClean="0">
                <a:solidFill>
                  <a:schemeClr val="accent5">
                    <a:lumMod val="75000"/>
                  </a:schemeClr>
                </a:solidFill>
              </a:rPr>
              <a:t>signed</a:t>
            </a:r>
            <a:r>
              <a:rPr lang="de-DE" sz="1800" dirty="0" smtClean="0">
                <a:solidFill>
                  <a:schemeClr val="accent5">
                    <a:lumMod val="75000"/>
                  </a:schemeClr>
                </a:solidFill>
              </a:rPr>
              <a:t>)</a:t>
            </a:r>
            <a:endParaRPr lang="de-DE" sz="1800" dirty="0">
              <a:solidFill>
                <a:schemeClr val="accent5">
                  <a:lumMod val="75000"/>
                </a:schemeClr>
              </a:solidFill>
            </a:endParaRPr>
          </a:p>
          <a:p>
            <a:pPr marL="742950" lvl="1" indent="-285750">
              <a:buFont typeface="Arial" panose="020B0604020202020204" pitchFamily="34" charset="0"/>
              <a:buChar char="•"/>
              <a:defRPr/>
            </a:pPr>
            <a:r>
              <a:rPr lang="de-DE" sz="1800" dirty="0" smtClean="0"/>
              <a:t>einen Namen (Frei wählbar (bis auf Ausnahmen)),</a:t>
            </a:r>
          </a:p>
          <a:p>
            <a:pPr marL="742950" lvl="1" indent="-285750">
              <a:buFont typeface="Arial" panose="020B0604020202020204" pitchFamily="34" charset="0"/>
              <a:buChar char="•"/>
              <a:defRPr/>
            </a:pPr>
            <a:r>
              <a:rPr lang="de-DE" sz="1800" dirty="0" smtClean="0"/>
              <a:t>einen Speicherplatz ( implizit durch Datentyp oder später wählbar bei Feldern),</a:t>
            </a:r>
          </a:p>
          <a:p>
            <a:pPr marL="742950" lvl="1" indent="-285750">
              <a:buFont typeface="Arial" panose="020B0604020202020204" pitchFamily="34" charset="0"/>
              <a:buChar char="•"/>
              <a:defRPr/>
            </a:pPr>
            <a:r>
              <a:rPr lang="de-DE" sz="1800" dirty="0" smtClean="0">
                <a:solidFill>
                  <a:srgbClr val="FF0000"/>
                </a:solidFill>
              </a:rPr>
              <a:t>einen </a:t>
            </a:r>
            <a:r>
              <a:rPr lang="de-DE" sz="1800" dirty="0">
                <a:solidFill>
                  <a:srgbClr val="FF0000"/>
                </a:solidFill>
              </a:rPr>
              <a:t>Wert, der gespeichert wird</a:t>
            </a:r>
            <a:r>
              <a:rPr lang="de-DE" sz="1800" dirty="0" smtClean="0"/>
              <a:t>.</a:t>
            </a:r>
          </a:p>
          <a:p>
            <a:pPr marL="457200" indent="-457200">
              <a:defRPr/>
            </a:pPr>
            <a:endParaRPr lang="de-DE" sz="1000" dirty="0"/>
          </a:p>
          <a:p>
            <a:pPr marL="457200" indent="-457200">
              <a:defRPr/>
            </a:pPr>
            <a:r>
              <a:rPr lang="de-DE" dirty="0"/>
              <a:t>Variablen haben eine </a:t>
            </a:r>
            <a:r>
              <a:rPr lang="de-DE" dirty="0" smtClean="0"/>
              <a:t>Gültigkeitsbereich ( meist Gültigkeitsbereich „Datei“ oder „Block“; Block - durch die Klammern { und } begrenzt).</a:t>
            </a:r>
            <a:endParaRPr lang="de-DE" dirty="0" smtClean="0">
              <a:latin typeface="Consolas" panose="020B0609020204030204" pitchFamily="49" charset="0"/>
              <a:cs typeface="Consolas" panose="020B0609020204030204" pitchFamily="49" charset="0"/>
            </a:endParaRPr>
          </a:p>
          <a:p>
            <a:pPr marL="457200" indent="-457200">
              <a:defRPr/>
            </a:pPr>
            <a:endParaRPr lang="de-DE" sz="1000" dirty="0">
              <a:latin typeface="+mn-lt"/>
              <a:cs typeface="Consolas" panose="020B0609020204030204" pitchFamily="49" charset="0"/>
            </a:endParaRPr>
          </a:p>
          <a:p>
            <a:pPr marL="457200" indent="-457200">
              <a:defRPr/>
            </a:pPr>
            <a:r>
              <a:rPr lang="de-DE" dirty="0" smtClean="0">
                <a:latin typeface="+mn-lt"/>
                <a:cs typeface="Consolas" panose="020B0609020204030204" pitchFamily="49" charset="0"/>
              </a:rPr>
              <a:t>Namen von Variablen – Regeln:</a:t>
            </a:r>
          </a:p>
          <a:p>
            <a:pPr marL="914400" lvl="1" indent="-457200">
              <a:buFont typeface="Arial" panose="020B0604020202020204" pitchFamily="34" charset="0"/>
              <a:buChar char="•"/>
              <a:defRPr/>
            </a:pPr>
            <a:r>
              <a:rPr lang="de-DE" sz="1800" dirty="0" smtClean="0">
                <a:latin typeface="+mn-lt"/>
                <a:cs typeface="Consolas" panose="020B0609020204030204" pitchFamily="49" charset="0"/>
              </a:rPr>
              <a:t>Erstes Zeichen Buchstabe (englisches Alphabet) oder Zeichen _</a:t>
            </a:r>
          </a:p>
          <a:p>
            <a:pPr marL="914400" lvl="1" indent="-457200">
              <a:buFont typeface="Arial" panose="020B0604020202020204" pitchFamily="34" charset="0"/>
              <a:buChar char="•"/>
              <a:defRPr/>
            </a:pPr>
            <a:r>
              <a:rPr lang="de-DE" sz="1800" dirty="0" smtClean="0">
                <a:latin typeface="+mn-lt"/>
                <a:cs typeface="Consolas" panose="020B0609020204030204" pitchFamily="49" charset="0"/>
              </a:rPr>
              <a:t>Unterschied Groß- und Kleinschreibung</a:t>
            </a:r>
          </a:p>
          <a:p>
            <a:pPr marL="914400" lvl="1" indent="-457200">
              <a:buFont typeface="Arial" panose="020B0604020202020204" pitchFamily="34" charset="0"/>
              <a:buChar char="•"/>
              <a:defRPr/>
            </a:pPr>
            <a:r>
              <a:rPr lang="de-DE" sz="1800" dirty="0" smtClean="0">
                <a:latin typeface="+mn-lt"/>
                <a:cs typeface="Consolas" panose="020B0609020204030204" pitchFamily="49" charset="0"/>
              </a:rPr>
              <a:t>Weitere Zeichen Buchstaben, Zahlen oder _</a:t>
            </a:r>
          </a:p>
          <a:p>
            <a:pPr marL="914400" lvl="1" indent="-457200">
              <a:buFont typeface="Arial" panose="020B0604020202020204" pitchFamily="34" charset="0"/>
              <a:buChar char="•"/>
              <a:defRPr/>
            </a:pPr>
            <a:r>
              <a:rPr lang="de-DE" sz="1800" dirty="0" smtClean="0">
                <a:latin typeface="+mn-lt"/>
                <a:cs typeface="Consolas" panose="020B0609020204030204" pitchFamily="49" charset="0"/>
              </a:rPr>
              <a:t>Keine Schlüsselworte der Programmiersprache zulässig</a:t>
            </a:r>
          </a:p>
          <a:p>
            <a:pPr marL="914400" lvl="1" indent="-457200">
              <a:buFont typeface="Arial" panose="020B0604020202020204" pitchFamily="34" charset="0"/>
              <a:buChar char="•"/>
              <a:defRPr/>
            </a:pPr>
            <a:r>
              <a:rPr lang="de-DE" sz="1800" dirty="0" smtClean="0">
                <a:latin typeface="+mn-lt"/>
                <a:cs typeface="Consolas" panose="020B0609020204030204" pitchFamily="49" charset="0"/>
              </a:rPr>
              <a:t>Länge des Namens abhängig vom Sprachstandard</a:t>
            </a:r>
            <a:endParaRPr lang="de-DE" sz="1800" dirty="0" smtClean="0">
              <a:latin typeface="+mn-lt"/>
            </a:endParaRPr>
          </a:p>
        </p:txBody>
      </p:sp>
    </p:spTree>
    <p:extLst>
      <p:ext uri="{BB962C8B-B14F-4D97-AF65-F5344CB8AC3E}">
        <p14:creationId xmlns:p14="http://schemas.microsoft.com/office/powerpoint/2010/main" val="352325517"/>
      </p:ext>
    </p:extLst>
  </p:cSld>
  <p:clrMapOvr>
    <a:masterClrMapping/>
  </p:clrMapOvr>
  <p:transition>
    <p:blind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0"/>
          </p:nvPr>
        </p:nvSpPr>
        <p:spPr>
          <a:noFill/>
        </p:spPr>
        <p:txBody>
          <a:bodyPr/>
          <a:lstStyle/>
          <a:p>
            <a:r>
              <a:rPr lang="de-DE" smtClean="0"/>
              <a:t>Imperative Programmierung - Variablen und Arbeit mit SVN</a:t>
            </a:r>
            <a:endParaRPr lang="en-US" smtClean="0"/>
          </a:p>
        </p:txBody>
      </p:sp>
      <p:sp>
        <p:nvSpPr>
          <p:cNvPr id="7171" name="Slide Number Placeholder 3"/>
          <p:cNvSpPr>
            <a:spLocks noGrp="1"/>
          </p:cNvSpPr>
          <p:nvPr>
            <p:ph type="sldNum" sz="quarter" idx="11"/>
          </p:nvPr>
        </p:nvSpPr>
        <p:spPr>
          <a:noFill/>
        </p:spPr>
        <p:txBody>
          <a:bodyPr/>
          <a:lstStyle/>
          <a:p>
            <a:fld id="{45D23BE4-3751-45B9-BDA2-2288243D5CFD}" type="slidenum">
              <a:rPr lang="en-US" smtClean="0"/>
              <a:pPr/>
              <a:t>13</a:t>
            </a:fld>
            <a:endParaRPr lang="en-US" sz="1400" smtClean="0"/>
          </a:p>
        </p:txBody>
      </p:sp>
      <p:sp>
        <p:nvSpPr>
          <p:cNvPr id="7172" name="Rectangle 2"/>
          <p:cNvSpPr>
            <a:spLocks noGrp="1" noChangeArrowheads="1"/>
          </p:cNvSpPr>
          <p:nvPr>
            <p:ph type="title"/>
          </p:nvPr>
        </p:nvSpPr>
        <p:spPr/>
        <p:txBody>
          <a:bodyPr/>
          <a:lstStyle/>
          <a:p>
            <a:r>
              <a:rPr lang="de-DE" sz="3600" dirty="0"/>
              <a:t>3</a:t>
            </a:r>
            <a:r>
              <a:rPr lang="de-DE" sz="3600" dirty="0" smtClean="0"/>
              <a:t>. Beispiel</a:t>
            </a:r>
            <a:endParaRPr lang="de-DE" i="1" dirty="0" smtClean="0">
              <a:solidFill>
                <a:schemeClr val="tx1"/>
              </a:solidFill>
              <a:latin typeface="Times" pitchFamily="18" charset="0"/>
            </a:endParaRPr>
          </a:p>
        </p:txBody>
      </p:sp>
      <p:sp>
        <p:nvSpPr>
          <p:cNvPr id="7173" name="Text Box 3"/>
          <p:cNvSpPr txBox="1">
            <a:spLocks noChangeArrowheads="1"/>
          </p:cNvSpPr>
          <p:nvPr/>
        </p:nvSpPr>
        <p:spPr bwMode="auto">
          <a:xfrm>
            <a:off x="67072" y="1124744"/>
            <a:ext cx="6571456" cy="5262979"/>
          </a:xfrm>
          <a:prstGeom prst="rect">
            <a:avLst/>
          </a:prstGeom>
          <a:noFill/>
          <a:ln w="12700" cap="sq">
            <a:noFill/>
            <a:miter lim="800000"/>
            <a:headEnd type="none" w="sm" len="sm"/>
            <a:tailEnd type="none" w="sm" len="sm"/>
          </a:ln>
        </p:spPr>
        <p:txBody>
          <a:bodyPr wrap="square">
            <a:spAutoFit/>
          </a:bodyPr>
          <a:lstStyle/>
          <a:p>
            <a:r>
              <a:rPr lang="en-US" sz="1600" dirty="0" smtClean="0">
                <a:solidFill>
                  <a:srgbClr val="000000"/>
                </a:solidFill>
                <a:latin typeface="Consolas" panose="020B0609020204030204" pitchFamily="49" charset="0"/>
                <a:cs typeface="Consolas" panose="020B0609020204030204" pitchFamily="49" charset="0"/>
              </a:rPr>
              <a:t>#include &lt;</a:t>
            </a:r>
            <a:r>
              <a:rPr lang="en-US" sz="1600" dirty="0" err="1" smtClean="0">
                <a:solidFill>
                  <a:srgbClr val="000000"/>
                </a:solidFill>
                <a:latin typeface="Consolas" panose="020B0609020204030204" pitchFamily="49" charset="0"/>
                <a:cs typeface="Consolas" panose="020B0609020204030204" pitchFamily="49" charset="0"/>
              </a:rPr>
              <a:t>stdio.h</a:t>
            </a:r>
            <a:r>
              <a:rPr lang="en-US" sz="1600" dirty="0" smtClean="0">
                <a:solidFill>
                  <a:srgbClr val="000000"/>
                </a:solidFill>
                <a:latin typeface="Consolas" panose="020B0609020204030204" pitchFamily="49" charset="0"/>
                <a:cs typeface="Consolas" panose="020B0609020204030204" pitchFamily="49" charset="0"/>
              </a:rPr>
              <a:t>&gt;</a:t>
            </a:r>
          </a:p>
          <a:p>
            <a:r>
              <a:rPr lang="en-US" sz="1600" dirty="0" smtClean="0">
                <a:solidFill>
                  <a:srgbClr val="000000"/>
                </a:solidFill>
                <a:latin typeface="Consolas" panose="020B0609020204030204" pitchFamily="49" charset="0"/>
                <a:cs typeface="Consolas" panose="020B0609020204030204" pitchFamily="49" charset="0"/>
              </a:rPr>
              <a:t>main() { /* </a:t>
            </a:r>
            <a:r>
              <a:rPr lang="en-US" sz="1600" dirty="0" err="1" smtClean="0">
                <a:solidFill>
                  <a:srgbClr val="000000"/>
                </a:solidFill>
                <a:latin typeface="Consolas" panose="020B0609020204030204" pitchFamily="49" charset="0"/>
                <a:cs typeface="Consolas" panose="020B0609020204030204" pitchFamily="49" charset="0"/>
              </a:rPr>
              <a:t>Beispiel</a:t>
            </a:r>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Vorlesungsfolie</a:t>
            </a:r>
            <a:r>
              <a:rPr lang="en-US" sz="1600" dirty="0" smtClean="0">
                <a:solidFill>
                  <a:srgbClr val="000000"/>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Erweiterung</a:t>
            </a:r>
            <a:r>
              <a:rPr lang="en-US" sz="1600" dirty="0" smtClean="0">
                <a:solidFill>
                  <a:srgbClr val="000000"/>
                </a:solidFill>
                <a:latin typeface="Consolas" panose="020B0609020204030204" pitchFamily="49" charset="0"/>
                <a:cs typeface="Consolas" panose="020B0609020204030204" pitchFamily="49" charset="0"/>
              </a:rPr>
              <a:t> */</a:t>
            </a:r>
          </a:p>
          <a:p>
            <a:endParaRPr lang="en-US" sz="1600" dirty="0">
              <a:solidFill>
                <a:srgbClr val="000000"/>
              </a:solidFill>
              <a:latin typeface="Consolas" panose="020B0609020204030204" pitchFamily="49" charset="0"/>
              <a:cs typeface="Consolas" panose="020B0609020204030204" pitchFamily="49" charset="0"/>
            </a:endParaRPr>
          </a:p>
          <a:p>
            <a:endParaRPr lang="en-US" sz="1600" dirty="0" smtClean="0">
              <a:solidFill>
                <a:srgbClr val="000000"/>
              </a:solidFill>
              <a:latin typeface="Consolas" panose="020B0609020204030204" pitchFamily="49" charset="0"/>
              <a:cs typeface="Consolas" panose="020B0609020204030204" pitchFamily="49" charset="0"/>
            </a:endParaRPr>
          </a:p>
          <a:p>
            <a:r>
              <a:rPr lang="en-US" sz="1600" dirty="0" smtClean="0">
                <a:solidFill>
                  <a:srgbClr val="000000"/>
                </a:solidFill>
                <a:latin typeface="Consolas" panose="020B0609020204030204" pitchFamily="49" charset="0"/>
                <a:cs typeface="Consolas" panose="020B0609020204030204" pitchFamily="49" charset="0"/>
              </a:rPr>
              <a:t>	char a; short b; int c;</a:t>
            </a:r>
          </a:p>
          <a:p>
            <a:r>
              <a:rPr lang="en-US" sz="1600" dirty="0" smtClean="0">
                <a:solidFill>
                  <a:srgbClr val="000000"/>
                </a:solidFill>
                <a:latin typeface="Consolas" panose="020B0609020204030204" pitchFamily="49" charset="0"/>
                <a:cs typeface="Consolas" panose="020B0609020204030204" pitchFamily="49" charset="0"/>
              </a:rPr>
              <a:t>	long d; float e; double f;</a:t>
            </a:r>
          </a:p>
          <a:p>
            <a:r>
              <a:rPr lang="en-US" sz="1600" dirty="0" smtClean="0">
                <a:solidFill>
                  <a:srgbClr val="000000"/>
                </a:solidFill>
                <a:latin typeface="Consolas" panose="020B0609020204030204" pitchFamily="49" charset="0"/>
                <a:cs typeface="Consolas" panose="020B0609020204030204" pitchFamily="49" charset="0"/>
              </a:rPr>
              <a:t>	long </a:t>
            </a:r>
            <a:r>
              <a:rPr lang="en-US" sz="1600" dirty="0" err="1" smtClean="0">
                <a:solidFill>
                  <a:srgbClr val="000000"/>
                </a:solidFill>
                <a:latin typeface="Consolas" panose="020B0609020204030204" pitchFamily="49" charset="0"/>
                <a:cs typeface="Consolas" panose="020B0609020204030204" pitchFamily="49" charset="0"/>
              </a:rPr>
              <a:t>long</a:t>
            </a:r>
            <a:r>
              <a:rPr lang="en-US" sz="1600" dirty="0" smtClean="0">
                <a:solidFill>
                  <a:srgbClr val="000000"/>
                </a:solidFill>
                <a:latin typeface="Consolas" panose="020B0609020204030204" pitchFamily="49" charset="0"/>
                <a:cs typeface="Consolas" panose="020B0609020204030204" pitchFamily="49" charset="0"/>
              </a:rPr>
              <a:t> g; long double h;	</a:t>
            </a:r>
          </a:p>
          <a:p>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printf</a:t>
            </a:r>
            <a:r>
              <a:rPr lang="en-US" sz="1600" dirty="0" smtClean="0">
                <a:solidFill>
                  <a:srgbClr val="000000"/>
                </a:solidFill>
                <a:latin typeface="Consolas" panose="020B0609020204030204" pitchFamily="49" charset="0"/>
                <a:cs typeface="Consolas" panose="020B0609020204030204" pitchFamily="49" charset="0"/>
              </a:rPr>
              <a:t>("Size(char) = %d\n", </a:t>
            </a:r>
            <a:r>
              <a:rPr lang="en-US" sz="1600" dirty="0" err="1" smtClean="0">
                <a:solidFill>
                  <a:srgbClr val="000000"/>
                </a:solidFill>
                <a:latin typeface="Consolas" panose="020B0609020204030204" pitchFamily="49" charset="0"/>
                <a:cs typeface="Consolas" panose="020B0609020204030204" pitchFamily="49" charset="0"/>
              </a:rPr>
              <a:t>sizeof</a:t>
            </a:r>
            <a:r>
              <a:rPr lang="en-US" sz="1600" dirty="0" smtClean="0">
                <a:solidFill>
                  <a:srgbClr val="000000"/>
                </a:solidFill>
                <a:latin typeface="Consolas" panose="020B0609020204030204" pitchFamily="49" charset="0"/>
                <a:cs typeface="Consolas" panose="020B0609020204030204" pitchFamily="49" charset="0"/>
              </a:rPr>
              <a:t> a);</a:t>
            </a:r>
          </a:p>
          <a:p>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printf</a:t>
            </a:r>
            <a:r>
              <a:rPr lang="en-US" sz="1600" dirty="0" smtClean="0">
                <a:solidFill>
                  <a:srgbClr val="000000"/>
                </a:solidFill>
                <a:latin typeface="Consolas" panose="020B0609020204030204" pitchFamily="49" charset="0"/>
                <a:cs typeface="Consolas" panose="020B0609020204030204" pitchFamily="49" charset="0"/>
              </a:rPr>
              <a:t>("Size(short) = %d\n", </a:t>
            </a:r>
            <a:r>
              <a:rPr lang="en-US" sz="1600" dirty="0" err="1" smtClean="0">
                <a:solidFill>
                  <a:srgbClr val="000000"/>
                </a:solidFill>
                <a:latin typeface="Consolas" panose="020B0609020204030204" pitchFamily="49" charset="0"/>
                <a:cs typeface="Consolas" panose="020B0609020204030204" pitchFamily="49" charset="0"/>
              </a:rPr>
              <a:t>sizeof</a:t>
            </a:r>
            <a:r>
              <a:rPr lang="en-US" sz="1600" dirty="0" smtClean="0">
                <a:solidFill>
                  <a:srgbClr val="000000"/>
                </a:solidFill>
                <a:latin typeface="Consolas" panose="020B0609020204030204" pitchFamily="49" charset="0"/>
                <a:cs typeface="Consolas" panose="020B0609020204030204" pitchFamily="49" charset="0"/>
              </a:rPr>
              <a:t> b);</a:t>
            </a:r>
          </a:p>
          <a:p>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printf</a:t>
            </a:r>
            <a:r>
              <a:rPr lang="en-US" sz="1600" dirty="0" smtClean="0">
                <a:solidFill>
                  <a:srgbClr val="000000"/>
                </a:solidFill>
                <a:latin typeface="Consolas" panose="020B0609020204030204" pitchFamily="49" charset="0"/>
                <a:cs typeface="Consolas" panose="020B0609020204030204" pitchFamily="49" charset="0"/>
              </a:rPr>
              <a:t>("Size(</a:t>
            </a:r>
            <a:r>
              <a:rPr lang="en-US" sz="1600" dirty="0" err="1" smtClean="0">
                <a:solidFill>
                  <a:srgbClr val="000000"/>
                </a:solidFill>
                <a:latin typeface="Consolas" panose="020B0609020204030204" pitchFamily="49" charset="0"/>
                <a:cs typeface="Consolas" panose="020B0609020204030204" pitchFamily="49" charset="0"/>
              </a:rPr>
              <a:t>int</a:t>
            </a:r>
            <a:r>
              <a:rPr lang="en-US" sz="1600" dirty="0" smtClean="0">
                <a:solidFill>
                  <a:srgbClr val="000000"/>
                </a:solidFill>
                <a:latin typeface="Consolas" panose="020B0609020204030204" pitchFamily="49" charset="0"/>
                <a:cs typeface="Consolas" panose="020B0609020204030204" pitchFamily="49" charset="0"/>
              </a:rPr>
              <a:t>) = %d\n", </a:t>
            </a:r>
            <a:r>
              <a:rPr lang="en-US" sz="1600" dirty="0" err="1" smtClean="0">
                <a:solidFill>
                  <a:srgbClr val="000000"/>
                </a:solidFill>
                <a:latin typeface="Consolas" panose="020B0609020204030204" pitchFamily="49" charset="0"/>
                <a:cs typeface="Consolas" panose="020B0609020204030204" pitchFamily="49" charset="0"/>
              </a:rPr>
              <a:t>sizeof</a:t>
            </a:r>
            <a:r>
              <a:rPr lang="en-US" sz="1600" dirty="0" smtClean="0">
                <a:solidFill>
                  <a:srgbClr val="000000"/>
                </a:solidFill>
                <a:latin typeface="Consolas" panose="020B0609020204030204" pitchFamily="49" charset="0"/>
                <a:cs typeface="Consolas" panose="020B0609020204030204" pitchFamily="49" charset="0"/>
              </a:rPr>
              <a:t> c);</a:t>
            </a:r>
          </a:p>
          <a:p>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printf</a:t>
            </a:r>
            <a:r>
              <a:rPr lang="en-US" sz="1600" dirty="0" smtClean="0">
                <a:solidFill>
                  <a:srgbClr val="000000"/>
                </a:solidFill>
                <a:latin typeface="Consolas" panose="020B0609020204030204" pitchFamily="49" charset="0"/>
                <a:cs typeface="Consolas" panose="020B0609020204030204" pitchFamily="49" charset="0"/>
              </a:rPr>
              <a:t>("Size(long) = %d\n", </a:t>
            </a:r>
            <a:r>
              <a:rPr lang="en-US" sz="1600" dirty="0" err="1" smtClean="0">
                <a:solidFill>
                  <a:srgbClr val="000000"/>
                </a:solidFill>
                <a:latin typeface="Consolas" panose="020B0609020204030204" pitchFamily="49" charset="0"/>
                <a:cs typeface="Consolas" panose="020B0609020204030204" pitchFamily="49" charset="0"/>
              </a:rPr>
              <a:t>sizeof</a:t>
            </a:r>
            <a:r>
              <a:rPr lang="en-US" sz="1600" dirty="0" smtClean="0">
                <a:solidFill>
                  <a:srgbClr val="000000"/>
                </a:solidFill>
                <a:latin typeface="Consolas" panose="020B0609020204030204" pitchFamily="49" charset="0"/>
                <a:cs typeface="Consolas" panose="020B0609020204030204" pitchFamily="49" charset="0"/>
              </a:rPr>
              <a:t> d);</a:t>
            </a:r>
          </a:p>
          <a:p>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printf</a:t>
            </a:r>
            <a:r>
              <a:rPr lang="en-US" sz="1600" dirty="0" smtClean="0">
                <a:solidFill>
                  <a:srgbClr val="000000"/>
                </a:solidFill>
                <a:latin typeface="Consolas" panose="020B0609020204030204" pitchFamily="49" charset="0"/>
                <a:cs typeface="Consolas" panose="020B0609020204030204" pitchFamily="49" charset="0"/>
              </a:rPr>
              <a:t>("Size(float) = %d\n", </a:t>
            </a:r>
            <a:r>
              <a:rPr lang="en-US" sz="1600" dirty="0" err="1" smtClean="0">
                <a:solidFill>
                  <a:srgbClr val="000000"/>
                </a:solidFill>
                <a:latin typeface="Consolas" panose="020B0609020204030204" pitchFamily="49" charset="0"/>
                <a:cs typeface="Consolas" panose="020B0609020204030204" pitchFamily="49" charset="0"/>
              </a:rPr>
              <a:t>sizeof</a:t>
            </a:r>
            <a:r>
              <a:rPr lang="en-US" sz="1600" dirty="0" smtClean="0">
                <a:solidFill>
                  <a:srgbClr val="000000"/>
                </a:solidFill>
                <a:latin typeface="Consolas" panose="020B0609020204030204" pitchFamily="49" charset="0"/>
                <a:cs typeface="Consolas" panose="020B0609020204030204" pitchFamily="49" charset="0"/>
              </a:rPr>
              <a:t> e);</a:t>
            </a:r>
          </a:p>
          <a:p>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printf</a:t>
            </a:r>
            <a:r>
              <a:rPr lang="en-US" sz="1600" dirty="0" smtClean="0">
                <a:solidFill>
                  <a:srgbClr val="000000"/>
                </a:solidFill>
                <a:latin typeface="Consolas" panose="020B0609020204030204" pitchFamily="49" charset="0"/>
                <a:cs typeface="Consolas" panose="020B0609020204030204" pitchFamily="49" charset="0"/>
              </a:rPr>
              <a:t>("Size(double) = %d\n", </a:t>
            </a:r>
            <a:r>
              <a:rPr lang="en-US" sz="1600" dirty="0" err="1" smtClean="0">
                <a:solidFill>
                  <a:srgbClr val="000000"/>
                </a:solidFill>
                <a:latin typeface="Consolas" panose="020B0609020204030204" pitchFamily="49" charset="0"/>
                <a:cs typeface="Consolas" panose="020B0609020204030204" pitchFamily="49" charset="0"/>
              </a:rPr>
              <a:t>sizeof</a:t>
            </a:r>
            <a:r>
              <a:rPr lang="en-US" sz="1600" dirty="0" smtClean="0">
                <a:solidFill>
                  <a:srgbClr val="000000"/>
                </a:solidFill>
                <a:latin typeface="Consolas" panose="020B0609020204030204" pitchFamily="49" charset="0"/>
                <a:cs typeface="Consolas" panose="020B0609020204030204" pitchFamily="49" charset="0"/>
              </a:rPr>
              <a:t> f);</a:t>
            </a:r>
          </a:p>
          <a:p>
            <a:endParaRPr lang="en-US" sz="1600" dirty="0" smtClean="0">
              <a:solidFill>
                <a:srgbClr val="000000"/>
              </a:solidFill>
              <a:latin typeface="Consolas" panose="020B0609020204030204" pitchFamily="49" charset="0"/>
              <a:cs typeface="Consolas" panose="020B0609020204030204" pitchFamily="49" charset="0"/>
            </a:endParaRPr>
          </a:p>
          <a:p>
            <a:endParaRPr lang="en-US" sz="1600" dirty="0" smtClean="0">
              <a:solidFill>
                <a:srgbClr val="000000"/>
              </a:solidFill>
              <a:latin typeface="Consolas" panose="020B0609020204030204" pitchFamily="49" charset="0"/>
              <a:cs typeface="Consolas" panose="020B0609020204030204" pitchFamily="49" charset="0"/>
            </a:endParaRPr>
          </a:p>
          <a:p>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printf</a:t>
            </a:r>
            <a:r>
              <a:rPr lang="en-US" sz="1600" dirty="0" smtClean="0">
                <a:solidFill>
                  <a:srgbClr val="000000"/>
                </a:solidFill>
                <a:latin typeface="Consolas" panose="020B0609020204030204" pitchFamily="49" charset="0"/>
                <a:cs typeface="Consolas" panose="020B0609020204030204" pitchFamily="49" charset="0"/>
              </a:rPr>
              <a:t>("Size(long </a:t>
            </a:r>
            <a:r>
              <a:rPr lang="en-US" sz="1600" dirty="0" err="1" smtClean="0">
                <a:solidFill>
                  <a:srgbClr val="000000"/>
                </a:solidFill>
                <a:latin typeface="Consolas" panose="020B0609020204030204" pitchFamily="49" charset="0"/>
                <a:cs typeface="Consolas" panose="020B0609020204030204" pitchFamily="49" charset="0"/>
              </a:rPr>
              <a:t>long</a:t>
            </a:r>
            <a:r>
              <a:rPr lang="en-US" sz="1600" dirty="0" smtClean="0">
                <a:solidFill>
                  <a:srgbClr val="000000"/>
                </a:solidFill>
                <a:latin typeface="Consolas" panose="020B0609020204030204" pitchFamily="49" charset="0"/>
                <a:cs typeface="Consolas" panose="020B0609020204030204" pitchFamily="49" charset="0"/>
              </a:rPr>
              <a:t>) = %d\n", </a:t>
            </a:r>
            <a:r>
              <a:rPr lang="en-US" sz="1600" dirty="0" err="1" smtClean="0">
                <a:solidFill>
                  <a:srgbClr val="000000"/>
                </a:solidFill>
                <a:latin typeface="Consolas" panose="020B0609020204030204" pitchFamily="49" charset="0"/>
                <a:cs typeface="Consolas" panose="020B0609020204030204" pitchFamily="49" charset="0"/>
              </a:rPr>
              <a:t>sizeof</a:t>
            </a:r>
            <a:r>
              <a:rPr lang="en-US" sz="1600" dirty="0" smtClean="0">
                <a:solidFill>
                  <a:srgbClr val="000000"/>
                </a:solidFill>
                <a:latin typeface="Consolas" panose="020B0609020204030204" pitchFamily="49" charset="0"/>
                <a:cs typeface="Consolas" panose="020B0609020204030204" pitchFamily="49" charset="0"/>
              </a:rPr>
              <a:t> g);</a:t>
            </a:r>
          </a:p>
          <a:p>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printf</a:t>
            </a:r>
            <a:r>
              <a:rPr lang="en-US" sz="1600" dirty="0" smtClean="0">
                <a:solidFill>
                  <a:srgbClr val="000000"/>
                </a:solidFill>
                <a:latin typeface="Consolas" panose="020B0609020204030204" pitchFamily="49" charset="0"/>
                <a:cs typeface="Consolas" panose="020B0609020204030204" pitchFamily="49" charset="0"/>
              </a:rPr>
              <a:t>("Size(long double) = %d\n", </a:t>
            </a:r>
            <a:r>
              <a:rPr lang="en-US" sz="1600" dirty="0" err="1" smtClean="0">
                <a:solidFill>
                  <a:srgbClr val="000000"/>
                </a:solidFill>
                <a:latin typeface="Consolas" panose="020B0609020204030204" pitchFamily="49" charset="0"/>
                <a:cs typeface="Consolas" panose="020B0609020204030204" pitchFamily="49" charset="0"/>
              </a:rPr>
              <a:t>sizeof</a:t>
            </a:r>
            <a:r>
              <a:rPr lang="en-US" sz="1600" dirty="0" smtClean="0">
                <a:solidFill>
                  <a:srgbClr val="000000"/>
                </a:solidFill>
                <a:latin typeface="Consolas" panose="020B0609020204030204" pitchFamily="49" charset="0"/>
                <a:cs typeface="Consolas" panose="020B0609020204030204" pitchFamily="49" charset="0"/>
              </a:rPr>
              <a:t> h);</a:t>
            </a:r>
          </a:p>
          <a:p>
            <a:r>
              <a:rPr lang="en-US" sz="1600" dirty="0" smtClean="0">
                <a:solidFill>
                  <a:srgbClr val="000000"/>
                </a:solidFill>
                <a:latin typeface="Consolas" panose="020B0609020204030204" pitchFamily="49" charset="0"/>
                <a:cs typeface="Consolas" panose="020B0609020204030204" pitchFamily="49" charset="0"/>
              </a:rPr>
              <a:t>}</a:t>
            </a:r>
          </a:p>
          <a:p>
            <a:endParaRPr lang="en-US" sz="1600" dirty="0">
              <a:solidFill>
                <a:srgbClr val="000000"/>
              </a:solidFill>
              <a:latin typeface="Consolas" panose="020B0609020204030204" pitchFamily="49" charset="0"/>
              <a:cs typeface="Consolas" panose="020B0609020204030204" pitchFamily="49" charset="0"/>
            </a:endParaRPr>
          </a:p>
          <a:p>
            <a:r>
              <a:rPr lang="en-US" sz="1600" dirty="0" smtClean="0">
                <a:solidFill>
                  <a:srgbClr val="000000"/>
                </a:solidFill>
                <a:latin typeface="Consolas" panose="020B0609020204030204" pitchFamily="49" charset="0"/>
                <a:cs typeface="Consolas" panose="020B0609020204030204" pitchFamily="49" charset="0"/>
              </a:rPr>
              <a:t>Auf </a:t>
            </a:r>
            <a:r>
              <a:rPr lang="en-US" sz="1600" dirty="0">
                <a:solidFill>
                  <a:srgbClr val="000000"/>
                </a:solidFill>
                <a:latin typeface="Consolas" panose="020B0609020204030204" pitchFamily="49" charset="0"/>
                <a:cs typeface="Consolas" panose="020B0609020204030204" pitchFamily="49" charset="0"/>
              </a:rPr>
              <a:t>SVN-Server </a:t>
            </a:r>
            <a:r>
              <a:rPr lang="en-US" sz="1600" dirty="0" err="1">
                <a:solidFill>
                  <a:srgbClr val="000000"/>
                </a:solidFill>
                <a:latin typeface="Consolas" panose="020B0609020204030204" pitchFamily="49" charset="0"/>
                <a:cs typeface="Consolas" panose="020B0609020204030204" pitchFamily="49" charset="0"/>
              </a:rPr>
              <a:t>unter</a:t>
            </a:r>
            <a:r>
              <a:rPr lang="en-US" sz="1600" dirty="0">
                <a:solidFill>
                  <a:srgbClr val="000000"/>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public/</a:t>
            </a:r>
            <a:r>
              <a:rPr lang="en-US" sz="1600" dirty="0" err="1" smtClean="0">
                <a:solidFill>
                  <a:srgbClr val="000000"/>
                </a:solidFill>
                <a:latin typeface="Consolas" panose="020B0609020204030204" pitchFamily="49" charset="0"/>
                <a:cs typeface="Consolas" panose="020B0609020204030204" pitchFamily="49" charset="0"/>
              </a:rPr>
              <a:t>src</a:t>
            </a:r>
            <a:r>
              <a:rPr lang="en-US" sz="1600" dirty="0" smtClean="0">
                <a:solidFill>
                  <a:srgbClr val="000000"/>
                </a:solidFill>
                <a:latin typeface="Consolas" panose="020B0609020204030204" pitchFamily="49" charset="0"/>
                <a:cs typeface="Consolas" panose="020B0609020204030204" pitchFamily="49" charset="0"/>
              </a:rPr>
              <a:t>/win/</a:t>
            </a:r>
            <a:r>
              <a:rPr lang="en-US" sz="1600" dirty="0" err="1" smtClean="0">
                <a:solidFill>
                  <a:srgbClr val="000000"/>
                </a:solidFill>
                <a:latin typeface="Consolas" panose="020B0609020204030204" pitchFamily="49" charset="0"/>
                <a:cs typeface="Consolas" panose="020B0609020204030204" pitchFamily="49" charset="0"/>
              </a:rPr>
              <a:t>types.c</a:t>
            </a:r>
            <a:endParaRPr lang="en-US" sz="1600" dirty="0">
              <a:solidFill>
                <a:srgbClr val="000000"/>
              </a:solidFill>
              <a:latin typeface="Consolas" panose="020B0609020204030204" pitchFamily="49" charset="0"/>
              <a:cs typeface="Consolas" panose="020B0609020204030204" pitchFamily="49" charset="0"/>
            </a:endParaRPr>
          </a:p>
          <a:p>
            <a:endParaRPr lang="en-US" sz="1600" dirty="0" smtClean="0">
              <a:solidFill>
                <a:srgbClr val="000000"/>
              </a:solidFill>
              <a:latin typeface="Consolas" panose="020B0609020204030204" pitchFamily="49" charset="0"/>
              <a:cs typeface="Consolas" panose="020B0609020204030204" pitchFamily="49"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1700808"/>
            <a:ext cx="3512252" cy="2952328"/>
          </a:xfrm>
          <a:prstGeom prst="rect">
            <a:avLst/>
          </a:prstGeom>
        </p:spPr>
      </p:pic>
    </p:spTree>
    <p:extLst>
      <p:ext uri="{BB962C8B-B14F-4D97-AF65-F5344CB8AC3E}">
        <p14:creationId xmlns:p14="http://schemas.microsoft.com/office/powerpoint/2010/main" val="1353247744"/>
      </p:ext>
    </p:extLst>
  </p:cSld>
  <p:clrMapOvr>
    <a:masterClrMapping/>
  </p:clrMapOvr>
  <p:transition>
    <p:blinds/>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0"/>
          </p:nvPr>
        </p:nvSpPr>
        <p:spPr>
          <a:noFill/>
        </p:spPr>
        <p:txBody>
          <a:bodyPr/>
          <a:lstStyle/>
          <a:p>
            <a:r>
              <a:rPr lang="de-DE" smtClean="0"/>
              <a:t>Imperative Programmierung - Variablen und Arbeit mit SVN</a:t>
            </a:r>
            <a:endParaRPr lang="en-US" smtClean="0"/>
          </a:p>
        </p:txBody>
      </p:sp>
      <p:sp>
        <p:nvSpPr>
          <p:cNvPr id="7171" name="Slide Number Placeholder 3"/>
          <p:cNvSpPr>
            <a:spLocks noGrp="1"/>
          </p:cNvSpPr>
          <p:nvPr>
            <p:ph type="sldNum" sz="quarter" idx="11"/>
          </p:nvPr>
        </p:nvSpPr>
        <p:spPr>
          <a:noFill/>
        </p:spPr>
        <p:txBody>
          <a:bodyPr/>
          <a:lstStyle/>
          <a:p>
            <a:fld id="{45D23BE4-3751-45B9-BDA2-2288243D5CFD}" type="slidenum">
              <a:rPr lang="en-US" smtClean="0"/>
              <a:pPr/>
              <a:t>14</a:t>
            </a:fld>
            <a:endParaRPr lang="en-US" sz="1400" smtClean="0"/>
          </a:p>
        </p:txBody>
      </p:sp>
      <p:sp>
        <p:nvSpPr>
          <p:cNvPr id="7172" name="Rectangle 2"/>
          <p:cNvSpPr>
            <a:spLocks noGrp="1" noChangeArrowheads="1"/>
          </p:cNvSpPr>
          <p:nvPr>
            <p:ph type="title"/>
          </p:nvPr>
        </p:nvSpPr>
        <p:spPr/>
        <p:txBody>
          <a:bodyPr/>
          <a:lstStyle/>
          <a:p>
            <a:r>
              <a:rPr lang="de-DE" sz="3600" dirty="0"/>
              <a:t>3</a:t>
            </a:r>
            <a:r>
              <a:rPr lang="de-DE" sz="3600" dirty="0" smtClean="0"/>
              <a:t>. </a:t>
            </a:r>
            <a:r>
              <a:rPr lang="de-DE" sz="3600" dirty="0"/>
              <a:t>Variablen und deren Gültigkeit</a:t>
            </a:r>
            <a:endParaRPr lang="de-DE" i="1" dirty="0" smtClean="0">
              <a:solidFill>
                <a:schemeClr val="tx1"/>
              </a:solidFill>
              <a:latin typeface="Times" pitchFamily="18" charset="0"/>
            </a:endParaRPr>
          </a:p>
        </p:txBody>
      </p:sp>
      <p:sp>
        <p:nvSpPr>
          <p:cNvPr id="7173" name="Text Box 3"/>
          <p:cNvSpPr txBox="1">
            <a:spLocks noChangeArrowheads="1"/>
          </p:cNvSpPr>
          <p:nvPr/>
        </p:nvSpPr>
        <p:spPr bwMode="auto">
          <a:xfrm>
            <a:off x="107504" y="1052736"/>
            <a:ext cx="8857109" cy="5601533"/>
          </a:xfrm>
          <a:prstGeom prst="rect">
            <a:avLst/>
          </a:prstGeom>
          <a:noFill/>
          <a:ln w="12700" cap="sq">
            <a:noFill/>
            <a:miter lim="800000"/>
            <a:headEnd type="none" w="sm" len="sm"/>
            <a:tailEnd type="none" w="sm" len="sm"/>
          </a:ln>
        </p:spPr>
        <p:txBody>
          <a:bodyPr wrap="square">
            <a:spAutoFit/>
          </a:bodyPr>
          <a:lstStyle/>
          <a:p>
            <a:r>
              <a:rPr lang="en-US" sz="1400" dirty="0" smtClean="0">
                <a:solidFill>
                  <a:srgbClr val="000000"/>
                </a:solidFill>
                <a:latin typeface="Consolas" panose="020B0609020204030204" pitchFamily="49" charset="0"/>
                <a:cs typeface="Consolas" panose="020B0609020204030204" pitchFamily="49" charset="0"/>
              </a:rPr>
              <a:t>#</a:t>
            </a:r>
            <a:r>
              <a:rPr lang="en-US" sz="1400" dirty="0">
                <a:solidFill>
                  <a:srgbClr val="000000"/>
                </a:solidFill>
                <a:latin typeface="Consolas" panose="020B0609020204030204" pitchFamily="49" charset="0"/>
                <a:cs typeface="Consolas" panose="020B0609020204030204" pitchFamily="49" charset="0"/>
              </a:rPr>
              <a:t>include &lt;</a:t>
            </a:r>
            <a:r>
              <a:rPr lang="en-US" sz="1400" dirty="0" err="1">
                <a:solidFill>
                  <a:srgbClr val="000000"/>
                </a:solidFill>
                <a:latin typeface="Consolas" panose="020B0609020204030204" pitchFamily="49" charset="0"/>
                <a:cs typeface="Consolas" panose="020B0609020204030204" pitchFamily="49" charset="0"/>
              </a:rPr>
              <a:t>stdio.h</a:t>
            </a:r>
            <a:r>
              <a:rPr lang="en-US" sz="1400" dirty="0" smtClean="0">
                <a:solidFill>
                  <a:srgbClr val="000000"/>
                </a:solidFill>
                <a:latin typeface="Consolas" panose="020B0609020204030204" pitchFamily="49" charset="0"/>
                <a:cs typeface="Consolas" panose="020B0609020204030204" pitchFamily="49" charset="0"/>
              </a:rPr>
              <a:t>&gt;</a:t>
            </a:r>
            <a:endParaRPr lang="en-US" sz="1400" dirty="0">
              <a:solidFill>
                <a:srgbClr val="000000"/>
              </a:solidFill>
              <a:latin typeface="Consolas" panose="020B0609020204030204" pitchFamily="49" charset="0"/>
              <a:cs typeface="Consolas" panose="020B0609020204030204" pitchFamily="49" charset="0"/>
            </a:endParaRPr>
          </a:p>
          <a:p>
            <a:endParaRPr lang="en-US" sz="800" dirty="0">
              <a:solidFill>
                <a:srgbClr val="000000"/>
              </a:solidFill>
              <a:latin typeface="Consolas" panose="020B0609020204030204" pitchFamily="49" charset="0"/>
              <a:cs typeface="Consolas" panose="020B0609020204030204" pitchFamily="49" charset="0"/>
            </a:endParaRPr>
          </a:p>
          <a:p>
            <a:r>
              <a:rPr lang="en-US" sz="1400" dirty="0">
                <a:solidFill>
                  <a:srgbClr val="000000"/>
                </a:solidFill>
                <a:latin typeface="Consolas" panose="020B0609020204030204" pitchFamily="49" charset="0"/>
                <a:cs typeface="Consolas" panose="020B0609020204030204" pitchFamily="49" charset="0"/>
              </a:rPr>
              <a:t>int a;</a:t>
            </a:r>
          </a:p>
          <a:p>
            <a:r>
              <a:rPr lang="en-US" sz="1400" dirty="0">
                <a:solidFill>
                  <a:srgbClr val="000000"/>
                </a:solidFill>
                <a:latin typeface="Consolas" panose="020B0609020204030204" pitchFamily="49" charset="0"/>
                <a:cs typeface="Consolas" panose="020B0609020204030204" pitchFamily="49" charset="0"/>
              </a:rPr>
              <a:t>int </a:t>
            </a:r>
            <a:r>
              <a:rPr lang="en-US" sz="1400" dirty="0" err="1">
                <a:solidFill>
                  <a:srgbClr val="000000"/>
                </a:solidFill>
                <a:latin typeface="Consolas" panose="020B0609020204030204" pitchFamily="49" charset="0"/>
                <a:cs typeface="Consolas" panose="020B0609020204030204" pitchFamily="49" charset="0"/>
              </a:rPr>
              <a:t>ggg</a:t>
            </a:r>
            <a:r>
              <a:rPr lang="en-US" sz="1400" dirty="0">
                <a:solidFill>
                  <a:srgbClr val="000000"/>
                </a:solidFill>
                <a:latin typeface="Consolas" panose="020B0609020204030204" pitchFamily="49" charset="0"/>
                <a:cs typeface="Consolas" panose="020B0609020204030204" pitchFamily="49" charset="0"/>
              </a:rPr>
              <a:t>= 40</a:t>
            </a:r>
            <a:r>
              <a:rPr lang="en-US" sz="1400" dirty="0" smtClean="0">
                <a:solidFill>
                  <a:srgbClr val="000000"/>
                </a:solidFill>
                <a:latin typeface="Consolas" panose="020B0609020204030204" pitchFamily="49" charset="0"/>
                <a:cs typeface="Consolas" panose="020B0609020204030204" pitchFamily="49" charset="0"/>
              </a:rPr>
              <a:t>;</a:t>
            </a:r>
          </a:p>
          <a:p>
            <a:r>
              <a:rPr lang="en-US" sz="1400" dirty="0" smtClean="0">
                <a:solidFill>
                  <a:srgbClr val="000000"/>
                </a:solidFill>
                <a:latin typeface="Consolas" panose="020B0609020204030204" pitchFamily="49" charset="0"/>
                <a:cs typeface="Consolas" panose="020B0609020204030204" pitchFamily="49" charset="0"/>
              </a:rPr>
              <a:t>double d;</a:t>
            </a:r>
            <a:endParaRPr lang="en-US" sz="1400" dirty="0">
              <a:solidFill>
                <a:srgbClr val="000000"/>
              </a:solidFill>
              <a:latin typeface="Consolas" panose="020B0609020204030204" pitchFamily="49" charset="0"/>
              <a:cs typeface="Consolas" panose="020B0609020204030204" pitchFamily="49" charset="0"/>
            </a:endParaRPr>
          </a:p>
          <a:p>
            <a:r>
              <a:rPr lang="en-US" sz="1400" dirty="0">
                <a:solidFill>
                  <a:srgbClr val="000000"/>
                </a:solidFill>
                <a:latin typeface="Consolas" panose="020B0609020204030204" pitchFamily="49" charset="0"/>
                <a:cs typeface="Consolas" panose="020B0609020204030204" pitchFamily="49" charset="0"/>
              </a:rPr>
              <a:t>int _</a:t>
            </a:r>
            <a:r>
              <a:rPr lang="en-US" sz="1400" dirty="0" err="1">
                <a:solidFill>
                  <a:srgbClr val="000000"/>
                </a:solidFill>
                <a:latin typeface="Consolas" panose="020B0609020204030204" pitchFamily="49" charset="0"/>
                <a:cs typeface="Consolas" panose="020B0609020204030204" pitchFamily="49" charset="0"/>
              </a:rPr>
              <a:t>Dies_ist_EIN_langer_Variablenname</a:t>
            </a:r>
            <a:r>
              <a:rPr lang="en-US" sz="1400" dirty="0">
                <a:solidFill>
                  <a:srgbClr val="000000"/>
                </a:solidFill>
                <a:latin typeface="Consolas" panose="020B0609020204030204" pitchFamily="49" charset="0"/>
                <a:cs typeface="Consolas" panose="020B0609020204030204" pitchFamily="49" charset="0"/>
              </a:rPr>
              <a:t> = 2;</a:t>
            </a:r>
          </a:p>
          <a:p>
            <a:r>
              <a:rPr lang="en-US" sz="1400" dirty="0">
                <a:solidFill>
                  <a:srgbClr val="000000"/>
                </a:solidFill>
                <a:latin typeface="Consolas" panose="020B0609020204030204" pitchFamily="49" charset="0"/>
                <a:cs typeface="Consolas" panose="020B0609020204030204" pitchFamily="49" charset="0"/>
              </a:rPr>
              <a:t>int _</a:t>
            </a:r>
            <a:r>
              <a:rPr lang="en-US" sz="1400" dirty="0" smtClean="0">
                <a:solidFill>
                  <a:srgbClr val="000000"/>
                </a:solidFill>
                <a:latin typeface="Consolas" panose="020B0609020204030204" pitchFamily="49" charset="0"/>
                <a:cs typeface="Consolas" panose="020B0609020204030204" pitchFamily="49" charset="0"/>
              </a:rPr>
              <a:t>4Dies_3ist_3EIN_6langer_13Variablenname = </a:t>
            </a:r>
            <a:r>
              <a:rPr lang="en-US" sz="1400" dirty="0">
                <a:solidFill>
                  <a:srgbClr val="000000"/>
                </a:solidFill>
                <a:latin typeface="Consolas" panose="020B0609020204030204" pitchFamily="49" charset="0"/>
                <a:cs typeface="Consolas" panose="020B0609020204030204" pitchFamily="49" charset="0"/>
              </a:rPr>
              <a:t>4;</a:t>
            </a:r>
          </a:p>
          <a:p>
            <a:endParaRPr lang="en-US" sz="800" dirty="0">
              <a:solidFill>
                <a:srgbClr val="000000"/>
              </a:solidFill>
              <a:latin typeface="Consolas" panose="020B0609020204030204" pitchFamily="49" charset="0"/>
              <a:cs typeface="Consolas" panose="020B0609020204030204" pitchFamily="49" charset="0"/>
            </a:endParaRPr>
          </a:p>
          <a:p>
            <a:r>
              <a:rPr lang="en-US" sz="1400" dirty="0" smtClean="0">
                <a:solidFill>
                  <a:srgbClr val="000000"/>
                </a:solidFill>
                <a:latin typeface="Consolas" panose="020B0609020204030204" pitchFamily="49" charset="0"/>
                <a:cs typeface="Consolas" panose="020B0609020204030204" pitchFamily="49" charset="0"/>
              </a:rPr>
              <a:t>main()</a:t>
            </a:r>
            <a:endParaRPr lang="en-US" sz="1400" dirty="0">
              <a:solidFill>
                <a:srgbClr val="000000"/>
              </a:solidFill>
              <a:latin typeface="Consolas" panose="020B0609020204030204" pitchFamily="49" charset="0"/>
              <a:cs typeface="Consolas" panose="020B0609020204030204" pitchFamily="49" charset="0"/>
            </a:endParaRPr>
          </a:p>
          <a:p>
            <a:r>
              <a:rPr lang="en-US" sz="1400" dirty="0">
                <a:solidFill>
                  <a:srgbClr val="000000"/>
                </a:solidFill>
                <a:latin typeface="Consolas" panose="020B0609020204030204" pitchFamily="49" charset="0"/>
                <a:cs typeface="Consolas" panose="020B0609020204030204" pitchFamily="49" charset="0"/>
              </a:rPr>
              <a:t>{</a:t>
            </a:r>
          </a:p>
          <a:p>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int </a:t>
            </a:r>
            <a:r>
              <a:rPr lang="en-US" sz="1400" dirty="0" err="1" smtClean="0">
                <a:solidFill>
                  <a:srgbClr val="000000"/>
                </a:solidFill>
                <a:latin typeface="Consolas" panose="020B0609020204030204" pitchFamily="49" charset="0"/>
                <a:cs typeface="Consolas" panose="020B0609020204030204" pitchFamily="49" charset="0"/>
              </a:rPr>
              <a:t>Ggg</a:t>
            </a:r>
            <a:r>
              <a:rPr lang="en-US" sz="1400" dirty="0" smtClean="0">
                <a:solidFill>
                  <a:srgbClr val="000000"/>
                </a:solidFill>
                <a:latin typeface="Consolas" panose="020B0609020204030204" pitchFamily="49" charset="0"/>
                <a:cs typeface="Consolas" panose="020B0609020204030204" pitchFamily="49" charset="0"/>
              </a:rPr>
              <a:t> = </a:t>
            </a:r>
            <a:r>
              <a:rPr lang="en-US" sz="1400" dirty="0">
                <a:solidFill>
                  <a:srgbClr val="000000"/>
                </a:solidFill>
                <a:latin typeface="Consolas" panose="020B0609020204030204" pitchFamily="49" charset="0"/>
                <a:cs typeface="Consolas" panose="020B0609020204030204" pitchFamily="49" charset="0"/>
              </a:rPr>
              <a:t>41;</a:t>
            </a:r>
          </a:p>
          <a:p>
            <a:r>
              <a:rPr lang="en-US" sz="1400" dirty="0">
                <a:solidFill>
                  <a:srgbClr val="000000"/>
                </a:solidFill>
                <a:latin typeface="Consolas" panose="020B0609020204030204" pitchFamily="49" charset="0"/>
                <a:cs typeface="Consolas" panose="020B0609020204030204" pitchFamily="49" charset="0"/>
              </a:rPr>
              <a:t>	int </a:t>
            </a:r>
            <a:r>
              <a:rPr lang="en-US" sz="1400" dirty="0" err="1" smtClean="0">
                <a:solidFill>
                  <a:srgbClr val="000000"/>
                </a:solidFill>
                <a:latin typeface="Consolas" panose="020B0609020204030204" pitchFamily="49" charset="0"/>
                <a:cs typeface="Consolas" panose="020B0609020204030204" pitchFamily="49" charset="0"/>
              </a:rPr>
              <a:t>GGg</a:t>
            </a:r>
            <a:r>
              <a:rPr lang="en-US" sz="1400" dirty="0" smtClean="0">
                <a:solidFill>
                  <a:srgbClr val="000000"/>
                </a:solidFill>
                <a:latin typeface="Consolas" panose="020B0609020204030204" pitchFamily="49" charset="0"/>
                <a:cs typeface="Consolas" panose="020B0609020204030204" pitchFamily="49" charset="0"/>
              </a:rPr>
              <a:t> = </a:t>
            </a:r>
            <a:r>
              <a:rPr lang="en-US" sz="1400" dirty="0">
                <a:solidFill>
                  <a:srgbClr val="000000"/>
                </a:solidFill>
                <a:latin typeface="Consolas" panose="020B0609020204030204" pitchFamily="49" charset="0"/>
                <a:cs typeface="Consolas" panose="020B0609020204030204" pitchFamily="49" charset="0"/>
              </a:rPr>
              <a:t>42</a:t>
            </a:r>
            <a:r>
              <a:rPr lang="en-US" sz="1400" dirty="0" smtClean="0">
                <a:solidFill>
                  <a:srgbClr val="000000"/>
                </a:solidFill>
                <a:latin typeface="Consolas" panose="020B0609020204030204" pitchFamily="49" charset="0"/>
                <a:cs typeface="Consolas" panose="020B0609020204030204" pitchFamily="49" charset="0"/>
              </a:rPr>
              <a:t>;</a:t>
            </a:r>
          </a:p>
          <a:p>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float f;</a:t>
            </a:r>
          </a:p>
          <a:p>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double d;</a:t>
            </a:r>
          </a:p>
          <a:p>
            <a:r>
              <a:rPr lang="en-US" sz="1400" dirty="0">
                <a:solidFill>
                  <a:srgbClr val="000000"/>
                </a:solidFill>
                <a:latin typeface="Consolas" panose="020B0609020204030204" pitchFamily="49" charset="0"/>
                <a:cs typeface="Consolas" panose="020B0609020204030204" pitchFamily="49" charset="0"/>
              </a:rPr>
              <a:t>	</a:t>
            </a:r>
            <a:r>
              <a:rPr lang="en-US" sz="1400" dirty="0" err="1" smtClean="0">
                <a:solidFill>
                  <a:srgbClr val="000000"/>
                </a:solidFill>
                <a:latin typeface="Consolas" panose="020B0609020204030204" pitchFamily="49" charset="0"/>
                <a:cs typeface="Consolas" panose="020B0609020204030204" pitchFamily="49" charset="0"/>
              </a:rPr>
              <a:t>ggg</a:t>
            </a:r>
            <a:r>
              <a:rPr lang="en-US" sz="1400" dirty="0" smtClean="0">
                <a:solidFill>
                  <a:srgbClr val="000000"/>
                </a:solidFill>
                <a:latin typeface="Consolas" panose="020B0609020204030204" pitchFamily="49" charset="0"/>
                <a:cs typeface="Consolas" panose="020B0609020204030204" pitchFamily="49" charset="0"/>
              </a:rPr>
              <a:t> = 40;</a:t>
            </a:r>
          </a:p>
          <a:p>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 {</a:t>
            </a:r>
          </a:p>
          <a:p>
            <a:r>
              <a:rPr lang="en-US" sz="1400" dirty="0" smtClean="0">
                <a:solidFill>
                  <a:srgbClr val="000000"/>
                </a:solidFill>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   int a </a:t>
            </a:r>
            <a:r>
              <a:rPr lang="en-US" sz="1400" dirty="0">
                <a:solidFill>
                  <a:srgbClr val="000000"/>
                </a:solidFill>
                <a:latin typeface="Consolas" panose="020B0609020204030204" pitchFamily="49" charset="0"/>
                <a:cs typeface="Consolas" panose="020B0609020204030204" pitchFamily="49" charset="0"/>
              </a:rPr>
              <a:t>= 4;</a:t>
            </a:r>
          </a:p>
          <a:p>
            <a:r>
              <a:rPr lang="en-US" sz="1400" dirty="0" smtClean="0">
                <a:solidFill>
                  <a:srgbClr val="000000"/>
                </a:solidFill>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   double d1 = 12.4;</a:t>
            </a:r>
          </a:p>
          <a:p>
            <a:r>
              <a:rPr lang="en-US" sz="1400" dirty="0" smtClean="0">
                <a:solidFill>
                  <a:srgbClr val="000000"/>
                </a:solidFill>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   f </a:t>
            </a:r>
            <a:r>
              <a:rPr lang="en-US" sz="1400" dirty="0">
                <a:solidFill>
                  <a:srgbClr val="000000"/>
                </a:solidFill>
                <a:latin typeface="Consolas" panose="020B0609020204030204" pitchFamily="49" charset="0"/>
                <a:cs typeface="Consolas" panose="020B0609020204030204" pitchFamily="49" charset="0"/>
              </a:rPr>
              <a:t>= 12.4f</a:t>
            </a:r>
            <a:r>
              <a:rPr lang="en-US" sz="1400" dirty="0" smtClean="0">
                <a:solidFill>
                  <a:srgbClr val="000000"/>
                </a:solidFill>
                <a:latin typeface="Consolas" panose="020B0609020204030204" pitchFamily="49" charset="0"/>
                <a:cs typeface="Consolas" panose="020B0609020204030204" pitchFamily="49" charset="0"/>
              </a:rPr>
              <a:t>;</a:t>
            </a:r>
          </a:p>
          <a:p>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   d = d1;</a:t>
            </a:r>
          </a:p>
          <a:p>
            <a:r>
              <a:rPr lang="en-US" sz="1400" dirty="0" smtClean="0">
                <a:solidFill>
                  <a:srgbClr val="000000"/>
                </a:solidFill>
                <a:latin typeface="Consolas" panose="020B0609020204030204" pitchFamily="49" charset="0"/>
                <a:cs typeface="Consolas" panose="020B0609020204030204" pitchFamily="49" charset="0"/>
              </a:rPr>
              <a:t>	    </a:t>
            </a:r>
            <a:r>
              <a:rPr lang="en-US" sz="1400" dirty="0" err="1" smtClean="0">
                <a:solidFill>
                  <a:srgbClr val="000000"/>
                </a:solidFill>
                <a:latin typeface="Consolas" panose="020B0609020204030204" pitchFamily="49" charset="0"/>
                <a:cs typeface="Consolas" panose="020B0609020204030204" pitchFamily="49" charset="0"/>
              </a:rPr>
              <a:t>printf</a:t>
            </a:r>
            <a:r>
              <a:rPr lang="en-US" sz="1400" dirty="0">
                <a:solidFill>
                  <a:srgbClr val="000000"/>
                </a:solidFill>
                <a:latin typeface="Consolas" panose="020B0609020204030204" pitchFamily="49" charset="0"/>
                <a:cs typeface="Consolas" panose="020B0609020204030204" pitchFamily="49" charset="0"/>
              </a:rPr>
              <a:t>("a=%d, </a:t>
            </a:r>
            <a:r>
              <a:rPr lang="en-US" sz="1400" dirty="0" err="1">
                <a:solidFill>
                  <a:srgbClr val="000000"/>
                </a:solidFill>
                <a:latin typeface="Consolas" panose="020B0609020204030204" pitchFamily="49" charset="0"/>
                <a:cs typeface="Consolas" panose="020B0609020204030204" pitchFamily="49" charset="0"/>
              </a:rPr>
              <a:t>ggg</a:t>
            </a:r>
            <a:r>
              <a:rPr lang="en-US" sz="1400" dirty="0">
                <a:solidFill>
                  <a:srgbClr val="000000"/>
                </a:solidFill>
                <a:latin typeface="Consolas" panose="020B0609020204030204" pitchFamily="49" charset="0"/>
                <a:cs typeface="Consolas" panose="020B0609020204030204" pitchFamily="49" charset="0"/>
              </a:rPr>
              <a:t>=%d, </a:t>
            </a:r>
            <a:r>
              <a:rPr lang="en-US" sz="1400" dirty="0" err="1">
                <a:solidFill>
                  <a:srgbClr val="000000"/>
                </a:solidFill>
                <a:latin typeface="Consolas" panose="020B0609020204030204" pitchFamily="49" charset="0"/>
                <a:cs typeface="Consolas" panose="020B0609020204030204" pitchFamily="49" charset="0"/>
              </a:rPr>
              <a:t>Ggg</a:t>
            </a:r>
            <a:r>
              <a:rPr lang="en-US" sz="1400" dirty="0">
                <a:solidFill>
                  <a:srgbClr val="000000"/>
                </a:solidFill>
                <a:latin typeface="Consolas" panose="020B0609020204030204" pitchFamily="49" charset="0"/>
                <a:cs typeface="Consolas" panose="020B0609020204030204" pitchFamily="49" charset="0"/>
              </a:rPr>
              <a:t>=%d, </a:t>
            </a:r>
            <a:r>
              <a:rPr lang="en-US" sz="1400" dirty="0" err="1">
                <a:solidFill>
                  <a:srgbClr val="000000"/>
                </a:solidFill>
                <a:latin typeface="Consolas" panose="020B0609020204030204" pitchFamily="49" charset="0"/>
                <a:cs typeface="Consolas" panose="020B0609020204030204" pitchFamily="49" charset="0"/>
              </a:rPr>
              <a:t>GGg</a:t>
            </a:r>
            <a:r>
              <a:rPr lang="en-US" sz="1400" dirty="0">
                <a:solidFill>
                  <a:srgbClr val="000000"/>
                </a:solidFill>
                <a:latin typeface="Consolas" panose="020B0609020204030204" pitchFamily="49" charset="0"/>
                <a:cs typeface="Consolas" panose="020B0609020204030204" pitchFamily="49" charset="0"/>
              </a:rPr>
              <a:t>=%d\</a:t>
            </a:r>
            <a:r>
              <a:rPr lang="en-US" sz="1400" dirty="0" err="1">
                <a:solidFill>
                  <a:srgbClr val="000000"/>
                </a:solidFill>
                <a:latin typeface="Consolas" panose="020B0609020204030204" pitchFamily="49" charset="0"/>
                <a:cs typeface="Consolas" panose="020B0609020204030204" pitchFamily="49" charset="0"/>
              </a:rPr>
              <a:t>n",a</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ggg</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Ggg</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GGg</a:t>
            </a:r>
            <a:r>
              <a:rPr lang="en-US" sz="1400" dirty="0" smtClean="0">
                <a:solidFill>
                  <a:srgbClr val="000000"/>
                </a:solidFill>
                <a:latin typeface="Consolas" panose="020B0609020204030204" pitchFamily="49" charset="0"/>
                <a:cs typeface="Consolas" panose="020B0609020204030204" pitchFamily="49" charset="0"/>
              </a:rPr>
              <a:t>);</a:t>
            </a:r>
            <a:endParaRPr lang="en-US" sz="1400" dirty="0">
              <a:solidFill>
                <a:srgbClr val="000000"/>
              </a:solidFill>
              <a:latin typeface="Consolas" panose="020B0609020204030204" pitchFamily="49" charset="0"/>
              <a:cs typeface="Consolas" panose="020B0609020204030204" pitchFamily="49" charset="0"/>
            </a:endParaRPr>
          </a:p>
          <a:p>
            <a:r>
              <a:rPr lang="en-US" sz="1400" dirty="0" smtClean="0">
                <a:solidFill>
                  <a:srgbClr val="000000"/>
                </a:solidFill>
                <a:latin typeface="Consolas" panose="020B0609020204030204" pitchFamily="49" charset="0"/>
                <a:cs typeface="Consolas" panose="020B0609020204030204" pitchFamily="49" charset="0"/>
              </a:rPr>
              <a:t>	}</a:t>
            </a:r>
            <a:endParaRPr lang="en-US" sz="1400" dirty="0">
              <a:solidFill>
                <a:srgbClr val="000000"/>
              </a:solidFill>
              <a:latin typeface="Consolas" panose="020B0609020204030204" pitchFamily="49" charset="0"/>
              <a:cs typeface="Consolas" panose="020B0609020204030204" pitchFamily="49" charset="0"/>
            </a:endParaRPr>
          </a:p>
          <a:p>
            <a:r>
              <a:rPr lang="en-US" sz="1400" dirty="0">
                <a:solidFill>
                  <a:srgbClr val="000000"/>
                </a:solidFill>
                <a:latin typeface="Consolas" panose="020B0609020204030204" pitchFamily="49" charset="0"/>
                <a:cs typeface="Consolas" panose="020B0609020204030204" pitchFamily="49" charset="0"/>
              </a:rPr>
              <a:t>	</a:t>
            </a:r>
            <a:r>
              <a:rPr lang="en-US" sz="1400" dirty="0" err="1" smtClean="0">
                <a:solidFill>
                  <a:srgbClr val="000000"/>
                </a:solidFill>
                <a:latin typeface="Consolas" panose="020B0609020204030204" pitchFamily="49" charset="0"/>
                <a:cs typeface="Consolas" panose="020B0609020204030204" pitchFamily="49" charset="0"/>
              </a:rPr>
              <a:t>printf</a:t>
            </a:r>
            <a:r>
              <a:rPr lang="en-US" sz="1400" dirty="0">
                <a:solidFill>
                  <a:srgbClr val="000000"/>
                </a:solidFill>
                <a:latin typeface="Consolas" panose="020B0609020204030204" pitchFamily="49" charset="0"/>
                <a:cs typeface="Consolas" panose="020B0609020204030204" pitchFamily="49" charset="0"/>
              </a:rPr>
              <a:t>(" Lange Variable =%d\n",_</a:t>
            </a:r>
            <a:r>
              <a:rPr lang="en-US" sz="1400" dirty="0" err="1">
                <a:solidFill>
                  <a:srgbClr val="000000"/>
                </a:solidFill>
                <a:latin typeface="Consolas" panose="020B0609020204030204" pitchFamily="49" charset="0"/>
                <a:cs typeface="Consolas" panose="020B0609020204030204" pitchFamily="49" charset="0"/>
              </a:rPr>
              <a:t>Dies_ist_EIN_langer_Variablenname</a:t>
            </a:r>
            <a:r>
              <a:rPr lang="en-US" sz="1400" dirty="0">
                <a:solidFill>
                  <a:srgbClr val="000000"/>
                </a:solidFill>
                <a:latin typeface="Consolas" panose="020B0609020204030204" pitchFamily="49" charset="0"/>
                <a:cs typeface="Consolas" panose="020B0609020204030204" pitchFamily="49" charset="0"/>
              </a:rPr>
              <a:t>);</a:t>
            </a:r>
          </a:p>
          <a:p>
            <a:r>
              <a:rPr lang="en-US" sz="1400" dirty="0">
                <a:solidFill>
                  <a:srgbClr val="000000"/>
                </a:solidFill>
                <a:latin typeface="Consolas" panose="020B0609020204030204" pitchFamily="49" charset="0"/>
                <a:cs typeface="Consolas" panose="020B0609020204030204" pitchFamily="49" charset="0"/>
              </a:rPr>
              <a:t>	</a:t>
            </a:r>
            <a:r>
              <a:rPr lang="en-US" sz="1400" dirty="0" err="1" smtClean="0">
                <a:solidFill>
                  <a:srgbClr val="000000"/>
                </a:solidFill>
                <a:latin typeface="Consolas" panose="020B0609020204030204" pitchFamily="49" charset="0"/>
                <a:cs typeface="Consolas" panose="020B0609020204030204" pitchFamily="49" charset="0"/>
              </a:rPr>
              <a:t>printf</a:t>
            </a:r>
            <a:r>
              <a:rPr lang="en-US" sz="1400" dirty="0">
                <a:solidFill>
                  <a:srgbClr val="000000"/>
                </a:solidFill>
                <a:latin typeface="Consolas" panose="020B0609020204030204" pitchFamily="49" charset="0"/>
                <a:cs typeface="Consolas" panose="020B0609020204030204" pitchFamily="49" charset="0"/>
              </a:rPr>
              <a:t>(" Lange Variable </a:t>
            </a:r>
            <a:r>
              <a:rPr lang="en-US" sz="1400" dirty="0" smtClean="0">
                <a:solidFill>
                  <a:srgbClr val="000000"/>
                </a:solidFill>
                <a:latin typeface="Consolas" panose="020B0609020204030204" pitchFamily="49" charset="0"/>
                <a:cs typeface="Consolas" panose="020B0609020204030204" pitchFamily="49" charset="0"/>
              </a:rPr>
              <a:t>=%d\n</a:t>
            </a:r>
            <a:r>
              <a:rPr lang="en-US" sz="1400" dirty="0">
                <a:solidFill>
                  <a:srgbClr val="000000"/>
                </a:solidFill>
                <a:latin typeface="Consolas" panose="020B0609020204030204" pitchFamily="49" charset="0"/>
                <a:cs typeface="Consolas" panose="020B0609020204030204" pitchFamily="49" charset="0"/>
              </a:rPr>
              <a:t>",_4Dies_3ist_3EIN_6langer_13Variablenname</a:t>
            </a:r>
            <a:r>
              <a:rPr lang="en-US" sz="1400" dirty="0" smtClean="0">
                <a:solidFill>
                  <a:srgbClr val="000000"/>
                </a:solidFill>
                <a:latin typeface="Consolas" panose="020B0609020204030204" pitchFamily="49" charset="0"/>
                <a:cs typeface="Consolas" panose="020B0609020204030204" pitchFamily="49" charset="0"/>
              </a:rPr>
              <a:t>);</a:t>
            </a:r>
          </a:p>
          <a:p>
            <a:r>
              <a:rPr lang="en-US" sz="1400" dirty="0" smtClean="0">
                <a:solidFill>
                  <a:srgbClr val="000000"/>
                </a:solidFill>
                <a:latin typeface="Consolas" panose="020B0609020204030204" pitchFamily="49" charset="0"/>
                <a:cs typeface="Consolas" panose="020B0609020204030204" pitchFamily="49" charset="0"/>
              </a:rPr>
              <a:t>	</a:t>
            </a:r>
            <a:r>
              <a:rPr lang="en-US" sz="1400" dirty="0" err="1" smtClean="0">
                <a:solidFill>
                  <a:srgbClr val="000000"/>
                </a:solidFill>
                <a:latin typeface="Consolas" panose="020B0609020204030204" pitchFamily="49" charset="0"/>
                <a:cs typeface="Consolas" panose="020B0609020204030204" pitchFamily="49" charset="0"/>
              </a:rPr>
              <a:t>printf</a:t>
            </a:r>
            <a:r>
              <a:rPr lang="en-US" sz="1400" dirty="0">
                <a:solidFill>
                  <a:srgbClr val="000000"/>
                </a:solidFill>
                <a:latin typeface="Consolas" panose="020B0609020204030204" pitchFamily="49" charset="0"/>
                <a:cs typeface="Consolas" panose="020B0609020204030204" pitchFamily="49" charset="0"/>
              </a:rPr>
              <a:t>(" f=%f, und d=%f\n",</a:t>
            </a:r>
            <a:r>
              <a:rPr lang="en-US" sz="1400" dirty="0" err="1">
                <a:solidFill>
                  <a:srgbClr val="000000"/>
                </a:solidFill>
                <a:latin typeface="Consolas" panose="020B0609020204030204" pitchFamily="49" charset="0"/>
                <a:cs typeface="Consolas" panose="020B0609020204030204" pitchFamily="49" charset="0"/>
              </a:rPr>
              <a:t>f,d</a:t>
            </a:r>
            <a:r>
              <a:rPr lang="en-US" sz="1400" dirty="0">
                <a:solidFill>
                  <a:srgbClr val="000000"/>
                </a:solidFill>
                <a:latin typeface="Consolas" panose="020B0609020204030204" pitchFamily="49" charset="0"/>
                <a:cs typeface="Consolas" panose="020B0609020204030204" pitchFamily="49" charset="0"/>
              </a:rPr>
              <a:t>);</a:t>
            </a:r>
          </a:p>
          <a:p>
            <a:r>
              <a:rPr lang="en-US" sz="1400" dirty="0" smtClean="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238394633"/>
      </p:ext>
    </p:extLst>
  </p:cSld>
  <p:clrMapOvr>
    <a:masterClrMapping/>
  </p:clrMapOvr>
  <p:transition>
    <p:blinds/>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0"/>
          </p:nvPr>
        </p:nvSpPr>
        <p:spPr>
          <a:noFill/>
        </p:spPr>
        <p:txBody>
          <a:bodyPr/>
          <a:lstStyle/>
          <a:p>
            <a:r>
              <a:rPr lang="de-DE" smtClean="0"/>
              <a:t>Imperative Programmierung - Variablen und Arbeit mit SVN</a:t>
            </a:r>
            <a:endParaRPr lang="en-US" smtClean="0"/>
          </a:p>
        </p:txBody>
      </p:sp>
      <p:sp>
        <p:nvSpPr>
          <p:cNvPr id="7171" name="Slide Number Placeholder 3"/>
          <p:cNvSpPr>
            <a:spLocks noGrp="1"/>
          </p:cNvSpPr>
          <p:nvPr>
            <p:ph type="sldNum" sz="quarter" idx="11"/>
          </p:nvPr>
        </p:nvSpPr>
        <p:spPr>
          <a:noFill/>
        </p:spPr>
        <p:txBody>
          <a:bodyPr/>
          <a:lstStyle/>
          <a:p>
            <a:fld id="{45D23BE4-3751-45B9-BDA2-2288243D5CFD}" type="slidenum">
              <a:rPr lang="en-US" smtClean="0"/>
              <a:pPr/>
              <a:t>15</a:t>
            </a:fld>
            <a:endParaRPr lang="en-US" sz="1400" smtClean="0"/>
          </a:p>
        </p:txBody>
      </p:sp>
      <p:sp>
        <p:nvSpPr>
          <p:cNvPr id="7172" name="Rectangle 2"/>
          <p:cNvSpPr>
            <a:spLocks noGrp="1" noChangeArrowheads="1"/>
          </p:cNvSpPr>
          <p:nvPr>
            <p:ph type="title"/>
          </p:nvPr>
        </p:nvSpPr>
        <p:spPr/>
        <p:txBody>
          <a:bodyPr/>
          <a:lstStyle/>
          <a:p>
            <a:r>
              <a:rPr lang="de-DE" sz="3600" dirty="0"/>
              <a:t>3</a:t>
            </a:r>
            <a:r>
              <a:rPr lang="de-DE" sz="3600" dirty="0" smtClean="0"/>
              <a:t>. </a:t>
            </a:r>
            <a:r>
              <a:rPr lang="de-DE" sz="3600" dirty="0"/>
              <a:t>Variablen und deren Gültigkeit</a:t>
            </a:r>
            <a:endParaRPr lang="de-DE" i="1" dirty="0" smtClean="0">
              <a:solidFill>
                <a:schemeClr val="tx1"/>
              </a:solidFill>
              <a:latin typeface="Times" pitchFamily="18" charset="0"/>
            </a:endParaRPr>
          </a:p>
        </p:txBody>
      </p:sp>
      <p:sp>
        <p:nvSpPr>
          <p:cNvPr id="7173" name="Text Box 3"/>
          <p:cNvSpPr txBox="1">
            <a:spLocks noChangeArrowheads="1"/>
          </p:cNvSpPr>
          <p:nvPr/>
        </p:nvSpPr>
        <p:spPr bwMode="auto">
          <a:xfrm>
            <a:off x="107504" y="1052736"/>
            <a:ext cx="8857109" cy="5509200"/>
          </a:xfrm>
          <a:prstGeom prst="rect">
            <a:avLst/>
          </a:prstGeom>
          <a:noFill/>
          <a:ln w="12700" cap="sq">
            <a:noFill/>
            <a:miter lim="800000"/>
            <a:headEnd type="none" w="sm" len="sm"/>
            <a:tailEnd type="none" w="sm" len="sm"/>
          </a:ln>
        </p:spPr>
        <p:txBody>
          <a:bodyPr wrap="square">
            <a:spAutoFit/>
          </a:bodyPr>
          <a:lstStyle/>
          <a:p>
            <a:r>
              <a:rPr lang="en-US" sz="1400" dirty="0" smtClean="0">
                <a:solidFill>
                  <a:srgbClr val="000000"/>
                </a:solidFill>
                <a:latin typeface="Consolas" panose="020B0609020204030204" pitchFamily="49" charset="0"/>
                <a:cs typeface="Consolas" panose="020B0609020204030204" pitchFamily="49" charset="0"/>
              </a:rPr>
              <a:t>#</a:t>
            </a:r>
            <a:r>
              <a:rPr lang="en-US" sz="1400" dirty="0">
                <a:solidFill>
                  <a:srgbClr val="000000"/>
                </a:solidFill>
                <a:latin typeface="Consolas" panose="020B0609020204030204" pitchFamily="49" charset="0"/>
                <a:cs typeface="Consolas" panose="020B0609020204030204" pitchFamily="49" charset="0"/>
              </a:rPr>
              <a:t>include &lt;</a:t>
            </a:r>
            <a:r>
              <a:rPr lang="en-US" sz="1400" dirty="0" err="1">
                <a:solidFill>
                  <a:srgbClr val="000000"/>
                </a:solidFill>
                <a:latin typeface="Consolas" panose="020B0609020204030204" pitchFamily="49" charset="0"/>
                <a:cs typeface="Consolas" panose="020B0609020204030204" pitchFamily="49" charset="0"/>
              </a:rPr>
              <a:t>stdio.h</a:t>
            </a:r>
            <a:r>
              <a:rPr lang="en-US" sz="1400" dirty="0" smtClean="0">
                <a:solidFill>
                  <a:srgbClr val="000000"/>
                </a:solidFill>
                <a:latin typeface="Consolas" panose="020B0609020204030204" pitchFamily="49" charset="0"/>
                <a:cs typeface="Consolas" panose="020B0609020204030204" pitchFamily="49" charset="0"/>
              </a:rPr>
              <a:t>&gt;</a:t>
            </a:r>
            <a:endParaRPr lang="en-US" sz="1400" dirty="0">
              <a:solidFill>
                <a:srgbClr val="000000"/>
              </a:solidFill>
              <a:latin typeface="Consolas" panose="020B0609020204030204" pitchFamily="49" charset="0"/>
              <a:cs typeface="Consolas" panose="020B0609020204030204" pitchFamily="49" charset="0"/>
            </a:endParaRPr>
          </a:p>
          <a:p>
            <a:endParaRPr lang="en-US" sz="800" dirty="0">
              <a:solidFill>
                <a:srgbClr val="000000"/>
              </a:solidFill>
              <a:latin typeface="Consolas" panose="020B0609020204030204" pitchFamily="49" charset="0"/>
              <a:cs typeface="Consolas" panose="020B0609020204030204" pitchFamily="49" charset="0"/>
            </a:endParaRPr>
          </a:p>
          <a:p>
            <a:r>
              <a:rPr lang="en-US" sz="1400" dirty="0" smtClean="0">
                <a:solidFill>
                  <a:srgbClr val="000000"/>
                </a:solidFill>
                <a:latin typeface="Consolas" panose="020B0609020204030204" pitchFamily="49" charset="0"/>
                <a:cs typeface="Consolas" panose="020B0609020204030204" pitchFamily="49" charset="0"/>
              </a:rPr>
              <a:t>int a;</a:t>
            </a:r>
          </a:p>
          <a:p>
            <a:r>
              <a:rPr lang="en-US" sz="1400" dirty="0" smtClean="0">
                <a:solidFill>
                  <a:srgbClr val="000000"/>
                </a:solidFill>
                <a:latin typeface="Consolas" panose="020B0609020204030204" pitchFamily="49" charset="0"/>
                <a:cs typeface="Consolas" panose="020B0609020204030204" pitchFamily="49" charset="0"/>
              </a:rPr>
              <a:t>int </a:t>
            </a:r>
            <a:r>
              <a:rPr lang="en-US" sz="1400" dirty="0" err="1">
                <a:solidFill>
                  <a:srgbClr val="000000"/>
                </a:solidFill>
                <a:latin typeface="Consolas" panose="020B0609020204030204" pitchFamily="49" charset="0"/>
                <a:cs typeface="Consolas" panose="020B0609020204030204" pitchFamily="49" charset="0"/>
              </a:rPr>
              <a:t>ggg</a:t>
            </a:r>
            <a:r>
              <a:rPr lang="en-US" sz="1400" dirty="0">
                <a:solidFill>
                  <a:srgbClr val="000000"/>
                </a:solidFill>
                <a:latin typeface="Consolas" panose="020B0609020204030204" pitchFamily="49" charset="0"/>
                <a:cs typeface="Consolas" panose="020B0609020204030204" pitchFamily="49" charset="0"/>
              </a:rPr>
              <a:t>= 40</a:t>
            </a:r>
            <a:r>
              <a:rPr lang="en-US" sz="1400" dirty="0" smtClean="0">
                <a:solidFill>
                  <a:srgbClr val="000000"/>
                </a:solidFill>
                <a:latin typeface="Consolas" panose="020B0609020204030204" pitchFamily="49" charset="0"/>
                <a:cs typeface="Consolas" panose="020B0609020204030204" pitchFamily="49" charset="0"/>
              </a:rPr>
              <a:t>;</a:t>
            </a:r>
          </a:p>
          <a:p>
            <a:r>
              <a:rPr lang="en-US" sz="1400" dirty="0" smtClean="0">
                <a:solidFill>
                  <a:srgbClr val="000000"/>
                </a:solidFill>
                <a:latin typeface="Consolas" panose="020B0609020204030204" pitchFamily="49" charset="0"/>
                <a:cs typeface="Consolas" panose="020B0609020204030204" pitchFamily="49" charset="0"/>
              </a:rPr>
              <a:t>double d;</a:t>
            </a:r>
            <a:endParaRPr lang="en-US" sz="1400" dirty="0">
              <a:solidFill>
                <a:srgbClr val="000000"/>
              </a:solidFill>
              <a:latin typeface="Consolas" panose="020B0609020204030204" pitchFamily="49" charset="0"/>
              <a:cs typeface="Consolas" panose="020B0609020204030204" pitchFamily="49" charset="0"/>
            </a:endParaRPr>
          </a:p>
          <a:p>
            <a:r>
              <a:rPr lang="en-US" sz="1400" dirty="0">
                <a:solidFill>
                  <a:srgbClr val="000000"/>
                </a:solidFill>
                <a:latin typeface="Consolas" panose="020B0609020204030204" pitchFamily="49" charset="0"/>
                <a:cs typeface="Consolas" panose="020B0609020204030204" pitchFamily="49" charset="0"/>
              </a:rPr>
              <a:t>int _</a:t>
            </a:r>
            <a:r>
              <a:rPr lang="en-US" sz="1400" dirty="0" err="1">
                <a:solidFill>
                  <a:srgbClr val="000000"/>
                </a:solidFill>
                <a:latin typeface="Consolas" panose="020B0609020204030204" pitchFamily="49" charset="0"/>
                <a:cs typeface="Consolas" panose="020B0609020204030204" pitchFamily="49" charset="0"/>
              </a:rPr>
              <a:t>Dies_ist_EIN_langer_Variablenname</a:t>
            </a:r>
            <a:r>
              <a:rPr lang="en-US" sz="1400" dirty="0">
                <a:solidFill>
                  <a:srgbClr val="000000"/>
                </a:solidFill>
                <a:latin typeface="Consolas" panose="020B0609020204030204" pitchFamily="49" charset="0"/>
                <a:cs typeface="Consolas" panose="020B0609020204030204" pitchFamily="49" charset="0"/>
              </a:rPr>
              <a:t> = 2;</a:t>
            </a:r>
          </a:p>
          <a:p>
            <a:r>
              <a:rPr lang="en-US" sz="1400" dirty="0">
                <a:solidFill>
                  <a:srgbClr val="000000"/>
                </a:solidFill>
                <a:latin typeface="Consolas" panose="020B0609020204030204" pitchFamily="49" charset="0"/>
                <a:cs typeface="Consolas" panose="020B0609020204030204" pitchFamily="49" charset="0"/>
              </a:rPr>
              <a:t>int _</a:t>
            </a:r>
            <a:r>
              <a:rPr lang="en-US" sz="1400" dirty="0" smtClean="0">
                <a:solidFill>
                  <a:srgbClr val="000000"/>
                </a:solidFill>
                <a:latin typeface="Consolas" panose="020B0609020204030204" pitchFamily="49" charset="0"/>
                <a:cs typeface="Consolas" panose="020B0609020204030204" pitchFamily="49" charset="0"/>
              </a:rPr>
              <a:t>4Dies_3ist_3EIN_6langer_13Variablenname = </a:t>
            </a:r>
            <a:r>
              <a:rPr lang="en-US" sz="1400" dirty="0">
                <a:solidFill>
                  <a:srgbClr val="000000"/>
                </a:solidFill>
                <a:latin typeface="Consolas" panose="020B0609020204030204" pitchFamily="49" charset="0"/>
                <a:cs typeface="Consolas" panose="020B0609020204030204" pitchFamily="49" charset="0"/>
              </a:rPr>
              <a:t>4;</a:t>
            </a:r>
          </a:p>
          <a:p>
            <a:endParaRPr lang="en-US" sz="800" dirty="0">
              <a:solidFill>
                <a:srgbClr val="000000"/>
              </a:solidFill>
              <a:latin typeface="Consolas" panose="020B0609020204030204" pitchFamily="49" charset="0"/>
              <a:cs typeface="Consolas" panose="020B0609020204030204" pitchFamily="49" charset="0"/>
            </a:endParaRPr>
          </a:p>
          <a:p>
            <a:r>
              <a:rPr lang="en-US" sz="1400" dirty="0" smtClean="0">
                <a:solidFill>
                  <a:srgbClr val="000000"/>
                </a:solidFill>
                <a:latin typeface="Consolas" panose="020B0609020204030204" pitchFamily="49" charset="0"/>
                <a:cs typeface="Consolas" panose="020B0609020204030204" pitchFamily="49" charset="0"/>
              </a:rPr>
              <a:t>main()</a:t>
            </a:r>
            <a:endParaRPr lang="en-US" sz="1400" dirty="0">
              <a:solidFill>
                <a:srgbClr val="000000"/>
              </a:solidFill>
              <a:latin typeface="Consolas" panose="020B0609020204030204" pitchFamily="49" charset="0"/>
              <a:cs typeface="Consolas" panose="020B0609020204030204" pitchFamily="49" charset="0"/>
            </a:endParaRPr>
          </a:p>
          <a:p>
            <a:r>
              <a:rPr lang="en-US" sz="1400" dirty="0">
                <a:solidFill>
                  <a:srgbClr val="000000"/>
                </a:solidFill>
                <a:latin typeface="Consolas" panose="020B0609020204030204" pitchFamily="49" charset="0"/>
                <a:cs typeface="Consolas" panose="020B0609020204030204" pitchFamily="49" charset="0"/>
              </a:rPr>
              <a:t>{</a:t>
            </a:r>
          </a:p>
          <a:p>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int </a:t>
            </a:r>
            <a:r>
              <a:rPr lang="en-US" sz="1400" dirty="0" err="1" smtClean="0">
                <a:solidFill>
                  <a:srgbClr val="000000"/>
                </a:solidFill>
                <a:latin typeface="Consolas" panose="020B0609020204030204" pitchFamily="49" charset="0"/>
                <a:cs typeface="Consolas" panose="020B0609020204030204" pitchFamily="49" charset="0"/>
              </a:rPr>
              <a:t>Ggg</a:t>
            </a:r>
            <a:r>
              <a:rPr lang="en-US" sz="1400" dirty="0" smtClean="0">
                <a:solidFill>
                  <a:srgbClr val="000000"/>
                </a:solidFill>
                <a:latin typeface="Consolas" panose="020B0609020204030204" pitchFamily="49" charset="0"/>
                <a:cs typeface="Consolas" panose="020B0609020204030204" pitchFamily="49" charset="0"/>
              </a:rPr>
              <a:t> = </a:t>
            </a:r>
            <a:r>
              <a:rPr lang="en-US" sz="1400" dirty="0">
                <a:solidFill>
                  <a:srgbClr val="000000"/>
                </a:solidFill>
                <a:latin typeface="Consolas" panose="020B0609020204030204" pitchFamily="49" charset="0"/>
                <a:cs typeface="Consolas" panose="020B0609020204030204" pitchFamily="49" charset="0"/>
              </a:rPr>
              <a:t>41;</a:t>
            </a:r>
          </a:p>
          <a:p>
            <a:r>
              <a:rPr lang="en-US" sz="1400" dirty="0">
                <a:solidFill>
                  <a:srgbClr val="000000"/>
                </a:solidFill>
                <a:latin typeface="Consolas" panose="020B0609020204030204" pitchFamily="49" charset="0"/>
                <a:cs typeface="Consolas" panose="020B0609020204030204" pitchFamily="49" charset="0"/>
              </a:rPr>
              <a:t>	int </a:t>
            </a:r>
            <a:r>
              <a:rPr lang="en-US" sz="1400" dirty="0" err="1" smtClean="0">
                <a:solidFill>
                  <a:srgbClr val="000000"/>
                </a:solidFill>
                <a:latin typeface="Consolas" panose="020B0609020204030204" pitchFamily="49" charset="0"/>
                <a:cs typeface="Consolas" panose="020B0609020204030204" pitchFamily="49" charset="0"/>
              </a:rPr>
              <a:t>GGg</a:t>
            </a:r>
            <a:r>
              <a:rPr lang="en-US" sz="1400" dirty="0" smtClean="0">
                <a:solidFill>
                  <a:srgbClr val="000000"/>
                </a:solidFill>
                <a:latin typeface="Consolas" panose="020B0609020204030204" pitchFamily="49" charset="0"/>
                <a:cs typeface="Consolas" panose="020B0609020204030204" pitchFamily="49" charset="0"/>
              </a:rPr>
              <a:t> = </a:t>
            </a:r>
            <a:r>
              <a:rPr lang="en-US" sz="1400" dirty="0">
                <a:solidFill>
                  <a:srgbClr val="000000"/>
                </a:solidFill>
                <a:latin typeface="Consolas" panose="020B0609020204030204" pitchFamily="49" charset="0"/>
                <a:cs typeface="Consolas" panose="020B0609020204030204" pitchFamily="49" charset="0"/>
              </a:rPr>
              <a:t>42</a:t>
            </a:r>
            <a:r>
              <a:rPr lang="en-US" sz="1400" dirty="0" smtClean="0">
                <a:solidFill>
                  <a:srgbClr val="000000"/>
                </a:solidFill>
                <a:latin typeface="Consolas" panose="020B0609020204030204" pitchFamily="49" charset="0"/>
                <a:cs typeface="Consolas" panose="020B0609020204030204" pitchFamily="49" charset="0"/>
              </a:rPr>
              <a:t>;</a:t>
            </a:r>
          </a:p>
          <a:p>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float f;</a:t>
            </a:r>
          </a:p>
          <a:p>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double d;</a:t>
            </a:r>
          </a:p>
          <a:p>
            <a:r>
              <a:rPr lang="en-US" sz="1400" dirty="0">
                <a:solidFill>
                  <a:srgbClr val="000000"/>
                </a:solidFill>
                <a:latin typeface="Consolas" panose="020B0609020204030204" pitchFamily="49" charset="0"/>
                <a:cs typeface="Consolas" panose="020B0609020204030204" pitchFamily="49" charset="0"/>
              </a:rPr>
              <a:t>	</a:t>
            </a:r>
            <a:r>
              <a:rPr lang="en-US" sz="1400" dirty="0" err="1" smtClean="0">
                <a:solidFill>
                  <a:srgbClr val="000000"/>
                </a:solidFill>
                <a:latin typeface="Consolas" panose="020B0609020204030204" pitchFamily="49" charset="0"/>
                <a:cs typeface="Consolas" panose="020B0609020204030204" pitchFamily="49" charset="0"/>
              </a:rPr>
              <a:t>ggg</a:t>
            </a:r>
            <a:r>
              <a:rPr lang="en-US" sz="1400" dirty="0" smtClean="0">
                <a:solidFill>
                  <a:srgbClr val="000000"/>
                </a:solidFill>
                <a:latin typeface="Consolas" panose="020B0609020204030204" pitchFamily="49" charset="0"/>
                <a:cs typeface="Consolas" panose="020B0609020204030204" pitchFamily="49" charset="0"/>
              </a:rPr>
              <a:t> = 40; a = 27;</a:t>
            </a:r>
          </a:p>
          <a:p>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a:t>
            </a:r>
          </a:p>
          <a:p>
            <a:r>
              <a:rPr lang="en-US" sz="1400" dirty="0" smtClean="0">
                <a:solidFill>
                  <a:srgbClr val="000000"/>
                </a:solidFill>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   int a </a:t>
            </a:r>
            <a:r>
              <a:rPr lang="en-US" sz="1400" dirty="0">
                <a:solidFill>
                  <a:srgbClr val="000000"/>
                </a:solidFill>
                <a:latin typeface="Consolas" panose="020B0609020204030204" pitchFamily="49" charset="0"/>
                <a:cs typeface="Consolas" panose="020B0609020204030204" pitchFamily="49" charset="0"/>
              </a:rPr>
              <a:t>= 4;</a:t>
            </a:r>
          </a:p>
          <a:p>
            <a:r>
              <a:rPr lang="en-US" sz="1400" dirty="0" smtClean="0">
                <a:solidFill>
                  <a:srgbClr val="000000"/>
                </a:solidFill>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   double d1 = 12.4;</a:t>
            </a:r>
          </a:p>
          <a:p>
            <a:r>
              <a:rPr lang="en-US" sz="1400" dirty="0" smtClean="0">
                <a:solidFill>
                  <a:srgbClr val="000000"/>
                </a:solidFill>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   f </a:t>
            </a:r>
            <a:r>
              <a:rPr lang="en-US" sz="1400" dirty="0">
                <a:solidFill>
                  <a:srgbClr val="000000"/>
                </a:solidFill>
                <a:latin typeface="Consolas" panose="020B0609020204030204" pitchFamily="49" charset="0"/>
                <a:cs typeface="Consolas" panose="020B0609020204030204" pitchFamily="49" charset="0"/>
              </a:rPr>
              <a:t>= 12.4f</a:t>
            </a:r>
            <a:r>
              <a:rPr lang="en-US" sz="1400" dirty="0" smtClean="0">
                <a:solidFill>
                  <a:srgbClr val="000000"/>
                </a:solidFill>
                <a:latin typeface="Consolas" panose="020B0609020204030204" pitchFamily="49" charset="0"/>
                <a:cs typeface="Consolas" panose="020B0609020204030204" pitchFamily="49" charset="0"/>
              </a:rPr>
              <a:t>;</a:t>
            </a:r>
          </a:p>
          <a:p>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   d = d1;</a:t>
            </a:r>
          </a:p>
          <a:p>
            <a:r>
              <a:rPr lang="en-US" sz="1400" dirty="0" smtClean="0">
                <a:solidFill>
                  <a:srgbClr val="000000"/>
                </a:solidFill>
                <a:latin typeface="Consolas" panose="020B0609020204030204" pitchFamily="49" charset="0"/>
                <a:cs typeface="Consolas" panose="020B0609020204030204" pitchFamily="49" charset="0"/>
              </a:rPr>
              <a:t>	    </a:t>
            </a:r>
            <a:r>
              <a:rPr lang="en-US" sz="1400" dirty="0" err="1" smtClean="0">
                <a:solidFill>
                  <a:srgbClr val="000000"/>
                </a:solidFill>
                <a:latin typeface="Consolas" panose="020B0609020204030204" pitchFamily="49" charset="0"/>
                <a:cs typeface="Consolas" panose="020B0609020204030204" pitchFamily="49" charset="0"/>
              </a:rPr>
              <a:t>printf</a:t>
            </a:r>
            <a:r>
              <a:rPr lang="en-US" sz="1400" dirty="0">
                <a:solidFill>
                  <a:srgbClr val="000000"/>
                </a:solidFill>
                <a:latin typeface="Consolas" panose="020B0609020204030204" pitchFamily="49" charset="0"/>
                <a:cs typeface="Consolas" panose="020B0609020204030204" pitchFamily="49" charset="0"/>
              </a:rPr>
              <a:t>("a=%d, </a:t>
            </a:r>
            <a:r>
              <a:rPr lang="en-US" sz="1400" dirty="0" err="1">
                <a:solidFill>
                  <a:srgbClr val="000000"/>
                </a:solidFill>
                <a:latin typeface="Consolas" panose="020B0609020204030204" pitchFamily="49" charset="0"/>
                <a:cs typeface="Consolas" panose="020B0609020204030204" pitchFamily="49" charset="0"/>
              </a:rPr>
              <a:t>ggg</a:t>
            </a:r>
            <a:r>
              <a:rPr lang="en-US" sz="1400" dirty="0">
                <a:solidFill>
                  <a:srgbClr val="000000"/>
                </a:solidFill>
                <a:latin typeface="Consolas" panose="020B0609020204030204" pitchFamily="49" charset="0"/>
                <a:cs typeface="Consolas" panose="020B0609020204030204" pitchFamily="49" charset="0"/>
              </a:rPr>
              <a:t>=%d, </a:t>
            </a:r>
            <a:r>
              <a:rPr lang="en-US" sz="1400" dirty="0" err="1">
                <a:solidFill>
                  <a:srgbClr val="000000"/>
                </a:solidFill>
                <a:latin typeface="Consolas" panose="020B0609020204030204" pitchFamily="49" charset="0"/>
                <a:cs typeface="Consolas" panose="020B0609020204030204" pitchFamily="49" charset="0"/>
              </a:rPr>
              <a:t>Ggg</a:t>
            </a:r>
            <a:r>
              <a:rPr lang="en-US" sz="1400" dirty="0">
                <a:solidFill>
                  <a:srgbClr val="000000"/>
                </a:solidFill>
                <a:latin typeface="Consolas" panose="020B0609020204030204" pitchFamily="49" charset="0"/>
                <a:cs typeface="Consolas" panose="020B0609020204030204" pitchFamily="49" charset="0"/>
              </a:rPr>
              <a:t>=%d, </a:t>
            </a:r>
            <a:r>
              <a:rPr lang="en-US" sz="1400" dirty="0" err="1">
                <a:solidFill>
                  <a:srgbClr val="000000"/>
                </a:solidFill>
                <a:latin typeface="Consolas" panose="020B0609020204030204" pitchFamily="49" charset="0"/>
                <a:cs typeface="Consolas" panose="020B0609020204030204" pitchFamily="49" charset="0"/>
              </a:rPr>
              <a:t>GGg</a:t>
            </a:r>
            <a:r>
              <a:rPr lang="en-US" sz="1400" dirty="0">
                <a:solidFill>
                  <a:srgbClr val="000000"/>
                </a:solidFill>
                <a:latin typeface="Consolas" panose="020B0609020204030204" pitchFamily="49" charset="0"/>
                <a:cs typeface="Consolas" panose="020B0609020204030204" pitchFamily="49" charset="0"/>
              </a:rPr>
              <a:t>=%d\</a:t>
            </a:r>
            <a:r>
              <a:rPr lang="en-US" sz="1400" dirty="0" err="1">
                <a:solidFill>
                  <a:srgbClr val="000000"/>
                </a:solidFill>
                <a:latin typeface="Consolas" panose="020B0609020204030204" pitchFamily="49" charset="0"/>
                <a:cs typeface="Consolas" panose="020B0609020204030204" pitchFamily="49" charset="0"/>
              </a:rPr>
              <a:t>n",a</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ggg</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Ggg</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GGg</a:t>
            </a:r>
            <a:r>
              <a:rPr lang="en-US" sz="1400" dirty="0" smtClean="0">
                <a:solidFill>
                  <a:srgbClr val="000000"/>
                </a:solidFill>
                <a:latin typeface="Consolas" panose="020B0609020204030204" pitchFamily="49" charset="0"/>
                <a:cs typeface="Consolas" panose="020B0609020204030204" pitchFamily="49" charset="0"/>
              </a:rPr>
              <a:t>);</a:t>
            </a:r>
            <a:endParaRPr lang="en-US" sz="1400" dirty="0">
              <a:solidFill>
                <a:srgbClr val="000000"/>
              </a:solidFill>
              <a:latin typeface="Consolas" panose="020B0609020204030204" pitchFamily="49" charset="0"/>
              <a:cs typeface="Consolas" panose="020B0609020204030204" pitchFamily="49" charset="0"/>
            </a:endParaRPr>
          </a:p>
          <a:p>
            <a:r>
              <a:rPr lang="en-US" sz="1400" dirty="0" smtClean="0">
                <a:solidFill>
                  <a:srgbClr val="000000"/>
                </a:solidFill>
                <a:latin typeface="Consolas" panose="020B0609020204030204" pitchFamily="49" charset="0"/>
                <a:cs typeface="Consolas" panose="020B0609020204030204" pitchFamily="49" charset="0"/>
              </a:rPr>
              <a:t>	}</a:t>
            </a:r>
            <a:endParaRPr lang="en-US" sz="1400" dirty="0">
              <a:solidFill>
                <a:srgbClr val="000000"/>
              </a:solidFill>
              <a:latin typeface="Consolas" panose="020B0609020204030204" pitchFamily="49" charset="0"/>
              <a:cs typeface="Consolas" panose="020B0609020204030204" pitchFamily="49" charset="0"/>
            </a:endParaRPr>
          </a:p>
          <a:p>
            <a:r>
              <a:rPr lang="en-US" sz="1400" dirty="0">
                <a:solidFill>
                  <a:srgbClr val="000000"/>
                </a:solidFill>
                <a:latin typeface="Consolas" panose="020B0609020204030204" pitchFamily="49" charset="0"/>
                <a:cs typeface="Consolas" panose="020B0609020204030204" pitchFamily="49" charset="0"/>
              </a:rPr>
              <a:t>	</a:t>
            </a:r>
            <a:r>
              <a:rPr lang="en-US" sz="1400" dirty="0" err="1" smtClean="0">
                <a:solidFill>
                  <a:srgbClr val="000000"/>
                </a:solidFill>
                <a:latin typeface="Consolas" panose="020B0609020204030204" pitchFamily="49" charset="0"/>
                <a:cs typeface="Consolas" panose="020B0609020204030204" pitchFamily="49" charset="0"/>
              </a:rPr>
              <a:t>printf</a:t>
            </a:r>
            <a:r>
              <a:rPr lang="en-US" sz="1400" dirty="0">
                <a:solidFill>
                  <a:srgbClr val="000000"/>
                </a:solidFill>
                <a:latin typeface="Consolas" panose="020B0609020204030204" pitchFamily="49" charset="0"/>
                <a:cs typeface="Consolas" panose="020B0609020204030204" pitchFamily="49" charset="0"/>
              </a:rPr>
              <a:t>(" Lange Variable =%d\n",_</a:t>
            </a:r>
            <a:r>
              <a:rPr lang="en-US" sz="1400" dirty="0" err="1">
                <a:solidFill>
                  <a:srgbClr val="000000"/>
                </a:solidFill>
                <a:latin typeface="Consolas" panose="020B0609020204030204" pitchFamily="49" charset="0"/>
                <a:cs typeface="Consolas" panose="020B0609020204030204" pitchFamily="49" charset="0"/>
              </a:rPr>
              <a:t>Dies_ist_EIN_langer_Variablenname</a:t>
            </a:r>
            <a:r>
              <a:rPr lang="en-US" sz="1400" dirty="0">
                <a:solidFill>
                  <a:srgbClr val="000000"/>
                </a:solidFill>
                <a:latin typeface="Consolas" panose="020B0609020204030204" pitchFamily="49" charset="0"/>
                <a:cs typeface="Consolas" panose="020B0609020204030204" pitchFamily="49" charset="0"/>
              </a:rPr>
              <a:t>);</a:t>
            </a:r>
          </a:p>
          <a:p>
            <a:r>
              <a:rPr lang="en-US" sz="1400" dirty="0">
                <a:solidFill>
                  <a:srgbClr val="000000"/>
                </a:solidFill>
                <a:latin typeface="Consolas" panose="020B0609020204030204" pitchFamily="49" charset="0"/>
                <a:cs typeface="Consolas" panose="020B0609020204030204" pitchFamily="49" charset="0"/>
              </a:rPr>
              <a:t>	</a:t>
            </a:r>
            <a:r>
              <a:rPr lang="en-US" sz="1400" dirty="0" err="1" smtClean="0">
                <a:solidFill>
                  <a:srgbClr val="000000"/>
                </a:solidFill>
                <a:latin typeface="Consolas" panose="020B0609020204030204" pitchFamily="49" charset="0"/>
                <a:cs typeface="Consolas" panose="020B0609020204030204" pitchFamily="49" charset="0"/>
              </a:rPr>
              <a:t>printf</a:t>
            </a:r>
            <a:r>
              <a:rPr lang="en-US" sz="1400" dirty="0">
                <a:solidFill>
                  <a:srgbClr val="000000"/>
                </a:solidFill>
                <a:latin typeface="Consolas" panose="020B0609020204030204" pitchFamily="49" charset="0"/>
                <a:cs typeface="Consolas" panose="020B0609020204030204" pitchFamily="49" charset="0"/>
              </a:rPr>
              <a:t>(" Lange Variable </a:t>
            </a:r>
            <a:r>
              <a:rPr lang="en-US" sz="1400" dirty="0" smtClean="0">
                <a:solidFill>
                  <a:srgbClr val="000000"/>
                </a:solidFill>
                <a:latin typeface="Consolas" panose="020B0609020204030204" pitchFamily="49" charset="0"/>
                <a:cs typeface="Consolas" panose="020B0609020204030204" pitchFamily="49" charset="0"/>
              </a:rPr>
              <a:t>=%d\n</a:t>
            </a:r>
            <a:r>
              <a:rPr lang="en-US" sz="1400" dirty="0">
                <a:solidFill>
                  <a:srgbClr val="000000"/>
                </a:solidFill>
                <a:latin typeface="Consolas" panose="020B0609020204030204" pitchFamily="49" charset="0"/>
                <a:cs typeface="Consolas" panose="020B0609020204030204" pitchFamily="49" charset="0"/>
              </a:rPr>
              <a:t>",_4Dies_3ist_3EIN_6langer_13Variablenname</a:t>
            </a:r>
            <a:r>
              <a:rPr lang="en-US" sz="1400" dirty="0" smtClean="0">
                <a:solidFill>
                  <a:srgbClr val="000000"/>
                </a:solidFill>
                <a:latin typeface="Consolas" panose="020B0609020204030204" pitchFamily="49" charset="0"/>
                <a:cs typeface="Consolas" panose="020B0609020204030204" pitchFamily="49" charset="0"/>
              </a:rPr>
              <a:t>);</a:t>
            </a:r>
          </a:p>
          <a:p>
            <a:r>
              <a:rPr lang="en-US" sz="1400" dirty="0" smtClean="0">
                <a:solidFill>
                  <a:srgbClr val="000000"/>
                </a:solidFill>
                <a:latin typeface="Consolas" panose="020B0609020204030204" pitchFamily="49" charset="0"/>
                <a:cs typeface="Consolas" panose="020B0609020204030204" pitchFamily="49" charset="0"/>
              </a:rPr>
              <a:t>	</a:t>
            </a:r>
            <a:r>
              <a:rPr lang="en-US" sz="1400" dirty="0" err="1" smtClean="0">
                <a:solidFill>
                  <a:srgbClr val="000000"/>
                </a:solidFill>
                <a:latin typeface="Consolas" panose="020B0609020204030204" pitchFamily="49" charset="0"/>
                <a:cs typeface="Consolas" panose="020B0609020204030204" pitchFamily="49" charset="0"/>
              </a:rPr>
              <a:t>printf</a:t>
            </a:r>
            <a:r>
              <a:rPr lang="en-US" sz="1400" dirty="0">
                <a:solidFill>
                  <a:srgbClr val="000000"/>
                </a:solidFill>
                <a:latin typeface="Consolas" panose="020B0609020204030204" pitchFamily="49" charset="0"/>
                <a:cs typeface="Consolas" panose="020B0609020204030204" pitchFamily="49" charset="0"/>
              </a:rPr>
              <a:t>(" f=%f, und d=%f\n",</a:t>
            </a:r>
            <a:r>
              <a:rPr lang="en-US" sz="1400" dirty="0" err="1">
                <a:solidFill>
                  <a:srgbClr val="000000"/>
                </a:solidFill>
                <a:latin typeface="Consolas" panose="020B0609020204030204" pitchFamily="49" charset="0"/>
                <a:cs typeface="Consolas" panose="020B0609020204030204" pitchFamily="49" charset="0"/>
              </a:rPr>
              <a:t>f,d</a:t>
            </a:r>
            <a:r>
              <a:rPr lang="en-US" sz="1400" dirty="0">
                <a:solidFill>
                  <a:srgbClr val="000000"/>
                </a:solidFill>
                <a:latin typeface="Consolas" panose="020B0609020204030204" pitchFamily="49" charset="0"/>
                <a:cs typeface="Consolas" panose="020B0609020204030204" pitchFamily="49" charset="0"/>
              </a:rPr>
              <a:t>);</a:t>
            </a:r>
          </a:p>
          <a:p>
            <a:r>
              <a:rPr lang="en-US" sz="1400" dirty="0" smtClean="0">
                <a:solidFill>
                  <a:srgbClr val="000000"/>
                </a:solidFill>
                <a:latin typeface="Consolas" panose="020B0609020204030204" pitchFamily="49" charset="0"/>
                <a:cs typeface="Consolas" panose="020B0609020204030204" pitchFamily="49" charset="0"/>
              </a:rPr>
              <a:t>}</a:t>
            </a:r>
          </a:p>
        </p:txBody>
      </p:sp>
      <p:sp>
        <p:nvSpPr>
          <p:cNvPr id="2" name="TextBox 1"/>
          <p:cNvSpPr txBox="1"/>
          <p:nvPr/>
        </p:nvSpPr>
        <p:spPr>
          <a:xfrm>
            <a:off x="5471342" y="1411650"/>
            <a:ext cx="2952328" cy="1015663"/>
          </a:xfrm>
          <a:prstGeom prst="rect">
            <a:avLst/>
          </a:prstGeom>
          <a:noFill/>
          <a:ln>
            <a:solidFill>
              <a:srgbClr val="FF0000"/>
            </a:solidFill>
          </a:ln>
        </p:spPr>
        <p:txBody>
          <a:bodyPr wrap="square" rtlCol="0">
            <a:spAutoFit/>
          </a:bodyPr>
          <a:lstStyle/>
          <a:p>
            <a:r>
              <a:rPr lang="de-DE" dirty="0" smtClean="0"/>
              <a:t>Variablen in ganzer Quelltextdatei gültig</a:t>
            </a:r>
          </a:p>
          <a:p>
            <a:endParaRPr lang="de-DE" dirty="0"/>
          </a:p>
        </p:txBody>
      </p:sp>
      <p:sp>
        <p:nvSpPr>
          <p:cNvPr id="3" name="Double Brace 2"/>
          <p:cNvSpPr/>
          <p:nvPr/>
        </p:nvSpPr>
        <p:spPr bwMode="auto">
          <a:xfrm>
            <a:off x="4967286" y="1219200"/>
            <a:ext cx="3960440" cy="1345704"/>
          </a:xfrm>
          <a:prstGeom prst="bracePair">
            <a:avLst/>
          </a:prstGeom>
          <a:no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sp>
        <p:nvSpPr>
          <p:cNvPr id="8" name="Double Brace 7"/>
          <p:cNvSpPr/>
          <p:nvPr/>
        </p:nvSpPr>
        <p:spPr bwMode="auto">
          <a:xfrm>
            <a:off x="7020272" y="2852936"/>
            <a:ext cx="1348669" cy="3709000"/>
          </a:xfrm>
          <a:prstGeom prst="bracePair">
            <a:avLst/>
          </a:prstGeom>
          <a:no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sp>
        <p:nvSpPr>
          <p:cNvPr id="9" name="TextBox 8"/>
          <p:cNvSpPr txBox="1"/>
          <p:nvPr/>
        </p:nvSpPr>
        <p:spPr>
          <a:xfrm>
            <a:off x="7220054" y="3327649"/>
            <a:ext cx="964482" cy="1015663"/>
          </a:xfrm>
          <a:prstGeom prst="rect">
            <a:avLst/>
          </a:prstGeom>
          <a:noFill/>
          <a:ln>
            <a:solidFill>
              <a:srgbClr val="FF0000"/>
            </a:solidFill>
          </a:ln>
        </p:spPr>
        <p:txBody>
          <a:bodyPr wrap="square" rtlCol="0">
            <a:spAutoFit/>
          </a:bodyPr>
          <a:lstStyle/>
          <a:p>
            <a:r>
              <a:rPr lang="de-DE" dirty="0" smtClean="0"/>
              <a:t>Block</a:t>
            </a:r>
          </a:p>
          <a:p>
            <a:r>
              <a:rPr lang="de-DE" dirty="0" err="1" smtClean="0"/>
              <a:t>main</a:t>
            </a:r>
            <a:endParaRPr lang="de-DE" dirty="0" smtClean="0"/>
          </a:p>
          <a:p>
            <a:endParaRPr lang="de-DE" dirty="0"/>
          </a:p>
        </p:txBody>
      </p:sp>
      <p:sp>
        <p:nvSpPr>
          <p:cNvPr id="10" name="TextBox 9"/>
          <p:cNvSpPr txBox="1"/>
          <p:nvPr/>
        </p:nvSpPr>
        <p:spPr>
          <a:xfrm>
            <a:off x="4373404" y="4209476"/>
            <a:ext cx="918676" cy="707886"/>
          </a:xfrm>
          <a:prstGeom prst="rect">
            <a:avLst/>
          </a:prstGeom>
          <a:noFill/>
          <a:ln>
            <a:solidFill>
              <a:srgbClr val="FF0000"/>
            </a:solidFill>
          </a:ln>
        </p:spPr>
        <p:txBody>
          <a:bodyPr wrap="square" rtlCol="0">
            <a:spAutoFit/>
          </a:bodyPr>
          <a:lstStyle/>
          <a:p>
            <a:r>
              <a:rPr lang="de-DE" dirty="0"/>
              <a:t>B</a:t>
            </a:r>
            <a:r>
              <a:rPr lang="de-DE" dirty="0" smtClean="0"/>
              <a:t>lock</a:t>
            </a:r>
          </a:p>
          <a:p>
            <a:endParaRPr lang="de-DE" dirty="0"/>
          </a:p>
        </p:txBody>
      </p:sp>
      <p:sp>
        <p:nvSpPr>
          <p:cNvPr id="11" name="Double Brace 10"/>
          <p:cNvSpPr/>
          <p:nvPr/>
        </p:nvSpPr>
        <p:spPr bwMode="auto">
          <a:xfrm>
            <a:off x="4238180" y="3964824"/>
            <a:ext cx="1258797" cy="1485224"/>
          </a:xfrm>
          <a:prstGeom prst="bracePair">
            <a:avLst/>
          </a:prstGeom>
          <a:no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65359006"/>
      </p:ext>
    </p:extLst>
  </p:cSld>
  <p:clrMapOvr>
    <a:masterClrMapping/>
  </p:clrMapOvr>
  <p:transition>
    <p:blinds/>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0"/>
          </p:nvPr>
        </p:nvSpPr>
        <p:spPr>
          <a:noFill/>
        </p:spPr>
        <p:txBody>
          <a:bodyPr/>
          <a:lstStyle/>
          <a:p>
            <a:r>
              <a:rPr lang="de-DE" smtClean="0"/>
              <a:t>Imperative Programmierung - Variablen und Arbeit mit SVN</a:t>
            </a:r>
            <a:endParaRPr lang="en-US" smtClean="0"/>
          </a:p>
        </p:txBody>
      </p:sp>
      <p:sp>
        <p:nvSpPr>
          <p:cNvPr id="7171" name="Slide Number Placeholder 3"/>
          <p:cNvSpPr>
            <a:spLocks noGrp="1"/>
          </p:cNvSpPr>
          <p:nvPr>
            <p:ph type="sldNum" sz="quarter" idx="11"/>
          </p:nvPr>
        </p:nvSpPr>
        <p:spPr>
          <a:noFill/>
        </p:spPr>
        <p:txBody>
          <a:bodyPr/>
          <a:lstStyle/>
          <a:p>
            <a:fld id="{45D23BE4-3751-45B9-BDA2-2288243D5CFD}" type="slidenum">
              <a:rPr lang="en-US" smtClean="0"/>
              <a:pPr/>
              <a:t>16</a:t>
            </a:fld>
            <a:endParaRPr lang="en-US" sz="1400" smtClean="0"/>
          </a:p>
        </p:txBody>
      </p:sp>
      <p:sp>
        <p:nvSpPr>
          <p:cNvPr id="7172" name="Rectangle 2"/>
          <p:cNvSpPr>
            <a:spLocks noGrp="1" noChangeArrowheads="1"/>
          </p:cNvSpPr>
          <p:nvPr>
            <p:ph type="title"/>
          </p:nvPr>
        </p:nvSpPr>
        <p:spPr/>
        <p:txBody>
          <a:bodyPr/>
          <a:lstStyle/>
          <a:p>
            <a:r>
              <a:rPr lang="de-DE" sz="3600" dirty="0"/>
              <a:t>3</a:t>
            </a:r>
            <a:r>
              <a:rPr lang="de-DE" sz="3600" dirty="0" smtClean="0"/>
              <a:t>. </a:t>
            </a:r>
            <a:r>
              <a:rPr lang="de-DE" sz="3600" dirty="0"/>
              <a:t>Variablen </a:t>
            </a:r>
            <a:r>
              <a:rPr lang="de-DE" sz="3600" dirty="0" smtClean="0"/>
              <a:t>Rechenoperationen</a:t>
            </a:r>
            <a:endParaRPr lang="de-DE" i="1" dirty="0" smtClean="0">
              <a:solidFill>
                <a:schemeClr val="tx1"/>
              </a:solidFill>
              <a:latin typeface="Times" pitchFamily="18" charset="0"/>
            </a:endParaRPr>
          </a:p>
        </p:txBody>
      </p:sp>
      <p:sp>
        <p:nvSpPr>
          <p:cNvPr id="7173" name="Text Box 3"/>
          <p:cNvSpPr txBox="1">
            <a:spLocks noChangeArrowheads="1"/>
          </p:cNvSpPr>
          <p:nvPr/>
        </p:nvSpPr>
        <p:spPr bwMode="auto">
          <a:xfrm>
            <a:off x="107504" y="1052736"/>
            <a:ext cx="8857109" cy="5663089"/>
          </a:xfrm>
          <a:prstGeom prst="rect">
            <a:avLst/>
          </a:prstGeom>
          <a:noFill/>
          <a:ln w="12700" cap="sq">
            <a:noFill/>
            <a:miter lim="800000"/>
            <a:headEnd type="none" w="sm" len="sm"/>
            <a:tailEnd type="none" w="sm" len="sm"/>
          </a:ln>
        </p:spPr>
        <p:txBody>
          <a:bodyPr wrap="square">
            <a:spAutoFit/>
          </a:bodyPr>
          <a:lstStyle/>
          <a:p>
            <a:r>
              <a:rPr lang="en-US" sz="1800" dirty="0" err="1" smtClean="0">
                <a:solidFill>
                  <a:srgbClr val="000000"/>
                </a:solidFill>
                <a:latin typeface="Arial" panose="020B0604020202020204" pitchFamily="34" charset="0"/>
                <a:cs typeface="Arial" panose="020B0604020202020204" pitchFamily="34" charset="0"/>
              </a:rPr>
              <a:t>Variablen</a:t>
            </a:r>
            <a:r>
              <a:rPr lang="en-US" sz="1800" dirty="0" smtClean="0">
                <a:solidFill>
                  <a:srgbClr val="000000"/>
                </a:solidFill>
                <a:latin typeface="Arial" panose="020B0604020202020204" pitchFamily="34" charset="0"/>
                <a:cs typeface="Arial" panose="020B0604020202020204" pitchFamily="34" charset="0"/>
              </a:rPr>
              <a:t> </a:t>
            </a:r>
            <a:r>
              <a:rPr lang="en-US" sz="1800" dirty="0" err="1" smtClean="0">
                <a:solidFill>
                  <a:srgbClr val="000000"/>
                </a:solidFill>
                <a:latin typeface="Arial" panose="020B0604020202020204" pitchFamily="34" charset="0"/>
                <a:cs typeface="Arial" panose="020B0604020202020204" pitchFamily="34" charset="0"/>
              </a:rPr>
              <a:t>können</a:t>
            </a:r>
            <a:r>
              <a:rPr lang="en-US" sz="1800" dirty="0" smtClean="0">
                <a:solidFill>
                  <a:srgbClr val="000000"/>
                </a:solidFill>
                <a:latin typeface="Arial" panose="020B0604020202020204" pitchFamily="34" charset="0"/>
                <a:cs typeface="Arial" panose="020B0604020202020204" pitchFamily="34" charset="0"/>
              </a:rPr>
              <a:t> </a:t>
            </a:r>
            <a:r>
              <a:rPr lang="en-US" sz="1800" dirty="0" err="1" smtClean="0">
                <a:solidFill>
                  <a:srgbClr val="000000"/>
                </a:solidFill>
                <a:latin typeface="Arial" panose="020B0604020202020204" pitchFamily="34" charset="0"/>
                <a:cs typeface="Arial" panose="020B0604020202020204" pitchFamily="34" charset="0"/>
              </a:rPr>
              <a:t>Werte</a:t>
            </a:r>
            <a:r>
              <a:rPr lang="en-US" sz="1800" dirty="0" smtClean="0">
                <a:solidFill>
                  <a:srgbClr val="000000"/>
                </a:solidFill>
                <a:latin typeface="Arial" panose="020B0604020202020204" pitchFamily="34" charset="0"/>
                <a:cs typeface="Arial" panose="020B0604020202020204" pitchFamily="34" charset="0"/>
              </a:rPr>
              <a:t> </a:t>
            </a:r>
            <a:r>
              <a:rPr lang="en-US" sz="1800" dirty="0" err="1" smtClean="0">
                <a:solidFill>
                  <a:srgbClr val="000000"/>
                </a:solidFill>
                <a:latin typeface="Arial" panose="020B0604020202020204" pitchFamily="34" charset="0"/>
                <a:cs typeface="Arial" panose="020B0604020202020204" pitchFamily="34" charset="0"/>
              </a:rPr>
              <a:t>ihres</a:t>
            </a:r>
            <a:r>
              <a:rPr lang="en-US" sz="1800" dirty="0" smtClean="0">
                <a:solidFill>
                  <a:srgbClr val="000000"/>
                </a:solidFill>
                <a:latin typeface="Arial" panose="020B0604020202020204" pitchFamily="34" charset="0"/>
                <a:cs typeface="Arial" panose="020B0604020202020204" pitchFamily="34" charset="0"/>
              </a:rPr>
              <a:t> </a:t>
            </a:r>
            <a:r>
              <a:rPr lang="en-US" sz="1800" dirty="0" err="1" smtClean="0">
                <a:solidFill>
                  <a:srgbClr val="000000"/>
                </a:solidFill>
                <a:latin typeface="Arial" panose="020B0604020202020204" pitchFamily="34" charset="0"/>
                <a:cs typeface="Arial" panose="020B0604020202020204" pitchFamily="34" charset="0"/>
              </a:rPr>
              <a:t>Datentyps</a:t>
            </a:r>
            <a:r>
              <a:rPr lang="en-US" sz="1800" dirty="0" smtClean="0">
                <a:solidFill>
                  <a:srgbClr val="000000"/>
                </a:solidFill>
                <a:latin typeface="Arial" panose="020B0604020202020204" pitchFamily="34" charset="0"/>
                <a:cs typeface="Arial" panose="020B0604020202020204" pitchFamily="34" charset="0"/>
              </a:rPr>
              <a:t> </a:t>
            </a:r>
            <a:r>
              <a:rPr lang="en-US" sz="1800" dirty="0" err="1" smtClean="0">
                <a:solidFill>
                  <a:srgbClr val="000000"/>
                </a:solidFill>
                <a:latin typeface="Arial" panose="020B0604020202020204" pitchFamily="34" charset="0"/>
                <a:cs typeface="Arial" panose="020B0604020202020204" pitchFamily="34" charset="0"/>
              </a:rPr>
              <a:t>speichern</a:t>
            </a:r>
            <a:r>
              <a:rPr lang="en-US" sz="1800" dirty="0" smtClean="0">
                <a:solidFill>
                  <a:srgbClr val="000000"/>
                </a:solidFill>
                <a:latin typeface="Arial" panose="020B0604020202020204" pitchFamily="34" charset="0"/>
                <a:cs typeface="Arial" panose="020B0604020202020204" pitchFamily="34" charset="0"/>
              </a:rPr>
              <a:t>.</a:t>
            </a:r>
          </a:p>
          <a:p>
            <a:endParaRPr lang="en-US" sz="1800" dirty="0" smtClean="0">
              <a:solidFill>
                <a:srgbClr val="000000"/>
              </a:solidFill>
              <a:latin typeface="Arial" panose="020B0604020202020204" pitchFamily="34" charset="0"/>
              <a:cs typeface="Arial" panose="020B0604020202020204" pitchFamily="34" charset="0"/>
            </a:endParaRPr>
          </a:p>
          <a:p>
            <a:r>
              <a:rPr lang="en-US" sz="1800" dirty="0" smtClean="0">
                <a:solidFill>
                  <a:srgbClr val="000000"/>
                </a:solidFill>
                <a:latin typeface="Arial" panose="020B0604020202020204" pitchFamily="34" charset="0"/>
                <a:cs typeface="Arial" panose="020B0604020202020204" pitchFamily="34" charset="0"/>
              </a:rPr>
              <a:t>Die </a:t>
            </a:r>
            <a:r>
              <a:rPr lang="en-US" sz="1800" dirty="0" err="1" smtClean="0">
                <a:solidFill>
                  <a:srgbClr val="000000"/>
                </a:solidFill>
                <a:latin typeface="Arial" panose="020B0604020202020204" pitchFamily="34" charset="0"/>
                <a:cs typeface="Arial" panose="020B0604020202020204" pitchFamily="34" charset="0"/>
              </a:rPr>
              <a:t>Werte</a:t>
            </a:r>
            <a:r>
              <a:rPr lang="en-US" sz="1800" dirty="0" smtClean="0">
                <a:solidFill>
                  <a:srgbClr val="000000"/>
                </a:solidFill>
                <a:latin typeface="Arial" panose="020B0604020202020204" pitchFamily="34" charset="0"/>
                <a:cs typeface="Arial" panose="020B0604020202020204" pitchFamily="34" charset="0"/>
              </a:rPr>
              <a:t> </a:t>
            </a:r>
            <a:r>
              <a:rPr lang="en-US" sz="1800" dirty="0" err="1" smtClean="0">
                <a:solidFill>
                  <a:srgbClr val="000000"/>
                </a:solidFill>
                <a:latin typeface="Arial" panose="020B0604020202020204" pitchFamily="34" charset="0"/>
                <a:cs typeface="Arial" panose="020B0604020202020204" pitchFamily="34" charset="0"/>
              </a:rPr>
              <a:t>können</a:t>
            </a:r>
            <a:r>
              <a:rPr lang="en-US" sz="1800" dirty="0" smtClean="0">
                <a:solidFill>
                  <a:srgbClr val="000000"/>
                </a:solidFill>
                <a:latin typeface="Arial" panose="020B0604020202020204" pitchFamily="34" charset="0"/>
                <a:cs typeface="Arial" panose="020B0604020202020204" pitchFamily="34" charset="0"/>
              </a:rPr>
              <a:t> </a:t>
            </a:r>
            <a:r>
              <a:rPr lang="en-US" sz="1800" dirty="0" err="1" smtClean="0">
                <a:solidFill>
                  <a:srgbClr val="000000"/>
                </a:solidFill>
                <a:latin typeface="Arial" panose="020B0604020202020204" pitchFamily="34" charset="0"/>
                <a:cs typeface="Arial" panose="020B0604020202020204" pitchFamily="34" charset="0"/>
              </a:rPr>
              <a:t>aus</a:t>
            </a:r>
            <a:r>
              <a:rPr lang="en-US" sz="1800" dirty="0" smtClean="0">
                <a:solidFill>
                  <a:srgbClr val="000000"/>
                </a:solidFill>
                <a:latin typeface="Arial" panose="020B0604020202020204" pitchFamily="34" charset="0"/>
                <a:cs typeface="Arial" panose="020B0604020202020204" pitchFamily="34" charset="0"/>
              </a:rPr>
              <a:t> </a:t>
            </a:r>
            <a:r>
              <a:rPr lang="en-US" sz="1800" dirty="0" err="1" smtClean="0">
                <a:solidFill>
                  <a:srgbClr val="000000"/>
                </a:solidFill>
                <a:latin typeface="Arial" panose="020B0604020202020204" pitchFamily="34" charset="0"/>
                <a:cs typeface="Arial" panose="020B0604020202020204" pitchFamily="34" charset="0"/>
              </a:rPr>
              <a:t>Berechnungen</a:t>
            </a:r>
            <a:r>
              <a:rPr lang="en-US" sz="1800" dirty="0" smtClean="0">
                <a:solidFill>
                  <a:srgbClr val="000000"/>
                </a:solidFill>
                <a:latin typeface="Arial" panose="020B0604020202020204" pitchFamily="34" charset="0"/>
                <a:cs typeface="Arial" panose="020B0604020202020204" pitchFamily="34" charset="0"/>
              </a:rPr>
              <a:t> </a:t>
            </a:r>
            <a:r>
              <a:rPr lang="en-US" sz="1800" dirty="0" err="1" smtClean="0">
                <a:solidFill>
                  <a:srgbClr val="000000"/>
                </a:solidFill>
                <a:latin typeface="Arial" panose="020B0604020202020204" pitchFamily="34" charset="0"/>
                <a:cs typeface="Arial" panose="020B0604020202020204" pitchFamily="34" charset="0"/>
              </a:rPr>
              <a:t>entstehen</a:t>
            </a:r>
            <a:r>
              <a:rPr lang="en-US" sz="1800" dirty="0" smtClean="0">
                <a:solidFill>
                  <a:srgbClr val="000000"/>
                </a:solidFill>
                <a:latin typeface="Arial" panose="020B0604020202020204" pitchFamily="34" charset="0"/>
                <a:cs typeface="Arial" panose="020B0604020202020204" pitchFamily="34" charset="0"/>
              </a:rPr>
              <a:t>.</a:t>
            </a:r>
          </a:p>
          <a:p>
            <a:endParaRPr lang="en-US" sz="1800" dirty="0" smtClean="0">
              <a:solidFill>
                <a:srgbClr val="000000"/>
              </a:solidFill>
              <a:latin typeface="Arial" panose="020B0604020202020204" pitchFamily="34" charset="0"/>
              <a:cs typeface="Arial" panose="020B0604020202020204" pitchFamily="34" charset="0"/>
            </a:endParaRPr>
          </a:p>
          <a:p>
            <a:r>
              <a:rPr lang="en-US" sz="1800" dirty="0" err="1" smtClean="0">
                <a:solidFill>
                  <a:srgbClr val="000000"/>
                </a:solidFill>
                <a:latin typeface="Arial" panose="020B0604020202020204" pitchFamily="34" charset="0"/>
                <a:cs typeface="Arial" panose="020B0604020202020204" pitchFamily="34" charset="0"/>
              </a:rPr>
              <a:t>Rechenoperationen</a:t>
            </a:r>
            <a:r>
              <a:rPr lang="en-US" sz="1800" dirty="0" smtClean="0">
                <a:solidFill>
                  <a:srgbClr val="000000"/>
                </a:solidFill>
                <a:latin typeface="Arial" panose="020B0604020202020204" pitchFamily="34" charset="0"/>
                <a:cs typeface="Arial" panose="020B0604020202020204" pitchFamily="34" charset="0"/>
              </a:rPr>
              <a:t> in C:</a:t>
            </a:r>
          </a:p>
          <a:p>
            <a:pPr marL="742950" lvl="1" indent="-285750">
              <a:buFont typeface="Arial" panose="020B0604020202020204" pitchFamily="34" charset="0"/>
              <a:buChar char="•"/>
            </a:pPr>
            <a:r>
              <a:rPr lang="en-US" sz="1800" dirty="0" smtClean="0">
                <a:solidFill>
                  <a:srgbClr val="000000"/>
                </a:solidFill>
                <a:latin typeface="Arial" panose="020B0604020202020204" pitchFamily="34" charset="0"/>
                <a:cs typeface="Arial" panose="020B0604020202020204" pitchFamily="34" charset="0"/>
              </a:rPr>
              <a:t>Addition 	– 	</a:t>
            </a:r>
            <a:r>
              <a:rPr lang="en-US" sz="1800" dirty="0" err="1" smtClean="0">
                <a:solidFill>
                  <a:srgbClr val="000000"/>
                </a:solidFill>
                <a:latin typeface="Arial" panose="020B0604020202020204" pitchFamily="34" charset="0"/>
                <a:cs typeface="Arial" panose="020B0604020202020204" pitchFamily="34" charset="0"/>
              </a:rPr>
              <a:t>Operationssymbol</a:t>
            </a:r>
            <a:r>
              <a:rPr lang="en-US" sz="1800" dirty="0" smtClean="0">
                <a:solidFill>
                  <a:srgbClr val="000000"/>
                </a:solidFill>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en-US" sz="1800" dirty="0" err="1" smtClean="0">
                <a:solidFill>
                  <a:srgbClr val="000000"/>
                </a:solidFill>
                <a:latin typeface="Arial" panose="020B0604020202020204" pitchFamily="34" charset="0"/>
                <a:cs typeface="Arial" panose="020B0604020202020204" pitchFamily="34" charset="0"/>
              </a:rPr>
              <a:t>Subtraktion</a:t>
            </a:r>
            <a:r>
              <a:rPr lang="en-US" sz="1800" dirty="0" smtClean="0">
                <a:solidFill>
                  <a:srgbClr val="000000"/>
                </a:solidFill>
                <a:latin typeface="Arial" panose="020B0604020202020204" pitchFamily="34" charset="0"/>
                <a:cs typeface="Arial" panose="020B0604020202020204" pitchFamily="34" charset="0"/>
              </a:rPr>
              <a:t> – 	</a:t>
            </a:r>
            <a:r>
              <a:rPr lang="en-US" sz="1800" dirty="0" err="1" smtClean="0">
                <a:solidFill>
                  <a:srgbClr val="000000"/>
                </a:solidFill>
                <a:latin typeface="Arial" panose="020B0604020202020204" pitchFamily="34" charset="0"/>
                <a:cs typeface="Arial" panose="020B0604020202020204" pitchFamily="34" charset="0"/>
              </a:rPr>
              <a:t>Operationssymbol</a:t>
            </a:r>
            <a:r>
              <a:rPr lang="en-US" sz="1800" dirty="0" smtClean="0">
                <a:solidFill>
                  <a:srgbClr val="000000"/>
                </a:solidFill>
                <a:latin typeface="Arial" panose="020B0604020202020204" pitchFamily="34" charset="0"/>
                <a:cs typeface="Arial" panose="020B0604020202020204" pitchFamily="34" charset="0"/>
              </a:rPr>
              <a:t> 	-</a:t>
            </a:r>
            <a:endParaRPr lang="en-US" sz="1800" dirty="0">
              <a:solidFill>
                <a:srgbClr val="000000"/>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800" dirty="0" err="1" smtClean="0">
                <a:solidFill>
                  <a:srgbClr val="000000"/>
                </a:solidFill>
                <a:latin typeface="Arial" panose="020B0604020202020204" pitchFamily="34" charset="0"/>
                <a:cs typeface="Arial" panose="020B0604020202020204" pitchFamily="34" charset="0"/>
              </a:rPr>
              <a:t>Multiplikation</a:t>
            </a:r>
            <a:r>
              <a:rPr lang="en-US" sz="1800" dirty="0" smtClean="0">
                <a:solidFill>
                  <a:srgbClr val="000000"/>
                </a:solidFill>
                <a:latin typeface="Arial" panose="020B0604020202020204" pitchFamily="34" charset="0"/>
                <a:cs typeface="Arial" panose="020B0604020202020204" pitchFamily="34" charset="0"/>
              </a:rPr>
              <a:t> </a:t>
            </a:r>
            <a:r>
              <a:rPr lang="en-US" sz="1800" dirty="0">
                <a:solidFill>
                  <a:srgbClr val="000000"/>
                </a:solidFill>
                <a:latin typeface="Arial" panose="020B0604020202020204" pitchFamily="34" charset="0"/>
                <a:cs typeface="Arial" panose="020B0604020202020204" pitchFamily="34" charset="0"/>
              </a:rPr>
              <a:t>– </a:t>
            </a:r>
            <a:r>
              <a:rPr lang="en-US" sz="1800" dirty="0" smtClean="0">
                <a:solidFill>
                  <a:srgbClr val="000000"/>
                </a:solidFill>
                <a:latin typeface="Arial" panose="020B0604020202020204" pitchFamily="34" charset="0"/>
                <a:cs typeface="Arial" panose="020B0604020202020204" pitchFamily="34" charset="0"/>
              </a:rPr>
              <a:t>	</a:t>
            </a:r>
            <a:r>
              <a:rPr lang="en-US" sz="1800" dirty="0" err="1" smtClean="0">
                <a:solidFill>
                  <a:srgbClr val="000000"/>
                </a:solidFill>
                <a:latin typeface="Arial" panose="020B0604020202020204" pitchFamily="34" charset="0"/>
                <a:cs typeface="Arial" panose="020B0604020202020204" pitchFamily="34" charset="0"/>
              </a:rPr>
              <a:t>Operationssymbol</a:t>
            </a:r>
            <a:r>
              <a:rPr lang="en-US" sz="1800" dirty="0" smtClean="0">
                <a:solidFill>
                  <a:srgbClr val="000000"/>
                </a:solidFill>
                <a:latin typeface="Arial" panose="020B0604020202020204" pitchFamily="34" charset="0"/>
                <a:cs typeface="Arial" panose="020B0604020202020204" pitchFamily="34" charset="0"/>
              </a:rPr>
              <a:t> 	*</a:t>
            </a:r>
            <a:endParaRPr lang="en-US" sz="1800" dirty="0">
              <a:solidFill>
                <a:srgbClr val="000000"/>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800" dirty="0" smtClean="0">
                <a:solidFill>
                  <a:srgbClr val="000000"/>
                </a:solidFill>
                <a:latin typeface="Arial" panose="020B0604020202020204" pitchFamily="34" charset="0"/>
                <a:cs typeface="Arial" panose="020B0604020202020204" pitchFamily="34" charset="0"/>
              </a:rPr>
              <a:t>Division – 		</a:t>
            </a:r>
            <a:r>
              <a:rPr lang="en-US" sz="1800" dirty="0" err="1" smtClean="0">
                <a:solidFill>
                  <a:srgbClr val="000000"/>
                </a:solidFill>
                <a:latin typeface="Arial" panose="020B0604020202020204" pitchFamily="34" charset="0"/>
                <a:cs typeface="Arial" panose="020B0604020202020204" pitchFamily="34" charset="0"/>
              </a:rPr>
              <a:t>Operationssymbol</a:t>
            </a:r>
            <a:r>
              <a:rPr lang="en-US" sz="1800" dirty="0" smtClean="0">
                <a:solidFill>
                  <a:srgbClr val="000000"/>
                </a:solidFill>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en-US" sz="1800" dirty="0" smtClean="0">
                <a:solidFill>
                  <a:srgbClr val="000000"/>
                </a:solidFill>
                <a:latin typeface="Arial" panose="020B0604020202020204" pitchFamily="34" charset="0"/>
                <a:cs typeface="Arial" panose="020B0604020202020204" pitchFamily="34" charset="0"/>
              </a:rPr>
              <a:t>Modulo </a:t>
            </a:r>
            <a:r>
              <a:rPr lang="en-US" sz="1800" dirty="0">
                <a:solidFill>
                  <a:srgbClr val="000000"/>
                </a:solidFill>
                <a:latin typeface="Arial" panose="020B0604020202020204" pitchFamily="34" charset="0"/>
                <a:cs typeface="Arial" panose="020B0604020202020204" pitchFamily="34" charset="0"/>
              </a:rPr>
              <a:t>– 		</a:t>
            </a:r>
            <a:r>
              <a:rPr lang="en-US" sz="1800" dirty="0" err="1">
                <a:solidFill>
                  <a:srgbClr val="000000"/>
                </a:solidFill>
                <a:latin typeface="Arial" panose="020B0604020202020204" pitchFamily="34" charset="0"/>
                <a:cs typeface="Arial" panose="020B0604020202020204" pitchFamily="34" charset="0"/>
              </a:rPr>
              <a:t>Operationssymbol</a:t>
            </a:r>
            <a:r>
              <a:rPr lang="en-US" sz="1800" dirty="0">
                <a:solidFill>
                  <a:srgbClr val="000000"/>
                </a:solidFill>
                <a:latin typeface="Arial" panose="020B0604020202020204" pitchFamily="34" charset="0"/>
                <a:cs typeface="Arial" panose="020B0604020202020204" pitchFamily="34" charset="0"/>
              </a:rPr>
              <a:t> </a:t>
            </a:r>
            <a:r>
              <a:rPr lang="en-US" sz="1800" dirty="0" smtClean="0">
                <a:solidFill>
                  <a:srgbClr val="000000"/>
                </a:solidFill>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en-US" sz="1800" dirty="0" err="1" smtClean="0">
                <a:solidFill>
                  <a:srgbClr val="000000"/>
                </a:solidFill>
                <a:latin typeface="Arial" panose="020B0604020202020204" pitchFamily="34" charset="0"/>
                <a:cs typeface="Arial" panose="020B0604020202020204" pitchFamily="34" charset="0"/>
              </a:rPr>
              <a:t>Potenz</a:t>
            </a:r>
            <a:r>
              <a:rPr lang="en-US" sz="1800" dirty="0" smtClean="0">
                <a:solidFill>
                  <a:srgbClr val="000000"/>
                </a:solidFill>
                <a:latin typeface="Arial" panose="020B0604020202020204" pitchFamily="34" charset="0"/>
                <a:cs typeface="Arial" panose="020B0604020202020204" pitchFamily="34" charset="0"/>
              </a:rPr>
              <a:t> </a:t>
            </a:r>
            <a:r>
              <a:rPr lang="en-US" sz="1800" dirty="0" smtClean="0">
                <a:solidFill>
                  <a:srgbClr val="000000"/>
                </a:solidFill>
                <a:latin typeface="Arial" panose="020B0604020202020204" pitchFamily="34" charset="0"/>
                <a:cs typeface="Arial" panose="020B0604020202020204" pitchFamily="34" charset="0"/>
              </a:rPr>
              <a:t>- </a:t>
            </a:r>
            <a:r>
              <a:rPr lang="en-US" sz="1800" dirty="0" smtClean="0">
                <a:solidFill>
                  <a:srgbClr val="000000"/>
                </a:solidFill>
                <a:latin typeface="Arial" panose="020B0604020202020204" pitchFamily="34" charset="0"/>
                <a:cs typeface="Arial" panose="020B0604020202020204" pitchFamily="34" charset="0"/>
              </a:rPr>
              <a:t>	</a:t>
            </a:r>
            <a:r>
              <a:rPr lang="en-US" sz="1800" dirty="0" err="1" smtClean="0">
                <a:solidFill>
                  <a:srgbClr val="000000"/>
                </a:solidFill>
                <a:latin typeface="Arial" panose="020B0604020202020204" pitchFamily="34" charset="0"/>
                <a:cs typeface="Arial" panose="020B0604020202020204" pitchFamily="34" charset="0"/>
              </a:rPr>
              <a:t>Kein</a:t>
            </a:r>
            <a:r>
              <a:rPr lang="en-US" sz="1800" dirty="0" smtClean="0">
                <a:solidFill>
                  <a:srgbClr val="000000"/>
                </a:solidFill>
                <a:latin typeface="Arial" panose="020B0604020202020204" pitchFamily="34" charset="0"/>
                <a:cs typeface="Arial" panose="020B0604020202020204" pitchFamily="34" charset="0"/>
              </a:rPr>
              <a:t> </a:t>
            </a:r>
            <a:r>
              <a:rPr lang="en-US" sz="1800" dirty="0" err="1" smtClean="0">
                <a:solidFill>
                  <a:srgbClr val="000000"/>
                </a:solidFill>
                <a:latin typeface="Arial" panose="020B0604020202020204" pitchFamily="34" charset="0"/>
                <a:cs typeface="Arial" panose="020B0604020202020204" pitchFamily="34" charset="0"/>
              </a:rPr>
              <a:t>Operationssysmbol</a:t>
            </a:r>
            <a:r>
              <a:rPr lang="en-US" sz="1800" dirty="0" smtClean="0">
                <a:solidFill>
                  <a:srgbClr val="000000"/>
                </a:solidFill>
                <a:latin typeface="Arial" panose="020B0604020202020204" pitchFamily="34" charset="0"/>
                <a:cs typeface="Arial" panose="020B0604020202020204" pitchFamily="34" charset="0"/>
              </a:rPr>
              <a:t>!</a:t>
            </a:r>
          </a:p>
          <a:p>
            <a:endParaRPr lang="en-US" sz="1800" dirty="0">
              <a:solidFill>
                <a:srgbClr val="000000"/>
              </a:solidFill>
              <a:latin typeface="Arial" panose="020B0604020202020204" pitchFamily="34" charset="0"/>
              <a:cs typeface="Arial" panose="020B0604020202020204" pitchFamily="34" charset="0"/>
            </a:endParaRPr>
          </a:p>
          <a:p>
            <a:pPr lvl="0"/>
            <a:r>
              <a:rPr lang="en-US" sz="1600" dirty="0" smtClean="0">
                <a:solidFill>
                  <a:srgbClr val="000000"/>
                </a:solidFill>
                <a:latin typeface="Consolas" panose="020B0609020204030204" pitchFamily="49" charset="0"/>
                <a:cs typeface="Consolas" panose="020B0609020204030204" pitchFamily="49" charset="0"/>
              </a:rPr>
              <a:t>	int </a:t>
            </a:r>
            <a:r>
              <a:rPr lang="en-US" sz="1600" dirty="0">
                <a:solidFill>
                  <a:srgbClr val="000000"/>
                </a:solidFill>
                <a:latin typeface="Consolas" panose="020B0609020204030204" pitchFamily="49" charset="0"/>
                <a:cs typeface="Consolas" panose="020B0609020204030204" pitchFamily="49" charset="0"/>
              </a:rPr>
              <a:t>a = </a:t>
            </a:r>
            <a:r>
              <a:rPr lang="en-US" sz="1600" dirty="0" smtClean="0">
                <a:solidFill>
                  <a:srgbClr val="000000"/>
                </a:solidFill>
                <a:latin typeface="Consolas" panose="020B0609020204030204" pitchFamily="49" charset="0"/>
                <a:cs typeface="Consolas" panose="020B0609020204030204" pitchFamily="49" charset="0"/>
              </a:rPr>
              <a:t>2 + 4 - 3; // a </a:t>
            </a:r>
            <a:r>
              <a:rPr lang="en-US" sz="1600" dirty="0" err="1" smtClean="0">
                <a:solidFill>
                  <a:srgbClr val="000000"/>
                </a:solidFill>
                <a:latin typeface="Consolas" panose="020B0609020204030204" pitchFamily="49" charset="0"/>
                <a:cs typeface="Consolas" panose="020B0609020204030204" pitchFamily="49" charset="0"/>
              </a:rPr>
              <a:t>speichert</a:t>
            </a:r>
            <a:r>
              <a:rPr lang="en-US" sz="1600" dirty="0" smtClean="0">
                <a:solidFill>
                  <a:srgbClr val="000000"/>
                </a:solidFill>
                <a:latin typeface="Consolas" panose="020B0609020204030204" pitchFamily="49" charset="0"/>
                <a:cs typeface="Consolas" panose="020B0609020204030204" pitchFamily="49" charset="0"/>
              </a:rPr>
              <a:t> 3</a:t>
            </a:r>
            <a:endParaRPr lang="en-US" sz="1600" dirty="0">
              <a:solidFill>
                <a:srgbClr val="000000"/>
              </a:solidFill>
              <a:latin typeface="Consolas" panose="020B0609020204030204" pitchFamily="49" charset="0"/>
              <a:cs typeface="Consolas" panose="020B0609020204030204" pitchFamily="49" charset="0"/>
            </a:endParaRPr>
          </a:p>
          <a:p>
            <a:pPr lvl="0"/>
            <a:r>
              <a:rPr lang="en-US" sz="1600" dirty="0">
                <a:solidFill>
                  <a:srgbClr val="000000"/>
                </a:solidFill>
                <a:latin typeface="Consolas" panose="020B0609020204030204" pitchFamily="49" charset="0"/>
                <a:cs typeface="Consolas" panose="020B0609020204030204" pitchFamily="49" charset="0"/>
              </a:rPr>
              <a:t>	int b = </a:t>
            </a:r>
            <a:r>
              <a:rPr lang="en-US" sz="1600" dirty="0" smtClean="0">
                <a:solidFill>
                  <a:srgbClr val="000000"/>
                </a:solidFill>
                <a:latin typeface="Consolas" panose="020B0609020204030204" pitchFamily="49" charset="0"/>
                <a:cs typeface="Consolas" panose="020B0609020204030204" pitchFamily="49" charset="0"/>
              </a:rPr>
              <a:t>4 * 5 ; </a:t>
            </a:r>
            <a:r>
              <a:rPr lang="en-US" sz="1600" dirty="0">
                <a:solidFill>
                  <a:srgbClr val="000000"/>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b </a:t>
            </a:r>
            <a:r>
              <a:rPr lang="en-US" sz="1600" dirty="0" err="1" smtClean="0">
                <a:solidFill>
                  <a:srgbClr val="000000"/>
                </a:solidFill>
                <a:latin typeface="Consolas" panose="020B0609020204030204" pitchFamily="49" charset="0"/>
                <a:cs typeface="Consolas" panose="020B0609020204030204" pitchFamily="49" charset="0"/>
              </a:rPr>
              <a:t>speichert</a:t>
            </a:r>
            <a:r>
              <a:rPr lang="en-US" sz="1600" dirty="0" smtClean="0">
                <a:solidFill>
                  <a:srgbClr val="000000"/>
                </a:solidFill>
                <a:latin typeface="Consolas" panose="020B0609020204030204" pitchFamily="49" charset="0"/>
                <a:cs typeface="Consolas" panose="020B0609020204030204" pitchFamily="49" charset="0"/>
              </a:rPr>
              <a:t> 20</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	int </a:t>
            </a:r>
            <a:r>
              <a:rPr lang="en-US" sz="1600" dirty="0" smtClean="0">
                <a:solidFill>
                  <a:srgbClr val="000000"/>
                </a:solidFill>
                <a:latin typeface="Consolas" panose="020B0609020204030204" pitchFamily="49" charset="0"/>
                <a:cs typeface="Consolas" panose="020B0609020204030204" pitchFamily="49" charset="0"/>
              </a:rPr>
              <a:t>c </a:t>
            </a:r>
            <a:r>
              <a:rPr lang="en-US" sz="1600" dirty="0">
                <a:solidFill>
                  <a:srgbClr val="000000"/>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19/5</a:t>
            </a:r>
            <a:r>
              <a:rPr lang="en-US" sz="1600" dirty="0">
                <a:solidFill>
                  <a:srgbClr val="000000"/>
                </a:solidFill>
                <a:latin typeface="Consolas" panose="020B0609020204030204" pitchFamily="49" charset="0"/>
                <a:cs typeface="Consolas" panose="020B0609020204030204" pitchFamily="49" charset="0"/>
              </a:rPr>
              <a:t>; // </a:t>
            </a:r>
            <a:r>
              <a:rPr lang="en-US" sz="1600" dirty="0" smtClean="0">
                <a:solidFill>
                  <a:srgbClr val="000000"/>
                </a:solidFill>
                <a:latin typeface="Consolas" panose="020B0609020204030204" pitchFamily="49" charset="0"/>
                <a:cs typeface="Consolas" panose="020B0609020204030204" pitchFamily="49" charset="0"/>
              </a:rPr>
              <a:t>c </a:t>
            </a:r>
            <a:r>
              <a:rPr lang="en-US" sz="1600" dirty="0" err="1" smtClean="0">
                <a:solidFill>
                  <a:srgbClr val="000000"/>
                </a:solidFill>
                <a:latin typeface="Consolas" panose="020B0609020204030204" pitchFamily="49" charset="0"/>
                <a:cs typeface="Consolas" panose="020B0609020204030204" pitchFamily="49" charset="0"/>
              </a:rPr>
              <a:t>speichert</a:t>
            </a:r>
            <a:r>
              <a:rPr lang="en-US" sz="1600" dirty="0" smtClean="0">
                <a:solidFill>
                  <a:srgbClr val="000000"/>
                </a:solidFill>
                <a:latin typeface="Consolas" panose="020B0609020204030204" pitchFamily="49" charset="0"/>
                <a:cs typeface="Consolas" panose="020B0609020204030204" pitchFamily="49" charset="0"/>
              </a:rPr>
              <a:t> 3 (</a:t>
            </a:r>
            <a:r>
              <a:rPr lang="en-US" sz="1600" dirty="0" err="1" smtClean="0">
                <a:solidFill>
                  <a:srgbClr val="000000"/>
                </a:solidFill>
                <a:latin typeface="Consolas" panose="020B0609020204030204" pitchFamily="49" charset="0"/>
                <a:cs typeface="Consolas" panose="020B0609020204030204" pitchFamily="49" charset="0"/>
              </a:rPr>
              <a:t>Ganzzahligen</a:t>
            </a:r>
            <a:r>
              <a:rPr lang="en-US" sz="1600" dirty="0" smtClean="0">
                <a:solidFill>
                  <a:srgbClr val="000000"/>
                </a:solidFill>
                <a:latin typeface="Consolas" panose="020B0609020204030204" pitchFamily="49" charset="0"/>
                <a:cs typeface="Consolas" panose="020B0609020204030204" pitchFamily="49" charset="0"/>
              </a:rPr>
              <a:t> Division)</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	int </a:t>
            </a:r>
            <a:r>
              <a:rPr lang="en-US" sz="1600" dirty="0" smtClean="0">
                <a:solidFill>
                  <a:srgbClr val="000000"/>
                </a:solidFill>
                <a:latin typeface="Consolas" panose="020B0609020204030204" pitchFamily="49" charset="0"/>
                <a:cs typeface="Consolas" panose="020B0609020204030204" pitchFamily="49" charset="0"/>
              </a:rPr>
              <a:t>d </a:t>
            </a:r>
            <a:r>
              <a:rPr lang="en-US" sz="1600" dirty="0">
                <a:solidFill>
                  <a:srgbClr val="000000"/>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19%5</a:t>
            </a:r>
            <a:r>
              <a:rPr lang="en-US" sz="1600" dirty="0">
                <a:solidFill>
                  <a:srgbClr val="000000"/>
                </a:solidFill>
                <a:latin typeface="Consolas" panose="020B0609020204030204" pitchFamily="49" charset="0"/>
                <a:cs typeface="Consolas" panose="020B0609020204030204" pitchFamily="49" charset="0"/>
              </a:rPr>
              <a:t>; // </a:t>
            </a:r>
            <a:r>
              <a:rPr lang="en-US" sz="1600" dirty="0" smtClean="0">
                <a:solidFill>
                  <a:srgbClr val="000000"/>
                </a:solidFill>
                <a:latin typeface="Consolas" panose="020B0609020204030204" pitchFamily="49" charset="0"/>
                <a:cs typeface="Consolas" panose="020B0609020204030204" pitchFamily="49" charset="0"/>
              </a:rPr>
              <a:t>d </a:t>
            </a:r>
            <a:r>
              <a:rPr lang="en-US" sz="1600" dirty="0" err="1">
                <a:solidFill>
                  <a:srgbClr val="000000"/>
                </a:solidFill>
                <a:latin typeface="Consolas" panose="020B0609020204030204" pitchFamily="49" charset="0"/>
                <a:cs typeface="Consolas" panose="020B0609020204030204" pitchFamily="49" charset="0"/>
              </a:rPr>
              <a:t>speichert</a:t>
            </a:r>
            <a:r>
              <a:rPr lang="en-US" sz="1600" dirty="0">
                <a:solidFill>
                  <a:srgbClr val="000000"/>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4 ( Rest </a:t>
            </a:r>
            <a:r>
              <a:rPr lang="en-US" sz="1600" dirty="0" err="1" smtClean="0">
                <a:solidFill>
                  <a:srgbClr val="000000"/>
                </a:solidFill>
                <a:latin typeface="Consolas" panose="020B0609020204030204" pitchFamily="49" charset="0"/>
                <a:cs typeface="Consolas" panose="020B0609020204030204" pitchFamily="49" charset="0"/>
              </a:rPr>
              <a:t>bei</a:t>
            </a:r>
            <a:r>
              <a:rPr lang="en-US" sz="1600" dirty="0" smtClean="0">
                <a:solidFill>
                  <a:srgbClr val="000000"/>
                </a:solidFill>
                <a:latin typeface="Consolas" panose="020B0609020204030204" pitchFamily="49" charset="0"/>
                <a:cs typeface="Consolas" panose="020B0609020204030204" pitchFamily="49" charset="0"/>
              </a:rPr>
              <a:t> Division)</a:t>
            </a:r>
            <a:endParaRPr lang="en-US" sz="1600" dirty="0">
              <a:solidFill>
                <a:srgbClr val="000000"/>
              </a:solidFill>
              <a:latin typeface="Consolas" panose="020B0609020204030204" pitchFamily="49" charset="0"/>
              <a:cs typeface="Consolas" panose="020B0609020204030204" pitchFamily="49" charset="0"/>
            </a:endParaRPr>
          </a:p>
          <a:p>
            <a:pPr lvl="0"/>
            <a:endParaRPr lang="en-US" sz="1600" dirty="0" smtClean="0">
              <a:solidFill>
                <a:srgbClr val="00000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double e = 19.0/5; </a:t>
            </a:r>
            <a:r>
              <a:rPr lang="en-US" sz="1600" dirty="0">
                <a:solidFill>
                  <a:srgbClr val="000000"/>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e </a:t>
            </a:r>
            <a:r>
              <a:rPr lang="en-US" sz="1600" dirty="0" err="1">
                <a:solidFill>
                  <a:srgbClr val="000000"/>
                </a:solidFill>
                <a:latin typeface="Consolas" panose="020B0609020204030204" pitchFamily="49" charset="0"/>
                <a:cs typeface="Consolas" panose="020B0609020204030204" pitchFamily="49" charset="0"/>
              </a:rPr>
              <a:t>speichert</a:t>
            </a:r>
            <a:r>
              <a:rPr lang="en-US" sz="1600" dirty="0">
                <a:solidFill>
                  <a:srgbClr val="000000"/>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3.8</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	double e = </a:t>
            </a:r>
            <a:r>
              <a:rPr lang="en-US" sz="1600" dirty="0" smtClean="0">
                <a:solidFill>
                  <a:srgbClr val="000000"/>
                </a:solidFill>
                <a:latin typeface="Consolas" panose="020B0609020204030204" pitchFamily="49" charset="0"/>
                <a:cs typeface="Consolas" panose="020B0609020204030204" pitchFamily="49" charset="0"/>
              </a:rPr>
              <a:t>19.0%5</a:t>
            </a:r>
            <a:r>
              <a:rPr lang="en-US" sz="1600" dirty="0">
                <a:solidFill>
                  <a:srgbClr val="000000"/>
                </a:solidFill>
                <a:latin typeface="Consolas" panose="020B0609020204030204" pitchFamily="49" charset="0"/>
                <a:cs typeface="Consolas" panose="020B0609020204030204" pitchFamily="49" charset="0"/>
              </a:rPr>
              <a:t>; // </a:t>
            </a:r>
            <a:r>
              <a:rPr lang="en-US" sz="1600" dirty="0" smtClean="0">
                <a:solidFill>
                  <a:srgbClr val="000000"/>
                </a:solidFill>
                <a:latin typeface="Consolas" panose="020B0609020204030204" pitchFamily="49" charset="0"/>
                <a:cs typeface="Consolas" panose="020B0609020204030204" pitchFamily="49" charset="0"/>
              </a:rPr>
              <a:t>Compiler-</a:t>
            </a:r>
            <a:r>
              <a:rPr lang="en-US" sz="1600" dirty="0" err="1" smtClean="0">
                <a:solidFill>
                  <a:srgbClr val="000000"/>
                </a:solidFill>
                <a:latin typeface="Consolas" panose="020B0609020204030204" pitchFamily="49" charset="0"/>
                <a:cs typeface="Consolas" panose="020B0609020204030204" pitchFamily="49" charset="0"/>
              </a:rPr>
              <a:t>Fehler</a:t>
            </a:r>
            <a:r>
              <a:rPr lang="en-US" sz="1600" dirty="0" smtClean="0">
                <a:solidFill>
                  <a:srgbClr val="000000"/>
                </a:solidFill>
                <a:latin typeface="Consolas" panose="020B0609020204030204" pitchFamily="49" charset="0"/>
                <a:cs typeface="Consolas" panose="020B0609020204030204" pitchFamily="49" charset="0"/>
              </a:rPr>
              <a:t> invalid operand</a:t>
            </a:r>
            <a:endParaRPr lang="en-US" sz="1600" dirty="0">
              <a:solidFill>
                <a:srgbClr val="000000"/>
              </a:solidFill>
              <a:latin typeface="Consolas" panose="020B0609020204030204" pitchFamily="49" charset="0"/>
              <a:cs typeface="Consolas" panose="020B0609020204030204" pitchFamily="49" charset="0"/>
            </a:endParaRPr>
          </a:p>
          <a:p>
            <a:pPr lvl="0"/>
            <a:endParaRPr lang="en-US" sz="1600" dirty="0">
              <a:solidFill>
                <a:srgbClr val="000000"/>
              </a:solidFill>
              <a:latin typeface="Consolas" panose="020B0609020204030204" pitchFamily="49" charset="0"/>
              <a:cs typeface="Consolas" panose="020B0609020204030204" pitchFamily="49" charset="0"/>
            </a:endParaRPr>
          </a:p>
          <a:p>
            <a:endParaRPr lang="en-US" sz="1800" dirty="0" smtClean="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3720364"/>
      </p:ext>
    </p:extLst>
  </p:cSld>
  <p:clrMapOvr>
    <a:masterClrMapping/>
  </p:clrMapOvr>
  <p:transition>
    <p:blinds/>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0"/>
          </p:nvPr>
        </p:nvSpPr>
        <p:spPr>
          <a:noFill/>
        </p:spPr>
        <p:txBody>
          <a:bodyPr/>
          <a:lstStyle/>
          <a:p>
            <a:r>
              <a:rPr lang="de-DE" smtClean="0"/>
              <a:t>Imperative Programmierung - Variablen und Arbeit mit SVN</a:t>
            </a:r>
            <a:endParaRPr lang="en-US" smtClean="0"/>
          </a:p>
        </p:txBody>
      </p:sp>
      <p:sp>
        <p:nvSpPr>
          <p:cNvPr id="7171" name="Slide Number Placeholder 3"/>
          <p:cNvSpPr>
            <a:spLocks noGrp="1"/>
          </p:cNvSpPr>
          <p:nvPr>
            <p:ph type="sldNum" sz="quarter" idx="11"/>
          </p:nvPr>
        </p:nvSpPr>
        <p:spPr>
          <a:noFill/>
        </p:spPr>
        <p:txBody>
          <a:bodyPr/>
          <a:lstStyle/>
          <a:p>
            <a:fld id="{45D23BE4-3751-45B9-BDA2-2288243D5CFD}" type="slidenum">
              <a:rPr lang="en-US" smtClean="0"/>
              <a:pPr/>
              <a:t>17</a:t>
            </a:fld>
            <a:endParaRPr lang="en-US" sz="1400" smtClean="0"/>
          </a:p>
        </p:txBody>
      </p:sp>
      <p:sp>
        <p:nvSpPr>
          <p:cNvPr id="7172" name="Rectangle 2"/>
          <p:cNvSpPr>
            <a:spLocks noGrp="1" noChangeArrowheads="1"/>
          </p:cNvSpPr>
          <p:nvPr>
            <p:ph type="title"/>
          </p:nvPr>
        </p:nvSpPr>
        <p:spPr/>
        <p:txBody>
          <a:bodyPr/>
          <a:lstStyle/>
          <a:p>
            <a:r>
              <a:rPr lang="de-DE" sz="3600" dirty="0"/>
              <a:t>3</a:t>
            </a:r>
            <a:r>
              <a:rPr lang="de-DE" sz="3600" dirty="0" smtClean="0"/>
              <a:t>. Umwandlungen</a:t>
            </a:r>
            <a:endParaRPr lang="de-DE" i="1" dirty="0" smtClean="0">
              <a:solidFill>
                <a:schemeClr val="tx1"/>
              </a:solidFill>
              <a:latin typeface="Times" pitchFamily="18" charset="0"/>
            </a:endParaRPr>
          </a:p>
        </p:txBody>
      </p:sp>
      <p:sp>
        <p:nvSpPr>
          <p:cNvPr id="7173" name="Text Box 3"/>
          <p:cNvSpPr txBox="1">
            <a:spLocks noChangeArrowheads="1"/>
          </p:cNvSpPr>
          <p:nvPr/>
        </p:nvSpPr>
        <p:spPr bwMode="auto">
          <a:xfrm>
            <a:off x="304800" y="1143000"/>
            <a:ext cx="8659813" cy="5509200"/>
          </a:xfrm>
          <a:prstGeom prst="rect">
            <a:avLst/>
          </a:prstGeom>
          <a:noFill/>
          <a:ln w="12700" cap="sq">
            <a:noFill/>
            <a:miter lim="800000"/>
            <a:headEnd type="none" w="sm" len="sm"/>
            <a:tailEnd type="none" w="sm" len="sm"/>
          </a:ln>
        </p:spPr>
        <p:txBody>
          <a:bodyPr>
            <a:spAutoFit/>
          </a:bodyPr>
          <a:lstStyle/>
          <a:p>
            <a:r>
              <a:rPr lang="en-US" sz="1600" dirty="0" smtClean="0">
                <a:solidFill>
                  <a:srgbClr val="000000"/>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include &lt;</a:t>
            </a:r>
            <a:r>
              <a:rPr lang="en-US" sz="1600" dirty="0" err="1">
                <a:solidFill>
                  <a:srgbClr val="000000"/>
                </a:solidFill>
                <a:latin typeface="Consolas" panose="020B0609020204030204" pitchFamily="49" charset="0"/>
                <a:cs typeface="Consolas" panose="020B0609020204030204" pitchFamily="49" charset="0"/>
              </a:rPr>
              <a:t>stdio.h</a:t>
            </a:r>
            <a:r>
              <a:rPr lang="en-US" sz="1600" dirty="0" smtClean="0">
                <a:solidFill>
                  <a:srgbClr val="000000"/>
                </a:solidFill>
                <a:latin typeface="Consolas" panose="020B0609020204030204" pitchFamily="49" charset="0"/>
                <a:cs typeface="Consolas" panose="020B0609020204030204" pitchFamily="49" charset="0"/>
              </a:rPr>
              <a:t>&gt;</a:t>
            </a:r>
          </a:p>
          <a:p>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Zuweisungen</a:t>
            </a:r>
            <a:r>
              <a:rPr lang="en-US" sz="1600" dirty="0" smtClean="0">
                <a:solidFill>
                  <a:srgbClr val="000000"/>
                </a:solidFill>
                <a:latin typeface="Consolas" panose="020B0609020204030204" pitchFamily="49" charset="0"/>
                <a:cs typeface="Consolas" panose="020B0609020204030204" pitchFamily="49" charset="0"/>
              </a:rPr>
              <a:t> von </a:t>
            </a:r>
            <a:r>
              <a:rPr lang="en-US" sz="1600" dirty="0" err="1" smtClean="0">
                <a:solidFill>
                  <a:srgbClr val="000000"/>
                </a:solidFill>
                <a:latin typeface="Consolas" panose="020B0609020204030204" pitchFamily="49" charset="0"/>
                <a:cs typeface="Consolas" panose="020B0609020204030204" pitchFamily="49" charset="0"/>
              </a:rPr>
              <a:t>möglicherweise</a:t>
            </a:r>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falschen</a:t>
            </a:r>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Zahlenbereichen</a:t>
            </a:r>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zu</a:t>
            </a:r>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Variablen</a:t>
            </a:r>
            <a:r>
              <a:rPr lang="en-US" sz="1600" dirty="0" smtClean="0">
                <a:solidFill>
                  <a:srgbClr val="000000"/>
                </a:solidFill>
                <a:latin typeface="Consolas" panose="020B0609020204030204" pitchFamily="49" charset="0"/>
                <a:cs typeface="Consolas" panose="020B0609020204030204" pitchFamily="49" charset="0"/>
              </a:rPr>
              <a:t> */</a:t>
            </a:r>
          </a:p>
          <a:p>
            <a:r>
              <a:rPr lang="en-US" sz="1600" dirty="0" smtClean="0">
                <a:solidFill>
                  <a:srgbClr val="000000"/>
                </a:solidFill>
                <a:latin typeface="Consolas" panose="020B0609020204030204" pitchFamily="49" charset="0"/>
                <a:cs typeface="Consolas" panose="020B0609020204030204" pitchFamily="49" charset="0"/>
              </a:rPr>
              <a:t>main</a:t>
            </a:r>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00"/>
                </a:solidFill>
                <a:latin typeface="Consolas" panose="020B0609020204030204" pitchFamily="49" charset="0"/>
                <a:cs typeface="Consolas" panose="020B0609020204030204" pitchFamily="49" charset="0"/>
              </a:rPr>
              <a:t>	int a = 2;</a:t>
            </a:r>
          </a:p>
          <a:p>
            <a:r>
              <a:rPr lang="en-US" sz="1600" dirty="0">
                <a:solidFill>
                  <a:srgbClr val="000000"/>
                </a:solidFill>
                <a:latin typeface="Consolas" panose="020B0609020204030204" pitchFamily="49" charset="0"/>
                <a:cs typeface="Consolas" panose="020B0609020204030204" pitchFamily="49" charset="0"/>
              </a:rPr>
              <a:t>	int b = 3.1; // </a:t>
            </a:r>
            <a:r>
              <a:rPr lang="en-US" sz="1600" dirty="0" err="1">
                <a:solidFill>
                  <a:srgbClr val="000000"/>
                </a:solidFill>
                <a:latin typeface="Consolas" panose="020B0609020204030204" pitchFamily="49" charset="0"/>
                <a:cs typeface="Consolas" panose="020B0609020204030204" pitchFamily="49" charset="0"/>
              </a:rPr>
              <a:t>Abschneiden</a:t>
            </a:r>
            <a:r>
              <a:rPr lang="en-US" sz="1600" dirty="0">
                <a:solidFill>
                  <a:srgbClr val="000000"/>
                </a:solidFill>
                <a:latin typeface="Consolas" panose="020B0609020204030204" pitchFamily="49" charset="0"/>
                <a:cs typeface="Consolas" panose="020B0609020204030204" pitchFamily="49" charset="0"/>
              </a:rPr>
              <a:t> auf 3</a:t>
            </a:r>
          </a:p>
          <a:p>
            <a:r>
              <a:rPr lang="en-US" sz="1600" dirty="0">
                <a:solidFill>
                  <a:srgbClr val="000000"/>
                </a:solidFill>
                <a:latin typeface="Consolas" panose="020B0609020204030204" pitchFamily="49" charset="0"/>
                <a:cs typeface="Consolas" panose="020B0609020204030204" pitchFamily="49" charset="0"/>
              </a:rPr>
              <a:t>	int c = 12;  </a:t>
            </a:r>
          </a:p>
          <a:p>
            <a:r>
              <a:rPr lang="en-US" sz="1600" dirty="0">
                <a:solidFill>
                  <a:srgbClr val="000000"/>
                </a:solidFill>
                <a:latin typeface="Consolas" panose="020B0609020204030204" pitchFamily="49" charset="0"/>
                <a:cs typeface="Consolas" panose="020B0609020204030204" pitchFamily="49" charset="0"/>
              </a:rPr>
              <a:t>	int c1 = 012; // </a:t>
            </a:r>
            <a:r>
              <a:rPr lang="en-US" sz="1600" dirty="0" err="1">
                <a:solidFill>
                  <a:srgbClr val="000000"/>
                </a:solidFill>
                <a:latin typeface="Consolas" panose="020B0609020204030204" pitchFamily="49" charset="0"/>
                <a:cs typeface="Consolas" panose="020B0609020204030204" pitchFamily="49" charset="0"/>
              </a:rPr>
              <a:t>Oktalzahl</a:t>
            </a:r>
            <a:r>
              <a:rPr lang="en-US" sz="1600" dirty="0">
                <a:solidFill>
                  <a:srgbClr val="000000"/>
                </a:solidFill>
                <a:latin typeface="Consolas" panose="020B0609020204030204" pitchFamily="49" charset="0"/>
                <a:cs typeface="Consolas" panose="020B0609020204030204" pitchFamily="49" charset="0"/>
              </a:rPr>
              <a:t> 12 - </a:t>
            </a:r>
            <a:r>
              <a:rPr lang="en-US" sz="1600" dirty="0" err="1">
                <a:solidFill>
                  <a:srgbClr val="000000"/>
                </a:solidFill>
                <a:latin typeface="Consolas" panose="020B0609020204030204" pitchFamily="49" charset="0"/>
                <a:cs typeface="Consolas" panose="020B0609020204030204" pitchFamily="49" charset="0"/>
              </a:rPr>
              <a:t>Dezimal</a:t>
            </a:r>
            <a:r>
              <a:rPr lang="en-US" sz="1600" dirty="0">
                <a:solidFill>
                  <a:srgbClr val="000000"/>
                </a:solidFill>
                <a:latin typeface="Consolas" panose="020B0609020204030204" pitchFamily="49" charset="0"/>
                <a:cs typeface="Consolas" panose="020B0609020204030204" pitchFamily="49" charset="0"/>
              </a:rPr>
              <a:t> 10</a:t>
            </a:r>
          </a:p>
          <a:p>
            <a:r>
              <a:rPr lang="en-US" sz="1600" dirty="0">
                <a:solidFill>
                  <a:srgbClr val="000000"/>
                </a:solidFill>
                <a:latin typeface="Consolas" panose="020B0609020204030204" pitchFamily="49" charset="0"/>
                <a:cs typeface="Consolas" panose="020B0609020204030204" pitchFamily="49" charset="0"/>
              </a:rPr>
              <a:t>	int c2 = 0xA; // </a:t>
            </a:r>
            <a:r>
              <a:rPr lang="en-US" sz="1600" dirty="0" err="1">
                <a:solidFill>
                  <a:srgbClr val="000000"/>
                </a:solidFill>
                <a:latin typeface="Consolas" panose="020B0609020204030204" pitchFamily="49" charset="0"/>
                <a:cs typeface="Consolas" panose="020B0609020204030204" pitchFamily="49" charset="0"/>
              </a:rPr>
              <a:t>Hexadezimalzahl</a:t>
            </a:r>
            <a:r>
              <a:rPr lang="en-US" sz="1600" dirty="0">
                <a:solidFill>
                  <a:srgbClr val="000000"/>
                </a:solidFill>
                <a:latin typeface="Consolas" panose="020B0609020204030204" pitchFamily="49" charset="0"/>
                <a:cs typeface="Consolas" panose="020B0609020204030204" pitchFamily="49" charset="0"/>
              </a:rPr>
              <a:t> A - </a:t>
            </a:r>
            <a:r>
              <a:rPr lang="en-US" sz="1600" dirty="0" err="1">
                <a:solidFill>
                  <a:srgbClr val="000000"/>
                </a:solidFill>
                <a:latin typeface="Consolas" panose="020B0609020204030204" pitchFamily="49" charset="0"/>
                <a:cs typeface="Consolas" panose="020B0609020204030204" pitchFamily="49" charset="0"/>
              </a:rPr>
              <a:t>Dezimal</a:t>
            </a:r>
            <a:r>
              <a:rPr lang="en-US" sz="1600" dirty="0">
                <a:solidFill>
                  <a:srgbClr val="000000"/>
                </a:solidFill>
                <a:latin typeface="Consolas" panose="020B0609020204030204" pitchFamily="49" charset="0"/>
                <a:cs typeface="Consolas" panose="020B0609020204030204" pitchFamily="49" charset="0"/>
              </a:rPr>
              <a:t> 10</a:t>
            </a:r>
          </a:p>
          <a:p>
            <a:r>
              <a:rPr lang="en-US" sz="1600" dirty="0">
                <a:solidFill>
                  <a:srgbClr val="000000"/>
                </a:solidFill>
                <a:latin typeface="Consolas" panose="020B0609020204030204" pitchFamily="49" charset="0"/>
                <a:cs typeface="Consolas" panose="020B0609020204030204" pitchFamily="49" charset="0"/>
              </a:rPr>
              <a:t>	</a:t>
            </a:r>
          </a:p>
          <a:p>
            <a:r>
              <a:rPr lang="en-US" sz="1600" dirty="0">
                <a:solidFill>
                  <a:srgbClr val="000000"/>
                </a:solidFill>
                <a:latin typeface="Consolas" panose="020B0609020204030204" pitchFamily="49" charset="0"/>
                <a:cs typeface="Consolas" panose="020B0609020204030204" pitchFamily="49" charset="0"/>
              </a:rPr>
              <a:t>	float f = 12.67f; // 12.67f in </a:t>
            </a:r>
            <a:r>
              <a:rPr lang="en-US" sz="1600" dirty="0" smtClean="0">
                <a:solidFill>
                  <a:srgbClr val="000000"/>
                </a:solidFill>
                <a:latin typeface="Consolas" panose="020B0609020204030204" pitchFamily="49" charset="0"/>
                <a:cs typeface="Consolas" panose="020B0609020204030204" pitchFamily="49" charset="0"/>
              </a:rPr>
              <a:t>Float - </a:t>
            </a:r>
            <a:r>
              <a:rPr lang="en-US" sz="1600" dirty="0" err="1">
                <a:solidFill>
                  <a:srgbClr val="000000"/>
                </a:solidFill>
                <a:latin typeface="Consolas" panose="020B0609020204030204" pitchFamily="49" charset="0"/>
                <a:cs typeface="Consolas" panose="020B0609020204030204" pitchFamily="49" charset="0"/>
              </a:rPr>
              <a:t>G</a:t>
            </a:r>
            <a:r>
              <a:rPr lang="en-US" sz="1600" dirty="0" err="1" smtClean="0">
                <a:solidFill>
                  <a:srgbClr val="000000"/>
                </a:solidFill>
                <a:latin typeface="Consolas" panose="020B0609020204030204" pitchFamily="49" charset="0"/>
                <a:cs typeface="Consolas" panose="020B0609020204030204" pitchFamily="49" charset="0"/>
              </a:rPr>
              <a:t>enauigkeit</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	double d = 14.4; // </a:t>
            </a:r>
            <a:r>
              <a:rPr lang="en-US" sz="1600" dirty="0" smtClean="0">
                <a:solidFill>
                  <a:srgbClr val="000000"/>
                </a:solidFill>
                <a:latin typeface="Consolas" panose="020B0609020204030204" pitchFamily="49" charset="0"/>
                <a:cs typeface="Consolas" panose="020B0609020204030204" pitchFamily="49" charset="0"/>
              </a:rPr>
              <a:t>Double-</a:t>
            </a:r>
            <a:r>
              <a:rPr lang="en-US" sz="1600" dirty="0" err="1">
                <a:solidFill>
                  <a:srgbClr val="000000"/>
                </a:solidFill>
                <a:latin typeface="Consolas" panose="020B0609020204030204" pitchFamily="49" charset="0"/>
                <a:cs typeface="Consolas" panose="020B0609020204030204" pitchFamily="49" charset="0"/>
              </a:rPr>
              <a:t>G</a:t>
            </a:r>
            <a:r>
              <a:rPr lang="en-US" sz="1600" dirty="0" err="1" smtClean="0">
                <a:solidFill>
                  <a:srgbClr val="000000"/>
                </a:solidFill>
                <a:latin typeface="Consolas" panose="020B0609020204030204" pitchFamily="49" charset="0"/>
                <a:cs typeface="Consolas" panose="020B0609020204030204" pitchFamily="49" charset="0"/>
              </a:rPr>
              <a:t>enauigkeit</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	double e = 16;</a:t>
            </a:r>
          </a:p>
          <a:p>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printf</a:t>
            </a:r>
            <a:r>
              <a:rPr lang="en-US" sz="1600" dirty="0">
                <a:solidFill>
                  <a:srgbClr val="000000"/>
                </a:solidFill>
                <a:latin typeface="Consolas" panose="020B0609020204030204" pitchFamily="49" charset="0"/>
                <a:cs typeface="Consolas" panose="020B0609020204030204" pitchFamily="49" charset="0"/>
              </a:rPr>
              <a:t>(" a= %d, b=%d, c=%d, c1=%d, c2=%d, ", a</a:t>
            </a:r>
            <a:r>
              <a:rPr lang="en-US" sz="1600" dirty="0" smtClean="0">
                <a:solidFill>
                  <a:srgbClr val="000000"/>
                </a:solidFill>
                <a:latin typeface="Consolas" panose="020B0609020204030204" pitchFamily="49" charset="0"/>
                <a:cs typeface="Consolas" panose="020B0609020204030204" pitchFamily="49" charset="0"/>
              </a:rPr>
              <a:t>, b</a:t>
            </a:r>
            <a:r>
              <a:rPr lang="en-US" sz="1600" dirty="0">
                <a:solidFill>
                  <a:srgbClr val="000000"/>
                </a:solidFill>
                <a:latin typeface="Consolas" panose="020B0609020204030204" pitchFamily="49" charset="0"/>
                <a:cs typeface="Consolas" panose="020B0609020204030204" pitchFamily="49" charset="0"/>
              </a:rPr>
              <a:t>, c, c1, c2);</a:t>
            </a:r>
          </a:p>
          <a:p>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printf</a:t>
            </a:r>
            <a:r>
              <a:rPr lang="en-US" sz="1600" dirty="0">
                <a:solidFill>
                  <a:srgbClr val="000000"/>
                </a:solidFill>
                <a:latin typeface="Consolas" panose="020B0609020204030204" pitchFamily="49" charset="0"/>
                <a:cs typeface="Consolas" panose="020B0609020204030204" pitchFamily="49" charset="0"/>
              </a:rPr>
              <a:t>("f=%f, d=%f; e=%f\n", f</a:t>
            </a:r>
            <a:r>
              <a:rPr lang="en-US" sz="1600" dirty="0" smtClean="0">
                <a:solidFill>
                  <a:srgbClr val="000000"/>
                </a:solidFill>
                <a:latin typeface="Consolas" panose="020B0609020204030204" pitchFamily="49" charset="0"/>
                <a:cs typeface="Consolas" panose="020B0609020204030204" pitchFamily="49" charset="0"/>
              </a:rPr>
              <a:t>, d, e</a:t>
            </a:r>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00"/>
                </a:solidFill>
                <a:latin typeface="Consolas" panose="020B0609020204030204" pitchFamily="49" charset="0"/>
                <a:cs typeface="Consolas" panose="020B0609020204030204" pitchFamily="49" charset="0"/>
              </a:rPr>
              <a:t>	e = f;</a:t>
            </a:r>
          </a:p>
          <a:p>
            <a:r>
              <a:rPr lang="en-US" sz="1600" dirty="0">
                <a:solidFill>
                  <a:srgbClr val="000000"/>
                </a:solidFill>
                <a:latin typeface="Consolas" panose="020B0609020204030204" pitchFamily="49" charset="0"/>
                <a:cs typeface="Consolas" panose="020B0609020204030204" pitchFamily="49" charset="0"/>
              </a:rPr>
              <a:t>	f = d;</a:t>
            </a:r>
          </a:p>
          <a:p>
            <a:r>
              <a:rPr lang="en-US" sz="1600" dirty="0">
                <a:solidFill>
                  <a:srgbClr val="000000"/>
                </a:solidFill>
                <a:latin typeface="Consolas" panose="020B0609020204030204" pitchFamily="49" charset="0"/>
                <a:cs typeface="Consolas" panose="020B0609020204030204" pitchFamily="49" charset="0"/>
              </a:rPr>
              <a:t>	f = a;</a:t>
            </a:r>
          </a:p>
          <a:p>
            <a:r>
              <a:rPr lang="en-US" sz="1600" dirty="0">
                <a:solidFill>
                  <a:srgbClr val="000000"/>
                </a:solidFill>
                <a:latin typeface="Consolas" panose="020B0609020204030204" pitchFamily="49" charset="0"/>
                <a:cs typeface="Consolas" panose="020B0609020204030204" pitchFamily="49" charset="0"/>
              </a:rPr>
              <a:t>	b = e;</a:t>
            </a:r>
          </a:p>
          <a:p>
            <a:r>
              <a:rPr lang="en-US" sz="1600" dirty="0">
                <a:solidFill>
                  <a:srgbClr val="000000"/>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printf</a:t>
            </a:r>
            <a:r>
              <a:rPr lang="en-US" sz="1600" dirty="0">
                <a:solidFill>
                  <a:srgbClr val="000000"/>
                </a:solidFill>
                <a:latin typeface="Consolas" panose="020B0609020204030204" pitchFamily="49" charset="0"/>
                <a:cs typeface="Consolas" panose="020B0609020204030204" pitchFamily="49" charset="0"/>
              </a:rPr>
              <a:t>(" a= %d, b=%d, c=%d, c1=%d, c2=%d, ", a</a:t>
            </a:r>
            <a:r>
              <a:rPr lang="en-US" sz="1600" dirty="0" smtClean="0">
                <a:solidFill>
                  <a:srgbClr val="000000"/>
                </a:solidFill>
                <a:latin typeface="Consolas" panose="020B0609020204030204" pitchFamily="49" charset="0"/>
                <a:cs typeface="Consolas" panose="020B0609020204030204" pitchFamily="49" charset="0"/>
              </a:rPr>
              <a:t>, b</a:t>
            </a:r>
            <a:r>
              <a:rPr lang="en-US" sz="1600" dirty="0">
                <a:solidFill>
                  <a:srgbClr val="000000"/>
                </a:solidFill>
                <a:latin typeface="Consolas" panose="020B0609020204030204" pitchFamily="49" charset="0"/>
                <a:cs typeface="Consolas" panose="020B0609020204030204" pitchFamily="49" charset="0"/>
              </a:rPr>
              <a:t>, c, c1, c2);</a:t>
            </a:r>
          </a:p>
          <a:p>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printf</a:t>
            </a:r>
            <a:r>
              <a:rPr lang="en-US" sz="1600" dirty="0">
                <a:solidFill>
                  <a:srgbClr val="000000"/>
                </a:solidFill>
                <a:latin typeface="Consolas" panose="020B0609020204030204" pitchFamily="49" charset="0"/>
                <a:cs typeface="Consolas" panose="020B0609020204030204" pitchFamily="49" charset="0"/>
              </a:rPr>
              <a:t>("f=%f, d=%f; e=%f\n", f</a:t>
            </a:r>
            <a:r>
              <a:rPr lang="en-US" sz="1600" dirty="0" smtClean="0">
                <a:solidFill>
                  <a:srgbClr val="000000"/>
                </a:solidFill>
                <a:latin typeface="Consolas" panose="020B0609020204030204" pitchFamily="49" charset="0"/>
                <a:cs typeface="Consolas" panose="020B0609020204030204" pitchFamily="49" charset="0"/>
              </a:rPr>
              <a:t>, d, e);</a:t>
            </a:r>
          </a:p>
          <a:p>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00"/>
                </a:solidFill>
                <a:latin typeface="Consolas" panose="020B0609020204030204" pitchFamily="49" charset="0"/>
                <a:cs typeface="Consolas" panose="020B0609020204030204" pitchFamily="49" charset="0"/>
              </a:rPr>
              <a:t>	</a:t>
            </a:r>
            <a:endParaRPr lang="de-DE" sz="2400" dirty="0">
              <a:solidFill>
                <a:srgbClr val="000000"/>
              </a:solidFill>
            </a:endParaRPr>
          </a:p>
        </p:txBody>
      </p:sp>
    </p:spTree>
    <p:extLst>
      <p:ext uri="{BB962C8B-B14F-4D97-AF65-F5344CB8AC3E}">
        <p14:creationId xmlns:p14="http://schemas.microsoft.com/office/powerpoint/2010/main" val="2966379160"/>
      </p:ext>
    </p:extLst>
  </p:cSld>
  <p:clrMapOvr>
    <a:masterClrMapping/>
  </p:clrMapOvr>
  <p:transition>
    <p:blind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0"/>
          </p:nvPr>
        </p:nvSpPr>
        <p:spPr>
          <a:noFill/>
        </p:spPr>
        <p:txBody>
          <a:bodyPr/>
          <a:lstStyle/>
          <a:p>
            <a:r>
              <a:rPr lang="de-DE" smtClean="0"/>
              <a:t>Imperative Programmierung - Variablen und Arbeit mit SVN</a:t>
            </a:r>
            <a:endParaRPr lang="en-US" smtClean="0"/>
          </a:p>
        </p:txBody>
      </p:sp>
      <p:sp>
        <p:nvSpPr>
          <p:cNvPr id="7171" name="Slide Number Placeholder 3"/>
          <p:cNvSpPr>
            <a:spLocks noGrp="1"/>
          </p:cNvSpPr>
          <p:nvPr>
            <p:ph type="sldNum" sz="quarter" idx="11"/>
          </p:nvPr>
        </p:nvSpPr>
        <p:spPr>
          <a:noFill/>
        </p:spPr>
        <p:txBody>
          <a:bodyPr/>
          <a:lstStyle/>
          <a:p>
            <a:fld id="{45D23BE4-3751-45B9-BDA2-2288243D5CFD}" type="slidenum">
              <a:rPr lang="en-US" smtClean="0"/>
              <a:pPr/>
              <a:t>18</a:t>
            </a:fld>
            <a:endParaRPr lang="en-US" sz="1400" smtClean="0"/>
          </a:p>
        </p:txBody>
      </p:sp>
      <p:sp>
        <p:nvSpPr>
          <p:cNvPr id="7172" name="Rectangle 2"/>
          <p:cNvSpPr>
            <a:spLocks noGrp="1" noChangeArrowheads="1"/>
          </p:cNvSpPr>
          <p:nvPr>
            <p:ph type="title"/>
          </p:nvPr>
        </p:nvSpPr>
        <p:spPr/>
        <p:txBody>
          <a:bodyPr/>
          <a:lstStyle/>
          <a:p>
            <a:r>
              <a:rPr lang="de-DE" sz="3600" dirty="0"/>
              <a:t>3</a:t>
            </a:r>
            <a:r>
              <a:rPr lang="de-DE" sz="3600" dirty="0" smtClean="0"/>
              <a:t>. Umwandlungen</a:t>
            </a:r>
            <a:endParaRPr lang="de-DE" i="1" dirty="0" smtClean="0">
              <a:solidFill>
                <a:schemeClr val="tx1"/>
              </a:solidFill>
              <a:latin typeface="Times" pitchFamily="18" charset="0"/>
            </a:endParaRPr>
          </a:p>
        </p:txBody>
      </p:sp>
      <p:sp>
        <p:nvSpPr>
          <p:cNvPr id="7173" name="Text Box 3"/>
          <p:cNvSpPr txBox="1">
            <a:spLocks noChangeArrowheads="1"/>
          </p:cNvSpPr>
          <p:nvPr/>
        </p:nvSpPr>
        <p:spPr bwMode="auto">
          <a:xfrm>
            <a:off x="304800" y="1143000"/>
            <a:ext cx="8659813" cy="5262979"/>
          </a:xfrm>
          <a:prstGeom prst="rect">
            <a:avLst/>
          </a:prstGeom>
          <a:noFill/>
          <a:ln w="12700" cap="sq">
            <a:noFill/>
            <a:miter lim="800000"/>
            <a:headEnd type="none" w="sm" len="sm"/>
            <a:tailEnd type="none" w="sm" len="sm"/>
          </a:ln>
        </p:spPr>
        <p:txBody>
          <a:bodyPr>
            <a:spAutoFit/>
          </a:bodyPr>
          <a:lstStyle/>
          <a:p>
            <a:r>
              <a:rPr lang="en-US" sz="1600" dirty="0" smtClean="0">
                <a:solidFill>
                  <a:srgbClr val="000000"/>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include &lt;</a:t>
            </a:r>
            <a:r>
              <a:rPr lang="en-US" sz="1600" dirty="0" err="1">
                <a:solidFill>
                  <a:srgbClr val="000000"/>
                </a:solidFill>
                <a:latin typeface="Consolas" panose="020B0609020204030204" pitchFamily="49" charset="0"/>
                <a:cs typeface="Consolas" panose="020B0609020204030204" pitchFamily="49" charset="0"/>
              </a:rPr>
              <a:t>stdio.h</a:t>
            </a:r>
            <a:r>
              <a:rPr lang="en-US" sz="1600" dirty="0" smtClean="0">
                <a:solidFill>
                  <a:srgbClr val="000000"/>
                </a:solidFill>
                <a:latin typeface="Consolas" panose="020B0609020204030204" pitchFamily="49" charset="0"/>
                <a:cs typeface="Consolas" panose="020B0609020204030204" pitchFamily="49" charset="0"/>
              </a:rPr>
              <a:t>&gt;</a:t>
            </a:r>
          </a:p>
          <a:p>
            <a:r>
              <a:rPr lang="en-US" sz="1600" dirty="0" smtClean="0">
                <a:solidFill>
                  <a:srgbClr val="000000"/>
                </a:solidFill>
                <a:latin typeface="Consolas" panose="020B0609020204030204" pitchFamily="49" charset="0"/>
                <a:cs typeface="Consolas" panose="020B0609020204030204" pitchFamily="49" charset="0"/>
              </a:rPr>
              <a:t>main</a:t>
            </a:r>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00"/>
                </a:solidFill>
                <a:latin typeface="Consolas" panose="020B0609020204030204" pitchFamily="49" charset="0"/>
                <a:cs typeface="Consolas" panose="020B0609020204030204" pitchFamily="49" charset="0"/>
              </a:rPr>
              <a:t>	int a = 2;</a:t>
            </a:r>
          </a:p>
          <a:p>
            <a:r>
              <a:rPr lang="en-US" sz="1600" dirty="0">
                <a:solidFill>
                  <a:srgbClr val="000000"/>
                </a:solidFill>
                <a:latin typeface="Consolas" panose="020B0609020204030204" pitchFamily="49" charset="0"/>
                <a:cs typeface="Consolas" panose="020B0609020204030204" pitchFamily="49" charset="0"/>
              </a:rPr>
              <a:t>	int </a:t>
            </a:r>
            <a:r>
              <a:rPr lang="en-US" sz="1600" dirty="0" smtClean="0">
                <a:solidFill>
                  <a:srgbClr val="000000"/>
                </a:solidFill>
                <a:latin typeface="Consolas" panose="020B0609020204030204" pitchFamily="49" charset="0"/>
                <a:cs typeface="Consolas" panose="020B0609020204030204" pitchFamily="49" charset="0"/>
              </a:rPr>
              <a:t>b; </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Abschneiden</a:t>
            </a:r>
            <a:r>
              <a:rPr lang="en-US" sz="1600" dirty="0">
                <a:solidFill>
                  <a:srgbClr val="000000"/>
                </a:solidFill>
                <a:latin typeface="Consolas" panose="020B0609020204030204" pitchFamily="49" charset="0"/>
                <a:cs typeface="Consolas" panose="020B0609020204030204" pitchFamily="49" charset="0"/>
              </a:rPr>
              <a:t> auf </a:t>
            </a:r>
            <a:r>
              <a:rPr lang="en-US" sz="1600" dirty="0" smtClean="0">
                <a:solidFill>
                  <a:srgbClr val="000000"/>
                </a:solidFill>
                <a:latin typeface="Consolas" panose="020B0609020204030204" pitchFamily="49" charset="0"/>
                <a:cs typeface="Consolas" panose="020B0609020204030204" pitchFamily="49" charset="0"/>
              </a:rPr>
              <a:t>3</a:t>
            </a:r>
          </a:p>
          <a:p>
            <a:r>
              <a:rPr lang="en-US" sz="1600" dirty="0">
                <a:solidFill>
                  <a:srgbClr val="000000"/>
                </a:solidFill>
                <a:latin typeface="Consolas" panose="020B0609020204030204" pitchFamily="49" charset="0"/>
                <a:cs typeface="Consolas" panose="020B0609020204030204" pitchFamily="49" charset="0"/>
              </a:rPr>
              <a:t>	</a:t>
            </a:r>
            <a:r>
              <a:rPr lang="en-US" sz="1600" dirty="0" smtClean="0">
                <a:solidFill>
                  <a:srgbClr val="000000"/>
                </a:solidFill>
                <a:latin typeface="Consolas" panose="020B0609020204030204" pitchFamily="49" charset="0"/>
                <a:cs typeface="Consolas" panose="020B0609020204030204" pitchFamily="49" charset="0"/>
              </a:rPr>
              <a:t>double e;</a:t>
            </a:r>
          </a:p>
          <a:p>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	// </a:t>
            </a:r>
            <a:r>
              <a:rPr lang="en-US" sz="1600" dirty="0" err="1">
                <a:solidFill>
                  <a:srgbClr val="000000"/>
                </a:solidFill>
                <a:latin typeface="Consolas" panose="020B0609020204030204" pitchFamily="49" charset="0"/>
                <a:cs typeface="Consolas" panose="020B0609020204030204" pitchFamily="49" charset="0"/>
              </a:rPr>
              <a:t>Runden</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	b = 3.1 + 0.5;</a:t>
            </a:r>
          </a:p>
          <a:p>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printf</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Runden</a:t>
            </a:r>
            <a:r>
              <a:rPr lang="en-US" sz="1600" dirty="0">
                <a:solidFill>
                  <a:srgbClr val="000000"/>
                </a:solidFill>
                <a:latin typeface="Consolas" panose="020B0609020204030204" pitchFamily="49" charset="0"/>
                <a:cs typeface="Consolas" panose="020B0609020204030204" pitchFamily="49" charset="0"/>
              </a:rPr>
              <a:t> von 3.1= %</a:t>
            </a:r>
            <a:r>
              <a:rPr lang="en-US" sz="1600" dirty="0" err="1">
                <a:solidFill>
                  <a:srgbClr val="000000"/>
                </a:solidFill>
                <a:latin typeface="Consolas" panose="020B0609020204030204" pitchFamily="49" charset="0"/>
                <a:cs typeface="Consolas" panose="020B0609020204030204" pitchFamily="49" charset="0"/>
              </a:rPr>
              <a:t>d,",b</a:t>
            </a:r>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00"/>
                </a:solidFill>
                <a:latin typeface="Consolas" panose="020B0609020204030204" pitchFamily="49" charset="0"/>
                <a:cs typeface="Consolas" panose="020B0609020204030204" pitchFamily="49" charset="0"/>
              </a:rPr>
              <a:t>	b = 3.6 + 0.5;</a:t>
            </a:r>
          </a:p>
          <a:p>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printf</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Runden</a:t>
            </a:r>
            <a:r>
              <a:rPr lang="en-US" sz="1600" dirty="0">
                <a:solidFill>
                  <a:srgbClr val="000000"/>
                </a:solidFill>
                <a:latin typeface="Consolas" panose="020B0609020204030204" pitchFamily="49" charset="0"/>
                <a:cs typeface="Consolas" panose="020B0609020204030204" pitchFamily="49" charset="0"/>
              </a:rPr>
              <a:t> von 3.6= %d\</a:t>
            </a:r>
            <a:r>
              <a:rPr lang="en-US" sz="1600" dirty="0" err="1">
                <a:solidFill>
                  <a:srgbClr val="000000"/>
                </a:solidFill>
                <a:latin typeface="Consolas" panose="020B0609020204030204" pitchFamily="49" charset="0"/>
                <a:cs typeface="Consolas" panose="020B0609020204030204" pitchFamily="49" charset="0"/>
              </a:rPr>
              <a:t>n",b</a:t>
            </a:r>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00"/>
                </a:solidFill>
                <a:latin typeface="Consolas" panose="020B0609020204030204" pitchFamily="49" charset="0"/>
                <a:cs typeface="Consolas" panose="020B0609020204030204" pitchFamily="49" charset="0"/>
              </a:rPr>
              <a:t>	</a:t>
            </a:r>
          </a:p>
          <a:p>
            <a:r>
              <a:rPr lang="en-US" sz="1600" dirty="0">
                <a:solidFill>
                  <a:srgbClr val="000000"/>
                </a:solidFill>
                <a:latin typeface="Consolas" panose="020B0609020204030204" pitchFamily="49" charset="0"/>
                <a:cs typeface="Consolas" panose="020B0609020204030204" pitchFamily="49" charset="0"/>
              </a:rPr>
              <a:t>	// </a:t>
            </a:r>
            <a:r>
              <a:rPr lang="en-US" sz="1600" dirty="0" err="1" smtClean="0">
                <a:solidFill>
                  <a:srgbClr val="000000"/>
                </a:solidFill>
                <a:latin typeface="Consolas" panose="020B0609020204030204" pitchFamily="49" charset="0"/>
                <a:cs typeface="Consolas" panose="020B0609020204030204" pitchFamily="49" charset="0"/>
              </a:rPr>
              <a:t>Vorsicht</a:t>
            </a:r>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bei</a:t>
            </a:r>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Berechnungen</a:t>
            </a:r>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mit</a:t>
            </a:r>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Ganzzahlen</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	e = 1.0/3;</a:t>
            </a:r>
          </a:p>
          <a:p>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printf</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Berechnung</a:t>
            </a:r>
            <a:r>
              <a:rPr lang="en-US" sz="1600" dirty="0">
                <a:solidFill>
                  <a:srgbClr val="000000"/>
                </a:solidFill>
                <a:latin typeface="Consolas" panose="020B0609020204030204" pitchFamily="49" charset="0"/>
                <a:cs typeface="Consolas" panose="020B0609020204030204" pitchFamily="49" charset="0"/>
              </a:rPr>
              <a:t> 1/3= %</a:t>
            </a:r>
            <a:r>
              <a:rPr lang="en-US" sz="1600" dirty="0" err="1">
                <a:solidFill>
                  <a:srgbClr val="000000"/>
                </a:solidFill>
                <a:latin typeface="Consolas" panose="020B0609020204030204" pitchFamily="49" charset="0"/>
                <a:cs typeface="Consolas" panose="020B0609020204030204" pitchFamily="49" charset="0"/>
              </a:rPr>
              <a:t>f,",e</a:t>
            </a:r>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00"/>
                </a:solidFill>
                <a:latin typeface="Consolas" panose="020B0609020204030204" pitchFamily="49" charset="0"/>
                <a:cs typeface="Consolas" panose="020B0609020204030204" pitchFamily="49" charset="0"/>
              </a:rPr>
              <a:t>	e = 1/3</a:t>
            </a:r>
            <a:r>
              <a:rPr lang="en-US" sz="1600" dirty="0" smtClean="0">
                <a:solidFill>
                  <a:srgbClr val="000000"/>
                </a:solidFill>
                <a:latin typeface="Consolas" panose="020B0609020204030204" pitchFamily="49" charset="0"/>
                <a:cs typeface="Consolas" panose="020B0609020204030204" pitchFamily="49" charset="0"/>
              </a:rPr>
              <a:t>; </a:t>
            </a:r>
          </a:p>
          <a:p>
            <a:r>
              <a:rPr lang="en-US" sz="1600" dirty="0" smtClean="0">
                <a:solidFill>
                  <a:srgbClr val="000000"/>
                </a:solidFill>
                <a:latin typeface="Consolas" panose="020B0609020204030204" pitchFamily="49" charset="0"/>
                <a:cs typeface="Consolas" panose="020B0609020204030204" pitchFamily="49" charset="0"/>
              </a:rPr>
              <a:t>/* Die </a:t>
            </a:r>
            <a:r>
              <a:rPr lang="en-US" sz="1600" dirty="0" err="1" smtClean="0">
                <a:solidFill>
                  <a:srgbClr val="000000"/>
                </a:solidFill>
                <a:latin typeface="Consolas" panose="020B0609020204030204" pitchFamily="49" charset="0"/>
                <a:cs typeface="Consolas" panose="020B0609020204030204" pitchFamily="49" charset="0"/>
              </a:rPr>
              <a:t>Berechnung</a:t>
            </a:r>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erfolgt</a:t>
            </a:r>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als</a:t>
            </a:r>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Ganzzahl</a:t>
            </a:r>
            <a:r>
              <a:rPr lang="en-US" sz="1600" dirty="0" smtClean="0">
                <a:solidFill>
                  <a:srgbClr val="000000"/>
                </a:solidFill>
                <a:latin typeface="Consolas" panose="020B0609020204030204" pitchFamily="49" charset="0"/>
                <a:cs typeface="Consolas" panose="020B0609020204030204" pitchFamily="49" charset="0"/>
              </a:rPr>
              <a:t> und </a:t>
            </a:r>
            <a:r>
              <a:rPr lang="en-US" sz="1600" dirty="0" err="1" smtClean="0">
                <a:solidFill>
                  <a:srgbClr val="000000"/>
                </a:solidFill>
                <a:latin typeface="Consolas" panose="020B0609020204030204" pitchFamily="49" charset="0"/>
                <a:cs typeface="Consolas" panose="020B0609020204030204" pitchFamily="49" charset="0"/>
              </a:rPr>
              <a:t>dann</a:t>
            </a:r>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wird</a:t>
            </a:r>
            <a:r>
              <a:rPr lang="en-US" sz="1600" dirty="0" smtClean="0">
                <a:solidFill>
                  <a:srgbClr val="000000"/>
                </a:solidFill>
                <a:latin typeface="Consolas" panose="020B0609020204030204" pitchFamily="49" charset="0"/>
                <a:cs typeface="Consolas" panose="020B0609020204030204" pitchFamily="49" charset="0"/>
              </a:rPr>
              <a:t> das </a:t>
            </a:r>
            <a:r>
              <a:rPr lang="en-US" sz="1600" dirty="0" err="1" smtClean="0">
                <a:solidFill>
                  <a:srgbClr val="000000"/>
                </a:solidFill>
                <a:latin typeface="Consolas" panose="020B0609020204030204" pitchFamily="49" charset="0"/>
                <a:cs typeface="Consolas" panose="020B0609020204030204" pitchFamily="49" charset="0"/>
              </a:rPr>
              <a:t>Ergebnis</a:t>
            </a:r>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als</a:t>
            </a:r>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Gleitpunktwert</a:t>
            </a:r>
            <a:r>
              <a:rPr lang="en-US" sz="1600" dirty="0" smtClean="0">
                <a:solidFill>
                  <a:srgbClr val="000000"/>
                </a:solidFill>
                <a:latin typeface="Consolas" panose="020B0609020204030204" pitchFamily="49" charset="0"/>
                <a:cs typeface="Consolas" panose="020B0609020204030204" pitchFamily="49" charset="0"/>
              </a:rPr>
              <a:t> </a:t>
            </a:r>
            <a:r>
              <a:rPr lang="en-US" sz="1600" dirty="0" err="1" smtClean="0">
                <a:solidFill>
                  <a:srgbClr val="000000"/>
                </a:solidFill>
                <a:latin typeface="Consolas" panose="020B0609020204030204" pitchFamily="49" charset="0"/>
                <a:cs typeface="Consolas" panose="020B0609020204030204" pitchFamily="49" charset="0"/>
              </a:rPr>
              <a:t>gespeichert</a:t>
            </a:r>
            <a:r>
              <a:rPr lang="en-US" sz="1600" dirty="0" smtClean="0">
                <a:solidFill>
                  <a:srgbClr val="000000"/>
                </a:solidFill>
                <a:latin typeface="Consolas" panose="020B0609020204030204" pitchFamily="49" charset="0"/>
                <a:cs typeface="Consolas" panose="020B0609020204030204" pitchFamily="49" charset="0"/>
              </a:rPr>
              <a:t>. */</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printf</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Berechnung</a:t>
            </a:r>
            <a:r>
              <a:rPr lang="en-US" sz="1600" dirty="0">
                <a:solidFill>
                  <a:srgbClr val="000000"/>
                </a:solidFill>
                <a:latin typeface="Consolas" panose="020B0609020204030204" pitchFamily="49" charset="0"/>
                <a:cs typeface="Consolas" panose="020B0609020204030204" pitchFamily="49" charset="0"/>
              </a:rPr>
              <a:t> 1/3= %f\</a:t>
            </a:r>
            <a:r>
              <a:rPr lang="en-US" sz="1600" dirty="0" err="1">
                <a:solidFill>
                  <a:srgbClr val="000000"/>
                </a:solidFill>
                <a:latin typeface="Consolas" panose="020B0609020204030204" pitchFamily="49" charset="0"/>
                <a:cs typeface="Consolas" panose="020B0609020204030204" pitchFamily="49" charset="0"/>
              </a:rPr>
              <a:t>n",e</a:t>
            </a:r>
            <a:r>
              <a:rPr lang="en-US" sz="1600" dirty="0">
                <a:solidFill>
                  <a:srgbClr val="000000"/>
                </a:solidFill>
                <a:latin typeface="Consolas" panose="020B0609020204030204" pitchFamily="49" charset="0"/>
                <a:cs typeface="Consolas" panose="020B0609020204030204" pitchFamily="49" charset="0"/>
              </a:rPr>
              <a:t>);</a:t>
            </a:r>
          </a:p>
          <a:p>
            <a:endParaRPr lang="en-US" sz="1600" dirty="0">
              <a:solidFill>
                <a:srgbClr val="000000"/>
              </a:solidFill>
              <a:latin typeface="Consolas" panose="020B0609020204030204" pitchFamily="49" charset="0"/>
              <a:cs typeface="Consolas" panose="020B0609020204030204" pitchFamily="49" charset="0"/>
            </a:endParaRPr>
          </a:p>
          <a:p>
            <a:r>
              <a:rPr lang="en-US" sz="1600" dirty="0" smtClean="0">
                <a:solidFill>
                  <a:srgbClr val="000000"/>
                </a:solidFill>
                <a:latin typeface="Consolas" panose="020B0609020204030204" pitchFamily="49" charset="0"/>
                <a:cs typeface="Consolas" panose="020B0609020204030204" pitchFamily="49" charset="0"/>
              </a:rPr>
              <a:t>}</a:t>
            </a:r>
            <a:endParaRPr lang="de-DE" sz="2400" dirty="0">
              <a:solidFill>
                <a:srgbClr val="000000"/>
              </a:solidFill>
            </a:endParaRPr>
          </a:p>
        </p:txBody>
      </p:sp>
    </p:spTree>
    <p:extLst>
      <p:ext uri="{BB962C8B-B14F-4D97-AF65-F5344CB8AC3E}">
        <p14:creationId xmlns:p14="http://schemas.microsoft.com/office/powerpoint/2010/main" val="1353247744"/>
      </p:ext>
    </p:extLst>
  </p:cSld>
  <p:clrMapOvr>
    <a:masterClrMapping/>
  </p:clrMapOvr>
  <p:transition>
    <p:blind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0"/>
          </p:nvPr>
        </p:nvSpPr>
        <p:spPr>
          <a:noFill/>
        </p:spPr>
        <p:txBody>
          <a:bodyPr/>
          <a:lstStyle/>
          <a:p>
            <a:r>
              <a:rPr lang="de-DE" smtClean="0"/>
              <a:t>Imperative Programmierung - Variablen und Arbeit mit SVN</a:t>
            </a:r>
            <a:endParaRPr lang="en-US" smtClean="0"/>
          </a:p>
        </p:txBody>
      </p:sp>
      <p:sp>
        <p:nvSpPr>
          <p:cNvPr id="7171" name="Slide Number Placeholder 3"/>
          <p:cNvSpPr>
            <a:spLocks noGrp="1"/>
          </p:cNvSpPr>
          <p:nvPr>
            <p:ph type="sldNum" sz="quarter" idx="11"/>
          </p:nvPr>
        </p:nvSpPr>
        <p:spPr>
          <a:noFill/>
        </p:spPr>
        <p:txBody>
          <a:bodyPr/>
          <a:lstStyle/>
          <a:p>
            <a:fld id="{45D23BE4-3751-45B9-BDA2-2288243D5CFD}" type="slidenum">
              <a:rPr lang="en-US" smtClean="0"/>
              <a:pPr/>
              <a:t>19</a:t>
            </a:fld>
            <a:endParaRPr lang="en-US" sz="1400" smtClean="0"/>
          </a:p>
        </p:txBody>
      </p:sp>
      <p:sp>
        <p:nvSpPr>
          <p:cNvPr id="7172" name="Rectangle 2"/>
          <p:cNvSpPr>
            <a:spLocks noGrp="1" noChangeArrowheads="1"/>
          </p:cNvSpPr>
          <p:nvPr>
            <p:ph type="title"/>
          </p:nvPr>
        </p:nvSpPr>
        <p:spPr/>
        <p:txBody>
          <a:bodyPr/>
          <a:lstStyle/>
          <a:p>
            <a:r>
              <a:rPr lang="de-DE" sz="3600" dirty="0"/>
              <a:t>3</a:t>
            </a:r>
            <a:r>
              <a:rPr lang="de-DE" sz="3600" dirty="0" smtClean="0"/>
              <a:t>. Umwandlungen</a:t>
            </a:r>
            <a:endParaRPr lang="de-DE" i="1" dirty="0" smtClean="0">
              <a:solidFill>
                <a:schemeClr val="tx1"/>
              </a:solidFill>
              <a:latin typeface="Times" pitchFamily="18" charset="0"/>
            </a:endParaRPr>
          </a:p>
        </p:txBody>
      </p:sp>
      <p:sp>
        <p:nvSpPr>
          <p:cNvPr id="7173" name="Text Box 3"/>
          <p:cNvSpPr txBox="1">
            <a:spLocks noChangeArrowheads="1"/>
          </p:cNvSpPr>
          <p:nvPr/>
        </p:nvSpPr>
        <p:spPr bwMode="auto">
          <a:xfrm>
            <a:off x="304800" y="1143000"/>
            <a:ext cx="8659813" cy="4278094"/>
          </a:xfrm>
          <a:prstGeom prst="rect">
            <a:avLst/>
          </a:prstGeom>
          <a:noFill/>
          <a:ln w="12700" cap="sq">
            <a:noFill/>
            <a:miter lim="800000"/>
            <a:headEnd type="none" w="sm" len="sm"/>
            <a:tailEnd type="none" w="sm" len="sm"/>
          </a:ln>
        </p:spPr>
        <p:txBody>
          <a:bodyPr>
            <a:spAutoFit/>
          </a:bodyPr>
          <a:lstStyle/>
          <a:p>
            <a:r>
              <a:rPr lang="en-US" sz="1600" dirty="0" smtClean="0">
                <a:solidFill>
                  <a:srgbClr val="000000"/>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include &lt;</a:t>
            </a:r>
            <a:r>
              <a:rPr lang="en-US" sz="1600" dirty="0" err="1">
                <a:solidFill>
                  <a:srgbClr val="000000"/>
                </a:solidFill>
                <a:latin typeface="Consolas" panose="020B0609020204030204" pitchFamily="49" charset="0"/>
                <a:cs typeface="Consolas" panose="020B0609020204030204" pitchFamily="49" charset="0"/>
              </a:rPr>
              <a:t>stdio.h</a:t>
            </a:r>
            <a:r>
              <a:rPr lang="en-US" sz="1600" dirty="0" smtClean="0">
                <a:solidFill>
                  <a:srgbClr val="000000"/>
                </a:solidFill>
                <a:latin typeface="Consolas" panose="020B0609020204030204" pitchFamily="49" charset="0"/>
                <a:cs typeface="Consolas" panose="020B0609020204030204" pitchFamily="49" charset="0"/>
              </a:rPr>
              <a:t>&gt;</a:t>
            </a:r>
          </a:p>
          <a:p>
            <a:r>
              <a:rPr lang="en-US" sz="1600" dirty="0" smtClean="0">
                <a:solidFill>
                  <a:srgbClr val="000000"/>
                </a:solidFill>
                <a:latin typeface="Consolas" panose="020B0609020204030204" pitchFamily="49" charset="0"/>
                <a:cs typeface="Consolas" panose="020B0609020204030204" pitchFamily="49" charset="0"/>
              </a:rPr>
              <a:t>main</a:t>
            </a:r>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00"/>
                </a:solidFill>
                <a:latin typeface="Consolas" panose="020B0609020204030204" pitchFamily="49" charset="0"/>
                <a:cs typeface="Consolas" panose="020B0609020204030204" pitchFamily="49" charset="0"/>
              </a:rPr>
              <a:t>	int a = 2;</a:t>
            </a:r>
          </a:p>
          <a:p>
            <a:r>
              <a:rPr lang="en-US" sz="1600" dirty="0">
                <a:solidFill>
                  <a:srgbClr val="000000"/>
                </a:solidFill>
                <a:latin typeface="Consolas" panose="020B0609020204030204" pitchFamily="49" charset="0"/>
                <a:cs typeface="Consolas" panose="020B0609020204030204" pitchFamily="49" charset="0"/>
              </a:rPr>
              <a:t>	int </a:t>
            </a:r>
            <a:r>
              <a:rPr lang="en-US" sz="1600" dirty="0" smtClean="0">
                <a:solidFill>
                  <a:srgbClr val="000000"/>
                </a:solidFill>
                <a:latin typeface="Consolas" panose="020B0609020204030204" pitchFamily="49" charset="0"/>
                <a:cs typeface="Consolas" panose="020B0609020204030204" pitchFamily="49" charset="0"/>
              </a:rPr>
              <a:t>b; </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Abschneiden</a:t>
            </a:r>
            <a:r>
              <a:rPr lang="en-US" sz="1600" dirty="0">
                <a:solidFill>
                  <a:srgbClr val="000000"/>
                </a:solidFill>
                <a:latin typeface="Consolas" panose="020B0609020204030204" pitchFamily="49" charset="0"/>
                <a:cs typeface="Consolas" panose="020B0609020204030204" pitchFamily="49" charset="0"/>
              </a:rPr>
              <a:t> auf 3</a:t>
            </a:r>
          </a:p>
          <a:p>
            <a:r>
              <a:rPr lang="en-US" sz="1600" dirty="0">
                <a:solidFill>
                  <a:srgbClr val="000000"/>
                </a:solidFill>
                <a:latin typeface="Consolas" panose="020B0609020204030204" pitchFamily="49" charset="0"/>
                <a:cs typeface="Consolas" panose="020B0609020204030204" pitchFamily="49" charset="0"/>
              </a:rPr>
              <a:t>	// </a:t>
            </a:r>
            <a:r>
              <a:rPr lang="en-US" sz="1600" dirty="0" err="1">
                <a:solidFill>
                  <a:srgbClr val="000000"/>
                </a:solidFill>
                <a:latin typeface="Consolas" panose="020B0609020204030204" pitchFamily="49" charset="0"/>
                <a:cs typeface="Consolas" panose="020B0609020204030204" pitchFamily="49" charset="0"/>
              </a:rPr>
              <a:t>Runden</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	b = 3.1 + 0.5;</a:t>
            </a:r>
          </a:p>
          <a:p>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printf</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Runden</a:t>
            </a:r>
            <a:r>
              <a:rPr lang="en-US" sz="1600" dirty="0">
                <a:solidFill>
                  <a:srgbClr val="000000"/>
                </a:solidFill>
                <a:latin typeface="Consolas" panose="020B0609020204030204" pitchFamily="49" charset="0"/>
                <a:cs typeface="Consolas" panose="020B0609020204030204" pitchFamily="49" charset="0"/>
              </a:rPr>
              <a:t> von 3.1= %</a:t>
            </a:r>
            <a:r>
              <a:rPr lang="en-US" sz="1600" dirty="0" err="1">
                <a:solidFill>
                  <a:srgbClr val="000000"/>
                </a:solidFill>
                <a:latin typeface="Consolas" panose="020B0609020204030204" pitchFamily="49" charset="0"/>
                <a:cs typeface="Consolas" panose="020B0609020204030204" pitchFamily="49" charset="0"/>
              </a:rPr>
              <a:t>d,",b</a:t>
            </a:r>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00"/>
                </a:solidFill>
                <a:latin typeface="Consolas" panose="020B0609020204030204" pitchFamily="49" charset="0"/>
                <a:cs typeface="Consolas" panose="020B0609020204030204" pitchFamily="49" charset="0"/>
              </a:rPr>
              <a:t>	b = 3.6 + 0.5;</a:t>
            </a:r>
          </a:p>
          <a:p>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printf</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Runden</a:t>
            </a:r>
            <a:r>
              <a:rPr lang="en-US" sz="1600" dirty="0">
                <a:solidFill>
                  <a:srgbClr val="000000"/>
                </a:solidFill>
                <a:latin typeface="Consolas" panose="020B0609020204030204" pitchFamily="49" charset="0"/>
                <a:cs typeface="Consolas" panose="020B0609020204030204" pitchFamily="49" charset="0"/>
              </a:rPr>
              <a:t> von 3.6= %d\</a:t>
            </a:r>
            <a:r>
              <a:rPr lang="en-US" sz="1600" dirty="0" err="1">
                <a:solidFill>
                  <a:srgbClr val="000000"/>
                </a:solidFill>
                <a:latin typeface="Consolas" panose="020B0609020204030204" pitchFamily="49" charset="0"/>
                <a:cs typeface="Consolas" panose="020B0609020204030204" pitchFamily="49" charset="0"/>
              </a:rPr>
              <a:t>n",b</a:t>
            </a:r>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00"/>
                </a:solidFill>
                <a:latin typeface="Consolas" panose="020B0609020204030204" pitchFamily="49" charset="0"/>
                <a:cs typeface="Consolas" panose="020B0609020204030204" pitchFamily="49" charset="0"/>
              </a:rPr>
              <a:t>	</a:t>
            </a:r>
          </a:p>
          <a:p>
            <a:r>
              <a:rPr lang="en-US" sz="1600" dirty="0">
                <a:solidFill>
                  <a:srgbClr val="000000"/>
                </a:solidFill>
                <a:latin typeface="Consolas" panose="020B0609020204030204" pitchFamily="49" charset="0"/>
                <a:cs typeface="Consolas" panose="020B0609020204030204" pitchFamily="49" charset="0"/>
              </a:rPr>
              <a:t>	// </a:t>
            </a:r>
            <a:r>
              <a:rPr lang="en-US" sz="1600" dirty="0" err="1">
                <a:solidFill>
                  <a:srgbClr val="000000"/>
                </a:solidFill>
                <a:latin typeface="Consolas" panose="020B0609020204030204" pitchFamily="49" charset="0"/>
                <a:cs typeface="Consolas" panose="020B0609020204030204" pitchFamily="49" charset="0"/>
              </a:rPr>
              <a:t>Vorsicht</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	e = 1.0/3;</a:t>
            </a:r>
          </a:p>
          <a:p>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printf</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Berechnung</a:t>
            </a:r>
            <a:r>
              <a:rPr lang="en-US" sz="1600" dirty="0">
                <a:solidFill>
                  <a:srgbClr val="000000"/>
                </a:solidFill>
                <a:latin typeface="Consolas" panose="020B0609020204030204" pitchFamily="49" charset="0"/>
                <a:cs typeface="Consolas" panose="020B0609020204030204" pitchFamily="49" charset="0"/>
              </a:rPr>
              <a:t> 1/3= %</a:t>
            </a:r>
            <a:r>
              <a:rPr lang="en-US" sz="1600" dirty="0" err="1">
                <a:solidFill>
                  <a:srgbClr val="000000"/>
                </a:solidFill>
                <a:latin typeface="Consolas" panose="020B0609020204030204" pitchFamily="49" charset="0"/>
                <a:cs typeface="Consolas" panose="020B0609020204030204" pitchFamily="49" charset="0"/>
              </a:rPr>
              <a:t>f,",e</a:t>
            </a:r>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00"/>
                </a:solidFill>
                <a:latin typeface="Consolas" panose="020B0609020204030204" pitchFamily="49" charset="0"/>
                <a:cs typeface="Consolas" panose="020B0609020204030204" pitchFamily="49" charset="0"/>
              </a:rPr>
              <a:t>	e = 1/3;</a:t>
            </a:r>
          </a:p>
          <a:p>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printf</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Berechnung</a:t>
            </a:r>
            <a:r>
              <a:rPr lang="en-US" sz="1600" dirty="0">
                <a:solidFill>
                  <a:srgbClr val="000000"/>
                </a:solidFill>
                <a:latin typeface="Consolas" panose="020B0609020204030204" pitchFamily="49" charset="0"/>
                <a:cs typeface="Consolas" panose="020B0609020204030204" pitchFamily="49" charset="0"/>
              </a:rPr>
              <a:t> 1/3= %f\</a:t>
            </a:r>
            <a:r>
              <a:rPr lang="en-US" sz="1600" dirty="0" err="1">
                <a:solidFill>
                  <a:srgbClr val="000000"/>
                </a:solidFill>
                <a:latin typeface="Consolas" panose="020B0609020204030204" pitchFamily="49" charset="0"/>
                <a:cs typeface="Consolas" panose="020B0609020204030204" pitchFamily="49" charset="0"/>
              </a:rPr>
              <a:t>n",e</a:t>
            </a:r>
            <a:r>
              <a:rPr lang="en-US" sz="1600" dirty="0">
                <a:solidFill>
                  <a:srgbClr val="000000"/>
                </a:solidFill>
                <a:latin typeface="Consolas" panose="020B0609020204030204" pitchFamily="49" charset="0"/>
                <a:cs typeface="Consolas" panose="020B0609020204030204" pitchFamily="49" charset="0"/>
              </a:rPr>
              <a:t>);</a:t>
            </a:r>
          </a:p>
          <a:p>
            <a:endParaRPr lang="en-US" sz="1600" dirty="0">
              <a:solidFill>
                <a:srgbClr val="000000"/>
              </a:solidFill>
              <a:latin typeface="Consolas" panose="020B0609020204030204" pitchFamily="49" charset="0"/>
              <a:cs typeface="Consolas" panose="020B0609020204030204" pitchFamily="49" charset="0"/>
            </a:endParaRPr>
          </a:p>
          <a:p>
            <a:r>
              <a:rPr lang="en-US" sz="1600" dirty="0" smtClean="0">
                <a:solidFill>
                  <a:srgbClr val="000000"/>
                </a:solidFill>
                <a:latin typeface="Consolas" panose="020B0609020204030204" pitchFamily="49" charset="0"/>
                <a:cs typeface="Consolas" panose="020B0609020204030204" pitchFamily="49" charset="0"/>
              </a:rPr>
              <a:t>}</a:t>
            </a:r>
            <a:endParaRPr lang="de-DE" sz="2400" dirty="0">
              <a:solidFill>
                <a:srgbClr val="0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14" y="1340768"/>
            <a:ext cx="8667099" cy="4442048"/>
          </a:xfrm>
          <a:prstGeom prst="rect">
            <a:avLst/>
          </a:prstGeom>
        </p:spPr>
      </p:pic>
    </p:spTree>
    <p:extLst>
      <p:ext uri="{BB962C8B-B14F-4D97-AF65-F5344CB8AC3E}">
        <p14:creationId xmlns:p14="http://schemas.microsoft.com/office/powerpoint/2010/main" val="2569943952"/>
      </p:ext>
    </p:extLst>
  </p:cSld>
  <p:clrMapOvr>
    <a:masterClrMapping/>
  </p:clrMapOvr>
  <p:transition>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2"/>
          <p:cNvSpPr>
            <a:spLocks noGrp="1"/>
          </p:cNvSpPr>
          <p:nvPr>
            <p:ph type="ftr" sz="quarter" idx="10"/>
          </p:nvPr>
        </p:nvSpPr>
        <p:spPr>
          <a:noFill/>
        </p:spPr>
        <p:txBody>
          <a:bodyPr/>
          <a:lstStyle/>
          <a:p>
            <a:r>
              <a:rPr lang="de-DE" smtClean="0"/>
              <a:t>Imperative Programmierung - Variablen und Arbeit mit SVN</a:t>
            </a:r>
            <a:endParaRPr lang="en-US" smtClean="0"/>
          </a:p>
        </p:txBody>
      </p:sp>
      <p:sp>
        <p:nvSpPr>
          <p:cNvPr id="4099" name="Slide Number Placeholder 3"/>
          <p:cNvSpPr>
            <a:spLocks noGrp="1"/>
          </p:cNvSpPr>
          <p:nvPr>
            <p:ph type="sldNum" sz="quarter" idx="11"/>
          </p:nvPr>
        </p:nvSpPr>
        <p:spPr>
          <a:noFill/>
        </p:spPr>
        <p:txBody>
          <a:bodyPr/>
          <a:lstStyle/>
          <a:p>
            <a:fld id="{621168C3-6BAC-417D-B763-723F1F4E6EA0}" type="slidenum">
              <a:rPr lang="en-US" smtClean="0"/>
              <a:pPr/>
              <a:t>2</a:t>
            </a:fld>
            <a:endParaRPr lang="en-US" sz="1400" smtClean="0"/>
          </a:p>
        </p:txBody>
      </p:sp>
      <p:sp>
        <p:nvSpPr>
          <p:cNvPr id="4100" name="Rectangle 2"/>
          <p:cNvSpPr>
            <a:spLocks noGrp="1" noChangeArrowheads="1"/>
          </p:cNvSpPr>
          <p:nvPr>
            <p:ph type="title"/>
          </p:nvPr>
        </p:nvSpPr>
        <p:spPr/>
        <p:txBody>
          <a:bodyPr/>
          <a:lstStyle/>
          <a:p>
            <a:r>
              <a:rPr lang="de-DE" sz="3600" dirty="0" smtClean="0"/>
              <a:t>1. Wiederholung</a:t>
            </a:r>
            <a:endParaRPr lang="de-DE" i="1" dirty="0" smtClean="0">
              <a:solidFill>
                <a:schemeClr val="tx1"/>
              </a:solidFill>
              <a:latin typeface="Times" pitchFamily="18" charset="0"/>
            </a:endParaRPr>
          </a:p>
        </p:txBody>
      </p:sp>
      <p:sp>
        <p:nvSpPr>
          <p:cNvPr id="41987" name="Text Box 3"/>
          <p:cNvSpPr txBox="1">
            <a:spLocks noChangeArrowheads="1"/>
          </p:cNvSpPr>
          <p:nvPr/>
        </p:nvSpPr>
        <p:spPr bwMode="auto">
          <a:xfrm>
            <a:off x="179388" y="1268760"/>
            <a:ext cx="8964612" cy="4124206"/>
          </a:xfrm>
          <a:prstGeom prst="rect">
            <a:avLst/>
          </a:prstGeom>
          <a:noFill/>
          <a:ln w="12700" cap="sq">
            <a:noFill/>
            <a:miter lim="800000"/>
            <a:headEnd type="none" w="sm" len="sm"/>
            <a:tailEnd type="none" w="sm" len="sm"/>
          </a:ln>
          <a:effectLst/>
        </p:spPr>
        <p:txBody>
          <a:bodyPr>
            <a:spAutoFit/>
          </a:bodyPr>
          <a:lstStyle/>
          <a:p>
            <a:pPr>
              <a:defRPr/>
            </a:pPr>
            <a:r>
              <a:rPr lang="de-DE" dirty="0" smtClean="0">
                <a:solidFill>
                  <a:srgbClr val="000000"/>
                </a:solidFill>
              </a:rPr>
              <a:t>Verzeichnis (Imp2019) unter dem Laufwerksbuchstaben R: nutzen.</a:t>
            </a:r>
          </a:p>
          <a:p>
            <a:pPr>
              <a:defRPr/>
            </a:pPr>
            <a:endParaRPr lang="de-DE" sz="1000" dirty="0">
              <a:solidFill>
                <a:srgbClr val="000000"/>
              </a:solidFill>
            </a:endParaRPr>
          </a:p>
          <a:p>
            <a:pPr>
              <a:defRPr/>
            </a:pPr>
            <a:r>
              <a:rPr lang="de-DE" dirty="0" smtClean="0">
                <a:solidFill>
                  <a:srgbClr val="000000"/>
                </a:solidFill>
              </a:rPr>
              <a:t>Wir haben kleine C- Programme geschrieben, die Lückentexte enthielten:</a:t>
            </a:r>
          </a:p>
          <a:p>
            <a:pPr>
              <a:defRPr/>
            </a:pPr>
            <a:r>
              <a:rPr lang="de-DE" sz="1600" b="1" dirty="0">
                <a:solidFill>
                  <a:srgbClr val="002060"/>
                </a:solidFill>
                <a:latin typeface="Consolas" panose="020B0609020204030204" pitchFamily="49" charset="0"/>
                <a:cs typeface="Consolas" panose="020B0609020204030204" pitchFamily="49" charset="0"/>
              </a:rPr>
              <a:t>#</a:t>
            </a:r>
            <a:r>
              <a:rPr lang="de-DE" sz="1600" b="1" dirty="0" err="1">
                <a:solidFill>
                  <a:srgbClr val="002060"/>
                </a:solidFill>
                <a:latin typeface="Consolas" panose="020B0609020204030204" pitchFamily="49" charset="0"/>
                <a:cs typeface="Consolas" panose="020B0609020204030204" pitchFamily="49" charset="0"/>
              </a:rPr>
              <a:t>include</a:t>
            </a:r>
            <a:r>
              <a:rPr lang="de-DE" sz="1600" b="1" dirty="0">
                <a:solidFill>
                  <a:srgbClr val="002060"/>
                </a:solidFill>
                <a:latin typeface="Consolas" panose="020B0609020204030204" pitchFamily="49" charset="0"/>
                <a:cs typeface="Consolas" panose="020B0609020204030204" pitchFamily="49" charset="0"/>
              </a:rPr>
              <a:t> &lt;</a:t>
            </a:r>
            <a:r>
              <a:rPr lang="de-DE" sz="1600" b="1" dirty="0" err="1">
                <a:solidFill>
                  <a:srgbClr val="002060"/>
                </a:solidFill>
                <a:latin typeface="Consolas" panose="020B0609020204030204" pitchFamily="49" charset="0"/>
                <a:cs typeface="Consolas" panose="020B0609020204030204" pitchFamily="49" charset="0"/>
              </a:rPr>
              <a:t>stdio.h</a:t>
            </a:r>
            <a:r>
              <a:rPr lang="de-DE" sz="1600" b="1" dirty="0">
                <a:solidFill>
                  <a:srgbClr val="002060"/>
                </a:solidFill>
                <a:latin typeface="Consolas" panose="020B0609020204030204" pitchFamily="49" charset="0"/>
                <a:cs typeface="Consolas" panose="020B0609020204030204" pitchFamily="49" charset="0"/>
              </a:rPr>
              <a:t>&gt;</a:t>
            </a:r>
          </a:p>
          <a:p>
            <a:pPr>
              <a:defRPr/>
            </a:pPr>
            <a:r>
              <a:rPr lang="de-DE" sz="1600" b="1" dirty="0">
                <a:solidFill>
                  <a:srgbClr val="002060"/>
                </a:solidFill>
                <a:latin typeface="Consolas" panose="020B0609020204030204" pitchFamily="49" charset="0"/>
                <a:cs typeface="Consolas" panose="020B0609020204030204" pitchFamily="49" charset="0"/>
              </a:rPr>
              <a:t>  </a:t>
            </a:r>
            <a:r>
              <a:rPr lang="de-DE" sz="1600" b="1" dirty="0" err="1">
                <a:solidFill>
                  <a:srgbClr val="002060"/>
                </a:solidFill>
                <a:latin typeface="Consolas" panose="020B0609020204030204" pitchFamily="49" charset="0"/>
                <a:cs typeface="Consolas" panose="020B0609020204030204" pitchFamily="49" charset="0"/>
              </a:rPr>
              <a:t>main</a:t>
            </a:r>
            <a:r>
              <a:rPr lang="de-DE" sz="1600" b="1" dirty="0">
                <a:solidFill>
                  <a:srgbClr val="002060"/>
                </a:solidFill>
                <a:latin typeface="Consolas" panose="020B0609020204030204" pitchFamily="49" charset="0"/>
                <a:cs typeface="Consolas" panose="020B0609020204030204" pitchFamily="49" charset="0"/>
              </a:rPr>
              <a:t>(){</a:t>
            </a:r>
          </a:p>
          <a:p>
            <a:pPr>
              <a:defRPr/>
            </a:pPr>
            <a:r>
              <a:rPr lang="de-DE" sz="1600" b="1" dirty="0">
                <a:solidFill>
                  <a:srgbClr val="002060"/>
                </a:solidFill>
                <a:latin typeface="Consolas" panose="020B0609020204030204" pitchFamily="49" charset="0"/>
                <a:cs typeface="Consolas" panose="020B0609020204030204" pitchFamily="49" charset="0"/>
              </a:rPr>
              <a:t>	</a:t>
            </a:r>
          </a:p>
          <a:p>
            <a:pPr>
              <a:defRPr/>
            </a:pPr>
            <a:r>
              <a:rPr lang="de-DE" sz="1600" b="1" dirty="0" smtClean="0">
                <a:solidFill>
                  <a:srgbClr val="002060"/>
                </a:solidFill>
                <a:latin typeface="Consolas" panose="020B0609020204030204" pitchFamily="49" charset="0"/>
                <a:cs typeface="Consolas" panose="020B0609020204030204" pitchFamily="49" charset="0"/>
              </a:rPr>
              <a:t>    </a:t>
            </a:r>
            <a:r>
              <a:rPr lang="de-DE" sz="1600" b="1" dirty="0" err="1" smtClean="0">
                <a:solidFill>
                  <a:srgbClr val="002060"/>
                </a:solidFill>
                <a:latin typeface="Consolas" panose="020B0609020204030204" pitchFamily="49" charset="0"/>
                <a:cs typeface="Consolas" panose="020B0609020204030204" pitchFamily="49" charset="0"/>
              </a:rPr>
              <a:t>printf</a:t>
            </a:r>
            <a:r>
              <a:rPr lang="de-DE" sz="1600" b="1" dirty="0">
                <a:solidFill>
                  <a:srgbClr val="002060"/>
                </a:solidFill>
                <a:latin typeface="Consolas" panose="020B0609020204030204" pitchFamily="49" charset="0"/>
                <a:cs typeface="Consolas" panose="020B0609020204030204" pitchFamily="49" charset="0"/>
              </a:rPr>
              <a:t>(" Die </a:t>
            </a:r>
            <a:r>
              <a:rPr lang="de-DE" sz="1600" b="1" dirty="0" smtClean="0">
                <a:solidFill>
                  <a:srgbClr val="002060"/>
                </a:solidFill>
                <a:latin typeface="Consolas" panose="020B0609020204030204" pitchFamily="49" charset="0"/>
                <a:cs typeface="Consolas" panose="020B0609020204030204" pitchFamily="49" charset="0"/>
              </a:rPr>
              <a:t>Zahlen %d und %16.3f\n",9, 16.25);</a:t>
            </a:r>
            <a:endParaRPr lang="de-DE" sz="1600" b="1" dirty="0">
              <a:solidFill>
                <a:srgbClr val="002060"/>
              </a:solidFill>
              <a:latin typeface="Consolas" panose="020B0609020204030204" pitchFamily="49" charset="0"/>
              <a:cs typeface="Consolas" panose="020B0609020204030204" pitchFamily="49" charset="0"/>
            </a:endParaRPr>
          </a:p>
          <a:p>
            <a:pPr>
              <a:defRPr/>
            </a:pPr>
            <a:r>
              <a:rPr lang="de-DE" sz="1600" b="1" dirty="0" smtClean="0">
                <a:solidFill>
                  <a:srgbClr val="002060"/>
                </a:solidFill>
                <a:latin typeface="Consolas" panose="020B0609020204030204" pitchFamily="49" charset="0"/>
                <a:cs typeface="Consolas" panose="020B0609020204030204" pitchFamily="49" charset="0"/>
              </a:rPr>
              <a:t>}</a:t>
            </a:r>
          </a:p>
          <a:p>
            <a:pPr>
              <a:defRPr/>
            </a:pPr>
            <a:endParaRPr lang="de-DE" sz="1600" b="1" dirty="0">
              <a:solidFill>
                <a:srgbClr val="002060"/>
              </a:solidFill>
              <a:latin typeface="Consolas" panose="020B0609020204030204" pitchFamily="49" charset="0"/>
              <a:cs typeface="Consolas" panose="020B0609020204030204" pitchFamily="49" charset="0"/>
            </a:endParaRPr>
          </a:p>
          <a:p>
            <a:pPr>
              <a:defRPr/>
            </a:pPr>
            <a:endParaRPr lang="de-DE" sz="1600" b="1" dirty="0" smtClean="0">
              <a:solidFill>
                <a:srgbClr val="002060"/>
              </a:solidFill>
              <a:latin typeface="Consolas" panose="020B0609020204030204" pitchFamily="49" charset="0"/>
              <a:cs typeface="Consolas" panose="020B0609020204030204" pitchFamily="49" charset="0"/>
            </a:endParaRPr>
          </a:p>
          <a:p>
            <a:pPr>
              <a:defRPr/>
            </a:pPr>
            <a:endParaRPr lang="de-DE" sz="1600" b="1" dirty="0">
              <a:solidFill>
                <a:srgbClr val="002060"/>
              </a:solidFill>
              <a:latin typeface="Consolas" panose="020B0609020204030204" pitchFamily="49" charset="0"/>
              <a:cs typeface="Consolas" panose="020B0609020204030204" pitchFamily="49" charset="0"/>
            </a:endParaRPr>
          </a:p>
          <a:p>
            <a:pPr>
              <a:defRPr/>
            </a:pPr>
            <a:endParaRPr lang="de-DE" sz="1600" b="1" dirty="0" smtClean="0">
              <a:solidFill>
                <a:srgbClr val="002060"/>
              </a:solidFill>
              <a:latin typeface="Consolas" panose="020B0609020204030204" pitchFamily="49" charset="0"/>
              <a:cs typeface="Consolas" panose="020B0609020204030204" pitchFamily="49" charset="0"/>
            </a:endParaRPr>
          </a:p>
          <a:p>
            <a:pPr>
              <a:defRPr/>
            </a:pPr>
            <a:r>
              <a:rPr lang="de-DE" dirty="0" smtClean="0">
                <a:latin typeface="+mn-lt"/>
                <a:cs typeface="Consolas" panose="020B0609020204030204" pitchFamily="49" charset="0"/>
              </a:rPr>
              <a:t>Übersetzen und testen von Programmen</a:t>
            </a:r>
          </a:p>
          <a:p>
            <a:pPr>
              <a:defRPr/>
            </a:pPr>
            <a:r>
              <a:rPr lang="de-DE" sz="1600" dirty="0">
                <a:solidFill>
                  <a:srgbClr val="000000"/>
                </a:solidFill>
                <a:latin typeface="Consolas" panose="020B0609020204030204" pitchFamily="49" charset="0"/>
                <a:cs typeface="Consolas" panose="020B0609020204030204" pitchFamily="49" charset="0"/>
              </a:rPr>
              <a:t>cd </a:t>
            </a:r>
            <a:r>
              <a:rPr lang="de-DE" sz="1600" dirty="0" smtClean="0">
                <a:solidFill>
                  <a:srgbClr val="000000"/>
                </a:solidFill>
                <a:latin typeface="Consolas" panose="020B0609020204030204" pitchFamily="49" charset="0"/>
                <a:cs typeface="Consolas" panose="020B0609020204030204" pitchFamily="49" charset="0"/>
              </a:rPr>
              <a:t>Imp2019</a:t>
            </a:r>
            <a:endParaRPr lang="de-DE" sz="1600" dirty="0">
              <a:solidFill>
                <a:srgbClr val="000000"/>
              </a:solidFill>
              <a:latin typeface="Consolas" panose="020B0609020204030204" pitchFamily="49" charset="0"/>
              <a:cs typeface="Consolas" panose="020B0609020204030204" pitchFamily="49" charset="0"/>
            </a:endParaRPr>
          </a:p>
          <a:p>
            <a:pPr>
              <a:defRPr/>
            </a:pPr>
            <a:r>
              <a:rPr lang="de-DE" sz="1600" dirty="0" err="1">
                <a:solidFill>
                  <a:srgbClr val="000000"/>
                </a:solidFill>
                <a:latin typeface="Consolas" panose="020B0609020204030204" pitchFamily="49" charset="0"/>
                <a:cs typeface="Consolas" panose="020B0609020204030204" pitchFamily="49" charset="0"/>
              </a:rPr>
              <a:t>gcc</a:t>
            </a:r>
            <a:r>
              <a:rPr lang="de-DE" sz="1600" dirty="0">
                <a:solidFill>
                  <a:srgbClr val="000000"/>
                </a:solidFill>
                <a:latin typeface="Consolas" panose="020B0609020204030204" pitchFamily="49" charset="0"/>
                <a:cs typeface="Consolas" panose="020B0609020204030204" pitchFamily="49" charset="0"/>
              </a:rPr>
              <a:t> –g </a:t>
            </a:r>
            <a:r>
              <a:rPr lang="de-DE" sz="1600" dirty="0" err="1">
                <a:solidFill>
                  <a:srgbClr val="000000"/>
                </a:solidFill>
                <a:latin typeface="Consolas" panose="020B0609020204030204" pitchFamily="49" charset="0"/>
                <a:cs typeface="Consolas" panose="020B0609020204030204" pitchFamily="49" charset="0"/>
              </a:rPr>
              <a:t>anfang.c</a:t>
            </a:r>
            <a:r>
              <a:rPr lang="de-DE" sz="1600" dirty="0">
                <a:solidFill>
                  <a:srgbClr val="000000"/>
                </a:solidFill>
                <a:latin typeface="Consolas" panose="020B0609020204030204" pitchFamily="49" charset="0"/>
                <a:cs typeface="Consolas" panose="020B0609020204030204" pitchFamily="49" charset="0"/>
              </a:rPr>
              <a:t> –o anfang.exe</a:t>
            </a:r>
          </a:p>
          <a:p>
            <a:pPr>
              <a:defRPr/>
            </a:pPr>
            <a:r>
              <a:rPr lang="de-DE" sz="1600" dirty="0" smtClean="0">
                <a:solidFill>
                  <a:srgbClr val="000000"/>
                </a:solidFill>
                <a:latin typeface="Consolas" panose="020B0609020204030204" pitchFamily="49" charset="0"/>
                <a:cs typeface="Consolas" panose="020B0609020204030204" pitchFamily="49" charset="0"/>
              </a:rPr>
              <a:t>anfang.exe</a:t>
            </a:r>
            <a:endParaRPr lang="de-DE" sz="1600" dirty="0">
              <a:solidFill>
                <a:srgbClr val="000000"/>
              </a:solidFill>
              <a:latin typeface="Consolas" panose="020B0609020204030204" pitchFamily="49" charset="0"/>
              <a:cs typeface="Consolas" panose="020B0609020204030204" pitchFamily="49" charset="0"/>
            </a:endParaRPr>
          </a:p>
        </p:txBody>
      </p:sp>
      <p:sp>
        <p:nvSpPr>
          <p:cNvPr id="2" name="TextBox 1"/>
          <p:cNvSpPr txBox="1"/>
          <p:nvPr/>
        </p:nvSpPr>
        <p:spPr>
          <a:xfrm>
            <a:off x="4661694" y="4875076"/>
            <a:ext cx="4448654" cy="830997"/>
          </a:xfrm>
          <a:prstGeom prst="rect">
            <a:avLst/>
          </a:prstGeom>
          <a:noFill/>
          <a:ln>
            <a:solidFill>
              <a:schemeClr val="accent1"/>
            </a:solidFill>
          </a:ln>
        </p:spPr>
        <p:txBody>
          <a:bodyPr wrap="none" rtlCol="0">
            <a:spAutoFit/>
          </a:bodyPr>
          <a:lstStyle/>
          <a:p>
            <a:r>
              <a:rPr lang="de-DE" sz="1600" dirty="0" smtClean="0">
                <a:solidFill>
                  <a:srgbClr val="0070C0"/>
                </a:solidFill>
                <a:latin typeface="Consolas" panose="020B0609020204030204" pitchFamily="49" charset="0"/>
                <a:cs typeface="Consolas" panose="020B0609020204030204" pitchFamily="49" charset="0"/>
              </a:rPr>
              <a:t>&lt; --- wechsele </a:t>
            </a:r>
            <a:r>
              <a:rPr lang="de-DE" sz="1600" dirty="0">
                <a:solidFill>
                  <a:srgbClr val="0070C0"/>
                </a:solidFill>
                <a:latin typeface="Consolas" panose="020B0609020204030204" pitchFamily="49" charset="0"/>
                <a:cs typeface="Consolas" panose="020B0609020204030204" pitchFamily="49" charset="0"/>
              </a:rPr>
              <a:t>ins Verzeichnis </a:t>
            </a:r>
            <a:r>
              <a:rPr lang="de-DE" sz="1600" dirty="0" smtClean="0">
                <a:solidFill>
                  <a:srgbClr val="0070C0"/>
                </a:solidFill>
                <a:latin typeface="Consolas" panose="020B0609020204030204" pitchFamily="49" charset="0"/>
                <a:cs typeface="Consolas" panose="020B0609020204030204" pitchFamily="49" charset="0"/>
              </a:rPr>
              <a:t>Imp2019</a:t>
            </a:r>
            <a:endParaRPr lang="de-DE" sz="1600" dirty="0">
              <a:solidFill>
                <a:srgbClr val="0070C0"/>
              </a:solidFill>
              <a:latin typeface="Consolas" panose="020B0609020204030204" pitchFamily="49" charset="0"/>
              <a:cs typeface="Consolas" panose="020B0609020204030204" pitchFamily="49" charset="0"/>
            </a:endParaRPr>
          </a:p>
          <a:p>
            <a:r>
              <a:rPr lang="de-DE" sz="1600" dirty="0" smtClean="0">
                <a:solidFill>
                  <a:srgbClr val="0070C0"/>
                </a:solidFill>
                <a:latin typeface="Consolas" panose="020B0609020204030204" pitchFamily="49" charset="0"/>
                <a:cs typeface="Consolas" panose="020B0609020204030204" pitchFamily="49" charset="0"/>
              </a:rPr>
              <a:t>&lt; --- führe </a:t>
            </a:r>
            <a:r>
              <a:rPr lang="de-DE" sz="1600" dirty="0">
                <a:solidFill>
                  <a:srgbClr val="0070C0"/>
                </a:solidFill>
                <a:latin typeface="Consolas" panose="020B0609020204030204" pitchFamily="49" charset="0"/>
                <a:cs typeface="Consolas" panose="020B0609020204030204" pitchFamily="49" charset="0"/>
              </a:rPr>
              <a:t>dort C-Compiler </a:t>
            </a:r>
            <a:r>
              <a:rPr lang="de-DE" sz="1600" dirty="0" smtClean="0">
                <a:solidFill>
                  <a:srgbClr val="0070C0"/>
                </a:solidFill>
                <a:latin typeface="Consolas" panose="020B0609020204030204" pitchFamily="49" charset="0"/>
                <a:cs typeface="Consolas" panose="020B0609020204030204" pitchFamily="49" charset="0"/>
              </a:rPr>
              <a:t>aus</a:t>
            </a:r>
            <a:endParaRPr lang="de-DE" sz="1600" dirty="0">
              <a:solidFill>
                <a:srgbClr val="0070C0"/>
              </a:solidFill>
              <a:latin typeface="Consolas" panose="020B0609020204030204" pitchFamily="49" charset="0"/>
              <a:cs typeface="Consolas" panose="020B0609020204030204" pitchFamily="49" charset="0"/>
            </a:endParaRPr>
          </a:p>
          <a:p>
            <a:r>
              <a:rPr lang="de-DE" sz="1600" dirty="0" smtClean="0">
                <a:solidFill>
                  <a:srgbClr val="0070C0"/>
                </a:solidFill>
                <a:latin typeface="Consolas" panose="020B0609020204030204" pitchFamily="49" charset="0"/>
                <a:cs typeface="Consolas" panose="020B0609020204030204" pitchFamily="49" charset="0"/>
              </a:rPr>
              <a:t>&lt; --- starte </a:t>
            </a:r>
            <a:r>
              <a:rPr lang="de-DE" sz="1600" dirty="0">
                <a:solidFill>
                  <a:srgbClr val="0070C0"/>
                </a:solidFill>
                <a:latin typeface="Consolas" panose="020B0609020204030204" pitchFamily="49" charset="0"/>
                <a:cs typeface="Consolas" panose="020B0609020204030204" pitchFamily="49" charset="0"/>
              </a:rPr>
              <a:t>das Programm</a:t>
            </a:r>
          </a:p>
        </p:txBody>
      </p:sp>
    </p:spTree>
  </p:cSld>
  <p:clrMapOvr>
    <a:masterClrMapping/>
  </p:clrMapOvr>
  <p:transition>
    <p:blinds/>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0"/>
          </p:nvPr>
        </p:nvSpPr>
        <p:spPr>
          <a:noFill/>
        </p:spPr>
        <p:txBody>
          <a:bodyPr/>
          <a:lstStyle/>
          <a:p>
            <a:r>
              <a:rPr lang="de-DE" smtClean="0"/>
              <a:t>Imperative Programmierung - Variablen und Arbeit mit SVN</a:t>
            </a:r>
            <a:endParaRPr lang="en-US" smtClean="0"/>
          </a:p>
        </p:txBody>
      </p:sp>
      <p:sp>
        <p:nvSpPr>
          <p:cNvPr id="7171" name="Slide Number Placeholder 3"/>
          <p:cNvSpPr>
            <a:spLocks noGrp="1"/>
          </p:cNvSpPr>
          <p:nvPr>
            <p:ph type="sldNum" sz="quarter" idx="11"/>
          </p:nvPr>
        </p:nvSpPr>
        <p:spPr>
          <a:noFill/>
        </p:spPr>
        <p:txBody>
          <a:bodyPr/>
          <a:lstStyle/>
          <a:p>
            <a:fld id="{45D23BE4-3751-45B9-BDA2-2288243D5CFD}" type="slidenum">
              <a:rPr lang="en-US" smtClean="0"/>
              <a:pPr/>
              <a:t>20</a:t>
            </a:fld>
            <a:endParaRPr lang="en-US" sz="1400" smtClean="0"/>
          </a:p>
        </p:txBody>
      </p:sp>
      <p:sp>
        <p:nvSpPr>
          <p:cNvPr id="7172" name="Rectangle 2"/>
          <p:cNvSpPr>
            <a:spLocks noGrp="1" noChangeArrowheads="1"/>
          </p:cNvSpPr>
          <p:nvPr>
            <p:ph type="title"/>
          </p:nvPr>
        </p:nvSpPr>
        <p:spPr/>
        <p:txBody>
          <a:bodyPr/>
          <a:lstStyle/>
          <a:p>
            <a:r>
              <a:rPr lang="de-DE" sz="3200" dirty="0" smtClean="0"/>
              <a:t>4. Aufgaben</a:t>
            </a:r>
            <a:endParaRPr lang="de-DE" sz="3200" i="1" dirty="0" smtClean="0">
              <a:solidFill>
                <a:schemeClr val="tx1"/>
              </a:solidFill>
              <a:latin typeface="Times" pitchFamily="18" charset="0"/>
            </a:endParaRPr>
          </a:p>
        </p:txBody>
      </p:sp>
      <p:sp>
        <p:nvSpPr>
          <p:cNvPr id="7173" name="Text Box 3"/>
          <p:cNvSpPr txBox="1">
            <a:spLocks noChangeArrowheads="1"/>
          </p:cNvSpPr>
          <p:nvPr/>
        </p:nvSpPr>
        <p:spPr bwMode="auto">
          <a:xfrm>
            <a:off x="539552" y="1143000"/>
            <a:ext cx="8352928" cy="4278094"/>
          </a:xfrm>
          <a:prstGeom prst="rect">
            <a:avLst/>
          </a:prstGeom>
          <a:noFill/>
          <a:ln w="12700" cap="sq">
            <a:noFill/>
            <a:miter lim="800000"/>
            <a:headEnd type="none" w="sm" len="sm"/>
            <a:tailEnd type="none" w="sm" len="sm"/>
          </a:ln>
        </p:spPr>
        <p:txBody>
          <a:bodyPr wrap="square">
            <a:spAutoFit/>
          </a:bodyPr>
          <a:lstStyle/>
          <a:p>
            <a:r>
              <a:rPr lang="de-DE" sz="1600" dirty="0" smtClean="0">
                <a:solidFill>
                  <a:srgbClr val="000000"/>
                </a:solidFill>
                <a:latin typeface="+mn-lt"/>
                <a:cs typeface="Consolas" panose="020B0609020204030204" pitchFamily="49" charset="0"/>
              </a:rPr>
              <a:t>Schreiben Sie für mindestens einer der beiden folgenden Aufgaben eine Programm</a:t>
            </a:r>
          </a:p>
          <a:p>
            <a:endParaRPr lang="de-DE" sz="1600" dirty="0">
              <a:solidFill>
                <a:srgbClr val="000000"/>
              </a:solidFill>
              <a:latin typeface="+mn-lt"/>
              <a:cs typeface="Consolas" panose="020B0609020204030204" pitchFamily="49" charset="0"/>
            </a:endParaRPr>
          </a:p>
          <a:p>
            <a:pPr marL="342900" indent="-342900">
              <a:buFont typeface="+mj-lt"/>
              <a:buAutoNum type="arabicPeriod"/>
            </a:pPr>
            <a:r>
              <a:rPr lang="de-DE" sz="1600" dirty="0" smtClean="0"/>
              <a:t>Schreiben Sie ein Programm zur Berechnung des Body-</a:t>
            </a:r>
            <a:r>
              <a:rPr lang="de-DE" sz="1600" dirty="0" err="1" smtClean="0"/>
              <a:t>Mass</a:t>
            </a:r>
            <a:r>
              <a:rPr lang="de-DE" sz="1600" dirty="0" smtClean="0"/>
              <a:t>-Index</a:t>
            </a:r>
          </a:p>
          <a:p>
            <a:r>
              <a:rPr lang="de-DE" sz="1600" dirty="0" smtClean="0"/>
              <a:t> 	</a:t>
            </a:r>
            <a:r>
              <a:rPr lang="de-DE" sz="1600" i="1" dirty="0" smtClean="0"/>
              <a:t>(Formel: BMI </a:t>
            </a:r>
            <a:r>
              <a:rPr lang="de-DE" sz="1600" i="1" dirty="0"/>
              <a:t>= m / </a:t>
            </a:r>
            <a:r>
              <a:rPr lang="de-DE" sz="1600" i="1" dirty="0" smtClean="0"/>
              <a:t>l</a:t>
            </a:r>
            <a:r>
              <a:rPr lang="de-DE" sz="1600" i="1" baseline="30000" dirty="0" smtClean="0"/>
              <a:t>2</a:t>
            </a:r>
            <a:r>
              <a:rPr lang="de-DE" sz="1600" i="1" dirty="0" smtClean="0"/>
              <a:t>, wobei </a:t>
            </a:r>
            <a:r>
              <a:rPr lang="de-DE" sz="1600" i="1" dirty="0"/>
              <a:t>m die </a:t>
            </a:r>
            <a:r>
              <a:rPr lang="de-DE" sz="1600" i="1" dirty="0" err="1"/>
              <a:t>Körpermasse</a:t>
            </a:r>
            <a:r>
              <a:rPr lang="de-DE" sz="1600" i="1" dirty="0"/>
              <a:t> (in Kilogramm) und l</a:t>
            </a:r>
            <a:r>
              <a:rPr lang="de-DE" sz="1600" i="1" dirty="0" smtClean="0"/>
              <a:t> </a:t>
            </a:r>
            <a:r>
              <a:rPr lang="de-DE" sz="1600" i="1" dirty="0"/>
              <a:t>die </a:t>
            </a:r>
            <a:r>
              <a:rPr lang="de-DE" sz="1600" i="1" dirty="0" smtClean="0"/>
              <a:t>	  Körpergröße </a:t>
            </a:r>
            <a:r>
              <a:rPr lang="de-DE" sz="1600" i="1" dirty="0"/>
              <a:t>(in m) angibt</a:t>
            </a:r>
            <a:r>
              <a:rPr lang="de-DE" sz="1600" i="1" dirty="0" smtClean="0"/>
              <a:t>. Ausgangspunkt soll die Eingabe der Werte als 	  Ganzzahlen sein, Die Masse wird in kg vorgegeben, die Körpergröße in cm)</a:t>
            </a:r>
            <a:endParaRPr lang="de-DE" sz="1600" i="1" dirty="0"/>
          </a:p>
          <a:p>
            <a:r>
              <a:rPr lang="de-DE" sz="1600" i="1" dirty="0" smtClean="0"/>
              <a:t>	  Bevor sie programmieren, fertigen sie ein Struktogramm an.)</a:t>
            </a:r>
          </a:p>
          <a:p>
            <a:pPr marL="342900" indent="-342900">
              <a:buFont typeface="+mj-lt"/>
              <a:buAutoNum type="arabicPeriod"/>
            </a:pPr>
            <a:endParaRPr lang="de-DE" sz="1600" dirty="0"/>
          </a:p>
          <a:p>
            <a:pPr marL="342900" indent="-342900">
              <a:buFont typeface="+mj-lt"/>
              <a:buAutoNum type="arabicPeriod" startAt="2"/>
            </a:pPr>
            <a:r>
              <a:rPr lang="de-DE" sz="1600" dirty="0" smtClean="0"/>
              <a:t>Schreiben Sie ein Programm zur Berechnung der Schuhgröße</a:t>
            </a:r>
          </a:p>
          <a:p>
            <a:r>
              <a:rPr lang="de-DE" sz="1600" dirty="0" smtClean="0"/>
              <a:t>	</a:t>
            </a:r>
            <a:r>
              <a:rPr lang="de-DE" sz="1600" i="1" dirty="0" smtClean="0"/>
              <a:t>(Unterschiedliche Systeme, teilweise historisch gewachsen, üblich z.B. Formeln	Schuhgröße </a:t>
            </a:r>
            <a:r>
              <a:rPr lang="de-DE" sz="1600" i="1" dirty="0"/>
              <a:t>(EU) = (</a:t>
            </a:r>
            <a:r>
              <a:rPr lang="de-DE" sz="1600" i="1" dirty="0" err="1"/>
              <a:t>Fußlänge</a:t>
            </a:r>
            <a:r>
              <a:rPr lang="de-DE" sz="1600" i="1" dirty="0"/>
              <a:t> in cm + 1,5) × 1,5</a:t>
            </a:r>
          </a:p>
          <a:p>
            <a:r>
              <a:rPr lang="de-DE" sz="1600" i="1" dirty="0" smtClean="0"/>
              <a:t>	</a:t>
            </a:r>
            <a:r>
              <a:rPr lang="de-DE" sz="1600" i="1" dirty="0" err="1" smtClean="0"/>
              <a:t>Brannock</a:t>
            </a:r>
            <a:r>
              <a:rPr lang="de-DE" sz="1600" i="1" dirty="0" smtClean="0"/>
              <a:t>-System</a:t>
            </a:r>
            <a:r>
              <a:rPr lang="de-DE" sz="1600" i="1" dirty="0"/>
              <a:t>:</a:t>
            </a:r>
          </a:p>
          <a:p>
            <a:r>
              <a:rPr lang="de-DE" sz="1600" i="1" dirty="0" smtClean="0"/>
              <a:t>	Herrengröße </a:t>
            </a:r>
            <a:r>
              <a:rPr lang="de-DE" sz="1600" i="1" dirty="0"/>
              <a:t>(US) = </a:t>
            </a:r>
            <a:r>
              <a:rPr lang="de-DE" sz="1600" i="1" dirty="0" err="1"/>
              <a:t>Fußlänge</a:t>
            </a:r>
            <a:r>
              <a:rPr lang="de-DE" sz="1600" i="1" dirty="0"/>
              <a:t> in cm ÷ 2,54 × 3 − 22 </a:t>
            </a:r>
          </a:p>
          <a:p>
            <a:r>
              <a:rPr lang="de-DE" sz="1600" i="1" dirty="0" smtClean="0"/>
              <a:t>	Damengröße </a:t>
            </a:r>
            <a:r>
              <a:rPr lang="de-DE" sz="1600" i="1" dirty="0"/>
              <a:t>(US) = </a:t>
            </a:r>
            <a:r>
              <a:rPr lang="de-DE" sz="1600" i="1" dirty="0" err="1"/>
              <a:t>Fußlänge</a:t>
            </a:r>
            <a:r>
              <a:rPr lang="de-DE" sz="1600" i="1" dirty="0"/>
              <a:t> in cm ÷ 2,54 × 3 − </a:t>
            </a:r>
            <a:r>
              <a:rPr lang="de-DE" sz="1600" i="1" dirty="0" smtClean="0"/>
              <a:t>21.</a:t>
            </a:r>
          </a:p>
          <a:p>
            <a:r>
              <a:rPr lang="de-DE" sz="1600" i="1" dirty="0" smtClean="0"/>
              <a:t>	Achtung die Schuhgröße in Europa ist eine Ganzzahl, im </a:t>
            </a:r>
            <a:r>
              <a:rPr lang="de-DE" sz="1600" i="1" dirty="0" err="1" smtClean="0"/>
              <a:t>Brannocksystem</a:t>
            </a:r>
            <a:r>
              <a:rPr lang="de-DE" sz="1600" i="1" dirty="0" smtClean="0"/>
              <a:t> sind 	Abstufungen von 0.5 möglich)</a:t>
            </a:r>
          </a:p>
          <a:p>
            <a:endParaRPr lang="de-DE" sz="1600" i="1" dirty="0" smtClean="0"/>
          </a:p>
        </p:txBody>
      </p:sp>
      <p:graphicFrame>
        <p:nvGraphicFramePr>
          <p:cNvPr id="2" name="Table 1"/>
          <p:cNvGraphicFramePr>
            <a:graphicFrameLocks noGrp="1"/>
          </p:cNvGraphicFramePr>
          <p:nvPr>
            <p:extLst>
              <p:ext uri="{D42A27DB-BD31-4B8C-83A1-F6EECF244321}">
                <p14:modId xmlns:p14="http://schemas.microsoft.com/office/powerpoint/2010/main" val="183153275"/>
              </p:ext>
            </p:extLst>
          </p:nvPr>
        </p:nvGraphicFramePr>
        <p:xfrm>
          <a:off x="899592" y="5181600"/>
          <a:ext cx="6096000" cy="14630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a:t>
                      </a:r>
                      <a:r>
                        <a:rPr kumimoji="0" lang="de-DE" sz="800" b="0" i="1" u="none" strike="noStrike" kern="1200" cap="none" spc="0" normalizeH="0" baseline="0" noProof="0" dirty="0" err="1" smtClean="0">
                          <a:ln>
                            <a:noFill/>
                          </a:ln>
                          <a:solidFill>
                            <a:srgbClr val="000000"/>
                          </a:solidFill>
                          <a:effectLst/>
                          <a:uLnTx/>
                          <a:uFillTx/>
                          <a:latin typeface="Arial" charset="0"/>
                          <a:ea typeface="+mn-ea"/>
                          <a:cs typeface="+mn-cs"/>
                        </a:rPr>
                        <a:t>include</a:t>
                      </a: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 &lt;</a:t>
                      </a:r>
                      <a:r>
                        <a:rPr kumimoji="0" lang="de-DE" sz="800" b="0" i="1" u="none" strike="noStrike" kern="1200" cap="none" spc="0" normalizeH="0" baseline="0" noProof="0" dirty="0" err="1" smtClean="0">
                          <a:ln>
                            <a:noFill/>
                          </a:ln>
                          <a:solidFill>
                            <a:srgbClr val="000000"/>
                          </a:solidFill>
                          <a:effectLst/>
                          <a:uLnTx/>
                          <a:uFillTx/>
                          <a:latin typeface="Arial" charset="0"/>
                          <a:ea typeface="+mn-ea"/>
                          <a:cs typeface="+mn-cs"/>
                        </a:rPr>
                        <a:t>stdio.h</a:t>
                      </a: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sz="800" b="0" i="1" u="none" strike="noStrike" kern="1200" cap="none" spc="0" normalizeH="0" baseline="0" noProof="0" dirty="0" err="1" smtClean="0">
                          <a:ln>
                            <a:noFill/>
                          </a:ln>
                          <a:solidFill>
                            <a:srgbClr val="000000"/>
                          </a:solidFill>
                          <a:effectLst/>
                          <a:uLnTx/>
                          <a:uFillTx/>
                          <a:latin typeface="Arial" charset="0"/>
                          <a:ea typeface="+mn-ea"/>
                          <a:cs typeface="+mn-cs"/>
                        </a:rPr>
                        <a:t>int</a:t>
                      </a: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800" b="0" i="1" u="none" strike="noStrike" kern="1200" cap="none" spc="0" normalizeH="0" baseline="0" noProof="0" dirty="0" err="1" smtClean="0">
                          <a:ln>
                            <a:noFill/>
                          </a:ln>
                          <a:solidFill>
                            <a:srgbClr val="000000"/>
                          </a:solidFill>
                          <a:effectLst/>
                          <a:uLnTx/>
                          <a:uFillTx/>
                          <a:latin typeface="Arial" charset="0"/>
                          <a:ea typeface="+mn-ea"/>
                          <a:cs typeface="+mn-cs"/>
                        </a:rPr>
                        <a:t>main</a:t>
                      </a: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 { /* Eingaben und Ausgaben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800" b="0" i="1" u="none" strike="noStrike" kern="1200" cap="none" spc="0" normalizeH="0" baseline="0" noProof="0" dirty="0" err="1" smtClean="0">
                          <a:ln>
                            <a:noFill/>
                          </a:ln>
                          <a:solidFill>
                            <a:srgbClr val="000000"/>
                          </a:solidFill>
                          <a:effectLst/>
                          <a:uLnTx/>
                          <a:uFillTx/>
                          <a:latin typeface="Arial" charset="0"/>
                          <a:ea typeface="+mn-ea"/>
                          <a:cs typeface="+mn-cs"/>
                        </a:rPr>
                        <a:t>int</a:t>
                      </a: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800" b="0" i="1" u="none" strike="noStrike" kern="1200" cap="none" spc="0" normalizeH="0" baseline="0" noProof="0" dirty="0" err="1" smtClean="0">
                          <a:ln>
                            <a:noFill/>
                          </a:ln>
                          <a:solidFill>
                            <a:srgbClr val="000000"/>
                          </a:solidFill>
                          <a:effectLst/>
                          <a:uLnTx/>
                          <a:uFillTx/>
                          <a:latin typeface="Arial" charset="0"/>
                          <a:ea typeface="+mn-ea"/>
                          <a:cs typeface="+mn-cs"/>
                        </a:rPr>
                        <a:t>masse</a:t>
                      </a: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800" b="0" i="1" u="none" strike="noStrike" kern="1200" cap="none" spc="0" normalizeH="0" baseline="0" noProof="0" dirty="0" err="1" smtClean="0">
                          <a:ln>
                            <a:noFill/>
                          </a:ln>
                          <a:solidFill>
                            <a:srgbClr val="000000"/>
                          </a:solidFill>
                          <a:effectLst/>
                          <a:uLnTx/>
                          <a:uFillTx/>
                          <a:latin typeface="Arial" charset="0"/>
                          <a:ea typeface="+mn-ea"/>
                          <a:cs typeface="+mn-cs"/>
                        </a:rPr>
                        <a:t>laenge</a:t>
                      </a: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800" b="0" i="1" u="none" strike="noStrike" kern="1200" cap="none" spc="0" normalizeH="0" baseline="0" noProof="0" dirty="0" err="1" smtClean="0">
                          <a:ln>
                            <a:noFill/>
                          </a:ln>
                          <a:solidFill>
                            <a:srgbClr val="000000"/>
                          </a:solidFill>
                          <a:effectLst/>
                          <a:uLnTx/>
                          <a:uFillTx/>
                          <a:latin typeface="Arial" charset="0"/>
                          <a:ea typeface="+mn-ea"/>
                          <a:cs typeface="+mn-cs"/>
                        </a:rPr>
                        <a:t>printf</a:t>
                      </a: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("Eingabe der </a:t>
                      </a:r>
                      <a:r>
                        <a:rPr kumimoji="0" lang="de-DE" sz="800" b="0" i="1" u="none" strike="noStrike" kern="1200" cap="none" spc="0" normalizeH="0" baseline="0" noProof="0" dirty="0" err="1" smtClean="0">
                          <a:ln>
                            <a:noFill/>
                          </a:ln>
                          <a:solidFill>
                            <a:srgbClr val="000000"/>
                          </a:solidFill>
                          <a:effectLst/>
                          <a:uLnTx/>
                          <a:uFillTx/>
                          <a:latin typeface="Arial" charset="0"/>
                          <a:ea typeface="+mn-ea"/>
                          <a:cs typeface="+mn-cs"/>
                        </a:rPr>
                        <a:t>Koerpermasse</a:t>
                      </a: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 in kg\n");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800" b="0" i="1" u="none" strike="noStrike" kern="1200" cap="none" spc="0" normalizeH="0" baseline="0" noProof="0" dirty="0" err="1" smtClean="0">
                          <a:ln>
                            <a:noFill/>
                          </a:ln>
                          <a:solidFill>
                            <a:srgbClr val="000000"/>
                          </a:solidFill>
                          <a:effectLst/>
                          <a:uLnTx/>
                          <a:uFillTx/>
                          <a:latin typeface="Arial" charset="0"/>
                          <a:ea typeface="+mn-ea"/>
                          <a:cs typeface="+mn-cs"/>
                        </a:rPr>
                        <a:t>scanf</a:t>
                      </a: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("%d",&amp;</a:t>
                      </a:r>
                      <a:r>
                        <a:rPr kumimoji="0" lang="de-DE" sz="800" b="0" i="1" u="none" strike="noStrike" kern="1200" cap="none" spc="0" normalizeH="0" baseline="0" noProof="0" dirty="0" err="1" smtClean="0">
                          <a:ln>
                            <a:noFill/>
                          </a:ln>
                          <a:solidFill>
                            <a:srgbClr val="000000"/>
                          </a:solidFill>
                          <a:effectLst/>
                          <a:uLnTx/>
                          <a:uFillTx/>
                          <a:latin typeface="Arial" charset="0"/>
                          <a:ea typeface="+mn-ea"/>
                          <a:cs typeface="+mn-cs"/>
                        </a:rPr>
                        <a:t>masse</a:t>
                      </a: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800" b="0" i="1" u="none" strike="noStrike" kern="1200" cap="none" spc="0" normalizeH="0" baseline="0" noProof="0" dirty="0" err="1" smtClean="0">
                          <a:ln>
                            <a:noFill/>
                          </a:ln>
                          <a:solidFill>
                            <a:srgbClr val="000000"/>
                          </a:solidFill>
                          <a:effectLst/>
                          <a:uLnTx/>
                          <a:uFillTx/>
                          <a:latin typeface="Arial" charset="0"/>
                          <a:ea typeface="+mn-ea"/>
                          <a:cs typeface="+mn-cs"/>
                        </a:rPr>
                        <a:t>printf</a:t>
                      </a: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("Eingabe der </a:t>
                      </a:r>
                      <a:r>
                        <a:rPr kumimoji="0" lang="de-DE" sz="800" b="0" i="1" u="none" strike="noStrike" kern="1200" cap="none" spc="0" normalizeH="0" baseline="0" noProof="0" dirty="0" err="1" smtClean="0">
                          <a:ln>
                            <a:noFill/>
                          </a:ln>
                          <a:solidFill>
                            <a:srgbClr val="000000"/>
                          </a:solidFill>
                          <a:effectLst/>
                          <a:uLnTx/>
                          <a:uFillTx/>
                          <a:latin typeface="Arial" charset="0"/>
                          <a:ea typeface="+mn-ea"/>
                          <a:cs typeface="+mn-cs"/>
                        </a:rPr>
                        <a:t>Koerperlaenge</a:t>
                      </a: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 in cm\n");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800" b="0" i="1" u="none" strike="noStrike" kern="1200" cap="none" spc="0" normalizeH="0" baseline="0" noProof="0" dirty="0" err="1" smtClean="0">
                          <a:ln>
                            <a:noFill/>
                          </a:ln>
                          <a:solidFill>
                            <a:srgbClr val="000000"/>
                          </a:solidFill>
                          <a:effectLst/>
                          <a:uLnTx/>
                          <a:uFillTx/>
                          <a:latin typeface="Arial" charset="0"/>
                          <a:ea typeface="+mn-ea"/>
                          <a:cs typeface="+mn-cs"/>
                        </a:rPr>
                        <a:t>scanf</a:t>
                      </a: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("%d",&amp;</a:t>
                      </a:r>
                      <a:r>
                        <a:rPr kumimoji="0" lang="de-DE" sz="800" b="0" i="1" u="none" strike="noStrike" kern="1200" cap="none" spc="0" normalizeH="0" baseline="0" noProof="0" dirty="0" err="1" smtClean="0">
                          <a:ln>
                            <a:noFill/>
                          </a:ln>
                          <a:solidFill>
                            <a:srgbClr val="000000"/>
                          </a:solidFill>
                          <a:effectLst/>
                          <a:uLnTx/>
                          <a:uFillTx/>
                          <a:latin typeface="Arial" charset="0"/>
                          <a:ea typeface="+mn-ea"/>
                          <a:cs typeface="+mn-cs"/>
                        </a:rPr>
                        <a:t>laenge</a:t>
                      </a: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a:t>
                      </a:r>
                    </a:p>
                    <a:p>
                      <a:endParaRPr lang="de-DE" dirty="0"/>
                    </a:p>
                  </a:txBody>
                  <a:tcP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a:t>
                      </a:r>
                      <a:r>
                        <a:rPr kumimoji="0" lang="de-DE" sz="800" b="0" i="1" u="none" strike="noStrike" kern="1200" cap="none" spc="0" normalizeH="0" baseline="0" noProof="0" dirty="0" err="1" smtClean="0">
                          <a:ln>
                            <a:noFill/>
                          </a:ln>
                          <a:solidFill>
                            <a:srgbClr val="000000"/>
                          </a:solidFill>
                          <a:effectLst/>
                          <a:uLnTx/>
                          <a:uFillTx/>
                          <a:latin typeface="Arial" charset="0"/>
                          <a:ea typeface="+mn-ea"/>
                          <a:cs typeface="+mn-cs"/>
                        </a:rPr>
                        <a:t>include</a:t>
                      </a: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 &lt;</a:t>
                      </a:r>
                      <a:r>
                        <a:rPr kumimoji="0" lang="de-DE" sz="800" b="0" i="1" u="none" strike="noStrike" kern="1200" cap="none" spc="0" normalizeH="0" baseline="0" noProof="0" dirty="0" err="1" smtClean="0">
                          <a:ln>
                            <a:noFill/>
                          </a:ln>
                          <a:solidFill>
                            <a:srgbClr val="000000"/>
                          </a:solidFill>
                          <a:effectLst/>
                          <a:uLnTx/>
                          <a:uFillTx/>
                          <a:latin typeface="Arial" charset="0"/>
                          <a:ea typeface="+mn-ea"/>
                          <a:cs typeface="+mn-cs"/>
                        </a:rPr>
                        <a:t>stdio.h</a:t>
                      </a: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sz="800" b="0" i="1" u="none" strike="noStrike" kern="1200" cap="none" spc="0" normalizeH="0" baseline="0" noProof="0" dirty="0" err="1" smtClean="0">
                          <a:ln>
                            <a:noFill/>
                          </a:ln>
                          <a:solidFill>
                            <a:srgbClr val="000000"/>
                          </a:solidFill>
                          <a:effectLst/>
                          <a:uLnTx/>
                          <a:uFillTx/>
                          <a:latin typeface="Arial" charset="0"/>
                          <a:ea typeface="+mn-ea"/>
                          <a:cs typeface="+mn-cs"/>
                        </a:rPr>
                        <a:t>int</a:t>
                      </a: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800" b="0" i="1" u="none" strike="noStrike" kern="1200" cap="none" spc="0" normalizeH="0" baseline="0" noProof="0" dirty="0" err="1" smtClean="0">
                          <a:ln>
                            <a:noFill/>
                          </a:ln>
                          <a:solidFill>
                            <a:srgbClr val="000000"/>
                          </a:solidFill>
                          <a:effectLst/>
                          <a:uLnTx/>
                          <a:uFillTx/>
                          <a:latin typeface="Arial" charset="0"/>
                          <a:ea typeface="+mn-ea"/>
                          <a:cs typeface="+mn-cs"/>
                        </a:rPr>
                        <a:t>main</a:t>
                      </a: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 { /* Eingaben und Ausgaben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800" b="0" i="1" u="none" strike="noStrike" kern="1200" cap="none" spc="0" normalizeH="0" baseline="0" noProof="0" dirty="0" err="1" smtClean="0">
                          <a:ln>
                            <a:noFill/>
                          </a:ln>
                          <a:solidFill>
                            <a:srgbClr val="000000"/>
                          </a:solidFill>
                          <a:effectLst/>
                          <a:uLnTx/>
                          <a:uFillTx/>
                          <a:latin typeface="Arial" charset="0"/>
                          <a:ea typeface="+mn-ea"/>
                          <a:cs typeface="+mn-cs"/>
                        </a:rPr>
                        <a:t>int</a:t>
                      </a: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800" b="0" i="1" u="none" strike="noStrike" kern="1200" cap="none" spc="0" normalizeH="0" baseline="0" noProof="0" dirty="0" err="1" smtClean="0">
                          <a:ln>
                            <a:noFill/>
                          </a:ln>
                          <a:solidFill>
                            <a:srgbClr val="000000"/>
                          </a:solidFill>
                          <a:effectLst/>
                          <a:uLnTx/>
                          <a:uFillTx/>
                          <a:latin typeface="Arial" charset="0"/>
                          <a:ea typeface="+mn-ea"/>
                          <a:cs typeface="+mn-cs"/>
                        </a:rPr>
                        <a:t>fusslaenge</a:t>
                      </a: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800" b="0" i="1" u="none" strike="noStrike" kern="1200" cap="none" spc="0" normalizeH="0" baseline="0" noProof="0" dirty="0" err="1" smtClean="0">
                          <a:ln>
                            <a:noFill/>
                          </a:ln>
                          <a:solidFill>
                            <a:srgbClr val="000000"/>
                          </a:solidFill>
                          <a:effectLst/>
                          <a:uLnTx/>
                          <a:uFillTx/>
                          <a:latin typeface="Arial" charset="0"/>
                          <a:ea typeface="+mn-ea"/>
                          <a:cs typeface="+mn-cs"/>
                        </a:rPr>
                        <a:t>printf</a:t>
                      </a: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("Eingabe der </a:t>
                      </a:r>
                      <a:r>
                        <a:rPr kumimoji="0" lang="de-DE" sz="800" b="0" i="1" u="none" strike="noStrike" kern="1200" cap="none" spc="0" normalizeH="0" baseline="0" noProof="0" dirty="0" err="1" smtClean="0">
                          <a:ln>
                            <a:noFill/>
                          </a:ln>
                          <a:solidFill>
                            <a:srgbClr val="000000"/>
                          </a:solidFill>
                          <a:effectLst/>
                          <a:uLnTx/>
                          <a:uFillTx/>
                          <a:latin typeface="Arial" charset="0"/>
                          <a:ea typeface="+mn-ea"/>
                          <a:cs typeface="+mn-cs"/>
                        </a:rPr>
                        <a:t>Fusslaenge</a:t>
                      </a: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 in cm\n");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800" b="0" i="1" u="none" strike="noStrike" kern="1200" cap="none" spc="0" normalizeH="0" baseline="0" noProof="0" dirty="0" err="1" smtClean="0">
                          <a:ln>
                            <a:noFill/>
                          </a:ln>
                          <a:solidFill>
                            <a:srgbClr val="000000"/>
                          </a:solidFill>
                          <a:effectLst/>
                          <a:uLnTx/>
                          <a:uFillTx/>
                          <a:latin typeface="Arial" charset="0"/>
                          <a:ea typeface="+mn-ea"/>
                          <a:cs typeface="+mn-cs"/>
                        </a:rPr>
                        <a:t>scanf</a:t>
                      </a: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("%d",&amp;</a:t>
                      </a:r>
                      <a:r>
                        <a:rPr kumimoji="0" lang="de-DE" sz="800" b="0" i="1" u="none" strike="noStrike" kern="1200" cap="none" spc="0" normalizeH="0" baseline="0" noProof="0" dirty="0" err="1" smtClean="0">
                          <a:ln>
                            <a:noFill/>
                          </a:ln>
                          <a:solidFill>
                            <a:srgbClr val="000000"/>
                          </a:solidFill>
                          <a:effectLst/>
                          <a:uLnTx/>
                          <a:uFillTx/>
                          <a:latin typeface="Arial" charset="0"/>
                          <a:ea typeface="+mn-ea"/>
                          <a:cs typeface="+mn-cs"/>
                        </a:rPr>
                        <a:t>fusslaenge</a:t>
                      </a: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sz="800" b="0" i="1" u="none" strike="noStrike" kern="1200" cap="none" spc="0" normalizeH="0" baseline="0" noProof="0" dirty="0" smtClean="0">
                          <a:ln>
                            <a:noFill/>
                          </a:ln>
                          <a:solidFill>
                            <a:srgbClr val="000000"/>
                          </a:solidFill>
                          <a:effectLst/>
                          <a:uLnTx/>
                          <a:uFillTx/>
                          <a:latin typeface="Arial" charset="0"/>
                          <a:ea typeface="+mn-ea"/>
                          <a:cs typeface="+mn-cs"/>
                        </a:rPr>
                        <a:t>}</a:t>
                      </a:r>
                    </a:p>
                    <a:p>
                      <a:endParaRPr lang="de-DE" dirty="0"/>
                    </a:p>
                  </a:txBody>
                  <a:tcPr>
                    <a:noFill/>
                  </a:tcPr>
                </a:tc>
              </a:tr>
            </a:tbl>
          </a:graphicData>
        </a:graphic>
      </p:graphicFrame>
    </p:spTree>
    <p:extLst>
      <p:ext uri="{BB962C8B-B14F-4D97-AF65-F5344CB8AC3E}">
        <p14:creationId xmlns:p14="http://schemas.microsoft.com/office/powerpoint/2010/main" val="956348751"/>
      </p:ext>
    </p:extLst>
  </p:cSld>
  <p:clrMapOvr>
    <a:masterClrMapping/>
  </p:clrMapOvr>
  <p:transition>
    <p:blinds/>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0"/>
          </p:nvPr>
        </p:nvSpPr>
        <p:spPr>
          <a:noFill/>
        </p:spPr>
        <p:txBody>
          <a:bodyPr/>
          <a:lstStyle/>
          <a:p>
            <a:r>
              <a:rPr lang="de-DE" smtClean="0"/>
              <a:t>Imperative Programmierung - Variablen und Arbeit mit SVN</a:t>
            </a:r>
            <a:endParaRPr lang="en-US" smtClean="0"/>
          </a:p>
        </p:txBody>
      </p:sp>
      <p:sp>
        <p:nvSpPr>
          <p:cNvPr id="7171" name="Slide Number Placeholder 3"/>
          <p:cNvSpPr>
            <a:spLocks noGrp="1"/>
          </p:cNvSpPr>
          <p:nvPr>
            <p:ph type="sldNum" sz="quarter" idx="11"/>
          </p:nvPr>
        </p:nvSpPr>
        <p:spPr>
          <a:noFill/>
        </p:spPr>
        <p:txBody>
          <a:bodyPr/>
          <a:lstStyle/>
          <a:p>
            <a:fld id="{45D23BE4-3751-45B9-BDA2-2288243D5CFD}" type="slidenum">
              <a:rPr lang="en-US" smtClean="0"/>
              <a:pPr/>
              <a:t>21</a:t>
            </a:fld>
            <a:endParaRPr lang="en-US" sz="1400" smtClean="0"/>
          </a:p>
        </p:txBody>
      </p:sp>
      <p:sp>
        <p:nvSpPr>
          <p:cNvPr id="7172" name="Rectangle 2"/>
          <p:cNvSpPr>
            <a:spLocks noGrp="1" noChangeArrowheads="1"/>
          </p:cNvSpPr>
          <p:nvPr>
            <p:ph type="title"/>
          </p:nvPr>
        </p:nvSpPr>
        <p:spPr/>
        <p:txBody>
          <a:bodyPr/>
          <a:lstStyle/>
          <a:p>
            <a:r>
              <a:rPr lang="de-DE" sz="3200" dirty="0" smtClean="0"/>
              <a:t>4. Aufgabe Berechnung von Schuhgrößen</a:t>
            </a:r>
            <a:endParaRPr lang="de-DE" sz="3200" i="1" dirty="0" smtClean="0">
              <a:solidFill>
                <a:schemeClr val="tx1"/>
              </a:solidFill>
              <a:latin typeface="Times" pitchFamily="18" charset="0"/>
            </a:endParaRPr>
          </a:p>
        </p:txBody>
      </p:sp>
      <p:sp>
        <p:nvSpPr>
          <p:cNvPr id="7173" name="Text Box 3"/>
          <p:cNvSpPr txBox="1">
            <a:spLocks noChangeArrowheads="1"/>
          </p:cNvSpPr>
          <p:nvPr/>
        </p:nvSpPr>
        <p:spPr bwMode="auto">
          <a:xfrm>
            <a:off x="539552" y="1143000"/>
            <a:ext cx="7992888" cy="5016758"/>
          </a:xfrm>
          <a:prstGeom prst="rect">
            <a:avLst/>
          </a:prstGeom>
          <a:noFill/>
          <a:ln w="12700" cap="sq">
            <a:noFill/>
            <a:miter lim="800000"/>
            <a:headEnd type="none" w="sm" len="sm"/>
            <a:tailEnd type="none" w="sm" len="sm"/>
          </a:ln>
        </p:spPr>
        <p:txBody>
          <a:bodyPr wrap="square">
            <a:spAutoFit/>
          </a:bodyPr>
          <a:lstStyle/>
          <a:p>
            <a:r>
              <a:rPr lang="de-DE" sz="1600" dirty="0" smtClean="0">
                <a:solidFill>
                  <a:srgbClr val="000000"/>
                </a:solidFill>
                <a:latin typeface="+mn-lt"/>
                <a:cs typeface="Consolas" panose="020B0609020204030204" pitchFamily="49" charset="0"/>
              </a:rPr>
              <a:t>Vergleiche Wikipedia</a:t>
            </a:r>
            <a:r>
              <a:rPr lang="de-DE" sz="1600" dirty="0">
                <a:solidFill>
                  <a:srgbClr val="000000"/>
                </a:solidFill>
                <a:latin typeface="+mn-lt"/>
                <a:cs typeface="Consolas" panose="020B0609020204030204" pitchFamily="49" charset="0"/>
              </a:rPr>
              <a:t>: </a:t>
            </a:r>
            <a:r>
              <a:rPr lang="de-DE" sz="1600" dirty="0" smtClean="0">
                <a:solidFill>
                  <a:srgbClr val="000000"/>
                </a:solidFill>
                <a:latin typeface="+mn-lt"/>
                <a:cs typeface="Consolas" panose="020B0609020204030204" pitchFamily="49" charset="0"/>
              </a:rPr>
              <a:t>Schuhgröße </a:t>
            </a:r>
            <a:r>
              <a:rPr lang="de-DE" sz="1600" dirty="0">
                <a:solidFill>
                  <a:srgbClr val="000000"/>
                </a:solidFill>
                <a:latin typeface="+mn-lt"/>
                <a:cs typeface="Consolas" panose="020B0609020204030204" pitchFamily="49" charset="0"/>
              </a:rPr>
              <a:t>(</a:t>
            </a:r>
            <a:r>
              <a:rPr lang="de-DE" sz="1600" dirty="0" smtClean="0">
                <a:solidFill>
                  <a:srgbClr val="000000"/>
                </a:solidFill>
                <a:latin typeface="+mn-lt"/>
                <a:cs typeface="Consolas" panose="020B0609020204030204" pitchFamily="49" charset="0"/>
              </a:rPr>
              <a:t>de.wikipedia.org/</a:t>
            </a:r>
            <a:r>
              <a:rPr lang="de-DE" sz="1600" dirty="0" err="1" smtClean="0">
                <a:solidFill>
                  <a:srgbClr val="000000"/>
                </a:solidFill>
                <a:latin typeface="+mn-lt"/>
                <a:cs typeface="Consolas" panose="020B0609020204030204" pitchFamily="49" charset="0"/>
              </a:rPr>
              <a:t>wiki</a:t>
            </a:r>
            <a:r>
              <a:rPr lang="de-DE" sz="1600" dirty="0" smtClean="0">
                <a:solidFill>
                  <a:srgbClr val="000000"/>
                </a:solidFill>
                <a:latin typeface="+mn-lt"/>
                <a:cs typeface="Consolas" panose="020B0609020204030204" pitchFamily="49" charset="0"/>
              </a:rPr>
              <a:t>/Schuhgröße)</a:t>
            </a:r>
          </a:p>
          <a:p>
            <a:r>
              <a:rPr lang="de-DE" sz="1600" dirty="0" smtClean="0">
                <a:solidFill>
                  <a:srgbClr val="000000"/>
                </a:solidFill>
                <a:latin typeface="+mn-lt"/>
                <a:cs typeface="Consolas" panose="020B0609020204030204" pitchFamily="49" charset="0"/>
              </a:rPr>
              <a:t>...</a:t>
            </a:r>
            <a:endParaRPr lang="de-DE" sz="1600" dirty="0">
              <a:solidFill>
                <a:srgbClr val="000000"/>
              </a:solidFill>
              <a:latin typeface="+mn-lt"/>
              <a:cs typeface="Consolas" panose="020B0609020204030204" pitchFamily="49" charset="0"/>
            </a:endParaRPr>
          </a:p>
          <a:p>
            <a:r>
              <a:rPr lang="de-DE" sz="1600" dirty="0" smtClean="0"/>
              <a:t>Als </a:t>
            </a:r>
            <a:r>
              <a:rPr lang="de-DE" sz="1600" b="1" dirty="0" smtClean="0"/>
              <a:t>Schuhgröße</a:t>
            </a:r>
            <a:r>
              <a:rPr lang="de-DE" sz="1600" dirty="0" smtClean="0"/>
              <a:t> bezeichnet man eine alphanumerische Angabe für die Größe eines Schuhs oder Fußes. Meistens beschränkt sie sich auf eine numerische Angabe der Länge, da aus Kostengründen in Produktion oder bei der Bevorratung meist nur eine Einheitsweite angeboten wird. Es gibt mehrere verschiedene, nebeneinander existierende, historisch gewachsene Schuhgrößensysteme, teils mit nationalen Schwerpunkten. Sie unterscheiden sich in der Bezugsgröße, der Maßeinheit oder dem Skalen-Nullpunkt. Nur ein Teil der Systeme bezieht neben der </a:t>
            </a:r>
            <a:r>
              <a:rPr lang="de-DE" sz="1600" dirty="0" err="1" smtClean="0"/>
              <a:t>Fußlänge</a:t>
            </a:r>
            <a:r>
              <a:rPr lang="de-DE" sz="1600" dirty="0" smtClean="0"/>
              <a:t> auch die Fußbreite ein, sodass hierfür oft nicht standardisierte, herstellerspezifische Bezeichnungen in Gebrauch sind.</a:t>
            </a:r>
            <a:r>
              <a:rPr lang="de-DE" sz="1600" i="1" dirty="0" smtClean="0"/>
              <a:t> </a:t>
            </a:r>
          </a:p>
          <a:p>
            <a:endParaRPr lang="de-DE" sz="1600" i="1" dirty="0" smtClean="0"/>
          </a:p>
          <a:p>
            <a:r>
              <a:rPr lang="de-DE" sz="1600" i="1" dirty="0" smtClean="0"/>
              <a:t>Schuhgröße (EU)</a:t>
            </a:r>
            <a:r>
              <a:rPr lang="de-DE" sz="1600" dirty="0" smtClean="0"/>
              <a:t> = (</a:t>
            </a:r>
            <a:r>
              <a:rPr lang="de-DE" sz="1600" i="1" dirty="0" err="1" smtClean="0"/>
              <a:t>Fußlänge</a:t>
            </a:r>
            <a:r>
              <a:rPr lang="de-DE" sz="1600" i="1" dirty="0" smtClean="0"/>
              <a:t> in</a:t>
            </a:r>
            <a:r>
              <a:rPr lang="de-DE" sz="1600" dirty="0" smtClean="0"/>
              <a:t> cm + 1,5) × 1,5</a:t>
            </a:r>
          </a:p>
          <a:p>
            <a:endParaRPr lang="de-DE" sz="1600" i="1" dirty="0" smtClean="0"/>
          </a:p>
          <a:p>
            <a:r>
              <a:rPr lang="de-DE" sz="1600" i="1" dirty="0" err="1" smtClean="0"/>
              <a:t>Brannock</a:t>
            </a:r>
            <a:r>
              <a:rPr lang="de-DE" sz="1600" i="1" dirty="0" smtClean="0"/>
              <a:t>-System:</a:t>
            </a:r>
          </a:p>
          <a:p>
            <a:r>
              <a:rPr lang="de-DE" sz="1600" i="1" dirty="0" smtClean="0"/>
              <a:t>Herrengröße (US)</a:t>
            </a:r>
            <a:r>
              <a:rPr lang="de-DE" sz="1600" dirty="0" smtClean="0"/>
              <a:t> = </a:t>
            </a:r>
            <a:r>
              <a:rPr lang="de-DE" sz="1600" i="1" dirty="0" err="1" smtClean="0"/>
              <a:t>Fußlänge</a:t>
            </a:r>
            <a:r>
              <a:rPr lang="de-DE" sz="1600" i="1" dirty="0" smtClean="0"/>
              <a:t> in</a:t>
            </a:r>
            <a:r>
              <a:rPr lang="de-DE" sz="1600" dirty="0" smtClean="0"/>
              <a:t> cm ÷ 2,54 × 3 − 22 </a:t>
            </a:r>
          </a:p>
          <a:p>
            <a:r>
              <a:rPr lang="de-DE" sz="1600" i="1" dirty="0" smtClean="0"/>
              <a:t>Damengröße (US)</a:t>
            </a:r>
            <a:r>
              <a:rPr lang="de-DE" sz="1600" dirty="0" smtClean="0"/>
              <a:t> = </a:t>
            </a:r>
            <a:r>
              <a:rPr lang="de-DE" sz="1600" i="1" dirty="0" err="1" smtClean="0"/>
              <a:t>Fußlänge</a:t>
            </a:r>
            <a:r>
              <a:rPr lang="de-DE" sz="1600" i="1" dirty="0" smtClean="0"/>
              <a:t> in</a:t>
            </a:r>
            <a:r>
              <a:rPr lang="de-DE" sz="1600" dirty="0" smtClean="0"/>
              <a:t> cm ÷ 2,54 × 3 − 21 </a:t>
            </a:r>
          </a:p>
          <a:p>
            <a:endParaRPr lang="de-DE" sz="1600" dirty="0" smtClean="0"/>
          </a:p>
          <a:p>
            <a:endParaRPr lang="de-DE" sz="1600" dirty="0" smtClean="0"/>
          </a:p>
          <a:p>
            <a:endParaRPr lang="de-DE" sz="1600" dirty="0">
              <a:solidFill>
                <a:srgbClr val="000000"/>
              </a:solidFill>
              <a:latin typeface="+mn-lt"/>
              <a:cs typeface="Consolas" panose="020B0609020204030204" pitchFamily="49" charset="0"/>
            </a:endParaRPr>
          </a:p>
        </p:txBody>
      </p:sp>
    </p:spTree>
    <p:extLst>
      <p:ext uri="{BB962C8B-B14F-4D97-AF65-F5344CB8AC3E}">
        <p14:creationId xmlns:p14="http://schemas.microsoft.com/office/powerpoint/2010/main" val="1785115029"/>
      </p:ext>
    </p:extLst>
  </p:cSld>
  <p:clrMapOvr>
    <a:masterClrMapping/>
  </p:clrMapOvr>
  <p:transition>
    <p:blinds/>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0"/>
          </p:nvPr>
        </p:nvSpPr>
        <p:spPr>
          <a:noFill/>
        </p:spPr>
        <p:txBody>
          <a:bodyPr/>
          <a:lstStyle/>
          <a:p>
            <a:r>
              <a:rPr lang="de-DE" smtClean="0"/>
              <a:t>Imperative Programmierung - Variablen und Arbeit mit SVN</a:t>
            </a:r>
            <a:endParaRPr lang="en-US" smtClean="0"/>
          </a:p>
        </p:txBody>
      </p:sp>
      <p:sp>
        <p:nvSpPr>
          <p:cNvPr id="7171" name="Slide Number Placeholder 3"/>
          <p:cNvSpPr>
            <a:spLocks noGrp="1"/>
          </p:cNvSpPr>
          <p:nvPr>
            <p:ph type="sldNum" sz="quarter" idx="11"/>
          </p:nvPr>
        </p:nvSpPr>
        <p:spPr>
          <a:noFill/>
        </p:spPr>
        <p:txBody>
          <a:bodyPr/>
          <a:lstStyle/>
          <a:p>
            <a:fld id="{45D23BE4-3751-45B9-BDA2-2288243D5CFD}" type="slidenum">
              <a:rPr lang="en-US" smtClean="0"/>
              <a:pPr/>
              <a:t>22</a:t>
            </a:fld>
            <a:endParaRPr lang="en-US" sz="1400" smtClean="0"/>
          </a:p>
        </p:txBody>
      </p:sp>
      <p:sp>
        <p:nvSpPr>
          <p:cNvPr id="7172" name="Rectangle 2"/>
          <p:cNvSpPr>
            <a:spLocks noGrp="1" noChangeArrowheads="1"/>
          </p:cNvSpPr>
          <p:nvPr>
            <p:ph type="title"/>
          </p:nvPr>
        </p:nvSpPr>
        <p:spPr>
          <a:xfrm>
            <a:off x="323528" y="152400"/>
            <a:ext cx="8134672" cy="1066800"/>
          </a:xfrm>
        </p:spPr>
        <p:txBody>
          <a:bodyPr/>
          <a:lstStyle/>
          <a:p>
            <a:r>
              <a:rPr lang="de-DE" sz="3200" dirty="0" smtClean="0"/>
              <a:t>4. Aufgabe - Berechnung von Schuhgrößen</a:t>
            </a:r>
            <a:endParaRPr lang="de-DE" sz="3200" i="1" dirty="0" smtClean="0">
              <a:solidFill>
                <a:schemeClr val="tx1"/>
              </a:solidFill>
              <a:latin typeface="Times" pitchFamily="18" charset="0"/>
            </a:endParaRPr>
          </a:p>
        </p:txBody>
      </p:sp>
      <p:sp>
        <p:nvSpPr>
          <p:cNvPr id="7173" name="Text Box 3"/>
          <p:cNvSpPr txBox="1">
            <a:spLocks noChangeArrowheads="1"/>
          </p:cNvSpPr>
          <p:nvPr/>
        </p:nvSpPr>
        <p:spPr bwMode="auto">
          <a:xfrm>
            <a:off x="539552" y="1143000"/>
            <a:ext cx="7992888" cy="5293757"/>
          </a:xfrm>
          <a:prstGeom prst="rect">
            <a:avLst/>
          </a:prstGeom>
          <a:noFill/>
          <a:ln w="12700" cap="sq">
            <a:noFill/>
            <a:miter lim="800000"/>
            <a:headEnd type="none" w="sm" len="sm"/>
            <a:tailEnd type="none" w="sm" len="sm"/>
          </a:ln>
        </p:spPr>
        <p:txBody>
          <a:bodyPr wrap="square">
            <a:spAutoFit/>
          </a:bodyPr>
          <a:lstStyle/>
          <a:p>
            <a:r>
              <a:rPr lang="de-DE" sz="1400" i="1" dirty="0" smtClean="0"/>
              <a:t>Schuhgröße (EU)</a:t>
            </a:r>
            <a:r>
              <a:rPr lang="de-DE" sz="1400" dirty="0" smtClean="0"/>
              <a:t> = (</a:t>
            </a:r>
            <a:r>
              <a:rPr lang="de-DE" sz="1400" i="1" dirty="0" err="1" smtClean="0"/>
              <a:t>Fußlänge</a:t>
            </a:r>
            <a:r>
              <a:rPr lang="de-DE" sz="1400" i="1" dirty="0" smtClean="0"/>
              <a:t> in</a:t>
            </a:r>
            <a:r>
              <a:rPr lang="de-DE" sz="1400" dirty="0" smtClean="0"/>
              <a:t> cm + 1,5) × 1,5</a:t>
            </a:r>
          </a:p>
          <a:p>
            <a:r>
              <a:rPr lang="de-DE" sz="1400" i="1" dirty="0"/>
              <a:t>Schuhgröße </a:t>
            </a:r>
            <a:r>
              <a:rPr lang="de-DE" sz="1400" i="1" dirty="0" smtClean="0"/>
              <a:t>(in Deutschland gebräuchlich)</a:t>
            </a:r>
            <a:r>
              <a:rPr lang="de-DE" sz="1400" dirty="0" smtClean="0"/>
              <a:t> </a:t>
            </a:r>
            <a:r>
              <a:rPr lang="de-DE" sz="1400" dirty="0"/>
              <a:t>= (</a:t>
            </a:r>
            <a:r>
              <a:rPr lang="de-DE" sz="1400" i="1" dirty="0" err="1"/>
              <a:t>Fußlänge</a:t>
            </a:r>
            <a:r>
              <a:rPr lang="de-DE" sz="1400" i="1" dirty="0"/>
              <a:t> in</a:t>
            </a:r>
            <a:r>
              <a:rPr lang="de-DE" sz="1400" dirty="0"/>
              <a:t> cm + </a:t>
            </a:r>
            <a:r>
              <a:rPr lang="de-DE" sz="1400" dirty="0" smtClean="0"/>
              <a:t>1,54) / 0.667</a:t>
            </a:r>
            <a:endParaRPr lang="de-DE" sz="1400" dirty="0"/>
          </a:p>
          <a:p>
            <a:endParaRPr lang="de-DE" sz="1400" i="1" dirty="0" smtClean="0"/>
          </a:p>
          <a:p>
            <a:r>
              <a:rPr lang="de-DE" sz="1400" i="1" dirty="0" err="1" smtClean="0"/>
              <a:t>Brannock</a:t>
            </a:r>
            <a:r>
              <a:rPr lang="de-DE" sz="1400" i="1" dirty="0" smtClean="0"/>
              <a:t>-System:</a:t>
            </a:r>
          </a:p>
          <a:p>
            <a:r>
              <a:rPr lang="de-DE" sz="1400" i="1" dirty="0" smtClean="0"/>
              <a:t>Herrengröße (US)</a:t>
            </a:r>
            <a:r>
              <a:rPr lang="de-DE" sz="1400" dirty="0" smtClean="0"/>
              <a:t> = </a:t>
            </a:r>
            <a:r>
              <a:rPr lang="de-DE" sz="1400" i="1" dirty="0" err="1" smtClean="0"/>
              <a:t>Fußlänge</a:t>
            </a:r>
            <a:r>
              <a:rPr lang="de-DE" sz="1400" i="1" dirty="0" smtClean="0"/>
              <a:t> in</a:t>
            </a:r>
            <a:r>
              <a:rPr lang="de-DE" sz="1400" dirty="0" smtClean="0"/>
              <a:t> cm ÷ 2,54 × 3 − 22 </a:t>
            </a:r>
          </a:p>
          <a:p>
            <a:r>
              <a:rPr lang="de-DE" sz="1400" i="1" dirty="0" smtClean="0"/>
              <a:t>Damengröße (US)</a:t>
            </a:r>
            <a:r>
              <a:rPr lang="de-DE" sz="1400" dirty="0" smtClean="0"/>
              <a:t> = </a:t>
            </a:r>
            <a:r>
              <a:rPr lang="de-DE" sz="1400" i="1" dirty="0" err="1" smtClean="0"/>
              <a:t>Fußlänge</a:t>
            </a:r>
            <a:r>
              <a:rPr lang="de-DE" sz="1400" i="1" dirty="0" smtClean="0"/>
              <a:t> in</a:t>
            </a:r>
            <a:r>
              <a:rPr lang="de-DE" sz="1400" dirty="0" smtClean="0"/>
              <a:t> cm ÷ 2,54 × 3 − 21</a:t>
            </a:r>
          </a:p>
          <a:p>
            <a:endParaRPr lang="de-DE" sz="1400" dirty="0"/>
          </a:p>
          <a:p>
            <a:r>
              <a:rPr lang="de-DE" sz="1400" dirty="0" smtClean="0"/>
              <a:t>Schreiben Sie ein Programm schuh.exe, welches die benannten Blöcke</a:t>
            </a:r>
          </a:p>
          <a:p>
            <a:r>
              <a:rPr lang="de-DE" sz="1400" dirty="0" err="1"/>
              <a:t>schuhgroesse_de</a:t>
            </a:r>
            <a:r>
              <a:rPr lang="de-DE" sz="1400" dirty="0" smtClean="0"/>
              <a:t>(), </a:t>
            </a:r>
            <a:r>
              <a:rPr lang="de-DE" sz="1400" dirty="0" err="1" smtClean="0"/>
              <a:t>schuhgroesse_eu</a:t>
            </a:r>
            <a:r>
              <a:rPr lang="de-DE" sz="1400" dirty="0" smtClean="0"/>
              <a:t>() und  </a:t>
            </a:r>
            <a:r>
              <a:rPr lang="de-DE" sz="1400" dirty="0" err="1" smtClean="0"/>
              <a:t>schuhgroesse_usa</a:t>
            </a:r>
            <a:r>
              <a:rPr lang="de-DE" sz="1400" dirty="0"/>
              <a:t>() </a:t>
            </a:r>
            <a:r>
              <a:rPr lang="de-DE" sz="1400" dirty="0" smtClean="0"/>
              <a:t> enthält und die Berechnung der Schuhgrößen vornimmt und die Ergebnisse ausgibt..</a:t>
            </a:r>
          </a:p>
          <a:p>
            <a:endParaRPr lang="de-DE" sz="1400" dirty="0"/>
          </a:p>
          <a:p>
            <a:r>
              <a:rPr lang="de-DE" sz="1400" dirty="0" smtClean="0"/>
              <a:t>In der EU sind Schuhgrößen ganzzahlig, die Schuhgrößen im </a:t>
            </a:r>
            <a:r>
              <a:rPr lang="de-DE" sz="1400" dirty="0" err="1" smtClean="0"/>
              <a:t>Brannock</a:t>
            </a:r>
            <a:r>
              <a:rPr lang="de-DE" sz="1400" dirty="0" smtClean="0"/>
              <a:t>-System haben Abstufungen von 0.5. Sie können folgenden Programmrahmen nutzen:</a:t>
            </a:r>
          </a:p>
          <a:p>
            <a:r>
              <a:rPr lang="de-DE" sz="1200" dirty="0">
                <a:latin typeface="Consolas" panose="020B0609020204030204" pitchFamily="49" charset="0"/>
                <a:cs typeface="Consolas" panose="020B0609020204030204" pitchFamily="49" charset="0"/>
              </a:rPr>
              <a:t>#</a:t>
            </a:r>
            <a:r>
              <a:rPr lang="de-DE" sz="1200" dirty="0" err="1">
                <a:latin typeface="Consolas" panose="020B0609020204030204" pitchFamily="49" charset="0"/>
                <a:cs typeface="Consolas" panose="020B0609020204030204" pitchFamily="49" charset="0"/>
              </a:rPr>
              <a:t>include</a:t>
            </a:r>
            <a:r>
              <a:rPr lang="de-DE" sz="1200" dirty="0">
                <a:latin typeface="Consolas" panose="020B0609020204030204" pitchFamily="49" charset="0"/>
                <a:cs typeface="Consolas" panose="020B0609020204030204" pitchFamily="49" charset="0"/>
              </a:rPr>
              <a:t> &lt;</a:t>
            </a:r>
            <a:r>
              <a:rPr lang="de-DE" sz="1200" dirty="0" err="1">
                <a:latin typeface="Consolas" panose="020B0609020204030204" pitchFamily="49" charset="0"/>
                <a:cs typeface="Consolas" panose="020B0609020204030204" pitchFamily="49" charset="0"/>
              </a:rPr>
              <a:t>stdio.h</a:t>
            </a:r>
            <a:r>
              <a:rPr lang="de-DE" sz="1200" dirty="0" smtClean="0">
                <a:latin typeface="Consolas" panose="020B0609020204030204" pitchFamily="49" charset="0"/>
                <a:cs typeface="Consolas" panose="020B0609020204030204" pitchFamily="49" charset="0"/>
              </a:rPr>
              <a:t>&gt;</a:t>
            </a:r>
            <a:endParaRPr lang="de-DE" sz="1200" dirty="0">
              <a:latin typeface="Consolas" panose="020B0609020204030204" pitchFamily="49" charset="0"/>
              <a:cs typeface="Consolas" panose="020B0609020204030204" pitchFamily="49" charset="0"/>
            </a:endParaRPr>
          </a:p>
          <a:p>
            <a:r>
              <a:rPr lang="de-DE" sz="1200" dirty="0" err="1" smtClean="0">
                <a:latin typeface="Consolas" panose="020B0609020204030204" pitchFamily="49" charset="0"/>
                <a:cs typeface="Consolas" panose="020B0609020204030204" pitchFamily="49" charset="0"/>
              </a:rPr>
              <a:t>int</a:t>
            </a:r>
            <a:r>
              <a:rPr lang="de-DE" sz="1200" dirty="0" smtClean="0">
                <a:latin typeface="Consolas" panose="020B0609020204030204" pitchFamily="49" charset="0"/>
                <a:cs typeface="Consolas" panose="020B0609020204030204" pitchFamily="49" charset="0"/>
              </a:rPr>
              <a:t> </a:t>
            </a:r>
            <a:r>
              <a:rPr lang="de-DE" sz="1200" dirty="0" err="1">
                <a:latin typeface="Consolas" panose="020B0609020204030204" pitchFamily="49" charset="0"/>
                <a:cs typeface="Consolas" panose="020B0609020204030204" pitchFamily="49" charset="0"/>
              </a:rPr>
              <a:t>fusslaenge</a:t>
            </a:r>
            <a:r>
              <a:rPr lang="de-DE" sz="1200" dirty="0" smtClean="0">
                <a:latin typeface="Consolas" panose="020B0609020204030204" pitchFamily="49" charset="0"/>
                <a:cs typeface="Consolas" panose="020B0609020204030204" pitchFamily="49" charset="0"/>
              </a:rPr>
              <a:t>;</a:t>
            </a:r>
            <a:endParaRPr lang="de-DE" sz="1200" dirty="0">
              <a:latin typeface="Consolas" panose="020B0609020204030204" pitchFamily="49" charset="0"/>
              <a:cs typeface="Consolas" panose="020B0609020204030204" pitchFamily="49" charset="0"/>
            </a:endParaRPr>
          </a:p>
          <a:p>
            <a:r>
              <a:rPr lang="de-DE" sz="1200" dirty="0" err="1">
                <a:latin typeface="Consolas" panose="020B0609020204030204" pitchFamily="49" charset="0"/>
                <a:cs typeface="Consolas" panose="020B0609020204030204" pitchFamily="49" charset="0"/>
              </a:rPr>
              <a:t>schuhgroesse_de</a:t>
            </a:r>
            <a:r>
              <a:rPr lang="de-DE" sz="1200" dirty="0">
                <a:latin typeface="Consolas" panose="020B0609020204030204" pitchFamily="49" charset="0"/>
                <a:cs typeface="Consolas" panose="020B0609020204030204" pitchFamily="49" charset="0"/>
              </a:rPr>
              <a:t>() </a:t>
            </a:r>
            <a:r>
              <a:rPr lang="de-DE" sz="1200" dirty="0" smtClean="0">
                <a:latin typeface="Consolas" panose="020B0609020204030204" pitchFamily="49" charset="0"/>
                <a:cs typeface="Consolas" panose="020B0609020204030204" pitchFamily="49" charset="0"/>
              </a:rPr>
              <a:t>{ // Hier Deutschland }</a:t>
            </a:r>
            <a:endParaRPr lang="de-DE" sz="1200" dirty="0">
              <a:latin typeface="Consolas" panose="020B0609020204030204" pitchFamily="49" charset="0"/>
              <a:cs typeface="Consolas" panose="020B0609020204030204" pitchFamily="49" charset="0"/>
            </a:endParaRPr>
          </a:p>
          <a:p>
            <a:r>
              <a:rPr lang="de-DE" sz="1200" dirty="0" err="1">
                <a:latin typeface="Consolas" panose="020B0609020204030204" pitchFamily="49" charset="0"/>
                <a:cs typeface="Consolas" panose="020B0609020204030204" pitchFamily="49" charset="0"/>
              </a:rPr>
              <a:t>schuhgroesse_eu</a:t>
            </a:r>
            <a:r>
              <a:rPr lang="de-DE" sz="1200" dirty="0">
                <a:latin typeface="Consolas" panose="020B0609020204030204" pitchFamily="49" charset="0"/>
                <a:cs typeface="Consolas" panose="020B0609020204030204" pitchFamily="49" charset="0"/>
              </a:rPr>
              <a:t>() </a:t>
            </a:r>
            <a:r>
              <a:rPr lang="de-DE" sz="1200" dirty="0" smtClean="0">
                <a:latin typeface="Consolas" panose="020B0609020204030204" pitchFamily="49" charset="0"/>
                <a:cs typeface="Consolas" panose="020B0609020204030204" pitchFamily="49" charset="0"/>
              </a:rPr>
              <a:t>{ // Hier EU}</a:t>
            </a:r>
            <a:endParaRPr lang="de-DE" sz="1200" dirty="0">
              <a:latin typeface="Consolas" panose="020B0609020204030204" pitchFamily="49" charset="0"/>
              <a:cs typeface="Consolas" panose="020B0609020204030204" pitchFamily="49" charset="0"/>
            </a:endParaRPr>
          </a:p>
          <a:p>
            <a:r>
              <a:rPr lang="de-DE" sz="1200" dirty="0" err="1">
                <a:latin typeface="Consolas" panose="020B0609020204030204" pitchFamily="49" charset="0"/>
                <a:cs typeface="Consolas" panose="020B0609020204030204" pitchFamily="49" charset="0"/>
              </a:rPr>
              <a:t>schuhgroesse_usa</a:t>
            </a:r>
            <a:r>
              <a:rPr lang="de-DE" sz="1200" dirty="0">
                <a:latin typeface="Consolas" panose="020B0609020204030204" pitchFamily="49" charset="0"/>
                <a:cs typeface="Consolas" panose="020B0609020204030204" pitchFamily="49" charset="0"/>
              </a:rPr>
              <a:t>() </a:t>
            </a:r>
            <a:r>
              <a:rPr lang="de-DE" sz="1200" dirty="0" smtClean="0">
                <a:latin typeface="Consolas" panose="020B0609020204030204" pitchFamily="49" charset="0"/>
                <a:cs typeface="Consolas" panose="020B0609020204030204" pitchFamily="49" charset="0"/>
              </a:rPr>
              <a:t>{// Hier </a:t>
            </a:r>
            <a:r>
              <a:rPr lang="de-DE" sz="1200" dirty="0" err="1" smtClean="0">
                <a:latin typeface="Consolas" panose="020B0609020204030204" pitchFamily="49" charset="0"/>
                <a:cs typeface="Consolas" panose="020B0609020204030204" pitchFamily="49" charset="0"/>
              </a:rPr>
              <a:t>Brannock</a:t>
            </a:r>
            <a:r>
              <a:rPr lang="de-DE" sz="1200" dirty="0" smtClean="0">
                <a:latin typeface="Consolas" panose="020B0609020204030204" pitchFamily="49" charset="0"/>
                <a:cs typeface="Consolas" panose="020B0609020204030204" pitchFamily="49" charset="0"/>
              </a:rPr>
              <a:t>}</a:t>
            </a:r>
            <a:endParaRPr lang="de-DE" sz="1200" dirty="0">
              <a:latin typeface="Consolas" panose="020B0609020204030204" pitchFamily="49" charset="0"/>
              <a:cs typeface="Consolas" panose="020B0609020204030204" pitchFamily="49" charset="0"/>
            </a:endParaRPr>
          </a:p>
          <a:p>
            <a:r>
              <a:rPr lang="de-DE" sz="1200" dirty="0">
                <a:latin typeface="Consolas" panose="020B0609020204030204" pitchFamily="49" charset="0"/>
                <a:cs typeface="Consolas" panose="020B0609020204030204" pitchFamily="49" charset="0"/>
              </a:rPr>
              <a:t>	</a:t>
            </a:r>
          </a:p>
          <a:p>
            <a:r>
              <a:rPr lang="de-DE" sz="1200" dirty="0" err="1">
                <a:latin typeface="Consolas" panose="020B0609020204030204" pitchFamily="49" charset="0"/>
                <a:cs typeface="Consolas" panose="020B0609020204030204" pitchFamily="49" charset="0"/>
              </a:rPr>
              <a:t>int</a:t>
            </a:r>
            <a:r>
              <a:rPr lang="de-DE" sz="1200" dirty="0">
                <a:latin typeface="Consolas" panose="020B0609020204030204" pitchFamily="49" charset="0"/>
                <a:cs typeface="Consolas" panose="020B0609020204030204" pitchFamily="49" charset="0"/>
              </a:rPr>
              <a:t> </a:t>
            </a:r>
            <a:r>
              <a:rPr lang="de-DE" sz="1200" dirty="0" err="1">
                <a:latin typeface="Consolas" panose="020B0609020204030204" pitchFamily="49" charset="0"/>
                <a:cs typeface="Consolas" panose="020B0609020204030204" pitchFamily="49" charset="0"/>
              </a:rPr>
              <a:t>main</a:t>
            </a:r>
            <a:r>
              <a:rPr lang="de-DE" sz="1200" dirty="0">
                <a:latin typeface="Consolas" panose="020B0609020204030204" pitchFamily="49" charset="0"/>
                <a:cs typeface="Consolas" panose="020B0609020204030204" pitchFamily="49" charset="0"/>
              </a:rPr>
              <a:t>() { /* Eingaben und Ausgaben </a:t>
            </a:r>
            <a:r>
              <a:rPr lang="de-DE" sz="1200" dirty="0" smtClean="0">
                <a:latin typeface="Consolas" panose="020B0609020204030204" pitchFamily="49" charset="0"/>
                <a:cs typeface="Consolas" panose="020B0609020204030204" pitchFamily="49" charset="0"/>
              </a:rPr>
              <a:t>*/</a:t>
            </a:r>
            <a:r>
              <a:rPr lang="de-DE" sz="1200" dirty="0">
                <a:latin typeface="Consolas" panose="020B0609020204030204" pitchFamily="49" charset="0"/>
                <a:cs typeface="Consolas" panose="020B0609020204030204" pitchFamily="49" charset="0"/>
              </a:rPr>
              <a:t>	</a:t>
            </a:r>
          </a:p>
          <a:p>
            <a:r>
              <a:rPr lang="de-DE" sz="1200" dirty="0">
                <a:latin typeface="Consolas" panose="020B0609020204030204" pitchFamily="49" charset="0"/>
                <a:cs typeface="Consolas" panose="020B0609020204030204" pitchFamily="49" charset="0"/>
              </a:rPr>
              <a:t>	</a:t>
            </a:r>
            <a:r>
              <a:rPr lang="de-DE" sz="1200" dirty="0" err="1">
                <a:latin typeface="Consolas" panose="020B0609020204030204" pitchFamily="49" charset="0"/>
                <a:cs typeface="Consolas" panose="020B0609020204030204" pitchFamily="49" charset="0"/>
              </a:rPr>
              <a:t>printf</a:t>
            </a:r>
            <a:r>
              <a:rPr lang="de-DE" sz="1200" dirty="0">
                <a:latin typeface="Consolas" panose="020B0609020204030204" pitchFamily="49" charset="0"/>
                <a:cs typeface="Consolas" panose="020B0609020204030204" pitchFamily="49" charset="0"/>
              </a:rPr>
              <a:t>("Eingabe der </a:t>
            </a:r>
            <a:r>
              <a:rPr lang="de-DE" sz="1200" dirty="0" err="1">
                <a:latin typeface="Consolas" panose="020B0609020204030204" pitchFamily="49" charset="0"/>
                <a:cs typeface="Consolas" panose="020B0609020204030204" pitchFamily="49" charset="0"/>
              </a:rPr>
              <a:t>Fusslaenge</a:t>
            </a:r>
            <a:r>
              <a:rPr lang="de-DE" sz="1200" dirty="0">
                <a:latin typeface="Consolas" panose="020B0609020204030204" pitchFamily="49" charset="0"/>
                <a:cs typeface="Consolas" panose="020B0609020204030204" pitchFamily="49" charset="0"/>
              </a:rPr>
              <a:t> in cm\n");</a:t>
            </a:r>
          </a:p>
          <a:p>
            <a:r>
              <a:rPr lang="de-DE" sz="1200" dirty="0">
                <a:latin typeface="Consolas" panose="020B0609020204030204" pitchFamily="49" charset="0"/>
                <a:cs typeface="Consolas" panose="020B0609020204030204" pitchFamily="49" charset="0"/>
              </a:rPr>
              <a:t>	</a:t>
            </a:r>
            <a:r>
              <a:rPr lang="de-DE" sz="1200" dirty="0" err="1">
                <a:latin typeface="Consolas" panose="020B0609020204030204" pitchFamily="49" charset="0"/>
                <a:cs typeface="Consolas" panose="020B0609020204030204" pitchFamily="49" charset="0"/>
              </a:rPr>
              <a:t>scanf</a:t>
            </a:r>
            <a:r>
              <a:rPr lang="de-DE" sz="1200" dirty="0">
                <a:latin typeface="Consolas" panose="020B0609020204030204" pitchFamily="49" charset="0"/>
                <a:cs typeface="Consolas" panose="020B0609020204030204" pitchFamily="49" charset="0"/>
              </a:rPr>
              <a:t>("%d",&amp;</a:t>
            </a:r>
            <a:r>
              <a:rPr lang="de-DE" sz="1200" dirty="0" err="1">
                <a:latin typeface="Consolas" panose="020B0609020204030204" pitchFamily="49" charset="0"/>
                <a:cs typeface="Consolas" panose="020B0609020204030204" pitchFamily="49" charset="0"/>
              </a:rPr>
              <a:t>fusslaenge</a:t>
            </a:r>
            <a:r>
              <a:rPr lang="de-DE" sz="1200" dirty="0" smtClean="0">
                <a:latin typeface="Consolas" panose="020B0609020204030204" pitchFamily="49" charset="0"/>
                <a:cs typeface="Consolas" panose="020B0609020204030204" pitchFamily="49" charset="0"/>
              </a:rPr>
              <a:t>);</a:t>
            </a:r>
            <a:endParaRPr lang="de-DE" sz="1200" dirty="0">
              <a:latin typeface="Consolas" panose="020B0609020204030204" pitchFamily="49" charset="0"/>
              <a:cs typeface="Consolas" panose="020B0609020204030204" pitchFamily="49" charset="0"/>
            </a:endParaRPr>
          </a:p>
          <a:p>
            <a:r>
              <a:rPr lang="de-DE" sz="1200" dirty="0">
                <a:latin typeface="Consolas" panose="020B0609020204030204" pitchFamily="49" charset="0"/>
                <a:cs typeface="Consolas" panose="020B0609020204030204" pitchFamily="49" charset="0"/>
              </a:rPr>
              <a:t>	</a:t>
            </a:r>
            <a:r>
              <a:rPr lang="de-DE" sz="1200" dirty="0" err="1">
                <a:latin typeface="Consolas" panose="020B0609020204030204" pitchFamily="49" charset="0"/>
                <a:cs typeface="Consolas" panose="020B0609020204030204" pitchFamily="49" charset="0"/>
              </a:rPr>
              <a:t>schuhgroesse_de</a:t>
            </a:r>
            <a:r>
              <a:rPr lang="de-DE" sz="1200" dirty="0">
                <a:latin typeface="Consolas" panose="020B0609020204030204" pitchFamily="49" charset="0"/>
                <a:cs typeface="Consolas" panose="020B0609020204030204" pitchFamily="49" charset="0"/>
              </a:rPr>
              <a:t>();</a:t>
            </a:r>
          </a:p>
          <a:p>
            <a:r>
              <a:rPr lang="de-DE" sz="1200" dirty="0">
                <a:latin typeface="Consolas" panose="020B0609020204030204" pitchFamily="49" charset="0"/>
                <a:cs typeface="Consolas" panose="020B0609020204030204" pitchFamily="49" charset="0"/>
              </a:rPr>
              <a:t>	</a:t>
            </a:r>
            <a:r>
              <a:rPr lang="de-DE" sz="1200" dirty="0" err="1">
                <a:latin typeface="Consolas" panose="020B0609020204030204" pitchFamily="49" charset="0"/>
                <a:cs typeface="Consolas" panose="020B0609020204030204" pitchFamily="49" charset="0"/>
              </a:rPr>
              <a:t>schuhgroesse_eu</a:t>
            </a:r>
            <a:r>
              <a:rPr lang="de-DE" sz="1200" dirty="0">
                <a:latin typeface="Consolas" panose="020B0609020204030204" pitchFamily="49" charset="0"/>
                <a:cs typeface="Consolas" panose="020B0609020204030204" pitchFamily="49" charset="0"/>
              </a:rPr>
              <a:t>();</a:t>
            </a:r>
          </a:p>
          <a:p>
            <a:r>
              <a:rPr lang="de-DE" sz="1200" dirty="0">
                <a:latin typeface="Consolas" panose="020B0609020204030204" pitchFamily="49" charset="0"/>
                <a:cs typeface="Consolas" panose="020B0609020204030204" pitchFamily="49" charset="0"/>
              </a:rPr>
              <a:t>	</a:t>
            </a:r>
            <a:r>
              <a:rPr lang="de-DE" sz="1200" dirty="0" err="1">
                <a:latin typeface="Consolas" panose="020B0609020204030204" pitchFamily="49" charset="0"/>
                <a:cs typeface="Consolas" panose="020B0609020204030204" pitchFamily="49" charset="0"/>
              </a:rPr>
              <a:t>schuhgroesse_usa</a:t>
            </a:r>
            <a:r>
              <a:rPr lang="de-DE" sz="1200" dirty="0">
                <a:latin typeface="Consolas" panose="020B0609020204030204" pitchFamily="49" charset="0"/>
                <a:cs typeface="Consolas" panose="020B0609020204030204" pitchFamily="49" charset="0"/>
              </a:rPr>
              <a:t>();</a:t>
            </a:r>
          </a:p>
          <a:p>
            <a:r>
              <a:rPr lang="de-DE" sz="1200" dirty="0" smtClean="0">
                <a:latin typeface="Consolas" panose="020B0609020204030204" pitchFamily="49" charset="0"/>
                <a:cs typeface="Consolas" panose="020B0609020204030204" pitchFamily="49" charset="0"/>
              </a:rPr>
              <a:t>}</a:t>
            </a:r>
            <a:endParaRPr lang="de-DE"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11261190"/>
      </p:ext>
    </p:extLst>
  </p:cSld>
  <p:clrMapOvr>
    <a:masterClrMapping/>
  </p:clrMapOvr>
  <p:transition>
    <p:blinds/>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0"/>
          </p:nvPr>
        </p:nvSpPr>
        <p:spPr>
          <a:noFill/>
        </p:spPr>
        <p:txBody>
          <a:bodyPr/>
          <a:lstStyle/>
          <a:p>
            <a:r>
              <a:rPr lang="de-DE" smtClean="0"/>
              <a:t>Imperative Programmierung - Variablen und Arbeit mit SVN</a:t>
            </a:r>
            <a:endParaRPr lang="en-US" smtClean="0"/>
          </a:p>
        </p:txBody>
      </p:sp>
      <p:sp>
        <p:nvSpPr>
          <p:cNvPr id="7171" name="Slide Number Placeholder 3"/>
          <p:cNvSpPr>
            <a:spLocks noGrp="1"/>
          </p:cNvSpPr>
          <p:nvPr>
            <p:ph type="sldNum" sz="quarter" idx="11"/>
          </p:nvPr>
        </p:nvSpPr>
        <p:spPr>
          <a:noFill/>
        </p:spPr>
        <p:txBody>
          <a:bodyPr/>
          <a:lstStyle/>
          <a:p>
            <a:fld id="{45D23BE4-3751-45B9-BDA2-2288243D5CFD}" type="slidenum">
              <a:rPr lang="en-US" smtClean="0"/>
              <a:pPr/>
              <a:t>23</a:t>
            </a:fld>
            <a:endParaRPr lang="en-US" sz="1400" smtClean="0"/>
          </a:p>
        </p:txBody>
      </p:sp>
      <p:sp>
        <p:nvSpPr>
          <p:cNvPr id="7172" name="Rectangle 2"/>
          <p:cNvSpPr>
            <a:spLocks noGrp="1" noChangeArrowheads="1"/>
          </p:cNvSpPr>
          <p:nvPr>
            <p:ph type="title"/>
          </p:nvPr>
        </p:nvSpPr>
        <p:spPr>
          <a:xfrm>
            <a:off x="323528" y="152400"/>
            <a:ext cx="8496944" cy="1066800"/>
          </a:xfrm>
        </p:spPr>
        <p:txBody>
          <a:bodyPr/>
          <a:lstStyle/>
          <a:p>
            <a:r>
              <a:rPr lang="de-DE" sz="3200" dirty="0" smtClean="0"/>
              <a:t>4. Aufgabe - Berechnung von Schuhgrößen *</a:t>
            </a:r>
            <a:endParaRPr lang="de-DE" sz="3200" i="1" dirty="0" smtClean="0">
              <a:solidFill>
                <a:schemeClr val="tx1"/>
              </a:solidFill>
              <a:latin typeface="Times" pitchFamily="18" charset="0"/>
            </a:endParaRPr>
          </a:p>
        </p:txBody>
      </p:sp>
      <p:sp>
        <p:nvSpPr>
          <p:cNvPr id="7173" name="Text Box 3"/>
          <p:cNvSpPr txBox="1">
            <a:spLocks noChangeArrowheads="1"/>
          </p:cNvSpPr>
          <p:nvPr/>
        </p:nvSpPr>
        <p:spPr bwMode="auto">
          <a:xfrm>
            <a:off x="539552" y="1143000"/>
            <a:ext cx="7992888" cy="2862322"/>
          </a:xfrm>
          <a:prstGeom prst="rect">
            <a:avLst/>
          </a:prstGeom>
          <a:noFill/>
          <a:ln w="12700" cap="sq">
            <a:noFill/>
            <a:miter lim="800000"/>
            <a:headEnd type="none" w="sm" len="sm"/>
            <a:tailEnd type="none" w="sm" len="sm"/>
          </a:ln>
        </p:spPr>
        <p:txBody>
          <a:bodyPr wrap="square">
            <a:spAutoFit/>
          </a:bodyPr>
          <a:lstStyle/>
          <a:p>
            <a:r>
              <a:rPr lang="de-DE" sz="1800" dirty="0" smtClean="0">
                <a:latin typeface="Arial" panose="020B0604020202020204" pitchFamily="34" charset="0"/>
                <a:cs typeface="Arial" panose="020B0604020202020204" pitchFamily="34" charset="0"/>
              </a:rPr>
              <a:t>Wie Runden auf 0.5 Abstufung?</a:t>
            </a:r>
          </a:p>
          <a:p>
            <a:endParaRPr lang="de-DE" sz="1800" dirty="0">
              <a:latin typeface="Arial" panose="020B0604020202020204" pitchFamily="34" charset="0"/>
              <a:cs typeface="Arial" panose="020B0604020202020204" pitchFamily="34" charset="0"/>
            </a:endParaRPr>
          </a:p>
          <a:p>
            <a:endParaRPr lang="de-DE" sz="1800" dirty="0" smtClean="0">
              <a:latin typeface="Arial" panose="020B0604020202020204" pitchFamily="34" charset="0"/>
              <a:cs typeface="Arial" panose="020B0604020202020204" pitchFamily="34" charset="0"/>
            </a:endParaRPr>
          </a:p>
          <a:p>
            <a:r>
              <a:rPr lang="de-DE" sz="1800" dirty="0" smtClean="0">
                <a:latin typeface="Arial" panose="020B0604020202020204" pitchFamily="34" charset="0"/>
                <a:cs typeface="Arial" panose="020B0604020202020204" pitchFamily="34" charset="0"/>
              </a:rPr>
              <a:t>Wie kann für Fußlängen von 26 cm bis 40 cm das Programm eine Tabelle ausgeben?</a:t>
            </a:r>
          </a:p>
          <a:p>
            <a:endParaRPr lang="de-DE" sz="1800" dirty="0" smtClean="0">
              <a:latin typeface="Arial" panose="020B0604020202020204" pitchFamily="34" charset="0"/>
              <a:cs typeface="Arial" panose="020B0604020202020204" pitchFamily="34" charset="0"/>
            </a:endParaRPr>
          </a:p>
          <a:p>
            <a:r>
              <a:rPr lang="de-DE" sz="1800" dirty="0" smtClean="0">
                <a:latin typeface="Arial" panose="020B0604020202020204" pitchFamily="34" charset="0"/>
                <a:cs typeface="Arial" panose="020B0604020202020204" pitchFamily="34" charset="0"/>
              </a:rPr>
              <a:t>Berechnen Sie den Body-</a:t>
            </a:r>
            <a:r>
              <a:rPr lang="de-DE" sz="1800" dirty="0" err="1" smtClean="0">
                <a:latin typeface="Arial" panose="020B0604020202020204" pitchFamily="34" charset="0"/>
                <a:cs typeface="Arial" panose="020B0604020202020204" pitchFamily="34" charset="0"/>
              </a:rPr>
              <a:t>Mass</a:t>
            </a:r>
            <a:r>
              <a:rPr lang="de-DE" sz="1800" dirty="0" smtClean="0">
                <a:latin typeface="Arial" panose="020B0604020202020204" pitchFamily="34" charset="0"/>
                <a:cs typeface="Arial" panose="020B0604020202020204" pitchFamily="34" charset="0"/>
              </a:rPr>
              <a:t>-Index</a:t>
            </a:r>
          </a:p>
          <a:p>
            <a:endParaRPr lang="de-DE" sz="1800" dirty="0" smtClean="0">
              <a:latin typeface="Arial" panose="020B0604020202020204" pitchFamily="34" charset="0"/>
              <a:cs typeface="Arial" panose="020B0604020202020204" pitchFamily="34" charset="0"/>
            </a:endParaRPr>
          </a:p>
          <a:p>
            <a:endParaRPr lang="de-DE" sz="1800" dirty="0">
              <a:latin typeface="Arial" panose="020B0604020202020204" pitchFamily="34" charset="0"/>
              <a:cs typeface="Arial" panose="020B0604020202020204" pitchFamily="34" charset="0"/>
            </a:endParaRPr>
          </a:p>
          <a:p>
            <a:r>
              <a:rPr lang="de-DE" sz="1800" dirty="0" smtClean="0">
                <a:latin typeface="Arial" panose="020B0604020202020204" pitchFamily="34" charset="0"/>
                <a:cs typeface="Arial" panose="020B0604020202020204" pitchFamily="34" charset="0"/>
              </a:rPr>
              <a:t>Testen Sie ihr Wissen über </a:t>
            </a:r>
            <a:r>
              <a:rPr lang="de-DE" sz="1800" dirty="0" err="1" smtClean="0">
                <a:latin typeface="Arial" panose="020B0604020202020204" pitchFamily="34" charset="0"/>
                <a:cs typeface="Arial" panose="020B0604020202020204" pitchFamily="34" charset="0"/>
              </a:rPr>
              <a:t>RapidSVN</a:t>
            </a:r>
            <a:r>
              <a:rPr lang="de-DE" sz="1800" dirty="0" smtClean="0">
                <a:latin typeface="Arial" panose="020B0604020202020204" pitchFamily="34" charset="0"/>
                <a:cs typeface="Arial" panose="020B0604020202020204" pitchFamily="34" charset="0"/>
              </a:rPr>
              <a:t>!</a:t>
            </a:r>
            <a:endParaRPr lang="de-DE"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6208607"/>
      </p:ext>
    </p:extLst>
  </p:cSld>
  <p:clrMapOvr>
    <a:masterClrMapping/>
  </p:clrMapOvr>
  <p:transition>
    <p:blinds/>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755650" y="404813"/>
            <a:ext cx="7578725" cy="679450"/>
          </a:xfrm>
        </p:spPr>
        <p:txBody>
          <a:bodyPr/>
          <a:lstStyle/>
          <a:p>
            <a:r>
              <a:rPr lang="en-US" dirty="0" smtClean="0"/>
              <a:t>4. </a:t>
            </a:r>
            <a:r>
              <a:rPr lang="en-US" dirty="0" err="1" smtClean="0"/>
              <a:t>Aufgabe</a:t>
            </a:r>
            <a:r>
              <a:rPr lang="en-US" dirty="0" smtClean="0"/>
              <a:t> BMI</a:t>
            </a:r>
          </a:p>
        </p:txBody>
      </p:sp>
      <p:sp>
        <p:nvSpPr>
          <p:cNvPr id="55299" name="TextBox 6"/>
          <p:cNvSpPr txBox="1">
            <a:spLocks noChangeArrowheads="1"/>
          </p:cNvSpPr>
          <p:nvPr/>
        </p:nvSpPr>
        <p:spPr bwMode="auto">
          <a:xfrm>
            <a:off x="654372" y="1700808"/>
            <a:ext cx="7920038" cy="2215991"/>
          </a:xfrm>
          <a:prstGeom prst="rect">
            <a:avLst/>
          </a:prstGeom>
          <a:noFill/>
          <a:ln w="9525">
            <a:noFill/>
            <a:miter lim="800000"/>
            <a:headEnd/>
            <a:tailEnd/>
          </a:ln>
        </p:spPr>
        <p:txBody>
          <a:bodyPr>
            <a:spAutoFit/>
          </a:bodyPr>
          <a:lstStyle/>
          <a:p>
            <a:r>
              <a:rPr lang="de-DE" sz="1800" dirty="0"/>
              <a:t>Der Body-</a:t>
            </a:r>
            <a:r>
              <a:rPr lang="de-DE" sz="1800" dirty="0" err="1"/>
              <a:t>Mass</a:t>
            </a:r>
            <a:r>
              <a:rPr lang="de-DE" sz="1800" dirty="0"/>
              <a:t>-Index wird folgendermaßen berechnet:</a:t>
            </a:r>
          </a:p>
          <a:p>
            <a:endParaRPr lang="de-DE" sz="1800" dirty="0"/>
          </a:p>
          <a:p>
            <a:r>
              <a:rPr lang="de-DE" sz="1800" dirty="0"/>
              <a:t>BMI = m / l</a:t>
            </a:r>
            <a:r>
              <a:rPr lang="de-DE" sz="1800" baseline="30000" dirty="0"/>
              <a:t>2,</a:t>
            </a:r>
          </a:p>
          <a:p>
            <a:endParaRPr lang="de-DE" sz="1800" baseline="30000" dirty="0"/>
          </a:p>
          <a:p>
            <a:r>
              <a:rPr lang="de-DE" sz="1800" dirty="0"/>
              <a:t>wobei </a:t>
            </a:r>
            <a:r>
              <a:rPr lang="de-DE" sz="1800" i="1" dirty="0"/>
              <a:t>m</a:t>
            </a:r>
            <a:r>
              <a:rPr lang="de-DE" sz="1800" dirty="0"/>
              <a:t> die </a:t>
            </a:r>
            <a:r>
              <a:rPr lang="de-DE" sz="1800" dirty="0" err="1" smtClean="0"/>
              <a:t>Körpermasse</a:t>
            </a:r>
            <a:r>
              <a:rPr lang="de-DE" sz="1800" dirty="0"/>
              <a:t> </a:t>
            </a:r>
            <a:r>
              <a:rPr lang="de-DE" sz="1800" dirty="0" smtClean="0"/>
              <a:t>(in </a:t>
            </a:r>
            <a:r>
              <a:rPr lang="de-DE" sz="1800" dirty="0"/>
              <a:t>Kilogramm) und </a:t>
            </a:r>
            <a:r>
              <a:rPr lang="de-DE" sz="1800" i="1" dirty="0"/>
              <a:t>l</a:t>
            </a:r>
            <a:r>
              <a:rPr lang="de-DE" sz="1800" dirty="0"/>
              <a:t> die </a:t>
            </a:r>
            <a:r>
              <a:rPr lang="de-DE" sz="1800" dirty="0" smtClean="0"/>
              <a:t>Körpergröße</a:t>
            </a:r>
            <a:r>
              <a:rPr lang="de-DE" sz="1800" dirty="0"/>
              <a:t> </a:t>
            </a:r>
            <a:r>
              <a:rPr lang="de-DE" sz="1800" dirty="0" smtClean="0"/>
              <a:t>(in </a:t>
            </a:r>
            <a:r>
              <a:rPr lang="de-DE" sz="1800" dirty="0"/>
              <a:t>m</a:t>
            </a:r>
            <a:r>
              <a:rPr lang="de-DE" sz="1800" dirty="0" smtClean="0"/>
              <a:t>) </a:t>
            </a:r>
            <a:r>
              <a:rPr lang="de-DE" sz="1800" dirty="0"/>
              <a:t>angibt.</a:t>
            </a:r>
          </a:p>
          <a:p>
            <a:endParaRPr lang="de-DE" sz="1800" dirty="0"/>
          </a:p>
          <a:p>
            <a:r>
              <a:rPr lang="de-DE" sz="1800" dirty="0" smtClean="0"/>
              <a:t>Eingabe von Größe in cm, Masse kg!</a:t>
            </a:r>
            <a:endParaRPr lang="de-DE" sz="1800" dirty="0"/>
          </a:p>
        </p:txBody>
      </p:sp>
      <p:sp>
        <p:nvSpPr>
          <p:cNvPr id="55300" name="Slide Number Placeholder 7"/>
          <p:cNvSpPr>
            <a:spLocks noGrp="1"/>
          </p:cNvSpPr>
          <p:nvPr>
            <p:ph type="sldNum" sz="quarter" idx="11"/>
          </p:nvPr>
        </p:nvSpPr>
        <p:spPr>
          <a:noFill/>
        </p:spPr>
        <p:txBody>
          <a:bodyPr/>
          <a:lstStyle/>
          <a:p>
            <a:fld id="{401D4DB2-9783-4F4A-BEC3-640C28E6530A}" type="slidenum">
              <a:rPr lang="en-US" smtClean="0"/>
              <a:pPr/>
              <a:t>24</a:t>
            </a:fld>
            <a:endParaRPr lang="en-US" sz="1400" smtClean="0"/>
          </a:p>
        </p:txBody>
      </p:sp>
      <p:sp>
        <p:nvSpPr>
          <p:cNvPr id="55301" name="Footer Placeholder 8"/>
          <p:cNvSpPr>
            <a:spLocks noGrp="1"/>
          </p:cNvSpPr>
          <p:nvPr>
            <p:ph type="ftr" sz="quarter" idx="10"/>
          </p:nvPr>
        </p:nvSpPr>
        <p:spPr>
          <a:noFill/>
        </p:spPr>
        <p:txBody>
          <a:bodyPr/>
          <a:lstStyle/>
          <a:p>
            <a:r>
              <a:rPr lang="de-DE" smtClean="0"/>
              <a:t>Imperative Programmierung - Variablen und Arbeit mit SVN</a:t>
            </a:r>
            <a:endParaRPr lang="en-US" smtClean="0"/>
          </a:p>
        </p:txBody>
      </p:sp>
    </p:spTree>
    <p:extLst>
      <p:ext uri="{BB962C8B-B14F-4D97-AF65-F5344CB8AC3E}">
        <p14:creationId xmlns:p14="http://schemas.microsoft.com/office/powerpoint/2010/main" val="1889308498"/>
      </p:ext>
    </p:extLst>
  </p:cSld>
  <p:clrMapOvr>
    <a:masterClrMapping/>
  </p:clrMapOvr>
  <p:transition>
    <p:blinds/>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t>5. </a:t>
            </a:r>
            <a:r>
              <a:rPr lang="en-US" dirty="0" err="1" smtClean="0"/>
              <a:t>Lösung</a:t>
            </a:r>
            <a:r>
              <a:rPr lang="en-US" dirty="0" smtClean="0"/>
              <a:t> Body-Mass-Index</a:t>
            </a:r>
          </a:p>
        </p:txBody>
      </p:sp>
      <p:sp>
        <p:nvSpPr>
          <p:cNvPr id="51203" name="Content Placeholder 2"/>
          <p:cNvSpPr>
            <a:spLocks noGrp="1"/>
          </p:cNvSpPr>
          <p:nvPr>
            <p:ph idx="1"/>
          </p:nvPr>
        </p:nvSpPr>
        <p:spPr>
          <a:xfrm>
            <a:off x="105345" y="1124744"/>
            <a:ext cx="8857109" cy="4800600"/>
          </a:xfrm>
        </p:spPr>
        <p:txBody>
          <a:bodyPr/>
          <a:lstStyle/>
          <a:p>
            <a:pPr>
              <a:buFontTx/>
              <a:buNone/>
            </a:pPr>
            <a:r>
              <a:rPr lang="en-US" sz="1200" dirty="0">
                <a:latin typeface="Consolas" pitchFamily="49" charset="0"/>
                <a:cs typeface="Consolas" pitchFamily="49" charset="0"/>
              </a:rPr>
              <a:t>#include &lt;</a:t>
            </a:r>
            <a:r>
              <a:rPr lang="en-US" sz="1200" dirty="0" err="1">
                <a:latin typeface="Consolas" pitchFamily="49" charset="0"/>
                <a:cs typeface="Consolas" pitchFamily="49" charset="0"/>
              </a:rPr>
              <a:t>stdio.h</a:t>
            </a:r>
            <a:r>
              <a:rPr lang="en-US" sz="1200" dirty="0" smtClean="0">
                <a:latin typeface="Consolas" pitchFamily="49" charset="0"/>
                <a:cs typeface="Consolas" pitchFamily="49" charset="0"/>
              </a:rPr>
              <a:t>&gt;</a:t>
            </a:r>
            <a:endParaRPr lang="en-US" sz="1200" dirty="0">
              <a:latin typeface="Consolas" pitchFamily="49" charset="0"/>
              <a:cs typeface="Consolas" pitchFamily="49" charset="0"/>
            </a:endParaRPr>
          </a:p>
          <a:p>
            <a:pPr>
              <a:buFontTx/>
              <a:buNone/>
            </a:pPr>
            <a:r>
              <a:rPr lang="en-US" sz="1200" dirty="0" smtClean="0">
                <a:latin typeface="Consolas" pitchFamily="49" charset="0"/>
                <a:cs typeface="Consolas" pitchFamily="49" charset="0"/>
              </a:rPr>
              <a:t>int </a:t>
            </a:r>
            <a:r>
              <a:rPr lang="en-US" sz="1200" dirty="0">
                <a:latin typeface="Consolas" pitchFamily="49" charset="0"/>
                <a:cs typeface="Consolas" pitchFamily="49" charset="0"/>
              </a:rPr>
              <a:t>main() { </a:t>
            </a:r>
            <a:endParaRPr lang="en-US" sz="1200" dirty="0" smtClean="0">
              <a:latin typeface="Consolas" pitchFamily="49" charset="0"/>
              <a:cs typeface="Consolas" pitchFamily="49" charset="0"/>
            </a:endParaRPr>
          </a:p>
          <a:p>
            <a:pPr>
              <a:buFontTx/>
              <a:buNone/>
            </a:pPr>
            <a:r>
              <a:rPr lang="en-US" sz="1200" dirty="0">
                <a:latin typeface="Consolas" pitchFamily="49" charset="0"/>
                <a:cs typeface="Consolas" pitchFamily="49" charset="0"/>
              </a:rPr>
              <a:t>	int </a:t>
            </a:r>
            <a:r>
              <a:rPr lang="en-US" sz="1200" dirty="0" err="1" smtClean="0">
                <a:latin typeface="Consolas" pitchFamily="49" charset="0"/>
                <a:cs typeface="Consolas" pitchFamily="49" charset="0"/>
              </a:rPr>
              <a:t>groesse</a:t>
            </a:r>
            <a:r>
              <a:rPr lang="en-US" sz="1200" dirty="0" smtClean="0">
                <a:latin typeface="Consolas" pitchFamily="49" charset="0"/>
                <a:cs typeface="Consolas" pitchFamily="49" charset="0"/>
              </a:rPr>
              <a:t>, masse, </a:t>
            </a:r>
            <a:r>
              <a:rPr lang="en-US" sz="1200" dirty="0" err="1" smtClean="0">
                <a:latin typeface="Consolas" pitchFamily="49" charset="0"/>
                <a:cs typeface="Consolas" pitchFamily="49" charset="0"/>
              </a:rPr>
              <a:t>bmi</a:t>
            </a:r>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a:p>
            <a:pPr>
              <a:buFontTx/>
              <a:buNone/>
            </a:pPr>
            <a:r>
              <a:rPr lang="en-US" sz="1200" dirty="0" smtClean="0">
                <a:latin typeface="Consolas" pitchFamily="49" charset="0"/>
                <a:cs typeface="Consolas" pitchFamily="49" charset="0"/>
              </a:rPr>
              <a:t>	float g; </a:t>
            </a:r>
          </a:p>
          <a:p>
            <a:pPr>
              <a:buFontTx/>
              <a:buNone/>
            </a:pPr>
            <a:r>
              <a:rPr lang="en-US" sz="1200" dirty="0">
                <a:latin typeface="Consolas" pitchFamily="49" charset="0"/>
                <a:cs typeface="Consolas" pitchFamily="49" charset="0"/>
              </a:rPr>
              <a:t>	</a:t>
            </a:r>
            <a:r>
              <a:rPr lang="en-US" sz="1200" dirty="0" err="1">
                <a:latin typeface="Consolas" pitchFamily="49" charset="0"/>
                <a:cs typeface="Consolas" pitchFamily="49" charset="0"/>
              </a:rPr>
              <a:t>printf</a:t>
            </a:r>
            <a:r>
              <a:rPr lang="en-US" sz="1200" dirty="0">
                <a:latin typeface="Consolas" pitchFamily="49" charset="0"/>
                <a:cs typeface="Consolas" pitchFamily="49" charset="0"/>
              </a:rPr>
              <a:t>("</a:t>
            </a:r>
            <a:r>
              <a:rPr lang="en-US" sz="1200" dirty="0" err="1">
                <a:latin typeface="Consolas" pitchFamily="49" charset="0"/>
                <a:cs typeface="Consolas" pitchFamily="49" charset="0"/>
              </a:rPr>
              <a:t>Eingabe</a:t>
            </a:r>
            <a:r>
              <a:rPr lang="en-US" sz="1200" dirty="0">
                <a:latin typeface="Consolas" pitchFamily="49" charset="0"/>
                <a:cs typeface="Consolas" pitchFamily="49" charset="0"/>
              </a:rPr>
              <a:t> der </a:t>
            </a:r>
            <a:r>
              <a:rPr lang="en-US" sz="1200" dirty="0" err="1">
                <a:latin typeface="Consolas" pitchFamily="49" charset="0"/>
                <a:cs typeface="Consolas" pitchFamily="49" charset="0"/>
              </a:rPr>
              <a:t>Koerpergroesse</a:t>
            </a:r>
            <a:r>
              <a:rPr lang="en-US" sz="1200" dirty="0">
                <a:latin typeface="Consolas" pitchFamily="49" charset="0"/>
                <a:cs typeface="Consolas" pitchFamily="49" charset="0"/>
              </a:rPr>
              <a:t> in cm\n");</a:t>
            </a:r>
          </a:p>
          <a:p>
            <a:pPr>
              <a:buFontTx/>
              <a:buNone/>
            </a:pPr>
            <a:r>
              <a:rPr lang="en-US" sz="1200" dirty="0">
                <a:latin typeface="Consolas" pitchFamily="49" charset="0"/>
                <a:cs typeface="Consolas" pitchFamily="49" charset="0"/>
              </a:rPr>
              <a:t>	</a:t>
            </a:r>
            <a:r>
              <a:rPr lang="en-US" sz="1200" dirty="0" err="1">
                <a:latin typeface="Consolas" pitchFamily="49" charset="0"/>
                <a:cs typeface="Consolas" pitchFamily="49" charset="0"/>
              </a:rPr>
              <a:t>scanf</a:t>
            </a:r>
            <a:r>
              <a:rPr lang="en-US" sz="1200" dirty="0">
                <a:latin typeface="Consolas" pitchFamily="49" charset="0"/>
                <a:cs typeface="Consolas" pitchFamily="49" charset="0"/>
              </a:rPr>
              <a:t>("%d",&amp;</a:t>
            </a:r>
            <a:r>
              <a:rPr lang="en-US" sz="1200" dirty="0" err="1">
                <a:latin typeface="Consolas" pitchFamily="49" charset="0"/>
                <a:cs typeface="Consolas" pitchFamily="49" charset="0"/>
              </a:rPr>
              <a:t>groesse</a:t>
            </a:r>
            <a:r>
              <a:rPr lang="en-US" sz="1200" dirty="0">
                <a:latin typeface="Consolas" pitchFamily="49" charset="0"/>
                <a:cs typeface="Consolas" pitchFamily="49" charset="0"/>
              </a:rPr>
              <a:t>);</a:t>
            </a:r>
          </a:p>
          <a:p>
            <a:pPr>
              <a:buFontTx/>
              <a:buNone/>
            </a:pPr>
            <a:r>
              <a:rPr lang="en-US" sz="1200" dirty="0">
                <a:latin typeface="Consolas" pitchFamily="49" charset="0"/>
                <a:cs typeface="Consolas" pitchFamily="49" charset="0"/>
              </a:rPr>
              <a:t>	</a:t>
            </a:r>
            <a:r>
              <a:rPr lang="en-US" sz="1200" dirty="0" err="1">
                <a:latin typeface="Consolas" pitchFamily="49" charset="0"/>
                <a:cs typeface="Consolas" pitchFamily="49" charset="0"/>
              </a:rPr>
              <a:t>printf</a:t>
            </a:r>
            <a:r>
              <a:rPr lang="en-US" sz="1200" dirty="0">
                <a:latin typeface="Consolas" pitchFamily="49" charset="0"/>
                <a:cs typeface="Consolas" pitchFamily="49" charset="0"/>
              </a:rPr>
              <a:t>("</a:t>
            </a:r>
            <a:r>
              <a:rPr lang="en-US" sz="1200" dirty="0" err="1">
                <a:latin typeface="Consolas" pitchFamily="49" charset="0"/>
                <a:cs typeface="Consolas" pitchFamily="49" charset="0"/>
              </a:rPr>
              <a:t>Eingabe</a:t>
            </a:r>
            <a:r>
              <a:rPr lang="en-US" sz="1200" dirty="0">
                <a:latin typeface="Consolas" pitchFamily="49" charset="0"/>
                <a:cs typeface="Consolas" pitchFamily="49" charset="0"/>
              </a:rPr>
              <a:t> der </a:t>
            </a:r>
            <a:r>
              <a:rPr lang="en-US" sz="1200" dirty="0" err="1">
                <a:latin typeface="Consolas" pitchFamily="49" charset="0"/>
                <a:cs typeface="Consolas" pitchFamily="49" charset="0"/>
              </a:rPr>
              <a:t>Koerpermasse</a:t>
            </a:r>
            <a:r>
              <a:rPr lang="en-US" sz="1200" dirty="0">
                <a:latin typeface="Consolas" pitchFamily="49" charset="0"/>
                <a:cs typeface="Consolas" pitchFamily="49" charset="0"/>
              </a:rPr>
              <a:t> in kg\n");</a:t>
            </a:r>
          </a:p>
          <a:p>
            <a:pPr>
              <a:buFontTx/>
              <a:buNone/>
            </a:pPr>
            <a:r>
              <a:rPr lang="en-US" sz="1200" dirty="0">
                <a:latin typeface="Consolas" pitchFamily="49" charset="0"/>
                <a:cs typeface="Consolas" pitchFamily="49" charset="0"/>
              </a:rPr>
              <a:t>	</a:t>
            </a:r>
            <a:r>
              <a:rPr lang="en-US" sz="1200" dirty="0" err="1">
                <a:latin typeface="Consolas" pitchFamily="49" charset="0"/>
                <a:cs typeface="Consolas" pitchFamily="49" charset="0"/>
              </a:rPr>
              <a:t>scanf</a:t>
            </a:r>
            <a:r>
              <a:rPr lang="en-US" sz="1200" dirty="0">
                <a:latin typeface="Consolas" pitchFamily="49" charset="0"/>
                <a:cs typeface="Consolas" pitchFamily="49" charset="0"/>
              </a:rPr>
              <a:t>("%</a:t>
            </a:r>
            <a:r>
              <a:rPr lang="en-US" sz="1200" dirty="0" err="1">
                <a:latin typeface="Consolas" pitchFamily="49" charset="0"/>
                <a:cs typeface="Consolas" pitchFamily="49" charset="0"/>
              </a:rPr>
              <a:t>d",&amp;masse</a:t>
            </a:r>
            <a:r>
              <a:rPr lang="en-US" sz="1200" dirty="0" smtClean="0">
                <a:latin typeface="Consolas" pitchFamily="49" charset="0"/>
                <a:cs typeface="Consolas" pitchFamily="49" charset="0"/>
              </a:rPr>
              <a:t>);</a:t>
            </a:r>
          </a:p>
          <a:p>
            <a:pPr>
              <a:buNone/>
            </a:pPr>
            <a:r>
              <a:rPr lang="en-US" sz="1200" dirty="0" smtClean="0">
                <a:latin typeface="Consolas" pitchFamily="49" charset="0"/>
                <a:cs typeface="Consolas" pitchFamily="49" charset="0"/>
              </a:rPr>
              <a:t>	g </a:t>
            </a:r>
            <a:r>
              <a:rPr lang="en-US" sz="1200" dirty="0">
                <a:latin typeface="Consolas" pitchFamily="49" charset="0"/>
                <a:cs typeface="Consolas" pitchFamily="49" charset="0"/>
              </a:rPr>
              <a:t>= </a:t>
            </a:r>
            <a:r>
              <a:rPr lang="en-US" sz="1200" dirty="0" err="1">
                <a:latin typeface="Consolas" pitchFamily="49" charset="0"/>
                <a:cs typeface="Consolas" pitchFamily="49" charset="0"/>
              </a:rPr>
              <a:t>groesse</a:t>
            </a:r>
            <a:r>
              <a:rPr lang="en-US" sz="1200" dirty="0">
                <a:latin typeface="Consolas" pitchFamily="49" charset="0"/>
                <a:cs typeface="Consolas" pitchFamily="49" charset="0"/>
              </a:rPr>
              <a:t>/100</a:t>
            </a:r>
            <a:r>
              <a:rPr lang="en-US" sz="1200" dirty="0" smtClean="0">
                <a:latin typeface="Consolas" pitchFamily="49" charset="0"/>
                <a:cs typeface="Consolas" pitchFamily="49" charset="0"/>
              </a:rPr>
              <a:t>.;</a:t>
            </a:r>
          </a:p>
          <a:p>
            <a:pPr>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   /* </a:t>
            </a:r>
            <a:r>
              <a:rPr lang="en-US" sz="1200" dirty="0" err="1" smtClean="0">
                <a:latin typeface="Consolas" pitchFamily="49" charset="0"/>
                <a:cs typeface="Consolas" pitchFamily="49" charset="0"/>
              </a:rPr>
              <a:t>Fehler</a:t>
            </a:r>
            <a:r>
              <a:rPr lang="en-US" sz="1200" dirty="0" smtClean="0">
                <a:latin typeface="Consolas" pitchFamily="49" charset="0"/>
                <a:cs typeface="Consolas" pitchFamily="49" charset="0"/>
              </a:rPr>
              <a:t>: g </a:t>
            </a:r>
            <a:r>
              <a:rPr lang="en-US" sz="1200" dirty="0">
                <a:latin typeface="Consolas" pitchFamily="49" charset="0"/>
                <a:cs typeface="Consolas" pitchFamily="49" charset="0"/>
              </a:rPr>
              <a:t>= </a:t>
            </a:r>
            <a:r>
              <a:rPr lang="en-US" sz="1200" dirty="0" err="1">
                <a:latin typeface="Consolas" pitchFamily="49" charset="0"/>
                <a:cs typeface="Consolas" pitchFamily="49" charset="0"/>
              </a:rPr>
              <a:t>groesse</a:t>
            </a:r>
            <a:r>
              <a:rPr lang="en-US" sz="1200" dirty="0">
                <a:latin typeface="Consolas" pitchFamily="49" charset="0"/>
                <a:cs typeface="Consolas" pitchFamily="49" charset="0"/>
              </a:rPr>
              <a:t>/100; </a:t>
            </a:r>
            <a:r>
              <a:rPr lang="en-US" sz="1200" dirty="0" smtClean="0">
                <a:latin typeface="Consolas" pitchFamily="49" charset="0"/>
                <a:cs typeface="Consolas" pitchFamily="49" charset="0"/>
              </a:rPr>
              <a:t>da </a:t>
            </a:r>
            <a:r>
              <a:rPr lang="en-US" sz="1200" dirty="0" err="1" smtClean="0">
                <a:latin typeface="Consolas" pitchFamily="49" charset="0"/>
                <a:cs typeface="Consolas" pitchFamily="49" charset="0"/>
              </a:rPr>
              <a:t>Ganzzahldivision</a:t>
            </a:r>
            <a:r>
              <a:rPr lang="en-US" sz="1200" dirty="0" smtClean="0">
                <a:latin typeface="Consolas" pitchFamily="49" charset="0"/>
                <a:cs typeface="Consolas" pitchFamily="49" charset="0"/>
              </a:rPr>
              <a:t> */</a:t>
            </a:r>
            <a:endParaRPr lang="en-US" sz="1200" dirty="0">
              <a:latin typeface="Consolas" pitchFamily="49" charset="0"/>
              <a:cs typeface="Consolas" pitchFamily="49" charset="0"/>
            </a:endParaRPr>
          </a:p>
          <a:p>
            <a:pPr>
              <a:buFontTx/>
              <a:buNone/>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bmi</a:t>
            </a:r>
            <a:r>
              <a:rPr lang="en-US" sz="1200" dirty="0" smtClean="0">
                <a:latin typeface="Consolas" pitchFamily="49" charset="0"/>
                <a:cs typeface="Consolas" pitchFamily="49" charset="0"/>
              </a:rPr>
              <a:t> </a:t>
            </a:r>
            <a:r>
              <a:rPr lang="en-US" sz="1200" dirty="0">
                <a:latin typeface="Consolas" pitchFamily="49" charset="0"/>
                <a:cs typeface="Consolas" pitchFamily="49" charset="0"/>
              </a:rPr>
              <a:t>= masse/(g*g);</a:t>
            </a:r>
          </a:p>
          <a:p>
            <a:pPr>
              <a:buFontTx/>
              <a:buNone/>
            </a:pPr>
            <a:r>
              <a:rPr lang="en-US" sz="1200" dirty="0">
                <a:latin typeface="Consolas" pitchFamily="49" charset="0"/>
                <a:cs typeface="Consolas" pitchFamily="49" charset="0"/>
              </a:rPr>
              <a:t>	</a:t>
            </a:r>
            <a:r>
              <a:rPr lang="en-US" sz="1200" dirty="0" err="1">
                <a:latin typeface="Consolas" pitchFamily="49" charset="0"/>
                <a:cs typeface="Consolas" pitchFamily="49" charset="0"/>
              </a:rPr>
              <a:t>printf</a:t>
            </a:r>
            <a:r>
              <a:rPr lang="en-US" sz="1200" dirty="0">
                <a:latin typeface="Consolas" pitchFamily="49" charset="0"/>
                <a:cs typeface="Consolas" pitchFamily="49" charset="0"/>
              </a:rPr>
              <a:t>("Der BMI </a:t>
            </a:r>
            <a:r>
              <a:rPr lang="en-US" sz="1200" dirty="0" err="1">
                <a:latin typeface="Consolas" pitchFamily="49" charset="0"/>
                <a:cs typeface="Consolas" pitchFamily="49" charset="0"/>
              </a:rPr>
              <a:t>betraegt</a:t>
            </a:r>
            <a:r>
              <a:rPr lang="en-US" sz="1200" dirty="0">
                <a:latin typeface="Consolas" pitchFamily="49" charset="0"/>
                <a:cs typeface="Consolas" pitchFamily="49" charset="0"/>
              </a:rPr>
              <a:t>  %d\n", </a:t>
            </a:r>
            <a:r>
              <a:rPr lang="en-US" sz="1200" dirty="0" err="1">
                <a:latin typeface="Consolas" pitchFamily="49" charset="0"/>
                <a:cs typeface="Consolas" pitchFamily="49" charset="0"/>
              </a:rPr>
              <a:t>bmi</a:t>
            </a:r>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a:p>
            <a:pPr>
              <a:buFontTx/>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a:p>
            <a:pPr>
              <a:buFontTx/>
              <a:buNone/>
            </a:pPr>
            <a:r>
              <a:rPr lang="en-US" sz="1200" dirty="0" smtClean="0">
                <a:solidFill>
                  <a:srgbClr val="000000"/>
                </a:solidFill>
                <a:latin typeface="Consolas" pitchFamily="49" charset="0"/>
              </a:rPr>
              <a:t/>
            </a:r>
            <a:br>
              <a:rPr lang="en-US" sz="1200" dirty="0" smtClean="0">
                <a:solidFill>
                  <a:srgbClr val="000000"/>
                </a:solidFill>
                <a:latin typeface="Consolas" pitchFamily="49" charset="0"/>
              </a:rPr>
            </a:br>
            <a:r>
              <a:rPr lang="en-US" sz="1200" dirty="0" smtClean="0">
                <a:solidFill>
                  <a:srgbClr val="000000"/>
                </a:solidFill>
                <a:latin typeface="Consolas" pitchFamily="49" charset="0"/>
              </a:rPr>
              <a:t/>
            </a:r>
            <a:br>
              <a:rPr lang="en-US" sz="1200" dirty="0" smtClean="0">
                <a:solidFill>
                  <a:srgbClr val="000000"/>
                </a:solidFill>
                <a:latin typeface="Consolas" pitchFamily="49" charset="0"/>
              </a:rPr>
            </a:br>
            <a:r>
              <a:rPr lang="en-US" sz="1200" dirty="0" smtClean="0">
                <a:solidFill>
                  <a:srgbClr val="000000"/>
                </a:solidFill>
                <a:latin typeface="Consolas" pitchFamily="49" charset="0"/>
              </a:rPr>
              <a:t/>
            </a:r>
            <a:br>
              <a:rPr lang="en-US" sz="1200" dirty="0" smtClean="0">
                <a:solidFill>
                  <a:srgbClr val="000000"/>
                </a:solidFill>
                <a:latin typeface="Consolas" pitchFamily="49" charset="0"/>
              </a:rPr>
            </a:br>
            <a:endParaRPr lang="en-US" sz="1200" dirty="0" smtClean="0">
              <a:solidFill>
                <a:srgbClr val="000000"/>
              </a:solidFill>
              <a:latin typeface="Consolas" pitchFamily="49" charset="0"/>
            </a:endParaRPr>
          </a:p>
          <a:p>
            <a:pPr>
              <a:buFontTx/>
              <a:buNone/>
            </a:pPr>
            <a:r>
              <a:rPr lang="en-US" sz="1200" dirty="0" smtClean="0">
                <a:latin typeface="Consolas" pitchFamily="49" charset="0"/>
              </a:rPr>
              <a:t/>
            </a:r>
            <a:br>
              <a:rPr lang="en-US" sz="1200" dirty="0" smtClean="0">
                <a:latin typeface="Consolas" pitchFamily="49" charset="0"/>
              </a:rPr>
            </a:br>
            <a:endParaRPr lang="en-US" sz="1200" dirty="0" smtClean="0">
              <a:latin typeface="Consolas" pitchFamily="49" charset="0"/>
            </a:endParaRPr>
          </a:p>
        </p:txBody>
      </p:sp>
      <p:sp>
        <p:nvSpPr>
          <p:cNvPr id="51204" name="Slide Number Placeholder 6"/>
          <p:cNvSpPr>
            <a:spLocks noGrp="1"/>
          </p:cNvSpPr>
          <p:nvPr>
            <p:ph type="sldNum" sz="quarter" idx="11"/>
          </p:nvPr>
        </p:nvSpPr>
        <p:spPr>
          <a:noFill/>
        </p:spPr>
        <p:txBody>
          <a:bodyPr/>
          <a:lstStyle/>
          <a:p>
            <a:fld id="{AFB41163-1BAE-4D0F-BC07-AD8498D210A6}" type="slidenum">
              <a:rPr lang="en-US" smtClean="0"/>
              <a:pPr/>
              <a:t>25</a:t>
            </a:fld>
            <a:endParaRPr lang="en-US" sz="1400" smtClean="0"/>
          </a:p>
        </p:txBody>
      </p:sp>
      <p:sp>
        <p:nvSpPr>
          <p:cNvPr id="51205" name="Footer Placeholder 7"/>
          <p:cNvSpPr>
            <a:spLocks noGrp="1"/>
          </p:cNvSpPr>
          <p:nvPr>
            <p:ph type="ftr" sz="quarter" idx="10"/>
          </p:nvPr>
        </p:nvSpPr>
        <p:spPr>
          <a:noFill/>
        </p:spPr>
        <p:txBody>
          <a:bodyPr/>
          <a:lstStyle/>
          <a:p>
            <a:r>
              <a:rPr lang="de-DE" smtClean="0"/>
              <a:t>Imperative Programmierung - Variablen und Arbeit mit SVN</a:t>
            </a:r>
            <a:endParaRPr lang="en-US" smtClean="0"/>
          </a:p>
        </p:txBody>
      </p:sp>
    </p:spTree>
    <p:extLst>
      <p:ext uri="{BB962C8B-B14F-4D97-AF65-F5344CB8AC3E}">
        <p14:creationId xmlns:p14="http://schemas.microsoft.com/office/powerpoint/2010/main" val="1047411835"/>
      </p:ext>
    </p:extLst>
  </p:cSld>
  <p:clrMapOvr>
    <a:masterClrMapping/>
  </p:clrMapOvr>
  <p:transition>
    <p:blinds/>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t>5. </a:t>
            </a:r>
            <a:r>
              <a:rPr lang="en-US" dirty="0" err="1" smtClean="0"/>
              <a:t>Lösung</a:t>
            </a:r>
            <a:r>
              <a:rPr lang="en-US" dirty="0" smtClean="0"/>
              <a:t> </a:t>
            </a:r>
            <a:r>
              <a:rPr lang="en-US" dirty="0" err="1" smtClean="0"/>
              <a:t>Schuhgröße</a:t>
            </a:r>
            <a:endParaRPr lang="en-US" dirty="0" smtClean="0"/>
          </a:p>
        </p:txBody>
      </p:sp>
      <p:sp>
        <p:nvSpPr>
          <p:cNvPr id="51203" name="Content Placeholder 2"/>
          <p:cNvSpPr>
            <a:spLocks noGrp="1"/>
          </p:cNvSpPr>
          <p:nvPr>
            <p:ph idx="1"/>
          </p:nvPr>
        </p:nvSpPr>
        <p:spPr>
          <a:xfrm>
            <a:off x="105345" y="1124744"/>
            <a:ext cx="8857109" cy="4800600"/>
          </a:xfrm>
        </p:spPr>
        <p:txBody>
          <a:bodyPr/>
          <a:lstStyle/>
          <a:p>
            <a:pPr>
              <a:buFontTx/>
              <a:buNone/>
            </a:pPr>
            <a:r>
              <a:rPr lang="en-US" sz="1200" dirty="0">
                <a:latin typeface="Consolas" pitchFamily="49" charset="0"/>
                <a:cs typeface="Consolas" pitchFamily="49" charset="0"/>
              </a:rPr>
              <a:t>#include &lt;</a:t>
            </a:r>
            <a:r>
              <a:rPr lang="en-US" sz="1200" dirty="0" err="1">
                <a:latin typeface="Consolas" pitchFamily="49" charset="0"/>
                <a:cs typeface="Consolas" pitchFamily="49" charset="0"/>
              </a:rPr>
              <a:t>stdio.h</a:t>
            </a:r>
            <a:r>
              <a:rPr lang="en-US" sz="1200" dirty="0">
                <a:latin typeface="Consolas" pitchFamily="49" charset="0"/>
                <a:cs typeface="Consolas" pitchFamily="49" charset="0"/>
              </a:rPr>
              <a:t>&gt;</a:t>
            </a:r>
          </a:p>
          <a:p>
            <a:pPr>
              <a:buFontTx/>
              <a:buNone/>
            </a:pPr>
            <a:endParaRPr lang="en-US" sz="1200" dirty="0" smtClean="0">
              <a:latin typeface="Consolas" pitchFamily="49" charset="0"/>
              <a:cs typeface="Consolas" pitchFamily="49" charset="0"/>
            </a:endParaRPr>
          </a:p>
          <a:p>
            <a:pPr>
              <a:buFontTx/>
              <a:buNone/>
            </a:pPr>
            <a:r>
              <a:rPr lang="en-US" sz="1200" dirty="0" smtClean="0">
                <a:latin typeface="Consolas" pitchFamily="49" charset="0"/>
                <a:cs typeface="Consolas" pitchFamily="49" charset="0"/>
              </a:rPr>
              <a:t>int </a:t>
            </a:r>
            <a:r>
              <a:rPr lang="en-US" sz="1200" dirty="0" err="1">
                <a:latin typeface="Consolas" pitchFamily="49" charset="0"/>
                <a:cs typeface="Consolas" pitchFamily="49" charset="0"/>
              </a:rPr>
              <a:t>fusslaenge</a:t>
            </a:r>
            <a:r>
              <a:rPr lang="en-US" sz="1200" dirty="0">
                <a:latin typeface="Consolas" pitchFamily="49" charset="0"/>
                <a:cs typeface="Consolas" pitchFamily="49" charset="0"/>
              </a:rPr>
              <a:t>;</a:t>
            </a:r>
          </a:p>
          <a:p>
            <a:pPr>
              <a:buFontTx/>
              <a:buNone/>
            </a:pPr>
            <a:endParaRPr lang="en-US" sz="1200" dirty="0">
              <a:latin typeface="Consolas" pitchFamily="49" charset="0"/>
              <a:cs typeface="Consolas" pitchFamily="49" charset="0"/>
            </a:endParaRPr>
          </a:p>
          <a:p>
            <a:pPr>
              <a:buFontTx/>
              <a:buNone/>
            </a:pPr>
            <a:r>
              <a:rPr lang="en-US" sz="1200" dirty="0" err="1">
                <a:latin typeface="Consolas" pitchFamily="49" charset="0"/>
                <a:cs typeface="Consolas" pitchFamily="49" charset="0"/>
              </a:rPr>
              <a:t>schuhgroesse_de</a:t>
            </a:r>
            <a:r>
              <a:rPr lang="en-US" sz="1200" dirty="0">
                <a:latin typeface="Consolas" pitchFamily="49" charset="0"/>
                <a:cs typeface="Consolas" pitchFamily="49" charset="0"/>
              </a:rPr>
              <a:t>() {</a:t>
            </a:r>
          </a:p>
          <a:p>
            <a:pPr>
              <a:buFontTx/>
              <a:buNone/>
            </a:pPr>
            <a:r>
              <a:rPr lang="en-US" sz="1200" dirty="0">
                <a:latin typeface="Consolas" pitchFamily="49" charset="0"/>
                <a:cs typeface="Consolas" pitchFamily="49" charset="0"/>
              </a:rPr>
              <a:t>	float </a:t>
            </a:r>
            <a:r>
              <a:rPr lang="en-US" sz="1200" dirty="0" err="1">
                <a:latin typeface="Consolas" pitchFamily="49" charset="0"/>
                <a:cs typeface="Consolas" pitchFamily="49" charset="0"/>
              </a:rPr>
              <a:t>schuhgroesse</a:t>
            </a:r>
            <a:r>
              <a:rPr lang="en-US" sz="1200" dirty="0">
                <a:latin typeface="Consolas" pitchFamily="49" charset="0"/>
                <a:cs typeface="Consolas" pitchFamily="49" charset="0"/>
              </a:rPr>
              <a:t> = (int)((</a:t>
            </a:r>
            <a:r>
              <a:rPr lang="en-US" sz="1200" dirty="0" err="1">
                <a:latin typeface="Consolas" pitchFamily="49" charset="0"/>
                <a:cs typeface="Consolas" pitchFamily="49" charset="0"/>
              </a:rPr>
              <a:t>fusslaenge</a:t>
            </a:r>
            <a:r>
              <a:rPr lang="en-US" sz="1200" dirty="0">
                <a:latin typeface="Consolas" pitchFamily="49" charset="0"/>
                <a:cs typeface="Consolas" pitchFamily="49" charset="0"/>
              </a:rPr>
              <a:t> + 1.54)/0.667);</a:t>
            </a:r>
          </a:p>
          <a:p>
            <a:pPr>
              <a:buFontTx/>
              <a:buNone/>
            </a:pPr>
            <a:r>
              <a:rPr lang="en-US" sz="1200" dirty="0">
                <a:latin typeface="Consolas" pitchFamily="49" charset="0"/>
                <a:cs typeface="Consolas" pitchFamily="49" charset="0"/>
              </a:rPr>
              <a:t>	</a:t>
            </a:r>
            <a:r>
              <a:rPr lang="en-US" sz="1200" dirty="0" err="1">
                <a:latin typeface="Consolas" pitchFamily="49" charset="0"/>
                <a:cs typeface="Consolas" pitchFamily="49" charset="0"/>
              </a:rPr>
              <a:t>printf</a:t>
            </a:r>
            <a:r>
              <a:rPr lang="en-US" sz="1200" dirty="0">
                <a:latin typeface="Consolas" pitchFamily="49" charset="0"/>
                <a:cs typeface="Consolas" pitchFamily="49" charset="0"/>
              </a:rPr>
              <a:t>("Die </a:t>
            </a:r>
            <a:r>
              <a:rPr lang="en-US" sz="1200" dirty="0" err="1">
                <a:latin typeface="Consolas" pitchFamily="49" charset="0"/>
                <a:cs typeface="Consolas" pitchFamily="49" charset="0"/>
              </a:rPr>
              <a:t>Schuhgroesse</a:t>
            </a:r>
            <a:r>
              <a:rPr lang="en-US" sz="1200" dirty="0">
                <a:latin typeface="Consolas" pitchFamily="49" charset="0"/>
                <a:cs typeface="Consolas" pitchFamily="49" charset="0"/>
              </a:rPr>
              <a:t> </a:t>
            </a:r>
            <a:r>
              <a:rPr lang="en-US" sz="1200" dirty="0" err="1">
                <a:latin typeface="Consolas" pitchFamily="49" charset="0"/>
                <a:cs typeface="Consolas" pitchFamily="49" charset="0"/>
              </a:rPr>
              <a:t>betraegt</a:t>
            </a:r>
            <a:r>
              <a:rPr lang="en-US" sz="1200" dirty="0">
                <a:latin typeface="Consolas" pitchFamily="49" charset="0"/>
                <a:cs typeface="Consolas" pitchFamily="49" charset="0"/>
              </a:rPr>
              <a:t> in Deutschland </a:t>
            </a:r>
            <a:r>
              <a:rPr lang="en-US" sz="1200" dirty="0" smtClean="0">
                <a:latin typeface="Consolas" pitchFamily="49" charset="0"/>
                <a:cs typeface="Consolas" pitchFamily="49" charset="0"/>
              </a:rPr>
              <a:t>%.0f</a:t>
            </a:r>
            <a:r>
              <a:rPr lang="en-US" sz="1200" dirty="0">
                <a:latin typeface="Consolas" pitchFamily="49" charset="0"/>
                <a:cs typeface="Consolas" pitchFamily="49" charset="0"/>
              </a:rPr>
              <a:t>, </a:t>
            </a:r>
            <a:r>
              <a:rPr lang="en-US" sz="1200" dirty="0" err="1">
                <a:latin typeface="Consolas" pitchFamily="49" charset="0"/>
                <a:cs typeface="Consolas" pitchFamily="49" charset="0"/>
              </a:rPr>
              <a:t>bei</a:t>
            </a:r>
            <a:r>
              <a:rPr lang="en-US" sz="1200" dirty="0">
                <a:latin typeface="Consolas" pitchFamily="49" charset="0"/>
                <a:cs typeface="Consolas" pitchFamily="49" charset="0"/>
              </a:rPr>
              <a:t> </a:t>
            </a:r>
            <a:r>
              <a:rPr lang="en-US" sz="1200" dirty="0" err="1">
                <a:latin typeface="Consolas" pitchFamily="49" charset="0"/>
                <a:cs typeface="Consolas" pitchFamily="49" charset="0"/>
              </a:rPr>
              <a:t>einer</a:t>
            </a:r>
            <a:r>
              <a:rPr lang="en-US" sz="1200" dirty="0">
                <a:latin typeface="Consolas" pitchFamily="49" charset="0"/>
                <a:cs typeface="Consolas" pitchFamily="49" charset="0"/>
              </a:rPr>
              <a:t> </a:t>
            </a:r>
            <a:r>
              <a:rPr lang="en-US" sz="1200" dirty="0" err="1">
                <a:latin typeface="Consolas" pitchFamily="49" charset="0"/>
                <a:cs typeface="Consolas" pitchFamily="49" charset="0"/>
              </a:rPr>
              <a:t>Fusslaenge</a:t>
            </a:r>
            <a:r>
              <a:rPr lang="en-US" sz="1200" dirty="0">
                <a:latin typeface="Consolas" pitchFamily="49" charset="0"/>
                <a:cs typeface="Consolas" pitchFamily="49" charset="0"/>
              </a:rPr>
              <a:t> von %d cm\n", </a:t>
            </a:r>
            <a:r>
              <a:rPr lang="en-US" sz="1200" dirty="0" err="1">
                <a:latin typeface="Consolas" pitchFamily="49" charset="0"/>
                <a:cs typeface="Consolas" pitchFamily="49" charset="0"/>
              </a:rPr>
              <a:t>schuhgroesse</a:t>
            </a:r>
            <a:r>
              <a:rPr lang="en-US" sz="1200" dirty="0">
                <a:latin typeface="Consolas" pitchFamily="49" charset="0"/>
                <a:cs typeface="Consolas" pitchFamily="49" charset="0"/>
              </a:rPr>
              <a:t>, </a:t>
            </a:r>
            <a:r>
              <a:rPr lang="en-US" sz="1200" dirty="0" err="1">
                <a:latin typeface="Consolas" pitchFamily="49" charset="0"/>
                <a:cs typeface="Consolas" pitchFamily="49" charset="0"/>
              </a:rPr>
              <a:t>fusslaenge</a:t>
            </a:r>
            <a:r>
              <a:rPr lang="en-US" sz="1200" dirty="0">
                <a:latin typeface="Consolas" pitchFamily="49" charset="0"/>
                <a:cs typeface="Consolas" pitchFamily="49" charset="0"/>
              </a:rPr>
              <a:t>);</a:t>
            </a:r>
          </a:p>
          <a:p>
            <a:pPr>
              <a:buFontTx/>
              <a:buNone/>
            </a:pPr>
            <a:r>
              <a:rPr lang="en-US" sz="1200" dirty="0">
                <a:latin typeface="Consolas" pitchFamily="49" charset="0"/>
                <a:cs typeface="Consolas" pitchFamily="49" charset="0"/>
              </a:rPr>
              <a:t>}</a:t>
            </a:r>
          </a:p>
          <a:p>
            <a:pPr>
              <a:buFontTx/>
              <a:buNone/>
            </a:pPr>
            <a:endParaRPr lang="en-US" sz="1200" dirty="0">
              <a:latin typeface="Consolas" pitchFamily="49" charset="0"/>
              <a:cs typeface="Consolas" pitchFamily="49" charset="0"/>
            </a:endParaRPr>
          </a:p>
          <a:p>
            <a:pPr>
              <a:buFontTx/>
              <a:buNone/>
            </a:pPr>
            <a:r>
              <a:rPr lang="en-US" sz="1200" dirty="0" err="1">
                <a:latin typeface="Consolas" pitchFamily="49" charset="0"/>
                <a:cs typeface="Consolas" pitchFamily="49" charset="0"/>
              </a:rPr>
              <a:t>schuhgroesse_eu</a:t>
            </a:r>
            <a:r>
              <a:rPr lang="en-US" sz="1200" dirty="0">
                <a:latin typeface="Consolas" pitchFamily="49" charset="0"/>
                <a:cs typeface="Consolas" pitchFamily="49" charset="0"/>
              </a:rPr>
              <a:t>() {</a:t>
            </a:r>
          </a:p>
          <a:p>
            <a:pPr>
              <a:buFontTx/>
              <a:buNone/>
            </a:pPr>
            <a:r>
              <a:rPr lang="en-US" sz="1200" dirty="0">
                <a:latin typeface="Consolas" pitchFamily="49" charset="0"/>
                <a:cs typeface="Consolas" pitchFamily="49" charset="0"/>
              </a:rPr>
              <a:t>	float </a:t>
            </a:r>
            <a:r>
              <a:rPr lang="en-US" sz="1200" dirty="0" err="1">
                <a:latin typeface="Consolas" pitchFamily="49" charset="0"/>
                <a:cs typeface="Consolas" pitchFamily="49" charset="0"/>
              </a:rPr>
              <a:t>schuhgroesse</a:t>
            </a:r>
            <a:r>
              <a:rPr lang="en-US" sz="1200" dirty="0">
                <a:latin typeface="Consolas" pitchFamily="49" charset="0"/>
                <a:cs typeface="Consolas" pitchFamily="49" charset="0"/>
              </a:rPr>
              <a:t> = (int)((</a:t>
            </a:r>
            <a:r>
              <a:rPr lang="en-US" sz="1200" dirty="0" err="1">
                <a:latin typeface="Consolas" pitchFamily="49" charset="0"/>
                <a:cs typeface="Consolas" pitchFamily="49" charset="0"/>
              </a:rPr>
              <a:t>fusslaenge</a:t>
            </a:r>
            <a:r>
              <a:rPr lang="en-US" sz="1200" dirty="0">
                <a:latin typeface="Consolas" pitchFamily="49" charset="0"/>
                <a:cs typeface="Consolas" pitchFamily="49" charset="0"/>
              </a:rPr>
              <a:t> + 1.5)*1.5);</a:t>
            </a:r>
          </a:p>
          <a:p>
            <a:pPr>
              <a:buFontTx/>
              <a:buNone/>
            </a:pPr>
            <a:r>
              <a:rPr lang="en-US" sz="1200" dirty="0">
                <a:latin typeface="Consolas" pitchFamily="49" charset="0"/>
                <a:cs typeface="Consolas" pitchFamily="49" charset="0"/>
              </a:rPr>
              <a:t>	</a:t>
            </a:r>
            <a:r>
              <a:rPr lang="en-US" sz="1200" dirty="0" err="1">
                <a:latin typeface="Consolas" pitchFamily="49" charset="0"/>
                <a:cs typeface="Consolas" pitchFamily="49" charset="0"/>
              </a:rPr>
              <a:t>printf</a:t>
            </a:r>
            <a:r>
              <a:rPr lang="en-US" sz="1200" dirty="0">
                <a:latin typeface="Consolas" pitchFamily="49" charset="0"/>
                <a:cs typeface="Consolas" pitchFamily="49" charset="0"/>
              </a:rPr>
              <a:t>("Die </a:t>
            </a:r>
            <a:r>
              <a:rPr lang="en-US" sz="1200" dirty="0" err="1">
                <a:latin typeface="Consolas" pitchFamily="49" charset="0"/>
                <a:cs typeface="Consolas" pitchFamily="49" charset="0"/>
              </a:rPr>
              <a:t>Schuhgroesse</a:t>
            </a:r>
            <a:r>
              <a:rPr lang="en-US" sz="1200" dirty="0">
                <a:latin typeface="Consolas" pitchFamily="49" charset="0"/>
                <a:cs typeface="Consolas" pitchFamily="49" charset="0"/>
              </a:rPr>
              <a:t> </a:t>
            </a:r>
            <a:r>
              <a:rPr lang="en-US" sz="1200" dirty="0" err="1">
                <a:latin typeface="Consolas" pitchFamily="49" charset="0"/>
                <a:cs typeface="Consolas" pitchFamily="49" charset="0"/>
              </a:rPr>
              <a:t>betraegt</a:t>
            </a:r>
            <a:r>
              <a:rPr lang="en-US" sz="1200" dirty="0">
                <a:latin typeface="Consolas" pitchFamily="49" charset="0"/>
                <a:cs typeface="Consolas" pitchFamily="49" charset="0"/>
              </a:rPr>
              <a:t> in Europa </a:t>
            </a:r>
            <a:r>
              <a:rPr lang="en-US" sz="1200" dirty="0" smtClean="0">
                <a:latin typeface="Consolas" pitchFamily="49" charset="0"/>
                <a:cs typeface="Consolas" pitchFamily="49" charset="0"/>
              </a:rPr>
              <a:t>%.0f</a:t>
            </a:r>
            <a:r>
              <a:rPr lang="en-US" sz="1200" dirty="0">
                <a:latin typeface="Consolas" pitchFamily="49" charset="0"/>
                <a:cs typeface="Consolas" pitchFamily="49" charset="0"/>
              </a:rPr>
              <a:t>, </a:t>
            </a:r>
            <a:r>
              <a:rPr lang="en-US" sz="1200" dirty="0" err="1">
                <a:latin typeface="Consolas" pitchFamily="49" charset="0"/>
                <a:cs typeface="Consolas" pitchFamily="49" charset="0"/>
              </a:rPr>
              <a:t>bei</a:t>
            </a:r>
            <a:r>
              <a:rPr lang="en-US" sz="1200" dirty="0">
                <a:latin typeface="Consolas" pitchFamily="49" charset="0"/>
                <a:cs typeface="Consolas" pitchFamily="49" charset="0"/>
              </a:rPr>
              <a:t> </a:t>
            </a:r>
            <a:r>
              <a:rPr lang="en-US" sz="1200" dirty="0" err="1">
                <a:latin typeface="Consolas" pitchFamily="49" charset="0"/>
                <a:cs typeface="Consolas" pitchFamily="49" charset="0"/>
              </a:rPr>
              <a:t>einer</a:t>
            </a:r>
            <a:r>
              <a:rPr lang="en-US" sz="1200" dirty="0">
                <a:latin typeface="Consolas" pitchFamily="49" charset="0"/>
                <a:cs typeface="Consolas" pitchFamily="49" charset="0"/>
              </a:rPr>
              <a:t> </a:t>
            </a:r>
            <a:r>
              <a:rPr lang="en-US" sz="1200" dirty="0" err="1">
                <a:latin typeface="Consolas" pitchFamily="49" charset="0"/>
                <a:cs typeface="Consolas" pitchFamily="49" charset="0"/>
              </a:rPr>
              <a:t>Fusslaenge</a:t>
            </a:r>
            <a:r>
              <a:rPr lang="en-US" sz="1200" dirty="0">
                <a:latin typeface="Consolas" pitchFamily="49" charset="0"/>
                <a:cs typeface="Consolas" pitchFamily="49" charset="0"/>
              </a:rPr>
              <a:t> von %d cm\n", </a:t>
            </a:r>
            <a:r>
              <a:rPr lang="en-US" sz="1200" dirty="0" err="1">
                <a:latin typeface="Consolas" pitchFamily="49" charset="0"/>
                <a:cs typeface="Consolas" pitchFamily="49" charset="0"/>
              </a:rPr>
              <a:t>schuhgroesse</a:t>
            </a:r>
            <a:r>
              <a:rPr lang="en-US" sz="1200" dirty="0">
                <a:latin typeface="Consolas" pitchFamily="49" charset="0"/>
                <a:cs typeface="Consolas" pitchFamily="49" charset="0"/>
              </a:rPr>
              <a:t>, </a:t>
            </a:r>
            <a:r>
              <a:rPr lang="en-US" sz="1200" dirty="0" err="1">
                <a:latin typeface="Consolas" pitchFamily="49" charset="0"/>
                <a:cs typeface="Consolas" pitchFamily="49" charset="0"/>
              </a:rPr>
              <a:t>fusslaenge</a:t>
            </a:r>
            <a:r>
              <a:rPr lang="en-US" sz="1200" dirty="0">
                <a:latin typeface="Consolas" pitchFamily="49" charset="0"/>
                <a:cs typeface="Consolas" pitchFamily="49" charset="0"/>
              </a:rPr>
              <a:t>);</a:t>
            </a:r>
          </a:p>
          <a:p>
            <a:pPr>
              <a:buFontTx/>
              <a:buNone/>
            </a:pPr>
            <a:r>
              <a:rPr lang="en-US" sz="1200" dirty="0">
                <a:latin typeface="Consolas" pitchFamily="49" charset="0"/>
                <a:cs typeface="Consolas" pitchFamily="49" charset="0"/>
              </a:rPr>
              <a:t>}</a:t>
            </a:r>
          </a:p>
          <a:p>
            <a:pPr>
              <a:buFontTx/>
              <a:buNone/>
            </a:pPr>
            <a:endParaRPr lang="en-US" sz="1200" dirty="0">
              <a:latin typeface="Consolas" pitchFamily="49" charset="0"/>
              <a:cs typeface="Consolas" pitchFamily="49" charset="0"/>
            </a:endParaRPr>
          </a:p>
          <a:p>
            <a:pPr>
              <a:buFontTx/>
              <a:buNone/>
            </a:pPr>
            <a:r>
              <a:rPr lang="en-US" sz="1200" dirty="0" err="1">
                <a:latin typeface="Consolas" pitchFamily="49" charset="0"/>
                <a:cs typeface="Consolas" pitchFamily="49" charset="0"/>
              </a:rPr>
              <a:t>schuhgroesse_usa</a:t>
            </a:r>
            <a:r>
              <a:rPr lang="en-US" sz="1200" dirty="0">
                <a:latin typeface="Consolas" pitchFamily="49" charset="0"/>
                <a:cs typeface="Consolas" pitchFamily="49" charset="0"/>
              </a:rPr>
              <a:t>() {</a:t>
            </a:r>
          </a:p>
          <a:p>
            <a:pPr>
              <a:buFontTx/>
              <a:buNone/>
            </a:pPr>
            <a:r>
              <a:rPr lang="en-US" sz="1200" dirty="0">
                <a:latin typeface="Consolas" pitchFamily="49" charset="0"/>
                <a:cs typeface="Consolas" pitchFamily="49" charset="0"/>
              </a:rPr>
              <a:t>	float </a:t>
            </a:r>
            <a:r>
              <a:rPr lang="en-US" sz="1200" dirty="0" err="1">
                <a:latin typeface="Consolas" pitchFamily="49" charset="0"/>
                <a:cs typeface="Consolas" pitchFamily="49" charset="0"/>
              </a:rPr>
              <a:t>schuhgroesse</a:t>
            </a:r>
            <a:r>
              <a:rPr lang="en-US" sz="1200" dirty="0">
                <a:latin typeface="Consolas" pitchFamily="49" charset="0"/>
                <a:cs typeface="Consolas" pitchFamily="49" charset="0"/>
              </a:rPr>
              <a:t> = (0.5)*(int) (2.0 </a:t>
            </a:r>
            <a:r>
              <a:rPr lang="en-US" sz="1200" dirty="0" smtClean="0">
                <a:latin typeface="Consolas" pitchFamily="49" charset="0"/>
                <a:cs typeface="Consolas" pitchFamily="49" charset="0"/>
              </a:rPr>
              <a:t>*((</a:t>
            </a:r>
            <a:r>
              <a:rPr lang="en-US" sz="1200" dirty="0" err="1">
                <a:latin typeface="Consolas" pitchFamily="49" charset="0"/>
                <a:cs typeface="Consolas" pitchFamily="49" charset="0"/>
              </a:rPr>
              <a:t>fusslaenge</a:t>
            </a:r>
            <a:r>
              <a:rPr lang="en-US" sz="1200" dirty="0">
                <a:latin typeface="Consolas" pitchFamily="49" charset="0"/>
                <a:cs typeface="Consolas" pitchFamily="49" charset="0"/>
              </a:rPr>
              <a:t> + 1.54)*3/2.54 - 24</a:t>
            </a:r>
            <a:r>
              <a:rPr lang="en-US" sz="1200" dirty="0" smtClean="0">
                <a:latin typeface="Consolas" pitchFamily="49" charset="0"/>
                <a:cs typeface="Consolas" pitchFamily="49" charset="0"/>
              </a:rPr>
              <a:t>)); </a:t>
            </a:r>
          </a:p>
          <a:p>
            <a:pPr>
              <a:buFontTx/>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    /* </a:t>
            </a:r>
            <a:r>
              <a:rPr lang="en-US" sz="1200" dirty="0" err="1">
                <a:latin typeface="Consolas" pitchFamily="49" charset="0"/>
                <a:cs typeface="Consolas" pitchFamily="49" charset="0"/>
              </a:rPr>
              <a:t>Bei</a:t>
            </a:r>
            <a:r>
              <a:rPr lang="en-US" sz="1200" dirty="0">
                <a:latin typeface="Consolas" pitchFamily="49" charset="0"/>
                <a:cs typeface="Consolas" pitchFamily="49" charset="0"/>
              </a:rPr>
              <a:t> </a:t>
            </a:r>
            <a:r>
              <a:rPr lang="en-US" sz="1200" dirty="0" err="1">
                <a:latin typeface="Consolas" pitchFamily="49" charset="0"/>
                <a:cs typeface="Consolas" pitchFamily="49" charset="0"/>
              </a:rPr>
              <a:t>Herren</a:t>
            </a:r>
            <a:r>
              <a:rPr lang="en-US" sz="1200" dirty="0">
                <a:latin typeface="Consolas" pitchFamily="49" charset="0"/>
                <a:cs typeface="Consolas" pitchFamily="49" charset="0"/>
              </a:rPr>
              <a:t>, Damen </a:t>
            </a:r>
            <a:r>
              <a:rPr lang="en-US" sz="1200" dirty="0" err="1">
                <a:latin typeface="Consolas" pitchFamily="49" charset="0"/>
                <a:cs typeface="Consolas" pitchFamily="49" charset="0"/>
              </a:rPr>
              <a:t>Bitte</a:t>
            </a:r>
            <a:r>
              <a:rPr lang="en-US" sz="1200" dirty="0">
                <a:latin typeface="Consolas" pitchFamily="49" charset="0"/>
                <a:cs typeface="Consolas" pitchFamily="49" charset="0"/>
              </a:rPr>
              <a:t> -23 </a:t>
            </a:r>
            <a:r>
              <a:rPr lang="en-US" sz="1200" dirty="0" err="1">
                <a:latin typeface="Consolas" pitchFamily="49" charset="0"/>
                <a:cs typeface="Consolas" pitchFamily="49" charset="0"/>
              </a:rPr>
              <a:t>einsetzen</a:t>
            </a:r>
            <a:r>
              <a:rPr lang="en-US" sz="1200" dirty="0">
                <a:latin typeface="Consolas" pitchFamily="49" charset="0"/>
                <a:cs typeface="Consolas" pitchFamily="49" charset="0"/>
              </a:rPr>
              <a:t> */</a:t>
            </a:r>
          </a:p>
          <a:p>
            <a:pPr>
              <a:buFontTx/>
              <a:buNone/>
            </a:pPr>
            <a:r>
              <a:rPr lang="en-US" sz="1200" dirty="0">
                <a:latin typeface="Consolas" pitchFamily="49" charset="0"/>
                <a:cs typeface="Consolas" pitchFamily="49" charset="0"/>
              </a:rPr>
              <a:t>	</a:t>
            </a:r>
            <a:r>
              <a:rPr lang="en-US" sz="1200" dirty="0" err="1">
                <a:latin typeface="Consolas" pitchFamily="49" charset="0"/>
                <a:cs typeface="Consolas" pitchFamily="49" charset="0"/>
              </a:rPr>
              <a:t>printf</a:t>
            </a:r>
            <a:r>
              <a:rPr lang="en-US" sz="1200" dirty="0">
                <a:latin typeface="Consolas" pitchFamily="49" charset="0"/>
                <a:cs typeface="Consolas" pitchFamily="49" charset="0"/>
              </a:rPr>
              <a:t>("Die </a:t>
            </a:r>
            <a:r>
              <a:rPr lang="en-US" sz="1200" dirty="0" err="1">
                <a:latin typeface="Consolas" pitchFamily="49" charset="0"/>
                <a:cs typeface="Consolas" pitchFamily="49" charset="0"/>
              </a:rPr>
              <a:t>Schuhgroesse</a:t>
            </a:r>
            <a:r>
              <a:rPr lang="en-US" sz="1200" dirty="0">
                <a:latin typeface="Consolas" pitchFamily="49" charset="0"/>
                <a:cs typeface="Consolas" pitchFamily="49" charset="0"/>
              </a:rPr>
              <a:t> </a:t>
            </a:r>
            <a:r>
              <a:rPr lang="en-US" sz="1200" dirty="0" err="1">
                <a:latin typeface="Consolas" pitchFamily="49" charset="0"/>
                <a:cs typeface="Consolas" pitchFamily="49" charset="0"/>
              </a:rPr>
              <a:t>betraegt</a:t>
            </a:r>
            <a:r>
              <a:rPr lang="en-US" sz="1200" dirty="0">
                <a:latin typeface="Consolas" pitchFamily="49" charset="0"/>
                <a:cs typeface="Consolas" pitchFamily="49" charset="0"/>
              </a:rPr>
              <a:t> in den USA %.1f, </a:t>
            </a:r>
            <a:r>
              <a:rPr lang="en-US" sz="1200" dirty="0" err="1">
                <a:latin typeface="Consolas" pitchFamily="49" charset="0"/>
                <a:cs typeface="Consolas" pitchFamily="49" charset="0"/>
              </a:rPr>
              <a:t>bei</a:t>
            </a:r>
            <a:r>
              <a:rPr lang="en-US" sz="1200" dirty="0">
                <a:latin typeface="Consolas" pitchFamily="49" charset="0"/>
                <a:cs typeface="Consolas" pitchFamily="49" charset="0"/>
              </a:rPr>
              <a:t> </a:t>
            </a:r>
            <a:r>
              <a:rPr lang="en-US" sz="1200" dirty="0" err="1">
                <a:latin typeface="Consolas" pitchFamily="49" charset="0"/>
                <a:cs typeface="Consolas" pitchFamily="49" charset="0"/>
              </a:rPr>
              <a:t>einer</a:t>
            </a:r>
            <a:r>
              <a:rPr lang="en-US" sz="1200" dirty="0">
                <a:latin typeface="Consolas" pitchFamily="49" charset="0"/>
                <a:cs typeface="Consolas" pitchFamily="49" charset="0"/>
              </a:rPr>
              <a:t> </a:t>
            </a:r>
            <a:r>
              <a:rPr lang="en-US" sz="1200" dirty="0" err="1">
                <a:latin typeface="Consolas" pitchFamily="49" charset="0"/>
                <a:cs typeface="Consolas" pitchFamily="49" charset="0"/>
              </a:rPr>
              <a:t>Fusslaenge</a:t>
            </a:r>
            <a:r>
              <a:rPr lang="en-US" sz="1200" dirty="0">
                <a:latin typeface="Consolas" pitchFamily="49" charset="0"/>
                <a:cs typeface="Consolas" pitchFamily="49" charset="0"/>
              </a:rPr>
              <a:t> von %d cm\n", </a:t>
            </a:r>
            <a:r>
              <a:rPr lang="en-US" sz="1200" dirty="0" err="1">
                <a:latin typeface="Consolas" pitchFamily="49" charset="0"/>
                <a:cs typeface="Consolas" pitchFamily="49" charset="0"/>
              </a:rPr>
              <a:t>schuhgroesse</a:t>
            </a:r>
            <a:r>
              <a:rPr lang="en-US" sz="1200" dirty="0">
                <a:latin typeface="Consolas" pitchFamily="49" charset="0"/>
                <a:cs typeface="Consolas" pitchFamily="49" charset="0"/>
              </a:rPr>
              <a:t>, </a:t>
            </a:r>
            <a:r>
              <a:rPr lang="en-US" sz="1200" dirty="0" err="1">
                <a:latin typeface="Consolas" pitchFamily="49" charset="0"/>
                <a:cs typeface="Consolas" pitchFamily="49" charset="0"/>
              </a:rPr>
              <a:t>fusslaenge</a:t>
            </a:r>
            <a:r>
              <a:rPr lang="en-US" sz="1200" dirty="0">
                <a:latin typeface="Consolas" pitchFamily="49" charset="0"/>
                <a:cs typeface="Consolas" pitchFamily="49" charset="0"/>
              </a:rPr>
              <a:t>);</a:t>
            </a:r>
          </a:p>
          <a:p>
            <a:pPr>
              <a:buFontTx/>
              <a:buNone/>
            </a:pPr>
            <a:r>
              <a:rPr lang="en-US" sz="1200" dirty="0">
                <a:latin typeface="Consolas" pitchFamily="49" charset="0"/>
                <a:cs typeface="Consolas" pitchFamily="49" charset="0"/>
              </a:rPr>
              <a:t>}</a:t>
            </a:r>
          </a:p>
          <a:p>
            <a:pPr>
              <a:buFontTx/>
              <a:buNone/>
            </a:pPr>
            <a:endParaRPr lang="en-US" sz="1200" dirty="0">
              <a:latin typeface="Consolas" pitchFamily="49" charset="0"/>
              <a:cs typeface="Consolas" pitchFamily="49" charset="0"/>
            </a:endParaRPr>
          </a:p>
        </p:txBody>
      </p:sp>
      <p:sp>
        <p:nvSpPr>
          <p:cNvPr id="51204" name="Slide Number Placeholder 6"/>
          <p:cNvSpPr>
            <a:spLocks noGrp="1"/>
          </p:cNvSpPr>
          <p:nvPr>
            <p:ph type="sldNum" sz="quarter" idx="11"/>
          </p:nvPr>
        </p:nvSpPr>
        <p:spPr>
          <a:noFill/>
        </p:spPr>
        <p:txBody>
          <a:bodyPr/>
          <a:lstStyle/>
          <a:p>
            <a:fld id="{AFB41163-1BAE-4D0F-BC07-AD8498D210A6}" type="slidenum">
              <a:rPr lang="en-US" smtClean="0"/>
              <a:pPr/>
              <a:t>26</a:t>
            </a:fld>
            <a:endParaRPr lang="en-US" sz="1400" smtClean="0"/>
          </a:p>
        </p:txBody>
      </p:sp>
      <p:sp>
        <p:nvSpPr>
          <p:cNvPr id="51205" name="Footer Placeholder 7"/>
          <p:cNvSpPr>
            <a:spLocks noGrp="1"/>
          </p:cNvSpPr>
          <p:nvPr>
            <p:ph type="ftr" sz="quarter" idx="10"/>
          </p:nvPr>
        </p:nvSpPr>
        <p:spPr>
          <a:noFill/>
        </p:spPr>
        <p:txBody>
          <a:bodyPr/>
          <a:lstStyle/>
          <a:p>
            <a:r>
              <a:rPr lang="de-DE" smtClean="0"/>
              <a:t>Imperative Programmierung - Variablen und Arbeit mit SVN</a:t>
            </a:r>
            <a:endParaRPr lang="en-US" smtClean="0"/>
          </a:p>
        </p:txBody>
      </p:sp>
    </p:spTree>
    <p:extLst>
      <p:ext uri="{BB962C8B-B14F-4D97-AF65-F5344CB8AC3E}">
        <p14:creationId xmlns:p14="http://schemas.microsoft.com/office/powerpoint/2010/main" val="3521022806"/>
      </p:ext>
    </p:extLst>
  </p:cSld>
  <p:clrMapOvr>
    <a:masterClrMapping/>
  </p:clrMapOvr>
  <p:transition>
    <p:blinds/>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t>5. </a:t>
            </a:r>
            <a:r>
              <a:rPr lang="en-US" dirty="0" err="1" smtClean="0"/>
              <a:t>Lösung</a:t>
            </a:r>
            <a:r>
              <a:rPr lang="en-US" dirty="0" smtClean="0"/>
              <a:t> </a:t>
            </a:r>
            <a:r>
              <a:rPr lang="en-US" dirty="0" err="1" smtClean="0"/>
              <a:t>Schuhgröße</a:t>
            </a:r>
            <a:endParaRPr lang="en-US" dirty="0" smtClean="0"/>
          </a:p>
        </p:txBody>
      </p:sp>
      <p:sp>
        <p:nvSpPr>
          <p:cNvPr id="51203" name="Content Placeholder 2"/>
          <p:cNvSpPr>
            <a:spLocks noGrp="1"/>
          </p:cNvSpPr>
          <p:nvPr>
            <p:ph idx="1"/>
          </p:nvPr>
        </p:nvSpPr>
        <p:spPr>
          <a:xfrm>
            <a:off x="105345" y="1124744"/>
            <a:ext cx="8857109" cy="4800600"/>
          </a:xfrm>
        </p:spPr>
        <p:txBody>
          <a:bodyPr/>
          <a:lstStyle/>
          <a:p>
            <a:pPr>
              <a:buFontTx/>
              <a:buNone/>
            </a:pPr>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a:p>
            <a:pPr>
              <a:buFontTx/>
              <a:buNone/>
            </a:pPr>
            <a:endParaRPr lang="en-US" sz="1200" dirty="0">
              <a:latin typeface="Consolas" pitchFamily="49" charset="0"/>
              <a:cs typeface="Consolas" pitchFamily="49" charset="0"/>
            </a:endParaRPr>
          </a:p>
          <a:p>
            <a:pPr>
              <a:buFontTx/>
              <a:buNone/>
            </a:pPr>
            <a:r>
              <a:rPr lang="en-US" sz="1200" dirty="0">
                <a:latin typeface="Consolas" pitchFamily="49" charset="0"/>
                <a:cs typeface="Consolas" pitchFamily="49" charset="0"/>
              </a:rPr>
              <a:t>int main() </a:t>
            </a:r>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a:p>
            <a:pPr>
              <a:buNone/>
            </a:pPr>
            <a:r>
              <a:rPr lang="en-US" sz="1200" dirty="0">
                <a:latin typeface="Consolas" pitchFamily="49" charset="0"/>
                <a:cs typeface="Consolas" pitchFamily="49" charset="0"/>
              </a:rPr>
              <a:t>	int </a:t>
            </a:r>
            <a:r>
              <a:rPr lang="en-US" sz="1200" dirty="0" err="1">
                <a:latin typeface="Consolas" pitchFamily="49" charset="0"/>
                <a:cs typeface="Consolas" pitchFamily="49" charset="0"/>
              </a:rPr>
              <a:t>fusslaenge</a:t>
            </a:r>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a:p>
            <a:pPr>
              <a:buFontTx/>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float </a:t>
            </a:r>
            <a:r>
              <a:rPr lang="en-US" sz="1200" dirty="0" err="1" smtClean="0">
                <a:latin typeface="Consolas" pitchFamily="49" charset="0"/>
                <a:cs typeface="Consolas" pitchFamily="49" charset="0"/>
              </a:rPr>
              <a:t>schuhgroesse_eu</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schuhgroesse_brannock</a:t>
            </a:r>
            <a:r>
              <a:rPr lang="en-US" sz="1200" dirty="0" smtClean="0">
                <a:latin typeface="Consolas" pitchFamily="49" charset="0"/>
                <a:cs typeface="Consolas" pitchFamily="49" charset="0"/>
              </a:rPr>
              <a:t>;</a:t>
            </a:r>
          </a:p>
          <a:p>
            <a:pPr>
              <a:buFontTx/>
              <a:buNone/>
            </a:pPr>
            <a:endParaRPr lang="en-US" sz="1200" dirty="0" smtClean="0">
              <a:latin typeface="Consolas" pitchFamily="49" charset="0"/>
              <a:cs typeface="Consolas" pitchFamily="49" charset="0"/>
            </a:endParaRPr>
          </a:p>
          <a:p>
            <a:pPr>
              <a:buFontTx/>
              <a:buNone/>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printf</a:t>
            </a:r>
            <a:r>
              <a:rPr lang="en-US" sz="1200" dirty="0">
                <a:latin typeface="Consolas" pitchFamily="49" charset="0"/>
                <a:cs typeface="Consolas" pitchFamily="49" charset="0"/>
              </a:rPr>
              <a:t>("</a:t>
            </a:r>
            <a:r>
              <a:rPr lang="en-US" sz="1200" dirty="0" err="1">
                <a:latin typeface="Consolas" pitchFamily="49" charset="0"/>
                <a:cs typeface="Consolas" pitchFamily="49" charset="0"/>
              </a:rPr>
              <a:t>Eingabe</a:t>
            </a:r>
            <a:r>
              <a:rPr lang="en-US" sz="1200" dirty="0">
                <a:latin typeface="Consolas" pitchFamily="49" charset="0"/>
                <a:cs typeface="Consolas" pitchFamily="49" charset="0"/>
              </a:rPr>
              <a:t> der </a:t>
            </a:r>
            <a:r>
              <a:rPr lang="en-US" sz="1200" dirty="0" err="1">
                <a:latin typeface="Consolas" pitchFamily="49" charset="0"/>
                <a:cs typeface="Consolas" pitchFamily="49" charset="0"/>
              </a:rPr>
              <a:t>Fusslaenge</a:t>
            </a:r>
            <a:r>
              <a:rPr lang="en-US" sz="1200" dirty="0">
                <a:latin typeface="Consolas" pitchFamily="49" charset="0"/>
                <a:cs typeface="Consolas" pitchFamily="49" charset="0"/>
              </a:rPr>
              <a:t> in cm\n");</a:t>
            </a:r>
          </a:p>
          <a:p>
            <a:pPr>
              <a:buFontTx/>
              <a:buNone/>
            </a:pPr>
            <a:r>
              <a:rPr lang="en-US" sz="1200" dirty="0">
                <a:latin typeface="Consolas" pitchFamily="49" charset="0"/>
                <a:cs typeface="Consolas" pitchFamily="49" charset="0"/>
              </a:rPr>
              <a:t>	</a:t>
            </a:r>
            <a:r>
              <a:rPr lang="en-US" sz="1200" dirty="0" err="1">
                <a:latin typeface="Consolas" pitchFamily="49" charset="0"/>
                <a:cs typeface="Consolas" pitchFamily="49" charset="0"/>
              </a:rPr>
              <a:t>scanf</a:t>
            </a:r>
            <a:r>
              <a:rPr lang="en-US" sz="1200" dirty="0">
                <a:latin typeface="Consolas" pitchFamily="49" charset="0"/>
                <a:cs typeface="Consolas" pitchFamily="49" charset="0"/>
              </a:rPr>
              <a:t>("%d",&amp;</a:t>
            </a:r>
            <a:r>
              <a:rPr lang="en-US" sz="1200" dirty="0" err="1">
                <a:latin typeface="Consolas" pitchFamily="49" charset="0"/>
                <a:cs typeface="Consolas" pitchFamily="49" charset="0"/>
              </a:rPr>
              <a:t>fusslaenge</a:t>
            </a:r>
            <a:r>
              <a:rPr lang="en-US" sz="1200" dirty="0">
                <a:latin typeface="Consolas" pitchFamily="49" charset="0"/>
                <a:cs typeface="Consolas" pitchFamily="49" charset="0"/>
              </a:rPr>
              <a:t>);</a:t>
            </a:r>
          </a:p>
          <a:p>
            <a:pPr>
              <a:buFontTx/>
              <a:buNone/>
            </a:pPr>
            <a:r>
              <a:rPr lang="en-US" sz="1200" dirty="0">
                <a:latin typeface="Consolas" pitchFamily="49" charset="0"/>
                <a:cs typeface="Consolas" pitchFamily="49" charset="0"/>
              </a:rPr>
              <a:t>	</a:t>
            </a:r>
          </a:p>
          <a:p>
            <a:pPr>
              <a:buFontTx/>
              <a:buNone/>
            </a:pPr>
            <a:r>
              <a:rPr lang="en-US" sz="1200" dirty="0">
                <a:latin typeface="Consolas" pitchFamily="49" charset="0"/>
                <a:cs typeface="Consolas" pitchFamily="49" charset="0"/>
              </a:rPr>
              <a:t>	</a:t>
            </a:r>
            <a:r>
              <a:rPr lang="en-US" sz="1200" dirty="0" err="1" smtClean="0">
                <a:latin typeface="Consolas" pitchFamily="49" charset="0"/>
                <a:cs typeface="Consolas" pitchFamily="49" charset="0"/>
              </a:rPr>
              <a:t>schuhgroesse_eu</a:t>
            </a:r>
            <a:r>
              <a:rPr lang="en-US" sz="1200" dirty="0" smtClean="0">
                <a:latin typeface="Consolas" pitchFamily="49" charset="0"/>
                <a:cs typeface="Consolas" pitchFamily="49" charset="0"/>
              </a:rPr>
              <a:t> </a:t>
            </a:r>
            <a:r>
              <a:rPr lang="en-US" sz="1200" dirty="0">
                <a:latin typeface="Consolas" pitchFamily="49" charset="0"/>
                <a:cs typeface="Consolas" pitchFamily="49" charset="0"/>
              </a:rPr>
              <a:t>= (int)((</a:t>
            </a:r>
            <a:r>
              <a:rPr lang="en-US" sz="1200" dirty="0" err="1">
                <a:latin typeface="Consolas" pitchFamily="49" charset="0"/>
                <a:cs typeface="Consolas" pitchFamily="49" charset="0"/>
              </a:rPr>
              <a:t>fusslaenge</a:t>
            </a:r>
            <a:r>
              <a:rPr lang="en-US" sz="1200" dirty="0">
                <a:latin typeface="Consolas" pitchFamily="49" charset="0"/>
                <a:cs typeface="Consolas" pitchFamily="49" charset="0"/>
              </a:rPr>
              <a:t> + 1.5)*1.5);</a:t>
            </a:r>
          </a:p>
          <a:p>
            <a:pPr>
              <a:buFontTx/>
              <a:buNone/>
            </a:pPr>
            <a:r>
              <a:rPr lang="en-US" sz="1200" dirty="0">
                <a:latin typeface="Consolas" pitchFamily="49" charset="0"/>
                <a:cs typeface="Consolas" pitchFamily="49" charset="0"/>
              </a:rPr>
              <a:t>	</a:t>
            </a:r>
            <a:r>
              <a:rPr lang="en-US" sz="1200" dirty="0" err="1">
                <a:latin typeface="Consolas" pitchFamily="49" charset="0"/>
                <a:cs typeface="Consolas" pitchFamily="49" charset="0"/>
              </a:rPr>
              <a:t>printf</a:t>
            </a:r>
            <a:r>
              <a:rPr lang="en-US" sz="1200" dirty="0">
                <a:latin typeface="Consolas" pitchFamily="49" charset="0"/>
                <a:cs typeface="Consolas" pitchFamily="49" charset="0"/>
              </a:rPr>
              <a:t>("Die </a:t>
            </a:r>
            <a:r>
              <a:rPr lang="en-US" sz="1200" dirty="0" err="1">
                <a:latin typeface="Consolas" pitchFamily="49" charset="0"/>
                <a:cs typeface="Consolas" pitchFamily="49" charset="0"/>
              </a:rPr>
              <a:t>Schuhgroesse</a:t>
            </a:r>
            <a:r>
              <a:rPr lang="en-US" sz="1200" dirty="0">
                <a:latin typeface="Consolas" pitchFamily="49" charset="0"/>
                <a:cs typeface="Consolas" pitchFamily="49" charset="0"/>
              </a:rPr>
              <a:t> </a:t>
            </a:r>
            <a:r>
              <a:rPr lang="en-US" sz="1200" dirty="0" err="1">
                <a:latin typeface="Consolas" pitchFamily="49" charset="0"/>
                <a:cs typeface="Consolas" pitchFamily="49" charset="0"/>
              </a:rPr>
              <a:t>betraegt</a:t>
            </a:r>
            <a:r>
              <a:rPr lang="en-US" sz="1200" dirty="0">
                <a:latin typeface="Consolas" pitchFamily="49" charset="0"/>
                <a:cs typeface="Consolas" pitchFamily="49" charset="0"/>
              </a:rPr>
              <a:t> in Europa %.0f, </a:t>
            </a:r>
            <a:r>
              <a:rPr lang="en-US" sz="1200" dirty="0" err="1">
                <a:latin typeface="Consolas" pitchFamily="49" charset="0"/>
                <a:cs typeface="Consolas" pitchFamily="49" charset="0"/>
              </a:rPr>
              <a:t>bei</a:t>
            </a:r>
            <a:r>
              <a:rPr lang="en-US" sz="1200" dirty="0">
                <a:latin typeface="Consolas" pitchFamily="49" charset="0"/>
                <a:cs typeface="Consolas" pitchFamily="49" charset="0"/>
              </a:rPr>
              <a:t> </a:t>
            </a:r>
            <a:r>
              <a:rPr lang="en-US" sz="1200" dirty="0" err="1">
                <a:latin typeface="Consolas" pitchFamily="49" charset="0"/>
                <a:cs typeface="Consolas" pitchFamily="49" charset="0"/>
              </a:rPr>
              <a:t>einer</a:t>
            </a:r>
            <a:r>
              <a:rPr lang="en-US" sz="1200" dirty="0">
                <a:latin typeface="Consolas" pitchFamily="49" charset="0"/>
                <a:cs typeface="Consolas" pitchFamily="49" charset="0"/>
              </a:rPr>
              <a:t> </a:t>
            </a:r>
            <a:r>
              <a:rPr lang="en-US" sz="1200" dirty="0" err="1">
                <a:latin typeface="Consolas" pitchFamily="49" charset="0"/>
                <a:cs typeface="Consolas" pitchFamily="49" charset="0"/>
              </a:rPr>
              <a:t>Fusslaenge</a:t>
            </a:r>
            <a:r>
              <a:rPr lang="en-US" sz="1200" dirty="0">
                <a:latin typeface="Consolas" pitchFamily="49" charset="0"/>
                <a:cs typeface="Consolas" pitchFamily="49" charset="0"/>
              </a:rPr>
              <a:t> von %d cm\n", </a:t>
            </a:r>
            <a:r>
              <a:rPr lang="en-US" sz="1200" dirty="0" err="1">
                <a:latin typeface="Consolas" pitchFamily="49" charset="0"/>
                <a:cs typeface="Consolas" pitchFamily="49" charset="0"/>
              </a:rPr>
              <a:t>schuhgroesse</a:t>
            </a:r>
            <a:r>
              <a:rPr lang="en-US" sz="1200" dirty="0">
                <a:latin typeface="Consolas" pitchFamily="49" charset="0"/>
                <a:cs typeface="Consolas" pitchFamily="49" charset="0"/>
              </a:rPr>
              <a:t>, </a:t>
            </a:r>
            <a:r>
              <a:rPr lang="en-US" sz="1200" dirty="0" err="1" smtClean="0">
                <a:latin typeface="Consolas" pitchFamily="49" charset="0"/>
                <a:cs typeface="Consolas" pitchFamily="49" charset="0"/>
              </a:rPr>
              <a:t>fusslaenge_eu</a:t>
            </a:r>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a:p>
            <a:pPr>
              <a:buFontTx/>
              <a:buNone/>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schuhgroesse_brannock</a:t>
            </a:r>
            <a:r>
              <a:rPr lang="en-US" sz="1200" dirty="0" smtClean="0">
                <a:latin typeface="Consolas" pitchFamily="49" charset="0"/>
                <a:cs typeface="Consolas" pitchFamily="49" charset="0"/>
              </a:rPr>
              <a:t> </a:t>
            </a:r>
            <a:r>
              <a:rPr lang="en-US" sz="1200" dirty="0">
                <a:latin typeface="Consolas" pitchFamily="49" charset="0"/>
                <a:cs typeface="Consolas" pitchFamily="49" charset="0"/>
              </a:rPr>
              <a:t>= (0.5)*(int) (2.0 *((</a:t>
            </a:r>
            <a:r>
              <a:rPr lang="en-US" sz="1200" dirty="0" err="1">
                <a:latin typeface="Consolas" pitchFamily="49" charset="0"/>
                <a:cs typeface="Consolas" pitchFamily="49" charset="0"/>
              </a:rPr>
              <a:t>fusslaenge</a:t>
            </a:r>
            <a:r>
              <a:rPr lang="en-US" sz="1200" dirty="0">
                <a:latin typeface="Consolas" pitchFamily="49" charset="0"/>
                <a:cs typeface="Consolas" pitchFamily="49" charset="0"/>
              </a:rPr>
              <a:t> + 1.54)*3/2.54 - 24)); </a:t>
            </a:r>
          </a:p>
          <a:p>
            <a:pPr>
              <a:buFontTx/>
              <a:buNone/>
            </a:pPr>
            <a:r>
              <a:rPr lang="en-US" sz="1200" dirty="0">
                <a:latin typeface="Consolas" pitchFamily="49" charset="0"/>
                <a:cs typeface="Consolas" pitchFamily="49" charset="0"/>
              </a:rPr>
              <a:t>     /* </a:t>
            </a:r>
            <a:r>
              <a:rPr lang="en-US" sz="1200" dirty="0" err="1">
                <a:latin typeface="Consolas" pitchFamily="49" charset="0"/>
                <a:cs typeface="Consolas" pitchFamily="49" charset="0"/>
              </a:rPr>
              <a:t>Bei</a:t>
            </a:r>
            <a:r>
              <a:rPr lang="en-US" sz="1200" dirty="0">
                <a:latin typeface="Consolas" pitchFamily="49" charset="0"/>
                <a:cs typeface="Consolas" pitchFamily="49" charset="0"/>
              </a:rPr>
              <a:t> </a:t>
            </a:r>
            <a:r>
              <a:rPr lang="en-US" sz="1200" dirty="0" err="1">
                <a:latin typeface="Consolas" pitchFamily="49" charset="0"/>
                <a:cs typeface="Consolas" pitchFamily="49" charset="0"/>
              </a:rPr>
              <a:t>Herren</a:t>
            </a:r>
            <a:r>
              <a:rPr lang="en-US" sz="1200" dirty="0">
                <a:latin typeface="Consolas" pitchFamily="49" charset="0"/>
                <a:cs typeface="Consolas" pitchFamily="49" charset="0"/>
              </a:rPr>
              <a:t>, Damen </a:t>
            </a:r>
            <a:r>
              <a:rPr lang="en-US" sz="1200" dirty="0" err="1">
                <a:latin typeface="Consolas" pitchFamily="49" charset="0"/>
                <a:cs typeface="Consolas" pitchFamily="49" charset="0"/>
              </a:rPr>
              <a:t>Bitte</a:t>
            </a:r>
            <a:r>
              <a:rPr lang="en-US" sz="1200" dirty="0">
                <a:latin typeface="Consolas" pitchFamily="49" charset="0"/>
                <a:cs typeface="Consolas" pitchFamily="49" charset="0"/>
              </a:rPr>
              <a:t> -23 </a:t>
            </a:r>
            <a:r>
              <a:rPr lang="en-US" sz="1200" dirty="0" err="1">
                <a:latin typeface="Consolas" pitchFamily="49" charset="0"/>
                <a:cs typeface="Consolas" pitchFamily="49" charset="0"/>
              </a:rPr>
              <a:t>einsetzen</a:t>
            </a:r>
            <a:r>
              <a:rPr lang="en-US" sz="1200" dirty="0">
                <a:latin typeface="Consolas" pitchFamily="49" charset="0"/>
                <a:cs typeface="Consolas" pitchFamily="49" charset="0"/>
              </a:rPr>
              <a:t> */</a:t>
            </a:r>
          </a:p>
          <a:p>
            <a:pPr>
              <a:buFontTx/>
              <a:buNone/>
            </a:pPr>
            <a:r>
              <a:rPr lang="en-US" sz="1200" dirty="0">
                <a:latin typeface="Consolas" pitchFamily="49" charset="0"/>
                <a:cs typeface="Consolas" pitchFamily="49" charset="0"/>
              </a:rPr>
              <a:t>	</a:t>
            </a:r>
            <a:r>
              <a:rPr lang="en-US" sz="1200" dirty="0" err="1">
                <a:latin typeface="Consolas" pitchFamily="49" charset="0"/>
                <a:cs typeface="Consolas" pitchFamily="49" charset="0"/>
              </a:rPr>
              <a:t>printf</a:t>
            </a:r>
            <a:r>
              <a:rPr lang="en-US" sz="1200" dirty="0">
                <a:latin typeface="Consolas" pitchFamily="49" charset="0"/>
                <a:cs typeface="Consolas" pitchFamily="49" charset="0"/>
              </a:rPr>
              <a:t>("Die </a:t>
            </a:r>
            <a:r>
              <a:rPr lang="en-US" sz="1200" dirty="0" err="1">
                <a:latin typeface="Consolas" pitchFamily="49" charset="0"/>
                <a:cs typeface="Consolas" pitchFamily="49" charset="0"/>
              </a:rPr>
              <a:t>Schuhgroesse</a:t>
            </a:r>
            <a:r>
              <a:rPr lang="en-US" sz="1200" dirty="0">
                <a:latin typeface="Consolas" pitchFamily="49" charset="0"/>
                <a:cs typeface="Consolas" pitchFamily="49" charset="0"/>
              </a:rPr>
              <a:t> </a:t>
            </a:r>
            <a:r>
              <a:rPr lang="en-US" sz="1200" dirty="0" err="1">
                <a:latin typeface="Consolas" pitchFamily="49" charset="0"/>
                <a:cs typeface="Consolas" pitchFamily="49" charset="0"/>
              </a:rPr>
              <a:t>betraegt</a:t>
            </a:r>
            <a:r>
              <a:rPr lang="en-US" sz="1200" dirty="0">
                <a:latin typeface="Consolas" pitchFamily="49" charset="0"/>
                <a:cs typeface="Consolas" pitchFamily="49" charset="0"/>
              </a:rPr>
              <a:t> in den USA %.1f, </a:t>
            </a:r>
            <a:r>
              <a:rPr lang="en-US" sz="1200" dirty="0" err="1">
                <a:latin typeface="Consolas" pitchFamily="49" charset="0"/>
                <a:cs typeface="Consolas" pitchFamily="49" charset="0"/>
              </a:rPr>
              <a:t>bei</a:t>
            </a:r>
            <a:r>
              <a:rPr lang="en-US" sz="1200" dirty="0">
                <a:latin typeface="Consolas" pitchFamily="49" charset="0"/>
                <a:cs typeface="Consolas" pitchFamily="49" charset="0"/>
              </a:rPr>
              <a:t> </a:t>
            </a:r>
            <a:r>
              <a:rPr lang="en-US" sz="1200" dirty="0" err="1">
                <a:latin typeface="Consolas" pitchFamily="49" charset="0"/>
                <a:cs typeface="Consolas" pitchFamily="49" charset="0"/>
              </a:rPr>
              <a:t>einer</a:t>
            </a:r>
            <a:r>
              <a:rPr lang="en-US" sz="1200" dirty="0">
                <a:latin typeface="Consolas" pitchFamily="49" charset="0"/>
                <a:cs typeface="Consolas" pitchFamily="49" charset="0"/>
              </a:rPr>
              <a:t> </a:t>
            </a:r>
            <a:r>
              <a:rPr lang="en-US" sz="1200" dirty="0" err="1">
                <a:latin typeface="Consolas" pitchFamily="49" charset="0"/>
                <a:cs typeface="Consolas" pitchFamily="49" charset="0"/>
              </a:rPr>
              <a:t>Fusslaenge</a:t>
            </a:r>
            <a:r>
              <a:rPr lang="en-US" sz="1200" dirty="0">
                <a:latin typeface="Consolas" pitchFamily="49" charset="0"/>
                <a:cs typeface="Consolas" pitchFamily="49" charset="0"/>
              </a:rPr>
              <a:t> von %d cm\n", </a:t>
            </a:r>
            <a:endParaRPr lang="en-US" sz="1200" dirty="0" smtClean="0">
              <a:latin typeface="Consolas" pitchFamily="49" charset="0"/>
              <a:cs typeface="Consolas" pitchFamily="49" charset="0"/>
            </a:endParaRPr>
          </a:p>
          <a:p>
            <a:pPr>
              <a:buFontTx/>
              <a:buNone/>
            </a:pPr>
            <a:r>
              <a:rPr lang="en-US" sz="1200" dirty="0">
                <a:latin typeface="Consolas" pitchFamily="49" charset="0"/>
                <a:cs typeface="Consolas" pitchFamily="49" charset="0"/>
              </a:rPr>
              <a:t>	</a:t>
            </a:r>
            <a:r>
              <a:rPr lang="en-US" sz="1200" dirty="0" err="1" smtClean="0">
                <a:latin typeface="Consolas" pitchFamily="49" charset="0"/>
                <a:cs typeface="Consolas" pitchFamily="49" charset="0"/>
              </a:rPr>
              <a:t>schuhgroesse_brannock</a:t>
            </a:r>
            <a:r>
              <a:rPr lang="en-US" sz="1200" dirty="0" smtClean="0">
                <a:latin typeface="Consolas" pitchFamily="49" charset="0"/>
                <a:cs typeface="Consolas" pitchFamily="49" charset="0"/>
              </a:rPr>
              <a:t>, </a:t>
            </a:r>
            <a:r>
              <a:rPr lang="en-US" sz="1200" dirty="0" err="1">
                <a:latin typeface="Consolas" pitchFamily="49" charset="0"/>
                <a:cs typeface="Consolas" pitchFamily="49" charset="0"/>
              </a:rPr>
              <a:t>fusslaenge</a:t>
            </a:r>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a:p>
            <a:pPr>
              <a:buFontTx/>
              <a:buNone/>
            </a:pPr>
            <a:r>
              <a:rPr lang="en-US" sz="1200" dirty="0">
                <a:latin typeface="Consolas" pitchFamily="49" charset="0"/>
                <a:cs typeface="Consolas" pitchFamily="49" charset="0"/>
              </a:rPr>
              <a:t>	</a:t>
            </a:r>
          </a:p>
          <a:p>
            <a:pPr>
              <a:buFontTx/>
              <a:buNone/>
            </a:pPr>
            <a:r>
              <a:rPr lang="en-US" sz="1200" dirty="0">
                <a:latin typeface="Consolas" pitchFamily="49" charset="0"/>
                <a:cs typeface="Consolas" pitchFamily="49" charset="0"/>
              </a:rPr>
              <a:t>}</a:t>
            </a:r>
            <a:r>
              <a:rPr lang="en-US" sz="1200" dirty="0" smtClean="0">
                <a:solidFill>
                  <a:srgbClr val="000000"/>
                </a:solidFill>
                <a:latin typeface="Consolas" pitchFamily="49" charset="0"/>
              </a:rPr>
              <a:t/>
            </a:r>
            <a:br>
              <a:rPr lang="en-US" sz="1200" dirty="0" smtClean="0">
                <a:solidFill>
                  <a:srgbClr val="000000"/>
                </a:solidFill>
                <a:latin typeface="Consolas" pitchFamily="49" charset="0"/>
              </a:rPr>
            </a:br>
            <a:r>
              <a:rPr lang="en-US" sz="1200" dirty="0" smtClean="0">
                <a:solidFill>
                  <a:srgbClr val="000000"/>
                </a:solidFill>
                <a:latin typeface="Consolas" pitchFamily="49" charset="0"/>
              </a:rPr>
              <a:t/>
            </a:r>
            <a:br>
              <a:rPr lang="en-US" sz="1200" dirty="0" smtClean="0">
                <a:solidFill>
                  <a:srgbClr val="000000"/>
                </a:solidFill>
                <a:latin typeface="Consolas" pitchFamily="49" charset="0"/>
              </a:rPr>
            </a:br>
            <a:r>
              <a:rPr lang="en-US" sz="1200" dirty="0" smtClean="0">
                <a:solidFill>
                  <a:srgbClr val="000000"/>
                </a:solidFill>
                <a:latin typeface="Consolas" pitchFamily="49" charset="0"/>
              </a:rPr>
              <a:t/>
            </a:r>
            <a:br>
              <a:rPr lang="en-US" sz="1200" dirty="0" smtClean="0">
                <a:solidFill>
                  <a:srgbClr val="000000"/>
                </a:solidFill>
                <a:latin typeface="Consolas" pitchFamily="49" charset="0"/>
              </a:rPr>
            </a:br>
            <a:endParaRPr lang="en-US" sz="1200" dirty="0" smtClean="0">
              <a:solidFill>
                <a:srgbClr val="000000"/>
              </a:solidFill>
              <a:latin typeface="Consolas" pitchFamily="49" charset="0"/>
            </a:endParaRPr>
          </a:p>
          <a:p>
            <a:pPr>
              <a:buFontTx/>
              <a:buNone/>
            </a:pPr>
            <a:r>
              <a:rPr lang="en-US" sz="1200" dirty="0" smtClean="0">
                <a:latin typeface="Consolas" pitchFamily="49" charset="0"/>
              </a:rPr>
              <a:t/>
            </a:r>
            <a:br>
              <a:rPr lang="en-US" sz="1200" dirty="0" smtClean="0">
                <a:latin typeface="Consolas" pitchFamily="49" charset="0"/>
              </a:rPr>
            </a:br>
            <a:endParaRPr lang="en-US" sz="1200" dirty="0" smtClean="0">
              <a:latin typeface="Consolas" pitchFamily="49" charset="0"/>
            </a:endParaRPr>
          </a:p>
        </p:txBody>
      </p:sp>
      <p:sp>
        <p:nvSpPr>
          <p:cNvPr id="51204" name="Slide Number Placeholder 6"/>
          <p:cNvSpPr>
            <a:spLocks noGrp="1"/>
          </p:cNvSpPr>
          <p:nvPr>
            <p:ph type="sldNum" sz="quarter" idx="11"/>
          </p:nvPr>
        </p:nvSpPr>
        <p:spPr>
          <a:noFill/>
        </p:spPr>
        <p:txBody>
          <a:bodyPr/>
          <a:lstStyle/>
          <a:p>
            <a:fld id="{AFB41163-1BAE-4D0F-BC07-AD8498D210A6}" type="slidenum">
              <a:rPr lang="en-US" smtClean="0"/>
              <a:pPr/>
              <a:t>27</a:t>
            </a:fld>
            <a:endParaRPr lang="en-US" sz="1400" smtClean="0"/>
          </a:p>
        </p:txBody>
      </p:sp>
      <p:sp>
        <p:nvSpPr>
          <p:cNvPr id="51205" name="Footer Placeholder 7"/>
          <p:cNvSpPr>
            <a:spLocks noGrp="1"/>
          </p:cNvSpPr>
          <p:nvPr>
            <p:ph type="ftr" sz="quarter" idx="10"/>
          </p:nvPr>
        </p:nvSpPr>
        <p:spPr>
          <a:noFill/>
        </p:spPr>
        <p:txBody>
          <a:bodyPr/>
          <a:lstStyle/>
          <a:p>
            <a:r>
              <a:rPr lang="de-DE" smtClean="0"/>
              <a:t>Imperative Programmierung - Variablen und Arbeit mit SVN</a:t>
            </a:r>
            <a:endParaRPr lang="en-US" smtClean="0"/>
          </a:p>
        </p:txBody>
      </p:sp>
    </p:spTree>
    <p:extLst>
      <p:ext uri="{BB962C8B-B14F-4D97-AF65-F5344CB8AC3E}">
        <p14:creationId xmlns:p14="http://schemas.microsoft.com/office/powerpoint/2010/main" val="351819782"/>
      </p:ext>
    </p:extLst>
  </p:cSld>
  <p:clrMapOvr>
    <a:masterClrMapping/>
  </p:clrMapOvr>
  <p:transition>
    <p:blinds/>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t>5. </a:t>
            </a:r>
            <a:r>
              <a:rPr lang="en-US" dirty="0" err="1" smtClean="0"/>
              <a:t>Lösung</a:t>
            </a:r>
            <a:r>
              <a:rPr lang="en-US" dirty="0" smtClean="0"/>
              <a:t> </a:t>
            </a:r>
            <a:r>
              <a:rPr lang="en-US" dirty="0" err="1" smtClean="0"/>
              <a:t>Schuhgröße</a:t>
            </a:r>
            <a:endParaRPr lang="en-US" dirty="0" smtClean="0"/>
          </a:p>
        </p:txBody>
      </p:sp>
      <p:sp>
        <p:nvSpPr>
          <p:cNvPr id="51203" name="Content Placeholder 2"/>
          <p:cNvSpPr>
            <a:spLocks noGrp="1"/>
          </p:cNvSpPr>
          <p:nvPr>
            <p:ph idx="1"/>
          </p:nvPr>
        </p:nvSpPr>
        <p:spPr>
          <a:xfrm>
            <a:off x="105345" y="1124744"/>
            <a:ext cx="8857109" cy="4800600"/>
          </a:xfrm>
        </p:spPr>
        <p:txBody>
          <a:bodyPr/>
          <a:lstStyle/>
          <a:p>
            <a:pPr>
              <a:buFontTx/>
              <a:buNone/>
            </a:pPr>
            <a:r>
              <a:rPr lang="en-US" sz="1600" dirty="0" err="1" smtClean="0">
                <a:latin typeface="Arial" panose="020B0604020202020204" pitchFamily="34" charset="0"/>
                <a:cs typeface="Arial" panose="020B0604020202020204" pitchFamily="34" charset="0"/>
              </a:rPr>
              <a:t>Schritte</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bei</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Runden</a:t>
            </a:r>
            <a:r>
              <a:rPr lang="en-US" sz="1600" dirty="0" smtClean="0">
                <a:latin typeface="Arial" panose="020B0604020202020204" pitchFamily="34" charset="0"/>
                <a:cs typeface="Arial" panose="020B0604020202020204" pitchFamily="34" charset="0"/>
              </a:rPr>
              <a:t> auf 0.5 </a:t>
            </a:r>
          </a:p>
          <a:p>
            <a:pPr>
              <a:buFontTx/>
              <a:buNone/>
            </a:pPr>
            <a:endParaRPr lang="en-US" sz="1200" dirty="0" smtClean="0">
              <a:latin typeface="Consolas" pitchFamily="49" charset="0"/>
              <a:cs typeface="Consolas" pitchFamily="49" charset="0"/>
            </a:endParaRPr>
          </a:p>
          <a:p>
            <a:pPr>
              <a:buFontTx/>
              <a:buNone/>
            </a:pPr>
            <a:r>
              <a:rPr lang="en-US" sz="1200" dirty="0">
                <a:latin typeface="Consolas" pitchFamily="49" charset="0"/>
                <a:cs typeface="Consolas" pitchFamily="49" charset="0"/>
              </a:rPr>
              <a:t>	float </a:t>
            </a:r>
            <a:r>
              <a:rPr lang="en-US" sz="1200" dirty="0" err="1">
                <a:latin typeface="Consolas" pitchFamily="49" charset="0"/>
                <a:cs typeface="Consolas" pitchFamily="49" charset="0"/>
              </a:rPr>
              <a:t>schuhgroesse</a:t>
            </a:r>
            <a:r>
              <a:rPr lang="en-US" sz="1200" dirty="0">
                <a:latin typeface="Consolas" pitchFamily="49" charset="0"/>
                <a:cs typeface="Consolas" pitchFamily="49" charset="0"/>
              </a:rPr>
              <a:t> = (</a:t>
            </a:r>
            <a:r>
              <a:rPr lang="en-US" sz="1200" dirty="0" err="1">
                <a:latin typeface="Consolas" pitchFamily="49" charset="0"/>
                <a:cs typeface="Consolas" pitchFamily="49" charset="0"/>
              </a:rPr>
              <a:t>fusslaenge</a:t>
            </a:r>
            <a:r>
              <a:rPr lang="en-US" sz="1200" dirty="0">
                <a:latin typeface="Consolas" pitchFamily="49" charset="0"/>
                <a:cs typeface="Consolas" pitchFamily="49" charset="0"/>
              </a:rPr>
              <a:t> + 1.54)*3/2.54 - 24; /* </a:t>
            </a:r>
            <a:r>
              <a:rPr lang="en-US" sz="1200" dirty="0" err="1" smtClean="0">
                <a:latin typeface="Consolas" pitchFamily="49" charset="0"/>
                <a:cs typeface="Consolas" pitchFamily="49" charset="0"/>
              </a:rPr>
              <a:t>Normale</a:t>
            </a:r>
            <a:r>
              <a:rPr lang="en-US" sz="1200" dirty="0" smtClean="0">
                <a:latin typeface="Consolas" pitchFamily="49" charset="0"/>
                <a:cs typeface="Consolas" pitchFamily="49" charset="0"/>
              </a:rPr>
              <a:t> </a:t>
            </a:r>
            <a:r>
              <a:rPr lang="en-US" sz="1200" dirty="0">
                <a:latin typeface="Consolas" pitchFamily="49" charset="0"/>
                <a:cs typeface="Consolas" pitchFamily="49" charset="0"/>
              </a:rPr>
              <a:t>Formel*/</a:t>
            </a:r>
          </a:p>
          <a:p>
            <a:pPr>
              <a:buFontTx/>
              <a:buNone/>
            </a:pPr>
            <a:r>
              <a:rPr lang="en-US" sz="1200" dirty="0">
                <a:latin typeface="Consolas" pitchFamily="49" charset="0"/>
                <a:cs typeface="Consolas" pitchFamily="49" charset="0"/>
              </a:rPr>
              <a:t>	</a:t>
            </a:r>
            <a:endParaRPr lang="en-US" sz="1200" dirty="0" smtClean="0">
              <a:latin typeface="Consolas" pitchFamily="49" charset="0"/>
              <a:cs typeface="Consolas" pitchFamily="49" charset="0"/>
            </a:endParaRPr>
          </a:p>
          <a:p>
            <a:pPr>
              <a:buFontTx/>
              <a:buNone/>
            </a:pPr>
            <a:r>
              <a:rPr lang="en-US" sz="1200" dirty="0" err="1" smtClean="0">
                <a:latin typeface="Consolas" pitchFamily="49" charset="0"/>
                <a:cs typeface="Consolas" pitchFamily="49" charset="0"/>
              </a:rPr>
              <a:t>schuhgroesse</a:t>
            </a:r>
            <a:r>
              <a:rPr lang="en-US" sz="1200" dirty="0" smtClean="0">
                <a:latin typeface="Consolas" pitchFamily="49" charset="0"/>
                <a:cs typeface="Consolas" pitchFamily="49" charset="0"/>
              </a:rPr>
              <a:t> </a:t>
            </a:r>
            <a:r>
              <a:rPr lang="en-US" sz="1200" dirty="0">
                <a:latin typeface="Consolas" pitchFamily="49" charset="0"/>
                <a:cs typeface="Consolas" pitchFamily="49" charset="0"/>
              </a:rPr>
              <a:t>= 2 * </a:t>
            </a:r>
            <a:r>
              <a:rPr lang="en-US" sz="1200" dirty="0" err="1">
                <a:latin typeface="Consolas" pitchFamily="49" charset="0"/>
                <a:cs typeface="Consolas" pitchFamily="49" charset="0"/>
              </a:rPr>
              <a:t>schuhgroesse</a:t>
            </a:r>
            <a:r>
              <a:rPr lang="en-US" sz="1200" dirty="0">
                <a:latin typeface="Consolas" pitchFamily="49" charset="0"/>
                <a:cs typeface="Consolas" pitchFamily="49" charset="0"/>
              </a:rPr>
              <a:t>; </a:t>
            </a:r>
            <a:r>
              <a:rPr lang="en-US" sz="1000" dirty="0">
                <a:latin typeface="Consolas" pitchFamily="49" charset="0"/>
                <a:cs typeface="Consolas" pitchFamily="49" charset="0"/>
              </a:rPr>
              <a:t>// </a:t>
            </a:r>
            <a:r>
              <a:rPr lang="en-US" sz="1000" dirty="0" err="1">
                <a:latin typeface="Consolas" pitchFamily="49" charset="0"/>
                <a:cs typeface="Consolas" pitchFamily="49" charset="0"/>
              </a:rPr>
              <a:t>Verdoppeln</a:t>
            </a:r>
            <a:r>
              <a:rPr lang="en-US" sz="1000" dirty="0">
                <a:latin typeface="Consolas" pitchFamily="49" charset="0"/>
                <a:cs typeface="Consolas" pitchFamily="49" charset="0"/>
              </a:rPr>
              <a:t> der </a:t>
            </a:r>
            <a:r>
              <a:rPr lang="en-US" sz="1000" dirty="0" err="1">
                <a:latin typeface="Consolas" pitchFamily="49" charset="0"/>
                <a:cs typeface="Consolas" pitchFamily="49" charset="0"/>
              </a:rPr>
              <a:t>Schuhgroesse</a:t>
            </a:r>
            <a:r>
              <a:rPr lang="en-US" sz="1000" dirty="0">
                <a:latin typeface="Consolas" pitchFamily="49" charset="0"/>
                <a:cs typeface="Consolas" pitchFamily="49" charset="0"/>
              </a:rPr>
              <a:t>, </a:t>
            </a:r>
            <a:r>
              <a:rPr lang="en-US" sz="1000" dirty="0" err="1">
                <a:latin typeface="Consolas" pitchFamily="49" charset="0"/>
                <a:cs typeface="Consolas" pitchFamily="49" charset="0"/>
              </a:rPr>
              <a:t>Werte</a:t>
            </a:r>
            <a:r>
              <a:rPr lang="en-US" sz="1000" dirty="0">
                <a:latin typeface="Consolas" pitchFamily="49" charset="0"/>
                <a:cs typeface="Consolas" pitchFamily="49" charset="0"/>
              </a:rPr>
              <a:t> </a:t>
            </a:r>
            <a:r>
              <a:rPr lang="en-US" sz="1000" dirty="0" err="1">
                <a:latin typeface="Consolas" pitchFamily="49" charset="0"/>
                <a:cs typeface="Consolas" pitchFamily="49" charset="0"/>
              </a:rPr>
              <a:t>ueber</a:t>
            </a:r>
            <a:r>
              <a:rPr lang="en-US" sz="1000" dirty="0">
                <a:latin typeface="Consolas" pitchFamily="49" charset="0"/>
                <a:cs typeface="Consolas" pitchFamily="49" charset="0"/>
              </a:rPr>
              <a:t> .5 </a:t>
            </a:r>
            <a:r>
              <a:rPr lang="en-US" sz="1000" dirty="0" err="1">
                <a:latin typeface="Consolas" pitchFamily="49" charset="0"/>
                <a:cs typeface="Consolas" pitchFamily="49" charset="0"/>
              </a:rPr>
              <a:t>erzeugen</a:t>
            </a:r>
            <a:r>
              <a:rPr lang="en-US" sz="1000" dirty="0">
                <a:latin typeface="Consolas" pitchFamily="49" charset="0"/>
                <a:cs typeface="Consolas" pitchFamily="49" charset="0"/>
              </a:rPr>
              <a:t> </a:t>
            </a:r>
            <a:r>
              <a:rPr lang="en-US" sz="1000" dirty="0" err="1">
                <a:latin typeface="Consolas" pitchFamily="49" charset="0"/>
                <a:cs typeface="Consolas" pitchFamily="49" charset="0"/>
              </a:rPr>
              <a:t>anderen</a:t>
            </a:r>
            <a:r>
              <a:rPr lang="en-US" sz="1000" dirty="0">
                <a:latin typeface="Consolas" pitchFamily="49" charset="0"/>
                <a:cs typeface="Consolas" pitchFamily="49" charset="0"/>
              </a:rPr>
              <a:t> Wert</a:t>
            </a:r>
          </a:p>
          <a:p>
            <a:pPr>
              <a:buFontTx/>
              <a:buNone/>
            </a:pPr>
            <a:r>
              <a:rPr lang="en-US" sz="1200" dirty="0">
                <a:latin typeface="Consolas" pitchFamily="49" charset="0"/>
                <a:cs typeface="Consolas" pitchFamily="49" charset="0"/>
              </a:rPr>
              <a:t>	</a:t>
            </a:r>
            <a:r>
              <a:rPr lang="en-US" sz="1200" dirty="0" err="1">
                <a:latin typeface="Consolas" pitchFamily="49" charset="0"/>
                <a:cs typeface="Consolas" pitchFamily="49" charset="0"/>
              </a:rPr>
              <a:t>schuhgroesse</a:t>
            </a:r>
            <a:r>
              <a:rPr lang="en-US" sz="1200" dirty="0">
                <a:latin typeface="Consolas" pitchFamily="49" charset="0"/>
                <a:cs typeface="Consolas" pitchFamily="49" charset="0"/>
              </a:rPr>
              <a:t> = (int) </a:t>
            </a:r>
            <a:r>
              <a:rPr lang="en-US" sz="1200" dirty="0" err="1">
                <a:latin typeface="Consolas" pitchFamily="49" charset="0"/>
                <a:cs typeface="Consolas" pitchFamily="49" charset="0"/>
              </a:rPr>
              <a:t>schuhgroesse</a:t>
            </a:r>
            <a:r>
              <a:rPr lang="en-US" sz="1200" dirty="0">
                <a:latin typeface="Consolas" pitchFamily="49" charset="0"/>
                <a:cs typeface="Consolas" pitchFamily="49" charset="0"/>
              </a:rPr>
              <a:t>; // </a:t>
            </a:r>
            <a:r>
              <a:rPr lang="en-US" sz="1200" dirty="0" err="1">
                <a:latin typeface="Consolas" pitchFamily="49" charset="0"/>
                <a:cs typeface="Consolas" pitchFamily="49" charset="0"/>
              </a:rPr>
              <a:t>Schneide</a:t>
            </a:r>
            <a:r>
              <a:rPr lang="en-US" sz="1200" dirty="0">
                <a:latin typeface="Consolas" pitchFamily="49" charset="0"/>
                <a:cs typeface="Consolas" pitchFamily="49" charset="0"/>
              </a:rPr>
              <a:t> </a:t>
            </a:r>
            <a:r>
              <a:rPr lang="en-US" sz="1200" dirty="0" err="1">
                <a:latin typeface="Consolas" pitchFamily="49" charset="0"/>
                <a:cs typeface="Consolas" pitchFamily="49" charset="0"/>
              </a:rPr>
              <a:t>Nachkommastellen</a:t>
            </a:r>
            <a:r>
              <a:rPr lang="en-US" sz="1200" dirty="0">
                <a:latin typeface="Consolas" pitchFamily="49" charset="0"/>
                <a:cs typeface="Consolas" pitchFamily="49" charset="0"/>
              </a:rPr>
              <a:t> ab.</a:t>
            </a:r>
          </a:p>
          <a:p>
            <a:pPr>
              <a:buFontTx/>
              <a:buNone/>
            </a:pPr>
            <a:r>
              <a:rPr lang="en-US" sz="1200" dirty="0">
                <a:latin typeface="Consolas" pitchFamily="49" charset="0"/>
                <a:cs typeface="Consolas" pitchFamily="49" charset="0"/>
              </a:rPr>
              <a:t>	</a:t>
            </a:r>
            <a:r>
              <a:rPr lang="en-US" sz="1200" dirty="0" err="1">
                <a:latin typeface="Consolas" pitchFamily="49" charset="0"/>
                <a:cs typeface="Consolas" pitchFamily="49" charset="0"/>
              </a:rPr>
              <a:t>schuhgroesse</a:t>
            </a:r>
            <a:r>
              <a:rPr lang="en-US" sz="1200" dirty="0">
                <a:latin typeface="Consolas" pitchFamily="49" charset="0"/>
                <a:cs typeface="Consolas" pitchFamily="49" charset="0"/>
              </a:rPr>
              <a:t> = </a:t>
            </a:r>
            <a:r>
              <a:rPr lang="en-US" sz="1200" dirty="0" err="1">
                <a:latin typeface="Consolas" pitchFamily="49" charset="0"/>
                <a:cs typeface="Consolas" pitchFamily="49" charset="0"/>
              </a:rPr>
              <a:t>schuhgroesse</a:t>
            </a:r>
            <a:r>
              <a:rPr lang="en-US" sz="1200" dirty="0">
                <a:latin typeface="Consolas" pitchFamily="49" charset="0"/>
                <a:cs typeface="Consolas" pitchFamily="49" charset="0"/>
              </a:rPr>
              <a:t>/ 2; </a:t>
            </a:r>
            <a:r>
              <a:rPr lang="en-US" sz="1000" dirty="0">
                <a:latin typeface="Consolas" pitchFamily="49" charset="0"/>
                <a:cs typeface="Consolas" pitchFamily="49" charset="0"/>
              </a:rPr>
              <a:t>//</a:t>
            </a:r>
            <a:r>
              <a:rPr lang="en-US" sz="1000" dirty="0" err="1">
                <a:latin typeface="Consolas" pitchFamily="49" charset="0"/>
                <a:cs typeface="Consolas" pitchFamily="49" charset="0"/>
              </a:rPr>
              <a:t>Dividiere</a:t>
            </a:r>
            <a:r>
              <a:rPr lang="en-US" sz="1000" dirty="0">
                <a:latin typeface="Consolas" pitchFamily="49" charset="0"/>
                <a:cs typeface="Consolas" pitchFamily="49" charset="0"/>
              </a:rPr>
              <a:t> </a:t>
            </a:r>
            <a:r>
              <a:rPr lang="en-US" sz="1000" dirty="0" err="1">
                <a:latin typeface="Consolas" pitchFamily="49" charset="0"/>
                <a:cs typeface="Consolas" pitchFamily="49" charset="0"/>
              </a:rPr>
              <a:t>durch</a:t>
            </a:r>
            <a:r>
              <a:rPr lang="en-US" sz="1000" dirty="0">
                <a:latin typeface="Consolas" pitchFamily="49" charset="0"/>
                <a:cs typeface="Consolas" pitchFamily="49" charset="0"/>
              </a:rPr>
              <a:t> 2 </a:t>
            </a:r>
            <a:r>
              <a:rPr lang="en-US" sz="1000" dirty="0" err="1">
                <a:latin typeface="Consolas" pitchFamily="49" charset="0"/>
                <a:cs typeface="Consolas" pitchFamily="49" charset="0"/>
              </a:rPr>
              <a:t>oder</a:t>
            </a:r>
            <a:r>
              <a:rPr lang="en-US" sz="1000" dirty="0">
                <a:latin typeface="Consolas" pitchFamily="49" charset="0"/>
                <a:cs typeface="Consolas" pitchFamily="49" charset="0"/>
              </a:rPr>
              <a:t> </a:t>
            </a:r>
            <a:r>
              <a:rPr lang="en-US" sz="1000" dirty="0" err="1">
                <a:latin typeface="Consolas" pitchFamily="49" charset="0"/>
                <a:cs typeface="Consolas" pitchFamily="49" charset="0"/>
              </a:rPr>
              <a:t>multipliziere</a:t>
            </a:r>
            <a:r>
              <a:rPr lang="en-US" sz="1000" dirty="0">
                <a:latin typeface="Consolas" pitchFamily="49" charset="0"/>
                <a:cs typeface="Consolas" pitchFamily="49" charset="0"/>
              </a:rPr>
              <a:t> </a:t>
            </a:r>
            <a:r>
              <a:rPr lang="en-US" sz="1000" dirty="0" err="1">
                <a:latin typeface="Consolas" pitchFamily="49" charset="0"/>
                <a:cs typeface="Consolas" pitchFamily="49" charset="0"/>
              </a:rPr>
              <a:t>mit</a:t>
            </a:r>
            <a:r>
              <a:rPr lang="en-US" sz="1000" dirty="0">
                <a:latin typeface="Consolas" pitchFamily="49" charset="0"/>
                <a:cs typeface="Consolas" pitchFamily="49" charset="0"/>
              </a:rPr>
              <a:t> 0.5, um </a:t>
            </a:r>
            <a:r>
              <a:rPr lang="en-US" sz="1000" dirty="0" err="1">
                <a:latin typeface="Consolas" pitchFamily="49" charset="0"/>
                <a:cs typeface="Consolas" pitchFamily="49" charset="0"/>
              </a:rPr>
              <a:t>ggf</a:t>
            </a:r>
            <a:r>
              <a:rPr lang="en-US" sz="1000" dirty="0">
                <a:latin typeface="Consolas" pitchFamily="49" charset="0"/>
                <a:cs typeface="Consolas" pitchFamily="49" charset="0"/>
              </a:rPr>
              <a:t> </a:t>
            </a:r>
            <a:r>
              <a:rPr lang="en-US" sz="1000" dirty="0" err="1">
                <a:latin typeface="Consolas" pitchFamily="49" charset="0"/>
                <a:cs typeface="Consolas" pitchFamily="49" charset="0"/>
              </a:rPr>
              <a:t>korrekt</a:t>
            </a:r>
            <a:r>
              <a:rPr lang="en-US" sz="1000" dirty="0">
                <a:latin typeface="Consolas" pitchFamily="49" charset="0"/>
                <a:cs typeface="Consolas" pitchFamily="49" charset="0"/>
              </a:rPr>
              <a:t> auf 0.5 </a:t>
            </a:r>
            <a:r>
              <a:rPr lang="en-US" sz="1000" dirty="0" err="1" smtClean="0">
                <a:latin typeface="Consolas" pitchFamily="49" charset="0"/>
                <a:cs typeface="Consolas" pitchFamily="49" charset="0"/>
              </a:rPr>
              <a:t>Abstufung</a:t>
            </a:r>
            <a:endParaRPr lang="en-US" sz="1000" dirty="0">
              <a:latin typeface="Consolas" pitchFamily="49" charset="0"/>
              <a:cs typeface="Consolas" pitchFamily="49" charset="0"/>
            </a:endParaRPr>
          </a:p>
          <a:p>
            <a:pPr>
              <a:buFontTx/>
              <a:buNone/>
            </a:pPr>
            <a:r>
              <a:rPr lang="en-US" sz="1200" dirty="0">
                <a:latin typeface="Consolas" pitchFamily="49" charset="0"/>
                <a:cs typeface="Consolas" pitchFamily="49" charset="0"/>
              </a:rPr>
              <a:t>	</a:t>
            </a:r>
            <a:r>
              <a:rPr lang="en-US" sz="1200" dirty="0" err="1">
                <a:latin typeface="Consolas" pitchFamily="49" charset="0"/>
                <a:cs typeface="Consolas" pitchFamily="49" charset="0"/>
              </a:rPr>
              <a:t>printf</a:t>
            </a:r>
            <a:r>
              <a:rPr lang="en-US" sz="1200" dirty="0">
                <a:latin typeface="Consolas" pitchFamily="49" charset="0"/>
                <a:cs typeface="Consolas" pitchFamily="49" charset="0"/>
              </a:rPr>
              <a:t>("Die </a:t>
            </a:r>
            <a:r>
              <a:rPr lang="en-US" sz="1200" dirty="0" err="1">
                <a:latin typeface="Consolas" pitchFamily="49" charset="0"/>
                <a:cs typeface="Consolas" pitchFamily="49" charset="0"/>
              </a:rPr>
              <a:t>Schuhgroesse</a:t>
            </a:r>
            <a:r>
              <a:rPr lang="en-US" sz="1200" dirty="0">
                <a:latin typeface="Consolas" pitchFamily="49" charset="0"/>
                <a:cs typeface="Consolas" pitchFamily="49" charset="0"/>
              </a:rPr>
              <a:t> </a:t>
            </a:r>
            <a:r>
              <a:rPr lang="en-US" sz="1200" dirty="0" err="1">
                <a:latin typeface="Consolas" pitchFamily="49" charset="0"/>
                <a:cs typeface="Consolas" pitchFamily="49" charset="0"/>
              </a:rPr>
              <a:t>betraegt</a:t>
            </a:r>
            <a:r>
              <a:rPr lang="en-US" sz="1200" dirty="0">
                <a:latin typeface="Consolas" pitchFamily="49" charset="0"/>
                <a:cs typeface="Consolas" pitchFamily="49" charset="0"/>
              </a:rPr>
              <a:t> in den USA %.1f (</a:t>
            </a:r>
            <a:r>
              <a:rPr lang="en-US" sz="1200" dirty="0" err="1">
                <a:latin typeface="Consolas" pitchFamily="49" charset="0"/>
                <a:cs typeface="Consolas" pitchFamily="49" charset="0"/>
              </a:rPr>
              <a:t>mit</a:t>
            </a:r>
            <a:r>
              <a:rPr lang="en-US" sz="1200" dirty="0">
                <a:latin typeface="Consolas" pitchFamily="49" charset="0"/>
                <a:cs typeface="Consolas" pitchFamily="49" charset="0"/>
              </a:rPr>
              <a:t> </a:t>
            </a:r>
            <a:r>
              <a:rPr lang="en-US" sz="1200" dirty="0" err="1">
                <a:latin typeface="Consolas" pitchFamily="49" charset="0"/>
                <a:cs typeface="Consolas" pitchFamily="49" charset="0"/>
              </a:rPr>
              <a:t>Runden</a:t>
            </a:r>
            <a:r>
              <a:rPr lang="en-US" sz="1200" dirty="0">
                <a:latin typeface="Consolas" pitchFamily="49" charset="0"/>
                <a:cs typeface="Consolas" pitchFamily="49" charset="0"/>
              </a:rPr>
              <a:t>), </a:t>
            </a:r>
            <a:r>
              <a:rPr lang="en-US" sz="1200" dirty="0" err="1">
                <a:latin typeface="Consolas" pitchFamily="49" charset="0"/>
                <a:cs typeface="Consolas" pitchFamily="49" charset="0"/>
              </a:rPr>
              <a:t>bei</a:t>
            </a:r>
            <a:r>
              <a:rPr lang="en-US" sz="1200" dirty="0">
                <a:latin typeface="Consolas" pitchFamily="49" charset="0"/>
                <a:cs typeface="Consolas" pitchFamily="49" charset="0"/>
              </a:rPr>
              <a:t> </a:t>
            </a:r>
            <a:r>
              <a:rPr lang="en-US" sz="1200" dirty="0" err="1">
                <a:latin typeface="Consolas" pitchFamily="49" charset="0"/>
                <a:cs typeface="Consolas" pitchFamily="49" charset="0"/>
              </a:rPr>
              <a:t>einer</a:t>
            </a:r>
            <a:r>
              <a:rPr lang="en-US" sz="1200" dirty="0">
                <a:latin typeface="Consolas" pitchFamily="49" charset="0"/>
                <a:cs typeface="Consolas" pitchFamily="49" charset="0"/>
              </a:rPr>
              <a:t> </a:t>
            </a:r>
            <a:r>
              <a:rPr lang="en-US" sz="1200" dirty="0" err="1">
                <a:latin typeface="Consolas" pitchFamily="49" charset="0"/>
                <a:cs typeface="Consolas" pitchFamily="49" charset="0"/>
              </a:rPr>
              <a:t>Fusslaenge</a:t>
            </a:r>
            <a:r>
              <a:rPr lang="en-US" sz="1200" dirty="0">
                <a:latin typeface="Consolas" pitchFamily="49" charset="0"/>
                <a:cs typeface="Consolas" pitchFamily="49" charset="0"/>
              </a:rPr>
              <a:t> von %d cm\n", </a:t>
            </a:r>
            <a:r>
              <a:rPr lang="en-US" sz="1200" dirty="0" err="1">
                <a:latin typeface="Consolas" pitchFamily="49" charset="0"/>
                <a:cs typeface="Consolas" pitchFamily="49" charset="0"/>
              </a:rPr>
              <a:t>schuhgroesse</a:t>
            </a:r>
            <a:r>
              <a:rPr lang="en-US" sz="1200" dirty="0">
                <a:latin typeface="Consolas" pitchFamily="49" charset="0"/>
                <a:cs typeface="Consolas" pitchFamily="49" charset="0"/>
              </a:rPr>
              <a:t>, </a:t>
            </a:r>
            <a:r>
              <a:rPr lang="en-US" sz="1200" dirty="0" err="1">
                <a:latin typeface="Consolas" pitchFamily="49" charset="0"/>
                <a:cs typeface="Consolas" pitchFamily="49" charset="0"/>
              </a:rPr>
              <a:t>fusslaenge</a:t>
            </a:r>
            <a:r>
              <a:rPr lang="en-US" sz="1200" dirty="0">
                <a:latin typeface="Consolas" pitchFamily="49" charset="0"/>
                <a:cs typeface="Consolas" pitchFamily="49" charset="0"/>
              </a:rPr>
              <a:t>);</a:t>
            </a:r>
          </a:p>
          <a:p>
            <a:pPr>
              <a:buFontTx/>
              <a:buNone/>
            </a:pPr>
            <a:r>
              <a:rPr lang="en-US" sz="1200" dirty="0">
                <a:latin typeface="Consolas" pitchFamily="49" charset="0"/>
                <a:cs typeface="Consolas" pitchFamily="49" charset="0"/>
              </a:rPr>
              <a:t>	/* </a:t>
            </a:r>
            <a:r>
              <a:rPr lang="en-US" sz="1200" dirty="0" err="1">
                <a:latin typeface="Consolas" pitchFamily="49" charset="0"/>
                <a:cs typeface="Consolas" pitchFamily="49" charset="0"/>
              </a:rPr>
              <a:t>Beispiel</a:t>
            </a:r>
            <a:r>
              <a:rPr lang="en-US" sz="1200" dirty="0">
                <a:latin typeface="Consolas" pitchFamily="49" charset="0"/>
                <a:cs typeface="Consolas" pitchFamily="49" charset="0"/>
              </a:rPr>
              <a:t> 25 cm </a:t>
            </a:r>
            <a:r>
              <a:rPr lang="en-US" sz="1200" dirty="0" err="1">
                <a:latin typeface="Consolas" pitchFamily="49" charset="0"/>
                <a:cs typeface="Consolas" pitchFamily="49" charset="0"/>
              </a:rPr>
              <a:t>fuehrt</a:t>
            </a:r>
            <a:r>
              <a:rPr lang="en-US" sz="1200" dirty="0">
                <a:latin typeface="Consolas" pitchFamily="49" charset="0"/>
                <a:cs typeface="Consolas" pitchFamily="49" charset="0"/>
              </a:rPr>
              <a:t> </a:t>
            </a:r>
            <a:r>
              <a:rPr lang="en-US" sz="1200" dirty="0" err="1">
                <a:latin typeface="Consolas" pitchFamily="49" charset="0"/>
                <a:cs typeface="Consolas" pitchFamily="49" charset="0"/>
              </a:rPr>
              <a:t>zu</a:t>
            </a:r>
            <a:r>
              <a:rPr lang="en-US" sz="1200" dirty="0">
                <a:latin typeface="Consolas" pitchFamily="49" charset="0"/>
                <a:cs typeface="Consolas" pitchFamily="49" charset="0"/>
              </a:rPr>
              <a:t> 7.3 </a:t>
            </a:r>
            <a:r>
              <a:rPr lang="en-US" sz="1200" dirty="0" err="1">
                <a:latin typeface="Consolas" pitchFamily="49" charset="0"/>
                <a:cs typeface="Consolas" pitchFamily="49" charset="0"/>
              </a:rPr>
              <a:t>ohne</a:t>
            </a:r>
            <a:r>
              <a:rPr lang="en-US" sz="1200" dirty="0">
                <a:latin typeface="Consolas" pitchFamily="49" charset="0"/>
                <a:cs typeface="Consolas" pitchFamily="49" charset="0"/>
              </a:rPr>
              <a:t> </a:t>
            </a:r>
            <a:r>
              <a:rPr lang="en-US" sz="1200" dirty="0" err="1">
                <a:latin typeface="Consolas" pitchFamily="49" charset="0"/>
                <a:cs typeface="Consolas" pitchFamily="49" charset="0"/>
              </a:rPr>
              <a:t>runden</a:t>
            </a:r>
            <a:r>
              <a:rPr lang="en-US" sz="1200" dirty="0">
                <a:latin typeface="Consolas" pitchFamily="49" charset="0"/>
                <a:cs typeface="Consolas" pitchFamily="49" charset="0"/>
              </a:rPr>
              <a:t>, 7.3 *2 = 14.6, </a:t>
            </a:r>
            <a:r>
              <a:rPr lang="en-US" sz="1200" dirty="0" err="1">
                <a:latin typeface="Consolas" pitchFamily="49" charset="0"/>
                <a:cs typeface="Consolas" pitchFamily="49" charset="0"/>
              </a:rPr>
              <a:t>als</a:t>
            </a:r>
            <a:r>
              <a:rPr lang="en-US" sz="1200" dirty="0">
                <a:latin typeface="Consolas" pitchFamily="49" charset="0"/>
                <a:cs typeface="Consolas" pitchFamily="49" charset="0"/>
              </a:rPr>
              <a:t> </a:t>
            </a:r>
            <a:r>
              <a:rPr lang="en-US" sz="1200" dirty="0" err="1">
                <a:latin typeface="Consolas" pitchFamily="49" charset="0"/>
                <a:cs typeface="Consolas" pitchFamily="49" charset="0"/>
              </a:rPr>
              <a:t>int</a:t>
            </a:r>
            <a:r>
              <a:rPr lang="en-US" sz="1200" dirty="0">
                <a:latin typeface="Consolas" pitchFamily="49" charset="0"/>
                <a:cs typeface="Consolas" pitchFamily="49" charset="0"/>
              </a:rPr>
              <a:t>-Wert 14 und </a:t>
            </a:r>
            <a:r>
              <a:rPr lang="en-US" sz="1200" dirty="0" err="1">
                <a:latin typeface="Consolas" pitchFamily="49" charset="0"/>
                <a:cs typeface="Consolas" pitchFamily="49" charset="0"/>
              </a:rPr>
              <a:t>nach</a:t>
            </a:r>
            <a:r>
              <a:rPr lang="en-US" sz="1200" dirty="0">
                <a:latin typeface="Consolas" pitchFamily="49" charset="0"/>
                <a:cs typeface="Consolas" pitchFamily="49" charset="0"/>
              </a:rPr>
              <a:t> Division in double </a:t>
            </a:r>
            <a:r>
              <a:rPr lang="en-US" sz="1200" dirty="0" err="1">
                <a:latin typeface="Consolas" pitchFamily="49" charset="0"/>
                <a:cs typeface="Consolas" pitchFamily="49" charset="0"/>
              </a:rPr>
              <a:t>damit</a:t>
            </a:r>
            <a:r>
              <a:rPr lang="en-US" sz="1200" dirty="0">
                <a:latin typeface="Consolas" pitchFamily="49" charset="0"/>
                <a:cs typeface="Consolas" pitchFamily="49" charset="0"/>
              </a:rPr>
              <a:t> </a:t>
            </a:r>
            <a:r>
              <a:rPr lang="en-US" sz="1200" dirty="0" err="1">
                <a:latin typeface="Consolas" pitchFamily="49" charset="0"/>
                <a:cs typeface="Consolas" pitchFamily="49" charset="0"/>
              </a:rPr>
              <a:t>zu</a:t>
            </a:r>
            <a:r>
              <a:rPr lang="en-US" sz="1200" dirty="0">
                <a:latin typeface="Consolas" pitchFamily="49" charset="0"/>
                <a:cs typeface="Consolas" pitchFamily="49" charset="0"/>
              </a:rPr>
              <a:t> 7.0</a:t>
            </a:r>
          </a:p>
          <a:p>
            <a:pPr>
              <a:buFontTx/>
              <a:buNone/>
            </a:pPr>
            <a:r>
              <a:rPr lang="en-US" sz="1200" dirty="0">
                <a:latin typeface="Consolas" pitchFamily="49" charset="0"/>
                <a:cs typeface="Consolas" pitchFamily="49" charset="0"/>
              </a:rPr>
              <a:t>	   </a:t>
            </a:r>
            <a:r>
              <a:rPr lang="en-US" sz="1200" dirty="0" err="1">
                <a:latin typeface="Consolas" pitchFamily="49" charset="0"/>
                <a:cs typeface="Consolas" pitchFamily="49" charset="0"/>
              </a:rPr>
              <a:t>Beispiel</a:t>
            </a:r>
            <a:r>
              <a:rPr lang="en-US" sz="1200" dirty="0">
                <a:latin typeface="Consolas" pitchFamily="49" charset="0"/>
                <a:cs typeface="Consolas" pitchFamily="49" charset="0"/>
              </a:rPr>
              <a:t> 27 cm </a:t>
            </a:r>
            <a:r>
              <a:rPr lang="en-US" sz="1200" dirty="0" err="1">
                <a:latin typeface="Consolas" pitchFamily="49" charset="0"/>
                <a:cs typeface="Consolas" pitchFamily="49" charset="0"/>
              </a:rPr>
              <a:t>fuehrt</a:t>
            </a:r>
            <a:r>
              <a:rPr lang="en-US" sz="1200" dirty="0">
                <a:latin typeface="Consolas" pitchFamily="49" charset="0"/>
                <a:cs typeface="Consolas" pitchFamily="49" charset="0"/>
              </a:rPr>
              <a:t> </a:t>
            </a:r>
            <a:r>
              <a:rPr lang="en-US" sz="1200" dirty="0" err="1">
                <a:latin typeface="Consolas" pitchFamily="49" charset="0"/>
                <a:cs typeface="Consolas" pitchFamily="49" charset="0"/>
              </a:rPr>
              <a:t>zu</a:t>
            </a:r>
            <a:r>
              <a:rPr lang="en-US" sz="1200" dirty="0">
                <a:latin typeface="Consolas" pitchFamily="49" charset="0"/>
                <a:cs typeface="Consolas" pitchFamily="49" charset="0"/>
              </a:rPr>
              <a:t> 9.7 </a:t>
            </a:r>
            <a:r>
              <a:rPr lang="en-US" sz="1200" dirty="0" err="1">
                <a:latin typeface="Consolas" pitchFamily="49" charset="0"/>
                <a:cs typeface="Consolas" pitchFamily="49" charset="0"/>
              </a:rPr>
              <a:t>ohne</a:t>
            </a:r>
            <a:r>
              <a:rPr lang="en-US" sz="1200" dirty="0">
                <a:latin typeface="Consolas" pitchFamily="49" charset="0"/>
                <a:cs typeface="Consolas" pitchFamily="49" charset="0"/>
              </a:rPr>
              <a:t> </a:t>
            </a:r>
            <a:r>
              <a:rPr lang="en-US" sz="1200" dirty="0" err="1">
                <a:latin typeface="Consolas" pitchFamily="49" charset="0"/>
                <a:cs typeface="Consolas" pitchFamily="49" charset="0"/>
              </a:rPr>
              <a:t>runden</a:t>
            </a:r>
            <a:r>
              <a:rPr lang="en-US" sz="1200" dirty="0">
                <a:latin typeface="Consolas" pitchFamily="49" charset="0"/>
                <a:cs typeface="Consolas" pitchFamily="49" charset="0"/>
              </a:rPr>
              <a:t>, 9.7 *2 = 19.4, </a:t>
            </a:r>
            <a:r>
              <a:rPr lang="en-US" sz="1200" dirty="0" err="1">
                <a:latin typeface="Consolas" pitchFamily="49" charset="0"/>
                <a:cs typeface="Consolas" pitchFamily="49" charset="0"/>
              </a:rPr>
              <a:t>als</a:t>
            </a:r>
            <a:r>
              <a:rPr lang="en-US" sz="1200" dirty="0">
                <a:latin typeface="Consolas" pitchFamily="49" charset="0"/>
                <a:cs typeface="Consolas" pitchFamily="49" charset="0"/>
              </a:rPr>
              <a:t> </a:t>
            </a:r>
            <a:r>
              <a:rPr lang="en-US" sz="1200" dirty="0" err="1">
                <a:latin typeface="Consolas" pitchFamily="49" charset="0"/>
                <a:cs typeface="Consolas" pitchFamily="49" charset="0"/>
              </a:rPr>
              <a:t>int</a:t>
            </a:r>
            <a:r>
              <a:rPr lang="en-US" sz="1200" dirty="0">
                <a:latin typeface="Consolas" pitchFamily="49" charset="0"/>
                <a:cs typeface="Consolas" pitchFamily="49" charset="0"/>
              </a:rPr>
              <a:t>-Wert 19 und </a:t>
            </a:r>
            <a:r>
              <a:rPr lang="en-US" sz="1200" dirty="0" err="1">
                <a:latin typeface="Consolas" pitchFamily="49" charset="0"/>
                <a:cs typeface="Consolas" pitchFamily="49" charset="0"/>
              </a:rPr>
              <a:t>nach</a:t>
            </a:r>
            <a:r>
              <a:rPr lang="en-US" sz="1200" dirty="0">
                <a:latin typeface="Consolas" pitchFamily="49" charset="0"/>
                <a:cs typeface="Consolas" pitchFamily="49" charset="0"/>
              </a:rPr>
              <a:t> Division in double </a:t>
            </a:r>
            <a:r>
              <a:rPr lang="en-US" sz="1200" dirty="0" err="1">
                <a:latin typeface="Consolas" pitchFamily="49" charset="0"/>
                <a:cs typeface="Consolas" pitchFamily="49" charset="0"/>
              </a:rPr>
              <a:t>damit</a:t>
            </a:r>
            <a:r>
              <a:rPr lang="en-US" sz="1200" dirty="0">
                <a:latin typeface="Consolas" pitchFamily="49" charset="0"/>
                <a:cs typeface="Consolas" pitchFamily="49" charset="0"/>
              </a:rPr>
              <a:t> </a:t>
            </a:r>
            <a:r>
              <a:rPr lang="en-US" sz="1200" dirty="0" err="1">
                <a:latin typeface="Consolas" pitchFamily="49" charset="0"/>
                <a:cs typeface="Consolas" pitchFamily="49" charset="0"/>
              </a:rPr>
              <a:t>zu</a:t>
            </a:r>
            <a:r>
              <a:rPr lang="en-US" sz="1200" dirty="0">
                <a:latin typeface="Consolas" pitchFamily="49" charset="0"/>
                <a:cs typeface="Consolas" pitchFamily="49" charset="0"/>
              </a:rPr>
              <a:t> 9.5 */</a:t>
            </a:r>
          </a:p>
          <a:p>
            <a:pPr>
              <a:buFontTx/>
              <a:buNone/>
            </a:pPr>
            <a:r>
              <a:rPr lang="en-US" sz="1200" dirty="0">
                <a:latin typeface="Consolas" pitchFamily="49" charset="0"/>
                <a:cs typeface="Consolas" pitchFamily="49" charset="0"/>
              </a:rPr>
              <a:t>}</a:t>
            </a:r>
          </a:p>
          <a:p>
            <a:pPr>
              <a:buFontTx/>
              <a:buNone/>
            </a:pPr>
            <a:endParaRPr lang="en-US" sz="1200" dirty="0">
              <a:latin typeface="Consolas" pitchFamily="49" charset="0"/>
              <a:cs typeface="Consolas" pitchFamily="49" charset="0"/>
            </a:endParaRPr>
          </a:p>
        </p:txBody>
      </p:sp>
      <p:sp>
        <p:nvSpPr>
          <p:cNvPr id="51204" name="Slide Number Placeholder 6"/>
          <p:cNvSpPr>
            <a:spLocks noGrp="1"/>
          </p:cNvSpPr>
          <p:nvPr>
            <p:ph type="sldNum" sz="quarter" idx="11"/>
          </p:nvPr>
        </p:nvSpPr>
        <p:spPr>
          <a:noFill/>
        </p:spPr>
        <p:txBody>
          <a:bodyPr/>
          <a:lstStyle/>
          <a:p>
            <a:fld id="{AFB41163-1BAE-4D0F-BC07-AD8498D210A6}" type="slidenum">
              <a:rPr lang="en-US" smtClean="0"/>
              <a:pPr/>
              <a:t>28</a:t>
            </a:fld>
            <a:endParaRPr lang="en-US" sz="1400" smtClean="0"/>
          </a:p>
        </p:txBody>
      </p:sp>
      <p:sp>
        <p:nvSpPr>
          <p:cNvPr id="51205" name="Footer Placeholder 7"/>
          <p:cNvSpPr>
            <a:spLocks noGrp="1"/>
          </p:cNvSpPr>
          <p:nvPr>
            <p:ph type="ftr" sz="quarter" idx="10"/>
          </p:nvPr>
        </p:nvSpPr>
        <p:spPr>
          <a:noFill/>
        </p:spPr>
        <p:txBody>
          <a:bodyPr/>
          <a:lstStyle/>
          <a:p>
            <a:r>
              <a:rPr lang="de-DE" smtClean="0"/>
              <a:t>Imperative Programmierung - Variablen und Arbeit mit SVN</a:t>
            </a:r>
            <a:endParaRPr lang="en-US" smtClean="0"/>
          </a:p>
        </p:txBody>
      </p:sp>
    </p:spTree>
    <p:extLst>
      <p:ext uri="{BB962C8B-B14F-4D97-AF65-F5344CB8AC3E}">
        <p14:creationId xmlns:p14="http://schemas.microsoft.com/office/powerpoint/2010/main" val="2417549202"/>
      </p:ext>
    </p:extLst>
  </p:cSld>
  <p:clrMapOvr>
    <a:masterClrMapping/>
  </p:clrMapOvr>
  <p:transition>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0"/>
          </p:nvPr>
        </p:nvSpPr>
        <p:spPr>
          <a:noFill/>
        </p:spPr>
        <p:txBody>
          <a:bodyPr/>
          <a:lstStyle/>
          <a:p>
            <a:r>
              <a:rPr lang="de-DE" smtClean="0"/>
              <a:t>Imperative Programmierung - Variablen und Arbeit mit SVN</a:t>
            </a:r>
            <a:endParaRPr lang="en-US" smtClean="0"/>
          </a:p>
        </p:txBody>
      </p:sp>
      <p:sp>
        <p:nvSpPr>
          <p:cNvPr id="7171" name="Slide Number Placeholder 3"/>
          <p:cNvSpPr>
            <a:spLocks noGrp="1"/>
          </p:cNvSpPr>
          <p:nvPr>
            <p:ph type="sldNum" sz="quarter" idx="11"/>
          </p:nvPr>
        </p:nvSpPr>
        <p:spPr>
          <a:noFill/>
        </p:spPr>
        <p:txBody>
          <a:bodyPr/>
          <a:lstStyle/>
          <a:p>
            <a:fld id="{45D23BE4-3751-45B9-BDA2-2288243D5CFD}" type="slidenum">
              <a:rPr lang="en-US" smtClean="0"/>
              <a:pPr/>
              <a:t>3</a:t>
            </a:fld>
            <a:endParaRPr lang="en-US" sz="1400" smtClean="0"/>
          </a:p>
        </p:txBody>
      </p:sp>
      <p:sp>
        <p:nvSpPr>
          <p:cNvPr id="7172" name="Rectangle 2"/>
          <p:cNvSpPr>
            <a:spLocks noGrp="1" noChangeArrowheads="1"/>
          </p:cNvSpPr>
          <p:nvPr>
            <p:ph type="title"/>
          </p:nvPr>
        </p:nvSpPr>
        <p:spPr/>
        <p:txBody>
          <a:bodyPr/>
          <a:lstStyle/>
          <a:p>
            <a:r>
              <a:rPr lang="de-DE" sz="3600" dirty="0" smtClean="0"/>
              <a:t>1. Wiederholung </a:t>
            </a:r>
            <a:r>
              <a:rPr lang="de-DE" sz="3600" dirty="0" err="1" smtClean="0"/>
              <a:t>printf</a:t>
            </a:r>
            <a:endParaRPr lang="de-DE" i="1" dirty="0" smtClean="0">
              <a:solidFill>
                <a:schemeClr val="tx1"/>
              </a:solidFill>
              <a:latin typeface="Times" pitchFamily="18" charset="0"/>
            </a:endParaRPr>
          </a:p>
        </p:txBody>
      </p:sp>
      <p:sp>
        <p:nvSpPr>
          <p:cNvPr id="7173" name="Text Box 3"/>
          <p:cNvSpPr txBox="1">
            <a:spLocks noChangeArrowheads="1"/>
          </p:cNvSpPr>
          <p:nvPr/>
        </p:nvSpPr>
        <p:spPr bwMode="auto">
          <a:xfrm>
            <a:off x="304800" y="1143000"/>
            <a:ext cx="8659813" cy="461665"/>
          </a:xfrm>
          <a:prstGeom prst="rect">
            <a:avLst/>
          </a:prstGeom>
          <a:noFill/>
          <a:ln w="12700" cap="sq">
            <a:noFill/>
            <a:miter lim="800000"/>
            <a:headEnd type="none" w="sm" len="sm"/>
            <a:tailEnd type="none" w="sm" len="sm"/>
          </a:ln>
        </p:spPr>
        <p:txBody>
          <a:bodyPr>
            <a:spAutoFit/>
          </a:bodyPr>
          <a:lstStyle/>
          <a:p>
            <a:r>
              <a:rPr lang="de-DE" sz="2400" dirty="0" smtClean="0">
                <a:solidFill>
                  <a:srgbClr val="000000"/>
                </a:solidFill>
              </a:rPr>
              <a:t>Formatierungen für </a:t>
            </a:r>
            <a:r>
              <a:rPr lang="de-DE" sz="2400" dirty="0" err="1" smtClean="0">
                <a:solidFill>
                  <a:srgbClr val="000000"/>
                </a:solidFill>
              </a:rPr>
              <a:t>printf</a:t>
            </a:r>
            <a:r>
              <a:rPr lang="de-DE" sz="2400" dirty="0" smtClean="0">
                <a:solidFill>
                  <a:srgbClr val="000000"/>
                </a:solidFill>
              </a:rPr>
              <a:t> und (</a:t>
            </a:r>
            <a:r>
              <a:rPr lang="de-DE" sz="2400" dirty="0" err="1" smtClean="0">
                <a:solidFill>
                  <a:srgbClr val="000000"/>
                </a:solidFill>
              </a:rPr>
              <a:t>scanf</a:t>
            </a:r>
            <a:r>
              <a:rPr lang="de-DE" sz="2400" dirty="0" smtClean="0">
                <a:solidFill>
                  <a:srgbClr val="000000"/>
                </a:solidFill>
              </a:rPr>
              <a:t>)</a:t>
            </a:r>
            <a:endParaRPr lang="de-DE" sz="2400" dirty="0">
              <a:solidFill>
                <a:srgbClr val="000000"/>
              </a:solidFill>
            </a:endParaRPr>
          </a:p>
        </p:txBody>
      </p:sp>
      <p:graphicFrame>
        <p:nvGraphicFramePr>
          <p:cNvPr id="2" name="Table 1"/>
          <p:cNvGraphicFramePr>
            <a:graphicFrameLocks noGrp="1"/>
          </p:cNvGraphicFramePr>
          <p:nvPr>
            <p:extLst/>
          </p:nvPr>
        </p:nvGraphicFramePr>
        <p:xfrm>
          <a:off x="1043608" y="1640416"/>
          <a:ext cx="6096000" cy="2682125"/>
        </p:xfrm>
        <a:graphic>
          <a:graphicData uri="http://schemas.openxmlformats.org/drawingml/2006/table">
            <a:tbl>
              <a:tblPr firstRow="1" bandRow="1">
                <a:effectLst/>
                <a:tableStyleId>{5C22544A-7EE6-4342-B048-85BDC9FD1C3A}</a:tableStyleId>
              </a:tblPr>
              <a:tblGrid>
                <a:gridCol w="1463824"/>
                <a:gridCol w="4632176"/>
              </a:tblGrid>
              <a:tr h="377869">
                <a:tc>
                  <a:txBody>
                    <a:bodyPr/>
                    <a:lstStyle/>
                    <a:p>
                      <a:r>
                        <a:rPr lang="de-DE" b="0" baseline="0" dirty="0" smtClean="0">
                          <a:solidFill>
                            <a:schemeClr val="tx1"/>
                          </a:solidFill>
                        </a:rPr>
                        <a:t>%d oder %i</a:t>
                      </a:r>
                      <a:endParaRPr lang="de-DE"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smtClean="0">
                          <a:solidFill>
                            <a:schemeClr val="tx1"/>
                          </a:solidFill>
                        </a:rPr>
                        <a:t>Für </a:t>
                      </a:r>
                      <a:r>
                        <a:rPr lang="de-DE" b="0" baseline="0" dirty="0" err="1" smtClean="0">
                          <a:solidFill>
                            <a:schemeClr val="tx1"/>
                          </a:solidFill>
                        </a:rPr>
                        <a:t>Integerwerte</a:t>
                      </a:r>
                      <a:endParaRPr lang="de-DE"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7869">
                <a:tc>
                  <a:txBody>
                    <a:bodyPr/>
                    <a:lstStyle/>
                    <a:p>
                      <a:r>
                        <a:rPr lang="de-DE" baseline="0" dirty="0" smtClean="0">
                          <a:solidFill>
                            <a:schemeClr val="tx1"/>
                          </a:solidFill>
                        </a:rPr>
                        <a:t>%X %x</a:t>
                      </a:r>
                      <a:endParaRPr lang="de-DE"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smtClean="0">
                          <a:solidFill>
                            <a:schemeClr val="tx1"/>
                          </a:solidFill>
                        </a:rPr>
                        <a:t>Für Ausgabe in Hexadezimalsystem</a:t>
                      </a:r>
                      <a:endParaRPr lang="de-DE"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7869">
                <a:tc>
                  <a:txBody>
                    <a:bodyPr/>
                    <a:lstStyle/>
                    <a:p>
                      <a:r>
                        <a:rPr lang="de-DE" baseline="0" dirty="0" smtClean="0">
                          <a:solidFill>
                            <a:schemeClr val="tx1"/>
                          </a:solidFill>
                        </a:rPr>
                        <a:t>%u</a:t>
                      </a:r>
                      <a:endParaRPr lang="de-DE"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smtClean="0">
                          <a:solidFill>
                            <a:schemeClr val="tx1"/>
                          </a:solidFill>
                        </a:rPr>
                        <a:t>Für </a:t>
                      </a:r>
                      <a:r>
                        <a:rPr lang="de-DE" b="0" baseline="0" dirty="0" err="1" smtClean="0">
                          <a:solidFill>
                            <a:schemeClr val="tx1"/>
                          </a:solidFill>
                        </a:rPr>
                        <a:t>Integerwerte</a:t>
                      </a:r>
                      <a:r>
                        <a:rPr lang="de-DE" b="0" baseline="0" dirty="0" smtClean="0">
                          <a:solidFill>
                            <a:schemeClr val="tx1"/>
                          </a:solidFill>
                        </a:rPr>
                        <a:t> ohne Vorzeichen</a:t>
                      </a:r>
                      <a:endParaRPr lang="de-DE"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7869">
                <a:tc>
                  <a:txBody>
                    <a:bodyPr/>
                    <a:lstStyle/>
                    <a:p>
                      <a:r>
                        <a:rPr lang="de-DE" baseline="0" dirty="0" smtClean="0">
                          <a:solidFill>
                            <a:schemeClr val="tx1"/>
                          </a:solidFill>
                        </a:rPr>
                        <a:t>%f</a:t>
                      </a:r>
                      <a:endParaRPr lang="de-DE"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err="1" smtClean="0">
                          <a:solidFill>
                            <a:schemeClr val="tx1"/>
                          </a:solidFill>
                        </a:rPr>
                        <a:t>Floatwerte</a:t>
                      </a:r>
                      <a:endParaRPr lang="de-DE"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7869">
                <a:tc>
                  <a:txBody>
                    <a:bodyPr/>
                    <a:lstStyle/>
                    <a:p>
                      <a:r>
                        <a:rPr lang="de-DE" baseline="0" dirty="0" smtClean="0">
                          <a:solidFill>
                            <a:schemeClr val="tx1"/>
                          </a:solidFill>
                        </a:rPr>
                        <a:t>%e</a:t>
                      </a:r>
                      <a:endParaRPr lang="de-DE"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err="1" smtClean="0">
                          <a:solidFill>
                            <a:schemeClr val="tx1"/>
                          </a:solidFill>
                        </a:rPr>
                        <a:t>Floatwerte</a:t>
                      </a:r>
                      <a:r>
                        <a:rPr lang="de-DE" b="0" baseline="0" dirty="0" smtClean="0">
                          <a:solidFill>
                            <a:schemeClr val="tx1"/>
                          </a:solidFill>
                        </a:rPr>
                        <a:t> in Exponentialdarstellung</a:t>
                      </a:r>
                      <a:endParaRPr lang="de-DE"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4911">
                <a:tc>
                  <a:txBody>
                    <a:bodyPr/>
                    <a:lstStyle/>
                    <a:p>
                      <a:r>
                        <a:rPr lang="de-DE" baseline="0" dirty="0" smtClean="0">
                          <a:solidFill>
                            <a:schemeClr val="tx1"/>
                          </a:solidFill>
                        </a:rPr>
                        <a:t>%c</a:t>
                      </a:r>
                      <a:endParaRPr lang="de-DE"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smtClean="0">
                          <a:solidFill>
                            <a:schemeClr val="tx1"/>
                          </a:solidFill>
                        </a:rPr>
                        <a:t>Ausgabe von Buchstaben</a:t>
                      </a:r>
                      <a:endParaRPr lang="de-DE"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7869">
                <a:tc>
                  <a:txBody>
                    <a:bodyPr/>
                    <a:lstStyle/>
                    <a:p>
                      <a:r>
                        <a:rPr lang="de-DE" baseline="0" dirty="0" smtClean="0">
                          <a:solidFill>
                            <a:schemeClr val="tx1"/>
                          </a:solidFill>
                        </a:rPr>
                        <a:t>%s</a:t>
                      </a:r>
                      <a:endParaRPr lang="de-DE"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smtClean="0">
                          <a:solidFill>
                            <a:schemeClr val="tx1"/>
                          </a:solidFill>
                        </a:rPr>
                        <a:t>Ausgabe von Zeichenketten</a:t>
                      </a:r>
                      <a:endParaRPr lang="de-DE"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542578258"/>
      </p:ext>
    </p:extLst>
  </p:cSld>
  <p:clrMapOvr>
    <a:masterClrMapping/>
  </p:clrMapOvr>
  <p:transition>
    <p:blind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0"/>
          </p:nvPr>
        </p:nvSpPr>
        <p:spPr>
          <a:noFill/>
        </p:spPr>
        <p:txBody>
          <a:bodyPr/>
          <a:lstStyle/>
          <a:p>
            <a:r>
              <a:rPr lang="de-DE" smtClean="0"/>
              <a:t>Imperative Programmierung - Variablen und Arbeit mit SVN</a:t>
            </a:r>
            <a:endParaRPr lang="en-US" smtClean="0"/>
          </a:p>
        </p:txBody>
      </p:sp>
      <p:sp>
        <p:nvSpPr>
          <p:cNvPr id="7171" name="Slide Number Placeholder 3"/>
          <p:cNvSpPr>
            <a:spLocks noGrp="1"/>
          </p:cNvSpPr>
          <p:nvPr>
            <p:ph type="sldNum" sz="quarter" idx="11"/>
          </p:nvPr>
        </p:nvSpPr>
        <p:spPr>
          <a:noFill/>
        </p:spPr>
        <p:txBody>
          <a:bodyPr/>
          <a:lstStyle/>
          <a:p>
            <a:fld id="{45D23BE4-3751-45B9-BDA2-2288243D5CFD}" type="slidenum">
              <a:rPr lang="en-US" smtClean="0"/>
              <a:pPr/>
              <a:t>4</a:t>
            </a:fld>
            <a:endParaRPr lang="en-US" sz="1400" smtClean="0"/>
          </a:p>
        </p:txBody>
      </p:sp>
      <p:sp>
        <p:nvSpPr>
          <p:cNvPr id="7172" name="Rectangle 2"/>
          <p:cNvSpPr>
            <a:spLocks noGrp="1" noChangeArrowheads="1"/>
          </p:cNvSpPr>
          <p:nvPr>
            <p:ph type="title"/>
          </p:nvPr>
        </p:nvSpPr>
        <p:spPr/>
        <p:txBody>
          <a:bodyPr/>
          <a:lstStyle/>
          <a:p>
            <a:r>
              <a:rPr lang="de-DE" sz="3600" dirty="0" smtClean="0"/>
              <a:t>1. Wiederholung </a:t>
            </a:r>
            <a:r>
              <a:rPr lang="de-DE" sz="3600" dirty="0" err="1" smtClean="0"/>
              <a:t>printf</a:t>
            </a:r>
            <a:endParaRPr lang="de-DE" i="1" dirty="0" smtClean="0">
              <a:solidFill>
                <a:schemeClr val="tx1"/>
              </a:solidFill>
              <a:latin typeface="Times" pitchFamily="18" charset="0"/>
            </a:endParaRPr>
          </a:p>
        </p:txBody>
      </p:sp>
      <p:sp>
        <p:nvSpPr>
          <p:cNvPr id="7173" name="Text Box 3"/>
          <p:cNvSpPr txBox="1">
            <a:spLocks noChangeArrowheads="1"/>
          </p:cNvSpPr>
          <p:nvPr/>
        </p:nvSpPr>
        <p:spPr bwMode="auto">
          <a:xfrm>
            <a:off x="304800" y="1143000"/>
            <a:ext cx="8659813" cy="1446550"/>
          </a:xfrm>
          <a:prstGeom prst="rect">
            <a:avLst/>
          </a:prstGeom>
          <a:noFill/>
          <a:ln w="12700" cap="sq">
            <a:noFill/>
            <a:miter lim="800000"/>
            <a:headEnd type="none" w="sm" len="sm"/>
            <a:tailEnd type="none" w="sm" len="sm"/>
          </a:ln>
        </p:spPr>
        <p:txBody>
          <a:bodyPr>
            <a:spAutoFit/>
          </a:bodyPr>
          <a:lstStyle/>
          <a:p>
            <a:r>
              <a:rPr lang="de-DE" sz="2400" dirty="0" smtClean="0">
                <a:solidFill>
                  <a:srgbClr val="000000"/>
                </a:solidFill>
              </a:rPr>
              <a:t>Formatierungen von Ganzzahlen – Optionen</a:t>
            </a:r>
          </a:p>
          <a:p>
            <a:r>
              <a:rPr lang="de-DE" dirty="0" smtClean="0">
                <a:solidFill>
                  <a:srgbClr val="000000"/>
                </a:solidFill>
              </a:rPr>
              <a:t>Für d und i</a:t>
            </a:r>
          </a:p>
          <a:p>
            <a:r>
              <a:rPr lang="de-DE" dirty="0" smtClean="0">
                <a:solidFill>
                  <a:srgbClr val="000000"/>
                </a:solidFill>
              </a:rPr>
              <a:t>Beispiel %6d es werden immer 6 Stellen ausgegeben</a:t>
            </a:r>
          </a:p>
          <a:p>
            <a:endParaRPr lang="de-DE" sz="2400" dirty="0">
              <a:solidFill>
                <a:srgbClr val="0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040605091"/>
              </p:ext>
            </p:extLst>
          </p:nvPr>
        </p:nvGraphicFramePr>
        <p:xfrm>
          <a:off x="467544" y="2276872"/>
          <a:ext cx="7776864" cy="4032448"/>
        </p:xfrm>
        <a:graphic>
          <a:graphicData uri="http://schemas.openxmlformats.org/drawingml/2006/table">
            <a:tbl>
              <a:tblPr firstRow="1" bandRow="1">
                <a:effectLst/>
                <a:tableStyleId>{5C22544A-7EE6-4342-B048-85BDC9FD1C3A}</a:tableStyleId>
              </a:tblPr>
              <a:tblGrid>
                <a:gridCol w="1800200"/>
                <a:gridCol w="4032448"/>
                <a:gridCol w="1944216"/>
              </a:tblGrid>
              <a:tr h="407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b="0" baseline="0" dirty="0" smtClean="0">
                          <a:solidFill>
                            <a:schemeClr val="tx1"/>
                          </a:solidFill>
                        </a:rPr>
                        <a:t>Option</a:t>
                      </a:r>
                      <a:endParaRPr lang="de-DE"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smtClean="0">
                          <a:solidFill>
                            <a:schemeClr val="tx1"/>
                          </a:solidFill>
                        </a:rPr>
                        <a:t>Beschreibung</a:t>
                      </a:r>
                      <a:endParaRPr lang="de-DE"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smtClean="0">
                          <a:solidFill>
                            <a:schemeClr val="tx1"/>
                          </a:solidFill>
                        </a:rPr>
                        <a:t>Beispiele</a:t>
                      </a:r>
                      <a:endParaRPr lang="de-DE"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7469">
                <a:tc>
                  <a:txBody>
                    <a:bodyPr/>
                    <a:lstStyle/>
                    <a:p>
                      <a:r>
                        <a:rPr lang="de-DE" baseline="0" dirty="0" smtClean="0">
                          <a:solidFill>
                            <a:schemeClr val="tx1"/>
                          </a:solidFill>
                        </a:rPr>
                        <a:t>-</a:t>
                      </a:r>
                      <a:endParaRPr lang="de-DE"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smtClean="0">
                          <a:solidFill>
                            <a:schemeClr val="tx1"/>
                          </a:solidFill>
                        </a:rPr>
                        <a:t>Linksausrichtung der Zahl</a:t>
                      </a:r>
                      <a:endParaRPr lang="de-DE"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smtClean="0">
                          <a:solidFill>
                            <a:schemeClr val="tx1"/>
                          </a:solidFill>
                        </a:rPr>
                        <a:t>      %-6d</a:t>
                      </a:r>
                      <a:endParaRPr lang="de-DE"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90220">
                <a:tc>
                  <a:txBody>
                    <a:bodyPr/>
                    <a:lstStyle/>
                    <a:p>
                      <a:r>
                        <a:rPr lang="de-DE" baseline="0" dirty="0" smtClean="0">
                          <a:solidFill>
                            <a:schemeClr val="tx1"/>
                          </a:solidFill>
                        </a:rPr>
                        <a:t>+</a:t>
                      </a:r>
                      <a:endParaRPr lang="de-DE"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smtClean="0">
                          <a:solidFill>
                            <a:schemeClr val="tx1"/>
                          </a:solidFill>
                        </a:rPr>
                        <a:t>Ausgabe des Vorzeichen auch bei positiver Zahl</a:t>
                      </a:r>
                      <a:endParaRPr lang="de-DE"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smtClean="0">
                          <a:solidFill>
                            <a:schemeClr val="tx1"/>
                          </a:solidFill>
                        </a:rPr>
                        <a:t>      %+d            </a:t>
                      </a:r>
                    </a:p>
                    <a:p>
                      <a:r>
                        <a:rPr lang="de-DE" b="0" baseline="0" dirty="0" smtClean="0">
                          <a:solidFill>
                            <a:schemeClr val="tx1"/>
                          </a:solidFill>
                        </a:rPr>
                        <a:t>      %+8d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31146">
                <a:tc>
                  <a:txBody>
                    <a:bodyPr/>
                    <a:lstStyle/>
                    <a:p>
                      <a:r>
                        <a:rPr lang="de-DE" baseline="0" dirty="0" smtClean="0">
                          <a:solidFill>
                            <a:schemeClr val="tx1"/>
                          </a:solidFill>
                        </a:rPr>
                        <a:t>Width</a:t>
                      </a:r>
                    </a:p>
                    <a:p>
                      <a:r>
                        <a:rPr lang="de-DE" baseline="0" dirty="0" smtClean="0">
                          <a:solidFill>
                            <a:schemeClr val="tx1"/>
                          </a:solidFill>
                        </a:rPr>
                        <a:t>(Angabe einer Zahl)</a:t>
                      </a:r>
                      <a:endParaRPr lang="de-DE"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smtClean="0">
                          <a:solidFill>
                            <a:schemeClr val="tx1"/>
                          </a:solidFill>
                        </a:rPr>
                        <a:t>Anzahl der Stellen, die ausgegeben werden.</a:t>
                      </a:r>
                    </a:p>
                    <a:p>
                      <a:r>
                        <a:rPr lang="de-DE" b="0" baseline="0" dirty="0" smtClean="0">
                          <a:solidFill>
                            <a:schemeClr val="tx1"/>
                          </a:solidFill>
                        </a:rPr>
                        <a:t>Wenn die Zahl weniger Stellen hat, dann Auffüllen mit Leerzeichen</a:t>
                      </a:r>
                      <a:endParaRPr lang="de-DE"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smtClean="0">
                          <a:solidFill>
                            <a:schemeClr val="tx1"/>
                          </a:solidFill>
                        </a:rPr>
                        <a:t>      %6d</a:t>
                      </a:r>
                    </a:p>
                    <a:p>
                      <a:r>
                        <a:rPr lang="de-DE" b="0" baseline="0" dirty="0" smtClean="0">
                          <a:solidFill>
                            <a:schemeClr val="tx1"/>
                          </a:solidFill>
                        </a:rPr>
                        <a:t>      %8d</a:t>
                      </a:r>
                      <a:endParaRPr lang="de-DE"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96144">
                <a:tc>
                  <a:txBody>
                    <a:bodyPr/>
                    <a:lstStyle/>
                    <a:p>
                      <a:r>
                        <a:rPr lang="de-DE" baseline="0" dirty="0" smtClean="0">
                          <a:solidFill>
                            <a:schemeClr val="tx1"/>
                          </a:solidFill>
                        </a:rPr>
                        <a:t>.</a:t>
                      </a:r>
                      <a:r>
                        <a:rPr lang="de-DE" baseline="0" dirty="0" err="1" smtClean="0">
                          <a:solidFill>
                            <a:schemeClr val="tx1"/>
                          </a:solidFill>
                        </a:rPr>
                        <a:t>precision</a:t>
                      </a:r>
                      <a:endParaRPr lang="de-DE" baseline="0" dirty="0" smtClean="0">
                        <a:solidFill>
                          <a:schemeClr val="tx1"/>
                        </a:solidFill>
                      </a:endParaRPr>
                    </a:p>
                    <a:p>
                      <a:r>
                        <a:rPr lang="de-DE" baseline="0" dirty="0" smtClean="0">
                          <a:solidFill>
                            <a:schemeClr val="tx1"/>
                          </a:solidFill>
                        </a:rPr>
                        <a:t>(Angabe einer Zahl</a:t>
                      </a:r>
                      <a:endParaRPr lang="de-DE"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smtClean="0">
                          <a:solidFill>
                            <a:schemeClr val="tx1"/>
                          </a:solidFill>
                        </a:rPr>
                        <a:t>Minimale Anzahl ausgegebener Stellen</a:t>
                      </a:r>
                    </a:p>
                    <a:p>
                      <a:pPr marL="0" marR="0" indent="0" algn="l" defTabSz="914400" rtl="0" eaLnBrk="1" fontAlgn="auto" latinLnBrk="0" hangingPunct="1">
                        <a:lnSpc>
                          <a:spcPct val="100000"/>
                        </a:lnSpc>
                        <a:spcBef>
                          <a:spcPts val="0"/>
                        </a:spcBef>
                        <a:spcAft>
                          <a:spcPts val="0"/>
                        </a:spcAft>
                        <a:buClrTx/>
                        <a:buSzTx/>
                        <a:buFontTx/>
                        <a:buNone/>
                        <a:tabLst/>
                        <a:defRPr/>
                      </a:pPr>
                      <a:r>
                        <a:rPr lang="de-DE" b="0" baseline="0" dirty="0" smtClean="0">
                          <a:solidFill>
                            <a:schemeClr val="tx1"/>
                          </a:solidFill>
                        </a:rPr>
                        <a:t>Wenn die Zahl weniger Stellen hat, dann Auffüllen mit führenden Nullen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smtClean="0">
                          <a:solidFill>
                            <a:schemeClr val="tx1"/>
                          </a:solidFill>
                        </a:rPr>
                        <a:t>      %.6d       </a:t>
                      </a:r>
                    </a:p>
                    <a:p>
                      <a:r>
                        <a:rPr lang="de-DE" b="0" baseline="0" dirty="0" smtClean="0">
                          <a:solidFill>
                            <a:schemeClr val="tx1"/>
                          </a:solidFill>
                        </a:rPr>
                        <a:t>      %.4d</a:t>
                      </a:r>
                      <a:endParaRPr lang="de-DE"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75282291"/>
      </p:ext>
    </p:extLst>
  </p:cSld>
  <p:clrMapOvr>
    <a:masterClrMapping/>
  </p:clrMapOvr>
  <p:transition>
    <p:blind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0"/>
          </p:nvPr>
        </p:nvSpPr>
        <p:spPr>
          <a:noFill/>
        </p:spPr>
        <p:txBody>
          <a:bodyPr/>
          <a:lstStyle/>
          <a:p>
            <a:r>
              <a:rPr lang="de-DE" smtClean="0"/>
              <a:t>Imperative Programmierung - Variablen und Arbeit mit SVN</a:t>
            </a:r>
            <a:endParaRPr lang="en-US" smtClean="0"/>
          </a:p>
        </p:txBody>
      </p:sp>
      <p:sp>
        <p:nvSpPr>
          <p:cNvPr id="7171" name="Slide Number Placeholder 3"/>
          <p:cNvSpPr>
            <a:spLocks noGrp="1"/>
          </p:cNvSpPr>
          <p:nvPr>
            <p:ph type="sldNum" sz="quarter" idx="11"/>
          </p:nvPr>
        </p:nvSpPr>
        <p:spPr>
          <a:noFill/>
        </p:spPr>
        <p:txBody>
          <a:bodyPr/>
          <a:lstStyle/>
          <a:p>
            <a:fld id="{45D23BE4-3751-45B9-BDA2-2288243D5CFD}" type="slidenum">
              <a:rPr lang="en-US" smtClean="0"/>
              <a:pPr/>
              <a:t>5</a:t>
            </a:fld>
            <a:endParaRPr lang="en-US" sz="1400" smtClean="0"/>
          </a:p>
        </p:txBody>
      </p:sp>
      <p:sp>
        <p:nvSpPr>
          <p:cNvPr id="7172" name="Rectangle 2"/>
          <p:cNvSpPr>
            <a:spLocks noGrp="1" noChangeArrowheads="1"/>
          </p:cNvSpPr>
          <p:nvPr>
            <p:ph type="title"/>
          </p:nvPr>
        </p:nvSpPr>
        <p:spPr/>
        <p:txBody>
          <a:bodyPr/>
          <a:lstStyle/>
          <a:p>
            <a:r>
              <a:rPr lang="de-DE" sz="3600" dirty="0" smtClean="0"/>
              <a:t>1. Wiederholung </a:t>
            </a:r>
            <a:r>
              <a:rPr lang="de-DE" sz="3600" dirty="0" err="1" smtClean="0"/>
              <a:t>printf</a:t>
            </a:r>
            <a:endParaRPr lang="de-DE" i="1" dirty="0" smtClean="0">
              <a:solidFill>
                <a:schemeClr val="tx1"/>
              </a:solidFill>
              <a:latin typeface="Times" pitchFamily="18" charset="0"/>
            </a:endParaRPr>
          </a:p>
        </p:txBody>
      </p:sp>
      <p:sp>
        <p:nvSpPr>
          <p:cNvPr id="7173" name="Text Box 3"/>
          <p:cNvSpPr txBox="1">
            <a:spLocks noChangeArrowheads="1"/>
          </p:cNvSpPr>
          <p:nvPr/>
        </p:nvSpPr>
        <p:spPr bwMode="auto">
          <a:xfrm>
            <a:off x="300864" y="1143000"/>
            <a:ext cx="8659813" cy="1200329"/>
          </a:xfrm>
          <a:prstGeom prst="rect">
            <a:avLst/>
          </a:prstGeom>
          <a:noFill/>
          <a:ln w="12700" cap="sq">
            <a:noFill/>
            <a:miter lim="800000"/>
            <a:headEnd type="none" w="sm" len="sm"/>
            <a:tailEnd type="none" w="sm" len="sm"/>
          </a:ln>
        </p:spPr>
        <p:txBody>
          <a:bodyPr>
            <a:spAutoFit/>
          </a:bodyPr>
          <a:lstStyle/>
          <a:p>
            <a:r>
              <a:rPr lang="de-DE" sz="2400" dirty="0" smtClean="0">
                <a:solidFill>
                  <a:srgbClr val="000000"/>
                </a:solidFill>
              </a:rPr>
              <a:t>Formatierungen von Gleitkommazahlen – Optionen</a:t>
            </a:r>
          </a:p>
          <a:p>
            <a:r>
              <a:rPr lang="de-DE" sz="2400" dirty="0" smtClean="0">
                <a:solidFill>
                  <a:srgbClr val="000000"/>
                </a:solidFill>
              </a:rPr>
              <a:t>Für die e, E, f, F, g, G</a:t>
            </a:r>
          </a:p>
          <a:p>
            <a:endParaRPr lang="de-DE" sz="2400" dirty="0">
              <a:solidFill>
                <a:srgbClr val="000000"/>
              </a:solidFill>
            </a:endParaRPr>
          </a:p>
        </p:txBody>
      </p:sp>
      <p:graphicFrame>
        <p:nvGraphicFramePr>
          <p:cNvPr id="2" name="Table 1"/>
          <p:cNvGraphicFramePr>
            <a:graphicFrameLocks noGrp="1"/>
          </p:cNvGraphicFramePr>
          <p:nvPr>
            <p:extLst/>
          </p:nvPr>
        </p:nvGraphicFramePr>
        <p:xfrm>
          <a:off x="467544" y="2037969"/>
          <a:ext cx="7776864" cy="4032448"/>
        </p:xfrm>
        <a:graphic>
          <a:graphicData uri="http://schemas.openxmlformats.org/drawingml/2006/table">
            <a:tbl>
              <a:tblPr firstRow="1" bandRow="1">
                <a:effectLst/>
                <a:tableStyleId>{5C22544A-7EE6-4342-B048-85BDC9FD1C3A}</a:tableStyleId>
              </a:tblPr>
              <a:tblGrid>
                <a:gridCol w="1800200"/>
                <a:gridCol w="4032448"/>
                <a:gridCol w="1944216"/>
              </a:tblGrid>
              <a:tr h="407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b="0" baseline="0" dirty="0" smtClean="0">
                          <a:solidFill>
                            <a:schemeClr val="tx1"/>
                          </a:solidFill>
                        </a:rPr>
                        <a:t>Option</a:t>
                      </a:r>
                      <a:endParaRPr lang="de-DE"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smtClean="0">
                          <a:solidFill>
                            <a:schemeClr val="tx1"/>
                          </a:solidFill>
                        </a:rPr>
                        <a:t>Beschreibung</a:t>
                      </a:r>
                      <a:endParaRPr lang="de-DE"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smtClean="0">
                          <a:solidFill>
                            <a:schemeClr val="tx1"/>
                          </a:solidFill>
                        </a:rPr>
                        <a:t>Beispiele</a:t>
                      </a:r>
                      <a:endParaRPr lang="de-DE"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7469">
                <a:tc>
                  <a:txBody>
                    <a:bodyPr/>
                    <a:lstStyle/>
                    <a:p>
                      <a:r>
                        <a:rPr lang="de-DE" baseline="0" dirty="0" smtClean="0">
                          <a:solidFill>
                            <a:schemeClr val="tx1"/>
                          </a:solidFill>
                        </a:rPr>
                        <a:t>-</a:t>
                      </a:r>
                      <a:endParaRPr lang="de-DE"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smtClean="0">
                          <a:solidFill>
                            <a:schemeClr val="tx1"/>
                          </a:solidFill>
                        </a:rPr>
                        <a:t>Linksausrichtung der Zahl</a:t>
                      </a:r>
                      <a:endParaRPr lang="de-DE"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smtClean="0">
                          <a:solidFill>
                            <a:schemeClr val="tx1"/>
                          </a:solidFill>
                        </a:rPr>
                        <a:t>      %-10f</a:t>
                      </a:r>
                      <a:endParaRPr lang="de-DE"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90220">
                <a:tc>
                  <a:txBody>
                    <a:bodyPr/>
                    <a:lstStyle/>
                    <a:p>
                      <a:r>
                        <a:rPr lang="de-DE" baseline="0" dirty="0" smtClean="0">
                          <a:solidFill>
                            <a:schemeClr val="tx1"/>
                          </a:solidFill>
                        </a:rPr>
                        <a:t>+</a:t>
                      </a:r>
                      <a:endParaRPr lang="de-DE"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smtClean="0">
                          <a:solidFill>
                            <a:schemeClr val="tx1"/>
                          </a:solidFill>
                        </a:rPr>
                        <a:t>Ausgabe des Vorzeichen auch bei positiver Zahl</a:t>
                      </a:r>
                      <a:endParaRPr lang="de-DE"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smtClean="0">
                          <a:solidFill>
                            <a:schemeClr val="tx1"/>
                          </a:solidFill>
                        </a:rPr>
                        <a:t>      %+f           </a:t>
                      </a:r>
                    </a:p>
                    <a:p>
                      <a:r>
                        <a:rPr lang="de-DE" b="0" baseline="0" dirty="0" smtClean="0">
                          <a:solidFill>
                            <a:schemeClr val="tx1"/>
                          </a:solidFill>
                        </a:rPr>
                        <a:t>      %+12f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31146">
                <a:tc>
                  <a:txBody>
                    <a:bodyPr/>
                    <a:lstStyle/>
                    <a:p>
                      <a:r>
                        <a:rPr lang="de-DE" baseline="0" dirty="0" smtClean="0">
                          <a:solidFill>
                            <a:schemeClr val="tx1"/>
                          </a:solidFill>
                        </a:rPr>
                        <a:t>Width</a:t>
                      </a:r>
                    </a:p>
                    <a:p>
                      <a:r>
                        <a:rPr lang="de-DE" baseline="0" dirty="0" smtClean="0">
                          <a:solidFill>
                            <a:schemeClr val="tx1"/>
                          </a:solidFill>
                        </a:rPr>
                        <a:t>(Angabe einer Zahl)</a:t>
                      </a:r>
                      <a:endParaRPr lang="de-DE"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smtClean="0">
                          <a:solidFill>
                            <a:schemeClr val="tx1"/>
                          </a:solidFill>
                        </a:rPr>
                        <a:t>Anzahl der Stellen, die ausgegeben werden.</a:t>
                      </a:r>
                    </a:p>
                    <a:p>
                      <a:r>
                        <a:rPr lang="de-DE" b="0" baseline="0" dirty="0" smtClean="0">
                          <a:solidFill>
                            <a:schemeClr val="tx1"/>
                          </a:solidFill>
                        </a:rPr>
                        <a:t>Wenn die Zahl weniger Stellen hat, dann Auffüllen mit Leerzeichen</a:t>
                      </a:r>
                      <a:endParaRPr lang="de-DE"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smtClean="0">
                          <a:solidFill>
                            <a:schemeClr val="tx1"/>
                          </a:solidFill>
                        </a:rPr>
                        <a:t>      %6f</a:t>
                      </a:r>
                    </a:p>
                    <a:p>
                      <a:r>
                        <a:rPr lang="de-DE" b="0" baseline="0" dirty="0" smtClean="0">
                          <a:solidFill>
                            <a:schemeClr val="tx1"/>
                          </a:solidFill>
                        </a:rPr>
                        <a:t>      %8e</a:t>
                      </a:r>
                      <a:endParaRPr lang="de-DE"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96144">
                <a:tc>
                  <a:txBody>
                    <a:bodyPr/>
                    <a:lstStyle/>
                    <a:p>
                      <a:r>
                        <a:rPr lang="de-DE" baseline="0" dirty="0" smtClean="0">
                          <a:solidFill>
                            <a:schemeClr val="tx1"/>
                          </a:solidFill>
                        </a:rPr>
                        <a:t>.</a:t>
                      </a:r>
                      <a:r>
                        <a:rPr lang="de-DE" baseline="0" dirty="0" err="1" smtClean="0">
                          <a:solidFill>
                            <a:schemeClr val="tx1"/>
                          </a:solidFill>
                        </a:rPr>
                        <a:t>precision</a:t>
                      </a:r>
                      <a:endParaRPr lang="de-DE" baseline="0" dirty="0" smtClean="0">
                        <a:solidFill>
                          <a:schemeClr val="tx1"/>
                        </a:solidFill>
                      </a:endParaRPr>
                    </a:p>
                    <a:p>
                      <a:r>
                        <a:rPr lang="de-DE" baseline="0" dirty="0" smtClean="0">
                          <a:solidFill>
                            <a:schemeClr val="tx1"/>
                          </a:solidFill>
                        </a:rPr>
                        <a:t>(Angabe einer Zahl</a:t>
                      </a:r>
                      <a:endParaRPr lang="de-DE"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smtClean="0">
                          <a:solidFill>
                            <a:schemeClr val="tx1"/>
                          </a:solidFill>
                        </a:rPr>
                        <a:t>Für e, E, f: die Anzahl der Nachkommastellen</a:t>
                      </a:r>
                    </a:p>
                    <a:p>
                      <a:pPr marL="0" marR="0" indent="0" algn="l" defTabSz="914400" rtl="0" eaLnBrk="1" fontAlgn="auto" latinLnBrk="0" hangingPunct="1">
                        <a:lnSpc>
                          <a:spcPct val="100000"/>
                        </a:lnSpc>
                        <a:spcBef>
                          <a:spcPts val="0"/>
                        </a:spcBef>
                        <a:spcAft>
                          <a:spcPts val="0"/>
                        </a:spcAft>
                        <a:buClrTx/>
                        <a:buSzTx/>
                        <a:buFontTx/>
                        <a:buNone/>
                        <a:tabLst/>
                        <a:defRPr/>
                      </a:pPr>
                      <a:r>
                        <a:rPr lang="de-DE" b="0" baseline="0" dirty="0" smtClean="0">
                          <a:solidFill>
                            <a:schemeClr val="tx1"/>
                          </a:solidFill>
                        </a:rPr>
                        <a:t>Für g, G: die </a:t>
                      </a:r>
                      <a:r>
                        <a:rPr lang="de-DE" b="0" baseline="0" dirty="0" err="1" smtClean="0">
                          <a:solidFill>
                            <a:schemeClr val="tx1"/>
                          </a:solidFill>
                        </a:rPr>
                        <a:t>max</a:t>
                      </a:r>
                      <a:r>
                        <a:rPr lang="de-DE" b="0" baseline="0" dirty="0" smtClean="0">
                          <a:solidFill>
                            <a:schemeClr val="tx1"/>
                          </a:solidFill>
                        </a:rPr>
                        <a:t> ausgegebener Stellen oder Exponentialdarstellung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b="0" baseline="0" dirty="0" smtClean="0">
                          <a:solidFill>
                            <a:schemeClr val="tx1"/>
                          </a:solidFill>
                        </a:rPr>
                        <a:t>      %10.2f       </a:t>
                      </a:r>
                    </a:p>
                    <a:p>
                      <a:r>
                        <a:rPr lang="de-DE" b="0" baseline="0" dirty="0" smtClean="0">
                          <a:solidFill>
                            <a:schemeClr val="tx1"/>
                          </a:solidFill>
                        </a:rPr>
                        <a:t>      %10.4g</a:t>
                      </a:r>
                    </a:p>
                    <a:p>
                      <a:r>
                        <a:rPr lang="de-DE" b="0" baseline="0" dirty="0" smtClean="0">
                          <a:solidFill>
                            <a:schemeClr val="tx1"/>
                          </a:solidFill>
                        </a:rPr>
                        <a:t>      %10.4g</a:t>
                      </a:r>
                      <a:endParaRPr lang="de-DE"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544478670"/>
      </p:ext>
    </p:extLst>
  </p:cSld>
  <p:clrMapOvr>
    <a:masterClrMapping/>
  </p:clrMapOvr>
  <p:transition>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0"/>
          </p:nvPr>
        </p:nvSpPr>
        <p:spPr>
          <a:noFill/>
        </p:spPr>
        <p:txBody>
          <a:bodyPr/>
          <a:lstStyle/>
          <a:p>
            <a:r>
              <a:rPr lang="de-DE" smtClean="0"/>
              <a:t>Imperative Programmierung - Variablen und Arbeit mit SVN</a:t>
            </a:r>
            <a:endParaRPr lang="en-US" smtClean="0"/>
          </a:p>
        </p:txBody>
      </p:sp>
      <p:sp>
        <p:nvSpPr>
          <p:cNvPr id="7171" name="Slide Number Placeholder 3"/>
          <p:cNvSpPr>
            <a:spLocks noGrp="1"/>
          </p:cNvSpPr>
          <p:nvPr>
            <p:ph type="sldNum" sz="quarter" idx="11"/>
          </p:nvPr>
        </p:nvSpPr>
        <p:spPr>
          <a:noFill/>
        </p:spPr>
        <p:txBody>
          <a:bodyPr/>
          <a:lstStyle/>
          <a:p>
            <a:fld id="{45D23BE4-3751-45B9-BDA2-2288243D5CFD}" type="slidenum">
              <a:rPr lang="en-US" smtClean="0"/>
              <a:pPr/>
              <a:t>6</a:t>
            </a:fld>
            <a:endParaRPr lang="en-US" sz="1400" smtClean="0"/>
          </a:p>
        </p:txBody>
      </p:sp>
      <p:sp>
        <p:nvSpPr>
          <p:cNvPr id="7172" name="Rectangle 2"/>
          <p:cNvSpPr>
            <a:spLocks noGrp="1" noChangeArrowheads="1"/>
          </p:cNvSpPr>
          <p:nvPr>
            <p:ph type="title"/>
          </p:nvPr>
        </p:nvSpPr>
        <p:spPr/>
        <p:txBody>
          <a:bodyPr/>
          <a:lstStyle/>
          <a:p>
            <a:r>
              <a:rPr lang="de-DE" sz="3600" dirty="0"/>
              <a:t>3</a:t>
            </a:r>
            <a:r>
              <a:rPr lang="de-DE" sz="3600" dirty="0" smtClean="0"/>
              <a:t>. Variable</a:t>
            </a:r>
            <a:endParaRPr lang="de-DE" i="1" dirty="0" smtClean="0">
              <a:solidFill>
                <a:schemeClr val="tx1"/>
              </a:solidFill>
              <a:latin typeface="Times" pitchFamily="18" charset="0"/>
            </a:endParaRPr>
          </a:p>
        </p:txBody>
      </p:sp>
      <p:sp>
        <p:nvSpPr>
          <p:cNvPr id="7173" name="Text Box 3"/>
          <p:cNvSpPr txBox="1">
            <a:spLocks noChangeArrowheads="1"/>
          </p:cNvSpPr>
          <p:nvPr/>
        </p:nvSpPr>
        <p:spPr bwMode="auto">
          <a:xfrm>
            <a:off x="304800" y="1143000"/>
            <a:ext cx="8659813" cy="5632311"/>
          </a:xfrm>
          <a:prstGeom prst="rect">
            <a:avLst/>
          </a:prstGeom>
          <a:noFill/>
          <a:ln w="12700" cap="sq">
            <a:noFill/>
            <a:miter lim="800000"/>
            <a:headEnd type="none" w="sm" len="sm"/>
            <a:tailEnd type="none" w="sm" len="sm"/>
          </a:ln>
        </p:spPr>
        <p:txBody>
          <a:bodyPr>
            <a:spAutoFit/>
          </a:bodyPr>
          <a:lstStyle/>
          <a:p>
            <a:r>
              <a:rPr lang="de-DE" sz="2400" dirty="0" smtClean="0">
                <a:solidFill>
                  <a:srgbClr val="000000"/>
                </a:solidFill>
              </a:rPr>
              <a:t>Bisher nur Ganzzahlen und Gleitpunktzahlen verwendet!</a:t>
            </a:r>
          </a:p>
          <a:p>
            <a:endParaRPr lang="de-DE" sz="2400" dirty="0">
              <a:solidFill>
                <a:srgbClr val="000000"/>
              </a:solidFill>
            </a:endParaRPr>
          </a:p>
          <a:p>
            <a:r>
              <a:rPr lang="de-DE" sz="2400" dirty="0" smtClean="0">
                <a:solidFill>
                  <a:srgbClr val="000000"/>
                </a:solidFill>
              </a:rPr>
              <a:t>Welche weiteren Datentypen in Programmiersprache C?</a:t>
            </a:r>
          </a:p>
          <a:p>
            <a:r>
              <a:rPr lang="de-DE" sz="2400" dirty="0" smtClean="0">
                <a:solidFill>
                  <a:srgbClr val="000000"/>
                </a:solidFill>
              </a:rPr>
              <a:t>Wie kann man diese Zahlwerte speichern und wiederverwenden?</a:t>
            </a:r>
          </a:p>
          <a:p>
            <a:endParaRPr lang="de-DE" sz="2400" dirty="0">
              <a:solidFill>
                <a:srgbClr val="000000"/>
              </a:solidFill>
            </a:endParaRPr>
          </a:p>
          <a:p>
            <a:r>
              <a:rPr lang="de-DE" sz="2400" dirty="0" smtClean="0">
                <a:solidFill>
                  <a:srgbClr val="000000"/>
                </a:solidFill>
              </a:rPr>
              <a:t>Programmiersprache C hat verschiedene Standards </a:t>
            </a:r>
          </a:p>
          <a:p>
            <a:r>
              <a:rPr lang="de-DE" sz="2400" dirty="0" smtClean="0">
                <a:solidFill>
                  <a:srgbClr val="000000"/>
                </a:solidFill>
              </a:rPr>
              <a:t>(K&amp;R, ANSI-C, C99 )</a:t>
            </a:r>
          </a:p>
          <a:p>
            <a:r>
              <a:rPr lang="de-DE" sz="2400" dirty="0" smtClean="0">
                <a:solidFill>
                  <a:srgbClr val="000000"/>
                </a:solidFill>
              </a:rPr>
              <a:t>Prozessoren sind heute leistungsfähiger, nicht 8-Bit- sondern schon bis zu 64-Bit Verarbeitungsbreite</a:t>
            </a:r>
          </a:p>
          <a:p>
            <a:endParaRPr lang="de-DE" sz="2400" dirty="0">
              <a:solidFill>
                <a:srgbClr val="000000"/>
              </a:solidFill>
            </a:endParaRPr>
          </a:p>
          <a:p>
            <a:r>
              <a:rPr lang="de-DE" sz="2400" dirty="0" smtClean="0">
                <a:solidFill>
                  <a:srgbClr val="000000"/>
                </a:solidFill>
              </a:rPr>
              <a:t>Deshalb in Sprache nur festgelegt für die </a:t>
            </a:r>
            <a:r>
              <a:rPr lang="de-DE" sz="2400" dirty="0" smtClean="0">
                <a:solidFill>
                  <a:srgbClr val="00B0F0"/>
                </a:solidFill>
              </a:rPr>
              <a:t>Ganzzahldatentypen</a:t>
            </a:r>
            <a:r>
              <a:rPr lang="de-DE" sz="2400" dirty="0" smtClean="0">
                <a:solidFill>
                  <a:srgbClr val="000000"/>
                </a:solidFill>
              </a:rPr>
              <a:t> die Relation </a:t>
            </a:r>
            <a:r>
              <a:rPr lang="de-DE" sz="2400" b="1" dirty="0" smtClean="0">
                <a:solidFill>
                  <a:srgbClr val="0070C0"/>
                </a:solidFill>
              </a:rPr>
              <a:t>short &lt;= </a:t>
            </a:r>
            <a:r>
              <a:rPr lang="de-DE" sz="2400" b="1" dirty="0" err="1" smtClean="0">
                <a:solidFill>
                  <a:srgbClr val="0070C0"/>
                </a:solidFill>
              </a:rPr>
              <a:t>int</a:t>
            </a:r>
            <a:r>
              <a:rPr lang="de-DE" sz="2400" b="1" dirty="0" smtClean="0">
                <a:solidFill>
                  <a:srgbClr val="0070C0"/>
                </a:solidFill>
              </a:rPr>
              <a:t> &lt;= </a:t>
            </a:r>
            <a:r>
              <a:rPr lang="de-DE" sz="2400" b="1" dirty="0" err="1" smtClean="0">
                <a:solidFill>
                  <a:srgbClr val="0070C0"/>
                </a:solidFill>
              </a:rPr>
              <a:t>long</a:t>
            </a:r>
            <a:r>
              <a:rPr lang="de-DE" sz="2400" b="1" dirty="0" smtClean="0">
                <a:solidFill>
                  <a:srgbClr val="0070C0"/>
                </a:solidFill>
              </a:rPr>
              <a:t> </a:t>
            </a:r>
            <a:r>
              <a:rPr lang="de-DE" sz="2400" dirty="0" smtClean="0">
                <a:solidFill>
                  <a:srgbClr val="000000"/>
                </a:solidFill>
              </a:rPr>
              <a:t>und </a:t>
            </a:r>
          </a:p>
          <a:p>
            <a:r>
              <a:rPr lang="de-DE" sz="2400" dirty="0" smtClean="0">
                <a:solidFill>
                  <a:srgbClr val="000000"/>
                </a:solidFill>
              </a:rPr>
              <a:t>für </a:t>
            </a:r>
            <a:r>
              <a:rPr lang="de-DE" sz="2400" dirty="0" smtClean="0">
                <a:solidFill>
                  <a:srgbClr val="00B0F0"/>
                </a:solidFill>
              </a:rPr>
              <a:t>Gleitpunktzahldatentypen</a:t>
            </a:r>
            <a:r>
              <a:rPr lang="de-DE" sz="2400" dirty="0" smtClean="0">
                <a:solidFill>
                  <a:srgbClr val="000000"/>
                </a:solidFill>
              </a:rPr>
              <a:t> </a:t>
            </a:r>
            <a:r>
              <a:rPr lang="de-DE" sz="2400" b="1" dirty="0" smtClean="0">
                <a:solidFill>
                  <a:srgbClr val="0070C0"/>
                </a:solidFill>
              </a:rPr>
              <a:t>float &lt;= double</a:t>
            </a:r>
            <a:endParaRPr lang="de-DE" sz="1800" b="1" dirty="0">
              <a:solidFill>
                <a:srgbClr val="0070C0"/>
              </a:solidFill>
            </a:endParaRPr>
          </a:p>
          <a:p>
            <a:endParaRPr lang="de-DE" sz="2400" dirty="0">
              <a:solidFill>
                <a:srgbClr val="000000"/>
              </a:solidFill>
            </a:endParaRPr>
          </a:p>
        </p:txBody>
      </p:sp>
    </p:spTree>
  </p:cSld>
  <p:clrMapOvr>
    <a:masterClrMapping/>
  </p:clrMapOvr>
  <p:transition>
    <p:blind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2"/>
          <p:cNvSpPr>
            <a:spLocks noGrp="1"/>
          </p:cNvSpPr>
          <p:nvPr>
            <p:ph type="ftr" sz="quarter" idx="10"/>
          </p:nvPr>
        </p:nvSpPr>
        <p:spPr>
          <a:noFill/>
        </p:spPr>
        <p:txBody>
          <a:bodyPr/>
          <a:lstStyle/>
          <a:p>
            <a:r>
              <a:rPr lang="de-DE" smtClean="0"/>
              <a:t>Imperative Programmierung - Variablen und Arbeit mit SVN</a:t>
            </a:r>
            <a:endParaRPr lang="en-US" smtClean="0"/>
          </a:p>
        </p:txBody>
      </p:sp>
      <p:sp>
        <p:nvSpPr>
          <p:cNvPr id="28675" name="Slide Number Placeholder 3"/>
          <p:cNvSpPr>
            <a:spLocks noGrp="1"/>
          </p:cNvSpPr>
          <p:nvPr>
            <p:ph type="sldNum" sz="quarter" idx="11"/>
          </p:nvPr>
        </p:nvSpPr>
        <p:spPr>
          <a:noFill/>
        </p:spPr>
        <p:txBody>
          <a:bodyPr/>
          <a:lstStyle/>
          <a:p>
            <a:fld id="{BDA3B011-4419-44CB-935E-C72E4F41E317}" type="slidenum">
              <a:rPr lang="en-US" smtClean="0"/>
              <a:pPr/>
              <a:t>7</a:t>
            </a:fld>
            <a:endParaRPr lang="en-US" sz="1400" smtClean="0"/>
          </a:p>
        </p:txBody>
      </p:sp>
      <p:sp>
        <p:nvSpPr>
          <p:cNvPr id="28676" name="Rectangle 2"/>
          <p:cNvSpPr>
            <a:spLocks noGrp="1" noChangeArrowheads="1"/>
          </p:cNvSpPr>
          <p:nvPr>
            <p:ph type="title"/>
          </p:nvPr>
        </p:nvSpPr>
        <p:spPr/>
        <p:txBody>
          <a:bodyPr/>
          <a:lstStyle/>
          <a:p>
            <a:r>
              <a:rPr lang="de-DE" sz="3600" dirty="0"/>
              <a:t>3</a:t>
            </a:r>
            <a:r>
              <a:rPr lang="de-DE" sz="3600" dirty="0" smtClean="0"/>
              <a:t>. Elementare Datentypen</a:t>
            </a:r>
            <a:endParaRPr lang="de-DE" i="1" dirty="0" smtClean="0">
              <a:solidFill>
                <a:schemeClr val="tx1"/>
              </a:solidFill>
              <a:latin typeface="Times" pitchFamily="18" charset="0"/>
            </a:endParaRPr>
          </a:p>
        </p:txBody>
      </p:sp>
      <p:sp>
        <p:nvSpPr>
          <p:cNvPr id="153603" name="Text Box 3"/>
          <p:cNvSpPr txBox="1">
            <a:spLocks noChangeArrowheads="1"/>
          </p:cNvSpPr>
          <p:nvPr/>
        </p:nvSpPr>
        <p:spPr bwMode="auto">
          <a:xfrm>
            <a:off x="304800" y="1143000"/>
            <a:ext cx="8686800" cy="5386090"/>
          </a:xfrm>
          <a:prstGeom prst="rect">
            <a:avLst/>
          </a:prstGeom>
          <a:noFill/>
          <a:ln w="12700" cap="sq">
            <a:noFill/>
            <a:miter lim="800000"/>
            <a:headEnd type="none" w="sm" len="sm"/>
            <a:tailEnd type="none" w="sm" len="sm"/>
          </a:ln>
          <a:effectLst/>
        </p:spPr>
        <p:txBody>
          <a:bodyPr>
            <a:spAutoFit/>
          </a:bodyPr>
          <a:lstStyle/>
          <a:p>
            <a:pPr marL="457200" indent="-457200">
              <a:defRPr/>
            </a:pPr>
            <a:r>
              <a:rPr lang="de-DE" dirty="0" smtClean="0"/>
              <a:t>Übliche Genauigkeiten in C Compilern (PC-Pool)</a:t>
            </a:r>
          </a:p>
          <a:p>
            <a:pPr marL="457200" indent="-457200">
              <a:defRPr/>
            </a:pPr>
            <a:r>
              <a:rPr lang="de-DE" dirty="0" smtClean="0"/>
              <a:t>Ganze </a:t>
            </a:r>
            <a:r>
              <a:rPr lang="de-DE" dirty="0"/>
              <a:t>Zahlen:</a:t>
            </a:r>
          </a:p>
          <a:p>
            <a:pPr marL="457200" indent="-457200">
              <a:buFont typeface="Symbol" pitchFamily="18" charset="2"/>
              <a:buChar char="-"/>
              <a:defRPr/>
            </a:pPr>
            <a:r>
              <a:rPr lang="de-DE" b="1" dirty="0" err="1" smtClean="0">
                <a:latin typeface="Consolas" panose="020B0609020204030204" pitchFamily="49" charset="0"/>
                <a:cs typeface="Consolas" panose="020B0609020204030204" pitchFamily="49" charset="0"/>
              </a:rPr>
              <a:t>char</a:t>
            </a:r>
            <a:r>
              <a:rPr lang="de-DE" dirty="0" smtClean="0">
                <a:latin typeface="Consolas" panose="020B0609020204030204" pitchFamily="49" charset="0"/>
                <a:cs typeface="Consolas" panose="020B0609020204030204" pitchFamily="49" charset="0"/>
              </a:rPr>
              <a:t> </a:t>
            </a:r>
            <a:r>
              <a:rPr lang="de-DE" dirty="0">
                <a:latin typeface="Consolas" panose="020B0609020204030204" pitchFamily="49" charset="0"/>
                <a:cs typeface="Consolas" panose="020B0609020204030204" pitchFamily="49" charset="0"/>
              </a:rPr>
              <a:t>	</a:t>
            </a:r>
            <a:r>
              <a:rPr lang="de-DE" dirty="0" smtClean="0">
                <a:latin typeface="Consolas" panose="020B0609020204030204" pitchFamily="49" charset="0"/>
                <a:cs typeface="Consolas" panose="020B0609020204030204" pitchFamily="49" charset="0"/>
              </a:rPr>
              <a:t>(1 Byte-8-Bit</a:t>
            </a:r>
            <a:r>
              <a:rPr lang="de-DE" dirty="0">
                <a:latin typeface="Consolas" panose="020B0609020204030204" pitchFamily="49" charset="0"/>
                <a:cs typeface="Consolas" panose="020B0609020204030204" pitchFamily="49" charset="0"/>
              </a:rPr>
              <a:t>)  </a:t>
            </a:r>
            <a:r>
              <a:rPr lang="de-DE" dirty="0" smtClean="0">
                <a:latin typeface="Consolas" panose="020B0609020204030204" pitchFamily="49" charset="0"/>
                <a:cs typeface="Consolas" panose="020B0609020204030204" pitchFamily="49" charset="0"/>
              </a:rPr>
              <a:t>von        -</a:t>
            </a:r>
            <a:r>
              <a:rPr lang="de-DE" dirty="0">
                <a:latin typeface="Consolas" panose="020B0609020204030204" pitchFamily="49" charset="0"/>
                <a:cs typeface="Consolas" panose="020B0609020204030204" pitchFamily="49" charset="0"/>
              </a:rPr>
              <a:t>128 ... +127</a:t>
            </a:r>
          </a:p>
          <a:p>
            <a:pPr marL="457200" indent="-457200">
              <a:buFont typeface="Symbol" pitchFamily="18" charset="2"/>
              <a:buChar char="-"/>
              <a:defRPr/>
            </a:pPr>
            <a:r>
              <a:rPr lang="de-DE" b="1" dirty="0">
                <a:latin typeface="Consolas" panose="020B0609020204030204" pitchFamily="49" charset="0"/>
                <a:cs typeface="Consolas" panose="020B0609020204030204" pitchFamily="49" charset="0"/>
              </a:rPr>
              <a:t>short</a:t>
            </a:r>
            <a:r>
              <a:rPr lang="de-DE" dirty="0">
                <a:latin typeface="Consolas" panose="020B0609020204030204" pitchFamily="49" charset="0"/>
                <a:cs typeface="Consolas" panose="020B0609020204030204" pitchFamily="49" charset="0"/>
              </a:rPr>
              <a:t> 	</a:t>
            </a:r>
            <a:r>
              <a:rPr lang="de-DE" dirty="0" smtClean="0">
                <a:latin typeface="Consolas" panose="020B0609020204030204" pitchFamily="49" charset="0"/>
                <a:cs typeface="Consolas" panose="020B0609020204030204" pitchFamily="49" charset="0"/>
              </a:rPr>
              <a:t>(2 Byte-16-Bit</a:t>
            </a:r>
            <a:r>
              <a:rPr lang="de-DE" dirty="0">
                <a:latin typeface="Consolas" panose="020B0609020204030204" pitchFamily="49" charset="0"/>
                <a:cs typeface="Consolas" panose="020B0609020204030204" pitchFamily="49" charset="0"/>
              </a:rPr>
              <a:t>) </a:t>
            </a:r>
            <a:r>
              <a:rPr lang="de-DE" dirty="0" smtClean="0">
                <a:latin typeface="Consolas" panose="020B0609020204030204" pitchFamily="49" charset="0"/>
                <a:cs typeface="Consolas" panose="020B0609020204030204" pitchFamily="49" charset="0"/>
              </a:rPr>
              <a:t>von      -32768 </a:t>
            </a:r>
            <a:r>
              <a:rPr lang="de-DE" dirty="0">
                <a:latin typeface="Consolas" panose="020B0609020204030204" pitchFamily="49" charset="0"/>
                <a:cs typeface="Consolas" panose="020B0609020204030204" pitchFamily="49" charset="0"/>
              </a:rPr>
              <a:t>... +32767</a:t>
            </a:r>
          </a:p>
          <a:p>
            <a:pPr marL="457200" indent="-457200">
              <a:buFont typeface="Symbol" pitchFamily="18" charset="2"/>
              <a:buChar char="-"/>
              <a:defRPr/>
            </a:pPr>
            <a:r>
              <a:rPr lang="de-DE" b="1" dirty="0" err="1">
                <a:latin typeface="Consolas" panose="020B0609020204030204" pitchFamily="49" charset="0"/>
                <a:cs typeface="Consolas" panose="020B0609020204030204" pitchFamily="49" charset="0"/>
              </a:rPr>
              <a:t>int</a:t>
            </a:r>
            <a:r>
              <a:rPr lang="de-DE" dirty="0">
                <a:latin typeface="Consolas" panose="020B0609020204030204" pitchFamily="49" charset="0"/>
                <a:cs typeface="Consolas" panose="020B0609020204030204" pitchFamily="49" charset="0"/>
              </a:rPr>
              <a:t> 	</a:t>
            </a:r>
            <a:r>
              <a:rPr lang="de-DE" dirty="0" smtClean="0">
                <a:latin typeface="Consolas" panose="020B0609020204030204" pitchFamily="49" charset="0"/>
                <a:cs typeface="Consolas" panose="020B0609020204030204" pitchFamily="49" charset="0"/>
              </a:rPr>
              <a:t>(4 Byte-32-Bit</a:t>
            </a:r>
            <a:r>
              <a:rPr lang="de-DE" dirty="0">
                <a:latin typeface="Consolas" panose="020B0609020204030204" pitchFamily="49" charset="0"/>
                <a:cs typeface="Consolas" panose="020B0609020204030204" pitchFamily="49" charset="0"/>
              </a:rPr>
              <a:t>) </a:t>
            </a:r>
            <a:r>
              <a:rPr lang="de-DE" dirty="0" smtClean="0">
                <a:latin typeface="Consolas" panose="020B0609020204030204" pitchFamily="49" charset="0"/>
                <a:cs typeface="Consolas" panose="020B0609020204030204" pitchFamily="49" charset="0"/>
              </a:rPr>
              <a:t>von -</a:t>
            </a:r>
            <a:r>
              <a:rPr lang="de-DE" dirty="0">
                <a:latin typeface="Consolas" panose="020B0609020204030204" pitchFamily="49" charset="0"/>
                <a:cs typeface="Consolas" panose="020B0609020204030204" pitchFamily="49" charset="0"/>
              </a:rPr>
              <a:t>2147483648 ... +2</a:t>
            </a:r>
            <a:r>
              <a:rPr lang="de-DE" baseline="30000" dirty="0">
                <a:latin typeface="Consolas" panose="020B0609020204030204" pitchFamily="49" charset="0"/>
                <a:cs typeface="Consolas" panose="020B0609020204030204" pitchFamily="49" charset="0"/>
              </a:rPr>
              <a:t>31</a:t>
            </a:r>
            <a:r>
              <a:rPr lang="de-DE" dirty="0">
                <a:latin typeface="Consolas" panose="020B0609020204030204" pitchFamily="49" charset="0"/>
                <a:cs typeface="Consolas" panose="020B0609020204030204" pitchFamily="49" charset="0"/>
              </a:rPr>
              <a:t> - 1</a:t>
            </a:r>
          </a:p>
          <a:p>
            <a:pPr marL="457200" indent="-457200">
              <a:buFont typeface="Symbol" pitchFamily="18" charset="2"/>
              <a:buChar char="-"/>
              <a:defRPr/>
            </a:pPr>
            <a:r>
              <a:rPr lang="de-DE" b="1" dirty="0" err="1">
                <a:latin typeface="Consolas" panose="020B0609020204030204" pitchFamily="49" charset="0"/>
                <a:cs typeface="Consolas" panose="020B0609020204030204" pitchFamily="49" charset="0"/>
              </a:rPr>
              <a:t>long</a:t>
            </a:r>
            <a:r>
              <a:rPr lang="de-DE" dirty="0">
                <a:latin typeface="Consolas" panose="020B0609020204030204" pitchFamily="49" charset="0"/>
                <a:cs typeface="Consolas" panose="020B0609020204030204" pitchFamily="49" charset="0"/>
              </a:rPr>
              <a:t> 	</a:t>
            </a:r>
            <a:r>
              <a:rPr lang="de-DE" b="1" dirty="0" smtClean="0">
                <a:solidFill>
                  <a:srgbClr val="FF0000"/>
                </a:solidFill>
                <a:latin typeface="Consolas" panose="020B0609020204030204" pitchFamily="49" charset="0"/>
                <a:cs typeface="Consolas" panose="020B0609020204030204" pitchFamily="49" charset="0"/>
              </a:rPr>
              <a:t>(4 Byte-32-Bit</a:t>
            </a:r>
            <a:r>
              <a:rPr lang="de-DE" b="1" dirty="0">
                <a:solidFill>
                  <a:srgbClr val="FF0000"/>
                </a:solidFill>
                <a:latin typeface="Consolas" panose="020B0609020204030204" pitchFamily="49" charset="0"/>
                <a:cs typeface="Consolas" panose="020B0609020204030204" pitchFamily="49" charset="0"/>
              </a:rPr>
              <a:t>) </a:t>
            </a:r>
            <a:r>
              <a:rPr lang="de-DE" b="1" dirty="0" smtClean="0">
                <a:solidFill>
                  <a:srgbClr val="FF0000"/>
                </a:solidFill>
                <a:latin typeface="Consolas" panose="020B0609020204030204" pitchFamily="49" charset="0"/>
                <a:cs typeface="Consolas" panose="020B0609020204030204" pitchFamily="49" charset="0"/>
              </a:rPr>
              <a:t>von -</a:t>
            </a:r>
            <a:r>
              <a:rPr lang="de-DE" b="1" dirty="0">
                <a:solidFill>
                  <a:srgbClr val="FF0000"/>
                </a:solidFill>
                <a:latin typeface="Consolas" panose="020B0609020204030204" pitchFamily="49" charset="0"/>
                <a:cs typeface="Consolas" panose="020B0609020204030204" pitchFamily="49" charset="0"/>
              </a:rPr>
              <a:t>2147483648 ... +2</a:t>
            </a:r>
            <a:r>
              <a:rPr lang="de-DE" b="1" baseline="30000" dirty="0">
                <a:solidFill>
                  <a:srgbClr val="FF0000"/>
                </a:solidFill>
                <a:latin typeface="Consolas" panose="020B0609020204030204" pitchFamily="49" charset="0"/>
                <a:cs typeface="Consolas" panose="020B0609020204030204" pitchFamily="49" charset="0"/>
              </a:rPr>
              <a:t>31</a:t>
            </a:r>
            <a:r>
              <a:rPr lang="de-DE" b="1" dirty="0">
                <a:solidFill>
                  <a:srgbClr val="FF0000"/>
                </a:solidFill>
                <a:latin typeface="Consolas" panose="020B0609020204030204" pitchFamily="49" charset="0"/>
                <a:cs typeface="Consolas" panose="020B0609020204030204" pitchFamily="49" charset="0"/>
              </a:rPr>
              <a:t> - </a:t>
            </a:r>
            <a:r>
              <a:rPr lang="de-DE" b="1" dirty="0" smtClean="0">
                <a:solidFill>
                  <a:srgbClr val="FF0000"/>
                </a:solidFill>
                <a:latin typeface="Consolas" panose="020B0609020204030204" pitchFamily="49" charset="0"/>
                <a:cs typeface="Consolas" panose="020B0609020204030204" pitchFamily="49" charset="0"/>
              </a:rPr>
              <a:t>1</a:t>
            </a:r>
            <a:r>
              <a:rPr lang="de-DE" sz="1200" dirty="0">
                <a:latin typeface="Consolas" panose="020B0609020204030204" pitchFamily="49" charset="0"/>
                <a:cs typeface="Consolas" panose="020B0609020204030204" pitchFamily="49" charset="0"/>
              </a:rPr>
              <a:t>	</a:t>
            </a:r>
          </a:p>
          <a:p>
            <a:pPr lvl="1">
              <a:defRPr/>
            </a:pPr>
            <a:r>
              <a:rPr lang="de-DE" sz="1600" dirty="0">
                <a:latin typeface="Consolas" panose="020B0609020204030204" pitchFamily="49" charset="0"/>
                <a:cs typeface="Consolas" panose="020B0609020204030204" pitchFamily="49" charset="0"/>
              </a:rPr>
              <a:t>	</a:t>
            </a:r>
          </a:p>
          <a:p>
            <a:pPr lvl="1" indent="-457200">
              <a:defRPr/>
            </a:pPr>
            <a:r>
              <a:rPr lang="de-DE" dirty="0"/>
              <a:t>Gleitkommazahlen:</a:t>
            </a:r>
          </a:p>
          <a:p>
            <a:pPr lvl="1" indent="-457200">
              <a:buFont typeface="Symbol" pitchFamily="18" charset="2"/>
              <a:buChar char="-"/>
              <a:defRPr/>
            </a:pPr>
            <a:r>
              <a:rPr lang="de-DE" b="1" dirty="0">
                <a:latin typeface="Consolas" panose="020B0609020204030204" pitchFamily="49" charset="0"/>
                <a:cs typeface="Consolas" panose="020B0609020204030204" pitchFamily="49" charset="0"/>
              </a:rPr>
              <a:t>float</a:t>
            </a:r>
            <a:r>
              <a:rPr lang="de-DE" dirty="0">
                <a:latin typeface="Consolas" panose="020B0609020204030204" pitchFamily="49" charset="0"/>
                <a:cs typeface="Consolas" panose="020B0609020204030204" pitchFamily="49" charset="0"/>
              </a:rPr>
              <a:t> </a:t>
            </a:r>
            <a:r>
              <a:rPr lang="de-DE" dirty="0" smtClean="0">
                <a:latin typeface="Consolas" panose="020B0609020204030204" pitchFamily="49" charset="0"/>
                <a:cs typeface="Consolas" panose="020B0609020204030204" pitchFamily="49" charset="0"/>
              </a:rPr>
              <a:t>  (4 Byte-32-Bit</a:t>
            </a:r>
            <a:r>
              <a:rPr lang="de-DE" dirty="0">
                <a:latin typeface="Consolas" panose="020B0609020204030204" pitchFamily="49" charset="0"/>
                <a:cs typeface="Consolas" panose="020B0609020204030204" pitchFamily="49" charset="0"/>
              </a:rPr>
              <a:t>) </a:t>
            </a:r>
            <a:r>
              <a:rPr lang="de-DE" dirty="0" smtClean="0">
                <a:latin typeface="Consolas" panose="020B0609020204030204" pitchFamily="49" charset="0"/>
                <a:cs typeface="Consolas" panose="020B0609020204030204" pitchFamily="49" charset="0"/>
              </a:rPr>
              <a:t>1.17E-38 .. 3.4E38 (7-8 Stellen)</a:t>
            </a:r>
            <a:endParaRPr lang="de-DE" dirty="0">
              <a:latin typeface="Consolas" panose="020B0609020204030204" pitchFamily="49" charset="0"/>
              <a:cs typeface="Consolas" panose="020B0609020204030204" pitchFamily="49" charset="0"/>
            </a:endParaRPr>
          </a:p>
          <a:p>
            <a:pPr lvl="1" indent="-457200">
              <a:buFont typeface="Symbol" pitchFamily="18" charset="2"/>
              <a:buChar char="-"/>
              <a:defRPr/>
            </a:pPr>
            <a:r>
              <a:rPr lang="de-DE" b="1" dirty="0">
                <a:latin typeface="Consolas" panose="020B0609020204030204" pitchFamily="49" charset="0"/>
                <a:cs typeface="Consolas" panose="020B0609020204030204" pitchFamily="49" charset="0"/>
              </a:rPr>
              <a:t>double</a:t>
            </a:r>
            <a:r>
              <a:rPr lang="de-DE" dirty="0">
                <a:latin typeface="Consolas" panose="020B0609020204030204" pitchFamily="49" charset="0"/>
                <a:cs typeface="Consolas" panose="020B0609020204030204" pitchFamily="49" charset="0"/>
              </a:rPr>
              <a:t> </a:t>
            </a:r>
            <a:r>
              <a:rPr lang="de-DE" dirty="0" smtClean="0">
                <a:latin typeface="Consolas" panose="020B0609020204030204" pitchFamily="49" charset="0"/>
                <a:cs typeface="Consolas" panose="020B0609020204030204" pitchFamily="49" charset="0"/>
              </a:rPr>
              <a:t>(8 Byte-64-Bit</a:t>
            </a:r>
            <a:r>
              <a:rPr lang="de-DE" dirty="0">
                <a:latin typeface="Consolas" panose="020B0609020204030204" pitchFamily="49" charset="0"/>
                <a:cs typeface="Consolas" panose="020B0609020204030204" pitchFamily="49" charset="0"/>
              </a:rPr>
              <a:t>) </a:t>
            </a:r>
            <a:r>
              <a:rPr lang="de-DE" dirty="0" smtClean="0">
                <a:latin typeface="Consolas" panose="020B0609020204030204" pitchFamily="49" charset="0"/>
                <a:cs typeface="Consolas" panose="020B0609020204030204" pitchFamily="49" charset="0"/>
              </a:rPr>
              <a:t>2.2E-308 .. 1.7E308(15-16 Stellen)</a:t>
            </a:r>
            <a:endParaRPr lang="de-DE" dirty="0">
              <a:latin typeface="Consolas" panose="020B0609020204030204" pitchFamily="49" charset="0"/>
              <a:cs typeface="Consolas" panose="020B0609020204030204" pitchFamily="49" charset="0"/>
            </a:endParaRPr>
          </a:p>
          <a:p>
            <a:pPr marL="457200" indent="-457200">
              <a:defRPr/>
            </a:pPr>
            <a:endParaRPr lang="de-DE" sz="800" i="1" dirty="0" smtClean="0"/>
          </a:p>
          <a:p>
            <a:pPr marL="457200" indent="-457200">
              <a:defRPr/>
            </a:pPr>
            <a:r>
              <a:rPr lang="de-DE" i="1" dirty="0" smtClean="0"/>
              <a:t>Beispiele zur Verwendung:</a:t>
            </a:r>
            <a:endParaRPr lang="de-DE" i="1" dirty="0"/>
          </a:p>
          <a:p>
            <a:pPr marL="1371600" lvl="2" indent="-457200">
              <a:defRPr/>
            </a:pPr>
            <a:r>
              <a:rPr lang="de-DE" sz="1800" b="1" dirty="0" err="1">
                <a:latin typeface="Consolas" panose="020B0609020204030204" pitchFamily="49" charset="0"/>
                <a:cs typeface="Consolas" panose="020B0609020204030204" pitchFamily="49" charset="0"/>
              </a:rPr>
              <a:t>int</a:t>
            </a:r>
            <a:r>
              <a:rPr lang="de-DE" sz="1800" b="1" dirty="0">
                <a:latin typeface="Consolas" panose="020B0609020204030204" pitchFamily="49" charset="0"/>
                <a:cs typeface="Consolas" panose="020B0609020204030204" pitchFamily="49" charset="0"/>
              </a:rPr>
              <a:t> i;</a:t>
            </a:r>
          </a:p>
          <a:p>
            <a:pPr marL="1371600" lvl="2" indent="-457200">
              <a:defRPr/>
            </a:pPr>
            <a:r>
              <a:rPr lang="de-DE" sz="1800" b="1" dirty="0" err="1">
                <a:latin typeface="Consolas" panose="020B0609020204030204" pitchFamily="49" charset="0"/>
                <a:cs typeface="Consolas" panose="020B0609020204030204" pitchFamily="49" charset="0"/>
              </a:rPr>
              <a:t>int</a:t>
            </a:r>
            <a:r>
              <a:rPr lang="de-DE" sz="1800" b="1" dirty="0">
                <a:latin typeface="Consolas" panose="020B0609020204030204" pitchFamily="49" charset="0"/>
                <a:cs typeface="Consolas" panose="020B0609020204030204" pitchFamily="49" charset="0"/>
              </a:rPr>
              <a:t> j = 7;</a:t>
            </a:r>
          </a:p>
          <a:p>
            <a:pPr marL="1371600" lvl="2" indent="-457200">
              <a:defRPr/>
            </a:pPr>
            <a:r>
              <a:rPr lang="de-DE" sz="1800" b="1" dirty="0" err="1">
                <a:latin typeface="Consolas" panose="020B0609020204030204" pitchFamily="49" charset="0"/>
                <a:cs typeface="Consolas" panose="020B0609020204030204" pitchFamily="49" charset="0"/>
              </a:rPr>
              <a:t>long</a:t>
            </a:r>
            <a:r>
              <a:rPr lang="de-DE" sz="1800" b="1" dirty="0">
                <a:latin typeface="Consolas" panose="020B0609020204030204" pitchFamily="49" charset="0"/>
                <a:cs typeface="Consolas" panose="020B0609020204030204" pitchFamily="49" charset="0"/>
              </a:rPr>
              <a:t> </a:t>
            </a:r>
            <a:r>
              <a:rPr lang="de-DE" sz="1800" b="1" dirty="0" err="1">
                <a:latin typeface="Consolas" panose="020B0609020204030204" pitchFamily="49" charset="0"/>
                <a:cs typeface="Consolas" panose="020B0609020204030204" pitchFamily="49" charset="0"/>
              </a:rPr>
              <a:t>zaehler</a:t>
            </a:r>
            <a:r>
              <a:rPr lang="de-DE" sz="1800" b="1" dirty="0">
                <a:latin typeface="Consolas" panose="020B0609020204030204" pitchFamily="49" charset="0"/>
                <a:cs typeface="Consolas" panose="020B0609020204030204" pitchFamily="49" charset="0"/>
              </a:rPr>
              <a:t> = 1341</a:t>
            </a:r>
            <a:r>
              <a:rPr lang="de-DE" sz="1800" b="1" dirty="0" smtClean="0">
                <a:latin typeface="Consolas" panose="020B0609020204030204" pitchFamily="49" charset="0"/>
                <a:cs typeface="Consolas" panose="020B0609020204030204" pitchFamily="49" charset="0"/>
              </a:rPr>
              <a:t>;</a:t>
            </a:r>
          </a:p>
          <a:p>
            <a:pPr marL="1371600" lvl="2" indent="-457200">
              <a:defRPr/>
            </a:pPr>
            <a:r>
              <a:rPr lang="de-DE" sz="1800" b="1" dirty="0" err="1">
                <a:latin typeface="Consolas" panose="020B0609020204030204" pitchFamily="49" charset="0"/>
                <a:cs typeface="Consolas" panose="020B0609020204030204" pitchFamily="49" charset="0"/>
              </a:rPr>
              <a:t>long</a:t>
            </a:r>
            <a:r>
              <a:rPr lang="de-DE" sz="1800" b="1" dirty="0">
                <a:latin typeface="Consolas" panose="020B0609020204030204" pitchFamily="49" charset="0"/>
                <a:cs typeface="Consolas" panose="020B0609020204030204" pitchFamily="49" charset="0"/>
              </a:rPr>
              <a:t> </a:t>
            </a:r>
            <a:r>
              <a:rPr lang="de-DE" sz="1800" b="1" dirty="0" err="1" smtClean="0">
                <a:latin typeface="Consolas" panose="020B0609020204030204" pitchFamily="49" charset="0"/>
                <a:cs typeface="Consolas" panose="020B0609020204030204" pitchFamily="49" charset="0"/>
              </a:rPr>
              <a:t>int</a:t>
            </a:r>
            <a:r>
              <a:rPr lang="de-DE" sz="1800" b="1" dirty="0" smtClean="0">
                <a:latin typeface="Consolas" panose="020B0609020204030204" pitchFamily="49" charset="0"/>
                <a:cs typeface="Consolas" panose="020B0609020204030204" pitchFamily="49" charset="0"/>
              </a:rPr>
              <a:t> _</a:t>
            </a:r>
            <a:r>
              <a:rPr lang="de-DE" sz="1800" b="1" dirty="0" err="1" smtClean="0">
                <a:latin typeface="Consolas" panose="020B0609020204030204" pitchFamily="49" charset="0"/>
                <a:cs typeface="Consolas" panose="020B0609020204030204" pitchFamily="49" charset="0"/>
              </a:rPr>
              <a:t>zaehler</a:t>
            </a:r>
            <a:r>
              <a:rPr lang="de-DE" sz="1800" b="1" dirty="0" smtClean="0">
                <a:latin typeface="Consolas" panose="020B0609020204030204" pitchFamily="49" charset="0"/>
                <a:cs typeface="Consolas" panose="020B0609020204030204" pitchFamily="49" charset="0"/>
              </a:rPr>
              <a:t> </a:t>
            </a:r>
            <a:r>
              <a:rPr lang="de-DE" sz="1800" b="1" dirty="0">
                <a:latin typeface="Consolas" panose="020B0609020204030204" pitchFamily="49" charset="0"/>
                <a:cs typeface="Consolas" panose="020B0609020204030204" pitchFamily="49" charset="0"/>
              </a:rPr>
              <a:t>= </a:t>
            </a:r>
            <a:r>
              <a:rPr lang="de-DE" sz="1800" b="1" dirty="0" smtClean="0">
                <a:latin typeface="Consolas" panose="020B0609020204030204" pitchFamily="49" charset="0"/>
                <a:cs typeface="Consolas" panose="020B0609020204030204" pitchFamily="49" charset="0"/>
              </a:rPr>
              <a:t>1341367;// </a:t>
            </a:r>
            <a:r>
              <a:rPr lang="de-DE" sz="1800" b="1" dirty="0" err="1" smtClean="0">
                <a:latin typeface="Consolas" panose="020B0609020204030204" pitchFamily="49" charset="0"/>
                <a:cs typeface="Consolas" panose="020B0609020204030204" pitchFamily="49" charset="0"/>
              </a:rPr>
              <a:t>short</a:t>
            </a:r>
            <a:r>
              <a:rPr lang="de-DE" sz="1800" b="1" dirty="0" smtClean="0">
                <a:latin typeface="Consolas" panose="020B0609020204030204" pitchFamily="49" charset="0"/>
                <a:cs typeface="Consolas" panose="020B0609020204030204" pitchFamily="49" charset="0"/>
              </a:rPr>
              <a:t> </a:t>
            </a:r>
            <a:r>
              <a:rPr lang="de-DE" sz="1800" b="1" dirty="0" err="1" smtClean="0">
                <a:latin typeface="Consolas" panose="020B0609020204030204" pitchFamily="49" charset="0"/>
                <a:cs typeface="Consolas" panose="020B0609020204030204" pitchFamily="49" charset="0"/>
              </a:rPr>
              <a:t>int</a:t>
            </a:r>
            <a:r>
              <a:rPr lang="de-DE" sz="1800" b="1" dirty="0" smtClean="0">
                <a:latin typeface="Consolas" panose="020B0609020204030204" pitchFamily="49" charset="0"/>
                <a:cs typeface="Consolas" panose="020B0609020204030204" pitchFamily="49" charset="0"/>
              </a:rPr>
              <a:t> oder </a:t>
            </a:r>
            <a:r>
              <a:rPr lang="de-DE" sz="1800" b="1" dirty="0" err="1" smtClean="0">
                <a:latin typeface="Consolas" panose="020B0609020204030204" pitchFamily="49" charset="0"/>
                <a:cs typeface="Consolas" panose="020B0609020204030204" pitchFamily="49" charset="0"/>
              </a:rPr>
              <a:t>long</a:t>
            </a:r>
            <a:r>
              <a:rPr lang="de-DE" sz="1800" b="1" dirty="0" smtClean="0">
                <a:latin typeface="Consolas" panose="020B0609020204030204" pitchFamily="49" charset="0"/>
                <a:cs typeface="Consolas" panose="020B0609020204030204" pitchFamily="49" charset="0"/>
              </a:rPr>
              <a:t> </a:t>
            </a:r>
            <a:r>
              <a:rPr lang="de-DE" sz="1800" b="1" dirty="0" err="1" smtClean="0">
                <a:latin typeface="Consolas" panose="020B0609020204030204" pitchFamily="49" charset="0"/>
                <a:cs typeface="Consolas" panose="020B0609020204030204" pitchFamily="49" charset="0"/>
              </a:rPr>
              <a:t>int</a:t>
            </a:r>
            <a:endParaRPr lang="de-DE" sz="1800" b="1" dirty="0">
              <a:latin typeface="Consolas" panose="020B0609020204030204" pitchFamily="49" charset="0"/>
              <a:cs typeface="Consolas" panose="020B0609020204030204" pitchFamily="49" charset="0"/>
            </a:endParaRPr>
          </a:p>
          <a:p>
            <a:pPr marL="1371600" lvl="2" indent="-457200">
              <a:defRPr/>
            </a:pPr>
            <a:r>
              <a:rPr lang="de-DE" sz="1800" b="1" dirty="0">
                <a:latin typeface="Consolas" panose="020B0609020204030204" pitchFamily="49" charset="0"/>
                <a:cs typeface="Consolas" panose="020B0609020204030204" pitchFamily="49" charset="0"/>
              </a:rPr>
              <a:t>double </a:t>
            </a:r>
            <a:r>
              <a:rPr lang="de-DE" sz="1800" b="1" dirty="0" err="1">
                <a:latin typeface="Consolas" panose="020B0609020204030204" pitchFamily="49" charset="0"/>
                <a:cs typeface="Consolas" panose="020B0609020204030204" pitchFamily="49" charset="0"/>
              </a:rPr>
              <a:t>laenge</a:t>
            </a:r>
            <a:r>
              <a:rPr lang="de-DE" sz="1800" b="1" dirty="0">
                <a:latin typeface="Consolas" panose="020B0609020204030204" pitchFamily="49" charset="0"/>
                <a:cs typeface="Consolas" panose="020B0609020204030204" pitchFamily="49" charset="0"/>
              </a:rPr>
              <a:t> = 42.195</a:t>
            </a:r>
            <a:r>
              <a:rPr lang="de-DE" sz="1800" b="1" dirty="0" smtClean="0">
                <a:latin typeface="Consolas" panose="020B0609020204030204" pitchFamily="49" charset="0"/>
                <a:cs typeface="Consolas" panose="020B0609020204030204" pitchFamily="49" charset="0"/>
              </a:rPr>
              <a:t>;</a:t>
            </a:r>
          </a:p>
          <a:p>
            <a:pPr marL="1371600" lvl="2" indent="-457200">
              <a:defRPr/>
            </a:pPr>
            <a:r>
              <a:rPr lang="de-DE" sz="1800" b="1" dirty="0" smtClean="0">
                <a:latin typeface="Consolas" panose="020B0609020204030204" pitchFamily="49" charset="0"/>
                <a:cs typeface="Consolas" panose="020B0609020204030204" pitchFamily="49" charset="0"/>
              </a:rPr>
              <a:t>float lang = 42.195f;</a:t>
            </a:r>
            <a:endParaRPr lang="de-DE" dirty="0"/>
          </a:p>
        </p:txBody>
      </p:sp>
    </p:spTree>
    <p:extLst>
      <p:ext uri="{BB962C8B-B14F-4D97-AF65-F5344CB8AC3E}">
        <p14:creationId xmlns:p14="http://schemas.microsoft.com/office/powerpoint/2010/main" val="2298514430"/>
      </p:ext>
    </p:extLst>
  </p:cSld>
  <p:clrMapOvr>
    <a:masterClrMapping/>
  </p:clrMapOvr>
  <p:transition>
    <p:blind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2"/>
          <p:cNvSpPr>
            <a:spLocks noGrp="1"/>
          </p:cNvSpPr>
          <p:nvPr>
            <p:ph type="ftr" sz="quarter" idx="10"/>
          </p:nvPr>
        </p:nvSpPr>
        <p:spPr>
          <a:noFill/>
        </p:spPr>
        <p:txBody>
          <a:bodyPr/>
          <a:lstStyle/>
          <a:p>
            <a:r>
              <a:rPr lang="de-DE" smtClean="0"/>
              <a:t>Imperative Programmierung - Variablen und Arbeit mit SVN</a:t>
            </a:r>
            <a:endParaRPr lang="en-US" smtClean="0"/>
          </a:p>
        </p:txBody>
      </p:sp>
      <p:sp>
        <p:nvSpPr>
          <p:cNvPr id="28675" name="Slide Number Placeholder 3"/>
          <p:cNvSpPr>
            <a:spLocks noGrp="1"/>
          </p:cNvSpPr>
          <p:nvPr>
            <p:ph type="sldNum" sz="quarter" idx="11"/>
          </p:nvPr>
        </p:nvSpPr>
        <p:spPr>
          <a:noFill/>
        </p:spPr>
        <p:txBody>
          <a:bodyPr/>
          <a:lstStyle/>
          <a:p>
            <a:fld id="{BDA3B011-4419-44CB-935E-C72E4F41E317}" type="slidenum">
              <a:rPr lang="en-US" smtClean="0"/>
              <a:pPr/>
              <a:t>8</a:t>
            </a:fld>
            <a:endParaRPr lang="en-US" sz="1400" smtClean="0"/>
          </a:p>
        </p:txBody>
      </p:sp>
      <p:sp>
        <p:nvSpPr>
          <p:cNvPr id="28676" name="Rectangle 2"/>
          <p:cNvSpPr>
            <a:spLocks noGrp="1" noChangeArrowheads="1"/>
          </p:cNvSpPr>
          <p:nvPr>
            <p:ph type="title"/>
          </p:nvPr>
        </p:nvSpPr>
        <p:spPr/>
        <p:txBody>
          <a:bodyPr/>
          <a:lstStyle/>
          <a:p>
            <a:r>
              <a:rPr lang="de-DE" sz="3600" dirty="0"/>
              <a:t>3</a:t>
            </a:r>
            <a:r>
              <a:rPr lang="de-DE" sz="3600" dirty="0" smtClean="0"/>
              <a:t>. Elementare Datentypen *- Zusatz</a:t>
            </a:r>
            <a:endParaRPr lang="de-DE" i="1" dirty="0" smtClean="0">
              <a:solidFill>
                <a:schemeClr val="tx1"/>
              </a:solidFill>
              <a:latin typeface="Times" pitchFamily="18" charset="0"/>
            </a:endParaRPr>
          </a:p>
        </p:txBody>
      </p:sp>
      <p:sp>
        <p:nvSpPr>
          <p:cNvPr id="153603" name="Text Box 3"/>
          <p:cNvSpPr txBox="1">
            <a:spLocks noChangeArrowheads="1"/>
          </p:cNvSpPr>
          <p:nvPr/>
        </p:nvSpPr>
        <p:spPr bwMode="auto">
          <a:xfrm>
            <a:off x="304800" y="1143000"/>
            <a:ext cx="8686800" cy="5447645"/>
          </a:xfrm>
          <a:prstGeom prst="rect">
            <a:avLst/>
          </a:prstGeom>
          <a:noFill/>
          <a:ln w="12700" cap="sq">
            <a:noFill/>
            <a:miter lim="800000"/>
            <a:headEnd type="none" w="sm" len="sm"/>
            <a:tailEnd type="none" w="sm" len="sm"/>
          </a:ln>
          <a:effectLst/>
        </p:spPr>
        <p:txBody>
          <a:bodyPr>
            <a:spAutoFit/>
          </a:bodyPr>
          <a:lstStyle/>
          <a:p>
            <a:pPr marL="457200" indent="-457200">
              <a:defRPr/>
            </a:pPr>
            <a:r>
              <a:rPr lang="de-DE" sz="2400" dirty="0" smtClean="0"/>
              <a:t>Genauigkeiten in 64-Bitarchitekturen für C Compiler</a:t>
            </a:r>
          </a:p>
          <a:p>
            <a:pPr marL="457200" indent="-457200">
              <a:defRPr/>
            </a:pPr>
            <a:r>
              <a:rPr lang="de-DE" sz="1800" dirty="0" smtClean="0"/>
              <a:t>Compiler-Hersteller sind vorsichtig bei Wechsel der Standarddatentypen.</a:t>
            </a:r>
          </a:p>
          <a:p>
            <a:pPr marL="457200" indent="-457200">
              <a:defRPr/>
            </a:pPr>
            <a:r>
              <a:rPr lang="de-DE" sz="1800" dirty="0" smtClean="0"/>
              <a:t>Da in Standardisierung auch die Bezeichnungen angedacht waren:</a:t>
            </a:r>
          </a:p>
          <a:p>
            <a:pPr marL="457200" indent="-457200">
              <a:defRPr/>
            </a:pPr>
            <a:r>
              <a:rPr lang="de-DE" sz="1800" dirty="0" smtClean="0"/>
              <a:t>			short </a:t>
            </a:r>
            <a:r>
              <a:rPr lang="de-DE" sz="1800" dirty="0" err="1" smtClean="0"/>
              <a:t>int</a:t>
            </a:r>
            <a:r>
              <a:rPr lang="de-DE" sz="1800" dirty="0" smtClean="0"/>
              <a:t> – </a:t>
            </a:r>
            <a:r>
              <a:rPr lang="de-DE" sz="1800" dirty="0" err="1" smtClean="0"/>
              <a:t>int</a:t>
            </a:r>
            <a:r>
              <a:rPr lang="de-DE" sz="1800" dirty="0" smtClean="0"/>
              <a:t> – </a:t>
            </a:r>
            <a:r>
              <a:rPr lang="de-DE" sz="1800" dirty="0" err="1" smtClean="0"/>
              <a:t>long</a:t>
            </a:r>
            <a:r>
              <a:rPr lang="de-DE" sz="1800" dirty="0" smtClean="0"/>
              <a:t> </a:t>
            </a:r>
            <a:r>
              <a:rPr lang="de-DE" sz="1800" dirty="0" err="1" smtClean="0"/>
              <a:t>int</a:t>
            </a:r>
            <a:endParaRPr lang="de-DE" sz="1800" dirty="0" smtClean="0"/>
          </a:p>
          <a:p>
            <a:pPr marL="457200" indent="-457200">
              <a:defRPr/>
            </a:pPr>
            <a:r>
              <a:rPr lang="de-DE" sz="1800" dirty="0" smtClean="0"/>
              <a:t>und damit Kombinationen von short und </a:t>
            </a:r>
            <a:r>
              <a:rPr lang="de-DE" sz="1800" dirty="0" err="1" smtClean="0"/>
              <a:t>long</a:t>
            </a:r>
            <a:r>
              <a:rPr lang="de-DE" sz="1800" dirty="0" smtClean="0"/>
              <a:t> möglich, wurden zusätzlich eingeführt:</a:t>
            </a:r>
          </a:p>
          <a:p>
            <a:pPr marL="457200" indent="-457200">
              <a:defRPr/>
            </a:pPr>
            <a:r>
              <a:rPr lang="de-DE" sz="1800" dirty="0" smtClean="0"/>
              <a:t>64 – Bit Ganzzahl </a:t>
            </a:r>
            <a:r>
              <a:rPr lang="de-DE" sz="1800" b="1" dirty="0" err="1" smtClean="0"/>
              <a:t>long</a:t>
            </a:r>
            <a:r>
              <a:rPr lang="de-DE" sz="1800" b="1" dirty="0" smtClean="0"/>
              <a:t> </a:t>
            </a:r>
            <a:r>
              <a:rPr lang="de-DE" sz="1800" b="1" dirty="0" err="1" smtClean="0"/>
              <a:t>long</a:t>
            </a:r>
            <a:r>
              <a:rPr lang="de-DE" sz="1800" b="1" dirty="0" smtClean="0"/>
              <a:t>  </a:t>
            </a:r>
            <a:r>
              <a:rPr lang="de-DE" sz="1800" dirty="0" smtClean="0"/>
              <a:t>und </a:t>
            </a:r>
          </a:p>
          <a:p>
            <a:pPr marL="457200" indent="-457200">
              <a:defRPr/>
            </a:pPr>
            <a:r>
              <a:rPr lang="de-DE" sz="1800" dirty="0" smtClean="0"/>
              <a:t>64 – Bit Gleitpunktzahl </a:t>
            </a:r>
            <a:r>
              <a:rPr lang="de-DE" sz="1800" b="1" dirty="0" err="1" smtClean="0"/>
              <a:t>long</a:t>
            </a:r>
            <a:r>
              <a:rPr lang="de-DE" sz="1800" b="1" dirty="0" smtClean="0"/>
              <a:t> double</a:t>
            </a:r>
          </a:p>
          <a:p>
            <a:pPr marL="457200" indent="-457200">
              <a:defRPr/>
            </a:pPr>
            <a:r>
              <a:rPr lang="de-DE" sz="1800" dirty="0" smtClean="0"/>
              <a:t>Ganze </a:t>
            </a:r>
            <a:r>
              <a:rPr lang="de-DE" sz="1800" dirty="0"/>
              <a:t>Zahlen:</a:t>
            </a:r>
          </a:p>
          <a:p>
            <a:pPr marL="457200" indent="-457200">
              <a:buFont typeface="Symbol" pitchFamily="18" charset="2"/>
              <a:buChar char="-"/>
              <a:defRPr/>
            </a:pPr>
            <a:r>
              <a:rPr lang="de-DE" sz="1600" b="1" dirty="0" smtClean="0">
                <a:latin typeface="Consolas" panose="020B0609020204030204" pitchFamily="49" charset="0"/>
                <a:cs typeface="Consolas" panose="020B0609020204030204" pitchFamily="49" charset="0"/>
              </a:rPr>
              <a:t>...</a:t>
            </a:r>
            <a:endParaRPr lang="de-DE" sz="1600" dirty="0">
              <a:latin typeface="Consolas" panose="020B0609020204030204" pitchFamily="49" charset="0"/>
              <a:cs typeface="Consolas" panose="020B0609020204030204" pitchFamily="49" charset="0"/>
            </a:endParaRPr>
          </a:p>
          <a:p>
            <a:pPr marL="457200" indent="-457200">
              <a:buFont typeface="Symbol" pitchFamily="18" charset="2"/>
              <a:buChar char="-"/>
              <a:defRPr/>
            </a:pPr>
            <a:r>
              <a:rPr lang="de-DE" sz="1600" b="1" dirty="0" err="1" smtClean="0">
                <a:solidFill>
                  <a:schemeClr val="tx2">
                    <a:lumMod val="60000"/>
                    <a:lumOff val="40000"/>
                  </a:schemeClr>
                </a:solidFill>
                <a:latin typeface="Consolas" panose="020B0609020204030204" pitchFamily="49" charset="0"/>
                <a:cs typeface="Consolas" panose="020B0609020204030204" pitchFamily="49" charset="0"/>
              </a:rPr>
              <a:t>long</a:t>
            </a:r>
            <a:r>
              <a:rPr lang="de-DE" sz="1600" dirty="0" smtClean="0">
                <a:solidFill>
                  <a:schemeClr val="tx2">
                    <a:lumMod val="60000"/>
                    <a:lumOff val="40000"/>
                  </a:schemeClr>
                </a:solidFill>
                <a:latin typeface="Consolas" panose="020B0609020204030204" pitchFamily="49" charset="0"/>
                <a:cs typeface="Consolas" panose="020B0609020204030204" pitchFamily="49" charset="0"/>
              </a:rPr>
              <a:t> </a:t>
            </a:r>
            <a:r>
              <a:rPr lang="de-DE" sz="1600" dirty="0">
                <a:solidFill>
                  <a:schemeClr val="tx2">
                    <a:lumMod val="60000"/>
                    <a:lumOff val="40000"/>
                  </a:schemeClr>
                </a:solidFill>
                <a:latin typeface="Consolas" panose="020B0609020204030204" pitchFamily="49" charset="0"/>
                <a:cs typeface="Consolas" panose="020B0609020204030204" pitchFamily="49" charset="0"/>
              </a:rPr>
              <a:t>	</a:t>
            </a:r>
            <a:r>
              <a:rPr lang="de-DE" sz="1600" dirty="0" smtClean="0">
                <a:solidFill>
                  <a:schemeClr val="tx2">
                    <a:lumMod val="60000"/>
                    <a:lumOff val="40000"/>
                  </a:schemeClr>
                </a:solidFill>
                <a:latin typeface="Consolas" panose="020B0609020204030204" pitchFamily="49" charset="0"/>
                <a:cs typeface="Consolas" panose="020B0609020204030204" pitchFamily="49" charset="0"/>
              </a:rPr>
              <a:t>(4 Byte-32-Bit</a:t>
            </a:r>
            <a:r>
              <a:rPr lang="de-DE" sz="1600" dirty="0">
                <a:solidFill>
                  <a:schemeClr val="tx2">
                    <a:lumMod val="60000"/>
                    <a:lumOff val="40000"/>
                  </a:schemeClr>
                </a:solidFill>
                <a:latin typeface="Consolas" panose="020B0609020204030204" pitchFamily="49" charset="0"/>
                <a:cs typeface="Consolas" panose="020B0609020204030204" pitchFamily="49" charset="0"/>
              </a:rPr>
              <a:t>) </a:t>
            </a:r>
            <a:r>
              <a:rPr lang="de-DE" sz="1600" dirty="0" smtClean="0">
                <a:solidFill>
                  <a:schemeClr val="tx2">
                    <a:lumMod val="60000"/>
                    <a:lumOff val="40000"/>
                  </a:schemeClr>
                </a:solidFill>
                <a:latin typeface="Consolas" panose="020B0609020204030204" pitchFamily="49" charset="0"/>
                <a:cs typeface="Consolas" panose="020B0609020204030204" pitchFamily="49" charset="0"/>
              </a:rPr>
              <a:t>von -</a:t>
            </a:r>
            <a:r>
              <a:rPr lang="de-DE" sz="1600" dirty="0">
                <a:solidFill>
                  <a:schemeClr val="tx2">
                    <a:lumMod val="60000"/>
                    <a:lumOff val="40000"/>
                  </a:schemeClr>
                </a:solidFill>
                <a:latin typeface="Consolas" panose="020B0609020204030204" pitchFamily="49" charset="0"/>
                <a:cs typeface="Consolas" panose="020B0609020204030204" pitchFamily="49" charset="0"/>
              </a:rPr>
              <a:t>2147483648 ... +2</a:t>
            </a:r>
            <a:r>
              <a:rPr lang="de-DE" sz="1600" baseline="30000" dirty="0">
                <a:solidFill>
                  <a:schemeClr val="tx2">
                    <a:lumMod val="60000"/>
                    <a:lumOff val="40000"/>
                  </a:schemeClr>
                </a:solidFill>
                <a:latin typeface="Consolas" panose="020B0609020204030204" pitchFamily="49" charset="0"/>
                <a:cs typeface="Consolas" panose="020B0609020204030204" pitchFamily="49" charset="0"/>
              </a:rPr>
              <a:t>31</a:t>
            </a:r>
            <a:r>
              <a:rPr lang="de-DE" sz="1600" dirty="0">
                <a:solidFill>
                  <a:schemeClr val="tx2">
                    <a:lumMod val="60000"/>
                    <a:lumOff val="40000"/>
                  </a:schemeClr>
                </a:solidFill>
                <a:latin typeface="Consolas" panose="020B0609020204030204" pitchFamily="49" charset="0"/>
                <a:cs typeface="Consolas" panose="020B0609020204030204" pitchFamily="49" charset="0"/>
              </a:rPr>
              <a:t> - 1</a:t>
            </a:r>
          </a:p>
          <a:p>
            <a:pPr marL="457200" indent="-457200">
              <a:buFont typeface="Symbol" pitchFamily="18" charset="2"/>
              <a:buChar char="-"/>
              <a:defRPr/>
            </a:pPr>
            <a:r>
              <a:rPr lang="de-DE" sz="1600" b="1" dirty="0" err="1">
                <a:latin typeface="Consolas" panose="020B0609020204030204" pitchFamily="49" charset="0"/>
                <a:cs typeface="Consolas" panose="020B0609020204030204" pitchFamily="49" charset="0"/>
              </a:rPr>
              <a:t>l</a:t>
            </a:r>
            <a:r>
              <a:rPr lang="de-DE" sz="1600" b="1" dirty="0" err="1" smtClean="0">
                <a:latin typeface="Consolas" panose="020B0609020204030204" pitchFamily="49" charset="0"/>
                <a:cs typeface="Consolas" panose="020B0609020204030204" pitchFamily="49" charset="0"/>
              </a:rPr>
              <a:t>ong</a:t>
            </a:r>
            <a:r>
              <a:rPr lang="de-DE" sz="1600" b="1" dirty="0" smtClean="0">
                <a:latin typeface="Consolas" panose="020B0609020204030204" pitchFamily="49" charset="0"/>
                <a:cs typeface="Consolas" panose="020B0609020204030204" pitchFamily="49" charset="0"/>
              </a:rPr>
              <a:t> </a:t>
            </a:r>
            <a:r>
              <a:rPr lang="de-DE" sz="1600" b="1" dirty="0" err="1" smtClean="0">
                <a:latin typeface="Consolas" panose="020B0609020204030204" pitchFamily="49" charset="0"/>
                <a:cs typeface="Consolas" panose="020B0609020204030204" pitchFamily="49" charset="0"/>
              </a:rPr>
              <a:t>long</a:t>
            </a:r>
            <a:r>
              <a:rPr lang="de-DE" sz="1600" dirty="0" smtClean="0">
                <a:latin typeface="Consolas" panose="020B0609020204030204" pitchFamily="49" charset="0"/>
                <a:cs typeface="Consolas" panose="020B0609020204030204" pitchFamily="49" charset="0"/>
              </a:rPr>
              <a:t> (8 Byte-64-Bit</a:t>
            </a:r>
            <a:r>
              <a:rPr lang="de-DE" sz="1600" dirty="0">
                <a:latin typeface="Consolas" panose="020B0609020204030204" pitchFamily="49" charset="0"/>
                <a:cs typeface="Consolas" panose="020B0609020204030204" pitchFamily="49" charset="0"/>
              </a:rPr>
              <a:t>) </a:t>
            </a:r>
            <a:r>
              <a:rPr lang="de-DE" sz="1600" dirty="0" smtClean="0">
                <a:latin typeface="Consolas" panose="020B0609020204030204" pitchFamily="49" charset="0"/>
                <a:cs typeface="Consolas" panose="020B0609020204030204" pitchFamily="49" charset="0"/>
              </a:rPr>
              <a:t>von -9223372036854775808 </a:t>
            </a:r>
            <a:r>
              <a:rPr lang="de-DE" sz="1600" dirty="0">
                <a:latin typeface="Consolas" panose="020B0609020204030204" pitchFamily="49" charset="0"/>
                <a:cs typeface="Consolas" panose="020B0609020204030204" pitchFamily="49" charset="0"/>
              </a:rPr>
              <a:t>... +</a:t>
            </a:r>
            <a:r>
              <a:rPr lang="de-DE" sz="1600" dirty="0" smtClean="0">
                <a:latin typeface="Consolas" panose="020B0609020204030204" pitchFamily="49" charset="0"/>
                <a:cs typeface="Consolas" panose="020B0609020204030204" pitchFamily="49" charset="0"/>
              </a:rPr>
              <a:t>2</a:t>
            </a:r>
            <a:r>
              <a:rPr lang="de-DE" sz="1600" baseline="30000" dirty="0" smtClean="0">
                <a:latin typeface="Consolas" panose="020B0609020204030204" pitchFamily="49" charset="0"/>
                <a:cs typeface="Consolas" panose="020B0609020204030204" pitchFamily="49" charset="0"/>
              </a:rPr>
              <a:t>63</a:t>
            </a:r>
            <a:r>
              <a:rPr lang="de-DE" sz="1600" dirty="0" smtClean="0">
                <a:latin typeface="Consolas" panose="020B0609020204030204" pitchFamily="49" charset="0"/>
                <a:cs typeface="Consolas" panose="020B0609020204030204" pitchFamily="49" charset="0"/>
              </a:rPr>
              <a:t> – 1 (92233720368547758087)</a:t>
            </a:r>
            <a:endParaRPr lang="de-DE" sz="1600" dirty="0">
              <a:latin typeface="Consolas" panose="020B0609020204030204" pitchFamily="49" charset="0"/>
              <a:cs typeface="Consolas" panose="020B0609020204030204" pitchFamily="49" charset="0"/>
            </a:endParaRPr>
          </a:p>
          <a:p>
            <a:pPr lvl="1">
              <a:defRPr/>
            </a:pPr>
            <a:r>
              <a:rPr lang="de-DE" sz="1800" dirty="0" smtClean="0">
                <a:latin typeface="Consolas" panose="020B0609020204030204" pitchFamily="49" charset="0"/>
                <a:cs typeface="Consolas" panose="020B0609020204030204" pitchFamily="49" charset="0"/>
              </a:rPr>
              <a:t>(Hinweis: in </a:t>
            </a:r>
            <a:r>
              <a:rPr lang="de-DE" sz="1800" dirty="0" err="1" smtClean="0">
                <a:latin typeface="Consolas" panose="020B0609020204030204" pitchFamily="49" charset="0"/>
                <a:cs typeface="Consolas" panose="020B0609020204030204" pitchFamily="49" charset="0"/>
              </a:rPr>
              <a:t>Vorlesungfolie</a:t>
            </a:r>
            <a:r>
              <a:rPr lang="de-DE" sz="1800" dirty="0" smtClean="0">
                <a:latin typeface="Consolas" panose="020B0609020204030204" pitchFamily="49" charset="0"/>
                <a:cs typeface="Consolas" panose="020B0609020204030204" pitchFamily="49" charset="0"/>
              </a:rPr>
              <a:t> schon </a:t>
            </a:r>
            <a:r>
              <a:rPr lang="de-DE" sz="1800" dirty="0" err="1" smtClean="0">
                <a:latin typeface="Consolas" panose="020B0609020204030204" pitchFamily="49" charset="0"/>
                <a:cs typeface="Consolas" panose="020B0609020204030204" pitchFamily="49" charset="0"/>
              </a:rPr>
              <a:t>long</a:t>
            </a:r>
            <a:r>
              <a:rPr lang="de-DE" sz="1800" dirty="0" smtClean="0">
                <a:latin typeface="Consolas" panose="020B0609020204030204" pitchFamily="49" charset="0"/>
                <a:cs typeface="Consolas" panose="020B0609020204030204" pitchFamily="49" charset="0"/>
              </a:rPr>
              <a:t> mit 8 </a:t>
            </a:r>
            <a:r>
              <a:rPr lang="de-DE" sz="1800" dirty="0" err="1" smtClean="0">
                <a:latin typeface="Consolas" panose="020B0609020204030204" pitchFamily="49" charset="0"/>
                <a:cs typeface="Consolas" panose="020B0609020204030204" pitchFamily="49" charset="0"/>
              </a:rPr>
              <a:t>byte</a:t>
            </a:r>
            <a:r>
              <a:rPr lang="de-DE" sz="1800" dirty="0" smtClean="0">
                <a:latin typeface="Consolas" panose="020B0609020204030204" pitchFamily="49" charset="0"/>
                <a:cs typeface="Consolas" panose="020B0609020204030204" pitchFamily="49" charset="0"/>
              </a:rPr>
              <a:t>, da auf Mac und Linux)</a:t>
            </a:r>
            <a:r>
              <a:rPr lang="de-DE" sz="1800" dirty="0">
                <a:latin typeface="Consolas" panose="020B0609020204030204" pitchFamily="49" charset="0"/>
                <a:cs typeface="Consolas" panose="020B0609020204030204" pitchFamily="49" charset="0"/>
              </a:rPr>
              <a:t>	</a:t>
            </a:r>
          </a:p>
          <a:p>
            <a:pPr lvl="1" indent="-457200">
              <a:defRPr/>
            </a:pPr>
            <a:r>
              <a:rPr lang="de-DE" sz="1800" dirty="0"/>
              <a:t>Gleitkommazahlen:</a:t>
            </a:r>
          </a:p>
          <a:p>
            <a:pPr lvl="1" indent="-457200">
              <a:buFont typeface="Symbol" pitchFamily="18" charset="2"/>
              <a:buChar char="-"/>
              <a:defRPr/>
            </a:pPr>
            <a:r>
              <a:rPr lang="de-DE" sz="1600" b="1" dirty="0">
                <a:solidFill>
                  <a:schemeClr val="tx2">
                    <a:lumMod val="60000"/>
                    <a:lumOff val="40000"/>
                  </a:schemeClr>
                </a:solidFill>
                <a:latin typeface="Consolas" panose="020B0609020204030204" pitchFamily="49" charset="0"/>
                <a:cs typeface="Consolas" panose="020B0609020204030204" pitchFamily="49" charset="0"/>
              </a:rPr>
              <a:t>float</a:t>
            </a:r>
            <a:r>
              <a:rPr lang="de-DE" sz="1600" dirty="0">
                <a:solidFill>
                  <a:schemeClr val="tx2">
                    <a:lumMod val="60000"/>
                    <a:lumOff val="40000"/>
                  </a:schemeClr>
                </a:solidFill>
                <a:latin typeface="Consolas" panose="020B0609020204030204" pitchFamily="49" charset="0"/>
                <a:cs typeface="Consolas" panose="020B0609020204030204" pitchFamily="49" charset="0"/>
              </a:rPr>
              <a:t> </a:t>
            </a:r>
            <a:r>
              <a:rPr lang="de-DE" sz="1600" dirty="0" smtClean="0">
                <a:solidFill>
                  <a:schemeClr val="tx2">
                    <a:lumMod val="60000"/>
                    <a:lumOff val="40000"/>
                  </a:schemeClr>
                </a:solidFill>
                <a:latin typeface="Consolas" panose="020B0609020204030204" pitchFamily="49" charset="0"/>
                <a:cs typeface="Consolas" panose="020B0609020204030204" pitchFamily="49" charset="0"/>
              </a:rPr>
              <a:t>  (4 Byte-32-Bit</a:t>
            </a:r>
            <a:r>
              <a:rPr lang="de-DE" sz="1600" dirty="0">
                <a:solidFill>
                  <a:schemeClr val="tx2">
                    <a:lumMod val="60000"/>
                    <a:lumOff val="40000"/>
                  </a:schemeClr>
                </a:solidFill>
                <a:latin typeface="Consolas" panose="020B0609020204030204" pitchFamily="49" charset="0"/>
                <a:cs typeface="Consolas" panose="020B0609020204030204" pitchFamily="49" charset="0"/>
              </a:rPr>
              <a:t>) </a:t>
            </a:r>
            <a:r>
              <a:rPr lang="de-DE" sz="1600" dirty="0" smtClean="0">
                <a:solidFill>
                  <a:schemeClr val="tx2">
                    <a:lumMod val="60000"/>
                    <a:lumOff val="40000"/>
                  </a:schemeClr>
                </a:solidFill>
                <a:latin typeface="Consolas" panose="020B0609020204030204" pitchFamily="49" charset="0"/>
                <a:cs typeface="Consolas" panose="020B0609020204030204" pitchFamily="49" charset="0"/>
              </a:rPr>
              <a:t>1.17E-38 .. 3.4E38 (7-8 Stellen)</a:t>
            </a:r>
            <a:endParaRPr lang="de-DE" sz="1600" dirty="0">
              <a:solidFill>
                <a:schemeClr val="tx2">
                  <a:lumMod val="60000"/>
                  <a:lumOff val="40000"/>
                </a:schemeClr>
              </a:solidFill>
              <a:latin typeface="Consolas" panose="020B0609020204030204" pitchFamily="49" charset="0"/>
              <a:cs typeface="Consolas" panose="020B0609020204030204" pitchFamily="49" charset="0"/>
            </a:endParaRPr>
          </a:p>
          <a:p>
            <a:pPr lvl="1" indent="-457200">
              <a:buFont typeface="Symbol" pitchFamily="18" charset="2"/>
              <a:buChar char="-"/>
              <a:defRPr/>
            </a:pPr>
            <a:r>
              <a:rPr lang="de-DE" sz="1600" b="1" dirty="0">
                <a:solidFill>
                  <a:schemeClr val="tx2">
                    <a:lumMod val="60000"/>
                    <a:lumOff val="40000"/>
                  </a:schemeClr>
                </a:solidFill>
                <a:latin typeface="Consolas" panose="020B0609020204030204" pitchFamily="49" charset="0"/>
                <a:cs typeface="Consolas" panose="020B0609020204030204" pitchFamily="49" charset="0"/>
              </a:rPr>
              <a:t>double</a:t>
            </a:r>
            <a:r>
              <a:rPr lang="de-DE" sz="1600" dirty="0">
                <a:solidFill>
                  <a:schemeClr val="tx2">
                    <a:lumMod val="60000"/>
                    <a:lumOff val="40000"/>
                  </a:schemeClr>
                </a:solidFill>
                <a:latin typeface="Consolas" panose="020B0609020204030204" pitchFamily="49" charset="0"/>
                <a:cs typeface="Consolas" panose="020B0609020204030204" pitchFamily="49" charset="0"/>
              </a:rPr>
              <a:t> (8 Byte-64-Bit) 2.2E-308 .. 1.7E308(15-16 Stellen)</a:t>
            </a:r>
          </a:p>
          <a:p>
            <a:pPr lvl="1" indent="-457200">
              <a:buFont typeface="Symbol" pitchFamily="18" charset="2"/>
              <a:buChar char="-"/>
              <a:defRPr/>
            </a:pPr>
            <a:r>
              <a:rPr lang="de-DE" sz="1600" b="1" dirty="0" err="1" smtClean="0">
                <a:latin typeface="Consolas" panose="020B0609020204030204" pitchFamily="49" charset="0"/>
                <a:cs typeface="Consolas" panose="020B0609020204030204" pitchFamily="49" charset="0"/>
              </a:rPr>
              <a:t>long</a:t>
            </a:r>
            <a:r>
              <a:rPr lang="de-DE" sz="1600" b="1" dirty="0" smtClean="0">
                <a:latin typeface="Consolas" panose="020B0609020204030204" pitchFamily="49" charset="0"/>
                <a:cs typeface="Consolas" panose="020B0609020204030204" pitchFamily="49" charset="0"/>
              </a:rPr>
              <a:t> double</a:t>
            </a:r>
            <a:r>
              <a:rPr lang="de-DE" sz="1600" dirty="0" smtClean="0">
                <a:latin typeface="Consolas" panose="020B0609020204030204" pitchFamily="49" charset="0"/>
                <a:cs typeface="Consolas" panose="020B0609020204030204" pitchFamily="49" charset="0"/>
              </a:rPr>
              <a:t> (12 Byte-64-Bit Mantisse) 3.362103E-4932 .. 1.89731E4932</a:t>
            </a:r>
          </a:p>
          <a:p>
            <a:pPr>
              <a:defRPr/>
            </a:pPr>
            <a:r>
              <a:rPr lang="de-DE" sz="1600" b="1" dirty="0" smtClean="0">
                <a:solidFill>
                  <a:srgbClr val="C00000"/>
                </a:solidFill>
                <a:latin typeface="+mn-lt"/>
                <a:cs typeface="Consolas" panose="020B0609020204030204" pitchFamily="49" charset="0"/>
              </a:rPr>
              <a:t>Achtung im PC-Pool gibt es Probleme bei der Ausgabe von Variablen der 64-Bit Datentypen, da die </a:t>
            </a:r>
            <a:r>
              <a:rPr lang="de-DE" sz="1600" b="1" dirty="0" err="1" smtClean="0">
                <a:solidFill>
                  <a:srgbClr val="C00000"/>
                </a:solidFill>
                <a:latin typeface="+mn-lt"/>
                <a:cs typeface="Consolas" panose="020B0609020204030204" pitchFamily="49" charset="0"/>
              </a:rPr>
              <a:t>minGW</a:t>
            </a:r>
            <a:r>
              <a:rPr lang="de-DE" sz="1600" b="1" dirty="0" smtClean="0">
                <a:solidFill>
                  <a:srgbClr val="C00000"/>
                </a:solidFill>
                <a:latin typeface="+mn-lt"/>
                <a:cs typeface="Consolas" panose="020B0609020204030204" pitchFamily="49" charset="0"/>
              </a:rPr>
              <a:t> Implementation diese so nicht standardmäßig unterstützt.</a:t>
            </a:r>
            <a:endParaRPr lang="de-DE" sz="1600" b="1" dirty="0">
              <a:solidFill>
                <a:srgbClr val="C00000"/>
              </a:solidFill>
              <a:latin typeface="+mn-lt"/>
              <a:cs typeface="Consolas" panose="020B0609020204030204" pitchFamily="49" charset="0"/>
            </a:endParaRPr>
          </a:p>
        </p:txBody>
      </p:sp>
    </p:spTree>
    <p:extLst>
      <p:ext uri="{BB962C8B-B14F-4D97-AF65-F5344CB8AC3E}">
        <p14:creationId xmlns:p14="http://schemas.microsoft.com/office/powerpoint/2010/main" val="467148650"/>
      </p:ext>
    </p:extLst>
  </p:cSld>
  <p:clrMapOvr>
    <a:masterClrMapping/>
  </p:clrMapOvr>
  <p:transition>
    <p:blind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2"/>
          <p:cNvSpPr>
            <a:spLocks noGrp="1"/>
          </p:cNvSpPr>
          <p:nvPr>
            <p:ph type="ftr" sz="quarter" idx="10"/>
          </p:nvPr>
        </p:nvSpPr>
        <p:spPr>
          <a:noFill/>
        </p:spPr>
        <p:txBody>
          <a:bodyPr/>
          <a:lstStyle/>
          <a:p>
            <a:r>
              <a:rPr lang="de-DE" smtClean="0"/>
              <a:t>Imperative Programmierung - Variablen und Arbeit mit SVN</a:t>
            </a:r>
            <a:endParaRPr lang="en-US" smtClean="0"/>
          </a:p>
        </p:txBody>
      </p:sp>
      <p:sp>
        <p:nvSpPr>
          <p:cNvPr id="28675" name="Slide Number Placeholder 3"/>
          <p:cNvSpPr>
            <a:spLocks noGrp="1"/>
          </p:cNvSpPr>
          <p:nvPr>
            <p:ph type="sldNum" sz="quarter" idx="11"/>
          </p:nvPr>
        </p:nvSpPr>
        <p:spPr>
          <a:noFill/>
        </p:spPr>
        <p:txBody>
          <a:bodyPr/>
          <a:lstStyle/>
          <a:p>
            <a:fld id="{BDA3B011-4419-44CB-935E-C72E4F41E317}" type="slidenum">
              <a:rPr lang="en-US" smtClean="0"/>
              <a:pPr/>
              <a:t>9</a:t>
            </a:fld>
            <a:endParaRPr lang="en-US" sz="1400" smtClean="0"/>
          </a:p>
        </p:txBody>
      </p:sp>
      <p:sp>
        <p:nvSpPr>
          <p:cNvPr id="28676" name="Rectangle 2"/>
          <p:cNvSpPr>
            <a:spLocks noGrp="1" noChangeArrowheads="1"/>
          </p:cNvSpPr>
          <p:nvPr>
            <p:ph type="title"/>
          </p:nvPr>
        </p:nvSpPr>
        <p:spPr/>
        <p:txBody>
          <a:bodyPr/>
          <a:lstStyle/>
          <a:p>
            <a:r>
              <a:rPr lang="de-DE" sz="3600" dirty="0"/>
              <a:t>3</a:t>
            </a:r>
            <a:r>
              <a:rPr lang="de-DE" sz="3600" dirty="0" smtClean="0"/>
              <a:t>. Elementare Datentypen</a:t>
            </a:r>
            <a:endParaRPr lang="de-DE" i="1" dirty="0" smtClean="0">
              <a:solidFill>
                <a:schemeClr val="tx1"/>
              </a:solidFill>
              <a:latin typeface="Times" pitchFamily="18" charset="0"/>
            </a:endParaRPr>
          </a:p>
        </p:txBody>
      </p:sp>
      <p:sp>
        <p:nvSpPr>
          <p:cNvPr id="153603" name="Text Box 3"/>
          <p:cNvSpPr txBox="1">
            <a:spLocks noChangeArrowheads="1"/>
          </p:cNvSpPr>
          <p:nvPr/>
        </p:nvSpPr>
        <p:spPr bwMode="auto">
          <a:xfrm>
            <a:off x="304800" y="1143000"/>
            <a:ext cx="8686800" cy="5632311"/>
          </a:xfrm>
          <a:prstGeom prst="rect">
            <a:avLst/>
          </a:prstGeom>
          <a:noFill/>
          <a:ln w="12700" cap="sq">
            <a:noFill/>
            <a:miter lim="800000"/>
            <a:headEnd type="none" w="sm" len="sm"/>
            <a:tailEnd type="none" w="sm" len="sm"/>
          </a:ln>
          <a:effectLst/>
        </p:spPr>
        <p:txBody>
          <a:bodyPr>
            <a:spAutoFit/>
          </a:bodyPr>
          <a:lstStyle/>
          <a:p>
            <a:pPr marL="457200" indent="-457200">
              <a:defRPr/>
            </a:pPr>
            <a:r>
              <a:rPr lang="de-DE" dirty="0" smtClean="0"/>
              <a:t>Interne Darstellung von </a:t>
            </a:r>
            <a:r>
              <a:rPr lang="de-DE" dirty="0" err="1" smtClean="0"/>
              <a:t>char</a:t>
            </a:r>
            <a:r>
              <a:rPr lang="de-DE" dirty="0" smtClean="0"/>
              <a:t> eines einzelnen Zeichens.</a:t>
            </a:r>
          </a:p>
          <a:p>
            <a:pPr marL="457200" lvl="2" indent="-457200">
              <a:defRPr/>
            </a:pPr>
            <a:r>
              <a:rPr lang="de-DE" dirty="0" smtClean="0"/>
              <a:t>	</a:t>
            </a:r>
            <a:r>
              <a:rPr lang="de-DE" sz="1800" b="1" dirty="0" err="1" smtClean="0">
                <a:latin typeface="Consolas" panose="020B0609020204030204" pitchFamily="49" charset="0"/>
                <a:cs typeface="Consolas" panose="020B0609020204030204" pitchFamily="49" charset="0"/>
              </a:rPr>
              <a:t>char</a:t>
            </a:r>
            <a:r>
              <a:rPr lang="de-DE" sz="1800" b="1" dirty="0" smtClean="0">
                <a:latin typeface="Consolas" panose="020B0609020204030204" pitchFamily="49" charset="0"/>
                <a:cs typeface="Consolas" panose="020B0609020204030204" pitchFamily="49" charset="0"/>
              </a:rPr>
              <a:t> c = </a:t>
            </a:r>
            <a:r>
              <a:rPr lang="de-DE" sz="1800" dirty="0" smtClean="0"/>
              <a:t>'</a:t>
            </a:r>
            <a:r>
              <a:rPr lang="de-DE" sz="1800" b="1" dirty="0" smtClean="0">
                <a:latin typeface="Consolas" panose="020B0609020204030204" pitchFamily="49" charset="0"/>
                <a:cs typeface="Consolas" panose="020B0609020204030204" pitchFamily="49" charset="0"/>
              </a:rPr>
              <a:t>K</a:t>
            </a:r>
            <a:r>
              <a:rPr lang="de-DE" sz="1800" dirty="0" smtClean="0"/>
              <a:t>'</a:t>
            </a:r>
            <a:r>
              <a:rPr lang="de-DE" sz="1800" b="1" dirty="0" smtClean="0">
                <a:latin typeface="Consolas" panose="020B0609020204030204" pitchFamily="49" charset="0"/>
                <a:cs typeface="Consolas" panose="020B0609020204030204" pitchFamily="49" charset="0"/>
              </a:rPr>
              <a:t>;</a:t>
            </a:r>
            <a:endParaRPr lang="de-DE" sz="1800" b="1" dirty="0">
              <a:latin typeface="Consolas" panose="020B0609020204030204" pitchFamily="49" charset="0"/>
              <a:cs typeface="Consolas" panose="020B0609020204030204" pitchFamily="49" charset="0"/>
            </a:endParaRPr>
          </a:p>
          <a:p>
            <a:pPr marL="457200" indent="-457200">
              <a:defRPr/>
            </a:pPr>
            <a:endParaRPr lang="de-DE" dirty="0"/>
          </a:p>
          <a:p>
            <a:pPr marL="457200" indent="-457200">
              <a:defRPr/>
            </a:pPr>
            <a:r>
              <a:rPr lang="de-DE" dirty="0" smtClean="0"/>
              <a:t>In 8-Bit können als maximaler Code die Potenzen von 2 von 0 bis 7</a:t>
            </a:r>
          </a:p>
          <a:p>
            <a:pPr marL="457200" indent="-457200">
              <a:defRPr/>
            </a:pPr>
            <a:r>
              <a:rPr lang="de-DE" dirty="0" smtClean="0"/>
              <a:t>kombiniert werden</a:t>
            </a:r>
          </a:p>
          <a:p>
            <a:pPr marL="457200" indent="-457200">
              <a:defRPr/>
            </a:pPr>
            <a:r>
              <a:rPr lang="de-DE" dirty="0" smtClean="0"/>
              <a:t>2</a:t>
            </a:r>
            <a:r>
              <a:rPr lang="de-DE" baseline="30000" dirty="0" smtClean="0"/>
              <a:t>0</a:t>
            </a:r>
            <a:r>
              <a:rPr lang="de-DE" dirty="0" smtClean="0"/>
              <a:t>+2</a:t>
            </a:r>
            <a:r>
              <a:rPr lang="de-DE" baseline="30000" dirty="0" smtClean="0"/>
              <a:t>1</a:t>
            </a:r>
            <a:r>
              <a:rPr lang="de-DE" dirty="0" smtClean="0"/>
              <a:t>+2</a:t>
            </a:r>
            <a:r>
              <a:rPr lang="de-DE" baseline="30000" dirty="0" smtClean="0"/>
              <a:t>2</a:t>
            </a:r>
            <a:r>
              <a:rPr lang="de-DE" dirty="0" smtClean="0"/>
              <a:t>+2</a:t>
            </a:r>
            <a:r>
              <a:rPr lang="de-DE" baseline="30000" dirty="0" smtClean="0"/>
              <a:t>3</a:t>
            </a:r>
            <a:r>
              <a:rPr lang="de-DE" dirty="0" smtClean="0"/>
              <a:t>+2</a:t>
            </a:r>
            <a:r>
              <a:rPr lang="de-DE" baseline="30000" dirty="0" smtClean="0"/>
              <a:t>4</a:t>
            </a:r>
            <a:r>
              <a:rPr lang="de-DE" dirty="0" smtClean="0"/>
              <a:t>+2</a:t>
            </a:r>
            <a:r>
              <a:rPr lang="de-DE" baseline="30000" dirty="0" smtClean="0"/>
              <a:t>5</a:t>
            </a:r>
            <a:r>
              <a:rPr lang="de-DE" dirty="0" smtClean="0"/>
              <a:t>+2</a:t>
            </a:r>
            <a:r>
              <a:rPr lang="de-DE" baseline="30000" dirty="0" smtClean="0"/>
              <a:t>6</a:t>
            </a:r>
            <a:r>
              <a:rPr lang="de-DE" dirty="0" smtClean="0"/>
              <a:t> und statt der Position 2</a:t>
            </a:r>
            <a:r>
              <a:rPr lang="de-DE" baseline="30000" dirty="0" smtClean="0"/>
              <a:t>7</a:t>
            </a:r>
            <a:r>
              <a:rPr lang="de-DE" dirty="0" smtClean="0"/>
              <a:t> das Vorzeichen</a:t>
            </a:r>
          </a:p>
          <a:p>
            <a:pPr marL="457200" indent="-457200">
              <a:defRPr/>
            </a:pPr>
            <a:r>
              <a:rPr lang="de-DE" dirty="0" smtClean="0"/>
              <a:t>gespeichert werden. </a:t>
            </a:r>
          </a:p>
          <a:p>
            <a:pPr marL="457200" indent="-457200">
              <a:defRPr/>
            </a:pPr>
            <a:endParaRPr lang="de-DE" dirty="0" smtClean="0"/>
          </a:p>
          <a:p>
            <a:pPr marL="457200" indent="-457200">
              <a:defRPr/>
            </a:pPr>
            <a:r>
              <a:rPr lang="de-DE" dirty="0" smtClean="0"/>
              <a:t>Maximaler Wert : </a:t>
            </a:r>
          </a:p>
          <a:p>
            <a:pPr marL="457200" indent="-457200">
              <a:defRPr/>
            </a:pPr>
            <a:r>
              <a:rPr lang="de-DE" dirty="0" smtClean="0"/>
              <a:t>2</a:t>
            </a:r>
            <a:r>
              <a:rPr lang="de-DE" baseline="30000" dirty="0" smtClean="0"/>
              <a:t>0</a:t>
            </a:r>
            <a:r>
              <a:rPr lang="de-DE" dirty="0" smtClean="0"/>
              <a:t>+2</a:t>
            </a:r>
            <a:r>
              <a:rPr lang="de-DE" baseline="30000" dirty="0" smtClean="0"/>
              <a:t>1</a:t>
            </a:r>
            <a:r>
              <a:rPr lang="de-DE" dirty="0" smtClean="0"/>
              <a:t>+2</a:t>
            </a:r>
            <a:r>
              <a:rPr lang="de-DE" baseline="30000" dirty="0" smtClean="0"/>
              <a:t>2</a:t>
            </a:r>
            <a:r>
              <a:rPr lang="de-DE" dirty="0" smtClean="0"/>
              <a:t>+2</a:t>
            </a:r>
            <a:r>
              <a:rPr lang="de-DE" baseline="30000" dirty="0" smtClean="0"/>
              <a:t>3</a:t>
            </a:r>
            <a:r>
              <a:rPr lang="de-DE" dirty="0" smtClean="0"/>
              <a:t>+2</a:t>
            </a:r>
            <a:r>
              <a:rPr lang="de-DE" baseline="30000" dirty="0" smtClean="0"/>
              <a:t>4</a:t>
            </a:r>
            <a:r>
              <a:rPr lang="de-DE" dirty="0" smtClean="0"/>
              <a:t>+2</a:t>
            </a:r>
            <a:r>
              <a:rPr lang="de-DE" baseline="30000" dirty="0" smtClean="0"/>
              <a:t>5</a:t>
            </a:r>
            <a:r>
              <a:rPr lang="de-DE" dirty="0" smtClean="0"/>
              <a:t>+2</a:t>
            </a:r>
            <a:r>
              <a:rPr lang="de-DE" baseline="30000" dirty="0" smtClean="0"/>
              <a:t>6</a:t>
            </a:r>
            <a:r>
              <a:rPr lang="de-DE" dirty="0" smtClean="0"/>
              <a:t>+2</a:t>
            </a:r>
            <a:r>
              <a:rPr lang="de-DE" baseline="30000" dirty="0" smtClean="0"/>
              <a:t>7 =</a:t>
            </a:r>
            <a:r>
              <a:rPr lang="de-DE" dirty="0" smtClean="0"/>
              <a:t>1+2+4+8+16+32+64+128 =255</a:t>
            </a:r>
          </a:p>
          <a:p>
            <a:pPr marL="457200" indent="-457200">
              <a:defRPr/>
            </a:pPr>
            <a:r>
              <a:rPr lang="de-DE" dirty="0" smtClean="0"/>
              <a:t>Oder 	+ 2</a:t>
            </a:r>
            <a:r>
              <a:rPr lang="de-DE" baseline="30000" dirty="0" smtClean="0"/>
              <a:t>0</a:t>
            </a:r>
            <a:r>
              <a:rPr lang="de-DE" dirty="0" smtClean="0"/>
              <a:t>+2</a:t>
            </a:r>
            <a:r>
              <a:rPr lang="de-DE" baseline="30000" dirty="0" smtClean="0"/>
              <a:t>1</a:t>
            </a:r>
            <a:r>
              <a:rPr lang="de-DE" dirty="0" smtClean="0"/>
              <a:t>+2</a:t>
            </a:r>
            <a:r>
              <a:rPr lang="de-DE" baseline="30000" dirty="0" smtClean="0"/>
              <a:t>2</a:t>
            </a:r>
            <a:r>
              <a:rPr lang="de-DE" dirty="0" smtClean="0"/>
              <a:t>+2</a:t>
            </a:r>
            <a:r>
              <a:rPr lang="de-DE" baseline="30000" dirty="0" smtClean="0"/>
              <a:t>3</a:t>
            </a:r>
            <a:r>
              <a:rPr lang="de-DE" dirty="0" smtClean="0"/>
              <a:t>+2</a:t>
            </a:r>
            <a:r>
              <a:rPr lang="de-DE" baseline="30000" dirty="0" smtClean="0"/>
              <a:t>4</a:t>
            </a:r>
            <a:r>
              <a:rPr lang="de-DE" dirty="0" smtClean="0"/>
              <a:t>+2</a:t>
            </a:r>
            <a:r>
              <a:rPr lang="de-DE" baseline="30000" dirty="0" smtClean="0"/>
              <a:t>5</a:t>
            </a:r>
            <a:r>
              <a:rPr lang="de-DE" dirty="0" smtClean="0"/>
              <a:t>+2</a:t>
            </a:r>
            <a:r>
              <a:rPr lang="de-DE" baseline="30000" dirty="0" smtClean="0"/>
              <a:t>6=</a:t>
            </a:r>
            <a:r>
              <a:rPr lang="de-DE" dirty="0" smtClean="0"/>
              <a:t>1+2+4+8+16+32+64 =+127</a:t>
            </a:r>
          </a:p>
          <a:p>
            <a:pPr marL="457200" indent="-457200">
              <a:defRPr/>
            </a:pPr>
            <a:r>
              <a:rPr lang="de-DE" dirty="0" smtClean="0"/>
              <a:t>		- 2</a:t>
            </a:r>
            <a:r>
              <a:rPr lang="de-DE" baseline="30000" dirty="0" smtClean="0"/>
              <a:t>0</a:t>
            </a:r>
            <a:r>
              <a:rPr lang="de-DE" dirty="0" smtClean="0"/>
              <a:t>+2</a:t>
            </a:r>
            <a:r>
              <a:rPr lang="de-DE" baseline="30000" dirty="0" smtClean="0"/>
              <a:t>1</a:t>
            </a:r>
            <a:r>
              <a:rPr lang="de-DE" dirty="0" smtClean="0"/>
              <a:t>+2</a:t>
            </a:r>
            <a:r>
              <a:rPr lang="de-DE" baseline="30000" dirty="0" smtClean="0"/>
              <a:t>2</a:t>
            </a:r>
            <a:r>
              <a:rPr lang="de-DE" dirty="0" smtClean="0"/>
              <a:t>+2</a:t>
            </a:r>
            <a:r>
              <a:rPr lang="de-DE" baseline="30000" dirty="0" smtClean="0"/>
              <a:t>3</a:t>
            </a:r>
            <a:r>
              <a:rPr lang="de-DE" dirty="0" smtClean="0"/>
              <a:t>+2</a:t>
            </a:r>
            <a:r>
              <a:rPr lang="de-DE" baseline="30000" dirty="0" smtClean="0"/>
              <a:t>4</a:t>
            </a:r>
            <a:r>
              <a:rPr lang="de-DE" dirty="0" smtClean="0"/>
              <a:t>+2</a:t>
            </a:r>
            <a:r>
              <a:rPr lang="de-DE" baseline="30000" dirty="0" smtClean="0"/>
              <a:t>5</a:t>
            </a:r>
            <a:r>
              <a:rPr lang="de-DE" dirty="0" smtClean="0"/>
              <a:t>+2</a:t>
            </a:r>
            <a:r>
              <a:rPr lang="de-DE" baseline="30000" dirty="0" smtClean="0"/>
              <a:t>6 =</a:t>
            </a:r>
            <a:r>
              <a:rPr lang="de-DE" dirty="0" smtClean="0"/>
              <a:t>1+2+4+8+16+32+64 =(128 Werte -0+127)</a:t>
            </a:r>
          </a:p>
          <a:p>
            <a:pPr marL="457200" indent="-457200">
              <a:defRPr/>
            </a:pPr>
            <a:endParaRPr lang="de-DE" dirty="0"/>
          </a:p>
          <a:p>
            <a:pPr marL="457200" indent="-457200">
              <a:defRPr/>
            </a:pPr>
            <a:r>
              <a:rPr lang="de-DE" dirty="0" smtClean="0"/>
              <a:t>In der C üblichen Kodierungstabelle ASCII hat der Große Buchstabe K</a:t>
            </a:r>
          </a:p>
          <a:p>
            <a:pPr marL="457200" indent="-457200">
              <a:defRPr/>
            </a:pPr>
            <a:r>
              <a:rPr lang="de-DE" dirty="0" smtClean="0"/>
              <a:t>den dezimalen Wert  75.</a:t>
            </a:r>
          </a:p>
          <a:p>
            <a:pPr marL="457200" indent="-457200">
              <a:defRPr/>
            </a:pPr>
            <a:r>
              <a:rPr lang="de-DE" dirty="0" smtClean="0"/>
              <a:t>75 = 64+8+2+1 = 2</a:t>
            </a:r>
            <a:r>
              <a:rPr lang="de-DE" baseline="30000" dirty="0" smtClean="0"/>
              <a:t>6</a:t>
            </a:r>
            <a:r>
              <a:rPr lang="de-DE" dirty="0" smtClean="0"/>
              <a:t>+2</a:t>
            </a:r>
            <a:r>
              <a:rPr lang="de-DE" baseline="30000" dirty="0" smtClean="0"/>
              <a:t>3</a:t>
            </a:r>
            <a:r>
              <a:rPr lang="de-DE" dirty="0" smtClean="0"/>
              <a:t>+2</a:t>
            </a:r>
            <a:r>
              <a:rPr lang="de-DE" baseline="30000" dirty="0" smtClean="0"/>
              <a:t>1</a:t>
            </a:r>
            <a:r>
              <a:rPr lang="de-DE" dirty="0" smtClean="0"/>
              <a:t>+2</a:t>
            </a:r>
            <a:r>
              <a:rPr lang="de-DE" baseline="30000" dirty="0" smtClean="0"/>
              <a:t>0</a:t>
            </a:r>
            <a:endParaRPr lang="de-DE" dirty="0" smtClean="0"/>
          </a:p>
          <a:p>
            <a:pPr marL="457200" indent="-457200">
              <a:defRPr/>
            </a:pPr>
            <a:r>
              <a:rPr lang="de-DE" dirty="0" smtClean="0"/>
              <a:t>75 = 1*2</a:t>
            </a:r>
            <a:r>
              <a:rPr lang="de-DE" baseline="30000" dirty="0" smtClean="0"/>
              <a:t>6</a:t>
            </a:r>
            <a:r>
              <a:rPr lang="de-DE" dirty="0" smtClean="0"/>
              <a:t>+0*2</a:t>
            </a:r>
            <a:r>
              <a:rPr lang="de-DE" baseline="30000" dirty="0" smtClean="0"/>
              <a:t>5</a:t>
            </a:r>
            <a:r>
              <a:rPr lang="de-DE" dirty="0" smtClean="0"/>
              <a:t>+0*2</a:t>
            </a:r>
            <a:r>
              <a:rPr lang="de-DE" baseline="30000" dirty="0" smtClean="0"/>
              <a:t>4</a:t>
            </a:r>
            <a:r>
              <a:rPr lang="de-DE" dirty="0" smtClean="0"/>
              <a:t>+1*2</a:t>
            </a:r>
            <a:r>
              <a:rPr lang="de-DE" baseline="30000" dirty="0" smtClean="0"/>
              <a:t>3</a:t>
            </a:r>
            <a:r>
              <a:rPr lang="de-DE" dirty="0" smtClean="0"/>
              <a:t>+0*2</a:t>
            </a:r>
            <a:r>
              <a:rPr lang="de-DE" baseline="30000" dirty="0" smtClean="0"/>
              <a:t>2</a:t>
            </a:r>
            <a:r>
              <a:rPr lang="de-DE" dirty="0" smtClean="0"/>
              <a:t>+1*2</a:t>
            </a:r>
            <a:r>
              <a:rPr lang="de-DE" baseline="30000" dirty="0" smtClean="0"/>
              <a:t>1</a:t>
            </a:r>
            <a:r>
              <a:rPr lang="de-DE" dirty="0" smtClean="0"/>
              <a:t>+1*2</a:t>
            </a:r>
            <a:r>
              <a:rPr lang="de-DE" baseline="30000" dirty="0" smtClean="0"/>
              <a:t>0</a:t>
            </a:r>
            <a:endParaRPr lang="de-DE" dirty="0" smtClean="0"/>
          </a:p>
          <a:p>
            <a:pPr marL="457200" indent="-457200">
              <a:defRPr/>
            </a:pPr>
            <a:endParaRPr lang="de-DE"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0663" y="5438018"/>
            <a:ext cx="2448272" cy="1115182"/>
          </a:xfrm>
          <a:prstGeom prst="rect">
            <a:avLst/>
          </a:prstGeom>
        </p:spPr>
      </p:pic>
    </p:spTree>
    <p:extLst>
      <p:ext uri="{BB962C8B-B14F-4D97-AF65-F5344CB8AC3E}">
        <p14:creationId xmlns:p14="http://schemas.microsoft.com/office/powerpoint/2010/main" val="1858521648"/>
      </p:ext>
    </p:extLst>
  </p:cSld>
  <p:clrMapOvr>
    <a:masterClrMapping/>
  </p:clrMapOvr>
  <p:transition>
    <p:blinds/>
  </p:transition>
  <p:timing>
    <p:tnLst>
      <p:par>
        <p:cTn id="1" dur="indefinite" restart="never" nodeType="tmRoot"/>
      </p:par>
    </p:tnLst>
  </p:timing>
</p:sld>
</file>

<file path=ppt/theme/theme1.xml><?xml version="1.0" encoding="utf-8"?>
<a:theme xmlns:a="http://schemas.openxmlformats.org/drawingml/2006/main" name="Modern">
  <a:themeElements>
    <a:clrScheme name="">
      <a:dk1>
        <a:srgbClr val="000000"/>
      </a:dk1>
      <a:lt1>
        <a:srgbClr val="FFFF99"/>
      </a:lt1>
      <a:dk2>
        <a:srgbClr val="616161"/>
      </a:dk2>
      <a:lt2>
        <a:srgbClr val="FFFFCC"/>
      </a:lt2>
      <a:accent1>
        <a:srgbClr val="009999"/>
      </a:accent1>
      <a:accent2>
        <a:srgbClr val="FF9933"/>
      </a:accent2>
      <a:accent3>
        <a:srgbClr val="FFFFCA"/>
      </a:accent3>
      <a:accent4>
        <a:srgbClr val="000000"/>
      </a:accent4>
      <a:accent5>
        <a:srgbClr val="AACACA"/>
      </a:accent5>
      <a:accent6>
        <a:srgbClr val="E78A2D"/>
      </a:accent6>
      <a:hlink>
        <a:srgbClr val="330099"/>
      </a:hlink>
      <a:folHlink>
        <a:srgbClr val="CBCBCB"/>
      </a:folHlink>
    </a:clrScheme>
    <a:fontScheme name="Moder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Modern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Modern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Modern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W:\OFFICE97\Vorlagen\Designs\MODERN.POT</Template>
  <TotalTime>0</TotalTime>
  <Words>1572</Words>
  <Application>Microsoft Office PowerPoint</Application>
  <PresentationFormat>On-screen Show (4:3)</PresentationFormat>
  <Paragraphs>588</Paragraphs>
  <Slides>28</Slides>
  <Notes>5</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Consolas</vt:lpstr>
      <vt:lpstr>Symbol</vt:lpstr>
      <vt:lpstr>Times</vt:lpstr>
      <vt:lpstr>Times New Roman</vt:lpstr>
      <vt:lpstr>Modern</vt:lpstr>
      <vt:lpstr>2. Übung</vt:lpstr>
      <vt:lpstr>1. Wiederholung</vt:lpstr>
      <vt:lpstr>1. Wiederholung printf</vt:lpstr>
      <vt:lpstr>1. Wiederholung printf</vt:lpstr>
      <vt:lpstr>1. Wiederholung printf</vt:lpstr>
      <vt:lpstr>3. Variable</vt:lpstr>
      <vt:lpstr>3. Elementare Datentypen</vt:lpstr>
      <vt:lpstr>3. Elementare Datentypen *- Zusatz</vt:lpstr>
      <vt:lpstr>3. Elementare Datentypen</vt:lpstr>
      <vt:lpstr>3. Elementare Datentypen</vt:lpstr>
      <vt:lpstr>3. Variable</vt:lpstr>
      <vt:lpstr>3. Variable * </vt:lpstr>
      <vt:lpstr>3. Beispiel</vt:lpstr>
      <vt:lpstr>3. Variablen und deren Gültigkeit</vt:lpstr>
      <vt:lpstr>3. Variablen und deren Gültigkeit</vt:lpstr>
      <vt:lpstr>3. Variablen Rechenoperationen</vt:lpstr>
      <vt:lpstr>3. Umwandlungen</vt:lpstr>
      <vt:lpstr>3. Umwandlungen</vt:lpstr>
      <vt:lpstr>3. Umwandlungen</vt:lpstr>
      <vt:lpstr>4. Aufgaben</vt:lpstr>
      <vt:lpstr>4. Aufgabe Berechnung von Schuhgrößen</vt:lpstr>
      <vt:lpstr>4. Aufgabe - Berechnung von Schuhgrößen</vt:lpstr>
      <vt:lpstr>4. Aufgabe - Berechnung von Schuhgrößen *</vt:lpstr>
      <vt:lpstr>4. Aufgabe BMI</vt:lpstr>
      <vt:lpstr>5. Lösung Body-Mass-Index</vt:lpstr>
      <vt:lpstr>5. Lösung Schuhgröße</vt:lpstr>
      <vt:lpstr>5. Lösung Schuhgröße</vt:lpstr>
      <vt:lpstr>5. Lösung Schuhgröße</vt:lpstr>
    </vt:vector>
  </TitlesOfParts>
  <Company>FBIN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Dialogsysteme und Software-Ergonomie</dc:title>
  <dc:creator>karstens</dc:creator>
  <cp:lastModifiedBy>Bernd Karstens</cp:lastModifiedBy>
  <cp:revision>239</cp:revision>
  <cp:lastPrinted>2015-10-20T10:38:38Z</cp:lastPrinted>
  <dcterms:created xsi:type="dcterms:W3CDTF">2002-03-21T15:48:13Z</dcterms:created>
  <dcterms:modified xsi:type="dcterms:W3CDTF">2019-10-22T15:26:43Z</dcterms:modified>
</cp:coreProperties>
</file>