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256" r:id="rId2"/>
    <p:sldId id="320" r:id="rId3"/>
    <p:sldId id="393" r:id="rId4"/>
    <p:sldId id="397" r:id="rId5"/>
    <p:sldId id="398" r:id="rId6"/>
    <p:sldId id="399" r:id="rId7"/>
    <p:sldId id="400" r:id="rId8"/>
    <p:sldId id="402" r:id="rId9"/>
    <p:sldId id="403" r:id="rId10"/>
    <p:sldId id="404" r:id="rId11"/>
    <p:sldId id="435" r:id="rId12"/>
    <p:sldId id="406" r:id="rId13"/>
    <p:sldId id="436" r:id="rId14"/>
    <p:sldId id="437" r:id="rId15"/>
    <p:sldId id="438" r:id="rId16"/>
    <p:sldId id="439" r:id="rId17"/>
    <p:sldId id="441" r:id="rId18"/>
    <p:sldId id="442" r:id="rId19"/>
    <p:sldId id="40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3" r:id="rId34"/>
    <p:sldId id="434" r:id="rId35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6" autoAdjust="0"/>
    <p:restoredTop sz="94660"/>
  </p:normalViewPr>
  <p:slideViewPr>
    <p:cSldViewPr>
      <p:cViewPr varScale="1">
        <p:scale>
          <a:sx n="108" d="100"/>
          <a:sy n="108" d="100"/>
        </p:scale>
        <p:origin x="102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4601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0" tIns="47759" rIns="95520" bIns="47759" numCol="1" anchor="t" anchorCtr="0" compatLnSpc="1">
            <a:prstTxWarp prst="textNoShape">
              <a:avLst/>
            </a:prstTxWarp>
          </a:bodyPr>
          <a:lstStyle>
            <a:lvl1pPr defTabSz="955560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075" y="2"/>
            <a:ext cx="2944601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0" tIns="47759" rIns="95520" bIns="47759" numCol="1" anchor="t" anchorCtr="0" compatLnSpc="1">
            <a:prstTxWarp prst="textNoShape">
              <a:avLst/>
            </a:prstTxWarp>
          </a:bodyPr>
          <a:lstStyle>
            <a:lvl1pPr algn="r" defTabSz="955560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306"/>
            <a:ext cx="2944601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0" tIns="47759" rIns="95520" bIns="47759" numCol="1" anchor="b" anchorCtr="0" compatLnSpc="1">
            <a:prstTxWarp prst="textNoShape">
              <a:avLst/>
            </a:prstTxWarp>
          </a:bodyPr>
          <a:lstStyle>
            <a:lvl1pPr defTabSz="955560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075" y="9430306"/>
            <a:ext cx="2944601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0" tIns="47759" rIns="95520" bIns="47759" numCol="1" anchor="b" anchorCtr="0" compatLnSpc="1">
            <a:prstTxWarp prst="textNoShape">
              <a:avLst/>
            </a:prstTxWarp>
          </a:bodyPr>
          <a:lstStyle>
            <a:lvl1pPr algn="r" defTabSz="955560">
              <a:defRPr sz="1200"/>
            </a:lvl1pPr>
          </a:lstStyle>
          <a:p>
            <a:pPr>
              <a:defRPr/>
            </a:pPr>
            <a:fld id="{F800C5DA-E918-4121-A59A-E817030A7E0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0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4601" cy="496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520" tIns="47759" rIns="95520" bIns="47759" numCol="1" anchor="t" anchorCtr="0" compatLnSpc="1">
            <a:prstTxWarp prst="textNoShape">
              <a:avLst/>
            </a:prstTxWarp>
          </a:bodyPr>
          <a:lstStyle>
            <a:lvl1pPr defTabSz="95556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075" y="2"/>
            <a:ext cx="2944601" cy="496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520" tIns="47759" rIns="95520" bIns="47759" numCol="1" anchor="t" anchorCtr="0" compatLnSpc="1">
            <a:prstTxWarp prst="textNoShape">
              <a:avLst/>
            </a:prstTxWarp>
          </a:bodyPr>
          <a:lstStyle>
            <a:lvl1pPr algn="r" defTabSz="95556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300" y="4715154"/>
            <a:ext cx="4987079" cy="44669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520" tIns="47759" rIns="95520" bIns="477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306"/>
            <a:ext cx="2944601" cy="496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520" tIns="47759" rIns="95520" bIns="47759" numCol="1" anchor="b" anchorCtr="0" compatLnSpc="1">
            <a:prstTxWarp prst="textNoShape">
              <a:avLst/>
            </a:prstTxWarp>
          </a:bodyPr>
          <a:lstStyle>
            <a:lvl1pPr defTabSz="95556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075" y="9430306"/>
            <a:ext cx="2944601" cy="496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520" tIns="47759" rIns="95520" bIns="47759" numCol="1" anchor="b" anchorCtr="0" compatLnSpc="1">
            <a:prstTxWarp prst="textNoShape">
              <a:avLst/>
            </a:prstTxWarp>
          </a:bodyPr>
          <a:lstStyle>
            <a:lvl1pPr algn="r" defTabSz="95556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D549842-4C11-4546-B057-70FB9BBD86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28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49842-4C11-4546-B057-70FB9BBD8607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3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17475"/>
            <a:ext cx="9142413" cy="6738938"/>
            <a:chOff x="0" y="74"/>
            <a:chExt cx="5759" cy="424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invGray">
            <a:xfrm>
              <a:off x="432" y="4113"/>
              <a:ext cx="2208" cy="206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invGray">
            <a:xfrm>
              <a:off x="432" y="1536"/>
              <a:ext cx="5327" cy="48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invGray">
            <a:xfrm>
              <a:off x="555" y="74"/>
              <a:ext cx="42" cy="42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invGray">
            <a:xfrm>
              <a:off x="555" y="219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invGray">
            <a:xfrm>
              <a:off x="555" y="362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invGray">
            <a:xfrm>
              <a:off x="555" y="651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invGray">
            <a:xfrm>
              <a:off x="555" y="794"/>
              <a:ext cx="42" cy="42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invGray">
            <a:xfrm>
              <a:off x="555" y="939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invGray">
            <a:xfrm>
              <a:off x="555" y="1082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invGray">
            <a:xfrm>
              <a:off x="555" y="1227"/>
              <a:ext cx="42" cy="4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invGray">
            <a:xfrm>
              <a:off x="555" y="1371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2859" y="4202"/>
              <a:ext cx="2729" cy="41"/>
              <a:chOff x="2859" y="4202"/>
              <a:chExt cx="2729" cy="41"/>
            </a:xfrm>
          </p:grpSpPr>
          <p:sp>
            <p:nvSpPr>
              <p:cNvPr id="22" name="Oval 15"/>
              <p:cNvSpPr>
                <a:spLocks noChangeArrowheads="1"/>
              </p:cNvSpPr>
              <p:nvPr/>
            </p:nvSpPr>
            <p:spPr bwMode="invGray">
              <a:xfrm>
                <a:off x="285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3" name="Oval 16"/>
              <p:cNvSpPr>
                <a:spLocks noChangeArrowheads="1"/>
              </p:cNvSpPr>
              <p:nvPr/>
            </p:nvSpPr>
            <p:spPr bwMode="invGray">
              <a:xfrm>
                <a:off x="324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4" name="Oval 17"/>
              <p:cNvSpPr>
                <a:spLocks noChangeArrowheads="1"/>
              </p:cNvSpPr>
              <p:nvPr/>
            </p:nvSpPr>
            <p:spPr bwMode="invGray">
              <a:xfrm>
                <a:off x="362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5" name="Oval 18"/>
              <p:cNvSpPr>
                <a:spLocks noChangeArrowheads="1"/>
              </p:cNvSpPr>
              <p:nvPr/>
            </p:nvSpPr>
            <p:spPr bwMode="invGray">
              <a:xfrm>
                <a:off x="4011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6" name="Oval 19"/>
              <p:cNvSpPr>
                <a:spLocks noChangeArrowheads="1"/>
              </p:cNvSpPr>
              <p:nvPr/>
            </p:nvSpPr>
            <p:spPr bwMode="invGray">
              <a:xfrm>
                <a:off x="4395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7" name="Oval 20"/>
              <p:cNvSpPr>
                <a:spLocks noChangeArrowheads="1"/>
              </p:cNvSpPr>
              <p:nvPr/>
            </p:nvSpPr>
            <p:spPr bwMode="invGray">
              <a:xfrm>
                <a:off x="477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8" name="Oval 21"/>
              <p:cNvSpPr>
                <a:spLocks noChangeArrowheads="1"/>
              </p:cNvSpPr>
              <p:nvPr/>
            </p:nvSpPr>
            <p:spPr bwMode="invGray">
              <a:xfrm>
                <a:off x="516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9" name="Oval 22"/>
              <p:cNvSpPr>
                <a:spLocks noChangeArrowheads="1"/>
              </p:cNvSpPr>
              <p:nvPr/>
            </p:nvSpPr>
            <p:spPr bwMode="invGray">
              <a:xfrm>
                <a:off x="554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17" name="Oval 23"/>
            <p:cNvSpPr>
              <a:spLocks noChangeArrowheads="1"/>
            </p:cNvSpPr>
            <p:nvPr/>
          </p:nvSpPr>
          <p:spPr bwMode="invGray">
            <a:xfrm>
              <a:off x="555" y="507"/>
              <a:ext cx="42" cy="4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0" y="2327"/>
              <a:ext cx="1203" cy="1203"/>
              <a:chOff x="0" y="2327"/>
              <a:chExt cx="1203" cy="1203"/>
            </a:xfrm>
          </p:grpSpPr>
          <p:sp>
            <p:nvSpPr>
              <p:cNvPr id="19" name="Freeform 25"/>
              <p:cNvSpPr>
                <a:spLocks/>
              </p:cNvSpPr>
              <p:nvPr/>
            </p:nvSpPr>
            <p:spPr bwMode="invGray">
              <a:xfrm>
                <a:off x="0" y="2394"/>
                <a:ext cx="443" cy="1033"/>
              </a:xfrm>
              <a:custGeom>
                <a:avLst/>
                <a:gdLst/>
                <a:ahLst/>
                <a:cxnLst>
                  <a:cxn ang="0">
                    <a:pos x="290" y="1016"/>
                  </a:cxn>
                  <a:cxn ang="0">
                    <a:pos x="316" y="974"/>
                  </a:cxn>
                  <a:cxn ang="0">
                    <a:pos x="354" y="920"/>
                  </a:cxn>
                  <a:cxn ang="0">
                    <a:pos x="384" y="884"/>
                  </a:cxn>
                  <a:cxn ang="0">
                    <a:pos x="381" y="832"/>
                  </a:cxn>
                  <a:cxn ang="0">
                    <a:pos x="370" y="794"/>
                  </a:cxn>
                  <a:cxn ang="0">
                    <a:pos x="361" y="760"/>
                  </a:cxn>
                  <a:cxn ang="0">
                    <a:pos x="361" y="734"/>
                  </a:cxn>
                  <a:cxn ang="0">
                    <a:pos x="359" y="707"/>
                  </a:cxn>
                  <a:cxn ang="0">
                    <a:pos x="373" y="691"/>
                  </a:cxn>
                  <a:cxn ang="0">
                    <a:pos x="391" y="686"/>
                  </a:cxn>
                  <a:cxn ang="0">
                    <a:pos x="395" y="680"/>
                  </a:cxn>
                  <a:cxn ang="0">
                    <a:pos x="390" y="671"/>
                  </a:cxn>
                  <a:cxn ang="0">
                    <a:pos x="386" y="660"/>
                  </a:cxn>
                  <a:cxn ang="0">
                    <a:pos x="437" y="635"/>
                  </a:cxn>
                  <a:cxn ang="0">
                    <a:pos x="442" y="619"/>
                  </a:cxn>
                  <a:cxn ang="0">
                    <a:pos x="438" y="604"/>
                  </a:cxn>
                  <a:cxn ang="0">
                    <a:pos x="400" y="543"/>
                  </a:cxn>
                  <a:cxn ang="0">
                    <a:pos x="384" y="474"/>
                  </a:cxn>
                  <a:cxn ang="0">
                    <a:pos x="354" y="455"/>
                  </a:cxn>
                  <a:cxn ang="0">
                    <a:pos x="326" y="433"/>
                  </a:cxn>
                  <a:cxn ang="0">
                    <a:pos x="312" y="411"/>
                  </a:cxn>
                  <a:cxn ang="0">
                    <a:pos x="307" y="391"/>
                  </a:cxn>
                  <a:cxn ang="0">
                    <a:pos x="290" y="339"/>
                  </a:cxn>
                  <a:cxn ang="0">
                    <a:pos x="308" y="289"/>
                  </a:cxn>
                  <a:cxn ang="0">
                    <a:pos x="298" y="278"/>
                  </a:cxn>
                  <a:cxn ang="0">
                    <a:pos x="280" y="307"/>
                  </a:cxn>
                  <a:cxn ang="0">
                    <a:pos x="269" y="283"/>
                  </a:cxn>
                  <a:cxn ang="0">
                    <a:pos x="272" y="224"/>
                  </a:cxn>
                  <a:cxn ang="0">
                    <a:pos x="280" y="177"/>
                  </a:cxn>
                  <a:cxn ang="0">
                    <a:pos x="280" y="146"/>
                  </a:cxn>
                  <a:cxn ang="0">
                    <a:pos x="281" y="123"/>
                  </a:cxn>
                  <a:cxn ang="0">
                    <a:pos x="290" y="104"/>
                  </a:cxn>
                  <a:cxn ang="0">
                    <a:pos x="296" y="97"/>
                  </a:cxn>
                  <a:cxn ang="0">
                    <a:pos x="298" y="94"/>
                  </a:cxn>
                  <a:cxn ang="0">
                    <a:pos x="301" y="92"/>
                  </a:cxn>
                  <a:cxn ang="0">
                    <a:pos x="307" y="83"/>
                  </a:cxn>
                  <a:cxn ang="0">
                    <a:pos x="317" y="79"/>
                  </a:cxn>
                  <a:cxn ang="0">
                    <a:pos x="328" y="77"/>
                  </a:cxn>
                  <a:cxn ang="0">
                    <a:pos x="337" y="74"/>
                  </a:cxn>
                  <a:cxn ang="0">
                    <a:pos x="345" y="67"/>
                  </a:cxn>
                  <a:cxn ang="0">
                    <a:pos x="337" y="50"/>
                  </a:cxn>
                  <a:cxn ang="0">
                    <a:pos x="337" y="47"/>
                  </a:cxn>
                  <a:cxn ang="0">
                    <a:pos x="337" y="43"/>
                  </a:cxn>
                  <a:cxn ang="0">
                    <a:pos x="337" y="41"/>
                  </a:cxn>
                  <a:cxn ang="0">
                    <a:pos x="334" y="38"/>
                  </a:cxn>
                  <a:cxn ang="0">
                    <a:pos x="321" y="21"/>
                  </a:cxn>
                  <a:cxn ang="0">
                    <a:pos x="316" y="0"/>
                  </a:cxn>
                  <a:cxn ang="0">
                    <a:pos x="188" y="94"/>
                  </a:cxn>
                  <a:cxn ang="0">
                    <a:pos x="88" y="218"/>
                  </a:cxn>
                  <a:cxn ang="0">
                    <a:pos x="21" y="366"/>
                  </a:cxn>
                  <a:cxn ang="0">
                    <a:pos x="0" y="530"/>
                  </a:cxn>
                  <a:cxn ang="0">
                    <a:pos x="20" y="680"/>
                  </a:cxn>
                  <a:cxn ang="0">
                    <a:pos x="74" y="819"/>
                  </a:cxn>
                  <a:cxn ang="0">
                    <a:pos x="160" y="938"/>
                  </a:cxn>
                  <a:cxn ang="0">
                    <a:pos x="272" y="1032"/>
                  </a:cxn>
                </a:cxnLst>
                <a:rect l="0" t="0" r="r" b="b"/>
                <a:pathLst>
                  <a:path w="443" h="1033">
                    <a:moveTo>
                      <a:pt x="272" y="1032"/>
                    </a:moveTo>
                    <a:lnTo>
                      <a:pt x="290" y="1016"/>
                    </a:lnTo>
                    <a:lnTo>
                      <a:pt x="301" y="992"/>
                    </a:lnTo>
                    <a:lnTo>
                      <a:pt x="316" y="974"/>
                    </a:lnTo>
                    <a:lnTo>
                      <a:pt x="328" y="955"/>
                    </a:lnTo>
                    <a:lnTo>
                      <a:pt x="354" y="920"/>
                    </a:lnTo>
                    <a:lnTo>
                      <a:pt x="373" y="904"/>
                    </a:lnTo>
                    <a:lnTo>
                      <a:pt x="384" y="884"/>
                    </a:lnTo>
                    <a:lnTo>
                      <a:pt x="390" y="848"/>
                    </a:lnTo>
                    <a:lnTo>
                      <a:pt x="381" y="832"/>
                    </a:lnTo>
                    <a:lnTo>
                      <a:pt x="375" y="812"/>
                    </a:lnTo>
                    <a:lnTo>
                      <a:pt x="370" y="794"/>
                    </a:lnTo>
                    <a:lnTo>
                      <a:pt x="361" y="774"/>
                    </a:lnTo>
                    <a:lnTo>
                      <a:pt x="361" y="760"/>
                    </a:lnTo>
                    <a:lnTo>
                      <a:pt x="361" y="747"/>
                    </a:lnTo>
                    <a:lnTo>
                      <a:pt x="361" y="734"/>
                    </a:lnTo>
                    <a:lnTo>
                      <a:pt x="359" y="722"/>
                    </a:lnTo>
                    <a:lnTo>
                      <a:pt x="359" y="707"/>
                    </a:lnTo>
                    <a:lnTo>
                      <a:pt x="364" y="698"/>
                    </a:lnTo>
                    <a:lnTo>
                      <a:pt x="373" y="691"/>
                    </a:lnTo>
                    <a:lnTo>
                      <a:pt x="390" y="686"/>
                    </a:lnTo>
                    <a:lnTo>
                      <a:pt x="391" y="686"/>
                    </a:lnTo>
                    <a:lnTo>
                      <a:pt x="395" y="682"/>
                    </a:lnTo>
                    <a:lnTo>
                      <a:pt x="395" y="680"/>
                    </a:lnTo>
                    <a:lnTo>
                      <a:pt x="395" y="677"/>
                    </a:lnTo>
                    <a:lnTo>
                      <a:pt x="390" y="671"/>
                    </a:lnTo>
                    <a:lnTo>
                      <a:pt x="386" y="666"/>
                    </a:lnTo>
                    <a:lnTo>
                      <a:pt x="386" y="660"/>
                    </a:lnTo>
                    <a:lnTo>
                      <a:pt x="395" y="655"/>
                    </a:lnTo>
                    <a:lnTo>
                      <a:pt x="437" y="635"/>
                    </a:lnTo>
                    <a:lnTo>
                      <a:pt x="442" y="626"/>
                    </a:lnTo>
                    <a:lnTo>
                      <a:pt x="442" y="619"/>
                    </a:lnTo>
                    <a:lnTo>
                      <a:pt x="442" y="613"/>
                    </a:lnTo>
                    <a:lnTo>
                      <a:pt x="438" y="604"/>
                    </a:lnTo>
                    <a:lnTo>
                      <a:pt x="417" y="577"/>
                    </a:lnTo>
                    <a:lnTo>
                      <a:pt x="400" y="543"/>
                    </a:lnTo>
                    <a:lnTo>
                      <a:pt x="391" y="511"/>
                    </a:lnTo>
                    <a:lnTo>
                      <a:pt x="384" y="474"/>
                    </a:lnTo>
                    <a:lnTo>
                      <a:pt x="368" y="465"/>
                    </a:lnTo>
                    <a:lnTo>
                      <a:pt x="354" y="455"/>
                    </a:lnTo>
                    <a:lnTo>
                      <a:pt x="339" y="444"/>
                    </a:lnTo>
                    <a:lnTo>
                      <a:pt x="326" y="433"/>
                    </a:lnTo>
                    <a:lnTo>
                      <a:pt x="317" y="422"/>
                    </a:lnTo>
                    <a:lnTo>
                      <a:pt x="312" y="411"/>
                    </a:lnTo>
                    <a:lnTo>
                      <a:pt x="308" y="402"/>
                    </a:lnTo>
                    <a:lnTo>
                      <a:pt x="307" y="391"/>
                    </a:lnTo>
                    <a:lnTo>
                      <a:pt x="285" y="363"/>
                    </a:lnTo>
                    <a:lnTo>
                      <a:pt x="290" y="339"/>
                    </a:lnTo>
                    <a:lnTo>
                      <a:pt x="301" y="314"/>
                    </a:lnTo>
                    <a:lnTo>
                      <a:pt x="308" y="289"/>
                    </a:lnTo>
                    <a:lnTo>
                      <a:pt x="308" y="267"/>
                    </a:lnTo>
                    <a:lnTo>
                      <a:pt x="298" y="278"/>
                    </a:lnTo>
                    <a:lnTo>
                      <a:pt x="287" y="294"/>
                    </a:lnTo>
                    <a:lnTo>
                      <a:pt x="280" y="307"/>
                    </a:lnTo>
                    <a:lnTo>
                      <a:pt x="272" y="314"/>
                    </a:lnTo>
                    <a:lnTo>
                      <a:pt x="269" y="283"/>
                    </a:lnTo>
                    <a:lnTo>
                      <a:pt x="271" y="254"/>
                    </a:lnTo>
                    <a:lnTo>
                      <a:pt x="272" y="224"/>
                    </a:lnTo>
                    <a:lnTo>
                      <a:pt x="272" y="195"/>
                    </a:lnTo>
                    <a:lnTo>
                      <a:pt x="280" y="177"/>
                    </a:lnTo>
                    <a:lnTo>
                      <a:pt x="280" y="164"/>
                    </a:lnTo>
                    <a:lnTo>
                      <a:pt x="280" y="146"/>
                    </a:lnTo>
                    <a:lnTo>
                      <a:pt x="281" y="133"/>
                    </a:lnTo>
                    <a:lnTo>
                      <a:pt x="281" y="123"/>
                    </a:lnTo>
                    <a:lnTo>
                      <a:pt x="285" y="113"/>
                    </a:lnTo>
                    <a:lnTo>
                      <a:pt x="290" y="104"/>
                    </a:lnTo>
                    <a:lnTo>
                      <a:pt x="296" y="97"/>
                    </a:lnTo>
                    <a:lnTo>
                      <a:pt x="296" y="97"/>
                    </a:lnTo>
                    <a:lnTo>
                      <a:pt x="298" y="94"/>
                    </a:lnTo>
                    <a:lnTo>
                      <a:pt x="298" y="94"/>
                    </a:lnTo>
                    <a:lnTo>
                      <a:pt x="298" y="94"/>
                    </a:lnTo>
                    <a:lnTo>
                      <a:pt x="301" y="92"/>
                    </a:lnTo>
                    <a:lnTo>
                      <a:pt x="303" y="86"/>
                    </a:lnTo>
                    <a:lnTo>
                      <a:pt x="307" y="83"/>
                    </a:lnTo>
                    <a:lnTo>
                      <a:pt x="308" y="83"/>
                    </a:lnTo>
                    <a:lnTo>
                      <a:pt x="317" y="79"/>
                    </a:lnTo>
                    <a:lnTo>
                      <a:pt x="323" y="77"/>
                    </a:lnTo>
                    <a:lnTo>
                      <a:pt x="328" y="77"/>
                    </a:lnTo>
                    <a:lnTo>
                      <a:pt x="334" y="74"/>
                    </a:lnTo>
                    <a:lnTo>
                      <a:pt x="337" y="74"/>
                    </a:lnTo>
                    <a:lnTo>
                      <a:pt x="339" y="72"/>
                    </a:lnTo>
                    <a:lnTo>
                      <a:pt x="345" y="67"/>
                    </a:lnTo>
                    <a:lnTo>
                      <a:pt x="345" y="63"/>
                    </a:lnTo>
                    <a:lnTo>
                      <a:pt x="337" y="50"/>
                    </a:lnTo>
                    <a:lnTo>
                      <a:pt x="337" y="50"/>
                    </a:lnTo>
                    <a:lnTo>
                      <a:pt x="337" y="47"/>
                    </a:lnTo>
                    <a:lnTo>
                      <a:pt x="337" y="47"/>
                    </a:lnTo>
                    <a:lnTo>
                      <a:pt x="337" y="43"/>
                    </a:lnTo>
                    <a:lnTo>
                      <a:pt x="337" y="43"/>
                    </a:lnTo>
                    <a:lnTo>
                      <a:pt x="337" y="41"/>
                    </a:lnTo>
                    <a:lnTo>
                      <a:pt x="334" y="41"/>
                    </a:lnTo>
                    <a:lnTo>
                      <a:pt x="334" y="38"/>
                    </a:lnTo>
                    <a:lnTo>
                      <a:pt x="328" y="30"/>
                    </a:lnTo>
                    <a:lnTo>
                      <a:pt x="321" y="21"/>
                    </a:lnTo>
                    <a:lnTo>
                      <a:pt x="317" y="11"/>
                    </a:lnTo>
                    <a:lnTo>
                      <a:pt x="316" y="0"/>
                    </a:lnTo>
                    <a:lnTo>
                      <a:pt x="249" y="41"/>
                    </a:lnTo>
                    <a:lnTo>
                      <a:pt x="188" y="94"/>
                    </a:lnTo>
                    <a:lnTo>
                      <a:pt x="133" y="151"/>
                    </a:lnTo>
                    <a:lnTo>
                      <a:pt x="88" y="218"/>
                    </a:lnTo>
                    <a:lnTo>
                      <a:pt x="50" y="289"/>
                    </a:lnTo>
                    <a:lnTo>
                      <a:pt x="21" y="366"/>
                    </a:lnTo>
                    <a:lnTo>
                      <a:pt x="5" y="446"/>
                    </a:lnTo>
                    <a:lnTo>
                      <a:pt x="0" y="530"/>
                    </a:lnTo>
                    <a:lnTo>
                      <a:pt x="5" y="608"/>
                    </a:lnTo>
                    <a:lnTo>
                      <a:pt x="20" y="680"/>
                    </a:lnTo>
                    <a:lnTo>
                      <a:pt x="45" y="751"/>
                    </a:lnTo>
                    <a:lnTo>
                      <a:pt x="74" y="819"/>
                    </a:lnTo>
                    <a:lnTo>
                      <a:pt x="114" y="879"/>
                    </a:lnTo>
                    <a:lnTo>
                      <a:pt x="160" y="938"/>
                    </a:lnTo>
                    <a:lnTo>
                      <a:pt x="215" y="987"/>
                    </a:lnTo>
                    <a:lnTo>
                      <a:pt x="272" y="1032"/>
                    </a:lnTo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invGray">
              <a:xfrm>
                <a:off x="379" y="2327"/>
                <a:ext cx="824" cy="1203"/>
              </a:xfrm>
              <a:custGeom>
                <a:avLst/>
                <a:gdLst/>
                <a:ahLst/>
                <a:cxnLst>
                  <a:cxn ang="0">
                    <a:pos x="796" y="688"/>
                  </a:cxn>
                  <a:cxn ang="0">
                    <a:pos x="756" y="641"/>
                  </a:cxn>
                  <a:cxn ang="0">
                    <a:pos x="812" y="615"/>
                  </a:cxn>
                  <a:cxn ang="0">
                    <a:pos x="814" y="502"/>
                  </a:cxn>
                  <a:cxn ang="0">
                    <a:pos x="705" y="247"/>
                  </a:cxn>
                  <a:cxn ang="0">
                    <a:pos x="651" y="262"/>
                  </a:cxn>
                  <a:cxn ang="0">
                    <a:pos x="574" y="289"/>
                  </a:cxn>
                  <a:cxn ang="0">
                    <a:pos x="536" y="258"/>
                  </a:cxn>
                  <a:cxn ang="0">
                    <a:pos x="563" y="170"/>
                  </a:cxn>
                  <a:cxn ang="0">
                    <a:pos x="532" y="81"/>
                  </a:cxn>
                  <a:cxn ang="0">
                    <a:pos x="455" y="56"/>
                  </a:cxn>
                  <a:cxn ang="0">
                    <a:pos x="484" y="150"/>
                  </a:cxn>
                  <a:cxn ang="0">
                    <a:pos x="465" y="190"/>
                  </a:cxn>
                  <a:cxn ang="0">
                    <a:pos x="442" y="200"/>
                  </a:cxn>
                  <a:cxn ang="0">
                    <a:pos x="419" y="164"/>
                  </a:cxn>
                  <a:cxn ang="0">
                    <a:pos x="381" y="108"/>
                  </a:cxn>
                  <a:cxn ang="0">
                    <a:pos x="406" y="108"/>
                  </a:cxn>
                  <a:cxn ang="0">
                    <a:pos x="424" y="72"/>
                  </a:cxn>
                  <a:cxn ang="0">
                    <a:pos x="325" y="0"/>
                  </a:cxn>
                  <a:cxn ang="0">
                    <a:pos x="281" y="27"/>
                  </a:cxn>
                  <a:cxn ang="0">
                    <a:pos x="240" y="72"/>
                  </a:cxn>
                  <a:cxn ang="0">
                    <a:pos x="209" y="114"/>
                  </a:cxn>
                  <a:cxn ang="0">
                    <a:pos x="209" y="150"/>
                  </a:cxn>
                  <a:cxn ang="0">
                    <a:pos x="240" y="164"/>
                  </a:cxn>
                  <a:cxn ang="0">
                    <a:pos x="209" y="222"/>
                  </a:cxn>
                  <a:cxn ang="0">
                    <a:pos x="213" y="242"/>
                  </a:cxn>
                  <a:cxn ang="0">
                    <a:pos x="267" y="222"/>
                  </a:cxn>
                  <a:cxn ang="0">
                    <a:pos x="303" y="170"/>
                  </a:cxn>
                  <a:cxn ang="0">
                    <a:pos x="354" y="231"/>
                  </a:cxn>
                  <a:cxn ang="0">
                    <a:pos x="372" y="291"/>
                  </a:cxn>
                  <a:cxn ang="0">
                    <a:pos x="348" y="294"/>
                  </a:cxn>
                  <a:cxn ang="0">
                    <a:pos x="298" y="309"/>
                  </a:cxn>
                  <a:cxn ang="0">
                    <a:pos x="323" y="330"/>
                  </a:cxn>
                  <a:cxn ang="0">
                    <a:pos x="260" y="339"/>
                  </a:cxn>
                  <a:cxn ang="0">
                    <a:pos x="189" y="411"/>
                  </a:cxn>
                  <a:cxn ang="0">
                    <a:pos x="184" y="469"/>
                  </a:cxn>
                  <a:cxn ang="0">
                    <a:pos x="148" y="435"/>
                  </a:cxn>
                  <a:cxn ang="0">
                    <a:pos x="83" y="402"/>
                  </a:cxn>
                  <a:cxn ang="0">
                    <a:pos x="0" y="455"/>
                  </a:cxn>
                  <a:cxn ang="0">
                    <a:pos x="54" y="496"/>
                  </a:cxn>
                  <a:cxn ang="0">
                    <a:pos x="74" y="485"/>
                  </a:cxn>
                  <a:cxn ang="0">
                    <a:pos x="54" y="608"/>
                  </a:cxn>
                  <a:cxn ang="0">
                    <a:pos x="132" y="641"/>
                  </a:cxn>
                  <a:cxn ang="0">
                    <a:pos x="195" y="661"/>
                  </a:cxn>
                  <a:cxn ang="0">
                    <a:pos x="249" y="744"/>
                  </a:cxn>
                  <a:cxn ang="0">
                    <a:pos x="334" y="886"/>
                  </a:cxn>
                  <a:cxn ang="0">
                    <a:pos x="391" y="1007"/>
                  </a:cxn>
                  <a:cxn ang="0">
                    <a:pos x="292" y="1052"/>
                  </a:cxn>
                  <a:cxn ang="0">
                    <a:pos x="182" y="1105"/>
                  </a:cxn>
                  <a:cxn ang="0">
                    <a:pos x="68" y="1180"/>
                  </a:cxn>
                  <a:cxn ang="0">
                    <a:pos x="200" y="1202"/>
                  </a:cxn>
                  <a:cxn ang="0">
                    <a:pos x="417" y="1168"/>
                  </a:cxn>
                  <a:cxn ang="0">
                    <a:pos x="613" y="1052"/>
                  </a:cxn>
                  <a:cxn ang="0">
                    <a:pos x="610" y="929"/>
                  </a:cxn>
                  <a:cxn ang="0">
                    <a:pos x="543" y="888"/>
                  </a:cxn>
                  <a:cxn ang="0">
                    <a:pos x="567" y="791"/>
                  </a:cxn>
                  <a:cxn ang="0">
                    <a:pos x="655" y="738"/>
                  </a:cxn>
                  <a:cxn ang="0">
                    <a:pos x="725" y="713"/>
                  </a:cxn>
                  <a:cxn ang="0">
                    <a:pos x="792" y="729"/>
                  </a:cxn>
                </a:cxnLst>
                <a:rect l="0" t="0" r="r" b="b"/>
                <a:pathLst>
                  <a:path w="824" h="1203">
                    <a:moveTo>
                      <a:pt x="803" y="736"/>
                    </a:moveTo>
                    <a:lnTo>
                      <a:pt x="807" y="724"/>
                    </a:lnTo>
                    <a:lnTo>
                      <a:pt x="808" y="713"/>
                    </a:lnTo>
                    <a:lnTo>
                      <a:pt x="812" y="702"/>
                    </a:lnTo>
                    <a:lnTo>
                      <a:pt x="814" y="691"/>
                    </a:lnTo>
                    <a:lnTo>
                      <a:pt x="803" y="691"/>
                    </a:lnTo>
                    <a:lnTo>
                      <a:pt x="796" y="688"/>
                    </a:lnTo>
                    <a:lnTo>
                      <a:pt x="783" y="686"/>
                    </a:lnTo>
                    <a:lnTo>
                      <a:pt x="776" y="680"/>
                    </a:lnTo>
                    <a:lnTo>
                      <a:pt x="770" y="675"/>
                    </a:lnTo>
                    <a:lnTo>
                      <a:pt x="767" y="666"/>
                    </a:lnTo>
                    <a:lnTo>
                      <a:pt x="761" y="661"/>
                    </a:lnTo>
                    <a:lnTo>
                      <a:pt x="760" y="655"/>
                    </a:lnTo>
                    <a:lnTo>
                      <a:pt x="756" y="641"/>
                    </a:lnTo>
                    <a:lnTo>
                      <a:pt x="756" y="624"/>
                    </a:lnTo>
                    <a:lnTo>
                      <a:pt x="760" y="610"/>
                    </a:lnTo>
                    <a:lnTo>
                      <a:pt x="767" y="599"/>
                    </a:lnTo>
                    <a:lnTo>
                      <a:pt x="781" y="597"/>
                    </a:lnTo>
                    <a:lnTo>
                      <a:pt x="792" y="599"/>
                    </a:lnTo>
                    <a:lnTo>
                      <a:pt x="803" y="608"/>
                    </a:lnTo>
                    <a:lnTo>
                      <a:pt x="812" y="615"/>
                    </a:lnTo>
                    <a:lnTo>
                      <a:pt x="819" y="628"/>
                    </a:lnTo>
                    <a:lnTo>
                      <a:pt x="823" y="619"/>
                    </a:lnTo>
                    <a:lnTo>
                      <a:pt x="823" y="610"/>
                    </a:lnTo>
                    <a:lnTo>
                      <a:pt x="823" y="605"/>
                    </a:lnTo>
                    <a:lnTo>
                      <a:pt x="823" y="597"/>
                    </a:lnTo>
                    <a:lnTo>
                      <a:pt x="819" y="549"/>
                    </a:lnTo>
                    <a:lnTo>
                      <a:pt x="814" y="502"/>
                    </a:lnTo>
                    <a:lnTo>
                      <a:pt x="807" y="455"/>
                    </a:lnTo>
                    <a:lnTo>
                      <a:pt x="792" y="411"/>
                    </a:lnTo>
                    <a:lnTo>
                      <a:pt x="776" y="366"/>
                    </a:lnTo>
                    <a:lnTo>
                      <a:pt x="756" y="325"/>
                    </a:lnTo>
                    <a:lnTo>
                      <a:pt x="734" y="285"/>
                    </a:lnTo>
                    <a:lnTo>
                      <a:pt x="709" y="247"/>
                    </a:lnTo>
                    <a:lnTo>
                      <a:pt x="705" y="247"/>
                    </a:lnTo>
                    <a:lnTo>
                      <a:pt x="702" y="244"/>
                    </a:lnTo>
                    <a:lnTo>
                      <a:pt x="698" y="244"/>
                    </a:lnTo>
                    <a:lnTo>
                      <a:pt x="693" y="242"/>
                    </a:lnTo>
                    <a:lnTo>
                      <a:pt x="677" y="253"/>
                    </a:lnTo>
                    <a:lnTo>
                      <a:pt x="668" y="254"/>
                    </a:lnTo>
                    <a:lnTo>
                      <a:pt x="660" y="258"/>
                    </a:lnTo>
                    <a:lnTo>
                      <a:pt x="651" y="262"/>
                    </a:lnTo>
                    <a:lnTo>
                      <a:pt x="642" y="264"/>
                    </a:lnTo>
                    <a:lnTo>
                      <a:pt x="631" y="267"/>
                    </a:lnTo>
                    <a:lnTo>
                      <a:pt x="619" y="273"/>
                    </a:lnTo>
                    <a:lnTo>
                      <a:pt x="606" y="278"/>
                    </a:lnTo>
                    <a:lnTo>
                      <a:pt x="594" y="283"/>
                    </a:lnTo>
                    <a:lnTo>
                      <a:pt x="583" y="285"/>
                    </a:lnTo>
                    <a:lnTo>
                      <a:pt x="574" y="289"/>
                    </a:lnTo>
                    <a:lnTo>
                      <a:pt x="567" y="291"/>
                    </a:lnTo>
                    <a:lnTo>
                      <a:pt x="557" y="289"/>
                    </a:lnTo>
                    <a:lnTo>
                      <a:pt x="554" y="285"/>
                    </a:lnTo>
                    <a:lnTo>
                      <a:pt x="548" y="280"/>
                    </a:lnTo>
                    <a:lnTo>
                      <a:pt x="547" y="278"/>
                    </a:lnTo>
                    <a:lnTo>
                      <a:pt x="543" y="273"/>
                    </a:lnTo>
                    <a:lnTo>
                      <a:pt x="536" y="258"/>
                    </a:lnTo>
                    <a:lnTo>
                      <a:pt x="532" y="244"/>
                    </a:lnTo>
                    <a:lnTo>
                      <a:pt x="532" y="231"/>
                    </a:lnTo>
                    <a:lnTo>
                      <a:pt x="530" y="217"/>
                    </a:lnTo>
                    <a:lnTo>
                      <a:pt x="532" y="202"/>
                    </a:lnTo>
                    <a:lnTo>
                      <a:pt x="541" y="190"/>
                    </a:lnTo>
                    <a:lnTo>
                      <a:pt x="552" y="177"/>
                    </a:lnTo>
                    <a:lnTo>
                      <a:pt x="563" y="170"/>
                    </a:lnTo>
                    <a:lnTo>
                      <a:pt x="574" y="159"/>
                    </a:lnTo>
                    <a:lnTo>
                      <a:pt x="583" y="146"/>
                    </a:lnTo>
                    <a:lnTo>
                      <a:pt x="588" y="134"/>
                    </a:lnTo>
                    <a:lnTo>
                      <a:pt x="588" y="119"/>
                    </a:lnTo>
                    <a:lnTo>
                      <a:pt x="568" y="105"/>
                    </a:lnTo>
                    <a:lnTo>
                      <a:pt x="552" y="92"/>
                    </a:lnTo>
                    <a:lnTo>
                      <a:pt x="532" y="81"/>
                    </a:lnTo>
                    <a:lnTo>
                      <a:pt x="512" y="70"/>
                    </a:lnTo>
                    <a:lnTo>
                      <a:pt x="491" y="58"/>
                    </a:lnTo>
                    <a:lnTo>
                      <a:pt x="471" y="47"/>
                    </a:lnTo>
                    <a:lnTo>
                      <a:pt x="449" y="38"/>
                    </a:lnTo>
                    <a:lnTo>
                      <a:pt x="428" y="31"/>
                    </a:lnTo>
                    <a:lnTo>
                      <a:pt x="442" y="45"/>
                    </a:lnTo>
                    <a:lnTo>
                      <a:pt x="455" y="56"/>
                    </a:lnTo>
                    <a:lnTo>
                      <a:pt x="465" y="63"/>
                    </a:lnTo>
                    <a:lnTo>
                      <a:pt x="484" y="74"/>
                    </a:lnTo>
                    <a:lnTo>
                      <a:pt x="485" y="88"/>
                    </a:lnTo>
                    <a:lnTo>
                      <a:pt x="484" y="105"/>
                    </a:lnTo>
                    <a:lnTo>
                      <a:pt x="478" y="123"/>
                    </a:lnTo>
                    <a:lnTo>
                      <a:pt x="478" y="135"/>
                    </a:lnTo>
                    <a:lnTo>
                      <a:pt x="484" y="150"/>
                    </a:lnTo>
                    <a:lnTo>
                      <a:pt x="484" y="155"/>
                    </a:lnTo>
                    <a:lnTo>
                      <a:pt x="480" y="161"/>
                    </a:lnTo>
                    <a:lnTo>
                      <a:pt x="474" y="166"/>
                    </a:lnTo>
                    <a:lnTo>
                      <a:pt x="469" y="170"/>
                    </a:lnTo>
                    <a:lnTo>
                      <a:pt x="465" y="175"/>
                    </a:lnTo>
                    <a:lnTo>
                      <a:pt x="465" y="180"/>
                    </a:lnTo>
                    <a:lnTo>
                      <a:pt x="465" y="190"/>
                    </a:lnTo>
                    <a:lnTo>
                      <a:pt x="464" y="195"/>
                    </a:lnTo>
                    <a:lnTo>
                      <a:pt x="460" y="197"/>
                    </a:lnTo>
                    <a:lnTo>
                      <a:pt x="458" y="200"/>
                    </a:lnTo>
                    <a:lnTo>
                      <a:pt x="455" y="200"/>
                    </a:lnTo>
                    <a:lnTo>
                      <a:pt x="453" y="200"/>
                    </a:lnTo>
                    <a:lnTo>
                      <a:pt x="447" y="197"/>
                    </a:lnTo>
                    <a:lnTo>
                      <a:pt x="442" y="200"/>
                    </a:lnTo>
                    <a:lnTo>
                      <a:pt x="433" y="202"/>
                    </a:lnTo>
                    <a:lnTo>
                      <a:pt x="428" y="202"/>
                    </a:lnTo>
                    <a:lnTo>
                      <a:pt x="424" y="200"/>
                    </a:lnTo>
                    <a:lnTo>
                      <a:pt x="424" y="197"/>
                    </a:lnTo>
                    <a:lnTo>
                      <a:pt x="424" y="197"/>
                    </a:lnTo>
                    <a:lnTo>
                      <a:pt x="422" y="195"/>
                    </a:lnTo>
                    <a:lnTo>
                      <a:pt x="419" y="164"/>
                    </a:lnTo>
                    <a:lnTo>
                      <a:pt x="411" y="159"/>
                    </a:lnTo>
                    <a:lnTo>
                      <a:pt x="406" y="150"/>
                    </a:lnTo>
                    <a:lnTo>
                      <a:pt x="397" y="141"/>
                    </a:lnTo>
                    <a:lnTo>
                      <a:pt x="390" y="134"/>
                    </a:lnTo>
                    <a:lnTo>
                      <a:pt x="386" y="125"/>
                    </a:lnTo>
                    <a:lnTo>
                      <a:pt x="384" y="117"/>
                    </a:lnTo>
                    <a:lnTo>
                      <a:pt x="381" y="108"/>
                    </a:lnTo>
                    <a:lnTo>
                      <a:pt x="384" y="103"/>
                    </a:lnTo>
                    <a:lnTo>
                      <a:pt x="386" y="99"/>
                    </a:lnTo>
                    <a:lnTo>
                      <a:pt x="390" y="99"/>
                    </a:lnTo>
                    <a:lnTo>
                      <a:pt x="390" y="97"/>
                    </a:lnTo>
                    <a:lnTo>
                      <a:pt x="391" y="97"/>
                    </a:lnTo>
                    <a:lnTo>
                      <a:pt x="397" y="103"/>
                    </a:lnTo>
                    <a:lnTo>
                      <a:pt x="406" y="108"/>
                    </a:lnTo>
                    <a:lnTo>
                      <a:pt x="413" y="110"/>
                    </a:lnTo>
                    <a:lnTo>
                      <a:pt x="422" y="110"/>
                    </a:lnTo>
                    <a:lnTo>
                      <a:pt x="424" y="110"/>
                    </a:lnTo>
                    <a:lnTo>
                      <a:pt x="424" y="108"/>
                    </a:lnTo>
                    <a:lnTo>
                      <a:pt x="424" y="108"/>
                    </a:lnTo>
                    <a:lnTo>
                      <a:pt x="424" y="108"/>
                    </a:lnTo>
                    <a:lnTo>
                      <a:pt x="424" y="72"/>
                    </a:lnTo>
                    <a:lnTo>
                      <a:pt x="411" y="56"/>
                    </a:lnTo>
                    <a:lnTo>
                      <a:pt x="395" y="42"/>
                    </a:lnTo>
                    <a:lnTo>
                      <a:pt x="377" y="27"/>
                    </a:lnTo>
                    <a:lnTo>
                      <a:pt x="364" y="9"/>
                    </a:lnTo>
                    <a:lnTo>
                      <a:pt x="350" y="5"/>
                    </a:lnTo>
                    <a:lnTo>
                      <a:pt x="339" y="2"/>
                    </a:lnTo>
                    <a:lnTo>
                      <a:pt x="325" y="0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8" y="2"/>
                    </a:lnTo>
                    <a:lnTo>
                      <a:pt x="308" y="5"/>
                    </a:lnTo>
                    <a:lnTo>
                      <a:pt x="307" y="9"/>
                    </a:lnTo>
                    <a:lnTo>
                      <a:pt x="289" y="14"/>
                    </a:lnTo>
                    <a:lnTo>
                      <a:pt x="281" y="27"/>
                    </a:lnTo>
                    <a:lnTo>
                      <a:pt x="276" y="42"/>
                    </a:lnTo>
                    <a:lnTo>
                      <a:pt x="265" y="56"/>
                    </a:lnTo>
                    <a:lnTo>
                      <a:pt x="260" y="56"/>
                    </a:lnTo>
                    <a:lnTo>
                      <a:pt x="256" y="56"/>
                    </a:lnTo>
                    <a:lnTo>
                      <a:pt x="251" y="56"/>
                    </a:lnTo>
                    <a:lnTo>
                      <a:pt x="249" y="58"/>
                    </a:lnTo>
                    <a:lnTo>
                      <a:pt x="240" y="72"/>
                    </a:lnTo>
                    <a:lnTo>
                      <a:pt x="231" y="87"/>
                    </a:lnTo>
                    <a:lnTo>
                      <a:pt x="224" y="99"/>
                    </a:lnTo>
                    <a:lnTo>
                      <a:pt x="213" y="110"/>
                    </a:lnTo>
                    <a:lnTo>
                      <a:pt x="209" y="110"/>
                    </a:lnTo>
                    <a:lnTo>
                      <a:pt x="209" y="110"/>
                    </a:lnTo>
                    <a:lnTo>
                      <a:pt x="209" y="110"/>
                    </a:lnTo>
                    <a:lnTo>
                      <a:pt x="209" y="114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41"/>
                    </a:lnTo>
                    <a:lnTo>
                      <a:pt x="195" y="146"/>
                    </a:lnTo>
                    <a:lnTo>
                      <a:pt x="209" y="150"/>
                    </a:lnTo>
                    <a:lnTo>
                      <a:pt x="224" y="153"/>
                    </a:lnTo>
                    <a:lnTo>
                      <a:pt x="234" y="153"/>
                    </a:lnTo>
                    <a:lnTo>
                      <a:pt x="236" y="155"/>
                    </a:lnTo>
                    <a:lnTo>
                      <a:pt x="240" y="155"/>
                    </a:lnTo>
                    <a:lnTo>
                      <a:pt x="240" y="159"/>
                    </a:lnTo>
                    <a:lnTo>
                      <a:pt x="242" y="161"/>
                    </a:lnTo>
                    <a:lnTo>
                      <a:pt x="240" y="164"/>
                    </a:lnTo>
                    <a:lnTo>
                      <a:pt x="234" y="166"/>
                    </a:lnTo>
                    <a:lnTo>
                      <a:pt x="231" y="170"/>
                    </a:lnTo>
                    <a:lnTo>
                      <a:pt x="225" y="171"/>
                    </a:lnTo>
                    <a:lnTo>
                      <a:pt x="220" y="180"/>
                    </a:lnTo>
                    <a:lnTo>
                      <a:pt x="215" y="195"/>
                    </a:lnTo>
                    <a:lnTo>
                      <a:pt x="209" y="208"/>
                    </a:lnTo>
                    <a:lnTo>
                      <a:pt x="209" y="222"/>
                    </a:lnTo>
                    <a:lnTo>
                      <a:pt x="213" y="227"/>
                    </a:lnTo>
                    <a:lnTo>
                      <a:pt x="215" y="227"/>
                    </a:lnTo>
                    <a:lnTo>
                      <a:pt x="213" y="231"/>
                    </a:lnTo>
                    <a:lnTo>
                      <a:pt x="209" y="238"/>
                    </a:lnTo>
                    <a:lnTo>
                      <a:pt x="209" y="238"/>
                    </a:lnTo>
                    <a:lnTo>
                      <a:pt x="213" y="242"/>
                    </a:lnTo>
                    <a:lnTo>
                      <a:pt x="213" y="242"/>
                    </a:lnTo>
                    <a:lnTo>
                      <a:pt x="215" y="244"/>
                    </a:lnTo>
                    <a:lnTo>
                      <a:pt x="231" y="233"/>
                    </a:lnTo>
                    <a:lnTo>
                      <a:pt x="260" y="231"/>
                    </a:lnTo>
                    <a:lnTo>
                      <a:pt x="260" y="227"/>
                    </a:lnTo>
                    <a:lnTo>
                      <a:pt x="262" y="226"/>
                    </a:lnTo>
                    <a:lnTo>
                      <a:pt x="265" y="226"/>
                    </a:lnTo>
                    <a:lnTo>
                      <a:pt x="267" y="222"/>
                    </a:lnTo>
                    <a:lnTo>
                      <a:pt x="267" y="200"/>
                    </a:lnTo>
                    <a:lnTo>
                      <a:pt x="289" y="155"/>
                    </a:lnTo>
                    <a:lnTo>
                      <a:pt x="289" y="155"/>
                    </a:lnTo>
                    <a:lnTo>
                      <a:pt x="292" y="155"/>
                    </a:lnTo>
                    <a:lnTo>
                      <a:pt x="292" y="155"/>
                    </a:lnTo>
                    <a:lnTo>
                      <a:pt x="292" y="155"/>
                    </a:lnTo>
                    <a:lnTo>
                      <a:pt x="303" y="170"/>
                    </a:lnTo>
                    <a:lnTo>
                      <a:pt x="312" y="180"/>
                    </a:lnTo>
                    <a:lnTo>
                      <a:pt x="323" y="195"/>
                    </a:lnTo>
                    <a:lnTo>
                      <a:pt x="336" y="206"/>
                    </a:lnTo>
                    <a:lnTo>
                      <a:pt x="343" y="211"/>
                    </a:lnTo>
                    <a:lnTo>
                      <a:pt x="345" y="217"/>
                    </a:lnTo>
                    <a:lnTo>
                      <a:pt x="350" y="226"/>
                    </a:lnTo>
                    <a:lnTo>
                      <a:pt x="354" y="231"/>
                    </a:lnTo>
                    <a:lnTo>
                      <a:pt x="354" y="244"/>
                    </a:lnTo>
                    <a:lnTo>
                      <a:pt x="354" y="258"/>
                    </a:lnTo>
                    <a:lnTo>
                      <a:pt x="359" y="273"/>
                    </a:lnTo>
                    <a:lnTo>
                      <a:pt x="364" y="283"/>
                    </a:lnTo>
                    <a:lnTo>
                      <a:pt x="366" y="285"/>
                    </a:lnTo>
                    <a:lnTo>
                      <a:pt x="370" y="289"/>
                    </a:lnTo>
                    <a:lnTo>
                      <a:pt x="372" y="291"/>
                    </a:lnTo>
                    <a:lnTo>
                      <a:pt x="375" y="294"/>
                    </a:lnTo>
                    <a:lnTo>
                      <a:pt x="375" y="298"/>
                    </a:lnTo>
                    <a:lnTo>
                      <a:pt x="372" y="300"/>
                    </a:lnTo>
                    <a:lnTo>
                      <a:pt x="372" y="305"/>
                    </a:lnTo>
                    <a:lnTo>
                      <a:pt x="370" y="309"/>
                    </a:lnTo>
                    <a:lnTo>
                      <a:pt x="359" y="305"/>
                    </a:lnTo>
                    <a:lnTo>
                      <a:pt x="348" y="294"/>
                    </a:lnTo>
                    <a:lnTo>
                      <a:pt x="336" y="285"/>
                    </a:lnTo>
                    <a:lnTo>
                      <a:pt x="323" y="283"/>
                    </a:lnTo>
                    <a:lnTo>
                      <a:pt x="314" y="289"/>
                    </a:lnTo>
                    <a:lnTo>
                      <a:pt x="308" y="294"/>
                    </a:lnTo>
                    <a:lnTo>
                      <a:pt x="299" y="300"/>
                    </a:lnTo>
                    <a:lnTo>
                      <a:pt x="296" y="305"/>
                    </a:lnTo>
                    <a:lnTo>
                      <a:pt x="298" y="309"/>
                    </a:lnTo>
                    <a:lnTo>
                      <a:pt x="299" y="310"/>
                    </a:lnTo>
                    <a:lnTo>
                      <a:pt x="299" y="314"/>
                    </a:lnTo>
                    <a:lnTo>
                      <a:pt x="303" y="314"/>
                    </a:lnTo>
                    <a:lnTo>
                      <a:pt x="312" y="314"/>
                    </a:lnTo>
                    <a:lnTo>
                      <a:pt x="317" y="316"/>
                    </a:lnTo>
                    <a:lnTo>
                      <a:pt x="319" y="321"/>
                    </a:lnTo>
                    <a:lnTo>
                      <a:pt x="323" y="330"/>
                    </a:lnTo>
                    <a:lnTo>
                      <a:pt x="323" y="330"/>
                    </a:lnTo>
                    <a:lnTo>
                      <a:pt x="319" y="334"/>
                    </a:lnTo>
                    <a:lnTo>
                      <a:pt x="317" y="339"/>
                    </a:lnTo>
                    <a:lnTo>
                      <a:pt x="317" y="339"/>
                    </a:lnTo>
                    <a:lnTo>
                      <a:pt x="260" y="327"/>
                    </a:lnTo>
                    <a:lnTo>
                      <a:pt x="260" y="334"/>
                    </a:lnTo>
                    <a:lnTo>
                      <a:pt x="260" y="339"/>
                    </a:lnTo>
                    <a:lnTo>
                      <a:pt x="260" y="345"/>
                    </a:lnTo>
                    <a:lnTo>
                      <a:pt x="256" y="347"/>
                    </a:lnTo>
                    <a:lnTo>
                      <a:pt x="251" y="356"/>
                    </a:lnTo>
                    <a:lnTo>
                      <a:pt x="249" y="357"/>
                    </a:lnTo>
                    <a:lnTo>
                      <a:pt x="242" y="366"/>
                    </a:lnTo>
                    <a:lnTo>
                      <a:pt x="225" y="393"/>
                    </a:lnTo>
                    <a:lnTo>
                      <a:pt x="189" y="411"/>
                    </a:lnTo>
                    <a:lnTo>
                      <a:pt x="188" y="413"/>
                    </a:lnTo>
                    <a:lnTo>
                      <a:pt x="184" y="419"/>
                    </a:lnTo>
                    <a:lnTo>
                      <a:pt x="184" y="424"/>
                    </a:lnTo>
                    <a:lnTo>
                      <a:pt x="184" y="430"/>
                    </a:lnTo>
                    <a:lnTo>
                      <a:pt x="184" y="439"/>
                    </a:lnTo>
                    <a:lnTo>
                      <a:pt x="184" y="453"/>
                    </a:lnTo>
                    <a:lnTo>
                      <a:pt x="184" y="469"/>
                    </a:lnTo>
                    <a:lnTo>
                      <a:pt x="184" y="478"/>
                    </a:lnTo>
                    <a:lnTo>
                      <a:pt x="173" y="478"/>
                    </a:lnTo>
                    <a:lnTo>
                      <a:pt x="164" y="475"/>
                    </a:lnTo>
                    <a:lnTo>
                      <a:pt x="157" y="469"/>
                    </a:lnTo>
                    <a:lnTo>
                      <a:pt x="151" y="464"/>
                    </a:lnTo>
                    <a:lnTo>
                      <a:pt x="151" y="449"/>
                    </a:lnTo>
                    <a:lnTo>
                      <a:pt x="148" y="435"/>
                    </a:lnTo>
                    <a:lnTo>
                      <a:pt x="141" y="424"/>
                    </a:lnTo>
                    <a:lnTo>
                      <a:pt x="130" y="413"/>
                    </a:lnTo>
                    <a:lnTo>
                      <a:pt x="117" y="417"/>
                    </a:lnTo>
                    <a:lnTo>
                      <a:pt x="110" y="417"/>
                    </a:lnTo>
                    <a:lnTo>
                      <a:pt x="101" y="413"/>
                    </a:lnTo>
                    <a:lnTo>
                      <a:pt x="94" y="408"/>
                    </a:lnTo>
                    <a:lnTo>
                      <a:pt x="83" y="402"/>
                    </a:lnTo>
                    <a:lnTo>
                      <a:pt x="72" y="397"/>
                    </a:lnTo>
                    <a:lnTo>
                      <a:pt x="59" y="393"/>
                    </a:lnTo>
                    <a:lnTo>
                      <a:pt x="49" y="392"/>
                    </a:lnTo>
                    <a:lnTo>
                      <a:pt x="38" y="402"/>
                    </a:lnTo>
                    <a:lnTo>
                      <a:pt x="21" y="424"/>
                    </a:lnTo>
                    <a:lnTo>
                      <a:pt x="5" y="448"/>
                    </a:lnTo>
                    <a:lnTo>
                      <a:pt x="0" y="455"/>
                    </a:lnTo>
                    <a:lnTo>
                      <a:pt x="21" y="475"/>
                    </a:lnTo>
                    <a:lnTo>
                      <a:pt x="25" y="516"/>
                    </a:lnTo>
                    <a:lnTo>
                      <a:pt x="29" y="516"/>
                    </a:lnTo>
                    <a:lnTo>
                      <a:pt x="38" y="513"/>
                    </a:lnTo>
                    <a:lnTo>
                      <a:pt x="43" y="511"/>
                    </a:lnTo>
                    <a:lnTo>
                      <a:pt x="49" y="505"/>
                    </a:lnTo>
                    <a:lnTo>
                      <a:pt x="54" y="496"/>
                    </a:lnTo>
                    <a:lnTo>
                      <a:pt x="58" y="491"/>
                    </a:lnTo>
                    <a:lnTo>
                      <a:pt x="63" y="485"/>
                    </a:lnTo>
                    <a:lnTo>
                      <a:pt x="72" y="480"/>
                    </a:lnTo>
                    <a:lnTo>
                      <a:pt x="74" y="480"/>
                    </a:lnTo>
                    <a:lnTo>
                      <a:pt x="74" y="484"/>
                    </a:lnTo>
                    <a:lnTo>
                      <a:pt x="74" y="484"/>
                    </a:lnTo>
                    <a:lnTo>
                      <a:pt x="74" y="485"/>
                    </a:lnTo>
                    <a:lnTo>
                      <a:pt x="63" y="538"/>
                    </a:lnTo>
                    <a:lnTo>
                      <a:pt x="79" y="556"/>
                    </a:lnTo>
                    <a:lnTo>
                      <a:pt x="77" y="567"/>
                    </a:lnTo>
                    <a:lnTo>
                      <a:pt x="68" y="574"/>
                    </a:lnTo>
                    <a:lnTo>
                      <a:pt x="59" y="583"/>
                    </a:lnTo>
                    <a:lnTo>
                      <a:pt x="54" y="597"/>
                    </a:lnTo>
                    <a:lnTo>
                      <a:pt x="54" y="608"/>
                    </a:lnTo>
                    <a:lnTo>
                      <a:pt x="63" y="619"/>
                    </a:lnTo>
                    <a:lnTo>
                      <a:pt x="74" y="630"/>
                    </a:lnTo>
                    <a:lnTo>
                      <a:pt x="88" y="641"/>
                    </a:lnTo>
                    <a:lnTo>
                      <a:pt x="101" y="646"/>
                    </a:lnTo>
                    <a:lnTo>
                      <a:pt x="114" y="646"/>
                    </a:lnTo>
                    <a:lnTo>
                      <a:pt x="124" y="644"/>
                    </a:lnTo>
                    <a:lnTo>
                      <a:pt x="132" y="641"/>
                    </a:lnTo>
                    <a:lnTo>
                      <a:pt x="141" y="635"/>
                    </a:lnTo>
                    <a:lnTo>
                      <a:pt x="148" y="635"/>
                    </a:lnTo>
                    <a:lnTo>
                      <a:pt x="153" y="639"/>
                    </a:lnTo>
                    <a:lnTo>
                      <a:pt x="160" y="641"/>
                    </a:lnTo>
                    <a:lnTo>
                      <a:pt x="168" y="644"/>
                    </a:lnTo>
                    <a:lnTo>
                      <a:pt x="184" y="652"/>
                    </a:lnTo>
                    <a:lnTo>
                      <a:pt x="195" y="661"/>
                    </a:lnTo>
                    <a:lnTo>
                      <a:pt x="209" y="670"/>
                    </a:lnTo>
                    <a:lnTo>
                      <a:pt x="220" y="677"/>
                    </a:lnTo>
                    <a:lnTo>
                      <a:pt x="225" y="691"/>
                    </a:lnTo>
                    <a:lnTo>
                      <a:pt x="229" y="706"/>
                    </a:lnTo>
                    <a:lnTo>
                      <a:pt x="231" y="722"/>
                    </a:lnTo>
                    <a:lnTo>
                      <a:pt x="234" y="738"/>
                    </a:lnTo>
                    <a:lnTo>
                      <a:pt x="249" y="744"/>
                    </a:lnTo>
                    <a:lnTo>
                      <a:pt x="262" y="749"/>
                    </a:lnTo>
                    <a:lnTo>
                      <a:pt x="276" y="758"/>
                    </a:lnTo>
                    <a:lnTo>
                      <a:pt x="287" y="772"/>
                    </a:lnTo>
                    <a:lnTo>
                      <a:pt x="298" y="800"/>
                    </a:lnTo>
                    <a:lnTo>
                      <a:pt x="308" y="830"/>
                    </a:lnTo>
                    <a:lnTo>
                      <a:pt x="319" y="861"/>
                    </a:lnTo>
                    <a:lnTo>
                      <a:pt x="334" y="886"/>
                    </a:lnTo>
                    <a:lnTo>
                      <a:pt x="350" y="904"/>
                    </a:lnTo>
                    <a:lnTo>
                      <a:pt x="366" y="924"/>
                    </a:lnTo>
                    <a:lnTo>
                      <a:pt x="381" y="944"/>
                    </a:lnTo>
                    <a:lnTo>
                      <a:pt x="395" y="966"/>
                    </a:lnTo>
                    <a:lnTo>
                      <a:pt x="397" y="980"/>
                    </a:lnTo>
                    <a:lnTo>
                      <a:pt x="397" y="993"/>
                    </a:lnTo>
                    <a:lnTo>
                      <a:pt x="391" y="1007"/>
                    </a:lnTo>
                    <a:lnTo>
                      <a:pt x="381" y="1018"/>
                    </a:lnTo>
                    <a:lnTo>
                      <a:pt x="364" y="1022"/>
                    </a:lnTo>
                    <a:lnTo>
                      <a:pt x="348" y="1027"/>
                    </a:lnTo>
                    <a:lnTo>
                      <a:pt x="334" y="1032"/>
                    </a:lnTo>
                    <a:lnTo>
                      <a:pt x="319" y="1038"/>
                    </a:lnTo>
                    <a:lnTo>
                      <a:pt x="307" y="1043"/>
                    </a:lnTo>
                    <a:lnTo>
                      <a:pt x="292" y="1052"/>
                    </a:lnTo>
                    <a:lnTo>
                      <a:pt x="278" y="1063"/>
                    </a:lnTo>
                    <a:lnTo>
                      <a:pt x="262" y="1074"/>
                    </a:lnTo>
                    <a:lnTo>
                      <a:pt x="249" y="1083"/>
                    </a:lnTo>
                    <a:lnTo>
                      <a:pt x="231" y="1090"/>
                    </a:lnTo>
                    <a:lnTo>
                      <a:pt x="215" y="1094"/>
                    </a:lnTo>
                    <a:lnTo>
                      <a:pt x="198" y="1099"/>
                    </a:lnTo>
                    <a:lnTo>
                      <a:pt x="182" y="1105"/>
                    </a:lnTo>
                    <a:lnTo>
                      <a:pt x="164" y="1110"/>
                    </a:lnTo>
                    <a:lnTo>
                      <a:pt x="151" y="1119"/>
                    </a:lnTo>
                    <a:lnTo>
                      <a:pt x="141" y="1132"/>
                    </a:lnTo>
                    <a:lnTo>
                      <a:pt x="124" y="1146"/>
                    </a:lnTo>
                    <a:lnTo>
                      <a:pt x="106" y="1160"/>
                    </a:lnTo>
                    <a:lnTo>
                      <a:pt x="88" y="1171"/>
                    </a:lnTo>
                    <a:lnTo>
                      <a:pt x="68" y="1180"/>
                    </a:lnTo>
                    <a:lnTo>
                      <a:pt x="88" y="1186"/>
                    </a:lnTo>
                    <a:lnTo>
                      <a:pt x="106" y="1188"/>
                    </a:lnTo>
                    <a:lnTo>
                      <a:pt x="124" y="1193"/>
                    </a:lnTo>
                    <a:lnTo>
                      <a:pt x="142" y="1197"/>
                    </a:lnTo>
                    <a:lnTo>
                      <a:pt x="162" y="1198"/>
                    </a:lnTo>
                    <a:lnTo>
                      <a:pt x="182" y="1198"/>
                    </a:lnTo>
                    <a:lnTo>
                      <a:pt x="200" y="1202"/>
                    </a:lnTo>
                    <a:lnTo>
                      <a:pt x="220" y="1202"/>
                    </a:lnTo>
                    <a:lnTo>
                      <a:pt x="252" y="1202"/>
                    </a:lnTo>
                    <a:lnTo>
                      <a:pt x="287" y="1198"/>
                    </a:lnTo>
                    <a:lnTo>
                      <a:pt x="319" y="1193"/>
                    </a:lnTo>
                    <a:lnTo>
                      <a:pt x="354" y="1186"/>
                    </a:lnTo>
                    <a:lnTo>
                      <a:pt x="386" y="1177"/>
                    </a:lnTo>
                    <a:lnTo>
                      <a:pt x="417" y="1168"/>
                    </a:lnTo>
                    <a:lnTo>
                      <a:pt x="447" y="1155"/>
                    </a:lnTo>
                    <a:lnTo>
                      <a:pt x="478" y="1141"/>
                    </a:lnTo>
                    <a:lnTo>
                      <a:pt x="505" y="1126"/>
                    </a:lnTo>
                    <a:lnTo>
                      <a:pt x="536" y="1110"/>
                    </a:lnTo>
                    <a:lnTo>
                      <a:pt x="559" y="1094"/>
                    </a:lnTo>
                    <a:lnTo>
                      <a:pt x="588" y="1074"/>
                    </a:lnTo>
                    <a:lnTo>
                      <a:pt x="613" y="1052"/>
                    </a:lnTo>
                    <a:lnTo>
                      <a:pt x="637" y="1029"/>
                    </a:lnTo>
                    <a:lnTo>
                      <a:pt x="660" y="1007"/>
                    </a:lnTo>
                    <a:lnTo>
                      <a:pt x="682" y="982"/>
                    </a:lnTo>
                    <a:lnTo>
                      <a:pt x="666" y="966"/>
                    </a:lnTo>
                    <a:lnTo>
                      <a:pt x="646" y="955"/>
                    </a:lnTo>
                    <a:lnTo>
                      <a:pt x="626" y="940"/>
                    </a:lnTo>
                    <a:lnTo>
                      <a:pt x="610" y="929"/>
                    </a:lnTo>
                    <a:lnTo>
                      <a:pt x="590" y="922"/>
                    </a:lnTo>
                    <a:lnTo>
                      <a:pt x="574" y="917"/>
                    </a:lnTo>
                    <a:lnTo>
                      <a:pt x="557" y="904"/>
                    </a:lnTo>
                    <a:lnTo>
                      <a:pt x="547" y="893"/>
                    </a:lnTo>
                    <a:lnTo>
                      <a:pt x="547" y="892"/>
                    </a:lnTo>
                    <a:lnTo>
                      <a:pt x="547" y="888"/>
                    </a:lnTo>
                    <a:lnTo>
                      <a:pt x="543" y="888"/>
                    </a:lnTo>
                    <a:lnTo>
                      <a:pt x="543" y="886"/>
                    </a:lnTo>
                    <a:lnTo>
                      <a:pt x="543" y="874"/>
                    </a:lnTo>
                    <a:lnTo>
                      <a:pt x="547" y="863"/>
                    </a:lnTo>
                    <a:lnTo>
                      <a:pt x="547" y="855"/>
                    </a:lnTo>
                    <a:lnTo>
                      <a:pt x="548" y="845"/>
                    </a:lnTo>
                    <a:lnTo>
                      <a:pt x="557" y="819"/>
                    </a:lnTo>
                    <a:lnTo>
                      <a:pt x="567" y="791"/>
                    </a:lnTo>
                    <a:lnTo>
                      <a:pt x="579" y="769"/>
                    </a:lnTo>
                    <a:lnTo>
                      <a:pt x="601" y="753"/>
                    </a:lnTo>
                    <a:lnTo>
                      <a:pt x="613" y="749"/>
                    </a:lnTo>
                    <a:lnTo>
                      <a:pt x="624" y="744"/>
                    </a:lnTo>
                    <a:lnTo>
                      <a:pt x="631" y="742"/>
                    </a:lnTo>
                    <a:lnTo>
                      <a:pt x="642" y="738"/>
                    </a:lnTo>
                    <a:lnTo>
                      <a:pt x="655" y="738"/>
                    </a:lnTo>
                    <a:lnTo>
                      <a:pt x="666" y="736"/>
                    </a:lnTo>
                    <a:lnTo>
                      <a:pt x="673" y="729"/>
                    </a:lnTo>
                    <a:lnTo>
                      <a:pt x="684" y="727"/>
                    </a:lnTo>
                    <a:lnTo>
                      <a:pt x="695" y="727"/>
                    </a:lnTo>
                    <a:lnTo>
                      <a:pt x="704" y="722"/>
                    </a:lnTo>
                    <a:lnTo>
                      <a:pt x="715" y="718"/>
                    </a:lnTo>
                    <a:lnTo>
                      <a:pt x="725" y="713"/>
                    </a:lnTo>
                    <a:lnTo>
                      <a:pt x="736" y="711"/>
                    </a:lnTo>
                    <a:lnTo>
                      <a:pt x="749" y="707"/>
                    </a:lnTo>
                    <a:lnTo>
                      <a:pt x="760" y="707"/>
                    </a:lnTo>
                    <a:lnTo>
                      <a:pt x="770" y="711"/>
                    </a:lnTo>
                    <a:lnTo>
                      <a:pt x="776" y="717"/>
                    </a:lnTo>
                    <a:lnTo>
                      <a:pt x="783" y="722"/>
                    </a:lnTo>
                    <a:lnTo>
                      <a:pt x="792" y="729"/>
                    </a:lnTo>
                    <a:lnTo>
                      <a:pt x="803" y="736"/>
                    </a:lnTo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invGray">
              <a:xfrm>
                <a:off x="530" y="2834"/>
                <a:ext cx="63" cy="73"/>
              </a:xfrm>
              <a:custGeom>
                <a:avLst/>
                <a:gdLst/>
                <a:ahLst/>
                <a:cxnLst>
                  <a:cxn ang="0">
                    <a:pos x="42" y="65"/>
                  </a:cxn>
                  <a:cxn ang="0">
                    <a:pos x="58" y="72"/>
                  </a:cxn>
                  <a:cxn ang="0">
                    <a:pos x="62" y="72"/>
                  </a:cxn>
                  <a:cxn ang="0">
                    <a:pos x="62" y="67"/>
                  </a:cxn>
                  <a:cxn ang="0">
                    <a:pos x="58" y="65"/>
                  </a:cxn>
                  <a:cxn ang="0">
                    <a:pos x="58" y="62"/>
                  </a:cxn>
                  <a:cxn ang="0">
                    <a:pos x="44" y="56"/>
                  </a:cxn>
                  <a:cxn ang="0">
                    <a:pos x="37" y="45"/>
                  </a:cxn>
                  <a:cxn ang="0">
                    <a:pos x="31" y="34"/>
                  </a:cxn>
                  <a:cxn ang="0">
                    <a:pos x="26" y="20"/>
                  </a:cxn>
                  <a:cxn ang="0">
                    <a:pos x="9" y="0"/>
                  </a:cxn>
                  <a:cxn ang="0">
                    <a:pos x="6" y="4"/>
                  </a:cxn>
                  <a:cxn ang="0">
                    <a:pos x="2" y="9"/>
                  </a:cxn>
                  <a:cxn ang="0">
                    <a:pos x="0" y="11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9" y="31"/>
                  </a:cxn>
                  <a:cxn ang="0">
                    <a:pos x="20" y="45"/>
                  </a:cxn>
                  <a:cxn ang="0">
                    <a:pos x="31" y="56"/>
                  </a:cxn>
                  <a:cxn ang="0">
                    <a:pos x="42" y="65"/>
                  </a:cxn>
                </a:cxnLst>
                <a:rect l="0" t="0" r="r" b="b"/>
                <a:pathLst>
                  <a:path w="63" h="73">
                    <a:moveTo>
                      <a:pt x="42" y="65"/>
                    </a:moveTo>
                    <a:lnTo>
                      <a:pt x="58" y="72"/>
                    </a:lnTo>
                    <a:lnTo>
                      <a:pt x="62" y="72"/>
                    </a:lnTo>
                    <a:lnTo>
                      <a:pt x="62" y="67"/>
                    </a:lnTo>
                    <a:lnTo>
                      <a:pt x="58" y="65"/>
                    </a:lnTo>
                    <a:lnTo>
                      <a:pt x="58" y="62"/>
                    </a:lnTo>
                    <a:lnTo>
                      <a:pt x="44" y="56"/>
                    </a:lnTo>
                    <a:lnTo>
                      <a:pt x="37" y="45"/>
                    </a:lnTo>
                    <a:lnTo>
                      <a:pt x="31" y="34"/>
                    </a:lnTo>
                    <a:lnTo>
                      <a:pt x="26" y="20"/>
                    </a:lnTo>
                    <a:lnTo>
                      <a:pt x="9" y="0"/>
                    </a:lnTo>
                    <a:lnTo>
                      <a:pt x="6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9" y="31"/>
                    </a:lnTo>
                    <a:lnTo>
                      <a:pt x="20" y="45"/>
                    </a:lnTo>
                    <a:lnTo>
                      <a:pt x="31" y="56"/>
                    </a:lnTo>
                    <a:lnTo>
                      <a:pt x="42" y="65"/>
                    </a:lnTo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de-DE"/>
              </a:p>
            </p:txBody>
          </p:sp>
        </p:grp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Hier klicken, um Master-Titelformat zu bearbeiten.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Hier klicken, um Master-Untertitelformat zu bearbeiten.</a:t>
            </a:r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de-DE" smtClean="0"/>
              <a:t>Imperative Programmierung - Arbeit mit SVN</a:t>
            </a:r>
            <a:endParaRPr lang="en-US"/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710DF4A-A2DB-49A2-937A-B9E68DA571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Arbeit mit SVN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1969F-F580-4036-8569-1ECC18F84F21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Arbeit mit SVN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1EB90-A149-46AA-A40E-7B4BF532A92C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Arbeit mit SVN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6FC2-5551-4920-9964-603C65BFA14C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Arbeit mit SVN</a:t>
            </a: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821FC-538F-49E3-92E0-9EF94557264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3848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3848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Arbeit mit SVN</a:t>
            </a: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AD5C1-6D04-43EF-94AA-B09397B1326E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Arbeit mit SVN</a:t>
            </a:r>
            <a:endParaRPr 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7606D-1B43-444B-85FC-DC81D3FF7989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Arbeit mit SVN</a:t>
            </a: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F1E34-EA48-4E24-BD63-6191931B4DDE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Arbeit mit SVN</a:t>
            </a:r>
            <a:endParaRPr 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604F5-1782-4595-99AD-A887F9F9FB4B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Arbeit mit SVN</a:t>
            </a: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23185-9FA0-4A8C-B99C-D71BE6803247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Imperative Programmierung - Arbeit mit SVN</a:t>
            </a: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CD4C5-887B-4DA5-8C80-E5CF70DA60DC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Master-Titelformat zu bearbeiten.</a:t>
            </a:r>
          </a:p>
        </p:txBody>
      </p:sp>
      <p:sp>
        <p:nvSpPr>
          <p:cNvPr id="1027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84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Master-Textformat zu bearbeiten.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00800"/>
            <a:ext cx="5334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de-DE" smtClean="0"/>
              <a:t>Imperative Programmierung - Arbeit mit SVN</a:t>
            </a: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400800"/>
            <a:ext cx="1905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60CAA96F-992D-4028-9EBF-D97B78349924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blinds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Arbeit mit SVN</a:t>
            </a:r>
            <a:endParaRPr lang="en-US" dirty="0" smtClean="0"/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6885AE-300A-41E7-9BA2-8F73714F80C5}" type="slidenum">
              <a:rPr lang="en-US" smtClean="0"/>
              <a:pPr/>
              <a:t>1</a:t>
            </a:fld>
            <a:endParaRPr lang="en-US" sz="1400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de-DE" sz="3600" dirty="0" smtClean="0"/>
              <a:t>Arbeit mit Subversion (SVN)</a:t>
            </a:r>
            <a:endParaRPr lang="de-DE" dirty="0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72816"/>
            <a:ext cx="7626424" cy="36004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lain"/>
            </a:pPr>
            <a:r>
              <a:rPr lang="de-DE" sz="2800" dirty="0" smtClean="0">
                <a:solidFill>
                  <a:srgbClr val="000000"/>
                </a:solidFill>
              </a:rPr>
              <a:t>Kurze Information zu Subversion</a:t>
            </a:r>
          </a:p>
          <a:p>
            <a:pPr marL="609600" indent="-609600">
              <a:lnSpc>
                <a:spcPct val="80000"/>
              </a:lnSpc>
              <a:buFontTx/>
              <a:buAutoNum type="arabicPlain"/>
            </a:pPr>
            <a:r>
              <a:rPr lang="de-DE" sz="2800" dirty="0" smtClean="0">
                <a:solidFill>
                  <a:srgbClr val="000000"/>
                </a:solidFill>
              </a:rPr>
              <a:t>Beispiel der Arbeit in Gruppen</a:t>
            </a:r>
          </a:p>
          <a:p>
            <a:pPr marL="609600" indent="-609600">
              <a:lnSpc>
                <a:spcPct val="80000"/>
              </a:lnSpc>
              <a:buFontTx/>
              <a:buAutoNum type="arabicPlain"/>
            </a:pPr>
            <a:r>
              <a:rPr lang="de-DE" sz="2800" b="1" dirty="0" smtClean="0">
                <a:solidFill>
                  <a:srgbClr val="000000"/>
                </a:solidFill>
              </a:rPr>
              <a:t>Individuelle Arbeit mit Subversion (SVN)</a:t>
            </a:r>
          </a:p>
          <a:p>
            <a:pPr marL="609600" indent="-609600">
              <a:lnSpc>
                <a:spcPct val="80000"/>
              </a:lnSpc>
              <a:buFontTx/>
              <a:buAutoNum type="arabicPlain"/>
            </a:pPr>
            <a:r>
              <a:rPr lang="de-DE" sz="2800" dirty="0" smtClean="0">
                <a:solidFill>
                  <a:srgbClr val="000000"/>
                </a:solidFill>
              </a:rPr>
              <a:t>Arbeit mit </a:t>
            </a:r>
            <a:r>
              <a:rPr lang="de-DE" sz="2800" dirty="0" err="1" smtClean="0">
                <a:solidFill>
                  <a:srgbClr val="000000"/>
                </a:solidFill>
              </a:rPr>
              <a:t>TortoiseSVN</a:t>
            </a:r>
            <a:endParaRPr lang="de-DE" sz="2800" dirty="0" smtClean="0">
              <a:solidFill>
                <a:srgbClr val="000000"/>
              </a:solidFill>
            </a:endParaRPr>
          </a:p>
          <a:p>
            <a:pPr marL="609600" indent="-609600">
              <a:lnSpc>
                <a:spcPct val="80000"/>
              </a:lnSpc>
              <a:buFontTx/>
              <a:buAutoNum type="arabicPlain"/>
            </a:pPr>
            <a:r>
              <a:rPr lang="de-DE" sz="2800" dirty="0" smtClean="0">
                <a:solidFill>
                  <a:srgbClr val="000000"/>
                </a:solidFill>
              </a:rPr>
              <a:t>Arbeit mit </a:t>
            </a:r>
            <a:r>
              <a:rPr lang="de-DE" sz="2800" dirty="0" err="1" smtClean="0">
                <a:solidFill>
                  <a:srgbClr val="000000"/>
                </a:solidFill>
              </a:rPr>
              <a:t>RapidSVN</a:t>
            </a:r>
            <a:r>
              <a:rPr lang="de-DE" sz="2800" dirty="0" smtClean="0">
                <a:solidFill>
                  <a:srgbClr val="000000"/>
                </a:solidFill>
              </a:rPr>
              <a:t>, z.B. Änderungen an Dateien</a:t>
            </a:r>
          </a:p>
          <a:p>
            <a:pPr marL="609600" indent="-609600">
              <a:lnSpc>
                <a:spcPct val="80000"/>
              </a:lnSpc>
              <a:buFontTx/>
              <a:buAutoNum type="arabicPlain"/>
            </a:pPr>
            <a:r>
              <a:rPr lang="de-DE" sz="2800" smtClean="0">
                <a:solidFill>
                  <a:srgbClr val="000000"/>
                </a:solidFill>
              </a:rPr>
              <a:t>Generelle </a:t>
            </a:r>
            <a:r>
              <a:rPr lang="de-DE" sz="2800" dirty="0" smtClean="0">
                <a:solidFill>
                  <a:srgbClr val="000000"/>
                </a:solidFill>
              </a:rPr>
              <a:t>Hinweise</a:t>
            </a:r>
            <a:endParaRPr lang="de-DE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Arbeit mit SVN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10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2. Arbeit in Gruppen mit SVN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42999"/>
            <a:ext cx="8686800" cy="147732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/>
              <a:t>Sally hatte schon Änderungen vorgenommen. Sie holt sich die aktuelle</a:t>
            </a:r>
          </a:p>
          <a:p>
            <a:pPr marL="457200" indent="-457200"/>
            <a:r>
              <a:rPr lang="de-DE" dirty="0" smtClean="0"/>
              <a:t>Version, und bekommt eine Meldung über Konflikte, und muss eventuell </a:t>
            </a:r>
          </a:p>
          <a:p>
            <a:pPr marL="457200" indent="-457200"/>
            <a:r>
              <a:rPr lang="de-DE" dirty="0" smtClean="0"/>
              <a:t>Fehler in Versionen beheben, (kann Änderungen anzeigen), editieren,… !</a:t>
            </a:r>
          </a:p>
          <a:p>
            <a:pPr marL="457200" indent="-457200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4619406" y="3014609"/>
            <a:ext cx="1944216" cy="984628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SVN-Server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dirty="0"/>
              <a:t>s</a:t>
            </a:r>
            <a:r>
              <a:rPr lang="de-DE" sz="1000" dirty="0" smtClean="0"/>
              <a:t>vn.informatik.uni-rostock.de</a:t>
            </a: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203207" y="4941168"/>
            <a:ext cx="1944216" cy="984628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smtClean="0"/>
              <a:t>Rechner mit </a:t>
            </a:r>
            <a:r>
              <a:rPr lang="de-DE" sz="1800" dirty="0" err="1" smtClean="0"/>
              <a:t>account</a:t>
            </a:r>
            <a:r>
              <a:rPr lang="de-DE" sz="1800" dirty="0" smtClean="0"/>
              <a:t> von Harry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4716016" y="4939954"/>
            <a:ext cx="1944216" cy="984628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800" dirty="0"/>
              <a:t>Rechner mit </a:t>
            </a:r>
            <a:r>
              <a:rPr lang="de-DE" sz="1800" dirty="0" err="1"/>
              <a:t>account</a:t>
            </a:r>
            <a:r>
              <a:rPr lang="de-DE" sz="1800" dirty="0"/>
              <a:t> von S</a:t>
            </a:r>
            <a:r>
              <a:rPr lang="de-DE" sz="1800" dirty="0" smtClean="0"/>
              <a:t>ally</a:t>
            </a:r>
            <a:endParaRPr lang="de-DE" sz="18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179512" y="3020436"/>
            <a:ext cx="1944216" cy="984628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800" dirty="0"/>
              <a:t>Rechner mit </a:t>
            </a:r>
            <a:r>
              <a:rPr lang="de-DE" sz="1800" dirty="0" err="1"/>
              <a:t>account</a:t>
            </a:r>
            <a:r>
              <a:rPr lang="de-DE" sz="1800" dirty="0"/>
              <a:t> </a:t>
            </a:r>
            <a:r>
              <a:rPr lang="de-DE" sz="1800" dirty="0" smtClean="0"/>
              <a:t>Karstens</a:t>
            </a:r>
            <a:endParaRPr lang="de-DE" sz="18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Zylinder 11"/>
          <p:cNvSpPr/>
          <p:nvPr/>
        </p:nvSpPr>
        <p:spPr bwMode="auto">
          <a:xfrm>
            <a:off x="7308304" y="3681028"/>
            <a:ext cx="1584176" cy="648072"/>
          </a:xfrm>
          <a:prstGeom prst="can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 smtClean="0"/>
              <a:t>public</a:t>
            </a:r>
            <a:r>
              <a:rPr lang="de-DE" sz="1400" dirty="0" smtClean="0"/>
              <a:t>/</a:t>
            </a:r>
            <a:r>
              <a:rPr lang="de-DE" sz="1400" dirty="0" err="1" smtClean="0"/>
              <a:t>src</a:t>
            </a:r>
            <a:r>
              <a:rPr lang="de-DE" sz="1400" dirty="0" smtClean="0"/>
              <a:t>/</a:t>
            </a:r>
            <a:r>
              <a:rPr lang="de-DE" sz="1400" dirty="0" err="1" smtClean="0"/>
              <a:t>win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4" name="Gerade Verbindung mit Pfeil 3"/>
          <p:cNvCxnSpPr>
            <a:stCxn id="2" idx="3"/>
            <a:endCxn id="12" idx="2"/>
          </p:cNvCxnSpPr>
          <p:nvPr/>
        </p:nvCxnSpPr>
        <p:spPr bwMode="auto">
          <a:xfrm>
            <a:off x="6563622" y="3506923"/>
            <a:ext cx="744682" cy="49814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3" name="Zylinder 12"/>
          <p:cNvSpPr/>
          <p:nvPr/>
        </p:nvSpPr>
        <p:spPr bwMode="auto">
          <a:xfrm>
            <a:off x="2483768" y="3833428"/>
            <a:ext cx="1584176" cy="648072"/>
          </a:xfrm>
          <a:prstGeom prst="can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/>
              <a:t>…/ipr2019/</a:t>
            </a:r>
            <a:r>
              <a:rPr lang="de-DE" sz="1400" dirty="0" err="1" smtClean="0"/>
              <a:t>win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Zylinder 13"/>
          <p:cNvSpPr/>
          <p:nvPr/>
        </p:nvSpPr>
        <p:spPr bwMode="auto">
          <a:xfrm>
            <a:off x="2483768" y="5600546"/>
            <a:ext cx="1584176" cy="648072"/>
          </a:xfrm>
          <a:prstGeom prst="can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/>
              <a:t>R:/win02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Zylinder 14"/>
          <p:cNvSpPr/>
          <p:nvPr/>
        </p:nvSpPr>
        <p:spPr bwMode="auto">
          <a:xfrm>
            <a:off x="7308304" y="5593173"/>
            <a:ext cx="1584176" cy="648072"/>
          </a:xfrm>
          <a:prstGeom prst="can">
            <a:avLst/>
          </a:prstGeom>
          <a:solidFill>
            <a:srgbClr val="C0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/>
              <a:t>/ipr2019/</a:t>
            </a:r>
            <a:r>
              <a:rPr lang="de-DE" sz="1400" dirty="0" err="1" smtClean="0"/>
              <a:t>testwin</a:t>
            </a:r>
            <a:endParaRPr kumimoji="0" lang="de-DE" sz="14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cxnSp>
        <p:nvCxnSpPr>
          <p:cNvPr id="19" name="Gerade Verbindung mit Pfeil 18"/>
          <p:cNvCxnSpPr/>
          <p:nvPr/>
        </p:nvCxnSpPr>
        <p:spPr bwMode="auto">
          <a:xfrm>
            <a:off x="2147423" y="5553021"/>
            <a:ext cx="372341" cy="49814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0" name="Gerade Verbindung mit Pfeil 19"/>
          <p:cNvCxnSpPr/>
          <p:nvPr/>
        </p:nvCxnSpPr>
        <p:spPr bwMode="auto">
          <a:xfrm>
            <a:off x="2107622" y="3431957"/>
            <a:ext cx="520162" cy="725507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Gerade Verbindung mit Pfeil 20"/>
          <p:cNvCxnSpPr>
            <a:endCxn id="15" idx="2"/>
          </p:cNvCxnSpPr>
          <p:nvPr/>
        </p:nvCxnSpPr>
        <p:spPr bwMode="auto">
          <a:xfrm>
            <a:off x="6660232" y="5351475"/>
            <a:ext cx="648072" cy="565734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2" name="Curved Connector 21"/>
          <p:cNvCxnSpPr>
            <a:stCxn id="17" idx="0"/>
            <a:endCxn id="2" idx="2"/>
          </p:cNvCxnSpPr>
          <p:nvPr/>
        </p:nvCxnSpPr>
        <p:spPr bwMode="auto">
          <a:xfrm rot="16200000" flipV="1">
            <a:off x="5169461" y="4421291"/>
            <a:ext cx="940717" cy="9661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sq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651903" y="4186183"/>
            <a:ext cx="2160240" cy="639688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4681253" y="4291884"/>
            <a:ext cx="2016224" cy="432048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511824950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Arbeit mit SVN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11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2. Arbeit in Gruppen mit SVN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42999"/>
            <a:ext cx="8686800" cy="240065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/>
              <a:t>...!</a:t>
            </a:r>
          </a:p>
          <a:p>
            <a:pPr marL="457200" indent="-457200"/>
            <a:endParaRPr lang="de-DE" dirty="0"/>
          </a:p>
          <a:p>
            <a:pPr marL="457200" indent="-457200"/>
            <a:r>
              <a:rPr lang="de-DE" dirty="0" smtClean="0"/>
              <a:t>Die Studierenden haben nur lesenden Zugriff auf das Verzeichnis </a:t>
            </a:r>
            <a:r>
              <a:rPr lang="de-DE" dirty="0" err="1" smtClean="0"/>
              <a:t>public</a:t>
            </a:r>
            <a:r>
              <a:rPr lang="de-DE" dirty="0" smtClean="0"/>
              <a:t>.</a:t>
            </a:r>
          </a:p>
          <a:p>
            <a:pPr marL="457200" indent="-457200"/>
            <a:endParaRPr lang="de-DE" dirty="0"/>
          </a:p>
          <a:p>
            <a:pPr marL="457200" indent="-457200"/>
            <a:r>
              <a:rPr lang="de-DE" dirty="0" smtClean="0"/>
              <a:t>Im Verzeichnis </a:t>
            </a:r>
            <a:r>
              <a:rPr lang="de-DE" dirty="0" err="1" smtClean="0"/>
              <a:t>playground</a:t>
            </a:r>
            <a:r>
              <a:rPr lang="de-DE" dirty="0" smtClean="0"/>
              <a:t> dürfen beliebige </a:t>
            </a:r>
            <a:r>
              <a:rPr lang="de-DE" dirty="0"/>
              <a:t>T</a:t>
            </a:r>
            <a:r>
              <a:rPr lang="de-DE" dirty="0" smtClean="0"/>
              <a:t>est gemacht werden!</a:t>
            </a:r>
          </a:p>
          <a:p>
            <a:pPr marL="457200" indent="-457200"/>
            <a:r>
              <a:rPr lang="de-DE" b="1" dirty="0"/>
              <a:t>https://</a:t>
            </a:r>
            <a:r>
              <a:rPr lang="de-DE" b="1" dirty="0" smtClean="0"/>
              <a:t>svn.informatik.uni-rostock.de/lehre/ip2019/playground/</a:t>
            </a:r>
            <a:endParaRPr lang="de-DE" dirty="0" smtClean="0"/>
          </a:p>
          <a:p>
            <a:pPr marL="457200" indent="-457200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149123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Arbeit mit SVN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12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3. Individuelle Arbeit mit SVN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173" y="1045452"/>
            <a:ext cx="8686800" cy="218521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/>
              <a:t>Auf den nachfolgenden </a:t>
            </a:r>
            <a:r>
              <a:rPr lang="de-DE" dirty="0"/>
              <a:t>S</a:t>
            </a:r>
            <a:r>
              <a:rPr lang="de-DE" dirty="0" smtClean="0"/>
              <a:t>eiten soll die Abgabe von Hausaufgaben auf den </a:t>
            </a:r>
          </a:p>
          <a:p>
            <a:pPr marL="457200" indent="-457200"/>
            <a:r>
              <a:rPr lang="de-DE" dirty="0" smtClean="0"/>
              <a:t>SVN-Server erläutert werden.</a:t>
            </a:r>
          </a:p>
          <a:p>
            <a:pPr marL="457200" indent="-457200"/>
            <a:r>
              <a:rPr lang="de-DE" dirty="0" smtClean="0"/>
              <a:t>Der Nutzer hat einen Rechner zu Hause (individuelle Installation von </a:t>
            </a:r>
          </a:p>
          <a:p>
            <a:pPr marL="457200" indent="-457200"/>
            <a:r>
              <a:rPr lang="de-DE" dirty="0" err="1" smtClean="0"/>
              <a:t>RapidSVN</a:t>
            </a:r>
            <a:r>
              <a:rPr lang="de-DE" dirty="0" smtClean="0"/>
              <a:t>) und will auch den Rechner unicomp.uni-rostock.de (Bilderserie)</a:t>
            </a:r>
          </a:p>
          <a:p>
            <a:pPr marL="457200" indent="-457200"/>
            <a:r>
              <a:rPr lang="de-DE" dirty="0" smtClean="0"/>
              <a:t>nutzen. Als Kürzel für die Arbeit mit Uni-rechnern nutzt er sein ITMZ-Kürzel </a:t>
            </a:r>
          </a:p>
          <a:p>
            <a:pPr marL="457200" indent="-457200"/>
            <a:r>
              <a:rPr lang="de-DE" b="1" dirty="0" smtClean="0">
                <a:solidFill>
                  <a:srgbClr val="0070C0"/>
                </a:solidFill>
              </a:rPr>
              <a:t>bk004</a:t>
            </a:r>
            <a:r>
              <a:rPr lang="de-DE" dirty="0" smtClean="0"/>
              <a:t>. Er ist Mitglied der Hausaufgabengruppe </a:t>
            </a:r>
            <a:r>
              <a:rPr lang="de-DE" b="1" dirty="0" smtClean="0">
                <a:solidFill>
                  <a:srgbClr val="0070C0"/>
                </a:solidFill>
              </a:rPr>
              <a:t>00</a:t>
            </a:r>
            <a:r>
              <a:rPr lang="de-DE" dirty="0" smtClean="0"/>
              <a:t>.</a:t>
            </a:r>
            <a:endParaRPr lang="de-DE" dirty="0"/>
          </a:p>
          <a:p>
            <a:pPr marL="457200" indent="-457200"/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77416" y="3068960"/>
            <a:ext cx="8712968" cy="3226636"/>
            <a:chOff x="179512" y="3014609"/>
            <a:chExt cx="8712968" cy="3226636"/>
          </a:xfrm>
        </p:grpSpPr>
        <p:sp>
          <p:nvSpPr>
            <p:cNvPr id="2" name="Abgerundetes Rechteck 1"/>
            <p:cNvSpPr/>
            <p:nvPr/>
          </p:nvSpPr>
          <p:spPr bwMode="auto">
            <a:xfrm>
              <a:off x="4067944" y="3014609"/>
              <a:ext cx="2736304" cy="984628"/>
            </a:xfrm>
            <a:prstGeom prst="round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SVN-Server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000" dirty="0" smtClean="0"/>
                <a:t>svn.informatik.uni-rostock.de/lehre/ip2019</a:t>
              </a:r>
              <a:endParaRPr kumimoji="0" lang="de-DE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203207" y="4941168"/>
              <a:ext cx="1944216" cy="984628"/>
            </a:xfrm>
            <a:prstGeom prst="round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 smtClean="0"/>
                <a:t>Laborrechner 310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(bk004)</a:t>
              </a:r>
            </a:p>
          </p:txBody>
        </p:sp>
        <p:sp>
          <p:nvSpPr>
            <p:cNvPr id="17" name="Abgerundetes Rechteck 16"/>
            <p:cNvSpPr/>
            <p:nvPr/>
          </p:nvSpPr>
          <p:spPr bwMode="auto">
            <a:xfrm>
              <a:off x="4716016" y="4939954"/>
              <a:ext cx="1944216" cy="984628"/>
            </a:xfrm>
            <a:prstGeom prst="round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de-DE" sz="1600" dirty="0" smtClean="0"/>
                <a:t>Laptop mit </a:t>
              </a:r>
              <a:r>
                <a:rPr lang="de-DE" sz="1600" dirty="0" err="1" smtClean="0"/>
                <a:t>eignenen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RapidSVN</a:t>
              </a:r>
              <a:endParaRPr lang="de-DE" sz="1600" dirty="0" smtClean="0"/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179512" y="3020436"/>
              <a:ext cx="2304256" cy="984628"/>
            </a:xfrm>
            <a:prstGeom prst="round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de-DE" sz="1600" dirty="0" err="1" smtClean="0"/>
                <a:t>Mstsc</a:t>
              </a:r>
              <a:r>
                <a:rPr lang="de-DE" sz="1600" dirty="0" smtClean="0"/>
                <a:t>-Einwahl auf </a:t>
              </a:r>
              <a:r>
                <a:rPr lang="de-DE" sz="1400" dirty="0" smtClean="0"/>
                <a:t>unicomp.uni-rostock.de</a:t>
              </a:r>
            </a:p>
            <a:p>
              <a:r>
                <a:rPr lang="de-DE" sz="1400" dirty="0" smtClean="0"/>
                <a:t>(bk004)</a:t>
              </a:r>
            </a:p>
          </p:txBody>
        </p:sp>
        <p:sp>
          <p:nvSpPr>
            <p:cNvPr id="12" name="Zylinder 11"/>
            <p:cNvSpPr/>
            <p:nvPr/>
          </p:nvSpPr>
          <p:spPr bwMode="auto">
            <a:xfrm>
              <a:off x="7308304" y="3681028"/>
              <a:ext cx="1584176" cy="648072"/>
            </a:xfrm>
            <a:prstGeom prst="can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 smtClean="0"/>
                <a:t>/</a:t>
              </a:r>
              <a:r>
                <a:rPr lang="de-DE" sz="1400" dirty="0" err="1" smtClean="0"/>
                <a:t>groups</a:t>
              </a:r>
              <a:r>
                <a:rPr lang="de-DE" sz="1400" dirty="0" smtClean="0"/>
                <a:t>/00</a:t>
              </a:r>
              <a:endPara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4" name="Gerade Verbindung mit Pfeil 3"/>
            <p:cNvCxnSpPr>
              <a:stCxn id="2" idx="3"/>
              <a:endCxn id="12" idx="2"/>
            </p:cNvCxnSpPr>
            <p:nvPr/>
          </p:nvCxnSpPr>
          <p:spPr bwMode="auto">
            <a:xfrm>
              <a:off x="6804248" y="3506923"/>
              <a:ext cx="504056" cy="498141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3" name="Zylinder 12"/>
            <p:cNvSpPr/>
            <p:nvPr/>
          </p:nvSpPr>
          <p:spPr bwMode="auto">
            <a:xfrm>
              <a:off x="2153908" y="4227911"/>
              <a:ext cx="1584176" cy="648072"/>
            </a:xfrm>
            <a:prstGeom prst="can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 smtClean="0"/>
                <a:t>R:</a:t>
              </a:r>
              <a:endPara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" name="Zylinder 14"/>
            <p:cNvSpPr/>
            <p:nvPr/>
          </p:nvSpPr>
          <p:spPr bwMode="auto">
            <a:xfrm>
              <a:off x="7308304" y="5593173"/>
              <a:ext cx="1584176" cy="648072"/>
            </a:xfrm>
            <a:prstGeom prst="can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 smtClean="0"/>
                <a:t>D:/Lehre/ipr2019/</a:t>
              </a:r>
              <a:endPara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9" name="Gerade Verbindung mit Pfeil 18"/>
            <p:cNvCxnSpPr>
              <a:endCxn id="13" idx="3"/>
            </p:cNvCxnSpPr>
            <p:nvPr/>
          </p:nvCxnSpPr>
          <p:spPr bwMode="auto">
            <a:xfrm flipV="1">
              <a:off x="2147423" y="4875983"/>
              <a:ext cx="798573" cy="677038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0" name="Gerade Verbindung mit Pfeil 19"/>
            <p:cNvCxnSpPr>
              <a:stCxn id="18" idx="2"/>
              <a:endCxn id="13" idx="1"/>
            </p:cNvCxnSpPr>
            <p:nvPr/>
          </p:nvCxnSpPr>
          <p:spPr bwMode="auto">
            <a:xfrm>
              <a:off x="1331640" y="4005064"/>
              <a:ext cx="1614356" cy="222847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1" name="Gerade Verbindung mit Pfeil 20"/>
            <p:cNvCxnSpPr>
              <a:endCxn id="15" idx="2"/>
            </p:cNvCxnSpPr>
            <p:nvPr/>
          </p:nvCxnSpPr>
          <p:spPr bwMode="auto">
            <a:xfrm>
              <a:off x="6660232" y="5351475"/>
              <a:ext cx="648072" cy="565734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2149398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Arbeit mit SVN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13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3. Nutzung von </a:t>
            </a:r>
            <a:r>
              <a:rPr lang="de-DE" sz="3600" dirty="0" err="1" smtClean="0"/>
              <a:t>TortoiseSVN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90500" y="1078454"/>
            <a:ext cx="8686800" cy="22467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/>
              <a:t>Im Labor 310 steht die Software </a:t>
            </a:r>
            <a:r>
              <a:rPr lang="de-DE" dirty="0" err="1" smtClean="0"/>
              <a:t>TortoiseSVN</a:t>
            </a:r>
            <a:r>
              <a:rPr lang="de-DE" dirty="0" smtClean="0"/>
              <a:t> zur Verfügung, die für die </a:t>
            </a:r>
          </a:p>
          <a:p>
            <a:pPr marL="457200" indent="-457200"/>
            <a:r>
              <a:rPr lang="de-DE" dirty="0" smtClean="0"/>
              <a:t>Arbeit mit SVN genutzt werden kann. Auf </a:t>
            </a:r>
            <a:r>
              <a:rPr lang="de-DE" dirty="0" err="1" smtClean="0"/>
              <a:t>unicomp</a:t>
            </a:r>
            <a:r>
              <a:rPr lang="de-DE" dirty="0" smtClean="0"/>
              <a:t> steht nur </a:t>
            </a:r>
            <a:r>
              <a:rPr lang="de-DE" dirty="0" err="1" smtClean="0"/>
              <a:t>RapidSVN</a:t>
            </a:r>
            <a:r>
              <a:rPr lang="de-DE" dirty="0" smtClean="0"/>
              <a:t> zur </a:t>
            </a:r>
          </a:p>
          <a:p>
            <a:pPr marL="457200" indent="-457200"/>
            <a:r>
              <a:rPr lang="de-DE" dirty="0" smtClean="0"/>
              <a:t>Verfügung.</a:t>
            </a:r>
          </a:p>
          <a:p>
            <a:pPr marL="457200" indent="-457200"/>
            <a:r>
              <a:rPr lang="de-DE" dirty="0" err="1" smtClean="0"/>
              <a:t>Tortoise</a:t>
            </a:r>
            <a:r>
              <a:rPr lang="de-DE" dirty="0" smtClean="0"/>
              <a:t> stellt ein </a:t>
            </a:r>
            <a:r>
              <a:rPr lang="de-DE" dirty="0" err="1" smtClean="0"/>
              <a:t>plugin</a:t>
            </a:r>
            <a:r>
              <a:rPr lang="de-DE" dirty="0" smtClean="0"/>
              <a:t> für den Dateiexplorer bereit.</a:t>
            </a:r>
          </a:p>
          <a:p>
            <a:pPr marL="457200" indent="-457200"/>
            <a:endParaRPr lang="de-DE" dirty="0"/>
          </a:p>
          <a:p>
            <a:pPr marL="457200" indent="-457200"/>
            <a:r>
              <a:rPr lang="de-DE" dirty="0" err="1">
                <a:solidFill>
                  <a:srgbClr val="000000"/>
                </a:solidFill>
              </a:rPr>
              <a:t>TortoiseSVN</a:t>
            </a:r>
            <a:r>
              <a:rPr lang="de-DE" dirty="0">
                <a:solidFill>
                  <a:srgbClr val="000000"/>
                </a:solidFill>
              </a:rPr>
              <a:t>-Reprobrowser starten!</a:t>
            </a:r>
          </a:p>
          <a:p>
            <a:pPr marL="457200" indent="-457200"/>
            <a:endParaRPr lang="de-DE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116" y="4347774"/>
            <a:ext cx="3456384" cy="19806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036949"/>
            <a:ext cx="5191850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53713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Arbeit mit SVN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14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3. </a:t>
            </a:r>
            <a:r>
              <a:rPr lang="de-DE" sz="3600" dirty="0"/>
              <a:t>Nutzung von </a:t>
            </a:r>
            <a:r>
              <a:rPr lang="de-DE" sz="3600" dirty="0" err="1"/>
              <a:t>TortoiseSVN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90500" y="1078454"/>
            <a:ext cx="86868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/>
              <a:t>Im rechten Fenster „Create Folder ...“ wählen und ein Verzeichnis anlegen.</a:t>
            </a:r>
            <a:endParaRPr lang="de-DE" dirty="0">
              <a:solidFill>
                <a:srgbClr val="000000"/>
              </a:solidFill>
            </a:endParaRPr>
          </a:p>
          <a:p>
            <a:pPr marL="457200" indent="-457200"/>
            <a:endParaRPr lang="de-DE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86340"/>
            <a:ext cx="7346776" cy="411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81166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Arbeit mit SVN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15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3. Nutzung von </a:t>
            </a:r>
            <a:r>
              <a:rPr lang="de-DE" sz="3600" dirty="0" err="1"/>
              <a:t>TortoiseSVN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90500" y="1078454"/>
            <a:ext cx="86868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/>
              <a:t>Kommentare abgeben</a:t>
            </a:r>
            <a:endParaRPr lang="de-DE" dirty="0">
              <a:solidFill>
                <a:srgbClr val="000000"/>
              </a:solidFill>
            </a:endParaRPr>
          </a:p>
          <a:p>
            <a:pPr marL="457200" indent="-457200"/>
            <a:endParaRPr lang="de-DE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7344"/>
            <a:ext cx="3572374" cy="14670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715826"/>
            <a:ext cx="5792008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65341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094082"/>
            <a:ext cx="5679658" cy="3630763"/>
          </a:xfrm>
          <a:prstGeom prst="rect">
            <a:avLst/>
          </a:prstGeom>
        </p:spPr>
      </p:pic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Arbeit mit SVN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16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3. Nutzung von </a:t>
            </a:r>
            <a:r>
              <a:rPr lang="de-DE" sz="3600" dirty="0" err="1"/>
              <a:t>TortoiseSVN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90500" y="1078454"/>
            <a:ext cx="8686800" cy="132343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/>
              <a:t>Das angelegte Verzeichnis im linken Fenster auswählen und im rechten </a:t>
            </a:r>
          </a:p>
          <a:p>
            <a:pPr marL="457200" indent="-457200"/>
            <a:r>
              <a:rPr lang="de-DE" dirty="0" smtClean="0"/>
              <a:t>Fenster das Menü mit „Add </a:t>
            </a:r>
            <a:r>
              <a:rPr lang="de-DE" dirty="0" err="1" smtClean="0"/>
              <a:t>file</a:t>
            </a:r>
            <a:r>
              <a:rPr lang="de-DE" dirty="0" smtClean="0"/>
              <a:t>...“ wählen. Aus einem Verzeichnis die Datei </a:t>
            </a:r>
          </a:p>
          <a:p>
            <a:pPr marL="457200" indent="-457200"/>
            <a:r>
              <a:rPr lang="de-DE" dirty="0" smtClean="0"/>
              <a:t>wählen, die unter die Versionskontrolle gestellt werden soll.</a:t>
            </a:r>
            <a:endParaRPr lang="de-DE" dirty="0">
              <a:solidFill>
                <a:srgbClr val="000000"/>
              </a:solidFill>
            </a:endParaRPr>
          </a:p>
          <a:p>
            <a:pPr marL="457200" indent="-457200"/>
            <a:endParaRPr lang="de-DE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84" y="2129577"/>
            <a:ext cx="2105319" cy="3982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3918599"/>
            <a:ext cx="4273683" cy="2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42118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Arbeit mit SVN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17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3. Nutzung von </a:t>
            </a:r>
            <a:r>
              <a:rPr lang="de-DE" sz="3600" dirty="0" err="1" smtClean="0"/>
              <a:t>RapidSVN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90500" y="1078454"/>
            <a:ext cx="8686800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/>
              <a:t>Das angelegte Verzeichnis im linken Fenster auswählen und „</a:t>
            </a:r>
            <a:r>
              <a:rPr lang="de-DE" dirty="0" err="1" smtClean="0"/>
              <a:t>Checkout</a:t>
            </a:r>
            <a:r>
              <a:rPr lang="de-DE" dirty="0" smtClean="0"/>
              <a:t>...“</a:t>
            </a:r>
          </a:p>
          <a:p>
            <a:pPr marL="457200" indent="-457200"/>
            <a:r>
              <a:rPr lang="de-DE" dirty="0" smtClean="0"/>
              <a:t>Wählen. Pfad angeben wo auf dem lokalen Rechner gearbeitet werden soll.</a:t>
            </a:r>
            <a:endParaRPr lang="de-DE" dirty="0">
              <a:solidFill>
                <a:srgbClr val="000000"/>
              </a:solidFill>
            </a:endParaRPr>
          </a:p>
          <a:p>
            <a:pPr marL="457200" indent="-457200"/>
            <a:endParaRPr lang="de-D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900443"/>
            <a:ext cx="2851687" cy="23623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76" y="1760696"/>
            <a:ext cx="3258005" cy="40582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183" y="4262362"/>
            <a:ext cx="3256633" cy="213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90521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Arbeit mit SVN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18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3. Nutzung von </a:t>
            </a:r>
            <a:r>
              <a:rPr lang="de-DE" sz="3600" dirty="0" err="1" smtClean="0"/>
              <a:t>RapidSVN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90500" y="1078454"/>
            <a:ext cx="8686800" cy="19389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/>
              <a:t>In das lokale Verzeichnis gehen (ich hatte auf diesen Rechner kein </a:t>
            </a:r>
          </a:p>
          <a:p>
            <a:pPr marL="457200" indent="-457200"/>
            <a:r>
              <a:rPr lang="de-DE" dirty="0" smtClean="0"/>
              <a:t>Laufwerk R). Veränderungen an Dateien vornehmen und regelmäßig </a:t>
            </a:r>
          </a:p>
          <a:p>
            <a:pPr marL="457200" indent="-457200"/>
            <a:r>
              <a:rPr lang="de-DE" dirty="0" smtClean="0"/>
              <a:t>„SVN </a:t>
            </a:r>
            <a:r>
              <a:rPr lang="de-DE" dirty="0" err="1" smtClean="0"/>
              <a:t>commit</a:t>
            </a:r>
            <a:r>
              <a:rPr lang="de-DE" dirty="0" smtClean="0"/>
              <a:t> ...“ – lokale Dateien zum SVN-Server bewegen</a:t>
            </a:r>
          </a:p>
          <a:p>
            <a:pPr marL="457200" indent="-457200"/>
            <a:r>
              <a:rPr lang="de-DE" dirty="0" smtClean="0">
                <a:solidFill>
                  <a:srgbClr val="000000"/>
                </a:solidFill>
              </a:rPr>
              <a:t>„SVN Update“ – kontrollieren, ob neue Versionen auf dem SVN-Server </a:t>
            </a:r>
          </a:p>
          <a:p>
            <a:pPr marL="457200" indent="-457200"/>
            <a:r>
              <a:rPr lang="de-DE" dirty="0" smtClean="0">
                <a:solidFill>
                  <a:srgbClr val="000000"/>
                </a:solidFill>
              </a:rPr>
              <a:t>liegen</a:t>
            </a:r>
            <a:endParaRPr lang="de-DE" dirty="0">
              <a:solidFill>
                <a:srgbClr val="000000"/>
              </a:solidFill>
            </a:endParaRPr>
          </a:p>
          <a:p>
            <a:pPr marL="457200" indent="-457200"/>
            <a:endParaRPr lang="de-DE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924944"/>
            <a:ext cx="5868144" cy="333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48493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4</a:t>
            </a:r>
            <a:r>
              <a:rPr lang="de-DE" sz="3600" dirty="0" smtClean="0"/>
              <a:t>. </a:t>
            </a:r>
            <a:r>
              <a:rPr lang="de-DE" sz="3600" dirty="0"/>
              <a:t>Individuelle Arbeit mit SVN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42999"/>
            <a:ext cx="8686800" cy="126188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/>
              <a:t>Der Nutzer bk004 hat sich auf dem Rechner </a:t>
            </a:r>
          </a:p>
          <a:p>
            <a:pPr marL="457200" indent="-457200"/>
            <a:r>
              <a:rPr lang="de-DE" b="1" dirty="0" smtClean="0"/>
              <a:t>unicomp.uni-rostock.de</a:t>
            </a:r>
            <a:r>
              <a:rPr lang="de-DE" dirty="0" smtClean="0"/>
              <a:t> </a:t>
            </a:r>
          </a:p>
          <a:p>
            <a:pPr marL="457200" indent="-457200"/>
            <a:r>
              <a:rPr lang="de-DE" dirty="0" smtClean="0"/>
              <a:t>eingewählt und die dortige </a:t>
            </a:r>
            <a:r>
              <a:rPr lang="de-DE" dirty="0" err="1" smtClean="0"/>
              <a:t>RapidSVN</a:t>
            </a:r>
            <a:r>
              <a:rPr lang="de-DE" dirty="0" smtClean="0"/>
              <a:t> Installation gestartet.</a:t>
            </a:r>
            <a:endParaRPr lang="de-DE" dirty="0"/>
          </a:p>
          <a:p>
            <a:pPr marL="457200" indent="-457200"/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09799"/>
            <a:ext cx="6103732" cy="409952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Imperative Programmierung - Arbeit mit SVN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FF1E34-EA48-4E24-BD63-6191931B4DDE}" type="slidenum">
              <a:rPr lang="en-US" smtClean="0"/>
              <a:pPr>
                <a:defRPr/>
              </a:pPr>
              <a:t>19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8960498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Arbeit mit SVN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2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1.Informationen zu SVN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42999"/>
            <a:ext cx="8686800" cy="249299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/>
              <a:t>Kenntnisse zum Umgang mit SVN sind notwendig, da Hausaufgaben-</a:t>
            </a:r>
          </a:p>
          <a:p>
            <a:pPr marL="457200" indent="-457200"/>
            <a:r>
              <a:rPr lang="de-DE" dirty="0" err="1" smtClean="0"/>
              <a:t>abgabe</a:t>
            </a:r>
            <a:r>
              <a:rPr lang="de-DE" dirty="0" smtClean="0"/>
              <a:t> nur über einen SVN-Server möglich ist.</a:t>
            </a:r>
          </a:p>
          <a:p>
            <a:pPr marL="457200" indent="-457200"/>
            <a:r>
              <a:rPr lang="de-DE" dirty="0" smtClean="0"/>
              <a:t>Bei der Suche im Internet kommt man schnell zu (auch verwirrenden)</a:t>
            </a:r>
          </a:p>
          <a:p>
            <a:pPr marL="457200" indent="-457200"/>
            <a:r>
              <a:rPr lang="de-DE" dirty="0" smtClean="0"/>
              <a:t>Informationen. Wir werden ein grafisches Tool („</a:t>
            </a:r>
            <a:r>
              <a:rPr lang="de-DE" dirty="0" err="1" smtClean="0"/>
              <a:t>RapidSVN</a:t>
            </a:r>
            <a:r>
              <a:rPr lang="de-DE" dirty="0" smtClean="0"/>
              <a:t>“) nutzen.</a:t>
            </a:r>
          </a:p>
          <a:p>
            <a:pPr marL="457200" indent="-457200"/>
            <a:r>
              <a:rPr lang="de-DE" dirty="0" smtClean="0"/>
              <a:t>Im Labor auch </a:t>
            </a:r>
            <a:r>
              <a:rPr lang="de-DE" dirty="0" err="1" smtClean="0"/>
              <a:t>TortoiseSVN</a:t>
            </a:r>
            <a:r>
              <a:rPr lang="de-DE" dirty="0" smtClean="0"/>
              <a:t>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/>
              <a:t>	</a:t>
            </a:r>
          </a:p>
          <a:p>
            <a:pPr marL="457200" indent="-457200"/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29" y="2673907"/>
            <a:ext cx="2736305" cy="350539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673907"/>
            <a:ext cx="4813362" cy="347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06773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4</a:t>
            </a:r>
            <a:r>
              <a:rPr lang="de-DE" sz="3600" dirty="0" smtClean="0"/>
              <a:t>. </a:t>
            </a:r>
            <a:r>
              <a:rPr lang="de-DE" sz="3600" dirty="0"/>
              <a:t>Individuelle Arbeit mit SVN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42999"/>
            <a:ext cx="8686800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/>
              <a:t>Unter Lesezeichen wählt er „Neue Arbeitskopie auschecken“, weil er weiß, </a:t>
            </a:r>
          </a:p>
          <a:p>
            <a:pPr marL="457200" indent="-457200"/>
            <a:r>
              <a:rPr lang="de-DE" dirty="0" smtClean="0"/>
              <a:t>dass auf den SVN-Server für ihn ein Verzeichnis schon bereitsteht. </a:t>
            </a:r>
            <a:endParaRPr lang="de-DE" dirty="0"/>
          </a:p>
          <a:p>
            <a:pPr marL="457200" indent="-457200"/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Imperative Programmierung - Arbeit mit SVN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FF1E34-EA48-4E24-BD63-6191931B4DDE}" type="slidenum">
              <a:rPr lang="en-US" smtClean="0"/>
              <a:pPr>
                <a:defRPr/>
              </a:pPr>
              <a:t>20</a:t>
            </a:fld>
            <a:endParaRPr lang="en-US" sz="1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32856"/>
            <a:ext cx="6205849" cy="41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79962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4. </a:t>
            </a:r>
            <a:r>
              <a:rPr lang="de-DE" sz="3600" dirty="0"/>
              <a:t>Individuelle Arbeit mit SVN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42999"/>
            <a:ext cx="8686800" cy="132343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/>
              <a:t>Unter URL gibt es den Pfad für sein angelegtes Verzeichnis an.</a:t>
            </a:r>
          </a:p>
          <a:p>
            <a:pPr marL="457200" indent="-457200"/>
            <a:r>
              <a:rPr lang="de-DE" b="1" dirty="0" smtClean="0">
                <a:solidFill>
                  <a:srgbClr val="0070C0"/>
                </a:solidFill>
              </a:rPr>
              <a:t>https://svn.informatik.uni-rostock.de/lehre/ip2017/playground/bwin</a:t>
            </a:r>
            <a:r>
              <a:rPr lang="de-DE" dirty="0" smtClean="0"/>
              <a:t> </a:t>
            </a:r>
          </a:p>
          <a:p>
            <a:pPr marL="457200" indent="-457200"/>
            <a:r>
              <a:rPr lang="de-DE" dirty="0" smtClean="0"/>
              <a:t>Er möchte diese Daten über den Pfad R:\Imp2019\</a:t>
            </a:r>
            <a:r>
              <a:rPr lang="de-DE" b="1" dirty="0" smtClean="0">
                <a:solidFill>
                  <a:srgbClr val="FF0000"/>
                </a:solidFill>
              </a:rPr>
              <a:t>bwin</a:t>
            </a:r>
            <a:r>
              <a:rPr lang="de-DE" dirty="0" smtClean="0"/>
              <a:t> in einem </a:t>
            </a:r>
          </a:p>
          <a:p>
            <a:pPr marL="457200" indent="-457200"/>
            <a:r>
              <a:rPr lang="de-DE" dirty="0" smtClean="0"/>
              <a:t>leeren Verzeichnis ablegen und Veränderungen dort vornehmen. 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Imperative Programmierung - Arbeit mit SVN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FF1E34-EA48-4E24-BD63-6191931B4DDE}" type="slidenum">
              <a:rPr lang="en-US" smtClean="0"/>
              <a:pPr>
                <a:defRPr/>
              </a:pPr>
              <a:t>21</a:t>
            </a:fld>
            <a:endParaRPr lang="en-US" sz="1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585247"/>
            <a:ext cx="5272622" cy="3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4942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4. </a:t>
            </a:r>
            <a:r>
              <a:rPr lang="de-DE" sz="3600" dirty="0"/>
              <a:t>Individuelle Arbeit mit SVN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42999"/>
            <a:ext cx="86868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/>
              <a:t>Nach Eingabe seiner Benutzerdaten sind unter Lesezeichen der </a:t>
            </a:r>
          </a:p>
          <a:p>
            <a:pPr marL="457200" indent="-457200"/>
            <a:r>
              <a:rPr lang="de-DE" dirty="0" smtClean="0"/>
              <a:t>Zugriffspfad gespeichert.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Imperative Programmierung - Arbeit mit SVN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FF1E34-EA48-4E24-BD63-6191931B4DDE}" type="slidenum">
              <a:rPr lang="en-US" smtClean="0"/>
              <a:pPr>
                <a:defRPr/>
              </a:pPr>
              <a:t>22</a:t>
            </a:fld>
            <a:endParaRPr lang="en-US" sz="14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150" y="1921732"/>
            <a:ext cx="6285350" cy="441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77556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4. </a:t>
            </a:r>
            <a:r>
              <a:rPr lang="de-DE" sz="3600" dirty="0"/>
              <a:t>Individuelle Arbeit mit SVN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23528" y="1150682"/>
            <a:ext cx="86868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/>
              <a:t>Auch hier kann er im rechten Fenster Verzeichnisse anlegen</a:t>
            </a:r>
          </a:p>
          <a:p>
            <a:pPr marL="457200" indent="-457200"/>
            <a:endParaRPr lang="de-DE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Imperative Programmierung - Arbeit mit SVN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FF1E34-EA48-4E24-BD63-6191931B4DDE}" type="slidenum">
              <a:rPr lang="en-US" smtClean="0"/>
              <a:pPr>
                <a:defRPr/>
              </a:pPr>
              <a:t>23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82494"/>
            <a:ext cx="5490532" cy="370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75180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4. </a:t>
            </a:r>
            <a:r>
              <a:rPr lang="de-DE" sz="3600" dirty="0"/>
              <a:t>Individuelle Arbeit mit SVN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23528" y="1150682"/>
            <a:ext cx="8686800" cy="163121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/>
              <a:t>Obwohl die Verzeichnisse noch leer sind, sollen diese auch auf den SVN-</a:t>
            </a:r>
          </a:p>
          <a:p>
            <a:pPr marL="457200" indent="-457200"/>
            <a:r>
              <a:rPr lang="de-DE" dirty="0" smtClean="0"/>
              <a:t>Server schon angelegt werden. </a:t>
            </a:r>
          </a:p>
          <a:p>
            <a:pPr marL="457200" indent="-457200"/>
            <a:r>
              <a:rPr lang="de-DE" dirty="0" smtClean="0"/>
              <a:t>Er wählt „committen...“ und gibt im Meldungsfenster den Grund für die </a:t>
            </a:r>
          </a:p>
          <a:p>
            <a:pPr marL="457200" indent="-457200"/>
            <a:r>
              <a:rPr lang="de-DE" dirty="0" smtClean="0"/>
              <a:t>Änderung an. </a:t>
            </a:r>
          </a:p>
          <a:p>
            <a:pPr marL="457200" indent="-457200"/>
            <a:endParaRPr lang="de-DE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Imperative Programmierung - Arbeit mit SVN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FF1E34-EA48-4E24-BD63-6191931B4DDE}" type="slidenum">
              <a:rPr lang="en-US" smtClean="0"/>
              <a:pPr>
                <a:defRPr/>
              </a:pPr>
              <a:t>24</a:t>
            </a:fld>
            <a:endParaRPr lang="en-US" sz="1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7" y="2465556"/>
            <a:ext cx="4936154" cy="33276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628662"/>
            <a:ext cx="2561212" cy="246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1766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4. </a:t>
            </a:r>
            <a:r>
              <a:rPr lang="de-DE" sz="3600" dirty="0"/>
              <a:t>Individuelle Arbeit mit SVN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23528" y="1150682"/>
            <a:ext cx="8686800" cy="163121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/>
              <a:t>Um die Abgabe von Hausaufgaben zu testen, hat der Nutzer schon 2 </a:t>
            </a:r>
          </a:p>
          <a:p>
            <a:pPr marL="457200" indent="-457200"/>
            <a:r>
              <a:rPr lang="de-DE" dirty="0" smtClean="0"/>
              <a:t>Dateien in einem anderen Verzeichnis bereitgelegt („ha01_aufgabe1.c“ und </a:t>
            </a:r>
          </a:p>
          <a:p>
            <a:pPr marL="457200" indent="-457200"/>
            <a:r>
              <a:rPr lang="de-DE" dirty="0" smtClean="0"/>
              <a:t>„ha01_Aufgabe2.pdf“, diese kopiert er mit dem </a:t>
            </a:r>
            <a:r>
              <a:rPr lang="de-DE" b="1" dirty="0" smtClean="0"/>
              <a:t>Windows-Explorer</a:t>
            </a:r>
            <a:r>
              <a:rPr lang="de-DE" dirty="0" smtClean="0"/>
              <a:t> in das </a:t>
            </a:r>
          </a:p>
          <a:p>
            <a:pPr marL="457200" indent="-457200"/>
            <a:r>
              <a:rPr lang="de-DE" dirty="0" smtClean="0"/>
              <a:t>Verzeichnis „</a:t>
            </a:r>
            <a:r>
              <a:rPr lang="de-DE" dirty="0" err="1" smtClean="0"/>
              <a:t>bwin</a:t>
            </a:r>
            <a:r>
              <a:rPr lang="de-DE" dirty="0" smtClean="0"/>
              <a:t>“( Kopieren außerhalb von </a:t>
            </a:r>
            <a:r>
              <a:rPr lang="de-DE" dirty="0" err="1" smtClean="0"/>
              <a:t>RapidSVN</a:t>
            </a:r>
            <a:r>
              <a:rPr lang="de-DE" dirty="0" smtClean="0"/>
              <a:t>).</a:t>
            </a:r>
          </a:p>
          <a:p>
            <a:pPr marL="457200" indent="-457200"/>
            <a:endParaRPr lang="de-DE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Imperative Programmierung - Arbeit mit SVN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FF1E34-EA48-4E24-BD63-6191931B4DDE}" type="slidenum">
              <a:rPr lang="en-US" smtClean="0"/>
              <a:pPr>
                <a:defRPr/>
              </a:pPr>
              <a:t>25</a:t>
            </a:fld>
            <a:endParaRPr lang="en-US" sz="1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35" y="2740481"/>
            <a:ext cx="2567836" cy="18508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364" y="3462110"/>
            <a:ext cx="4499992" cy="253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3842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4</a:t>
            </a:r>
            <a:r>
              <a:rPr lang="de-DE" sz="3600" dirty="0" smtClean="0"/>
              <a:t>. </a:t>
            </a:r>
            <a:r>
              <a:rPr lang="de-DE" sz="3600" dirty="0"/>
              <a:t>Individuelle Arbeit mit SVN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23528" y="1150682"/>
            <a:ext cx="8686800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/>
              <a:t>Im </a:t>
            </a:r>
            <a:r>
              <a:rPr lang="de-DE" dirty="0" err="1" smtClean="0"/>
              <a:t>RapidSVN</a:t>
            </a:r>
            <a:r>
              <a:rPr lang="de-DE" dirty="0" smtClean="0"/>
              <a:t>-Fenster sind diese Dateien nun mit einen kleinen „?“ </a:t>
            </a:r>
          </a:p>
          <a:p>
            <a:pPr marL="457200" indent="-457200"/>
            <a:r>
              <a:rPr lang="de-DE" dirty="0" smtClean="0"/>
              <a:t>versehen, da sie noch nicht der Versionskontrolle unterstehen.</a:t>
            </a:r>
          </a:p>
          <a:p>
            <a:pPr marL="457200" indent="-457200"/>
            <a:endParaRPr lang="de-DE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Imperative Programmierung - Arbeit mit SVN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FF1E34-EA48-4E24-BD63-6191931B4DDE}" type="slidenum">
              <a:rPr lang="en-US" smtClean="0"/>
              <a:pPr>
                <a:defRPr/>
              </a:pPr>
              <a:t>26</a:t>
            </a:fld>
            <a:endParaRPr lang="en-US" sz="14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74337"/>
            <a:ext cx="6077225" cy="4089277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 bwMode="auto">
          <a:xfrm>
            <a:off x="4470670" y="3177320"/>
            <a:ext cx="217984" cy="360040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827418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4</a:t>
            </a:r>
            <a:r>
              <a:rPr lang="de-DE" sz="3600" dirty="0" smtClean="0"/>
              <a:t>. </a:t>
            </a:r>
            <a:r>
              <a:rPr lang="de-DE" sz="3600" dirty="0"/>
              <a:t>Individuelle Arbeit mit SVN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23528" y="1150682"/>
            <a:ext cx="8686800" cy="132343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/>
              <a:t>Durch Hinzufügen ( erstes Symbol in der Symbolleiste oder Menüpunkt </a:t>
            </a:r>
          </a:p>
          <a:p>
            <a:pPr marL="457200" indent="-457200"/>
            <a:r>
              <a:rPr lang="de-DE" dirty="0" smtClean="0"/>
              <a:t>„Hinzufügen“) werden die beiden Dateien in die Liste der Daten zur </a:t>
            </a:r>
          </a:p>
          <a:p>
            <a:pPr marL="457200" indent="-457200"/>
            <a:r>
              <a:rPr lang="de-DE" dirty="0" smtClean="0"/>
              <a:t>Versionskontrolle aufgenommen.</a:t>
            </a:r>
          </a:p>
          <a:p>
            <a:pPr marL="457200" indent="-457200"/>
            <a:endParaRPr lang="de-DE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Imperative Programmierung - Arbeit mit SVN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FF1E34-EA48-4E24-BD63-6191931B4DDE}" type="slidenum">
              <a:rPr lang="en-US" smtClean="0"/>
              <a:pPr>
                <a:defRPr/>
              </a:pPr>
              <a:t>27</a:t>
            </a:fld>
            <a:endParaRPr lang="en-US" sz="1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17482"/>
            <a:ext cx="5616624" cy="3788605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 bwMode="auto">
          <a:xfrm>
            <a:off x="1006624" y="2562746"/>
            <a:ext cx="362000" cy="217463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5724128" y="3519064"/>
            <a:ext cx="2362200" cy="918396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12221254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4</a:t>
            </a:r>
            <a:r>
              <a:rPr lang="de-DE" sz="3600" dirty="0" smtClean="0"/>
              <a:t>. </a:t>
            </a:r>
            <a:r>
              <a:rPr lang="de-DE" sz="3600" dirty="0"/>
              <a:t>Individuelle Arbeit mit SVN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287691" y="1028787"/>
            <a:ext cx="8686800" cy="163121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/>
              <a:t>Nun werden die Dateien auf dem SVN-Server abgelegt („</a:t>
            </a:r>
            <a:r>
              <a:rPr lang="de-DE" dirty="0" err="1" smtClean="0"/>
              <a:t>Commiten</a:t>
            </a:r>
            <a:r>
              <a:rPr lang="de-DE" dirty="0" smtClean="0"/>
              <a:t>...“).</a:t>
            </a:r>
          </a:p>
          <a:p>
            <a:pPr marL="457200" indent="-457200"/>
            <a:r>
              <a:rPr lang="de-DE" dirty="0" smtClean="0"/>
              <a:t>Anschließend der Kommentar zum Änderungsgrund auf dem SVN-Server </a:t>
            </a:r>
          </a:p>
          <a:p>
            <a:pPr marL="457200" indent="-457200"/>
            <a:r>
              <a:rPr lang="de-DE" dirty="0" smtClean="0"/>
              <a:t>eingeben. Wenn die Hausaufgaben korrekt sind, ist die Abgabe damit </a:t>
            </a:r>
          </a:p>
          <a:p>
            <a:pPr marL="457200" indent="-457200"/>
            <a:r>
              <a:rPr lang="de-DE" dirty="0" smtClean="0"/>
              <a:t>beendet.</a:t>
            </a:r>
          </a:p>
          <a:p>
            <a:pPr marL="457200" indent="-457200"/>
            <a:endParaRPr lang="de-DE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Imperative Programmierung - Arbeit mit SVN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FF1E34-EA48-4E24-BD63-6191931B4DDE}" type="slidenum">
              <a:rPr lang="en-US" smtClean="0"/>
              <a:pPr>
                <a:defRPr/>
              </a:pPr>
              <a:t>28</a:t>
            </a:fld>
            <a:endParaRPr lang="en-US" sz="1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10" y="2281169"/>
            <a:ext cx="4476043" cy="30136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300" y="3212976"/>
            <a:ext cx="4328100" cy="291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80232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4. weitere </a:t>
            </a:r>
            <a:r>
              <a:rPr lang="de-DE" sz="3600" dirty="0"/>
              <a:t>Arbeit mit SVN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23528" y="1150682"/>
            <a:ext cx="8686800" cy="19389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/>
              <a:t>Man kann sich die Änderungsgeschichte auf den SVN-Server ansehen.</a:t>
            </a:r>
          </a:p>
          <a:p>
            <a:pPr marL="457200" indent="-457200"/>
            <a:r>
              <a:rPr lang="de-DE" dirty="0" smtClean="0"/>
              <a:t>Verzeichnis oder Datei auswählen und Symbol für Versionsgeschichte </a:t>
            </a:r>
          </a:p>
          <a:p>
            <a:pPr marL="457200" indent="-457200"/>
            <a:r>
              <a:rPr lang="de-DE" dirty="0" smtClean="0"/>
              <a:t>Auswählen (oder Menüpunkt „Log...“).</a:t>
            </a:r>
          </a:p>
          <a:p>
            <a:pPr marL="457200" indent="-457200"/>
            <a:r>
              <a:rPr lang="de-DE" dirty="0" smtClean="0"/>
              <a:t>Bei einem erfolgreichen Commit wird eine neue Revision </a:t>
            </a:r>
          </a:p>
          <a:p>
            <a:pPr marL="457200" indent="-457200"/>
            <a:r>
              <a:rPr lang="de-DE" dirty="0" smtClean="0"/>
              <a:t>(Versionsnummer) erzeugt.</a:t>
            </a:r>
          </a:p>
          <a:p>
            <a:pPr marL="457200" indent="-457200"/>
            <a:endParaRPr lang="de-DE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Imperative Programmierung - Arbeit mit SVN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FF1E34-EA48-4E24-BD63-6191931B4DDE}" type="slidenum">
              <a:rPr lang="en-US" smtClean="0"/>
              <a:pPr>
                <a:defRPr/>
              </a:pPr>
              <a:t>29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66391"/>
            <a:ext cx="5184576" cy="348005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2699792" y="3068960"/>
            <a:ext cx="362000" cy="217463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935814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Arbeit mit SVN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3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2. Arbeit in Gruppen mit SVN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42999"/>
            <a:ext cx="8686800" cy="1877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/>
              <a:t>	Übungsleiter Karstens möchte über SVN allen Mitgliedern der Übungsgruppen ein Verzeichnis zur Verfügung stellen, in dem Quelltextdateien (Quelltexte) stehen, die den Studierenden in der Übung zur Verfügung gestellt werden sollen.</a:t>
            </a:r>
          </a:p>
          <a:p>
            <a:pPr marL="457200" indent="-457200"/>
            <a:endParaRPr lang="de-DE" dirty="0"/>
          </a:p>
          <a:p>
            <a:pPr marL="457200" indent="-457200"/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4619406" y="3014609"/>
            <a:ext cx="1944216" cy="9846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SVN-Server</a:t>
            </a: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203207" y="4941168"/>
            <a:ext cx="1944216" cy="9846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smtClean="0"/>
              <a:t>Rechner mit </a:t>
            </a:r>
            <a:r>
              <a:rPr lang="de-DE" sz="1800" dirty="0" err="1" smtClean="0"/>
              <a:t>account</a:t>
            </a:r>
            <a:r>
              <a:rPr lang="de-DE" sz="1800" dirty="0" smtClean="0"/>
              <a:t> von Harry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4716016" y="4939954"/>
            <a:ext cx="1944216" cy="9846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800" dirty="0"/>
              <a:t>Rechner mit </a:t>
            </a:r>
            <a:r>
              <a:rPr lang="de-DE" sz="1800" dirty="0" err="1"/>
              <a:t>account</a:t>
            </a:r>
            <a:r>
              <a:rPr lang="de-DE" sz="1800" dirty="0"/>
              <a:t> von S</a:t>
            </a:r>
            <a:r>
              <a:rPr lang="de-DE" sz="1800" dirty="0" smtClean="0"/>
              <a:t>ally</a:t>
            </a:r>
            <a:endParaRPr lang="de-DE" sz="18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179512" y="3020436"/>
            <a:ext cx="1944216" cy="984628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800" dirty="0"/>
              <a:t>Rechner mit </a:t>
            </a:r>
            <a:r>
              <a:rPr lang="de-DE" sz="1800" dirty="0" err="1"/>
              <a:t>account</a:t>
            </a:r>
            <a:r>
              <a:rPr lang="de-DE" sz="1800" dirty="0"/>
              <a:t> </a:t>
            </a:r>
            <a:r>
              <a:rPr lang="de-DE" sz="1800" dirty="0" smtClean="0"/>
              <a:t>Karstens</a:t>
            </a:r>
            <a:endParaRPr lang="de-DE" sz="18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Zylinder 18"/>
          <p:cNvSpPr/>
          <p:nvPr/>
        </p:nvSpPr>
        <p:spPr bwMode="auto">
          <a:xfrm>
            <a:off x="2403212" y="3506923"/>
            <a:ext cx="1736739" cy="648072"/>
          </a:xfrm>
          <a:prstGeom prst="can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 smtClean="0"/>
              <a:t>practice</a:t>
            </a:r>
            <a:r>
              <a:rPr lang="de-DE" sz="1400" dirty="0" smtClean="0"/>
              <a:t>/</a:t>
            </a:r>
            <a:r>
              <a:rPr lang="de-DE" sz="1400" dirty="0" err="1" smtClean="0"/>
              <a:t>win</a:t>
            </a:r>
            <a:r>
              <a:rPr lang="de-DE" sz="1400" dirty="0" smtClean="0"/>
              <a:t>/ueb02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3" name="Gerade Verbindung mit Pfeil 12"/>
          <p:cNvCxnSpPr>
            <a:stCxn id="18" idx="3"/>
            <a:endCxn id="19" idx="2"/>
          </p:cNvCxnSpPr>
          <p:nvPr/>
        </p:nvCxnSpPr>
        <p:spPr bwMode="auto">
          <a:xfrm>
            <a:off x="2123728" y="3512750"/>
            <a:ext cx="279484" cy="318209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7544180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4. weitere </a:t>
            </a:r>
            <a:r>
              <a:rPr lang="de-DE" sz="3600" dirty="0"/>
              <a:t>Arbeit mit SVN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23528" y="1150682"/>
            <a:ext cx="8686800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/>
              <a:t>Um kleine Änderungen in C-Dateien vornehmen zu können, wollen wir </a:t>
            </a:r>
          </a:p>
          <a:p>
            <a:pPr marL="457200" indent="-457200"/>
            <a:r>
              <a:rPr lang="de-DE" dirty="0" smtClean="0"/>
              <a:t>Notepad++ als Editor in </a:t>
            </a:r>
            <a:r>
              <a:rPr lang="de-DE" dirty="0" err="1" smtClean="0"/>
              <a:t>RapidSVN</a:t>
            </a:r>
            <a:r>
              <a:rPr lang="de-DE" dirty="0" smtClean="0"/>
              <a:t> nutzen.</a:t>
            </a:r>
          </a:p>
          <a:p>
            <a:pPr marL="457200" indent="-457200"/>
            <a:r>
              <a:rPr lang="de-DE" dirty="0" smtClean="0"/>
              <a:t>Menü „Ansicht“ </a:t>
            </a:r>
            <a:r>
              <a:rPr lang="de-DE" dirty="0" smtClean="0">
                <a:sym typeface="Wingdings" panose="05000000000000000000" pitchFamily="2" charset="2"/>
              </a:rPr>
              <a:t> „Einstellungen“</a:t>
            </a:r>
            <a:endParaRPr lang="de-DE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Imperative Programmierung - Arbeit mit SVN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FF1E34-EA48-4E24-BD63-6191931B4DDE}" type="slidenum">
              <a:rPr lang="en-US" smtClean="0"/>
              <a:pPr>
                <a:defRPr/>
              </a:pPr>
              <a:t>30</a:t>
            </a:fld>
            <a:endParaRPr lang="en-US" sz="1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20888"/>
            <a:ext cx="4512713" cy="30327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396" y="3063144"/>
            <a:ext cx="4483705" cy="30171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 bwMode="auto">
          <a:xfrm>
            <a:off x="3702277" y="4001460"/>
            <a:ext cx="3015941" cy="634435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067944" y="4757644"/>
            <a:ext cx="362000" cy="217463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23151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4. Änderungen an Dateien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23528" y="1150682"/>
            <a:ext cx="8686800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/>
              <a:t>Ist Notepad++ als Standard-Editor Notepad++ eingetragen, können </a:t>
            </a:r>
          </a:p>
          <a:p>
            <a:pPr marL="457200" indent="-457200"/>
            <a:r>
              <a:rPr lang="de-DE" dirty="0" smtClean="0"/>
              <a:t>nachträgliche Änderungen an C-Dateien vorgenommen werden. </a:t>
            </a:r>
          </a:p>
          <a:p>
            <a:pPr marL="457200" indent="-457200"/>
            <a:r>
              <a:rPr lang="de-DE" dirty="0" smtClean="0"/>
              <a:t>Menü „Bearbeiten“ </a:t>
            </a:r>
            <a:r>
              <a:rPr lang="de-DE" dirty="0" smtClean="0">
                <a:sym typeface="Wingdings" panose="05000000000000000000" pitchFamily="2" charset="2"/>
              </a:rPr>
              <a:t> Quelltext editieren und anschließend speichern.</a:t>
            </a:r>
            <a:endParaRPr lang="de-DE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Imperative Programmierung - Arbeit mit SVN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FF1E34-EA48-4E24-BD63-6191931B4DDE}" type="slidenum">
              <a:rPr lang="en-US" smtClean="0"/>
              <a:pPr>
                <a:defRPr/>
              </a:pPr>
              <a:t>31</a:t>
            </a:fld>
            <a:endParaRPr lang="en-US" sz="1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9" y="2245949"/>
            <a:ext cx="4430159" cy="3347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832" y="2420888"/>
            <a:ext cx="3312368" cy="23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78114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4. Änderungen an Dateien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23528" y="1150682"/>
            <a:ext cx="8686800" cy="163121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/>
              <a:t>Die geänderte Datei ist rot markiert.</a:t>
            </a:r>
          </a:p>
          <a:p>
            <a:pPr marL="457200" indent="-457200"/>
            <a:r>
              <a:rPr lang="de-DE" dirty="0" smtClean="0"/>
              <a:t>Mit Rechtsklick und Menüpunkt „</a:t>
            </a:r>
            <a:r>
              <a:rPr lang="de-DE" dirty="0" err="1" smtClean="0"/>
              <a:t>Comitten</a:t>
            </a:r>
            <a:r>
              <a:rPr lang="de-DE" dirty="0" smtClean="0"/>
              <a:t>...“ kann der Änderungsgrund </a:t>
            </a:r>
          </a:p>
          <a:p>
            <a:pPr marL="457200" indent="-457200"/>
            <a:r>
              <a:rPr lang="de-DE" dirty="0" smtClean="0"/>
              <a:t>angegeben werden und einen neue Version auf dem SVN-Server</a:t>
            </a:r>
          </a:p>
          <a:p>
            <a:pPr marL="457200" indent="-457200"/>
            <a:r>
              <a:rPr lang="de-DE" dirty="0" smtClean="0"/>
              <a:t>abgelegt werden. (Oder 4. Symbol der Symbolleiste         )</a:t>
            </a:r>
          </a:p>
          <a:p>
            <a:pPr marL="457200" indent="-457200"/>
            <a:endParaRPr lang="de-DE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Imperative Programmierung - Arbeit mit SVN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FF1E34-EA48-4E24-BD63-6191931B4DDE}" type="slidenum">
              <a:rPr lang="en-US" smtClean="0"/>
              <a:pPr>
                <a:defRPr/>
              </a:pPr>
              <a:t>32</a:t>
            </a:fld>
            <a:endParaRPr lang="en-US" sz="14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20888"/>
            <a:ext cx="4752528" cy="31999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69" y="3417838"/>
            <a:ext cx="4184862" cy="280901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 bwMode="auto">
          <a:xfrm>
            <a:off x="3003859" y="3063144"/>
            <a:ext cx="362000" cy="217463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27584" y="2708920"/>
            <a:ext cx="216024" cy="181709"/>
          </a:xfrm>
          <a:prstGeom prst="ellipse">
            <a:avLst/>
          </a:prstGeom>
          <a:noFill/>
          <a:ln w="38100" cap="sq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296000" y="2217482"/>
            <a:ext cx="220216" cy="187577"/>
          </a:xfrm>
          <a:prstGeom prst="ellipse">
            <a:avLst/>
          </a:prstGeom>
          <a:noFill/>
          <a:ln w="38100" cap="sq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668684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6. Generelle Hinweise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280531" y="996482"/>
            <a:ext cx="8686800" cy="56323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/>
              <a:t>Generell sollte man bevor man an Dateien Änderungen vornimmt,</a:t>
            </a:r>
          </a:p>
          <a:p>
            <a:pPr marL="457200" indent="-457200"/>
            <a:r>
              <a:rPr lang="de-DE" dirty="0" smtClean="0"/>
              <a:t>ein Update auf die neueste Version der Datei vornehmen!</a:t>
            </a:r>
          </a:p>
          <a:p>
            <a:pPr marL="457200" indent="-457200"/>
            <a:endParaRPr lang="de-DE" dirty="0"/>
          </a:p>
          <a:p>
            <a:pPr marL="457200" indent="-457200"/>
            <a:r>
              <a:rPr lang="de-DE" dirty="0" smtClean="0"/>
              <a:t>Prinzipiell lassen sich aber auch ältere Versionen wieder rekonstruieren </a:t>
            </a:r>
          </a:p>
          <a:p>
            <a:pPr marL="457200" indent="-457200"/>
            <a:r>
              <a:rPr lang="de-DE" dirty="0" smtClean="0"/>
              <a:t>(über die Versionsnummer).</a:t>
            </a:r>
          </a:p>
          <a:p>
            <a:pPr marL="457200" indent="-457200"/>
            <a:endParaRPr lang="de-DE" dirty="0"/>
          </a:p>
          <a:p>
            <a:pPr marL="457200" indent="-457200"/>
            <a:r>
              <a:rPr lang="de-DE" dirty="0" smtClean="0"/>
              <a:t>Änderungen an PDF-Dateien erfolgen einfach durch ersetzen der Datei mit </a:t>
            </a:r>
          </a:p>
          <a:p>
            <a:pPr marL="457200" indent="-457200"/>
            <a:r>
              <a:rPr lang="de-DE" dirty="0" smtClean="0"/>
              <a:t>dem Windows-Explorer und anschließend „committen“.</a:t>
            </a:r>
          </a:p>
          <a:p>
            <a:pPr marL="457200" indent="-457200"/>
            <a:endParaRPr lang="de-DE" dirty="0"/>
          </a:p>
          <a:p>
            <a:pPr marL="457200" indent="-457200"/>
            <a:r>
              <a:rPr lang="de-DE" dirty="0" smtClean="0"/>
              <a:t>Auch beim Löschen von Dateien ist ein „committen“ notwendig.</a:t>
            </a:r>
          </a:p>
          <a:p>
            <a:pPr marL="457200" indent="-457200"/>
            <a:endParaRPr lang="de-DE" dirty="0"/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Auf dem SVN-Server sind die folgenden Verzeichnisse nutzbar.</a:t>
            </a:r>
          </a:p>
          <a:p>
            <a:pPr marL="457200" indent="-457200"/>
            <a:r>
              <a:rPr lang="de-DE" dirty="0" smtClean="0"/>
              <a:t>https://svn.informatik.uni-rostock.de/lehre/ip2019/public</a:t>
            </a:r>
          </a:p>
          <a:p>
            <a:pPr marL="457200" indent="-457200"/>
            <a:r>
              <a:rPr lang="de-DE" dirty="0">
                <a:solidFill>
                  <a:srgbClr val="0070C0"/>
                </a:solidFill>
              </a:rPr>
              <a:t>https://</a:t>
            </a:r>
            <a:r>
              <a:rPr lang="de-DE" dirty="0" smtClean="0">
                <a:solidFill>
                  <a:srgbClr val="0070C0"/>
                </a:solidFill>
              </a:rPr>
              <a:t>svn.informatik.uni-rostock.de/lehre/ip2019/groups/</a:t>
            </a:r>
            <a:r>
              <a:rPr lang="de-DE" i="1" dirty="0" smtClean="0">
                <a:solidFill>
                  <a:srgbClr val="FF0000"/>
                </a:solidFill>
              </a:rPr>
              <a:t>00</a:t>
            </a:r>
          </a:p>
          <a:p>
            <a:pPr marL="457200" indent="-457200"/>
            <a:r>
              <a:rPr lang="de-DE" dirty="0" smtClean="0"/>
              <a:t>https://svn.informatik.uni-rostock.de/lehre/ip2019/playground</a:t>
            </a:r>
          </a:p>
          <a:p>
            <a:pPr marL="457200" indent="-457200"/>
            <a:r>
              <a:rPr lang="de-DE" dirty="0" smtClean="0"/>
              <a:t>Schreibrechte für Studierenden bestehen nur unter </a:t>
            </a:r>
            <a:r>
              <a:rPr lang="de-DE" dirty="0" err="1" smtClean="0"/>
              <a:t>playground</a:t>
            </a:r>
            <a:r>
              <a:rPr lang="de-DE" dirty="0" smtClean="0"/>
              <a:t> und </a:t>
            </a:r>
            <a:r>
              <a:rPr lang="de-DE" dirty="0" err="1" smtClean="0"/>
              <a:t>groups</a:t>
            </a:r>
            <a:r>
              <a:rPr lang="de-DE" dirty="0" smtClean="0"/>
              <a:t> </a:t>
            </a:r>
          </a:p>
          <a:p>
            <a:pPr marL="457200" indent="-457200"/>
            <a:r>
              <a:rPr lang="de-DE" dirty="0" smtClean="0"/>
              <a:t>im eigenen Hausaufgabenverzeichnis!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Imperative Programmierung - Arbeit mit SVN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FF1E34-EA48-4E24-BD63-6191931B4DDE}" type="slidenum">
              <a:rPr lang="en-US" smtClean="0"/>
              <a:pPr>
                <a:defRPr/>
              </a:pPr>
              <a:t>33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93455212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6. Generelle Hinweise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280531" y="996482"/>
            <a:ext cx="8686800" cy="132343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>
                <a:solidFill>
                  <a:srgbClr val="0070C0"/>
                </a:solidFill>
              </a:rPr>
              <a:t>https</a:t>
            </a:r>
            <a:r>
              <a:rPr lang="de-DE" dirty="0">
                <a:solidFill>
                  <a:srgbClr val="0070C0"/>
                </a:solidFill>
              </a:rPr>
              <a:t>://</a:t>
            </a:r>
            <a:r>
              <a:rPr lang="de-DE" dirty="0" smtClean="0">
                <a:solidFill>
                  <a:srgbClr val="0070C0"/>
                </a:solidFill>
              </a:rPr>
              <a:t>svn.informatik.uni-rostock.de/lehre/ip2019/</a:t>
            </a:r>
            <a:r>
              <a:rPr lang="de-DE" dirty="0" err="1" smtClean="0">
                <a:solidFill>
                  <a:srgbClr val="0070C0"/>
                </a:solidFill>
              </a:rPr>
              <a:t>groups</a:t>
            </a:r>
            <a:r>
              <a:rPr lang="de-DE" dirty="0" smtClean="0">
                <a:solidFill>
                  <a:srgbClr val="0070C0"/>
                </a:solidFill>
              </a:rPr>
              <a:t>/&lt;Gruppen-Kürzel&gt;</a:t>
            </a:r>
            <a:endParaRPr lang="de-DE" dirty="0">
              <a:solidFill>
                <a:srgbClr val="0070C0"/>
              </a:solidFill>
            </a:endParaRPr>
          </a:p>
          <a:p>
            <a:pPr marL="457200" indent="-457200"/>
            <a:r>
              <a:rPr lang="de-DE" dirty="0" smtClean="0"/>
              <a:t>Man kann über normale Webbrowser lesend auf die Verzeichnisse </a:t>
            </a:r>
          </a:p>
          <a:p>
            <a:pPr marL="457200" indent="-457200"/>
            <a:r>
              <a:rPr lang="de-DE" dirty="0" smtClean="0"/>
              <a:t>zugreifen.</a:t>
            </a:r>
          </a:p>
          <a:p>
            <a:pPr marL="457200" indent="-457200"/>
            <a:endParaRPr lang="de-DE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Imperative Programmierung - Arbeit mit SVN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FF1E34-EA48-4E24-BD63-6191931B4DDE}" type="slidenum">
              <a:rPr lang="en-US" smtClean="0"/>
              <a:pPr>
                <a:defRPr/>
              </a:pPr>
              <a:t>34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35" y="2063282"/>
            <a:ext cx="5537000" cy="2479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924944"/>
            <a:ext cx="4716016" cy="2162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560" y="3633334"/>
            <a:ext cx="4315149" cy="240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30856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Arbeit mit SVN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4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2. Arbeit in Gruppen mit SVN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42999"/>
            <a:ext cx="8839200" cy="132343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/>
            <a:r>
              <a:rPr lang="de-DE" dirty="0" smtClean="0"/>
              <a:t>Übungsleiter Karstens möchte ein Verzeichnis im SVN-Server unter</a:t>
            </a:r>
          </a:p>
          <a:p>
            <a:pPr marL="457200" indent="-457200"/>
            <a:r>
              <a:rPr lang="de-DE" b="1" dirty="0"/>
              <a:t>https://</a:t>
            </a:r>
            <a:r>
              <a:rPr lang="de-DE" b="1" dirty="0" smtClean="0"/>
              <a:t>svn.informatik.uni-rostock.de/lehre/ip2019/public/src/win/</a:t>
            </a:r>
          </a:p>
          <a:p>
            <a:pPr marL="457200" indent="-457200"/>
            <a:r>
              <a:rPr lang="de-DE" dirty="0" smtClean="0"/>
              <a:t>einchecken! Die Dateien stehen derzeit unter R:/Imp2019/practice/win/ueb02</a:t>
            </a:r>
            <a:endParaRPr lang="de-DE" dirty="0"/>
          </a:p>
          <a:p>
            <a:pPr marL="457200" indent="-457200"/>
            <a:endParaRPr lang="de-DE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4619406" y="3014609"/>
            <a:ext cx="1944216" cy="984628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SVN-Server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dirty="0"/>
              <a:t>s</a:t>
            </a:r>
            <a:r>
              <a:rPr lang="de-DE" sz="1000" dirty="0" smtClean="0"/>
              <a:t>vn.informatik.uni-rostock.de</a:t>
            </a: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203207" y="4941168"/>
            <a:ext cx="1944216" cy="9846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smtClean="0"/>
              <a:t>Rechner mit </a:t>
            </a:r>
            <a:r>
              <a:rPr lang="de-DE" sz="1800" dirty="0" err="1" smtClean="0"/>
              <a:t>account</a:t>
            </a:r>
            <a:r>
              <a:rPr lang="de-DE" sz="1800" dirty="0" smtClean="0"/>
              <a:t> von Harry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4716016" y="4939954"/>
            <a:ext cx="1944216" cy="9846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800" dirty="0"/>
              <a:t>Rechner mit </a:t>
            </a:r>
            <a:r>
              <a:rPr lang="de-DE" sz="1800" dirty="0" err="1"/>
              <a:t>account</a:t>
            </a:r>
            <a:r>
              <a:rPr lang="de-DE" sz="1800" dirty="0"/>
              <a:t> von S</a:t>
            </a:r>
            <a:r>
              <a:rPr lang="de-DE" sz="1800" dirty="0" smtClean="0"/>
              <a:t>ally</a:t>
            </a:r>
            <a:endParaRPr lang="de-DE" sz="18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179512" y="3020436"/>
            <a:ext cx="1944216" cy="984628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800" dirty="0"/>
              <a:t>Rechner mit </a:t>
            </a:r>
            <a:r>
              <a:rPr lang="de-DE" sz="1800" dirty="0" err="1"/>
              <a:t>account</a:t>
            </a:r>
            <a:r>
              <a:rPr lang="de-DE" sz="1800" dirty="0"/>
              <a:t> </a:t>
            </a:r>
            <a:r>
              <a:rPr lang="de-DE" sz="1800" dirty="0" smtClean="0"/>
              <a:t>Karstens</a:t>
            </a:r>
            <a:endParaRPr lang="de-DE" sz="18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Zylinder 18"/>
          <p:cNvSpPr/>
          <p:nvPr/>
        </p:nvSpPr>
        <p:spPr bwMode="auto">
          <a:xfrm>
            <a:off x="2403212" y="3506923"/>
            <a:ext cx="1736739" cy="648072"/>
          </a:xfrm>
          <a:prstGeom prst="can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400" dirty="0" err="1" smtClean="0"/>
              <a:t>practice</a:t>
            </a:r>
            <a:r>
              <a:rPr lang="de-DE" sz="1400" dirty="0" smtClean="0"/>
              <a:t>/</a:t>
            </a:r>
            <a:r>
              <a:rPr lang="de-DE" sz="1400" dirty="0" err="1" smtClean="0"/>
              <a:t>win</a:t>
            </a:r>
            <a:r>
              <a:rPr lang="de-DE" sz="1400" dirty="0" smtClean="0"/>
              <a:t>/ueb02</a:t>
            </a:r>
            <a:endParaRPr lang="de-DE" sz="1400" dirty="0"/>
          </a:p>
        </p:txBody>
      </p:sp>
      <p:cxnSp>
        <p:nvCxnSpPr>
          <p:cNvPr id="13" name="Gerade Verbindung mit Pfeil 12"/>
          <p:cNvCxnSpPr>
            <a:stCxn id="18" idx="3"/>
            <a:endCxn id="19" idx="2"/>
          </p:cNvCxnSpPr>
          <p:nvPr/>
        </p:nvCxnSpPr>
        <p:spPr bwMode="auto">
          <a:xfrm>
            <a:off x="2123728" y="3512750"/>
            <a:ext cx="279484" cy="318209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12335660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Arbeit mit SVN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5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2. Arbeit in Gruppen mit SVN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42999"/>
            <a:ext cx="8686800" cy="249299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/>
              <a:t>Übungsleiter Karstens checkt ein Verzeichnis im SVN-Server unter</a:t>
            </a:r>
          </a:p>
          <a:p>
            <a:pPr marL="457200" indent="-457200"/>
            <a:r>
              <a:rPr lang="de-DE" b="1" dirty="0"/>
              <a:t>https://</a:t>
            </a:r>
            <a:r>
              <a:rPr lang="de-DE" b="1" dirty="0" smtClean="0"/>
              <a:t>svn.informatik.uni-rostock.de/lehre/ip2019/public/src/win/</a:t>
            </a:r>
          </a:p>
          <a:p>
            <a:pPr marL="457200" indent="-457200"/>
            <a:r>
              <a:rPr lang="de-DE" dirty="0" smtClean="0"/>
              <a:t>ein und übergibt die Kontrolle an SVN (Import von Dateien und </a:t>
            </a:r>
          </a:p>
          <a:p>
            <a:pPr marL="457200" indent="-457200"/>
            <a:r>
              <a:rPr lang="de-DE" dirty="0" smtClean="0"/>
              <a:t>Verzeichnissen)!</a:t>
            </a:r>
            <a:endParaRPr lang="de-DE" dirty="0"/>
          </a:p>
          <a:p>
            <a:pPr marL="457200" indent="-457200"/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/>
            <a:endParaRPr lang="de-DE" dirty="0"/>
          </a:p>
          <a:p>
            <a:pPr marL="457200" indent="-457200"/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4619406" y="3014609"/>
            <a:ext cx="1944216" cy="984628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SVN-Server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dirty="0"/>
              <a:t>s</a:t>
            </a:r>
            <a:r>
              <a:rPr lang="de-DE" sz="1000" dirty="0" smtClean="0"/>
              <a:t>vn.informatik.uni-rostock.de</a:t>
            </a: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203207" y="4941168"/>
            <a:ext cx="1944216" cy="9846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smtClean="0"/>
              <a:t>Rechner mit </a:t>
            </a:r>
            <a:r>
              <a:rPr lang="de-DE" sz="1800" dirty="0" err="1" smtClean="0"/>
              <a:t>account</a:t>
            </a:r>
            <a:r>
              <a:rPr lang="de-DE" sz="1800" dirty="0" smtClean="0"/>
              <a:t> von Harry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4716016" y="4939954"/>
            <a:ext cx="1944216" cy="9846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800" dirty="0"/>
              <a:t>Rechner mit </a:t>
            </a:r>
            <a:r>
              <a:rPr lang="de-DE" sz="1800" dirty="0" err="1"/>
              <a:t>account</a:t>
            </a:r>
            <a:r>
              <a:rPr lang="de-DE" sz="1800" dirty="0"/>
              <a:t> von S</a:t>
            </a:r>
            <a:r>
              <a:rPr lang="de-DE" sz="1800" dirty="0" smtClean="0"/>
              <a:t>ally</a:t>
            </a:r>
            <a:endParaRPr lang="de-DE" sz="18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179512" y="3020436"/>
            <a:ext cx="1944216" cy="984628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800" dirty="0"/>
              <a:t>Rechner mit </a:t>
            </a:r>
            <a:r>
              <a:rPr lang="de-DE" sz="1800" dirty="0" err="1"/>
              <a:t>account</a:t>
            </a:r>
            <a:r>
              <a:rPr lang="de-DE" sz="1800" dirty="0"/>
              <a:t> </a:t>
            </a:r>
            <a:r>
              <a:rPr lang="de-DE" sz="1800" dirty="0" smtClean="0"/>
              <a:t>Karstens</a:t>
            </a:r>
            <a:endParaRPr lang="de-DE" sz="18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Zylinder 18"/>
          <p:cNvSpPr/>
          <p:nvPr/>
        </p:nvSpPr>
        <p:spPr bwMode="auto">
          <a:xfrm>
            <a:off x="2403212" y="3506923"/>
            <a:ext cx="1808748" cy="648072"/>
          </a:xfrm>
          <a:prstGeom prst="can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400" dirty="0" err="1" smtClean="0"/>
              <a:t>practice</a:t>
            </a:r>
            <a:r>
              <a:rPr lang="de-DE" sz="1400" dirty="0" smtClean="0"/>
              <a:t>/</a:t>
            </a:r>
            <a:r>
              <a:rPr lang="de-DE" sz="1400" dirty="0" err="1" smtClean="0"/>
              <a:t>win</a:t>
            </a:r>
            <a:r>
              <a:rPr lang="de-DE" sz="1400" dirty="0" smtClean="0"/>
              <a:t>/ueb02</a:t>
            </a:r>
            <a:endParaRPr lang="de-DE" sz="1400" dirty="0"/>
          </a:p>
        </p:txBody>
      </p:sp>
      <p:cxnSp>
        <p:nvCxnSpPr>
          <p:cNvPr id="13" name="Gerade Verbindung mit Pfeil 12"/>
          <p:cNvCxnSpPr>
            <a:stCxn id="18" idx="3"/>
            <a:endCxn id="19" idx="2"/>
          </p:cNvCxnSpPr>
          <p:nvPr/>
        </p:nvCxnSpPr>
        <p:spPr bwMode="auto">
          <a:xfrm>
            <a:off x="2123728" y="3512750"/>
            <a:ext cx="279484" cy="318209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2" name="Zylinder 11"/>
          <p:cNvSpPr/>
          <p:nvPr/>
        </p:nvSpPr>
        <p:spPr bwMode="auto">
          <a:xfrm>
            <a:off x="7308304" y="3681028"/>
            <a:ext cx="1584176" cy="648072"/>
          </a:xfrm>
          <a:prstGeom prst="can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 smtClean="0"/>
              <a:t>public</a:t>
            </a:r>
            <a:r>
              <a:rPr lang="de-DE" sz="1400" dirty="0" smtClean="0"/>
              <a:t>/</a:t>
            </a:r>
            <a:r>
              <a:rPr lang="de-DE" sz="1400" dirty="0" err="1" smtClean="0"/>
              <a:t>src</a:t>
            </a:r>
            <a:r>
              <a:rPr lang="de-DE" sz="1400" dirty="0" smtClean="0"/>
              <a:t>/</a:t>
            </a:r>
            <a:r>
              <a:rPr lang="de-DE" sz="1400" dirty="0" err="1" smtClean="0"/>
              <a:t>win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4" name="Gerade Verbindung mit Pfeil 3"/>
          <p:cNvCxnSpPr>
            <a:stCxn id="2" idx="3"/>
            <a:endCxn id="12" idx="2"/>
          </p:cNvCxnSpPr>
          <p:nvPr/>
        </p:nvCxnSpPr>
        <p:spPr bwMode="auto">
          <a:xfrm>
            <a:off x="6563622" y="3506923"/>
            <a:ext cx="744682" cy="49814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" name="Curved Connector 6"/>
          <p:cNvCxnSpPr>
            <a:endCxn id="2" idx="2"/>
          </p:cNvCxnSpPr>
          <p:nvPr/>
        </p:nvCxnSpPr>
        <p:spPr bwMode="auto">
          <a:xfrm>
            <a:off x="4211960" y="3895361"/>
            <a:ext cx="1379554" cy="103876"/>
          </a:xfrm>
          <a:prstGeom prst="curvedConnector4">
            <a:avLst>
              <a:gd name="adj1" fmla="val 14767"/>
              <a:gd name="adj2" fmla="val 320070"/>
            </a:avLst>
          </a:prstGeom>
          <a:solidFill>
            <a:schemeClr val="accent1"/>
          </a:solidFill>
          <a:ln w="38100" cap="sq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6970599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Arbeit mit SVN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6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2. Arbeit in Gruppen mit SVN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42999"/>
            <a:ext cx="8686800" cy="156966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/>
              <a:t>Eine Nutzung kann und soll nun nur noch über den SVN- Server erfolgen!</a:t>
            </a:r>
            <a:endParaRPr lang="de-DE" dirty="0"/>
          </a:p>
          <a:p>
            <a:pPr marL="457200" indent="-457200"/>
            <a:endParaRPr lang="de-DE" dirty="0" smtClean="0"/>
          </a:p>
          <a:p>
            <a:pPr marL="457200" indent="-457200"/>
            <a:endParaRPr lang="de-DE" dirty="0"/>
          </a:p>
          <a:p>
            <a:pPr marL="457200" indent="-457200"/>
            <a:endParaRPr lang="de-DE" dirty="0"/>
          </a:p>
          <a:p>
            <a:pPr marL="457200" indent="-457200"/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4619406" y="3014609"/>
            <a:ext cx="1944216" cy="984628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SVN-Server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dirty="0"/>
              <a:t>s</a:t>
            </a:r>
            <a:r>
              <a:rPr lang="de-DE" sz="1000" dirty="0" smtClean="0"/>
              <a:t>vn.informatik.uni-rostock.de</a:t>
            </a: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203207" y="4941168"/>
            <a:ext cx="1944216" cy="9846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smtClean="0"/>
              <a:t>Rechner mit </a:t>
            </a:r>
            <a:r>
              <a:rPr lang="de-DE" sz="1800" dirty="0" err="1" smtClean="0"/>
              <a:t>account</a:t>
            </a:r>
            <a:r>
              <a:rPr lang="de-DE" sz="1800" dirty="0" smtClean="0"/>
              <a:t> von Harry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4716016" y="4939954"/>
            <a:ext cx="1944216" cy="9846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800" dirty="0"/>
              <a:t>Rechner mit </a:t>
            </a:r>
            <a:r>
              <a:rPr lang="de-DE" sz="1800" dirty="0" err="1"/>
              <a:t>account</a:t>
            </a:r>
            <a:r>
              <a:rPr lang="de-DE" sz="1800" dirty="0"/>
              <a:t> von S</a:t>
            </a:r>
            <a:r>
              <a:rPr lang="de-DE" sz="1800" dirty="0" smtClean="0"/>
              <a:t>ally</a:t>
            </a:r>
            <a:endParaRPr lang="de-DE" sz="18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179512" y="3020436"/>
            <a:ext cx="1944216" cy="9846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800" dirty="0"/>
              <a:t>Rechner mit </a:t>
            </a:r>
            <a:r>
              <a:rPr lang="de-DE" sz="1800" dirty="0" err="1"/>
              <a:t>account</a:t>
            </a:r>
            <a:r>
              <a:rPr lang="de-DE" sz="1800" dirty="0"/>
              <a:t> </a:t>
            </a:r>
            <a:r>
              <a:rPr lang="de-DE" sz="1800" dirty="0" smtClean="0"/>
              <a:t>Karstens</a:t>
            </a:r>
            <a:endParaRPr lang="de-DE" sz="18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Zylinder 18"/>
          <p:cNvSpPr/>
          <p:nvPr/>
        </p:nvSpPr>
        <p:spPr bwMode="auto">
          <a:xfrm>
            <a:off x="2403213" y="3506923"/>
            <a:ext cx="1584176" cy="648072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400" dirty="0"/>
              <a:t>practice/</a:t>
            </a:r>
            <a:r>
              <a:rPr lang="de-DE" sz="1400" dirty="0" err="1"/>
              <a:t>win</a:t>
            </a:r>
            <a:r>
              <a:rPr lang="de-DE" sz="1400" dirty="0"/>
              <a:t>/ue02</a:t>
            </a:r>
          </a:p>
        </p:txBody>
      </p:sp>
      <p:cxnSp>
        <p:nvCxnSpPr>
          <p:cNvPr id="13" name="Gerade Verbindung mit Pfeil 12"/>
          <p:cNvCxnSpPr>
            <a:stCxn id="18" idx="3"/>
            <a:endCxn id="19" idx="2"/>
          </p:cNvCxnSpPr>
          <p:nvPr/>
        </p:nvCxnSpPr>
        <p:spPr bwMode="auto">
          <a:xfrm>
            <a:off x="2123728" y="3512750"/>
            <a:ext cx="279485" cy="318209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2" name="Zylinder 11"/>
          <p:cNvSpPr/>
          <p:nvPr/>
        </p:nvSpPr>
        <p:spPr bwMode="auto">
          <a:xfrm>
            <a:off x="7308304" y="3681028"/>
            <a:ext cx="1584176" cy="648072"/>
          </a:xfrm>
          <a:prstGeom prst="can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 smtClean="0"/>
              <a:t>public</a:t>
            </a:r>
            <a:r>
              <a:rPr lang="de-DE" sz="1400" dirty="0" smtClean="0"/>
              <a:t>/</a:t>
            </a:r>
            <a:r>
              <a:rPr lang="de-DE" sz="1400" dirty="0" err="1" smtClean="0"/>
              <a:t>src</a:t>
            </a:r>
            <a:r>
              <a:rPr lang="de-DE" sz="1400" dirty="0" smtClean="0"/>
              <a:t>/</a:t>
            </a:r>
            <a:r>
              <a:rPr lang="de-DE" sz="1400" dirty="0" err="1" smtClean="0"/>
              <a:t>win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4" name="Gerade Verbindung mit Pfeil 3"/>
          <p:cNvCxnSpPr>
            <a:stCxn id="2" idx="3"/>
            <a:endCxn id="12" idx="2"/>
          </p:cNvCxnSpPr>
          <p:nvPr/>
        </p:nvCxnSpPr>
        <p:spPr bwMode="auto">
          <a:xfrm>
            <a:off x="6563622" y="3506923"/>
            <a:ext cx="744682" cy="49814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" name="Gerade Verbindung 4"/>
          <p:cNvCxnSpPr/>
          <p:nvPr/>
        </p:nvCxnSpPr>
        <p:spPr bwMode="auto">
          <a:xfrm>
            <a:off x="2263470" y="3284984"/>
            <a:ext cx="1876482" cy="1044116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Gerade Verbindung 19"/>
          <p:cNvCxnSpPr/>
          <p:nvPr/>
        </p:nvCxnSpPr>
        <p:spPr bwMode="auto">
          <a:xfrm flipV="1">
            <a:off x="2263470" y="3284984"/>
            <a:ext cx="2028882" cy="1044116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74855281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Arbeit mit SVN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7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2. Arbeit in Gruppen mit SVN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42999"/>
            <a:ext cx="8686800" cy="218521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sz="1600" dirty="0" smtClean="0"/>
              <a:t>Übungsleiter Karstens und die Studierenden Harry und Sally wollen die Dateien nutzen. Dazu </a:t>
            </a:r>
          </a:p>
          <a:p>
            <a:pPr marL="457200" indent="-457200"/>
            <a:r>
              <a:rPr lang="de-DE" sz="1600" dirty="0" smtClean="0"/>
              <a:t>müssen die Dateien auschecken. Jeder möchte in einen leeren Unterverzeichnis</a:t>
            </a:r>
            <a:r>
              <a:rPr lang="de-DE" sz="1600" dirty="0"/>
              <a:t> </a:t>
            </a:r>
            <a:r>
              <a:rPr lang="de-DE" sz="1600" dirty="0" smtClean="0"/>
              <a:t>das </a:t>
            </a:r>
          </a:p>
          <a:p>
            <a:pPr marL="457200" indent="-457200"/>
            <a:r>
              <a:rPr lang="de-DE" sz="1600" dirty="0" smtClean="0"/>
              <a:t>Verzeichnis mit den lokalen Kopien aus dem SVN-Server nutzen.</a:t>
            </a:r>
          </a:p>
          <a:p>
            <a:pPr marL="457200" indent="-457200"/>
            <a:r>
              <a:rPr lang="de-DE" sz="1600" dirty="0" smtClean="0"/>
              <a:t>Allen holen sich das Verzeichnis (</a:t>
            </a:r>
            <a:r>
              <a:rPr lang="de-DE" sz="1600" dirty="0" err="1" smtClean="0"/>
              <a:t>checkout</a:t>
            </a:r>
            <a:r>
              <a:rPr lang="de-DE" sz="1600" dirty="0" smtClean="0"/>
              <a:t>) </a:t>
            </a:r>
          </a:p>
          <a:p>
            <a:pPr marL="457200" indent="-457200"/>
            <a:r>
              <a:rPr lang="de-DE" sz="1600" b="1" dirty="0" smtClean="0"/>
              <a:t>https://svn.informatik.uni-rostock.de/lehre/ip2019/public/src/win  </a:t>
            </a:r>
            <a:r>
              <a:rPr lang="de-DE" sz="1600" dirty="0" smtClean="0"/>
              <a:t>vom SVN-Server.</a:t>
            </a:r>
          </a:p>
          <a:p>
            <a:pPr marL="457200" indent="-457200"/>
            <a:endParaRPr lang="de-DE" dirty="0"/>
          </a:p>
          <a:p>
            <a:pPr marL="457200" indent="-457200"/>
            <a:endParaRPr lang="de-DE" dirty="0"/>
          </a:p>
          <a:p>
            <a:pPr marL="457200" indent="-457200"/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4619406" y="3014609"/>
            <a:ext cx="1944216" cy="984628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SVN-Server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dirty="0"/>
              <a:t>s</a:t>
            </a:r>
            <a:r>
              <a:rPr lang="de-DE" sz="1000" dirty="0" smtClean="0"/>
              <a:t>vn.informatik.uni-rostock.de</a:t>
            </a: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203207" y="4941168"/>
            <a:ext cx="1944216" cy="984628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smtClean="0"/>
              <a:t>Rechner mit </a:t>
            </a:r>
            <a:r>
              <a:rPr lang="de-DE" sz="1800" dirty="0" err="1" smtClean="0"/>
              <a:t>account</a:t>
            </a:r>
            <a:r>
              <a:rPr lang="de-DE" sz="1800" dirty="0" smtClean="0"/>
              <a:t> von Harry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4716016" y="4939954"/>
            <a:ext cx="1944216" cy="984628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800" dirty="0"/>
              <a:t>Rechner mit </a:t>
            </a:r>
            <a:r>
              <a:rPr lang="de-DE" sz="1800" dirty="0" err="1"/>
              <a:t>account</a:t>
            </a:r>
            <a:r>
              <a:rPr lang="de-DE" sz="1800" dirty="0"/>
              <a:t> von S</a:t>
            </a:r>
            <a:r>
              <a:rPr lang="de-DE" sz="1800" dirty="0" smtClean="0"/>
              <a:t>ally</a:t>
            </a:r>
            <a:endParaRPr lang="de-DE" sz="18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179512" y="3020436"/>
            <a:ext cx="1944216" cy="984628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800" dirty="0"/>
              <a:t>Rechner mit </a:t>
            </a:r>
            <a:r>
              <a:rPr lang="de-DE" sz="1800" dirty="0" err="1"/>
              <a:t>account</a:t>
            </a:r>
            <a:r>
              <a:rPr lang="de-DE" sz="1800" dirty="0"/>
              <a:t> </a:t>
            </a:r>
            <a:r>
              <a:rPr lang="de-DE" sz="1800" dirty="0" smtClean="0"/>
              <a:t>Karstens</a:t>
            </a:r>
            <a:endParaRPr lang="de-DE" sz="18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Zylinder 11"/>
          <p:cNvSpPr/>
          <p:nvPr/>
        </p:nvSpPr>
        <p:spPr bwMode="auto">
          <a:xfrm>
            <a:off x="7308304" y="3681028"/>
            <a:ext cx="1584176" cy="648072"/>
          </a:xfrm>
          <a:prstGeom prst="can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 smtClean="0"/>
              <a:t>public</a:t>
            </a:r>
            <a:r>
              <a:rPr lang="de-DE" sz="1400" dirty="0" smtClean="0"/>
              <a:t>/</a:t>
            </a:r>
            <a:r>
              <a:rPr lang="de-DE" sz="1400" dirty="0" err="1" smtClean="0"/>
              <a:t>src</a:t>
            </a:r>
            <a:r>
              <a:rPr lang="de-DE" sz="1400" dirty="0" smtClean="0"/>
              <a:t>/</a:t>
            </a:r>
            <a:r>
              <a:rPr lang="de-DE" sz="1400" dirty="0" err="1" smtClean="0"/>
              <a:t>win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4" name="Gerade Verbindung mit Pfeil 3"/>
          <p:cNvCxnSpPr>
            <a:stCxn id="2" idx="3"/>
            <a:endCxn id="12" idx="2"/>
          </p:cNvCxnSpPr>
          <p:nvPr/>
        </p:nvCxnSpPr>
        <p:spPr bwMode="auto">
          <a:xfrm>
            <a:off x="6563622" y="3506923"/>
            <a:ext cx="744682" cy="49814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Curved Connector 12"/>
          <p:cNvCxnSpPr>
            <a:stCxn id="2" idx="1"/>
            <a:endCxn id="18" idx="3"/>
          </p:cNvCxnSpPr>
          <p:nvPr/>
        </p:nvCxnSpPr>
        <p:spPr bwMode="auto">
          <a:xfrm rot="10800000" flipV="1">
            <a:off x="2123728" y="3506922"/>
            <a:ext cx="2495678" cy="582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sq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Curved Connector 14"/>
          <p:cNvCxnSpPr>
            <a:stCxn id="2" idx="1"/>
            <a:endCxn id="16" idx="3"/>
          </p:cNvCxnSpPr>
          <p:nvPr/>
        </p:nvCxnSpPr>
        <p:spPr bwMode="auto">
          <a:xfrm rot="10800000" flipV="1">
            <a:off x="2147424" y="3506922"/>
            <a:ext cx="2471983" cy="192655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sq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Curved Connector 18"/>
          <p:cNvCxnSpPr>
            <a:stCxn id="2" idx="2"/>
            <a:endCxn id="17" idx="0"/>
          </p:cNvCxnSpPr>
          <p:nvPr/>
        </p:nvCxnSpPr>
        <p:spPr bwMode="auto">
          <a:xfrm rot="16200000" flipH="1">
            <a:off x="5169461" y="4421290"/>
            <a:ext cx="940717" cy="9661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sq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94942169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Arbeit mit SVN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8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2. Arbeit in Gruppen mit SVN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42999"/>
            <a:ext cx="8686800" cy="156966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/>
              <a:t>Alle haben eine lokale Kopie und können Änderungen vornehmen und </a:t>
            </a:r>
          </a:p>
          <a:p>
            <a:pPr marL="457200" indent="-457200"/>
            <a:r>
              <a:rPr lang="de-DE" dirty="0" smtClean="0"/>
              <a:t>Programme erstellen. Übungsleiter Karstens macht eine Änderung und</a:t>
            </a:r>
          </a:p>
          <a:p>
            <a:pPr marL="457200" indent="-457200"/>
            <a:r>
              <a:rPr lang="de-DE" dirty="0" smtClean="0"/>
              <a:t>will diese auf dem SVN-Server propagieren (</a:t>
            </a:r>
            <a:r>
              <a:rPr lang="de-DE" dirty="0" err="1" smtClean="0"/>
              <a:t>commit</a:t>
            </a:r>
            <a:r>
              <a:rPr lang="de-DE" dirty="0" smtClean="0"/>
              <a:t>) !</a:t>
            </a:r>
          </a:p>
          <a:p>
            <a:pPr marL="457200" indent="-457200"/>
            <a:endParaRPr lang="de-DE" dirty="0"/>
          </a:p>
          <a:p>
            <a:pPr marL="457200" indent="-457200"/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4619406" y="3014609"/>
            <a:ext cx="1944216" cy="984628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SVN-Server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dirty="0"/>
              <a:t>s</a:t>
            </a:r>
            <a:r>
              <a:rPr lang="de-DE" sz="1000" dirty="0" smtClean="0"/>
              <a:t>vn.informatik.uni-rostock.de</a:t>
            </a: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203207" y="4941168"/>
            <a:ext cx="1944216" cy="984628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smtClean="0"/>
              <a:t>Rechner mit </a:t>
            </a:r>
            <a:r>
              <a:rPr lang="de-DE" sz="1800" dirty="0" err="1" smtClean="0"/>
              <a:t>account</a:t>
            </a:r>
            <a:r>
              <a:rPr lang="de-DE" sz="1800" dirty="0" smtClean="0"/>
              <a:t> von Harry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4716016" y="4939954"/>
            <a:ext cx="1944216" cy="984628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800" dirty="0"/>
              <a:t>Rechner mit </a:t>
            </a:r>
            <a:r>
              <a:rPr lang="de-DE" sz="1800" dirty="0" err="1"/>
              <a:t>account</a:t>
            </a:r>
            <a:r>
              <a:rPr lang="de-DE" sz="1800" dirty="0"/>
              <a:t> von S</a:t>
            </a:r>
            <a:r>
              <a:rPr lang="de-DE" sz="1800" dirty="0" smtClean="0"/>
              <a:t>ally</a:t>
            </a:r>
            <a:endParaRPr lang="de-DE" sz="18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179512" y="3020436"/>
            <a:ext cx="1944216" cy="984628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800" dirty="0"/>
              <a:t>Rechner mit </a:t>
            </a:r>
            <a:r>
              <a:rPr lang="de-DE" sz="1800" dirty="0" err="1"/>
              <a:t>account</a:t>
            </a:r>
            <a:r>
              <a:rPr lang="de-DE" sz="1800" dirty="0"/>
              <a:t> </a:t>
            </a:r>
            <a:r>
              <a:rPr lang="de-DE" sz="1800" dirty="0" smtClean="0"/>
              <a:t>Karstens</a:t>
            </a:r>
            <a:endParaRPr lang="de-DE" sz="18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Zylinder 11"/>
          <p:cNvSpPr/>
          <p:nvPr/>
        </p:nvSpPr>
        <p:spPr bwMode="auto">
          <a:xfrm>
            <a:off x="7308304" y="3681028"/>
            <a:ext cx="1584176" cy="648072"/>
          </a:xfrm>
          <a:prstGeom prst="can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 smtClean="0"/>
              <a:t>public</a:t>
            </a:r>
            <a:r>
              <a:rPr lang="de-DE" sz="1400" dirty="0" smtClean="0"/>
              <a:t>/</a:t>
            </a:r>
            <a:r>
              <a:rPr lang="de-DE" sz="1400" dirty="0" err="1" smtClean="0"/>
              <a:t>src</a:t>
            </a:r>
            <a:r>
              <a:rPr lang="de-DE" sz="1400" dirty="0" smtClean="0"/>
              <a:t>/</a:t>
            </a:r>
            <a:r>
              <a:rPr lang="de-DE" sz="1400" dirty="0" err="1" smtClean="0"/>
              <a:t>win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4" name="Gerade Verbindung mit Pfeil 3"/>
          <p:cNvCxnSpPr>
            <a:stCxn id="2" idx="3"/>
            <a:endCxn id="12" idx="2"/>
          </p:cNvCxnSpPr>
          <p:nvPr/>
        </p:nvCxnSpPr>
        <p:spPr bwMode="auto">
          <a:xfrm>
            <a:off x="6563622" y="3506923"/>
            <a:ext cx="744682" cy="49814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3" name="Zylinder 12"/>
          <p:cNvSpPr/>
          <p:nvPr/>
        </p:nvSpPr>
        <p:spPr bwMode="auto">
          <a:xfrm>
            <a:off x="2483768" y="3833428"/>
            <a:ext cx="1584176" cy="648072"/>
          </a:xfrm>
          <a:prstGeom prst="can">
            <a:avLst/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/>
              <a:t>…/ipr2019/</a:t>
            </a:r>
            <a:r>
              <a:rPr lang="de-DE" sz="1400" dirty="0" err="1" smtClean="0"/>
              <a:t>win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Zylinder 13"/>
          <p:cNvSpPr/>
          <p:nvPr/>
        </p:nvSpPr>
        <p:spPr bwMode="auto">
          <a:xfrm>
            <a:off x="2483768" y="5600546"/>
            <a:ext cx="1584176" cy="648072"/>
          </a:xfrm>
          <a:prstGeom prst="can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/>
              <a:t>R:/win02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Zylinder 14"/>
          <p:cNvSpPr/>
          <p:nvPr/>
        </p:nvSpPr>
        <p:spPr bwMode="auto">
          <a:xfrm>
            <a:off x="7308304" y="5593173"/>
            <a:ext cx="1584176" cy="648072"/>
          </a:xfrm>
          <a:prstGeom prst="can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/>
              <a:t>ipr2019/</a:t>
            </a:r>
            <a:r>
              <a:rPr lang="de-DE" sz="1400" dirty="0" err="1" smtClean="0"/>
              <a:t>testwin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9" name="Gerade Verbindung mit Pfeil 18"/>
          <p:cNvCxnSpPr/>
          <p:nvPr/>
        </p:nvCxnSpPr>
        <p:spPr bwMode="auto">
          <a:xfrm>
            <a:off x="2147423" y="5553021"/>
            <a:ext cx="372341" cy="49814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0" name="Gerade Verbindung mit Pfeil 19"/>
          <p:cNvCxnSpPr/>
          <p:nvPr/>
        </p:nvCxnSpPr>
        <p:spPr bwMode="auto">
          <a:xfrm>
            <a:off x="2107622" y="3431957"/>
            <a:ext cx="520162" cy="725507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Gerade Verbindung mit Pfeil 20"/>
          <p:cNvCxnSpPr>
            <a:endCxn id="15" idx="2"/>
          </p:cNvCxnSpPr>
          <p:nvPr/>
        </p:nvCxnSpPr>
        <p:spPr bwMode="auto">
          <a:xfrm>
            <a:off x="6660232" y="5351475"/>
            <a:ext cx="648072" cy="565734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" name="Curved Connector 4"/>
          <p:cNvCxnSpPr>
            <a:stCxn id="13" idx="3"/>
            <a:endCxn id="2" idx="2"/>
          </p:cNvCxnSpPr>
          <p:nvPr/>
        </p:nvCxnSpPr>
        <p:spPr bwMode="auto">
          <a:xfrm rot="5400000" flipH="1" flipV="1">
            <a:off x="4192553" y="3082540"/>
            <a:ext cx="482263" cy="2315658"/>
          </a:xfrm>
          <a:prstGeom prst="curvedConnector3">
            <a:avLst>
              <a:gd name="adj1" fmla="val -47402"/>
            </a:avLst>
          </a:prstGeom>
          <a:solidFill>
            <a:schemeClr val="accent1"/>
          </a:solidFill>
          <a:ln w="38100" cap="sq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9416088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Imperative Programmierung - Arbeit mit SVN</a:t>
            </a: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04F263-1FC1-4962-B72A-927858EFEF1E}" type="slidenum">
              <a:rPr lang="en-US" smtClean="0"/>
              <a:pPr/>
              <a:t>9</a:t>
            </a:fld>
            <a:endParaRPr 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2. Arbeit in Gruppen mit SVN</a:t>
            </a:r>
            <a:endParaRPr lang="de-DE" i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04800" y="1142999"/>
            <a:ext cx="8686800" cy="126188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de-DE" dirty="0" smtClean="0"/>
              <a:t>Damit sind die Versionen von Harry und Sally </a:t>
            </a:r>
            <a:r>
              <a:rPr lang="de-DE" dirty="0" err="1" smtClean="0"/>
              <a:t>veraltert</a:t>
            </a:r>
            <a:r>
              <a:rPr lang="de-DE" dirty="0" smtClean="0"/>
              <a:t>.</a:t>
            </a:r>
          </a:p>
          <a:p>
            <a:pPr marL="457200" indent="-457200"/>
            <a:r>
              <a:rPr lang="de-DE" dirty="0" smtClean="0"/>
              <a:t>Harry hatte noch keine Änderungen vorgenommen. Er holt sich die aktuelle</a:t>
            </a:r>
          </a:p>
          <a:p>
            <a:pPr marL="457200" indent="-457200"/>
            <a:r>
              <a:rPr lang="de-DE" dirty="0" smtClean="0"/>
              <a:t>Version des Verzeichnisses (update). </a:t>
            </a:r>
            <a:endParaRPr lang="de-DE" dirty="0"/>
          </a:p>
          <a:p>
            <a:pPr marL="457200" indent="-457200"/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4619406" y="3014609"/>
            <a:ext cx="1944216" cy="984628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SVN-Server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dirty="0"/>
              <a:t>s</a:t>
            </a:r>
            <a:r>
              <a:rPr lang="de-DE" sz="1000" dirty="0" smtClean="0"/>
              <a:t>vn.informatik.uni-rostock.de</a:t>
            </a: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203207" y="4941168"/>
            <a:ext cx="1944216" cy="984628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smtClean="0"/>
              <a:t>Rechner mit </a:t>
            </a:r>
            <a:r>
              <a:rPr lang="de-DE" sz="1800" dirty="0" err="1" smtClean="0"/>
              <a:t>account</a:t>
            </a:r>
            <a:r>
              <a:rPr lang="de-DE" sz="1800" dirty="0" smtClean="0"/>
              <a:t> von Harry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4716016" y="4939954"/>
            <a:ext cx="1944216" cy="984628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800" dirty="0"/>
              <a:t>Rechner mit </a:t>
            </a:r>
            <a:r>
              <a:rPr lang="de-DE" sz="1800" dirty="0" err="1"/>
              <a:t>account</a:t>
            </a:r>
            <a:r>
              <a:rPr lang="de-DE" sz="1800" dirty="0"/>
              <a:t> von S</a:t>
            </a:r>
            <a:r>
              <a:rPr lang="de-DE" sz="1800" dirty="0" smtClean="0"/>
              <a:t>ally</a:t>
            </a:r>
            <a:endParaRPr lang="de-DE" sz="18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179512" y="3020436"/>
            <a:ext cx="1944216" cy="984628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800" dirty="0"/>
              <a:t>Rechner mit </a:t>
            </a:r>
            <a:r>
              <a:rPr lang="de-DE" sz="1800" dirty="0" err="1"/>
              <a:t>account</a:t>
            </a:r>
            <a:r>
              <a:rPr lang="de-DE" sz="1800" dirty="0"/>
              <a:t> </a:t>
            </a:r>
            <a:r>
              <a:rPr lang="de-DE" sz="1800" dirty="0" smtClean="0"/>
              <a:t>Karstens</a:t>
            </a:r>
            <a:endParaRPr lang="de-DE" sz="18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Zylinder 11"/>
          <p:cNvSpPr/>
          <p:nvPr/>
        </p:nvSpPr>
        <p:spPr bwMode="auto">
          <a:xfrm>
            <a:off x="7308304" y="3681028"/>
            <a:ext cx="1584176" cy="648072"/>
          </a:xfrm>
          <a:prstGeom prst="can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/>
              <a:t>…/…/</a:t>
            </a:r>
            <a:r>
              <a:rPr lang="de-DE" sz="1400" dirty="0" err="1" smtClean="0"/>
              <a:t>win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4" name="Gerade Verbindung mit Pfeil 3"/>
          <p:cNvCxnSpPr>
            <a:stCxn id="2" idx="3"/>
            <a:endCxn id="12" idx="2"/>
          </p:cNvCxnSpPr>
          <p:nvPr/>
        </p:nvCxnSpPr>
        <p:spPr bwMode="auto">
          <a:xfrm>
            <a:off x="6563622" y="3506923"/>
            <a:ext cx="744682" cy="49814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3" name="Zylinder 12"/>
          <p:cNvSpPr/>
          <p:nvPr/>
        </p:nvSpPr>
        <p:spPr bwMode="auto">
          <a:xfrm>
            <a:off x="2483768" y="3833428"/>
            <a:ext cx="1584176" cy="648072"/>
          </a:xfrm>
          <a:prstGeom prst="can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/>
              <a:t>…/ipr2019/</a:t>
            </a:r>
            <a:r>
              <a:rPr lang="de-DE" sz="1400" dirty="0" err="1" smtClean="0"/>
              <a:t>win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Zylinder 13"/>
          <p:cNvSpPr/>
          <p:nvPr/>
        </p:nvSpPr>
        <p:spPr bwMode="auto">
          <a:xfrm>
            <a:off x="2483768" y="5600546"/>
            <a:ext cx="1584176" cy="648072"/>
          </a:xfrm>
          <a:prstGeom prst="can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/>
              <a:t>R:\win02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Zylinder 14"/>
          <p:cNvSpPr/>
          <p:nvPr/>
        </p:nvSpPr>
        <p:spPr bwMode="auto">
          <a:xfrm>
            <a:off x="7308304" y="5593173"/>
            <a:ext cx="1584176" cy="648072"/>
          </a:xfrm>
          <a:prstGeom prst="can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/>
              <a:t>ipr2019/</a:t>
            </a:r>
            <a:r>
              <a:rPr lang="de-DE" sz="1400" dirty="0" err="1" smtClean="0"/>
              <a:t>testwin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9" name="Gerade Verbindung mit Pfeil 18"/>
          <p:cNvCxnSpPr/>
          <p:nvPr/>
        </p:nvCxnSpPr>
        <p:spPr bwMode="auto">
          <a:xfrm>
            <a:off x="2147423" y="5553021"/>
            <a:ext cx="372341" cy="49814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0" name="Gerade Verbindung mit Pfeil 19"/>
          <p:cNvCxnSpPr/>
          <p:nvPr/>
        </p:nvCxnSpPr>
        <p:spPr bwMode="auto">
          <a:xfrm>
            <a:off x="2107622" y="3431957"/>
            <a:ext cx="520162" cy="725507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Gerade Verbindung mit Pfeil 20"/>
          <p:cNvCxnSpPr>
            <a:endCxn id="15" idx="2"/>
          </p:cNvCxnSpPr>
          <p:nvPr/>
        </p:nvCxnSpPr>
        <p:spPr bwMode="auto">
          <a:xfrm>
            <a:off x="6660232" y="5351475"/>
            <a:ext cx="648072" cy="565734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2" name="Curved Connector 21"/>
          <p:cNvCxnSpPr>
            <a:stCxn id="2" idx="2"/>
          </p:cNvCxnSpPr>
          <p:nvPr/>
        </p:nvCxnSpPr>
        <p:spPr bwMode="auto">
          <a:xfrm rot="5400000">
            <a:off x="3290494" y="2856171"/>
            <a:ext cx="1157954" cy="3444087"/>
          </a:xfrm>
          <a:prstGeom prst="curvedConnector2">
            <a:avLst/>
          </a:prstGeom>
          <a:solidFill>
            <a:schemeClr val="accent1"/>
          </a:solidFill>
          <a:ln w="38100" cap="sq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57756394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">
  <a:themeElements>
    <a:clrScheme name="">
      <a:dk1>
        <a:srgbClr val="000000"/>
      </a:dk1>
      <a:lt1>
        <a:srgbClr val="FFFF99"/>
      </a:lt1>
      <a:dk2>
        <a:srgbClr val="616161"/>
      </a:dk2>
      <a:lt2>
        <a:srgbClr val="FFFFCC"/>
      </a:lt2>
      <a:accent1>
        <a:srgbClr val="009999"/>
      </a:accent1>
      <a:accent2>
        <a:srgbClr val="FF9933"/>
      </a:accent2>
      <a:accent3>
        <a:srgbClr val="FFFFCA"/>
      </a:accent3>
      <a:accent4>
        <a:srgbClr val="000000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Mod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er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r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W:\OFFICE97\Vorlagen\Designs\MODERN.POT</Template>
  <TotalTime>0</TotalTime>
  <Words>1638</Words>
  <Application>Microsoft Office PowerPoint</Application>
  <PresentationFormat>On-screen Show (4:3)</PresentationFormat>
  <Paragraphs>307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Consolas</vt:lpstr>
      <vt:lpstr>Times</vt:lpstr>
      <vt:lpstr>Times New Roman</vt:lpstr>
      <vt:lpstr>Wingdings</vt:lpstr>
      <vt:lpstr>Modern</vt:lpstr>
      <vt:lpstr>Arbeit mit Subversion (SVN)</vt:lpstr>
      <vt:lpstr>1.Informationen zu SVN</vt:lpstr>
      <vt:lpstr>2. Arbeit in Gruppen mit SVN</vt:lpstr>
      <vt:lpstr>2. Arbeit in Gruppen mit SVN</vt:lpstr>
      <vt:lpstr>2. Arbeit in Gruppen mit SVN</vt:lpstr>
      <vt:lpstr>2. Arbeit in Gruppen mit SVN</vt:lpstr>
      <vt:lpstr>2. Arbeit in Gruppen mit SVN</vt:lpstr>
      <vt:lpstr>2. Arbeit in Gruppen mit SVN</vt:lpstr>
      <vt:lpstr>2. Arbeit in Gruppen mit SVN</vt:lpstr>
      <vt:lpstr>2. Arbeit in Gruppen mit SVN</vt:lpstr>
      <vt:lpstr>2. Arbeit in Gruppen mit SVN</vt:lpstr>
      <vt:lpstr>3. Individuelle Arbeit mit SVN</vt:lpstr>
      <vt:lpstr>3. Nutzung von TortoiseSVN</vt:lpstr>
      <vt:lpstr>3. Nutzung von TortoiseSVN</vt:lpstr>
      <vt:lpstr>3. Nutzung von TortoiseSVN</vt:lpstr>
      <vt:lpstr>3. Nutzung von TortoiseSVN</vt:lpstr>
      <vt:lpstr>3. Nutzung von RapidSVN</vt:lpstr>
      <vt:lpstr>3. Nutzung von RapidSVN</vt:lpstr>
      <vt:lpstr>4. Individuelle Arbeit mit SVN</vt:lpstr>
      <vt:lpstr>4. Individuelle Arbeit mit SVN</vt:lpstr>
      <vt:lpstr>4. Individuelle Arbeit mit SVN</vt:lpstr>
      <vt:lpstr>4. Individuelle Arbeit mit SVN</vt:lpstr>
      <vt:lpstr>4. Individuelle Arbeit mit SVN</vt:lpstr>
      <vt:lpstr>4. Individuelle Arbeit mit SVN</vt:lpstr>
      <vt:lpstr>4. Individuelle Arbeit mit SVN</vt:lpstr>
      <vt:lpstr>4. Individuelle Arbeit mit SVN</vt:lpstr>
      <vt:lpstr>4. Individuelle Arbeit mit SVN</vt:lpstr>
      <vt:lpstr>4. Individuelle Arbeit mit SVN</vt:lpstr>
      <vt:lpstr>4. weitere Arbeit mit SVN</vt:lpstr>
      <vt:lpstr>4. weitere Arbeit mit SVN</vt:lpstr>
      <vt:lpstr>4. Änderungen an Dateien</vt:lpstr>
      <vt:lpstr>4. Änderungen an Dateien</vt:lpstr>
      <vt:lpstr>6. Generelle Hinweise</vt:lpstr>
      <vt:lpstr>6. Generelle Hinweise</vt:lpstr>
    </vt:vector>
  </TitlesOfParts>
  <Company>FBIN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Dialogsysteme und Software-Ergonomie</dc:title>
  <dc:creator>karstens</dc:creator>
  <cp:lastModifiedBy>Bernd Karstens</cp:lastModifiedBy>
  <cp:revision>251</cp:revision>
  <cp:lastPrinted>2019-10-23T06:43:51Z</cp:lastPrinted>
  <dcterms:created xsi:type="dcterms:W3CDTF">2002-03-21T15:48:13Z</dcterms:created>
  <dcterms:modified xsi:type="dcterms:W3CDTF">2019-10-23T06:43:57Z</dcterms:modified>
</cp:coreProperties>
</file>