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6" r:id="rId3"/>
    <p:sldId id="349" r:id="rId4"/>
    <p:sldId id="431" r:id="rId5"/>
    <p:sldId id="434" r:id="rId6"/>
    <p:sldId id="439" r:id="rId7"/>
    <p:sldId id="277" r:id="rId8"/>
    <p:sldId id="463" r:id="rId9"/>
    <p:sldId id="462" r:id="rId10"/>
    <p:sldId id="444" r:id="rId11"/>
    <p:sldId id="441" r:id="rId12"/>
    <p:sldId id="452" r:id="rId13"/>
    <p:sldId id="460" r:id="rId14"/>
    <p:sldId id="461" r:id="rId15"/>
    <p:sldId id="440" r:id="rId16"/>
    <p:sldId id="454" r:id="rId17"/>
    <p:sldId id="457" r:id="rId18"/>
    <p:sldId id="459" r:id="rId19"/>
    <p:sldId id="458" r:id="rId20"/>
    <p:sldId id="464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441"/>
            <a:ext cx="5208365" cy="46055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1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6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1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1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4457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325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17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2156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18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9255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19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4102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19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20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0821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8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3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7312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088CF-AA25-41F1-B8ED-25A237DDC7CA}" type="slidenum">
              <a:rPr lang="de-DE" smtClean="0"/>
              <a:pPr/>
              <a:t>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5474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7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6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Schleifen und symbolische Konstanten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678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 smtClean="0"/>
              <a:t>4.</a:t>
            </a:r>
            <a:r>
              <a:rPr lang="de-DE" sz="3600" dirty="0" smtClean="0">
                <a:solidFill>
                  <a:srgbClr val="00B050"/>
                </a:solidFill>
              </a:rPr>
              <a:t> </a:t>
            </a:r>
            <a:r>
              <a:rPr lang="de-DE" sz="3600" dirty="0" smtClean="0"/>
              <a:t>Übung 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05678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Wiederholung Variable, Blöcke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Schleifen</a:t>
            </a:r>
            <a:endParaRPr lang="de-DE" sz="2800" dirty="0" smtClean="0"/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/>
              <a:t>Symbolische Konstanten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Aufgaben 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Summe und Mittelwert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Erweiterungen der Kreisberechnung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/>
              <a:t>Umrechnung Grad- in Bogenmaß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 smtClean="0"/>
              <a:t>Ermittlung der größten enthaltenen Quadratzahl</a:t>
            </a:r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Berechnung der Ziffern im </a:t>
            </a:r>
            <a:r>
              <a:rPr lang="de-DE" sz="2400" dirty="0" err="1"/>
              <a:t>Oktalsystem</a:t>
            </a:r>
            <a:endParaRPr lang="de-DE" sz="2400" dirty="0"/>
          </a:p>
          <a:p>
            <a:pPr lvl="1" indent="-342900">
              <a:lnSpc>
                <a:spcPct val="80000"/>
              </a:lnSpc>
              <a:buFont typeface="Symbol" panose="05050102010706020507" pitchFamily="18" charset="2"/>
              <a:buChar char="-"/>
            </a:pPr>
            <a:endParaRPr lang="de-DE" sz="2400" dirty="0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While-Schleifen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600" dirty="0" err="1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-Schleifen:</a:t>
            </a:r>
            <a:r>
              <a:rPr lang="de-DE" sz="1600" dirty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highlight>
                  <a:srgbClr val="FFFFFF"/>
                </a:highlight>
                <a:latin typeface="+mn-lt"/>
                <a:cs typeface="Consolas" panose="020B0609020204030204" pitchFamily="49" charset="0"/>
              </a:rPr>
              <a:t>„Tue etwas solange eine Bedingung gilt!“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(y&gt;=0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 am Anfang */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/* Alles wird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solange ausgeführt, wie Bedingung erfüllt ist. 	Möglicherweise nie, wenn Bedingung schon am Anfang nicht erfüllt .*/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Alles wird mindestens einmal ausgeführt und solange die 		Bedingung erfüllt ist */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de-DE" sz="16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y&gt;=</a:t>
            </a:r>
            <a:r>
              <a:rPr lang="de-DE" sz="1600" b="1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0);</a:t>
            </a:r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Test am Ende */</a:t>
            </a: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</a:t>
            </a:r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 (i &lt; 6) {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erg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i;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 = i + 1;</a:t>
            </a:r>
          </a:p>
          <a:p>
            <a:r>
              <a:rPr lang="de-DE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75459"/>
              </p:ext>
            </p:extLst>
          </p:nvPr>
        </p:nvGraphicFramePr>
        <p:xfrm>
          <a:off x="4100735" y="4599941"/>
          <a:ext cx="4752529" cy="13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Bedingung</a:t>
                      </a:r>
                    </a:p>
                    <a:p>
                      <a:r>
                        <a:rPr lang="de-DE" sz="1000" dirty="0" smtClean="0"/>
                        <a:t>erfüllt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Ja</a:t>
                      </a:r>
                    </a:p>
                    <a:p>
                      <a:r>
                        <a:rPr lang="de-DE" sz="800" dirty="0" smtClean="0"/>
                        <a:t>0&lt;6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1&lt;6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2&lt;6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3&lt;6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4&lt;6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Ja</a:t>
                      </a:r>
                    </a:p>
                    <a:p>
                      <a:r>
                        <a:rPr lang="de-DE" sz="1000" dirty="0" smtClean="0"/>
                        <a:t>5&lt;6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nein</a:t>
                      </a:r>
                    </a:p>
                    <a:p>
                      <a:r>
                        <a:rPr lang="de-DE" sz="1000" dirty="0" smtClean="0"/>
                        <a:t>6&lt;6</a:t>
                      </a:r>
                    </a:p>
                    <a:p>
                      <a:endParaRPr lang="de-DE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erg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7504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</a:t>
            </a:r>
            <a:r>
              <a:rPr lang="de-DE" sz="3600" dirty="0" smtClean="0"/>
              <a:t>. </a:t>
            </a:r>
            <a:r>
              <a:rPr lang="de-DE" sz="3600" dirty="0" err="1" smtClean="0"/>
              <a:t>For</a:t>
            </a:r>
            <a:r>
              <a:rPr lang="de-DE" sz="3600" dirty="0" smtClean="0"/>
              <a:t>-Schleifen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9144000" cy="57246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For-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Scheifen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oder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Zählschleifen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haben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generell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folgenden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Aufbau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for(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Anfangswerte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Endbedingungen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Scheifenendanweisungen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Anweisung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oder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Block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&lt;=10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/* 11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Schleifendurchläufe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für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von 0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%d\n",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Auch mehrere Anweisungen durch Komma getrennt sind möglich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for(j=0, k=20; j&lt;=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10;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k++)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11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Schleifendurchläufe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für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j*/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 j= %d\n",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,j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For und While-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Anweisungen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können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häufig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alternativ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eingesetzt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werden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Enthält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-Schleife einen Block, so können innerhalb des Blockes die Anweisungen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und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break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genutzt werden.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springt sofort zur Schleifenanweisung und ermöglicht so den vorzeitigen nächsten Durchlauf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spingt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aus dem Block und ermöglicht einen Abbruch der Schleife ohne Test auf Endbedingung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300"/>
              </p:ext>
            </p:extLst>
          </p:nvPr>
        </p:nvGraphicFramePr>
        <p:xfrm>
          <a:off x="948780" y="3419772"/>
          <a:ext cx="648072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While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For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erg =0;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i=0; </a:t>
                      </a:r>
                    </a:p>
                    <a:p>
                      <a:r>
                        <a:rPr lang="nn-NO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(i&lt;6) {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erg=erg+i;</a:t>
                      </a:r>
                    </a:p>
                    <a:p>
                      <a:r>
                        <a:rPr lang="nn-NO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i=i+1;</a:t>
                      </a:r>
                    </a:p>
                    <a:p>
                      <a:r>
                        <a:rPr lang="nn-NO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i;</a:t>
                      </a:r>
                    </a:p>
                    <a:p>
                      <a:r>
                        <a:rPr lang="de-DE" sz="1200" b="1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(i=0,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i&lt;6; i=i+1)</a:t>
                      </a:r>
                    </a:p>
                    <a:p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de-DE" sz="1200" baseline="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erg+i</a:t>
                      </a:r>
                      <a:r>
                        <a:rPr lang="de-DE" sz="12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de-DE" sz="12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5321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6353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PI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6690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Symbolische Konstanten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Programmiersprache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C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ermöglicht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die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Nutzung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Symbolischer</a:t>
            </a:r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Konstanten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(An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genutzten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Stellen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wird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der Wert der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Konstante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per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Quelltext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kopiert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+mn-lt"/>
                <a:cs typeface="Consolas" panose="020B0609020204030204" pitchFamily="49" charset="0"/>
              </a:rPr>
              <a:t>Notation: </a:t>
            </a:r>
          </a:p>
          <a:p>
            <a:r>
              <a:rPr lang="en-US" sz="1600" b="1" dirty="0" smtClean="0">
                <a:latin typeface="+mn-lt"/>
                <a:cs typeface="Consolas" panose="020B0609020204030204" pitchFamily="49" charset="0"/>
              </a:rPr>
              <a:t>#define Name  </a:t>
            </a:r>
            <a:r>
              <a:rPr lang="en-US" sz="1600" b="1" dirty="0" err="1" smtClean="0">
                <a:latin typeface="+mn-lt"/>
                <a:cs typeface="Consolas" panose="020B0609020204030204" pitchFamily="49" charset="0"/>
              </a:rPr>
              <a:t>Ersetzung</a:t>
            </a:r>
            <a:endParaRPr lang="en-US" sz="1600" b="1" dirty="0" smtClean="0">
              <a:latin typeface="+mn-lt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Beispiel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Berechnung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des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Umfangs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und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Flächeninhaltes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eines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Kreises</a:t>
            </a:r>
            <a:r>
              <a:rPr lang="en-US" sz="16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aus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+mn-lt"/>
                <a:cs typeface="Consolas" panose="020B0609020204030204" pitchFamily="49" charset="0"/>
              </a:rPr>
              <a:t>dem</a:t>
            </a:r>
            <a:r>
              <a:rPr lang="en-US" sz="1600" dirty="0" smtClean="0">
                <a:latin typeface="+mn-lt"/>
                <a:cs typeface="Consolas" panose="020B0609020204030204" pitchFamily="49" charset="0"/>
              </a:rPr>
              <a:t> Radius</a:t>
            </a:r>
          </a:p>
          <a:p>
            <a:endParaRPr lang="en-US" sz="1600" dirty="0" smtClean="0">
              <a:latin typeface="+mn-lt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Beispiele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ohne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Konstanten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PI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Berechnungen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3.141592653589793238462643383279;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Variable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aenderbar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!*/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 	/*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Speicherplatz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 Radius \n");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",&amp;radius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radius*radius;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("Bei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Radius von %f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radius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umfang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Ersetze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symbolische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Konstante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13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 </a:t>
            </a:r>
            <a:r>
              <a:rPr lang="en-US" sz="4000" dirty="0" err="1" smtClean="0"/>
              <a:t>Aufgaben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345" y="1052736"/>
                <a:ext cx="8857109" cy="4800600"/>
              </a:xfrm>
            </p:spPr>
            <p:txBody>
              <a:bodyPr/>
              <a:lstStyle/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de-DE" sz="2000" dirty="0" smtClean="0">
                    <a:solidFill>
                      <a:srgbClr val="000000"/>
                    </a:solidFill>
                  </a:rPr>
                  <a:t>1. Summe </a:t>
                </a:r>
                <a:r>
                  <a:rPr lang="de-DE" sz="2000" dirty="0">
                    <a:solidFill>
                      <a:srgbClr val="000000"/>
                    </a:solidFill>
                  </a:rPr>
                  <a:t>und </a:t>
                </a:r>
                <a:r>
                  <a:rPr lang="de-DE" sz="2000" dirty="0" smtClean="0">
                    <a:solidFill>
                      <a:srgbClr val="000000"/>
                    </a:solidFill>
                  </a:rPr>
                  <a:t>Mittelwert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Summen und Mittelwertberechnung für die Eingabe von beliebig vielen Zahlen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200" dirty="0">
                    <a:solidFill>
                      <a:srgbClr val="000000"/>
                    </a:solidFill>
                  </a:rPr>
                  <a:t>(Tipp:  Nutze die Bedingung ((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scanf</a:t>
                </a:r>
                <a:r>
                  <a:rPr lang="de-DE" sz="1200" dirty="0">
                    <a:solidFill>
                      <a:srgbClr val="000000"/>
                    </a:solidFill>
                  </a:rPr>
                  <a:t>(„%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d“,&amp;a</a:t>
                </a:r>
                <a:r>
                  <a:rPr lang="de-DE" sz="1200" dirty="0">
                    <a:solidFill>
                      <a:srgbClr val="000000"/>
                    </a:solidFill>
                  </a:rPr>
                  <a:t>)==1), da </a:t>
                </a:r>
                <a:r>
                  <a:rPr lang="de-DE" sz="1200" dirty="0" err="1">
                    <a:solidFill>
                      <a:srgbClr val="000000"/>
                    </a:solidFill>
                  </a:rPr>
                  <a:t>scanf</a:t>
                </a:r>
                <a:r>
                  <a:rPr lang="de-DE" sz="1200" dirty="0">
                    <a:solidFill>
                      <a:srgbClr val="000000"/>
                    </a:solidFill>
                  </a:rPr>
                  <a:t> die Anzahl der erfolgreichen Zahlenkonvertierungen zurückliefert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.</a:t>
                </a:r>
                <a:endParaRPr lang="de-DE" sz="1600" dirty="0" smtClean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 smtClean="0"/>
                  <a:t>2. </a:t>
                </a:r>
                <a:r>
                  <a:rPr lang="en-US" sz="2000" dirty="0" err="1" smtClean="0"/>
                  <a:t>Erweitere</a:t>
                </a:r>
                <a:r>
                  <a:rPr lang="en-US" sz="2000" dirty="0" smtClean="0"/>
                  <a:t> das </a:t>
                </a:r>
                <a:r>
                  <a:rPr lang="en-US" sz="2000" dirty="0" err="1" smtClean="0"/>
                  <a:t>Beispiel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zur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Kreisberechnung</a:t>
                </a:r>
                <a:endParaRPr lang="en-US" sz="2000" dirty="0" smtClean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sz="1600" dirty="0" err="1" smtClean="0"/>
                  <a:t>Wiederhole</a:t>
                </a:r>
                <a:r>
                  <a:rPr lang="en-US" sz="1600" dirty="0" smtClean="0"/>
                  <a:t> die </a:t>
                </a:r>
                <a:r>
                  <a:rPr lang="en-US" sz="1600" dirty="0" err="1" smtClean="0"/>
                  <a:t>Berechnung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solange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Zahl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für</a:t>
                </a:r>
                <a:r>
                  <a:rPr lang="en-US" sz="1600" dirty="0" smtClean="0"/>
                  <a:t> den Radius </a:t>
                </a:r>
                <a:r>
                  <a:rPr lang="en-US" sz="1600" dirty="0" err="1" smtClean="0"/>
                  <a:t>eingegeben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wird</a:t>
                </a:r>
                <a:r>
                  <a:rPr lang="en-US" sz="1600" dirty="0" smtClean="0"/>
                  <a:t>.</a:t>
                </a: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3. </a:t>
                </a:r>
                <a:r>
                  <a:rPr lang="en-US" sz="2000" dirty="0" err="1" smtClean="0"/>
                  <a:t>Umwandlung</a:t>
                </a:r>
                <a:r>
                  <a:rPr lang="en-US" sz="2000" dirty="0" smtClean="0"/>
                  <a:t> von </a:t>
                </a:r>
                <a:r>
                  <a:rPr lang="en-US" sz="2000" dirty="0" err="1" smtClean="0"/>
                  <a:t>Winkelangaben</a:t>
                </a:r>
                <a:r>
                  <a:rPr lang="en-US" sz="2000" dirty="0" smtClean="0"/>
                  <a:t> in </a:t>
                </a:r>
                <a:r>
                  <a:rPr lang="en-US" sz="2000" dirty="0" err="1"/>
                  <a:t>G</a:t>
                </a:r>
                <a:r>
                  <a:rPr lang="en-US" sz="2000" dirty="0" err="1" smtClean="0"/>
                  <a:t>radmaß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Angaben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Bogenmaß</a:t>
                </a:r>
                <a:endParaRPr lang="en-US" sz="2000" dirty="0"/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en-US" sz="1600" dirty="0" smtClean="0"/>
                  <a:t>Info: </a:t>
                </a:r>
                <a:r>
                  <a:rPr lang="en-US" sz="1600" dirty="0" err="1" smtClean="0"/>
                  <a:t>Ein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Vollkreis</a:t>
                </a:r>
                <a:r>
                  <a:rPr lang="en-US" sz="1600" dirty="0" smtClean="0"/>
                  <a:t> hat 360° </a:t>
                </a:r>
                <a:r>
                  <a:rPr lang="en-US" sz="1600" dirty="0" err="1" smtClean="0"/>
                  <a:t>oder</a:t>
                </a:r>
                <a:r>
                  <a:rPr lang="en-US" sz="1600" dirty="0" smtClean="0"/>
                  <a:t> in </a:t>
                </a:r>
                <a:r>
                  <a:rPr lang="en-US" sz="1600" dirty="0" err="1" smtClean="0"/>
                  <a:t>Bogenmaß</a:t>
                </a:r>
                <a:r>
                  <a:rPr lang="en-US" sz="1600" dirty="0" smtClean="0"/>
                  <a:t> 6,1831 (2*PI).</a:t>
                </a:r>
                <a:r>
                  <a:rPr lang="de-DE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𝑤𝑔</m:t>
                    </m:r>
                  </m:oMath>
                </a14:m>
                <a:endParaRPr lang="en-US" sz="1600" dirty="0" smtClean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Zu einem eingegebenen </a:t>
                </a:r>
                <a:r>
                  <a:rPr lang="de-DE" sz="1600" dirty="0">
                    <a:solidFill>
                      <a:srgbClr val="000000"/>
                    </a:solidFill>
                  </a:rPr>
                  <a:t>W</a:t>
                </a:r>
                <a:r>
                  <a:rPr lang="de-DE" sz="1600" dirty="0" smtClean="0">
                    <a:solidFill>
                      <a:srgbClr val="000000"/>
                    </a:solidFill>
                  </a:rPr>
                  <a:t>inkel soll die Ausgabe in Bogenmaß erfolgen.</a:t>
                </a:r>
              </a:p>
              <a:p>
                <a:pPr lvl="1" indent="-342900">
                  <a:lnSpc>
                    <a:spcPct val="80000"/>
                  </a:lnSpc>
                  <a:buFont typeface="Symbol" panose="05050102010706020507" pitchFamily="18" charset="2"/>
                  <a:buChar char="-"/>
                </a:pPr>
                <a:r>
                  <a:rPr lang="de-DE" sz="1600" dirty="0">
                    <a:solidFill>
                      <a:srgbClr val="000000"/>
                    </a:solidFill>
                  </a:rPr>
                  <a:t>Bei Winkelangaben außerhalb von 0..360 gleichen Winkel im Kreis suchen!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de-DE" sz="1600" dirty="0" smtClean="0">
                    <a:solidFill>
                      <a:srgbClr val="000000"/>
                    </a:solidFill>
                  </a:rPr>
                  <a:t>Geben sie eine Tabelle von Umrechnungen von grad in Bogenmaß an.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2000" dirty="0" smtClean="0"/>
                  <a:t>4. </a:t>
                </a:r>
                <a:r>
                  <a:rPr lang="en-US" sz="2000" dirty="0" err="1" smtClean="0"/>
                  <a:t>Ermittle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einer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gegeben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Zahl</a:t>
                </a:r>
                <a:r>
                  <a:rPr lang="en-US" sz="2000" dirty="0" smtClean="0"/>
                  <a:t> die </a:t>
                </a:r>
                <a:r>
                  <a:rPr lang="en-US" sz="2000" dirty="0" err="1" smtClean="0"/>
                  <a:t>größte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enthaltene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Quadratzahl</a:t>
                </a:r>
                <a:r>
                  <a:rPr lang="en-US" sz="20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600" dirty="0" err="1" smtClean="0"/>
                  <a:t>Beispiel</a:t>
                </a:r>
                <a:r>
                  <a:rPr lang="en-US" sz="1600" dirty="0" smtClean="0"/>
                  <a:t> 	</a:t>
                </a:r>
                <a:r>
                  <a:rPr lang="en-US" sz="1600" dirty="0" err="1" smtClean="0"/>
                  <a:t>Eingabe</a:t>
                </a:r>
                <a:r>
                  <a:rPr lang="en-US" sz="1600" dirty="0" smtClean="0"/>
                  <a:t>: 42, </a:t>
                </a:r>
                <a:r>
                  <a:rPr lang="en-US" sz="1600" dirty="0" err="1" smtClean="0"/>
                  <a:t>Antwort</a:t>
                </a:r>
                <a:r>
                  <a:rPr lang="en-US" sz="1600" dirty="0" smtClean="0"/>
                  <a:t> 36, der </a:t>
                </a:r>
                <a:r>
                  <a:rPr lang="en-US" sz="1600" dirty="0" err="1" smtClean="0"/>
                  <a:t>Abstand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ist</a:t>
                </a:r>
                <a:r>
                  <a:rPr lang="en-US" sz="1600" dirty="0" smtClean="0"/>
                  <a:t> 6.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		</a:t>
                </a:r>
                <a:r>
                  <a:rPr lang="en-US" sz="1600" dirty="0" err="1" smtClean="0"/>
                  <a:t>Bitte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Zahl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eingeben</a:t>
                </a:r>
                <a:r>
                  <a:rPr lang="en-US" sz="1600" dirty="0" smtClean="0"/>
                  <a:t>: 19, </a:t>
                </a:r>
                <a:r>
                  <a:rPr lang="en-US" sz="1600" dirty="0" err="1"/>
                  <a:t>Antwort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16</a:t>
                </a:r>
                <a:r>
                  <a:rPr lang="en-US" sz="1600" dirty="0"/>
                  <a:t>, der </a:t>
                </a:r>
                <a:r>
                  <a:rPr lang="en-US" sz="1600" dirty="0" err="1"/>
                  <a:t>Abstand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ist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3.</a:t>
                </a:r>
                <a:endParaRPr lang="en-US" sz="1600" dirty="0"/>
              </a:p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de-DE" sz="2000" dirty="0" smtClean="0">
                    <a:solidFill>
                      <a:srgbClr val="000000"/>
                    </a:solidFill>
                  </a:rPr>
                  <a:t>5. Berechnung </a:t>
                </a:r>
                <a:r>
                  <a:rPr lang="de-DE" sz="2000" dirty="0">
                    <a:solidFill>
                      <a:srgbClr val="000000"/>
                    </a:solidFill>
                  </a:rPr>
                  <a:t>der Ziffern im </a:t>
                </a:r>
                <a:r>
                  <a:rPr lang="de-DE" sz="2000" dirty="0" err="1">
                    <a:solidFill>
                      <a:srgbClr val="000000"/>
                    </a:solidFill>
                  </a:rPr>
                  <a:t>Oktalsystem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sz="1600" dirty="0" err="1">
                    <a:cs typeface="Consolas" pitchFamily="49" charset="0"/>
                  </a:rPr>
                  <a:t>Bestimme</a:t>
                </a:r>
                <a:r>
                  <a:rPr lang="en-US" sz="1600" dirty="0">
                    <a:cs typeface="Consolas" pitchFamily="49" charset="0"/>
                  </a:rPr>
                  <a:t> die </a:t>
                </a:r>
                <a:r>
                  <a:rPr lang="en-US" sz="1600" dirty="0" err="1">
                    <a:cs typeface="Consolas" pitchFamily="49" charset="0"/>
                  </a:rPr>
                  <a:t>Ziffern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einer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Zahl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im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Oktalsystem</a:t>
                </a:r>
                <a:r>
                  <a:rPr lang="en-US" sz="1600" dirty="0">
                    <a:cs typeface="Consolas" pitchFamily="49" charset="0"/>
                  </a:rPr>
                  <a:t>. Die </a:t>
                </a:r>
                <a:r>
                  <a:rPr lang="en-US" sz="1600" dirty="0" err="1">
                    <a:cs typeface="Consolas" pitchFamily="49" charset="0"/>
                  </a:rPr>
                  <a:t>Reihenfolge</a:t>
                </a:r>
                <a:r>
                  <a:rPr lang="en-US" sz="1600" dirty="0">
                    <a:cs typeface="Consolas" pitchFamily="49" charset="0"/>
                  </a:rPr>
                  <a:t> der </a:t>
                </a:r>
                <a:r>
                  <a:rPr lang="en-US" sz="1600" dirty="0" err="1">
                    <a:cs typeface="Consolas" pitchFamily="49" charset="0"/>
                  </a:rPr>
                  <a:t>Ziffern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kann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umgedreht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bestimmt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werden</a:t>
                </a:r>
                <a:r>
                  <a:rPr lang="en-US" sz="1600" dirty="0">
                    <a:cs typeface="Consolas" pitchFamily="49" charset="0"/>
                  </a:rPr>
                  <a:t> (die </a:t>
                </a:r>
                <a:r>
                  <a:rPr lang="en-US" sz="1600" dirty="0" err="1">
                    <a:cs typeface="Consolas" pitchFamily="49" charset="0"/>
                  </a:rPr>
                  <a:t>kleinste</a:t>
                </a:r>
                <a:r>
                  <a:rPr lang="en-US" sz="1600" dirty="0">
                    <a:cs typeface="Consolas" pitchFamily="49" charset="0"/>
                  </a:rPr>
                  <a:t> </a:t>
                </a:r>
                <a:r>
                  <a:rPr lang="en-US" sz="1600" dirty="0" err="1">
                    <a:cs typeface="Consolas" pitchFamily="49" charset="0"/>
                  </a:rPr>
                  <a:t>zuerst</a:t>
                </a:r>
                <a:r>
                  <a:rPr lang="en-US" sz="1600" dirty="0">
                    <a:cs typeface="Consolas" pitchFamily="49" charset="0"/>
                  </a:rPr>
                  <a:t>).</a:t>
                </a:r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2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45" y="1052736"/>
                <a:ext cx="8857109" cy="4800600"/>
              </a:xfrm>
              <a:blipFill rotWithShape="0">
                <a:blip r:embed="rId3"/>
                <a:stretch>
                  <a:fillRect t="-1906" b="-11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948264" y="6389707"/>
            <a:ext cx="1905000" cy="304800"/>
          </a:xfrm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15</a:t>
            </a:fld>
            <a:endParaRPr lang="en-US" sz="1400" dirty="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34258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62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900315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2000" dirty="0" smtClean="0">
                <a:solidFill>
                  <a:srgbClr val="000000"/>
                </a:solidFill>
              </a:rPr>
              <a:t>Summe </a:t>
            </a:r>
            <a:r>
              <a:rPr lang="de-DE" sz="2000" dirty="0">
                <a:solidFill>
                  <a:srgbClr val="000000"/>
                </a:solidFill>
              </a:rPr>
              <a:t>und </a:t>
            </a:r>
            <a:r>
              <a:rPr lang="de-DE" sz="2000" dirty="0" smtClean="0">
                <a:solidFill>
                  <a:srgbClr val="000000"/>
                </a:solidFill>
              </a:rPr>
              <a:t>Mittelwert von beliebig vielen Zahlen</a:t>
            </a:r>
          </a:p>
          <a:p>
            <a:pPr marL="457200" lvl="0" indent="-457200">
              <a:spcBef>
                <a:spcPct val="0"/>
              </a:spcBef>
              <a:buNone/>
            </a:pPr>
            <a:endParaRPr kumimoji="0" lang="de-DE" sz="1400" kern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0" indent="-457200">
              <a:spcBef>
                <a:spcPct val="0"/>
              </a:spcBef>
              <a:buNone/>
            </a:pPr>
            <a:endParaRPr kumimoji="0" lang="de-DE" sz="1400" kern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/* Eingaben und Ausgaben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zahl;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Zahl eingeben: ");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(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&amp;zahl)==1) { /* Wurde korrekte zahl eingegeben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sum+zahl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Berechnung Summe und Speicherung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anz+1;	/*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Erhoehung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Anzahl der eingegebenen Werte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Zahl eingeben: ");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1.0*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Durchschnitt berechnen */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Anzahl der Zahlen: %d, Summe: %d, Durchschnitt %f\n",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kumimoji="0" lang="de-DE" sz="1400" kern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kumimoji="0" lang="de-DE" sz="1400" kern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2000" dirty="0" smtClean="0">
              <a:solidFill>
                <a:srgbClr val="000000"/>
              </a:solidFill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6982544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5070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2000" dirty="0">
                <a:cs typeface="Consolas" pitchFamily="49" charset="0"/>
              </a:rPr>
              <a:t>Erweitere das Beispiel zur Kreisberechnung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>
                <a:cs typeface="Consolas" pitchFamily="49" charset="0"/>
              </a:rPr>
              <a:t>Wiederhole die Berechnung, solange </a:t>
            </a:r>
            <a:r>
              <a:rPr lang="de-DE" sz="2000" dirty="0" smtClean="0">
                <a:cs typeface="Consolas" pitchFamily="49" charset="0"/>
              </a:rPr>
              <a:t>eine Zahl für </a:t>
            </a:r>
            <a:r>
              <a:rPr lang="de-DE" sz="2000" dirty="0">
                <a:cs typeface="Consolas" pitchFamily="49" charset="0"/>
              </a:rPr>
              <a:t>den Radius eingegeben wird.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Beachte Formate </a:t>
            </a:r>
            <a:r>
              <a:rPr lang="de-DE" sz="2000" dirty="0" err="1" smtClean="0">
                <a:solidFill>
                  <a:srgbClr val="FF0000"/>
                </a:solidFill>
                <a:cs typeface="Consolas" pitchFamily="49" charset="0"/>
              </a:rPr>
              <a:t>lf</a:t>
            </a: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 und f bei </a:t>
            </a:r>
            <a:r>
              <a:rPr lang="de-DE" sz="2000" dirty="0" err="1" smtClean="0">
                <a:solidFill>
                  <a:srgbClr val="FF0000"/>
                </a:solidFill>
                <a:cs typeface="Consolas" pitchFamily="49" charset="0"/>
              </a:rPr>
              <a:t>float</a:t>
            </a:r>
            <a:r>
              <a:rPr lang="de-DE" sz="2000" dirty="0" smtClean="0">
                <a:solidFill>
                  <a:srgbClr val="FF0000"/>
                </a:solidFill>
                <a:cs typeface="Consolas" pitchFamily="49" charset="0"/>
              </a:rPr>
              <a:t> oder double</a:t>
            </a:r>
            <a:endParaRPr lang="de-DE" sz="2000" dirty="0">
              <a:solidFill>
                <a:srgbClr val="FF0000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   PI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3.141592653589793238462643383279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Berechnungen Kreis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	/* Speicherplatz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Radius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umfang,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("%f",&amp;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)==1){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("Bei einem Radius von %f ist der Umfang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und der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Flaecheninhalt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umfang,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flaeche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des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Radius: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41459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9302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052736"/>
            <a:ext cx="8931151" cy="4800600"/>
          </a:xfrm>
        </p:spPr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DE" sz="2000" dirty="0" err="1" smtClean="0">
                <a:cs typeface="Consolas" pitchFamily="49" charset="0"/>
              </a:rPr>
              <a:t>Gradmß</a:t>
            </a:r>
            <a:r>
              <a:rPr lang="de-DE" sz="2000" dirty="0" smtClean="0">
                <a:cs typeface="Consolas" pitchFamily="49" charset="0"/>
              </a:rPr>
              <a:t> in Bogenmaß</a:t>
            </a:r>
            <a:endParaRPr lang="de-DE" sz="2000" dirty="0">
              <a:solidFill>
                <a:srgbClr val="FF0000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Umrechnung Grad und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w;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bogen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Winkel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("%f",&amp;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)==1) 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while(w &lt; 0) w = w +360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 * Winkel kleiner als 0 erhöhen um 360 Grad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while(w &gt;=360) w = w -360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Winkel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goesser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als Vollkreis um 360 vermindern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bogen = w*2*M_PI/360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Umrechnung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("Der Winkel %f ist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aquivalent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zum Winkel %f und beträgt in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%f\n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winkel,w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bogen);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("|  Winkel \t|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Bogenmass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|\n");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("________________________________\n");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(w=0.0; w&lt;=360.0; w=w+15){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("|%10.1f\t|%12.9f|\n",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w,w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*2*M_PI/360);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("________________________________\n");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48660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5245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marL="457200" lvl="1" indent="0">
              <a:buNone/>
            </a:pPr>
            <a:r>
              <a:rPr lang="de-DE" sz="2000" dirty="0" smtClean="0">
                <a:cs typeface="Consolas" pitchFamily="49" charset="0"/>
              </a:rPr>
              <a:t>Enthaltene Quadratzahl und der Abstand</a:t>
            </a:r>
            <a:endParaRPr lang="de-DE" sz="2000" dirty="0">
              <a:cs typeface="Consolas" pitchFamily="49" charset="0"/>
            </a:endParaRP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{ /*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enthaltene Quadratzahl */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zahl, i, z;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Zahl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while(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d",&amp;zahl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)==1) {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 i=zahl-1; i*i&gt;zahl; i=i-1);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("Die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groesste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in %d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enthaltenene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Quadratzahl ist %d, der Abstand beträgt %d\n", zahl, i*i, zahl-i*i);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=anz+1;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("Bitte Zahl eingeben\n");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("Du hast %d Zahlen probiert!\n",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455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7285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A3B011-4419-44CB-935E-C72E4F41E317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 Variable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de-DE" sz="1600" dirty="0" smtClean="0"/>
              <a:t>Um mit Variablen in der Programmiersprache C arbeiten zu können, muss eine Variable</a:t>
            </a:r>
          </a:p>
          <a:p>
            <a:pPr marL="457200" indent="-457200">
              <a:defRPr/>
            </a:pPr>
            <a:r>
              <a:rPr lang="de-DE" sz="1600" dirty="0" smtClean="0"/>
              <a:t>deklariert, definiert und kann initialisiert werden. 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deklariert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Name und Datentyp festlegen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Speicherplatz reservieren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initialisiert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	Anfangswert zu weisen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a;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Variable a deklariert, definiert und nicht initialisiert */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3;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bestehende Variable 3 bekommt Wert 3 ( hier Initialisierung) */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b = 9</a:t>
            </a:r>
            <a:r>
              <a:rPr lang="de-D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deklariert, definiert und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initialisiert mit 9 */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extern int c; /* Variable c nur deklariert, hier keine Speicherung */</a:t>
            </a:r>
          </a:p>
          <a:p>
            <a:pPr marL="457200" indent="-457200">
              <a:defRPr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Ganzzahl Datentypen: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(1 Byte-8-Bit)  von        -128 ... +127</a:t>
            </a: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(2 Byte-16-Bit) von      -32768 ... +32767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int 	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4 Byte-32-Bit) von -2147483648 ... +231 - 1</a:t>
            </a: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	(4 Byte-32-Bit) von -2147483648 ... +231 - 1	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57200" indent="-457200">
              <a:defRPr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Gleitkomma Datentypen: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4 Byte-32-Bit) 1.17E-38 .. 3.4E38 (7-8 Stellen)</a:t>
            </a:r>
          </a:p>
          <a:p>
            <a:pPr marL="457200" indent="-457200">
              <a:defRPr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8 Byte-64-Bit) 2.2E-308 .. 1.7E308(15-16 Stellen)</a:t>
            </a: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defRPr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1404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Lösungen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r>
              <a:rPr lang="de-DE" sz="2000" dirty="0" smtClean="0">
                <a:solidFill>
                  <a:srgbClr val="000000"/>
                </a:solidFill>
              </a:rPr>
              <a:t>Berechnung </a:t>
            </a:r>
            <a:r>
              <a:rPr lang="de-DE" sz="2000" dirty="0">
                <a:solidFill>
                  <a:srgbClr val="000000"/>
                </a:solidFill>
              </a:rPr>
              <a:t>der Ziffern im </a:t>
            </a:r>
            <a:r>
              <a:rPr lang="de-DE" sz="2000" dirty="0" err="1" smtClean="0">
                <a:solidFill>
                  <a:srgbClr val="000000"/>
                </a:solidFill>
              </a:rPr>
              <a:t>Oktalsystem</a:t>
            </a:r>
            <a:endParaRPr lang="en-US" sz="2000" dirty="0">
              <a:cs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 err="1" smtClean="0">
                <a:cs typeface="Consolas" pitchFamily="49" charset="0"/>
              </a:rPr>
              <a:t>Bestimme</a:t>
            </a:r>
            <a:r>
              <a:rPr lang="en-US" sz="2000" dirty="0" smtClean="0">
                <a:cs typeface="Consolas" pitchFamily="49" charset="0"/>
              </a:rPr>
              <a:t> die </a:t>
            </a:r>
            <a:r>
              <a:rPr lang="en-US" sz="2000" dirty="0" err="1" smtClean="0">
                <a:cs typeface="Consolas" pitchFamily="49" charset="0"/>
              </a:rPr>
              <a:t>Ziffern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einer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Zahl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im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Oktalsystem</a:t>
            </a:r>
            <a:r>
              <a:rPr lang="en-US" sz="2000" dirty="0" smtClean="0">
                <a:cs typeface="Consolas" pitchFamily="49" charset="0"/>
              </a:rPr>
              <a:t>. Die </a:t>
            </a:r>
            <a:r>
              <a:rPr lang="en-US" sz="2000" dirty="0" err="1" smtClean="0">
                <a:cs typeface="Consolas" pitchFamily="49" charset="0"/>
              </a:rPr>
              <a:t>Reihenfolge</a:t>
            </a:r>
            <a:r>
              <a:rPr lang="en-US" sz="2000" dirty="0" smtClean="0">
                <a:cs typeface="Consolas" pitchFamily="49" charset="0"/>
              </a:rPr>
              <a:t> der </a:t>
            </a:r>
            <a:r>
              <a:rPr lang="en-US" sz="2000" dirty="0" err="1" smtClean="0">
                <a:cs typeface="Consolas" pitchFamily="49" charset="0"/>
              </a:rPr>
              <a:t>Ziffern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kann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umgedreht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bestimmt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werden</a:t>
            </a:r>
            <a:r>
              <a:rPr lang="en-US" sz="2000" dirty="0" smtClean="0">
                <a:cs typeface="Consolas" pitchFamily="49" charset="0"/>
              </a:rPr>
              <a:t> (die </a:t>
            </a:r>
            <a:r>
              <a:rPr lang="en-US" sz="2000" dirty="0" err="1" smtClean="0">
                <a:cs typeface="Consolas" pitchFamily="49" charset="0"/>
              </a:rPr>
              <a:t>kleinste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 err="1" smtClean="0">
                <a:cs typeface="Consolas" pitchFamily="49" charset="0"/>
              </a:rPr>
              <a:t>zuerst</a:t>
            </a:r>
            <a:r>
              <a:rPr lang="en-US" sz="2000" dirty="0" smtClean="0">
                <a:cs typeface="Consolas" pitchFamily="49" charset="0"/>
              </a:rPr>
              <a:t>).</a:t>
            </a:r>
            <a:endParaRPr lang="en-US" sz="2000" dirty="0"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cs typeface="Consolas" pitchFamily="49" charset="0"/>
              </a:rPr>
              <a:t>Idee</a:t>
            </a:r>
            <a:r>
              <a:rPr lang="en-US" sz="2000" dirty="0" smtClean="0">
                <a:cs typeface="Consolas" pitchFamily="49" charset="0"/>
              </a:rPr>
              <a:t> Rest </a:t>
            </a:r>
            <a:r>
              <a:rPr lang="en-US" sz="2000" dirty="0" err="1" smtClean="0">
                <a:cs typeface="Consolas" pitchFamily="49" charset="0"/>
              </a:rPr>
              <a:t>bei</a:t>
            </a:r>
            <a:r>
              <a:rPr lang="en-US" sz="2000" dirty="0" smtClean="0">
                <a:cs typeface="Consolas" pitchFamily="49" charset="0"/>
              </a:rPr>
              <a:t> Division berechnen ( </a:t>
            </a:r>
            <a:r>
              <a:rPr lang="en-US" sz="2000" dirty="0" err="1" smtClean="0">
                <a:cs typeface="Consolas" pitchFamily="49" charset="0"/>
              </a:rPr>
              <a:t>Beispiel</a:t>
            </a:r>
            <a:r>
              <a:rPr lang="en-US" sz="2000" dirty="0" smtClean="0">
                <a:cs typeface="Consolas" pitchFamily="49" charset="0"/>
              </a:rPr>
              <a:t> 75)</a:t>
            </a:r>
          </a:p>
          <a:p>
            <a:pPr marL="457200" lvl="1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int z = 75;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Ziffernfolge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von %d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umgekehrter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Reihenfolge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Oktalsystem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:",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do {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printf("%d", z%8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/* Rest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bei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Division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durch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ausgeben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 z = z/8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   /*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Ziffer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bestimmen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} while(z&gt;0);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printf("\n");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000" dirty="0" smtClean="0"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76" y="2348880"/>
            <a:ext cx="2232248" cy="129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850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05455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Variablen </a:t>
            </a:r>
            <a:r>
              <a:rPr lang="de-DE" sz="3600" dirty="0"/>
              <a:t>und deren Gültigkeit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05345" y="1041023"/>
            <a:ext cx="8857109" cy="58169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Ausnahme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globalen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in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Quelldatei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“{“ “}”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eingeschlossen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In </a:t>
            </a:r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Blöcken können eigene Gültigkeitsbereiche für Variablen definiert werden. Nach Beendigung des Blockes kann die dort definiert Variable nicht mehr benutzt werden.</a:t>
            </a:r>
          </a:p>
          <a:p>
            <a:r>
              <a:rPr lang="de-DE" sz="1600" dirty="0">
                <a:solidFill>
                  <a:srgbClr val="000000"/>
                </a:solidFill>
                <a:cs typeface="Consolas" panose="020B0609020204030204" pitchFamily="49" charset="0"/>
              </a:rPr>
              <a:t>Man darf Variablen aus offenen Blöcken nutzen</a:t>
            </a:r>
            <a:r>
              <a:rPr lang="de-DE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. Blöcke können Namen tragen.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 a = 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d=2.1;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 = 12;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=%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%f\n"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g, d);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41,c;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a= 24;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b= 7;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g= a;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b=%d, g=%d, %f\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/* 24, 7, 24 ,2.1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a=%d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b=%d, g=%d, %f\n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b,g,d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	/* 41,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7, 24 ,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39463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9552" y="6350057"/>
            <a:ext cx="7488832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134672" cy="1066800"/>
          </a:xfrm>
        </p:spPr>
        <p:txBody>
          <a:bodyPr/>
          <a:lstStyle/>
          <a:p>
            <a:r>
              <a:rPr lang="de-DE" sz="3200" dirty="0" smtClean="0"/>
              <a:t>1. Berechnung von Schuhgrößen</a:t>
            </a:r>
            <a:endParaRPr lang="de-DE" sz="3200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39552" y="1143000"/>
            <a:ext cx="7992888" cy="52014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de-DE" sz="1400" i="1" dirty="0" smtClean="0"/>
              <a:t>Schuhgröße (EU)</a:t>
            </a:r>
            <a:r>
              <a:rPr lang="de-DE" sz="1400" dirty="0" smtClean="0"/>
              <a:t> = (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+ 1,5) × 1,5</a:t>
            </a:r>
          </a:p>
          <a:p>
            <a:r>
              <a:rPr lang="de-DE" sz="1400" i="1" dirty="0"/>
              <a:t>Schuhgröße </a:t>
            </a:r>
            <a:r>
              <a:rPr lang="de-DE" sz="1400" i="1" dirty="0" smtClean="0"/>
              <a:t>(in Deutschland </a:t>
            </a:r>
            <a:r>
              <a:rPr lang="de-DE" sz="1400" i="1" dirty="0" err="1" smtClean="0"/>
              <a:t>begräuchlich</a:t>
            </a:r>
            <a:r>
              <a:rPr lang="de-DE" sz="1400" i="1" dirty="0" smtClean="0"/>
              <a:t>)</a:t>
            </a:r>
            <a:r>
              <a:rPr lang="de-DE" sz="1400" dirty="0" smtClean="0"/>
              <a:t> </a:t>
            </a:r>
            <a:r>
              <a:rPr lang="de-DE" sz="1400" dirty="0"/>
              <a:t>= (</a:t>
            </a:r>
            <a:r>
              <a:rPr lang="de-DE" sz="1400" i="1" dirty="0" err="1"/>
              <a:t>Fußlänge</a:t>
            </a:r>
            <a:r>
              <a:rPr lang="de-DE" sz="1400" i="1" dirty="0"/>
              <a:t> in</a:t>
            </a:r>
            <a:r>
              <a:rPr lang="de-DE" sz="1400" dirty="0"/>
              <a:t> cm + </a:t>
            </a:r>
            <a:r>
              <a:rPr lang="de-DE" sz="1400" dirty="0" smtClean="0"/>
              <a:t>1,54) / 0.667</a:t>
            </a:r>
            <a:endParaRPr lang="de-DE" sz="1400" dirty="0"/>
          </a:p>
          <a:p>
            <a:endParaRPr lang="de-DE" sz="1400" i="1" dirty="0" smtClean="0"/>
          </a:p>
          <a:p>
            <a:r>
              <a:rPr lang="de-DE" sz="1400" i="1" dirty="0" err="1" smtClean="0"/>
              <a:t>Brannock</a:t>
            </a:r>
            <a:r>
              <a:rPr lang="de-DE" sz="1400" i="1" dirty="0" smtClean="0"/>
              <a:t>-System:</a:t>
            </a:r>
          </a:p>
          <a:p>
            <a:r>
              <a:rPr lang="de-DE" sz="1400" i="1" dirty="0" smtClean="0"/>
              <a:t>Herrengröße (US)</a:t>
            </a:r>
            <a:r>
              <a:rPr lang="de-DE" sz="1400" dirty="0" smtClean="0"/>
              <a:t> = 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÷ 2,54 × 3 − 22 </a:t>
            </a:r>
          </a:p>
          <a:p>
            <a:r>
              <a:rPr lang="de-DE" sz="1400" i="1" dirty="0" smtClean="0"/>
              <a:t>Damengröße (US)</a:t>
            </a:r>
            <a:r>
              <a:rPr lang="de-DE" sz="1400" dirty="0" smtClean="0"/>
              <a:t> = </a:t>
            </a:r>
            <a:r>
              <a:rPr lang="de-DE" sz="1400" i="1" dirty="0" err="1" smtClean="0"/>
              <a:t>Fußlänge</a:t>
            </a:r>
            <a:r>
              <a:rPr lang="de-DE" sz="1400" i="1" dirty="0" smtClean="0"/>
              <a:t> in</a:t>
            </a:r>
            <a:r>
              <a:rPr lang="de-DE" sz="1400" dirty="0" smtClean="0"/>
              <a:t> cm ÷ 2,54 × 3 − 21</a:t>
            </a:r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 smtClean="0"/>
              <a:t>In der EU sind Schuhgrößen ganzzahlig, die Schuhgrößen im </a:t>
            </a:r>
            <a:r>
              <a:rPr lang="de-DE" sz="1400" dirty="0" err="1" smtClean="0"/>
              <a:t>Brannock</a:t>
            </a:r>
            <a:r>
              <a:rPr lang="de-DE" sz="1400" dirty="0" smtClean="0"/>
              <a:t>-System haben Abstufungen von 0.5. 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Hier Deutschland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schuhgroesse_eu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Hier EU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schuhgroesse_usa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{/* Hier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Brannock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 /* Eingaben und Ausgaben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("Eingabe der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in cm\n");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fusslaenge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schuhgroesse_eu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schuhgroesse_usa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6119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1. </a:t>
            </a:r>
            <a:r>
              <a:rPr lang="en-US" sz="3600" dirty="0" err="1" smtClean="0"/>
              <a:t>Berechnung</a:t>
            </a:r>
            <a:r>
              <a:rPr lang="en-US" sz="3600" dirty="0" smtClean="0"/>
              <a:t> von </a:t>
            </a:r>
            <a:r>
              <a:rPr lang="en-US" sz="3600" dirty="0" err="1" smtClean="0"/>
              <a:t>Schuhgröße</a:t>
            </a:r>
            <a:endParaRPr lang="en-US" sz="3600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(int)((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+ 1.54)/0.667);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DE %.0f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(int)((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+ 1.5)*1.5);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EU %.0f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(0.5)*(int) (2.0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*((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+ 1.54)*3/2.54 - 24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)); //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Herren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-24, Damen -23</a:t>
            </a:r>
          </a:p>
          <a:p>
            <a:pPr>
              <a:buFontTx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printf("Die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USA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%.1f,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bei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von %d cm\n",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schuhgroesse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main() { 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Eingaben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und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Ausgaben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siehe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Folie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Vorlesung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printf("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Eingabe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der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in cm\n");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("%d",&amp;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2280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1. </a:t>
            </a:r>
            <a:r>
              <a:rPr lang="en-US" sz="3600" dirty="0" err="1" smtClean="0"/>
              <a:t>Schuhgrößen</a:t>
            </a:r>
            <a:r>
              <a:rPr lang="en-US" sz="3600" dirty="0" smtClean="0"/>
              <a:t> </a:t>
            </a:r>
            <a:r>
              <a:rPr lang="en-US" sz="3600" dirty="0" err="1" smtClean="0"/>
              <a:t>im</a:t>
            </a:r>
            <a:r>
              <a:rPr lang="en-US" sz="3600" dirty="0" smtClean="0"/>
              <a:t> </a:t>
            </a:r>
            <a:r>
              <a:rPr lang="en-US" sz="3600" dirty="0" err="1" smtClean="0"/>
              <a:t>Bereich</a:t>
            </a:r>
            <a:endParaRPr lang="en-US" sz="3600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5345" y="1124744"/>
            <a:ext cx="8857109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Schuhgrößen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von 24 cm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38 cm in 1cm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Schritten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bestimmt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Lösung: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Scheife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von 24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38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Inkrement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24;/*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Anfangswert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while(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&lt;= 38) { 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Schleifenbedingung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+1; 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Inkrement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Zaehlschleife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=24;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&lt;=38;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fusslaenge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 fuesslaenge+1)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Zaehlschleife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schuhgroesse_de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schuhgroesse_eu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schuhgroesse_usa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	}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B41163-1BAE-4D0F-BC07-AD8498D210A6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98568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3574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19200"/>
            <a:ext cx="8964612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Algorithmus?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19200"/>
            <a:ext cx="896461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Vorgabe: Wieviel Zahlen sollen eingegeben werden!</a:t>
            </a: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Wiederholte Eingabe einer Zahl, immer Zwischensummen bilden.</a:t>
            </a: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Letzte Zwischensumme ist Summe der zahl und Mittelwert ist Summe /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nzahl der zahlen.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42455"/>
            <a:ext cx="2324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935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7126560" cy="304800"/>
          </a:xfrm>
          <a:noFill/>
        </p:spPr>
        <p:txBody>
          <a:bodyPr/>
          <a:lstStyle/>
          <a:p>
            <a:r>
              <a:rPr lang="de-DE" smtClean="0"/>
              <a:t>Imperative Programmierung - Schleifen und symbolische Konstanten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Wiederholung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964612" cy="48936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Wir wollen Schleifen in C - Programmen einsetzen: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Berechnung von Summe und Durchschnitt von n-Zahlen.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zahl, i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Bitte die Anzahl der Zahlen vorgeben");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/* Anzahl der einzugebenden Werte vorgeben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(i &lt;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/* Anzahl der eingegebenen Werte nicht erreicht ? */</a:t>
            </a:r>
            <a:endParaRPr lang="de-DE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naechste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Zahl");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&amp;zahl);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sum+zahl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Berechnung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 und Speicherung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i 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i+1;	/*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Erhoehung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der Anzahl der eingegebenen Werte */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1.0*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Durchschnitt berechnen */</a:t>
            </a: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Anzahl der Zahlen: %d, Summe: %d, Durchschnitt %f\n",</a:t>
            </a:r>
            <a:r>
              <a:rPr lang="de-DE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anz</a:t>
            </a: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b="1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mittelwert</a:t>
            </a: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sz="16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de-DE" sz="16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1553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1137</Words>
  <Application>Microsoft Office PowerPoint</Application>
  <PresentationFormat>Bildschirmpräsentation (4:3)</PresentationFormat>
  <Paragraphs>484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Consolas</vt:lpstr>
      <vt:lpstr>Symbol</vt:lpstr>
      <vt:lpstr>Times</vt:lpstr>
      <vt:lpstr>Times New Roman</vt:lpstr>
      <vt:lpstr>Modern</vt:lpstr>
      <vt:lpstr>4. Übung </vt:lpstr>
      <vt:lpstr>1. Wiederholung Variable</vt:lpstr>
      <vt:lpstr>1. Variablen und deren Gültigkeit</vt:lpstr>
      <vt:lpstr>1. Berechnung von Schuhgrößen</vt:lpstr>
      <vt:lpstr>1. Berechnung von Schuhgröße</vt:lpstr>
      <vt:lpstr>1. Schuhgrößen im Bereich</vt:lpstr>
      <vt:lpstr>1. Wiederholung</vt:lpstr>
      <vt:lpstr>1. Wiederholung</vt:lpstr>
      <vt:lpstr>1. Wiederholung</vt:lpstr>
      <vt:lpstr>2. While-Schleifen</vt:lpstr>
      <vt:lpstr>2. For-Schleifen</vt:lpstr>
      <vt:lpstr>3. Symbolische Konstanten</vt:lpstr>
      <vt:lpstr>3. Symbolische Konstanten</vt:lpstr>
      <vt:lpstr>3. Symbolische Konstanten</vt:lpstr>
      <vt:lpstr>4. Aufgaben</vt:lpstr>
      <vt:lpstr>4. Lösungen</vt:lpstr>
      <vt:lpstr>4. Lösungen</vt:lpstr>
      <vt:lpstr>4. Lösungen</vt:lpstr>
      <vt:lpstr>4. Lösungen</vt:lpstr>
      <vt:lpstr>4. Lösungen</vt:lpstr>
    </vt:vector>
  </TitlesOfParts>
  <Company>FBIN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Imperative Programmierung</dc:title>
  <dc:creator>karstens</dc:creator>
  <cp:lastModifiedBy>Bernd</cp:lastModifiedBy>
  <cp:revision>280</cp:revision>
  <cp:lastPrinted>2017-11-08T07:35:53Z</cp:lastPrinted>
  <dcterms:created xsi:type="dcterms:W3CDTF">2002-03-21T15:48:13Z</dcterms:created>
  <dcterms:modified xsi:type="dcterms:W3CDTF">2019-11-07T13:51:02Z</dcterms:modified>
</cp:coreProperties>
</file>