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346" r:id="rId3"/>
    <p:sldId id="349" r:id="rId4"/>
    <p:sldId id="431" r:id="rId5"/>
    <p:sldId id="434" r:id="rId6"/>
    <p:sldId id="439" r:id="rId7"/>
    <p:sldId id="277" r:id="rId8"/>
    <p:sldId id="463" r:id="rId9"/>
    <p:sldId id="462" r:id="rId10"/>
    <p:sldId id="444" r:id="rId11"/>
    <p:sldId id="441" r:id="rId12"/>
    <p:sldId id="452" r:id="rId13"/>
    <p:sldId id="460" r:id="rId14"/>
    <p:sldId id="461" r:id="rId15"/>
    <p:sldId id="440" r:id="rId16"/>
    <p:sldId id="454" r:id="rId17"/>
    <p:sldId id="457" r:id="rId18"/>
    <p:sldId id="459" r:id="rId19"/>
    <p:sldId id="458" r:id="rId20"/>
    <p:sldId id="464" r:id="rId2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33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25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>
            <a:lvl1pPr defTabSz="990504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043" y="0"/>
            <a:ext cx="307525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>
            <a:lvl1pPr algn="r" defTabSz="990504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525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3" tIns="49505" rIns="99013" bIns="49505" numCol="1" anchor="b" anchorCtr="0" compatLnSpc="1">
            <a:prstTxWarp prst="textNoShape">
              <a:avLst/>
            </a:prstTxWarp>
          </a:bodyPr>
          <a:lstStyle>
            <a:lvl1pPr defTabSz="990504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043" y="9722882"/>
            <a:ext cx="307525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3" tIns="49505" rIns="99013" bIns="49505" numCol="1" anchor="b" anchorCtr="0" compatLnSpc="1">
            <a:prstTxWarp prst="textNoShape">
              <a:avLst/>
            </a:prstTxWarp>
          </a:bodyPr>
          <a:lstStyle>
            <a:lvl1pPr algn="r" defTabSz="990504">
              <a:defRPr sz="1200"/>
            </a:lvl1pPr>
          </a:lstStyle>
          <a:p>
            <a:pPr>
              <a:defRPr/>
            </a:pPr>
            <a:fld id="{F800C5DA-E918-4121-A59A-E817030A7E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0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258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>
            <a:lvl1pPr defTabSz="99050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043" y="0"/>
            <a:ext cx="3075258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>
            <a:lvl1pPr algn="r" defTabSz="99050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468" y="4861441"/>
            <a:ext cx="5208365" cy="46055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5258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b" anchorCtr="0" compatLnSpc="1">
            <a:prstTxWarp prst="textNoShape">
              <a:avLst/>
            </a:prstTxWarp>
          </a:bodyPr>
          <a:lstStyle>
            <a:lvl1pPr defTabSz="99050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043" y="9722882"/>
            <a:ext cx="3075258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b" anchorCtr="0" compatLnSpc="1">
            <a:prstTxWarp prst="textNoShape">
              <a:avLst/>
            </a:prstTxWarp>
          </a:bodyPr>
          <a:lstStyle>
            <a:lvl1pPr algn="r" defTabSz="99050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D549842-4C11-4546-B057-70FB9BBD860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8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10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718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965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351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513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313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15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744573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16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13255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17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21569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18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592553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19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41022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119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20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708211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98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37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5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7312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6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754745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174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65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9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17475"/>
            <a:ext cx="9142413" cy="6738938"/>
            <a:chOff x="0" y="74"/>
            <a:chExt cx="5759" cy="424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invGray"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invGray"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invGray">
            <a:xfrm>
              <a:off x="555" y="74"/>
              <a:ext cx="42" cy="42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invGray">
            <a:xfrm>
              <a:off x="555" y="219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invGray">
            <a:xfrm>
              <a:off x="555" y="362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invGray">
            <a:xfrm>
              <a:off x="555" y="651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invGray">
            <a:xfrm>
              <a:off x="555" y="794"/>
              <a:ext cx="42" cy="42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invGray">
            <a:xfrm>
              <a:off x="555" y="939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invGray">
            <a:xfrm>
              <a:off x="555" y="1082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invGray">
            <a:xfrm>
              <a:off x="555" y="1227"/>
              <a:ext cx="42" cy="4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invGray">
            <a:xfrm>
              <a:off x="555" y="1371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invGray"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invGray"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4" name="Oval 17"/>
              <p:cNvSpPr>
                <a:spLocks noChangeArrowheads="1"/>
              </p:cNvSpPr>
              <p:nvPr/>
            </p:nvSpPr>
            <p:spPr bwMode="invGray"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5" name="Oval 18"/>
              <p:cNvSpPr>
                <a:spLocks noChangeArrowheads="1"/>
              </p:cNvSpPr>
              <p:nvPr/>
            </p:nvSpPr>
            <p:spPr bwMode="invGray">
              <a:xfrm>
                <a:off x="4011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invGray">
              <a:xfrm>
                <a:off x="4395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7" name="Oval 20"/>
              <p:cNvSpPr>
                <a:spLocks noChangeArrowheads="1"/>
              </p:cNvSpPr>
              <p:nvPr/>
            </p:nvSpPr>
            <p:spPr bwMode="invGray"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8" name="Oval 21"/>
              <p:cNvSpPr>
                <a:spLocks noChangeArrowheads="1"/>
              </p:cNvSpPr>
              <p:nvPr/>
            </p:nvSpPr>
            <p:spPr bwMode="invGray"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invGray"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17" name="Oval 23"/>
            <p:cNvSpPr>
              <a:spLocks noChangeArrowheads="1"/>
            </p:cNvSpPr>
            <p:nvPr/>
          </p:nvSpPr>
          <p:spPr bwMode="invGray">
            <a:xfrm>
              <a:off x="555" y="507"/>
              <a:ext cx="42" cy="4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19" name="Freeform 25"/>
              <p:cNvSpPr>
                <a:spLocks/>
              </p:cNvSpPr>
              <p:nvPr/>
            </p:nvSpPr>
            <p:spPr bwMode="invGray">
              <a:xfrm>
                <a:off x="0" y="2394"/>
                <a:ext cx="443" cy="1033"/>
              </a:xfrm>
              <a:custGeom>
                <a:avLst/>
                <a:gdLst/>
                <a:ahLst/>
                <a:cxnLst>
                  <a:cxn ang="0">
                    <a:pos x="290" y="1016"/>
                  </a:cxn>
                  <a:cxn ang="0">
                    <a:pos x="316" y="974"/>
                  </a:cxn>
                  <a:cxn ang="0">
                    <a:pos x="354" y="920"/>
                  </a:cxn>
                  <a:cxn ang="0">
                    <a:pos x="384" y="884"/>
                  </a:cxn>
                  <a:cxn ang="0">
                    <a:pos x="381" y="832"/>
                  </a:cxn>
                  <a:cxn ang="0">
                    <a:pos x="370" y="794"/>
                  </a:cxn>
                  <a:cxn ang="0">
                    <a:pos x="361" y="760"/>
                  </a:cxn>
                  <a:cxn ang="0">
                    <a:pos x="361" y="734"/>
                  </a:cxn>
                  <a:cxn ang="0">
                    <a:pos x="359" y="707"/>
                  </a:cxn>
                  <a:cxn ang="0">
                    <a:pos x="373" y="691"/>
                  </a:cxn>
                  <a:cxn ang="0">
                    <a:pos x="391" y="686"/>
                  </a:cxn>
                  <a:cxn ang="0">
                    <a:pos x="395" y="680"/>
                  </a:cxn>
                  <a:cxn ang="0">
                    <a:pos x="390" y="671"/>
                  </a:cxn>
                  <a:cxn ang="0">
                    <a:pos x="386" y="660"/>
                  </a:cxn>
                  <a:cxn ang="0">
                    <a:pos x="437" y="635"/>
                  </a:cxn>
                  <a:cxn ang="0">
                    <a:pos x="442" y="619"/>
                  </a:cxn>
                  <a:cxn ang="0">
                    <a:pos x="438" y="604"/>
                  </a:cxn>
                  <a:cxn ang="0">
                    <a:pos x="400" y="543"/>
                  </a:cxn>
                  <a:cxn ang="0">
                    <a:pos x="384" y="474"/>
                  </a:cxn>
                  <a:cxn ang="0">
                    <a:pos x="354" y="455"/>
                  </a:cxn>
                  <a:cxn ang="0">
                    <a:pos x="326" y="433"/>
                  </a:cxn>
                  <a:cxn ang="0">
                    <a:pos x="312" y="411"/>
                  </a:cxn>
                  <a:cxn ang="0">
                    <a:pos x="307" y="391"/>
                  </a:cxn>
                  <a:cxn ang="0">
                    <a:pos x="290" y="339"/>
                  </a:cxn>
                  <a:cxn ang="0">
                    <a:pos x="308" y="289"/>
                  </a:cxn>
                  <a:cxn ang="0">
                    <a:pos x="298" y="278"/>
                  </a:cxn>
                  <a:cxn ang="0">
                    <a:pos x="280" y="307"/>
                  </a:cxn>
                  <a:cxn ang="0">
                    <a:pos x="269" y="283"/>
                  </a:cxn>
                  <a:cxn ang="0">
                    <a:pos x="272" y="224"/>
                  </a:cxn>
                  <a:cxn ang="0">
                    <a:pos x="280" y="177"/>
                  </a:cxn>
                  <a:cxn ang="0">
                    <a:pos x="280" y="146"/>
                  </a:cxn>
                  <a:cxn ang="0">
                    <a:pos x="281" y="123"/>
                  </a:cxn>
                  <a:cxn ang="0">
                    <a:pos x="290" y="104"/>
                  </a:cxn>
                  <a:cxn ang="0">
                    <a:pos x="296" y="97"/>
                  </a:cxn>
                  <a:cxn ang="0">
                    <a:pos x="298" y="94"/>
                  </a:cxn>
                  <a:cxn ang="0">
                    <a:pos x="301" y="92"/>
                  </a:cxn>
                  <a:cxn ang="0">
                    <a:pos x="307" y="83"/>
                  </a:cxn>
                  <a:cxn ang="0">
                    <a:pos x="317" y="79"/>
                  </a:cxn>
                  <a:cxn ang="0">
                    <a:pos x="328" y="77"/>
                  </a:cxn>
                  <a:cxn ang="0">
                    <a:pos x="337" y="74"/>
                  </a:cxn>
                  <a:cxn ang="0">
                    <a:pos x="345" y="67"/>
                  </a:cxn>
                  <a:cxn ang="0">
                    <a:pos x="337" y="50"/>
                  </a:cxn>
                  <a:cxn ang="0">
                    <a:pos x="337" y="47"/>
                  </a:cxn>
                  <a:cxn ang="0">
                    <a:pos x="337" y="43"/>
                  </a:cxn>
                  <a:cxn ang="0">
                    <a:pos x="337" y="41"/>
                  </a:cxn>
                  <a:cxn ang="0">
                    <a:pos x="334" y="38"/>
                  </a:cxn>
                  <a:cxn ang="0">
                    <a:pos x="321" y="21"/>
                  </a:cxn>
                  <a:cxn ang="0">
                    <a:pos x="316" y="0"/>
                  </a:cxn>
                  <a:cxn ang="0">
                    <a:pos x="188" y="94"/>
                  </a:cxn>
                  <a:cxn ang="0">
                    <a:pos x="88" y="218"/>
                  </a:cxn>
                  <a:cxn ang="0">
                    <a:pos x="21" y="366"/>
                  </a:cxn>
                  <a:cxn ang="0">
                    <a:pos x="0" y="530"/>
                  </a:cxn>
                  <a:cxn ang="0">
                    <a:pos x="20" y="680"/>
                  </a:cxn>
                  <a:cxn ang="0">
                    <a:pos x="74" y="819"/>
                  </a:cxn>
                  <a:cxn ang="0">
                    <a:pos x="160" y="938"/>
                  </a:cxn>
                  <a:cxn ang="0">
                    <a:pos x="272" y="1032"/>
                  </a:cxn>
                </a:cxnLst>
                <a:rect l="0" t="0" r="r" b="b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invGray">
              <a:xfrm>
                <a:off x="379" y="2327"/>
                <a:ext cx="824" cy="1203"/>
              </a:xfrm>
              <a:custGeom>
                <a:avLst/>
                <a:gdLst/>
                <a:ahLst/>
                <a:cxnLst>
                  <a:cxn ang="0">
                    <a:pos x="796" y="688"/>
                  </a:cxn>
                  <a:cxn ang="0">
                    <a:pos x="756" y="641"/>
                  </a:cxn>
                  <a:cxn ang="0">
                    <a:pos x="812" y="615"/>
                  </a:cxn>
                  <a:cxn ang="0">
                    <a:pos x="814" y="502"/>
                  </a:cxn>
                  <a:cxn ang="0">
                    <a:pos x="705" y="247"/>
                  </a:cxn>
                  <a:cxn ang="0">
                    <a:pos x="651" y="262"/>
                  </a:cxn>
                  <a:cxn ang="0">
                    <a:pos x="574" y="289"/>
                  </a:cxn>
                  <a:cxn ang="0">
                    <a:pos x="536" y="258"/>
                  </a:cxn>
                  <a:cxn ang="0">
                    <a:pos x="563" y="170"/>
                  </a:cxn>
                  <a:cxn ang="0">
                    <a:pos x="532" y="81"/>
                  </a:cxn>
                  <a:cxn ang="0">
                    <a:pos x="455" y="56"/>
                  </a:cxn>
                  <a:cxn ang="0">
                    <a:pos x="484" y="150"/>
                  </a:cxn>
                  <a:cxn ang="0">
                    <a:pos x="465" y="190"/>
                  </a:cxn>
                  <a:cxn ang="0">
                    <a:pos x="442" y="200"/>
                  </a:cxn>
                  <a:cxn ang="0">
                    <a:pos x="419" y="164"/>
                  </a:cxn>
                  <a:cxn ang="0">
                    <a:pos x="381" y="108"/>
                  </a:cxn>
                  <a:cxn ang="0">
                    <a:pos x="406" y="108"/>
                  </a:cxn>
                  <a:cxn ang="0">
                    <a:pos x="424" y="72"/>
                  </a:cxn>
                  <a:cxn ang="0">
                    <a:pos x="325" y="0"/>
                  </a:cxn>
                  <a:cxn ang="0">
                    <a:pos x="281" y="27"/>
                  </a:cxn>
                  <a:cxn ang="0">
                    <a:pos x="240" y="72"/>
                  </a:cxn>
                  <a:cxn ang="0">
                    <a:pos x="209" y="114"/>
                  </a:cxn>
                  <a:cxn ang="0">
                    <a:pos x="209" y="150"/>
                  </a:cxn>
                  <a:cxn ang="0">
                    <a:pos x="240" y="164"/>
                  </a:cxn>
                  <a:cxn ang="0">
                    <a:pos x="209" y="222"/>
                  </a:cxn>
                  <a:cxn ang="0">
                    <a:pos x="213" y="242"/>
                  </a:cxn>
                  <a:cxn ang="0">
                    <a:pos x="267" y="222"/>
                  </a:cxn>
                  <a:cxn ang="0">
                    <a:pos x="303" y="170"/>
                  </a:cxn>
                  <a:cxn ang="0">
                    <a:pos x="354" y="231"/>
                  </a:cxn>
                  <a:cxn ang="0">
                    <a:pos x="372" y="291"/>
                  </a:cxn>
                  <a:cxn ang="0">
                    <a:pos x="348" y="294"/>
                  </a:cxn>
                  <a:cxn ang="0">
                    <a:pos x="298" y="309"/>
                  </a:cxn>
                  <a:cxn ang="0">
                    <a:pos x="323" y="330"/>
                  </a:cxn>
                  <a:cxn ang="0">
                    <a:pos x="260" y="339"/>
                  </a:cxn>
                  <a:cxn ang="0">
                    <a:pos x="189" y="411"/>
                  </a:cxn>
                  <a:cxn ang="0">
                    <a:pos x="184" y="469"/>
                  </a:cxn>
                  <a:cxn ang="0">
                    <a:pos x="148" y="435"/>
                  </a:cxn>
                  <a:cxn ang="0">
                    <a:pos x="83" y="402"/>
                  </a:cxn>
                  <a:cxn ang="0">
                    <a:pos x="0" y="455"/>
                  </a:cxn>
                  <a:cxn ang="0">
                    <a:pos x="54" y="496"/>
                  </a:cxn>
                  <a:cxn ang="0">
                    <a:pos x="74" y="485"/>
                  </a:cxn>
                  <a:cxn ang="0">
                    <a:pos x="54" y="608"/>
                  </a:cxn>
                  <a:cxn ang="0">
                    <a:pos x="132" y="641"/>
                  </a:cxn>
                  <a:cxn ang="0">
                    <a:pos x="195" y="661"/>
                  </a:cxn>
                  <a:cxn ang="0">
                    <a:pos x="249" y="744"/>
                  </a:cxn>
                  <a:cxn ang="0">
                    <a:pos x="334" y="886"/>
                  </a:cxn>
                  <a:cxn ang="0">
                    <a:pos x="391" y="1007"/>
                  </a:cxn>
                  <a:cxn ang="0">
                    <a:pos x="292" y="1052"/>
                  </a:cxn>
                  <a:cxn ang="0">
                    <a:pos x="182" y="1105"/>
                  </a:cxn>
                  <a:cxn ang="0">
                    <a:pos x="68" y="1180"/>
                  </a:cxn>
                  <a:cxn ang="0">
                    <a:pos x="200" y="1202"/>
                  </a:cxn>
                  <a:cxn ang="0">
                    <a:pos x="417" y="1168"/>
                  </a:cxn>
                  <a:cxn ang="0">
                    <a:pos x="613" y="1052"/>
                  </a:cxn>
                  <a:cxn ang="0">
                    <a:pos x="610" y="929"/>
                  </a:cxn>
                  <a:cxn ang="0">
                    <a:pos x="543" y="888"/>
                  </a:cxn>
                  <a:cxn ang="0">
                    <a:pos x="567" y="791"/>
                  </a:cxn>
                  <a:cxn ang="0">
                    <a:pos x="655" y="738"/>
                  </a:cxn>
                  <a:cxn ang="0">
                    <a:pos x="725" y="713"/>
                  </a:cxn>
                  <a:cxn ang="0">
                    <a:pos x="792" y="729"/>
                  </a:cxn>
                </a:cxnLst>
                <a:rect l="0" t="0" r="r" b="b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invGray">
              <a:xfrm>
                <a:off x="530" y="2834"/>
                <a:ext cx="63" cy="73"/>
              </a:xfrm>
              <a:custGeom>
                <a:avLst/>
                <a:gdLst/>
                <a:ahLst/>
                <a:cxnLst>
                  <a:cxn ang="0">
                    <a:pos x="42" y="65"/>
                  </a:cxn>
                  <a:cxn ang="0">
                    <a:pos x="58" y="72"/>
                  </a:cxn>
                  <a:cxn ang="0">
                    <a:pos x="62" y="72"/>
                  </a:cxn>
                  <a:cxn ang="0">
                    <a:pos x="62" y="67"/>
                  </a:cxn>
                  <a:cxn ang="0">
                    <a:pos x="58" y="65"/>
                  </a:cxn>
                  <a:cxn ang="0">
                    <a:pos x="58" y="62"/>
                  </a:cxn>
                  <a:cxn ang="0">
                    <a:pos x="44" y="56"/>
                  </a:cxn>
                  <a:cxn ang="0">
                    <a:pos x="37" y="45"/>
                  </a:cxn>
                  <a:cxn ang="0">
                    <a:pos x="31" y="34"/>
                  </a:cxn>
                  <a:cxn ang="0">
                    <a:pos x="26" y="20"/>
                  </a:cxn>
                  <a:cxn ang="0">
                    <a:pos x="9" y="0"/>
                  </a:cxn>
                  <a:cxn ang="0">
                    <a:pos x="6" y="4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9" y="31"/>
                  </a:cxn>
                  <a:cxn ang="0">
                    <a:pos x="20" y="45"/>
                  </a:cxn>
                  <a:cxn ang="0">
                    <a:pos x="31" y="56"/>
                  </a:cxn>
                  <a:cxn ang="0">
                    <a:pos x="42" y="65"/>
                  </a:cxn>
                </a:cxnLst>
                <a:rect l="0" t="0" r="r" b="b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</p:grp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Hier klicken, um Master-Titelformat zu bearbeiten.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Hier klicken, um Master-Untertitelformat zu bearbeiten.</a:t>
            </a:r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710DF4A-A2DB-49A2-937A-B9E68DA5715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1969F-F580-4036-8569-1ECC18F84F21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1EB90-A149-46AA-A40E-7B4BF532A92C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6FC2-5551-4920-9964-603C65BFA14C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821FC-538F-49E3-92E0-9EF945572642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48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3848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AD5C1-6D04-43EF-94AA-B09397B1326E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7606D-1B43-444B-85FC-DC81D3FF7989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F1E34-EA48-4E24-BD63-6191931B4DDE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604F5-1782-4595-99AD-A887F9F9FB4B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23185-9FA0-4A8C-B99C-D71BE6803247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CD4C5-887B-4DA5-8C80-E5CF70DA60DC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Master-Titelformat zu bearbeiten.</a:t>
            </a:r>
          </a:p>
        </p:txBody>
      </p:sp>
      <p:sp>
        <p:nvSpPr>
          <p:cNvPr id="102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Master-Textformat zu bearbeiten.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5334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4008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60CAA96F-992D-4028-9EBF-D97B78349924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blinds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056784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6885AE-300A-41E7-9BA2-8F73714F80C5}" type="slidenum">
              <a:rPr lang="en-US" smtClean="0"/>
              <a:pPr/>
              <a:t>1</a:t>
            </a:fld>
            <a:endParaRPr lang="en-US" sz="1400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de-DE" sz="3600" dirty="0" smtClean="0"/>
              <a:t>4.</a:t>
            </a:r>
            <a:r>
              <a:rPr lang="de-DE" sz="3600" dirty="0" smtClean="0">
                <a:solidFill>
                  <a:srgbClr val="00B050"/>
                </a:solidFill>
              </a:rPr>
              <a:t> </a:t>
            </a:r>
            <a:r>
              <a:rPr lang="de-DE" sz="3600" dirty="0" smtClean="0"/>
              <a:t>Übung </a:t>
            </a:r>
            <a:endParaRPr lang="de-DE" dirty="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2816"/>
            <a:ext cx="7056784" cy="3600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>
                <a:solidFill>
                  <a:srgbClr val="000000"/>
                </a:solidFill>
              </a:rPr>
              <a:t>Wiederholung Variable, Blöcke</a:t>
            </a: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>
                <a:solidFill>
                  <a:srgbClr val="000000"/>
                </a:solidFill>
              </a:rPr>
              <a:t>Schleifen</a:t>
            </a:r>
            <a:endParaRPr lang="de-DE" sz="2800" dirty="0" smtClean="0"/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/>
              <a:t>Symbolische Konstanten</a:t>
            </a: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>
                <a:solidFill>
                  <a:srgbClr val="000000"/>
                </a:solidFill>
              </a:rPr>
              <a:t>Aufgaben </a:t>
            </a:r>
          </a:p>
          <a:p>
            <a:pPr lvl="1" indent="-342900">
              <a:lnSpc>
                <a:spcPct val="80000"/>
              </a:lnSpc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rgbClr val="000000"/>
                </a:solidFill>
              </a:rPr>
              <a:t>Summe und Mittelwert</a:t>
            </a:r>
          </a:p>
          <a:p>
            <a:pPr lvl="1" indent="-342900">
              <a:lnSpc>
                <a:spcPct val="8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Erweiterungen der Kreisberechnung</a:t>
            </a:r>
          </a:p>
          <a:p>
            <a:pPr lvl="1" indent="-342900">
              <a:lnSpc>
                <a:spcPct val="80000"/>
              </a:lnSpc>
              <a:buFont typeface="Symbol" panose="05050102010706020507" pitchFamily="18" charset="2"/>
              <a:buChar char="-"/>
            </a:pPr>
            <a:r>
              <a:rPr lang="de-DE" sz="2400" dirty="0" smtClean="0"/>
              <a:t>Umrechnung Grad- in Bogenmaß</a:t>
            </a:r>
          </a:p>
          <a:p>
            <a:pPr lvl="1" indent="-342900">
              <a:lnSpc>
                <a:spcPct val="80000"/>
              </a:lnSpc>
              <a:buFont typeface="Symbol" panose="05050102010706020507" pitchFamily="18" charset="2"/>
              <a:buChar char="-"/>
            </a:pPr>
            <a:r>
              <a:rPr lang="de-DE" sz="2400" dirty="0" smtClean="0"/>
              <a:t>Ermittlung der größten enthaltenen Quadratzahl</a:t>
            </a:r>
          </a:p>
          <a:p>
            <a:pPr lvl="1" indent="-342900">
              <a:lnSpc>
                <a:spcPct val="8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Berechnung der Ziffern im </a:t>
            </a:r>
            <a:r>
              <a:rPr lang="de-DE" sz="2400" dirty="0" err="1"/>
              <a:t>Oktalsystem</a:t>
            </a:r>
            <a:endParaRPr lang="de-DE" sz="2400" dirty="0"/>
          </a:p>
          <a:p>
            <a:pPr lvl="1" indent="-342900">
              <a:lnSpc>
                <a:spcPct val="80000"/>
              </a:lnSpc>
              <a:buFont typeface="Symbol" panose="05050102010706020507" pitchFamily="18" charset="2"/>
              <a:buChar char="-"/>
            </a:pPr>
            <a:endParaRPr lang="de-DE" sz="2400" dirty="0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126560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10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2</a:t>
            </a:r>
            <a:r>
              <a:rPr lang="de-DE" sz="3600" dirty="0" smtClean="0"/>
              <a:t>. While-Schleifen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42999"/>
            <a:ext cx="8686800" cy="52629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600" dirty="0" err="1" smtClean="0">
                <a:highlight>
                  <a:srgbClr val="FFFFFF"/>
                </a:highlight>
                <a:latin typeface="+mn-lt"/>
                <a:cs typeface="Consolas" panose="020B0609020204030204" pitchFamily="49" charset="0"/>
              </a:rPr>
              <a:t>While</a:t>
            </a:r>
            <a:r>
              <a:rPr lang="de-DE" sz="1600" dirty="0" smtClean="0">
                <a:highlight>
                  <a:srgbClr val="FFFFFF"/>
                </a:highlight>
                <a:latin typeface="+mn-lt"/>
                <a:cs typeface="Consolas" panose="020B0609020204030204" pitchFamily="49" charset="0"/>
              </a:rPr>
              <a:t>-Schleifen:</a:t>
            </a:r>
            <a:r>
              <a:rPr lang="de-DE" sz="1600" dirty="0">
                <a:highlight>
                  <a:srgbClr val="FFFFFF"/>
                </a:highlight>
                <a:latin typeface="+mn-lt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highlight>
                  <a:srgbClr val="FFFFFF"/>
                </a:highlight>
                <a:latin typeface="+mn-lt"/>
                <a:cs typeface="Consolas" panose="020B0609020204030204" pitchFamily="49" charset="0"/>
              </a:rPr>
              <a:t>„Tue etwas solange eine Bedingung gilt!“</a:t>
            </a:r>
          </a:p>
          <a:p>
            <a:endParaRPr lang="de-DE" sz="1600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 (y&gt;=0</a:t>
            </a:r>
            <a:r>
              <a:rPr lang="de-DE" sz="16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 am Anfang */</a:t>
            </a:r>
          </a:p>
          <a:p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  /* Alles wird 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solange ausgeführt, wie Bedingung erfüllt ist. 	Möglicherweise nie, wenn Bedingung schon am Anfang nicht erfüllt .*/</a:t>
            </a:r>
            <a:endParaRPr lang="de-DE" sz="1600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de-DE" sz="1600" b="1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600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de-DE" sz="1600" b="1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de-DE" sz="1600" dirty="0" smtClean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/* Alles wird mindestens einmal ausgeführt und solange die 		Bedingung erfüllt ist */</a:t>
            </a:r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de-DE" sz="1600" dirty="0" smtClean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de-DE" sz="1600" b="1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de-DE" sz="16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y&gt;=</a:t>
            </a:r>
            <a:r>
              <a:rPr lang="de-DE" sz="1600" b="1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0);</a:t>
            </a:r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/* Test am Ende */</a:t>
            </a:r>
          </a:p>
          <a:p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de-DE" sz="1600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---------------------------------------------------------------------</a:t>
            </a:r>
            <a:endParaRPr lang="de-DE" sz="1600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de-DE" sz="1600" dirty="0" err="1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erg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 = 0; </a:t>
            </a:r>
          </a:p>
          <a:p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 (i &lt; 6) {</a:t>
            </a:r>
          </a:p>
          <a:p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erg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erg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 i;</a:t>
            </a:r>
          </a:p>
          <a:p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i = i + 1;</a:t>
            </a:r>
          </a:p>
          <a:p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600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 smtClean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75459"/>
              </p:ext>
            </p:extLst>
          </p:nvPr>
        </p:nvGraphicFramePr>
        <p:xfrm>
          <a:off x="4100735" y="4599941"/>
          <a:ext cx="4752529" cy="130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Bedingung</a:t>
                      </a:r>
                    </a:p>
                    <a:p>
                      <a:r>
                        <a:rPr lang="de-DE" sz="1000" dirty="0" smtClean="0"/>
                        <a:t>erfüllt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Ja</a:t>
                      </a:r>
                    </a:p>
                    <a:p>
                      <a:r>
                        <a:rPr lang="de-DE" sz="800" dirty="0" smtClean="0"/>
                        <a:t>0&lt;6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Ja</a:t>
                      </a:r>
                    </a:p>
                    <a:p>
                      <a:r>
                        <a:rPr lang="de-DE" sz="1000" dirty="0" smtClean="0"/>
                        <a:t>1&lt;6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Ja</a:t>
                      </a:r>
                    </a:p>
                    <a:p>
                      <a:r>
                        <a:rPr lang="de-DE" sz="1000" dirty="0" smtClean="0"/>
                        <a:t>2&lt;6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Ja</a:t>
                      </a:r>
                    </a:p>
                    <a:p>
                      <a:r>
                        <a:rPr lang="de-DE" sz="1000" dirty="0" smtClean="0"/>
                        <a:t>3&lt;6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Ja</a:t>
                      </a:r>
                    </a:p>
                    <a:p>
                      <a:r>
                        <a:rPr lang="de-DE" sz="1000" dirty="0" smtClean="0"/>
                        <a:t>4&lt;6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Ja</a:t>
                      </a:r>
                    </a:p>
                    <a:p>
                      <a:r>
                        <a:rPr lang="de-DE" sz="1000" dirty="0" smtClean="0"/>
                        <a:t>5&lt;6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nein</a:t>
                      </a:r>
                    </a:p>
                    <a:p>
                      <a:r>
                        <a:rPr lang="de-DE" sz="1000" dirty="0" smtClean="0"/>
                        <a:t>6&lt;6</a:t>
                      </a:r>
                    </a:p>
                    <a:p>
                      <a:endParaRPr lang="de-DE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erg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77504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126560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11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2</a:t>
            </a:r>
            <a:r>
              <a:rPr lang="de-DE" sz="3600" dirty="0" smtClean="0"/>
              <a:t>. </a:t>
            </a:r>
            <a:r>
              <a:rPr lang="de-DE" sz="3600" dirty="0" err="1" smtClean="0"/>
              <a:t>For</a:t>
            </a:r>
            <a:r>
              <a:rPr lang="de-DE" sz="3600" dirty="0" smtClean="0"/>
              <a:t>-Schleifen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179512" y="1052736"/>
            <a:ext cx="9144000" cy="572464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For-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Scheifen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oder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Zählschleifen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haben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generell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folgenden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Aufbau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for(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Anfangswerte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Endbedingungen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Scheifenendanweisungen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)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Anweisung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oder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Block</a:t>
            </a:r>
            <a:endParaRPr lang="en-US" sz="16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&lt;=10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/* 11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Schleifendurchläufe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für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von 0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bis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 */</a:t>
            </a:r>
            <a:endParaRPr lang="en-US" sz="14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%d\n",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j,k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Auch mehrere Anweisungen durch Komma getrennt sind möglich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sz="14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for(j=0, k=20; j&lt;=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10;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k++)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11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Schleifendurchläufe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für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j*/</a:t>
            </a:r>
            <a:endParaRPr lang="en-US" sz="14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%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d, j= %d\n",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,j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+mn-lt"/>
                <a:cs typeface="Consolas" panose="020B0609020204030204" pitchFamily="49" charset="0"/>
              </a:rPr>
              <a:t>For und While-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Anweisungen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können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häufig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alternativ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eingesetzt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werden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.</a:t>
            </a:r>
          </a:p>
          <a:p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Enthält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-Schleife einen Block, so können innerhalb des Blockes die Anweisungen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und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break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genutzt werden.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springt sofort zur Schleifenanweisung und ermöglicht so den vorzeitigen nächsten Durchlauf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spingt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aus dem Block und ermöglicht einen Abbruch der Schleife ohne Test auf Endbedingung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14300"/>
              </p:ext>
            </p:extLst>
          </p:nvPr>
        </p:nvGraphicFramePr>
        <p:xfrm>
          <a:off x="948780" y="3419772"/>
          <a:ext cx="648072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While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For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n-NO" sz="12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erg =0;</a:t>
                      </a:r>
                    </a:p>
                    <a:p>
                      <a:r>
                        <a:rPr lang="nn-NO" sz="12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i=0; </a:t>
                      </a:r>
                    </a:p>
                    <a:p>
                      <a:r>
                        <a:rPr lang="nn-NO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</a:t>
                      </a:r>
                      <a:r>
                        <a:rPr lang="nn-NO" sz="12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(i&lt;6) {</a:t>
                      </a:r>
                    </a:p>
                    <a:p>
                      <a:r>
                        <a:rPr lang="nn-NO" sz="12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erg=erg+i;</a:t>
                      </a:r>
                    </a:p>
                    <a:p>
                      <a:r>
                        <a:rPr lang="nn-NO" sz="12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nn-NO" sz="12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i=i+1;</a:t>
                      </a:r>
                    </a:p>
                    <a:p>
                      <a:r>
                        <a:rPr lang="nn-NO" sz="12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de-DE" sz="12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1200" baseline="0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erg</a:t>
                      </a:r>
                      <a:r>
                        <a:rPr lang="de-DE" sz="12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i;</a:t>
                      </a:r>
                    </a:p>
                    <a:p>
                      <a:r>
                        <a:rPr lang="de-DE" sz="1200" b="1" baseline="0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de-DE" sz="12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(i=0, </a:t>
                      </a:r>
                      <a:r>
                        <a:rPr lang="de-DE" sz="1200" baseline="0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erg</a:t>
                      </a:r>
                      <a:r>
                        <a:rPr lang="de-DE" sz="12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=0; i&lt;6; i=i+1)</a:t>
                      </a:r>
                    </a:p>
                    <a:p>
                      <a:r>
                        <a:rPr lang="de-DE" sz="12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de-DE" sz="1200" baseline="0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erg</a:t>
                      </a:r>
                      <a:r>
                        <a:rPr lang="de-DE" sz="12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de-DE" sz="1200" baseline="0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erg+i</a:t>
                      </a:r>
                      <a:r>
                        <a:rPr lang="de-DE" sz="12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de-DE" sz="120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65321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198568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12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3. Symbolische Konstanten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0" y="1143000"/>
            <a:ext cx="9144000" cy="523220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lt"/>
                <a:cs typeface="Consolas" panose="020B0609020204030204" pitchFamily="49" charset="0"/>
              </a:rPr>
              <a:t>Die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Programmiersprache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C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ermöglicht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die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Nutzung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latin typeface="+mn-lt"/>
                <a:cs typeface="Consolas" panose="020B0609020204030204" pitchFamily="49" charset="0"/>
              </a:rPr>
              <a:t>Symbolischer</a:t>
            </a:r>
            <a:r>
              <a:rPr lang="en-US" sz="1600" b="1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latin typeface="+mn-lt"/>
                <a:cs typeface="Consolas" panose="020B0609020204030204" pitchFamily="49" charset="0"/>
              </a:rPr>
              <a:t>Konstanten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 smtClean="0">
                <a:latin typeface="+mn-lt"/>
                <a:cs typeface="Consolas" panose="020B0609020204030204" pitchFamily="49" charset="0"/>
              </a:rPr>
              <a:t>(An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allen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genutzten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Stellen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wird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der Wert der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Konstante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per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Quelltext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kopiert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 smtClean="0">
                <a:latin typeface="+mn-lt"/>
                <a:cs typeface="Consolas" panose="020B0609020204030204" pitchFamily="49" charset="0"/>
              </a:rPr>
              <a:t>Notation: </a:t>
            </a:r>
          </a:p>
          <a:p>
            <a:r>
              <a:rPr lang="en-US" sz="1600" b="1" dirty="0" smtClean="0">
                <a:latin typeface="+mn-lt"/>
                <a:cs typeface="Consolas" panose="020B0609020204030204" pitchFamily="49" charset="0"/>
              </a:rPr>
              <a:t>#define Name  </a:t>
            </a:r>
            <a:r>
              <a:rPr lang="en-US" sz="1600" b="1" dirty="0" err="1" smtClean="0">
                <a:latin typeface="+mn-lt"/>
                <a:cs typeface="Consolas" panose="020B0609020204030204" pitchFamily="49" charset="0"/>
              </a:rPr>
              <a:t>Ersetzung</a:t>
            </a:r>
            <a:endParaRPr lang="en-US" sz="1600" b="1" dirty="0" smtClean="0">
              <a:latin typeface="+mn-lt"/>
              <a:cs typeface="Consolas" panose="020B0609020204030204" pitchFamily="49" charset="0"/>
            </a:endParaRPr>
          </a:p>
          <a:p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Beispiel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: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Berechnung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des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Umfangs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und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Flächeninhaltes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eines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Kreises</a:t>
            </a:r>
            <a:r>
              <a:rPr lang="en-US" sz="160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aus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dem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Radius</a:t>
            </a:r>
          </a:p>
          <a:p>
            <a:endParaRPr lang="en-US" sz="1600" dirty="0" smtClean="0">
              <a:latin typeface="+mn-lt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Beispiele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ohne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symbolische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Konstanten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 /*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Berechnungen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Kreis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radius; 	/*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Speicherplatz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fuer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Radius */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des Radius \n");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",&amp;radius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*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3.141592653589793238462643383279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3.141592653589793238462643383279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radius*radius;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("Bei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einem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Radius von %f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der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der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Flaecheninhalt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radius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Ersetze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durch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oder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symbolische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Konstante</a:t>
            </a:r>
            <a:endParaRPr lang="en-US" sz="1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6353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198568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13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3. Symbolische Konstanten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0" y="1143000"/>
            <a:ext cx="9144000" cy="523220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lt"/>
                <a:cs typeface="Consolas" panose="020B0609020204030204" pitchFamily="49" charset="0"/>
              </a:rPr>
              <a:t>Die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Programmiersprache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C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ermöglicht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die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Nutzung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latin typeface="+mn-lt"/>
                <a:cs typeface="Consolas" panose="020B0609020204030204" pitchFamily="49" charset="0"/>
              </a:rPr>
              <a:t>Symbolischer</a:t>
            </a:r>
            <a:r>
              <a:rPr lang="en-US" sz="1600" b="1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latin typeface="+mn-lt"/>
                <a:cs typeface="Consolas" panose="020B0609020204030204" pitchFamily="49" charset="0"/>
              </a:rPr>
              <a:t>Konstanten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 smtClean="0">
                <a:latin typeface="+mn-lt"/>
                <a:cs typeface="Consolas" panose="020B0609020204030204" pitchFamily="49" charset="0"/>
              </a:rPr>
              <a:t>(An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allen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genutzten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Stellen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wird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der Wert der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Konstante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per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Quelltext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kopiert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 smtClean="0">
                <a:latin typeface="+mn-lt"/>
                <a:cs typeface="Consolas" panose="020B0609020204030204" pitchFamily="49" charset="0"/>
              </a:rPr>
              <a:t>Notation: </a:t>
            </a:r>
          </a:p>
          <a:p>
            <a:r>
              <a:rPr lang="en-US" sz="1600" b="1" dirty="0" smtClean="0">
                <a:latin typeface="+mn-lt"/>
                <a:cs typeface="Consolas" panose="020B0609020204030204" pitchFamily="49" charset="0"/>
              </a:rPr>
              <a:t>#define Name  </a:t>
            </a:r>
            <a:r>
              <a:rPr lang="en-US" sz="1600" b="1" dirty="0" err="1" smtClean="0">
                <a:latin typeface="+mn-lt"/>
                <a:cs typeface="Consolas" panose="020B0609020204030204" pitchFamily="49" charset="0"/>
              </a:rPr>
              <a:t>Ersetzung</a:t>
            </a:r>
            <a:endParaRPr lang="en-US" sz="1600" b="1" dirty="0" smtClean="0">
              <a:latin typeface="+mn-lt"/>
              <a:cs typeface="Consolas" panose="020B0609020204030204" pitchFamily="49" charset="0"/>
            </a:endParaRPr>
          </a:p>
          <a:p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Beispiel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: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Berechnung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des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Umfangs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und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Flächeninhaltes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eines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Kreises</a:t>
            </a:r>
            <a:r>
              <a:rPr lang="en-US" sz="160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aus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dem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Radius</a:t>
            </a:r>
          </a:p>
          <a:p>
            <a:endParaRPr lang="en-US" sz="1600" dirty="0" smtClean="0">
              <a:latin typeface="+mn-lt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Beispiele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ohne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symbolische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Konstanten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PI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3.141592653589793238462643383279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 /*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Berechnungen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Kreis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radius; 	/*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Speicherplatz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fuer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Radius */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des Radius \n");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",&amp;radius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*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radius*radius;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("Bei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einem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Radius von %f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der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der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Flaecheninhalt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radius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Ersetze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durch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oder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symbolische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Konstante</a:t>
            </a:r>
            <a:endParaRPr lang="en-US" sz="1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6690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198568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14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3. Symbolische Konstanten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0" y="1143000"/>
            <a:ext cx="9144000" cy="523220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lt"/>
                <a:cs typeface="Consolas" panose="020B0609020204030204" pitchFamily="49" charset="0"/>
              </a:rPr>
              <a:t>Die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Programmiersprache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C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ermöglicht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die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Nutzung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latin typeface="+mn-lt"/>
                <a:cs typeface="Consolas" panose="020B0609020204030204" pitchFamily="49" charset="0"/>
              </a:rPr>
              <a:t>Symbolischer</a:t>
            </a:r>
            <a:r>
              <a:rPr lang="en-US" sz="1600" b="1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latin typeface="+mn-lt"/>
                <a:cs typeface="Consolas" panose="020B0609020204030204" pitchFamily="49" charset="0"/>
              </a:rPr>
              <a:t>Konstanten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 smtClean="0">
                <a:latin typeface="+mn-lt"/>
                <a:cs typeface="Consolas" panose="020B0609020204030204" pitchFamily="49" charset="0"/>
              </a:rPr>
              <a:t>(An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allen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genutzten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Stellen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wird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der Wert der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Konstante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per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Quelltext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kopiert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 smtClean="0">
                <a:latin typeface="+mn-lt"/>
                <a:cs typeface="Consolas" panose="020B0609020204030204" pitchFamily="49" charset="0"/>
              </a:rPr>
              <a:t>Notation: </a:t>
            </a:r>
          </a:p>
          <a:p>
            <a:r>
              <a:rPr lang="en-US" sz="1600" b="1" dirty="0" smtClean="0">
                <a:latin typeface="+mn-lt"/>
                <a:cs typeface="Consolas" panose="020B0609020204030204" pitchFamily="49" charset="0"/>
              </a:rPr>
              <a:t>#define Name  </a:t>
            </a:r>
            <a:r>
              <a:rPr lang="en-US" sz="1600" b="1" dirty="0" err="1" smtClean="0">
                <a:latin typeface="+mn-lt"/>
                <a:cs typeface="Consolas" panose="020B0609020204030204" pitchFamily="49" charset="0"/>
              </a:rPr>
              <a:t>Ersetzung</a:t>
            </a:r>
            <a:endParaRPr lang="en-US" sz="1600" b="1" dirty="0" smtClean="0">
              <a:latin typeface="+mn-lt"/>
              <a:cs typeface="Consolas" panose="020B0609020204030204" pitchFamily="49" charset="0"/>
            </a:endParaRPr>
          </a:p>
          <a:p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Beispiel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: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Berechnung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des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Umfangs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und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Flächeninhaltes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eines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Kreises</a:t>
            </a:r>
            <a:r>
              <a:rPr lang="en-US" sz="160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aus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dem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Radius</a:t>
            </a:r>
          </a:p>
          <a:p>
            <a:endParaRPr lang="en-US" sz="1600" dirty="0" smtClean="0">
              <a:latin typeface="+mn-lt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Beispiele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ohne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symbolische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Konstanten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PI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3.141592653589793238462643383279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 /*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Berechnungen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Kreis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 </a:t>
            </a:r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3.141592653589793238462643383279; 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Variable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aenderbar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!*/</a:t>
            </a:r>
            <a:endParaRPr lang="en-US" sz="1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radius; 	/*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Speicherplatz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fuer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Radius */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des Radius \n");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",&amp;radius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*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radius*radius;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("Bei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einem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Radius von %f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der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der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Flaecheninhalt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radius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Ersetze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durch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oder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symbolische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Konstante</a:t>
            </a:r>
            <a:endParaRPr lang="en-US" sz="1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5138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4. </a:t>
            </a:r>
            <a:r>
              <a:rPr lang="en-US" sz="4000" dirty="0" err="1" smtClean="0"/>
              <a:t>Aufgaben</a:t>
            </a:r>
            <a:endParaRPr lang="en-US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345" y="1052736"/>
                <a:ext cx="8857109" cy="4800600"/>
              </a:xfrm>
            </p:spPr>
            <p:txBody>
              <a:bodyPr/>
              <a:lstStyle/>
              <a:p>
                <a:pPr marL="400050" lvl="1" indent="0">
                  <a:lnSpc>
                    <a:spcPct val="80000"/>
                  </a:lnSpc>
                  <a:buNone/>
                </a:pPr>
                <a:r>
                  <a:rPr lang="de-DE" sz="2000" dirty="0" smtClean="0">
                    <a:solidFill>
                      <a:srgbClr val="000000"/>
                    </a:solidFill>
                  </a:rPr>
                  <a:t>1. Summe </a:t>
                </a:r>
                <a:r>
                  <a:rPr lang="de-DE" sz="2000" dirty="0">
                    <a:solidFill>
                      <a:srgbClr val="000000"/>
                    </a:solidFill>
                  </a:rPr>
                  <a:t>und </a:t>
                </a:r>
                <a:r>
                  <a:rPr lang="de-DE" sz="2000" dirty="0" smtClean="0">
                    <a:solidFill>
                      <a:srgbClr val="000000"/>
                    </a:solidFill>
                  </a:rPr>
                  <a:t>Mittelwert</a:t>
                </a:r>
              </a:p>
              <a:p>
                <a:pPr lvl="1" indent="-342900">
                  <a:lnSpc>
                    <a:spcPct val="80000"/>
                  </a:lnSpc>
                  <a:buFont typeface="Symbol" panose="05050102010706020507" pitchFamily="18" charset="2"/>
                  <a:buChar char="-"/>
                </a:pPr>
                <a:r>
                  <a:rPr lang="de-DE" sz="1600" dirty="0" smtClean="0">
                    <a:solidFill>
                      <a:srgbClr val="000000"/>
                    </a:solidFill>
                  </a:rPr>
                  <a:t>Summen und Mittelwertberechnung für die Eingabe von beliebig vielen Zahlen</a:t>
                </a:r>
              </a:p>
              <a:p>
                <a:pPr lvl="1" indent="-342900">
                  <a:lnSpc>
                    <a:spcPct val="80000"/>
                  </a:lnSpc>
                  <a:buFont typeface="Symbol" panose="05050102010706020507" pitchFamily="18" charset="2"/>
                  <a:buChar char="-"/>
                </a:pPr>
                <a:r>
                  <a:rPr lang="de-DE" sz="1200" dirty="0">
                    <a:solidFill>
                      <a:srgbClr val="000000"/>
                    </a:solidFill>
                  </a:rPr>
                  <a:t>(Tipp:  Nutze die Bedingung ((</a:t>
                </a:r>
                <a:r>
                  <a:rPr lang="de-DE" sz="1200" dirty="0" err="1">
                    <a:solidFill>
                      <a:srgbClr val="000000"/>
                    </a:solidFill>
                  </a:rPr>
                  <a:t>scanf</a:t>
                </a:r>
                <a:r>
                  <a:rPr lang="de-DE" sz="1200" dirty="0">
                    <a:solidFill>
                      <a:srgbClr val="000000"/>
                    </a:solidFill>
                  </a:rPr>
                  <a:t>(„%</a:t>
                </a:r>
                <a:r>
                  <a:rPr lang="de-DE" sz="1200" dirty="0" err="1">
                    <a:solidFill>
                      <a:srgbClr val="000000"/>
                    </a:solidFill>
                  </a:rPr>
                  <a:t>d“,&amp;a</a:t>
                </a:r>
                <a:r>
                  <a:rPr lang="de-DE" sz="1200" dirty="0">
                    <a:solidFill>
                      <a:srgbClr val="000000"/>
                    </a:solidFill>
                  </a:rPr>
                  <a:t>)==1), da </a:t>
                </a:r>
                <a:r>
                  <a:rPr lang="de-DE" sz="1200" dirty="0" err="1">
                    <a:solidFill>
                      <a:srgbClr val="000000"/>
                    </a:solidFill>
                  </a:rPr>
                  <a:t>scanf</a:t>
                </a:r>
                <a:r>
                  <a:rPr lang="de-DE" sz="1200" dirty="0">
                    <a:solidFill>
                      <a:srgbClr val="000000"/>
                    </a:solidFill>
                  </a:rPr>
                  <a:t> die Anzahl der erfolgreichen Zahlenkonvertierungen zurückliefert</a:t>
                </a:r>
                <a:r>
                  <a:rPr lang="de-DE" sz="1200" dirty="0" smtClean="0">
                    <a:solidFill>
                      <a:srgbClr val="000000"/>
                    </a:solidFill>
                  </a:rPr>
                  <a:t>.</a:t>
                </a:r>
                <a:endParaRPr lang="de-DE" sz="1600" dirty="0" smtClean="0">
                  <a:solidFill>
                    <a:srgbClr val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000" dirty="0" smtClean="0"/>
                  <a:t>2. </a:t>
                </a:r>
                <a:r>
                  <a:rPr lang="en-US" sz="2000" dirty="0" err="1" smtClean="0"/>
                  <a:t>Erweitere</a:t>
                </a:r>
                <a:r>
                  <a:rPr lang="en-US" sz="2000" dirty="0" smtClean="0"/>
                  <a:t> das </a:t>
                </a:r>
                <a:r>
                  <a:rPr lang="en-US" sz="2000" dirty="0" err="1" smtClean="0"/>
                  <a:t>Beispiel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zur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Kreisberechnung</a:t>
                </a:r>
                <a:endParaRPr lang="en-US" sz="2000" dirty="0" smtClean="0"/>
              </a:p>
              <a:p>
                <a:pPr lvl="1">
                  <a:buFont typeface="Symbol" panose="05050102010706020507" pitchFamily="18" charset="2"/>
                  <a:buChar char="-"/>
                </a:pPr>
                <a:r>
                  <a:rPr lang="en-US" sz="1600" dirty="0" err="1" smtClean="0"/>
                  <a:t>Wiederhole</a:t>
                </a:r>
                <a:r>
                  <a:rPr lang="en-US" sz="1600" dirty="0" smtClean="0"/>
                  <a:t> die </a:t>
                </a:r>
                <a:r>
                  <a:rPr lang="en-US" sz="1600" dirty="0" err="1" smtClean="0"/>
                  <a:t>Berechnung</a:t>
                </a:r>
                <a:r>
                  <a:rPr lang="en-US" sz="1600" dirty="0" smtClean="0"/>
                  <a:t>, </a:t>
                </a:r>
                <a:r>
                  <a:rPr lang="en-US" sz="1600" dirty="0" err="1" smtClean="0"/>
                  <a:t>solange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eine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Zahl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für</a:t>
                </a:r>
                <a:r>
                  <a:rPr lang="en-US" sz="1600" dirty="0" smtClean="0"/>
                  <a:t> den Radius </a:t>
                </a:r>
                <a:r>
                  <a:rPr lang="en-US" sz="1600" dirty="0" err="1" smtClean="0"/>
                  <a:t>eingegeben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wird</a:t>
                </a:r>
                <a:r>
                  <a:rPr lang="en-US" sz="1600" dirty="0" smtClean="0"/>
                  <a:t>.</a:t>
                </a:r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en-US" sz="2000" dirty="0" smtClean="0"/>
                  <a:t>3. </a:t>
                </a:r>
                <a:r>
                  <a:rPr lang="en-US" sz="2000" dirty="0" err="1" smtClean="0"/>
                  <a:t>Umwandlung</a:t>
                </a:r>
                <a:r>
                  <a:rPr lang="en-US" sz="2000" dirty="0" smtClean="0"/>
                  <a:t> von </a:t>
                </a:r>
                <a:r>
                  <a:rPr lang="en-US" sz="2000" dirty="0" err="1" smtClean="0"/>
                  <a:t>Winkelangaben</a:t>
                </a:r>
                <a:r>
                  <a:rPr lang="en-US" sz="2000" dirty="0" smtClean="0"/>
                  <a:t> in </a:t>
                </a:r>
                <a:r>
                  <a:rPr lang="en-US" sz="2000" dirty="0" err="1"/>
                  <a:t>G</a:t>
                </a:r>
                <a:r>
                  <a:rPr lang="en-US" sz="2000" dirty="0" err="1" smtClean="0"/>
                  <a:t>radmaß</a:t>
                </a:r>
                <a:r>
                  <a:rPr lang="en-US" sz="2000" dirty="0" smtClean="0"/>
                  <a:t> in </a:t>
                </a:r>
                <a:r>
                  <a:rPr lang="en-US" sz="2000" dirty="0" err="1" smtClean="0"/>
                  <a:t>Angaben</a:t>
                </a:r>
                <a:r>
                  <a:rPr lang="en-US" sz="2000" dirty="0" smtClean="0"/>
                  <a:t> in </a:t>
                </a:r>
                <a:r>
                  <a:rPr lang="en-US" sz="2000" dirty="0" err="1" smtClean="0"/>
                  <a:t>Bogenmaß</a:t>
                </a:r>
                <a:endParaRPr lang="en-US" sz="2000" dirty="0"/>
              </a:p>
              <a:p>
                <a:pPr lvl="1" indent="-342900">
                  <a:lnSpc>
                    <a:spcPct val="80000"/>
                  </a:lnSpc>
                  <a:buFont typeface="Symbol" panose="05050102010706020507" pitchFamily="18" charset="2"/>
                  <a:buChar char="-"/>
                </a:pPr>
                <a:r>
                  <a:rPr lang="en-US" sz="1600" dirty="0" smtClean="0"/>
                  <a:t>Info: </a:t>
                </a:r>
                <a:r>
                  <a:rPr lang="en-US" sz="1600" dirty="0" err="1" smtClean="0"/>
                  <a:t>Ein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Vollkreis</a:t>
                </a:r>
                <a:r>
                  <a:rPr lang="en-US" sz="1600" dirty="0" smtClean="0"/>
                  <a:t> hat 360° </a:t>
                </a:r>
                <a:r>
                  <a:rPr lang="en-US" sz="1600" dirty="0" err="1" smtClean="0"/>
                  <a:t>oder</a:t>
                </a:r>
                <a:r>
                  <a:rPr lang="en-US" sz="1600" dirty="0" smtClean="0"/>
                  <a:t> in </a:t>
                </a:r>
                <a:r>
                  <a:rPr lang="en-US" sz="1600" dirty="0" err="1" smtClean="0"/>
                  <a:t>Bogenmaß</a:t>
                </a:r>
                <a:r>
                  <a:rPr lang="en-US" sz="1600" dirty="0" smtClean="0"/>
                  <a:t> 6,1831 (2*PI).</a:t>
                </a:r>
                <a:r>
                  <a:rPr lang="de-DE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𝑤𝑏</m:t>
                    </m:r>
                    <m:r>
                      <a:rPr lang="de-DE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de-D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  <m:r>
                      <a:rPr lang="de-DE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𝑤𝑔</m:t>
                    </m:r>
                  </m:oMath>
                </a14:m>
                <a:endParaRPr lang="en-US" sz="1600" dirty="0" smtClean="0"/>
              </a:p>
              <a:p>
                <a:pPr lvl="1">
                  <a:buFont typeface="Symbol" panose="05050102010706020507" pitchFamily="18" charset="2"/>
                  <a:buChar char="-"/>
                </a:pPr>
                <a:r>
                  <a:rPr lang="de-DE" sz="1600" dirty="0" smtClean="0">
                    <a:solidFill>
                      <a:srgbClr val="000000"/>
                    </a:solidFill>
                  </a:rPr>
                  <a:t>Zu einem eingegebenen </a:t>
                </a:r>
                <a:r>
                  <a:rPr lang="de-DE" sz="1600" dirty="0">
                    <a:solidFill>
                      <a:srgbClr val="000000"/>
                    </a:solidFill>
                  </a:rPr>
                  <a:t>W</a:t>
                </a:r>
                <a:r>
                  <a:rPr lang="de-DE" sz="1600" dirty="0" smtClean="0">
                    <a:solidFill>
                      <a:srgbClr val="000000"/>
                    </a:solidFill>
                  </a:rPr>
                  <a:t>inkel soll die Ausgabe in Bogenmaß erfolgen.</a:t>
                </a:r>
              </a:p>
              <a:p>
                <a:pPr lvl="1" indent="-342900">
                  <a:lnSpc>
                    <a:spcPct val="80000"/>
                  </a:lnSpc>
                  <a:buFont typeface="Symbol" panose="05050102010706020507" pitchFamily="18" charset="2"/>
                  <a:buChar char="-"/>
                </a:pPr>
                <a:r>
                  <a:rPr lang="de-DE" sz="1600" dirty="0">
                    <a:solidFill>
                      <a:srgbClr val="000000"/>
                    </a:solidFill>
                  </a:rPr>
                  <a:t>Bei Winkelangaben außerhalb von 0..360 gleichen Winkel im Kreis suchen!</a:t>
                </a:r>
              </a:p>
              <a:p>
                <a:pPr lvl="1">
                  <a:buFont typeface="Symbol" panose="05050102010706020507" pitchFamily="18" charset="2"/>
                  <a:buChar char="-"/>
                </a:pPr>
                <a:r>
                  <a:rPr lang="de-DE" sz="1600" dirty="0" smtClean="0">
                    <a:solidFill>
                      <a:srgbClr val="000000"/>
                    </a:solidFill>
                  </a:rPr>
                  <a:t>Geben sie eine Tabelle von Umrechnungen von grad in Bogenmaß an.</a:t>
                </a:r>
                <a:endParaRPr lang="en-US" sz="1600" dirty="0"/>
              </a:p>
              <a:p>
                <a:pPr marL="457200" lvl="1" indent="0">
                  <a:buNone/>
                </a:pPr>
                <a:r>
                  <a:rPr lang="en-US" sz="2000" dirty="0" smtClean="0"/>
                  <a:t>4. </a:t>
                </a:r>
                <a:r>
                  <a:rPr lang="en-US" sz="2000" dirty="0" err="1" smtClean="0"/>
                  <a:t>Ermittle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zu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einer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gegeben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Zahl</a:t>
                </a:r>
                <a:r>
                  <a:rPr lang="en-US" sz="2000" dirty="0" smtClean="0"/>
                  <a:t> die </a:t>
                </a:r>
                <a:r>
                  <a:rPr lang="en-US" sz="2000" dirty="0" err="1" smtClean="0"/>
                  <a:t>größte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enthaltene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Quadratzahl</a:t>
                </a:r>
                <a:r>
                  <a:rPr lang="en-US" sz="200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sz="1600" dirty="0" err="1" smtClean="0"/>
                  <a:t>Beispiel</a:t>
                </a:r>
                <a:r>
                  <a:rPr lang="en-US" sz="1600" dirty="0" smtClean="0"/>
                  <a:t> 	</a:t>
                </a:r>
                <a:r>
                  <a:rPr lang="en-US" sz="1600" dirty="0" err="1" smtClean="0"/>
                  <a:t>Eingabe</a:t>
                </a:r>
                <a:r>
                  <a:rPr lang="en-US" sz="1600" dirty="0" smtClean="0"/>
                  <a:t>: 42, </a:t>
                </a:r>
                <a:r>
                  <a:rPr lang="en-US" sz="1600" dirty="0" err="1" smtClean="0"/>
                  <a:t>Antwort</a:t>
                </a:r>
                <a:r>
                  <a:rPr lang="en-US" sz="1600" dirty="0" smtClean="0"/>
                  <a:t> 36, der </a:t>
                </a:r>
                <a:r>
                  <a:rPr lang="en-US" sz="1600" dirty="0" err="1" smtClean="0"/>
                  <a:t>Abstand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ist</a:t>
                </a:r>
                <a:r>
                  <a:rPr lang="en-US" sz="1600" dirty="0" smtClean="0"/>
                  <a:t> 6.</a:t>
                </a:r>
              </a:p>
              <a:p>
                <a:pPr marL="457200" lvl="1" indent="0">
                  <a:buNone/>
                </a:pPr>
                <a:r>
                  <a:rPr lang="en-US" sz="1600" dirty="0" smtClean="0"/>
                  <a:t>		</a:t>
                </a:r>
                <a:r>
                  <a:rPr lang="en-US" sz="1600" dirty="0" err="1" smtClean="0"/>
                  <a:t>Bitte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Zahl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eingeben</a:t>
                </a:r>
                <a:r>
                  <a:rPr lang="en-US" sz="1600" dirty="0" smtClean="0"/>
                  <a:t>: 19, </a:t>
                </a:r>
                <a:r>
                  <a:rPr lang="en-US" sz="1600" dirty="0" err="1"/>
                  <a:t>Antwort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16</a:t>
                </a:r>
                <a:r>
                  <a:rPr lang="en-US" sz="1600" dirty="0"/>
                  <a:t>, der </a:t>
                </a:r>
                <a:r>
                  <a:rPr lang="en-US" sz="1600" dirty="0" err="1"/>
                  <a:t>Abstand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ist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3.</a:t>
                </a:r>
                <a:endParaRPr lang="en-US" sz="1600" dirty="0"/>
              </a:p>
              <a:p>
                <a:pPr marL="400050" lvl="1" indent="0">
                  <a:lnSpc>
                    <a:spcPct val="80000"/>
                  </a:lnSpc>
                  <a:buNone/>
                </a:pPr>
                <a:r>
                  <a:rPr lang="de-DE" sz="2000" dirty="0" smtClean="0">
                    <a:solidFill>
                      <a:srgbClr val="000000"/>
                    </a:solidFill>
                  </a:rPr>
                  <a:t>5. Berechnung </a:t>
                </a:r>
                <a:r>
                  <a:rPr lang="de-DE" sz="2000" dirty="0">
                    <a:solidFill>
                      <a:srgbClr val="000000"/>
                    </a:solidFill>
                  </a:rPr>
                  <a:t>der Ziffern im </a:t>
                </a:r>
                <a:r>
                  <a:rPr lang="de-DE" sz="2000" dirty="0" err="1">
                    <a:solidFill>
                      <a:srgbClr val="000000"/>
                    </a:solidFill>
                  </a:rPr>
                  <a:t>Oktalsystem</a:t>
                </a:r>
                <a:endParaRPr lang="en-US" sz="2000" dirty="0">
                  <a:cs typeface="Arial" panose="020B0604020202020204" pitchFamily="34" charset="0"/>
                </a:endParaRPr>
              </a:p>
              <a:p>
                <a:pPr lvl="1">
                  <a:buFont typeface="Symbol" panose="05050102010706020507" pitchFamily="18" charset="2"/>
                  <a:buChar char="-"/>
                </a:pPr>
                <a:r>
                  <a:rPr lang="en-US" sz="1600" dirty="0" err="1">
                    <a:cs typeface="Consolas" pitchFamily="49" charset="0"/>
                  </a:rPr>
                  <a:t>Bestimme</a:t>
                </a:r>
                <a:r>
                  <a:rPr lang="en-US" sz="1600" dirty="0">
                    <a:cs typeface="Consolas" pitchFamily="49" charset="0"/>
                  </a:rPr>
                  <a:t> die </a:t>
                </a:r>
                <a:r>
                  <a:rPr lang="en-US" sz="1600" dirty="0" err="1">
                    <a:cs typeface="Consolas" pitchFamily="49" charset="0"/>
                  </a:rPr>
                  <a:t>Ziffern</a:t>
                </a:r>
                <a:r>
                  <a:rPr lang="en-US" sz="1600" dirty="0">
                    <a:cs typeface="Consolas" pitchFamily="49" charset="0"/>
                  </a:rPr>
                  <a:t> </a:t>
                </a:r>
                <a:r>
                  <a:rPr lang="en-US" sz="1600" dirty="0" err="1">
                    <a:cs typeface="Consolas" pitchFamily="49" charset="0"/>
                  </a:rPr>
                  <a:t>einer</a:t>
                </a:r>
                <a:r>
                  <a:rPr lang="en-US" sz="1600" dirty="0">
                    <a:cs typeface="Consolas" pitchFamily="49" charset="0"/>
                  </a:rPr>
                  <a:t> </a:t>
                </a:r>
                <a:r>
                  <a:rPr lang="en-US" sz="1600" dirty="0" err="1">
                    <a:cs typeface="Consolas" pitchFamily="49" charset="0"/>
                  </a:rPr>
                  <a:t>Zahl</a:t>
                </a:r>
                <a:r>
                  <a:rPr lang="en-US" sz="1600" dirty="0">
                    <a:cs typeface="Consolas" pitchFamily="49" charset="0"/>
                  </a:rPr>
                  <a:t> </a:t>
                </a:r>
                <a:r>
                  <a:rPr lang="en-US" sz="1600" dirty="0" err="1">
                    <a:cs typeface="Consolas" pitchFamily="49" charset="0"/>
                  </a:rPr>
                  <a:t>im</a:t>
                </a:r>
                <a:r>
                  <a:rPr lang="en-US" sz="1600" dirty="0">
                    <a:cs typeface="Consolas" pitchFamily="49" charset="0"/>
                  </a:rPr>
                  <a:t> </a:t>
                </a:r>
                <a:r>
                  <a:rPr lang="en-US" sz="1600" dirty="0" err="1">
                    <a:cs typeface="Consolas" pitchFamily="49" charset="0"/>
                  </a:rPr>
                  <a:t>Oktalsystem</a:t>
                </a:r>
                <a:r>
                  <a:rPr lang="en-US" sz="1600" dirty="0">
                    <a:cs typeface="Consolas" pitchFamily="49" charset="0"/>
                  </a:rPr>
                  <a:t>. Die </a:t>
                </a:r>
                <a:r>
                  <a:rPr lang="en-US" sz="1600" dirty="0" err="1">
                    <a:cs typeface="Consolas" pitchFamily="49" charset="0"/>
                  </a:rPr>
                  <a:t>Reihenfolge</a:t>
                </a:r>
                <a:r>
                  <a:rPr lang="en-US" sz="1600" dirty="0">
                    <a:cs typeface="Consolas" pitchFamily="49" charset="0"/>
                  </a:rPr>
                  <a:t> der </a:t>
                </a:r>
                <a:r>
                  <a:rPr lang="en-US" sz="1600" dirty="0" err="1">
                    <a:cs typeface="Consolas" pitchFamily="49" charset="0"/>
                  </a:rPr>
                  <a:t>Ziffern</a:t>
                </a:r>
                <a:r>
                  <a:rPr lang="en-US" sz="1600" dirty="0">
                    <a:cs typeface="Consolas" pitchFamily="49" charset="0"/>
                  </a:rPr>
                  <a:t> </a:t>
                </a:r>
                <a:r>
                  <a:rPr lang="en-US" sz="1600" dirty="0" err="1">
                    <a:cs typeface="Consolas" pitchFamily="49" charset="0"/>
                  </a:rPr>
                  <a:t>kann</a:t>
                </a:r>
                <a:r>
                  <a:rPr lang="en-US" sz="1600" dirty="0">
                    <a:cs typeface="Consolas" pitchFamily="49" charset="0"/>
                  </a:rPr>
                  <a:t> </a:t>
                </a:r>
                <a:r>
                  <a:rPr lang="en-US" sz="1600" dirty="0" err="1">
                    <a:cs typeface="Consolas" pitchFamily="49" charset="0"/>
                  </a:rPr>
                  <a:t>umgedreht</a:t>
                </a:r>
                <a:r>
                  <a:rPr lang="en-US" sz="1600" dirty="0">
                    <a:cs typeface="Consolas" pitchFamily="49" charset="0"/>
                  </a:rPr>
                  <a:t> </a:t>
                </a:r>
                <a:r>
                  <a:rPr lang="en-US" sz="1600" dirty="0" err="1">
                    <a:cs typeface="Consolas" pitchFamily="49" charset="0"/>
                  </a:rPr>
                  <a:t>bestimmt</a:t>
                </a:r>
                <a:r>
                  <a:rPr lang="en-US" sz="1600" dirty="0">
                    <a:cs typeface="Consolas" pitchFamily="49" charset="0"/>
                  </a:rPr>
                  <a:t> </a:t>
                </a:r>
                <a:r>
                  <a:rPr lang="en-US" sz="1600" dirty="0" err="1">
                    <a:cs typeface="Consolas" pitchFamily="49" charset="0"/>
                  </a:rPr>
                  <a:t>werden</a:t>
                </a:r>
                <a:r>
                  <a:rPr lang="en-US" sz="1600" dirty="0">
                    <a:cs typeface="Consolas" pitchFamily="49" charset="0"/>
                  </a:rPr>
                  <a:t> (die </a:t>
                </a:r>
                <a:r>
                  <a:rPr lang="en-US" sz="1600" dirty="0" err="1">
                    <a:cs typeface="Consolas" pitchFamily="49" charset="0"/>
                  </a:rPr>
                  <a:t>kleinste</a:t>
                </a:r>
                <a:r>
                  <a:rPr lang="en-US" sz="1600" dirty="0">
                    <a:cs typeface="Consolas" pitchFamily="49" charset="0"/>
                  </a:rPr>
                  <a:t> </a:t>
                </a:r>
                <a:r>
                  <a:rPr lang="en-US" sz="1600" dirty="0" err="1">
                    <a:cs typeface="Consolas" pitchFamily="49" charset="0"/>
                  </a:rPr>
                  <a:t>zuerst</a:t>
                </a:r>
                <a:r>
                  <a:rPr lang="en-US" sz="1600" dirty="0">
                    <a:cs typeface="Consolas" pitchFamily="49" charset="0"/>
                  </a:rPr>
                  <a:t>).</a:t>
                </a:r>
                <a:endParaRPr lang="en-US" sz="1600" dirty="0"/>
              </a:p>
              <a:p>
                <a:pPr marL="457200" lvl="1" indent="0">
                  <a:buNone/>
                </a:pPr>
                <a:endParaRPr lang="en-US" sz="1600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120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345" y="1052736"/>
                <a:ext cx="8857109" cy="4800600"/>
              </a:xfrm>
              <a:blipFill rotWithShape="0">
                <a:blip r:embed="rId3"/>
                <a:stretch>
                  <a:fillRect t="-1906" b="-11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948264" y="6389707"/>
            <a:ext cx="1905000" cy="304800"/>
          </a:xfrm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15</a:t>
            </a:fld>
            <a:endParaRPr lang="en-US" sz="1400" dirty="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342584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9621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Lösungen</a:t>
            </a:r>
            <a:endParaRPr lang="en-US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05345" y="1124744"/>
            <a:ext cx="9003159" cy="4800600"/>
          </a:xfrm>
        </p:spPr>
        <p:txBody>
          <a:bodyPr/>
          <a:lstStyle/>
          <a:p>
            <a:pPr marL="400050" lvl="1" indent="0">
              <a:lnSpc>
                <a:spcPct val="80000"/>
              </a:lnSpc>
              <a:buNone/>
            </a:pPr>
            <a:r>
              <a:rPr lang="de-DE" sz="2000" dirty="0" smtClean="0">
                <a:solidFill>
                  <a:srgbClr val="000000"/>
                </a:solidFill>
              </a:rPr>
              <a:t>Summe </a:t>
            </a:r>
            <a:r>
              <a:rPr lang="de-DE" sz="2000" dirty="0">
                <a:solidFill>
                  <a:srgbClr val="000000"/>
                </a:solidFill>
              </a:rPr>
              <a:t>und </a:t>
            </a:r>
            <a:r>
              <a:rPr lang="de-DE" sz="2000" dirty="0" smtClean="0">
                <a:solidFill>
                  <a:srgbClr val="000000"/>
                </a:solidFill>
              </a:rPr>
              <a:t>Mittelwert von beliebig vielen Zahlen</a:t>
            </a:r>
          </a:p>
          <a:p>
            <a:pPr marL="457200" lvl="0" indent="-457200">
              <a:spcBef>
                <a:spcPct val="0"/>
              </a:spcBef>
              <a:buNone/>
            </a:pPr>
            <a:endParaRPr kumimoji="0" lang="de-DE" sz="1400" kern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0" indent="-457200">
              <a:spcBef>
                <a:spcPct val="0"/>
              </a:spcBef>
              <a:buNone/>
            </a:pPr>
            <a:endParaRPr kumimoji="0" lang="de-DE" sz="1400" kern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/* Eingaben und Ausgaben */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 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 zahl;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mittelwert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Bitte Zahl eingeben: ");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while (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("%d", &amp;zahl)==1) { /* Wurde korrekte zahl eingegeben */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sum+zahl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/* Berechnung Summe und Speicherung */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anz+1;	/* 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Erhoehung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der Anzahl der eingegebenen Werte */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Bitte 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naechste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Zahl eingeben: ");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mittelwert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1.0*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/* Durchschnitt berechnen */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Anzahl der Zahlen: %d, Summe: %d, Durchschnitt %f\n",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mittelwert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2000" dirty="0" smtClean="0">
              <a:solidFill>
                <a:srgbClr val="000000"/>
              </a:solidFill>
            </a:endParaRP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16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6982544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250704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Lösungen</a:t>
            </a:r>
            <a:endParaRPr lang="en-US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05345" y="1124744"/>
            <a:ext cx="8857109" cy="4800600"/>
          </a:xfrm>
        </p:spPr>
        <p:txBody>
          <a:bodyPr/>
          <a:lstStyle/>
          <a:p>
            <a:pPr lvl="1">
              <a:buFont typeface="Symbol" panose="05050102010706020507" pitchFamily="18" charset="2"/>
              <a:buChar char="-"/>
            </a:pPr>
            <a:r>
              <a:rPr lang="de-DE" sz="2000" dirty="0">
                <a:cs typeface="Consolas" pitchFamily="49" charset="0"/>
              </a:rPr>
              <a:t>Erweitere das Beispiel zur Kreisberechnung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000" dirty="0">
                <a:cs typeface="Consolas" pitchFamily="49" charset="0"/>
              </a:rPr>
              <a:t>Wiederhole die Berechnung, solange </a:t>
            </a:r>
            <a:r>
              <a:rPr lang="de-DE" sz="2000" dirty="0" smtClean="0">
                <a:cs typeface="Consolas" pitchFamily="49" charset="0"/>
              </a:rPr>
              <a:t>eine Zahl für </a:t>
            </a:r>
            <a:r>
              <a:rPr lang="de-DE" sz="2000" dirty="0">
                <a:cs typeface="Consolas" pitchFamily="49" charset="0"/>
              </a:rPr>
              <a:t>den Radius eingegeben wird.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000" dirty="0" smtClean="0">
                <a:solidFill>
                  <a:srgbClr val="FF0000"/>
                </a:solidFill>
                <a:cs typeface="Consolas" pitchFamily="49" charset="0"/>
              </a:rPr>
              <a:t>Beachte Formate </a:t>
            </a:r>
            <a:r>
              <a:rPr lang="de-DE" sz="2000" dirty="0" err="1" smtClean="0">
                <a:solidFill>
                  <a:srgbClr val="FF0000"/>
                </a:solidFill>
                <a:cs typeface="Consolas" pitchFamily="49" charset="0"/>
              </a:rPr>
              <a:t>lf</a:t>
            </a:r>
            <a:r>
              <a:rPr lang="de-DE" sz="2000" dirty="0" smtClean="0">
                <a:solidFill>
                  <a:srgbClr val="FF0000"/>
                </a:solidFill>
                <a:cs typeface="Consolas" pitchFamily="49" charset="0"/>
              </a:rPr>
              <a:t> und f bei </a:t>
            </a:r>
            <a:r>
              <a:rPr lang="de-DE" sz="2000" dirty="0" err="1" smtClean="0">
                <a:solidFill>
                  <a:srgbClr val="FF0000"/>
                </a:solidFill>
                <a:cs typeface="Consolas" pitchFamily="49" charset="0"/>
              </a:rPr>
              <a:t>float</a:t>
            </a:r>
            <a:r>
              <a:rPr lang="de-DE" sz="2000" dirty="0" smtClean="0">
                <a:solidFill>
                  <a:srgbClr val="FF0000"/>
                </a:solidFill>
                <a:cs typeface="Consolas" pitchFamily="49" charset="0"/>
              </a:rPr>
              <a:t> oder double</a:t>
            </a:r>
            <a:endParaRPr lang="de-DE" sz="2000" dirty="0">
              <a:solidFill>
                <a:srgbClr val="FF0000"/>
              </a:solidFill>
              <a:cs typeface="Consolas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PI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3.141592653589793238462643383279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 { /* Berechnungen Kreis */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radius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 	/* Speicherplatz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Radius */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umfang,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flaeche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("Eingabe des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Radius: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("%f",&amp;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radius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)==1){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("Bei einem Radius von %f ist der Umfang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und der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Flaecheninhalt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%f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radius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umfang,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flaeche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("Eingabe des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Radius: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\n");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17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414592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19302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Lösungen</a:t>
            </a:r>
            <a:endParaRPr lang="en-US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05345" y="1052736"/>
            <a:ext cx="8931151" cy="4800600"/>
          </a:xfrm>
        </p:spPr>
        <p:txBody>
          <a:bodyPr/>
          <a:lstStyle/>
          <a:p>
            <a:pPr lvl="1">
              <a:buFont typeface="Symbol" panose="05050102010706020507" pitchFamily="18" charset="2"/>
              <a:buChar char="-"/>
            </a:pPr>
            <a:r>
              <a:rPr lang="de-DE" sz="2000" dirty="0" err="1" smtClean="0">
                <a:cs typeface="Consolas" pitchFamily="49" charset="0"/>
              </a:rPr>
              <a:t>Gradmß</a:t>
            </a:r>
            <a:r>
              <a:rPr lang="de-DE" sz="2000" dirty="0" smtClean="0">
                <a:cs typeface="Consolas" pitchFamily="49" charset="0"/>
              </a:rPr>
              <a:t> in Bogenmaß</a:t>
            </a:r>
            <a:endParaRPr lang="de-DE" sz="2000" dirty="0">
              <a:solidFill>
                <a:srgbClr val="FF0000"/>
              </a:solidFill>
              <a:cs typeface="Consolas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math.h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 { /* Umrechnung Grad und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Bogenmass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winkel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w;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bogen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("Bitte Winkel eingeben\n");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while(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("%f",&amp;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winkel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)==1) {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w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winkel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while(w &lt; 0) w = w +360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 * Winkel kleiner als 0 erhöhen um 360 Grad */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while(w &gt;=360) w = w -360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/* Winkel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goesser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als Vollkreis um 360 vermindern */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bogen = w*2*M_PI/360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/* Umrechnung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Gradmass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Bogenmass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("Der Winkel %f ist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aquivalent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zum Winkel %f und beträgt in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Bogenmass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%f\n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winkel,w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bogen);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57200" lvl="1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("|  Winkel \t|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Bogenmass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|\n");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("________________________________\n");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(w=0.0; w&lt;=360.0; w=w+15){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("|%10.1f\t|%12.9f|\n",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w,w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*2*M_PI/360);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("________________________________\n");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18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486600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85245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Lösungen</a:t>
            </a:r>
            <a:endParaRPr lang="en-US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05345" y="1124744"/>
            <a:ext cx="8857109" cy="4800600"/>
          </a:xfrm>
        </p:spPr>
        <p:txBody>
          <a:bodyPr/>
          <a:lstStyle/>
          <a:p>
            <a:pPr marL="457200" lvl="1" indent="0">
              <a:buNone/>
            </a:pPr>
            <a:r>
              <a:rPr lang="de-DE" sz="2000" dirty="0" smtClean="0">
                <a:cs typeface="Consolas" pitchFamily="49" charset="0"/>
              </a:rPr>
              <a:t>Enthaltene Quadratzahl und der Abstand</a:t>
            </a:r>
            <a:endParaRPr lang="de-DE" sz="2000" dirty="0">
              <a:cs typeface="Consolas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 { 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groesste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enthaltene Quadratzahl */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zahl, i, z;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("Bitte Zahl eingeben\n");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while(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d",&amp;zahl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)==1) {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 i=zahl-1; i*i&gt;zahl; i=i-1);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("Die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groesste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in %d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enthaltenene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Quadratzahl ist %d, der Abstand beträgt %d\n", zahl, i*i, zahl-i*i);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=anz+1;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("Bitte Zahl eingeben\n");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("Du hast %d Zahlen probiert!\n",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19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054552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272853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126560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A3B011-4419-44CB-935E-C72E4F41E317}" type="slidenum">
              <a:rPr lang="en-US" smtClean="0"/>
              <a:pPr/>
              <a:t>2</a:t>
            </a:fld>
            <a:endParaRPr lang="en-US" sz="140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1. Wiederholung Variable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523220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lang="de-DE" sz="1600" dirty="0" smtClean="0"/>
              <a:t>Um mit Variablen in der Programmiersprache C arbeiten zu können, muss eine Variable</a:t>
            </a:r>
          </a:p>
          <a:p>
            <a:pPr marL="457200" indent="-457200">
              <a:defRPr/>
            </a:pPr>
            <a:r>
              <a:rPr lang="de-DE" sz="1600" dirty="0" smtClean="0"/>
              <a:t>deklariert, definiert und kann initialisiert werden. </a:t>
            </a:r>
          </a:p>
          <a:p>
            <a:pPr marL="457200" indent="-457200">
              <a:defRPr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de-DE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deklariert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	Name und Datentyp festlegen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de-DE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definiert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	Speicherplatz reservieren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de-DE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initialisiert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	Anfangswert zu weisen</a:t>
            </a:r>
          </a:p>
          <a:p>
            <a:pPr marL="457200" indent="-457200">
              <a:defRPr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defRPr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a;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Variable a deklariert, definiert und nicht initialisiert */</a:t>
            </a:r>
          </a:p>
          <a:p>
            <a:pPr marL="457200" indent="-457200">
              <a:defRPr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3;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bestehende Variable 3 bekommt Wert 3 ( hier Initialisierung) */</a:t>
            </a:r>
          </a:p>
          <a:p>
            <a:pPr marL="457200" indent="-457200">
              <a:defRPr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b = 9</a:t>
            </a:r>
            <a:r>
              <a:rPr lang="de-DE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Variable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deklariert, definiert und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initialisiert mit 9 */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defRPr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extern int c; /* Variable c nur deklariert, hier keine Speicherung */</a:t>
            </a:r>
          </a:p>
          <a:p>
            <a:pPr marL="457200" indent="-457200">
              <a:defRPr/>
            </a:pP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defRPr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Ganzzahl Datentypen: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defRPr/>
            </a:pP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	(1 Byte-8-Bit)  von        -128 ... +127</a:t>
            </a:r>
          </a:p>
          <a:p>
            <a:pPr marL="457200" indent="-457200">
              <a:defRPr/>
            </a:pP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	(2 Byte-16-Bit) von      -32768 ... +32767</a:t>
            </a:r>
          </a:p>
          <a:p>
            <a:pPr marL="457200" indent="-457200">
              <a:defRPr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int 	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4 Byte-32-Bit) von -2147483648 ... +231 - 1</a:t>
            </a:r>
          </a:p>
          <a:p>
            <a:pPr marL="457200" indent="-457200">
              <a:defRPr/>
            </a:pP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	(4 Byte-32-Bit) von -2147483648 ... +231 - 1	</a:t>
            </a:r>
          </a:p>
          <a:p>
            <a:pPr marL="457200" indent="-457200">
              <a:defRPr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57200" indent="-457200">
              <a:defRPr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Gleitkomma Datentypen: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defRPr/>
            </a:pP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4 Byte-32-Bit) 1.17E-38 .. 3.4E38 (7-8 Stellen)</a:t>
            </a:r>
          </a:p>
          <a:p>
            <a:pPr marL="457200" indent="-457200">
              <a:defRPr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8 Byte-64-Bit) 2.2E-308 .. 1.7E308(15-16 Stellen)</a:t>
            </a:r>
          </a:p>
          <a:p>
            <a:pPr marL="457200" indent="-457200">
              <a:defRPr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defRPr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1404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Lösungen</a:t>
            </a:r>
            <a:endParaRPr lang="en-US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05345" y="1124744"/>
            <a:ext cx="8857109" cy="4800600"/>
          </a:xfrm>
        </p:spPr>
        <p:txBody>
          <a:bodyPr/>
          <a:lstStyle/>
          <a:p>
            <a:pPr marL="400050" lvl="1" indent="0">
              <a:lnSpc>
                <a:spcPct val="80000"/>
              </a:lnSpc>
              <a:buNone/>
            </a:pPr>
            <a:r>
              <a:rPr lang="de-DE" sz="2000" dirty="0" smtClean="0">
                <a:solidFill>
                  <a:srgbClr val="000000"/>
                </a:solidFill>
              </a:rPr>
              <a:t>Berechnung </a:t>
            </a:r>
            <a:r>
              <a:rPr lang="de-DE" sz="2000" dirty="0">
                <a:solidFill>
                  <a:srgbClr val="000000"/>
                </a:solidFill>
              </a:rPr>
              <a:t>der Ziffern im </a:t>
            </a:r>
            <a:r>
              <a:rPr lang="de-DE" sz="2000" dirty="0" err="1" smtClean="0">
                <a:solidFill>
                  <a:srgbClr val="000000"/>
                </a:solidFill>
              </a:rPr>
              <a:t>Oktalsystem</a:t>
            </a:r>
            <a:endParaRPr lang="en-US" sz="2000" dirty="0">
              <a:cs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en-US" sz="2000" dirty="0" err="1" smtClean="0">
                <a:cs typeface="Consolas" pitchFamily="49" charset="0"/>
              </a:rPr>
              <a:t>Bestimme</a:t>
            </a:r>
            <a:r>
              <a:rPr lang="en-US" sz="2000" dirty="0" smtClean="0">
                <a:cs typeface="Consolas" pitchFamily="49" charset="0"/>
              </a:rPr>
              <a:t> die </a:t>
            </a:r>
            <a:r>
              <a:rPr lang="en-US" sz="2000" dirty="0" err="1" smtClean="0">
                <a:cs typeface="Consolas" pitchFamily="49" charset="0"/>
              </a:rPr>
              <a:t>Ziffern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2000" dirty="0" err="1" smtClean="0">
                <a:cs typeface="Consolas" pitchFamily="49" charset="0"/>
              </a:rPr>
              <a:t>einer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2000" dirty="0" err="1" smtClean="0">
                <a:cs typeface="Consolas" pitchFamily="49" charset="0"/>
              </a:rPr>
              <a:t>Zahl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2000" dirty="0" err="1" smtClean="0">
                <a:cs typeface="Consolas" pitchFamily="49" charset="0"/>
              </a:rPr>
              <a:t>im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2000" dirty="0" err="1" smtClean="0">
                <a:cs typeface="Consolas" pitchFamily="49" charset="0"/>
              </a:rPr>
              <a:t>Oktalsystem</a:t>
            </a:r>
            <a:r>
              <a:rPr lang="en-US" sz="2000" dirty="0" smtClean="0">
                <a:cs typeface="Consolas" pitchFamily="49" charset="0"/>
              </a:rPr>
              <a:t>. Die </a:t>
            </a:r>
            <a:r>
              <a:rPr lang="en-US" sz="2000" dirty="0" err="1" smtClean="0">
                <a:cs typeface="Consolas" pitchFamily="49" charset="0"/>
              </a:rPr>
              <a:t>Reihenfolge</a:t>
            </a:r>
            <a:r>
              <a:rPr lang="en-US" sz="2000" dirty="0" smtClean="0">
                <a:cs typeface="Consolas" pitchFamily="49" charset="0"/>
              </a:rPr>
              <a:t> der </a:t>
            </a:r>
            <a:r>
              <a:rPr lang="en-US" sz="2000" dirty="0" err="1" smtClean="0">
                <a:cs typeface="Consolas" pitchFamily="49" charset="0"/>
              </a:rPr>
              <a:t>Ziffern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2000" dirty="0" err="1" smtClean="0">
                <a:cs typeface="Consolas" pitchFamily="49" charset="0"/>
              </a:rPr>
              <a:t>kann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2000" dirty="0" err="1" smtClean="0">
                <a:cs typeface="Consolas" pitchFamily="49" charset="0"/>
              </a:rPr>
              <a:t>umgedreht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2000" dirty="0" err="1" smtClean="0">
                <a:cs typeface="Consolas" pitchFamily="49" charset="0"/>
              </a:rPr>
              <a:t>bestimmt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2000" dirty="0" err="1" smtClean="0">
                <a:cs typeface="Consolas" pitchFamily="49" charset="0"/>
              </a:rPr>
              <a:t>werden</a:t>
            </a:r>
            <a:r>
              <a:rPr lang="en-US" sz="2000" dirty="0" smtClean="0">
                <a:cs typeface="Consolas" pitchFamily="49" charset="0"/>
              </a:rPr>
              <a:t> (die </a:t>
            </a:r>
            <a:r>
              <a:rPr lang="en-US" sz="2000" dirty="0" err="1" smtClean="0">
                <a:cs typeface="Consolas" pitchFamily="49" charset="0"/>
              </a:rPr>
              <a:t>kleinste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2000" dirty="0" err="1" smtClean="0">
                <a:cs typeface="Consolas" pitchFamily="49" charset="0"/>
              </a:rPr>
              <a:t>zuerst</a:t>
            </a:r>
            <a:r>
              <a:rPr lang="en-US" sz="2000" dirty="0" smtClean="0">
                <a:cs typeface="Consolas" pitchFamily="49" charset="0"/>
              </a:rPr>
              <a:t>).</a:t>
            </a:r>
            <a:endParaRPr lang="en-US" sz="2000" dirty="0"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cs typeface="Consolas" pitchFamily="49" charset="0"/>
              </a:rPr>
              <a:t>Idee</a:t>
            </a:r>
            <a:r>
              <a:rPr lang="en-US" sz="2000" dirty="0" smtClean="0">
                <a:cs typeface="Consolas" pitchFamily="49" charset="0"/>
              </a:rPr>
              <a:t> Rest </a:t>
            </a:r>
            <a:r>
              <a:rPr lang="en-US" sz="2000" dirty="0" err="1" smtClean="0">
                <a:cs typeface="Consolas" pitchFamily="49" charset="0"/>
              </a:rPr>
              <a:t>bei</a:t>
            </a:r>
            <a:r>
              <a:rPr lang="en-US" sz="2000" dirty="0" smtClean="0">
                <a:cs typeface="Consolas" pitchFamily="49" charset="0"/>
              </a:rPr>
              <a:t> Division berechnen ( </a:t>
            </a:r>
            <a:r>
              <a:rPr lang="en-US" sz="2000" dirty="0" err="1" smtClean="0">
                <a:cs typeface="Consolas" pitchFamily="49" charset="0"/>
              </a:rPr>
              <a:t>Beispiel</a:t>
            </a:r>
            <a:r>
              <a:rPr lang="en-US" sz="2000" dirty="0" smtClean="0">
                <a:cs typeface="Consolas" pitchFamily="49" charset="0"/>
              </a:rPr>
              <a:t> 75)</a:t>
            </a:r>
          </a:p>
          <a:p>
            <a:pPr marL="457200" lvl="1" indent="0">
              <a:buNone/>
            </a:pP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int z = 75;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printf("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Ziffernfolge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von %d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umgekehrter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Reihenfolge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Oktalsystem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:",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do {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  printf("%d", z%8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/* Rest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bei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Division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durch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8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ausgeben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  z = z/8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        /*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naechste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Ziffer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bestimmen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} while(z&gt;0);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printf("\n");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2000" dirty="0" smtClean="0">
              <a:cs typeface="Consolas" pitchFamily="49" charset="0"/>
            </a:endParaRP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20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376" y="2348880"/>
            <a:ext cx="2232248" cy="1292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38505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054552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3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1. Variablen </a:t>
            </a:r>
            <a:r>
              <a:rPr lang="de-DE" sz="3600" dirty="0"/>
              <a:t>und deren Gültigkeit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105345" y="1041023"/>
            <a:ext cx="8857109" cy="58169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Ausnahme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globalen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Blocks in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einer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C-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Quelldatei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durch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“{“ “}”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eingeschlossen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z="1600" dirty="0">
                <a:solidFill>
                  <a:srgbClr val="000000"/>
                </a:solidFill>
                <a:cs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cs typeface="Consolas" panose="020B0609020204030204" pitchFamily="49" charset="0"/>
              </a:rPr>
              <a:t>In </a:t>
            </a:r>
            <a:r>
              <a:rPr lang="de-DE" sz="1600" dirty="0">
                <a:solidFill>
                  <a:srgbClr val="000000"/>
                </a:solidFill>
                <a:cs typeface="Consolas" panose="020B0609020204030204" pitchFamily="49" charset="0"/>
              </a:rPr>
              <a:t>Blöcken können eigene Gültigkeitsbereiche für Variablen definiert werden. Nach Beendigung des Blockes kann die dort definiert Variable nicht mehr benutzt werden.</a:t>
            </a:r>
          </a:p>
          <a:p>
            <a:r>
              <a:rPr lang="de-DE" sz="1600" dirty="0">
                <a:solidFill>
                  <a:srgbClr val="000000"/>
                </a:solidFill>
                <a:cs typeface="Consolas" panose="020B0609020204030204" pitchFamily="49" charset="0"/>
              </a:rPr>
              <a:t>Man darf Variablen aus offenen Blöcken nutzen</a:t>
            </a:r>
            <a:r>
              <a:rPr lang="de-DE" sz="1600" dirty="0" smtClean="0">
                <a:solidFill>
                  <a:srgbClr val="000000"/>
                </a:solidFill>
                <a:cs typeface="Consolas" panose="020B0609020204030204" pitchFamily="49" charset="0"/>
              </a:rPr>
              <a:t>. Blöcke können Namen tragen.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g, a = 4;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d=2.1;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qux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 = 12;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printf("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a=%d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=%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%f\n"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a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b, g, d);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 = 41,c;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b;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a= 24;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b= 7;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g= a;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a=%d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b=%d, g=%d, %f\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b,g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	/* 24, 7, 24 ,2.1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qux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printf("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a=%d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b=%d, g=%d, %f\n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a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b,g,d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	/* 41,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7, 24 ,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39463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39552" y="6350057"/>
            <a:ext cx="7488832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4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52400"/>
            <a:ext cx="8134672" cy="1066800"/>
          </a:xfrm>
        </p:spPr>
        <p:txBody>
          <a:bodyPr/>
          <a:lstStyle/>
          <a:p>
            <a:r>
              <a:rPr lang="de-DE" sz="3200" dirty="0" smtClean="0"/>
              <a:t>1. Berechnung von Schuhgrößen</a:t>
            </a:r>
            <a:endParaRPr lang="de-DE" sz="3200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539552" y="1143000"/>
            <a:ext cx="7992888" cy="52014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de-DE" sz="1400" i="1" dirty="0" smtClean="0"/>
              <a:t>Schuhgröße (EU)</a:t>
            </a:r>
            <a:r>
              <a:rPr lang="de-DE" sz="1400" dirty="0" smtClean="0"/>
              <a:t> = (</a:t>
            </a:r>
            <a:r>
              <a:rPr lang="de-DE" sz="1400" i="1" dirty="0" err="1" smtClean="0"/>
              <a:t>Fußlänge</a:t>
            </a:r>
            <a:r>
              <a:rPr lang="de-DE" sz="1400" i="1" dirty="0" smtClean="0"/>
              <a:t> in</a:t>
            </a:r>
            <a:r>
              <a:rPr lang="de-DE" sz="1400" dirty="0" smtClean="0"/>
              <a:t> cm + 1,5) × 1,5</a:t>
            </a:r>
          </a:p>
          <a:p>
            <a:r>
              <a:rPr lang="de-DE" sz="1400" i="1" dirty="0"/>
              <a:t>Schuhgröße </a:t>
            </a:r>
            <a:r>
              <a:rPr lang="de-DE" sz="1400" i="1" dirty="0" smtClean="0"/>
              <a:t>(in Deutschland </a:t>
            </a:r>
            <a:r>
              <a:rPr lang="de-DE" sz="1400" i="1" dirty="0" err="1" smtClean="0"/>
              <a:t>begräuchlich</a:t>
            </a:r>
            <a:r>
              <a:rPr lang="de-DE" sz="1400" i="1" dirty="0" smtClean="0"/>
              <a:t>)</a:t>
            </a:r>
            <a:r>
              <a:rPr lang="de-DE" sz="1400" dirty="0" smtClean="0"/>
              <a:t> </a:t>
            </a:r>
            <a:r>
              <a:rPr lang="de-DE" sz="1400" dirty="0"/>
              <a:t>= (</a:t>
            </a:r>
            <a:r>
              <a:rPr lang="de-DE" sz="1400" i="1" dirty="0" err="1"/>
              <a:t>Fußlänge</a:t>
            </a:r>
            <a:r>
              <a:rPr lang="de-DE" sz="1400" i="1" dirty="0"/>
              <a:t> in</a:t>
            </a:r>
            <a:r>
              <a:rPr lang="de-DE" sz="1400" dirty="0"/>
              <a:t> cm + </a:t>
            </a:r>
            <a:r>
              <a:rPr lang="de-DE" sz="1400" dirty="0" smtClean="0"/>
              <a:t>1,54) / 0.667</a:t>
            </a:r>
            <a:endParaRPr lang="de-DE" sz="1400" dirty="0"/>
          </a:p>
          <a:p>
            <a:endParaRPr lang="de-DE" sz="1400" i="1" dirty="0" smtClean="0"/>
          </a:p>
          <a:p>
            <a:r>
              <a:rPr lang="de-DE" sz="1400" i="1" dirty="0" err="1" smtClean="0"/>
              <a:t>Brannock</a:t>
            </a:r>
            <a:r>
              <a:rPr lang="de-DE" sz="1400" i="1" dirty="0" smtClean="0"/>
              <a:t>-System:</a:t>
            </a:r>
          </a:p>
          <a:p>
            <a:r>
              <a:rPr lang="de-DE" sz="1400" i="1" dirty="0" smtClean="0"/>
              <a:t>Herrengröße (US)</a:t>
            </a:r>
            <a:r>
              <a:rPr lang="de-DE" sz="1400" dirty="0" smtClean="0"/>
              <a:t> = </a:t>
            </a:r>
            <a:r>
              <a:rPr lang="de-DE" sz="1400" i="1" dirty="0" err="1" smtClean="0"/>
              <a:t>Fußlänge</a:t>
            </a:r>
            <a:r>
              <a:rPr lang="de-DE" sz="1400" i="1" dirty="0" smtClean="0"/>
              <a:t> in</a:t>
            </a:r>
            <a:r>
              <a:rPr lang="de-DE" sz="1400" dirty="0" smtClean="0"/>
              <a:t> cm ÷ 2,54 × 3 − 22 </a:t>
            </a:r>
          </a:p>
          <a:p>
            <a:r>
              <a:rPr lang="de-DE" sz="1400" i="1" dirty="0" smtClean="0"/>
              <a:t>Damengröße (US)</a:t>
            </a:r>
            <a:r>
              <a:rPr lang="de-DE" sz="1400" dirty="0" smtClean="0"/>
              <a:t> = </a:t>
            </a:r>
            <a:r>
              <a:rPr lang="de-DE" sz="1400" i="1" dirty="0" err="1" smtClean="0"/>
              <a:t>Fußlänge</a:t>
            </a:r>
            <a:r>
              <a:rPr lang="de-DE" sz="1400" i="1" dirty="0" smtClean="0"/>
              <a:t> in</a:t>
            </a:r>
            <a:r>
              <a:rPr lang="de-DE" sz="1400" dirty="0" smtClean="0"/>
              <a:t> cm ÷ 2,54 × 3 − 21</a:t>
            </a:r>
          </a:p>
          <a:p>
            <a:endParaRPr lang="de-DE" sz="1400" dirty="0"/>
          </a:p>
          <a:p>
            <a:endParaRPr lang="de-DE" sz="1400" dirty="0"/>
          </a:p>
          <a:p>
            <a:r>
              <a:rPr lang="de-DE" sz="1400" dirty="0" smtClean="0"/>
              <a:t>In der EU sind Schuhgrößen ganzzahlig, die Schuhgrößen im </a:t>
            </a:r>
            <a:r>
              <a:rPr lang="de-DE" sz="1400" dirty="0" err="1" smtClean="0"/>
              <a:t>Brannock</a:t>
            </a:r>
            <a:r>
              <a:rPr lang="de-DE" sz="1400" dirty="0" smtClean="0"/>
              <a:t>-System haben Abstufungen von 0.5. 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fusslaenge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schuhgroesse_de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/* Hier Deutschland */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schuhgroesse_eu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/* Hier EU */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schuhgroesse_usa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{/* Hier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Brannock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int main() { /* Eingaben und Ausgaben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("Eingabe der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Fusslaenge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in cm\n");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("%d",&amp;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fusslaenge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schuhgroesse_de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schuhgroesse_eu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schuhgroesse_usa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6119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1. </a:t>
            </a:r>
            <a:r>
              <a:rPr lang="en-US" sz="3600" dirty="0" err="1" smtClean="0"/>
              <a:t>Berechnung</a:t>
            </a:r>
            <a:r>
              <a:rPr lang="en-US" sz="3600" dirty="0" smtClean="0"/>
              <a:t> von </a:t>
            </a:r>
            <a:r>
              <a:rPr lang="en-US" sz="3600" dirty="0" err="1" smtClean="0"/>
              <a:t>Schuhgröße</a:t>
            </a:r>
            <a:endParaRPr lang="en-US" sz="3600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05345" y="1124744"/>
            <a:ext cx="8857109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schuhgroesse_de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schuhgroesse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= (int)((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+ 1.54)/0.667);</a:t>
            </a:r>
          </a:p>
          <a:p>
            <a:pPr>
              <a:buFontTx/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	printf("Die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Schuhgroesse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DE %.0f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bei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von %d cm\n",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schuhgroesse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Tx/>
              <a:buNone/>
            </a:pP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schuhgroesse_eu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schuhgroesse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= (int)((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+ 1.5)*1.5);</a:t>
            </a:r>
          </a:p>
          <a:p>
            <a:pPr>
              <a:buFontTx/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	printf("Die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Schuhgroesse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EU %.0f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bei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von %d cm\n",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schuhgroesse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schuhgroesse_usa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schuhgroesse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= (0.5)*(int) (2.0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*((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+ 1.54)*3/2.54 - 24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)); //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Herren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-24, Damen -23</a:t>
            </a:r>
          </a:p>
          <a:p>
            <a:pPr>
              <a:buFontTx/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	printf("Die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Schuhgroesse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USA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%.1f,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bei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von %d cm\n",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schuhgroesse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main() { /*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Eingaben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und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Ausgaben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siehe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Folie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9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Vorlesung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*/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printf("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Eingabe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der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in cm\n");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scanf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("%d",&amp;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schuhgroesse_de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schuhgroesse_eu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schuhgroesse_usa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5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126560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102280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1. </a:t>
            </a:r>
            <a:r>
              <a:rPr lang="en-US" sz="3600" dirty="0" err="1" smtClean="0"/>
              <a:t>Schuhgrößen</a:t>
            </a:r>
            <a:r>
              <a:rPr lang="en-US" sz="3600" dirty="0" smtClean="0"/>
              <a:t> </a:t>
            </a:r>
            <a:r>
              <a:rPr lang="en-US" sz="3600" dirty="0" err="1" smtClean="0"/>
              <a:t>im</a:t>
            </a:r>
            <a:r>
              <a:rPr lang="en-US" sz="3600" dirty="0" smtClean="0"/>
              <a:t> </a:t>
            </a:r>
            <a:r>
              <a:rPr lang="en-US" sz="3600" dirty="0" err="1" smtClean="0"/>
              <a:t>Bereich</a:t>
            </a:r>
            <a:endParaRPr lang="en-US" sz="3600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05345" y="1124744"/>
            <a:ext cx="8857109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sollen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Schuhgrößen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den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Bereich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von 24 cm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38 cm in 1cm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Schritten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bestimmt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Tx/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Lösung: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Scheife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von 24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38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Inkrement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None/>
            </a:pP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24;/*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Anfangswert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*/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while(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&lt;= 38) { /*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Schleifenbedingung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*/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schuhgroesse_de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schuhgroesse_eu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schuhgroesse_usa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	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+1; /*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Inkrement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*/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oder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Zaehlschleife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*/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for(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=24;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&lt;=38;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 fuesslaenge+1)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/*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Zaehlschleife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*/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schuhgroesse_de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schuhgroesse_eu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schuhgroesse_usa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	}</a:t>
            </a:r>
          </a:p>
          <a:p>
            <a:pPr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6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198568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35747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126560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1168C3-6BAC-417D-B763-723F1F4E6EA0}" type="slidenum">
              <a:rPr lang="en-US" smtClean="0"/>
              <a:pPr/>
              <a:t>7</a:t>
            </a:fld>
            <a:endParaRPr lang="en-US" sz="14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1. Wiederholung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79388" y="1219200"/>
            <a:ext cx="8964612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de-DE" dirty="0" smtClean="0">
                <a:solidFill>
                  <a:srgbClr val="000000"/>
                </a:solidFill>
              </a:rPr>
              <a:t>Wir wollen Schleifen in C - Programmen einsetzen:</a:t>
            </a:r>
          </a:p>
          <a:p>
            <a:pPr>
              <a:defRPr/>
            </a:pPr>
            <a:r>
              <a:rPr lang="de-DE" dirty="0" smtClean="0">
                <a:solidFill>
                  <a:srgbClr val="000000"/>
                </a:solidFill>
              </a:rPr>
              <a:t>Berechnung von Summe und Durchschnitt von n-Zahlen.</a:t>
            </a:r>
          </a:p>
          <a:p>
            <a:pPr>
              <a:defRPr/>
            </a:pPr>
            <a:endParaRPr lang="de-DE" sz="1600" b="1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Algorithmus?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126560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1168C3-6BAC-417D-B763-723F1F4E6EA0}" type="slidenum">
              <a:rPr lang="en-US" smtClean="0"/>
              <a:pPr/>
              <a:t>8</a:t>
            </a:fld>
            <a:endParaRPr lang="en-US" sz="14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1. Wiederholung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79388" y="1219200"/>
            <a:ext cx="8964612" cy="19389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de-DE" dirty="0" smtClean="0">
                <a:solidFill>
                  <a:srgbClr val="000000"/>
                </a:solidFill>
              </a:rPr>
              <a:t>Wir wollen Schleifen in C - Programmen einsetzen:</a:t>
            </a:r>
          </a:p>
          <a:p>
            <a:pPr>
              <a:defRPr/>
            </a:pPr>
            <a:r>
              <a:rPr lang="de-DE" dirty="0" smtClean="0">
                <a:solidFill>
                  <a:srgbClr val="000000"/>
                </a:solidFill>
              </a:rPr>
              <a:t>Berechnung von Summe und Durchschnitt von n-Zahlen.</a:t>
            </a:r>
          </a:p>
          <a:p>
            <a:pPr>
              <a:defRPr/>
            </a:pPr>
            <a:endParaRPr lang="de-DE" sz="1600" b="1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Vorgabe: Wieviel Zahlen sollen eingegeben werden!</a:t>
            </a:r>
          </a:p>
          <a:p>
            <a:pPr>
              <a:defRPr/>
            </a:pP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Wiederholte Eingabe einer Zahl, immer Zwischensummen bilden.</a:t>
            </a:r>
          </a:p>
          <a:p>
            <a:pPr>
              <a:defRPr/>
            </a:pP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Letzte Zwischensumme ist Summe der zahl und Mittelwert ist Summe /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nzahl der zahlen.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942455"/>
            <a:ext cx="23241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935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126560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1168C3-6BAC-417D-B763-723F1F4E6EA0}" type="slidenum">
              <a:rPr lang="en-US" smtClean="0"/>
              <a:pPr/>
              <a:t>9</a:t>
            </a:fld>
            <a:endParaRPr lang="en-US" sz="14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1. Wiederholung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79388" y="1268760"/>
            <a:ext cx="8964612" cy="489364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de-DE" dirty="0" smtClean="0">
                <a:solidFill>
                  <a:srgbClr val="000000"/>
                </a:solidFill>
              </a:rPr>
              <a:t>Wir wollen Schleifen in C - Programmen einsetzen:</a:t>
            </a:r>
          </a:p>
          <a:p>
            <a:pPr>
              <a:defRPr/>
            </a:pPr>
            <a:r>
              <a:rPr lang="de-DE" dirty="0" smtClean="0">
                <a:solidFill>
                  <a:srgbClr val="000000"/>
                </a:solidFill>
              </a:rPr>
              <a:t>Berechnung von Summe und Durchschnitt von n-Zahlen.</a:t>
            </a: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16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 </a:t>
            </a:r>
            <a:r>
              <a:rPr lang="de-DE" sz="1600" b="1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zahl, i 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de-DE" sz="1600" b="1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mittelwert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6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Bitte die Anzahl der Zahlen vorgeben");</a:t>
            </a: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("%d", &amp;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/* Anzahl der einzugebenden Werte vorgeben */</a:t>
            </a:r>
            <a:endParaRPr lang="de-DE" sz="16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(i &lt; </a:t>
            </a:r>
            <a:r>
              <a:rPr 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/* Anzahl der eingegebenen Werte nicht erreicht ? */</a:t>
            </a:r>
            <a:endParaRPr lang="de-DE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naechste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Zahl");</a:t>
            </a: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("%d", &amp;zahl);</a:t>
            </a: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sum+zahl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Berechnung 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Summe und Speicherung */</a:t>
            </a:r>
            <a:endParaRPr lang="de-DE" sz="16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i 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i+1;	/* </a:t>
            </a:r>
            <a:r>
              <a:rPr lang="de-DE" sz="1600" b="1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Erhoehung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der Anzahl der eingegebenen Werte */</a:t>
            </a:r>
            <a:endParaRPr lang="de-DE" sz="16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mittelwert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1.0*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/* Durchschnitt berechnen */</a:t>
            </a: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Anzahl der Zahlen: %d, Summe: %d, Durchschnitt %f\n",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de-DE" sz="1600" b="1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de-DE" sz="1600" b="1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mittelwert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6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de-DE" sz="1600" b="1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01553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">
  <a:themeElements>
    <a:clrScheme name="">
      <a:dk1>
        <a:srgbClr val="000000"/>
      </a:dk1>
      <a:lt1>
        <a:srgbClr val="FFFF99"/>
      </a:lt1>
      <a:dk2>
        <a:srgbClr val="616161"/>
      </a:dk2>
      <a:lt2>
        <a:srgbClr val="FFFFCC"/>
      </a:lt2>
      <a:accent1>
        <a:srgbClr val="009999"/>
      </a:accent1>
      <a:accent2>
        <a:srgbClr val="FF9933"/>
      </a:accent2>
      <a:accent3>
        <a:srgbClr val="FFFFCA"/>
      </a:accent3>
      <a:accent4>
        <a:srgbClr val="000000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Mod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er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W:\OFFICE97\Vorlagen\Designs\MODERN.POT</Template>
  <TotalTime>0</TotalTime>
  <Words>1137</Words>
  <Application>Microsoft Office PowerPoint</Application>
  <PresentationFormat>Bildschirmpräsentation (4:3)</PresentationFormat>
  <Paragraphs>484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Cambria Math</vt:lpstr>
      <vt:lpstr>Consolas</vt:lpstr>
      <vt:lpstr>Symbol</vt:lpstr>
      <vt:lpstr>Times</vt:lpstr>
      <vt:lpstr>Times New Roman</vt:lpstr>
      <vt:lpstr>Modern</vt:lpstr>
      <vt:lpstr>4. Übung </vt:lpstr>
      <vt:lpstr>1. Wiederholung Variable</vt:lpstr>
      <vt:lpstr>1. Variablen und deren Gültigkeit</vt:lpstr>
      <vt:lpstr>1. Berechnung von Schuhgrößen</vt:lpstr>
      <vt:lpstr>1. Berechnung von Schuhgröße</vt:lpstr>
      <vt:lpstr>1. Schuhgrößen im Bereich</vt:lpstr>
      <vt:lpstr>1. Wiederholung</vt:lpstr>
      <vt:lpstr>1. Wiederholung</vt:lpstr>
      <vt:lpstr>1. Wiederholung</vt:lpstr>
      <vt:lpstr>2. While-Schleifen</vt:lpstr>
      <vt:lpstr>2. For-Schleifen</vt:lpstr>
      <vt:lpstr>3. Symbolische Konstanten</vt:lpstr>
      <vt:lpstr>3. Symbolische Konstanten</vt:lpstr>
      <vt:lpstr>3. Symbolische Konstanten</vt:lpstr>
      <vt:lpstr>4. Aufgaben</vt:lpstr>
      <vt:lpstr>4. Lösungen</vt:lpstr>
      <vt:lpstr>4. Lösungen</vt:lpstr>
      <vt:lpstr>4. Lösungen</vt:lpstr>
      <vt:lpstr>4. Lösungen</vt:lpstr>
      <vt:lpstr>4. Lösungen</vt:lpstr>
    </vt:vector>
  </TitlesOfParts>
  <Company>FBIN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 Imperative Programmierung</dc:title>
  <dc:creator>karstens</dc:creator>
  <cp:lastModifiedBy>Bernd</cp:lastModifiedBy>
  <cp:revision>281</cp:revision>
  <cp:lastPrinted>2017-11-08T07:35:53Z</cp:lastPrinted>
  <dcterms:created xsi:type="dcterms:W3CDTF">2002-03-21T15:48:13Z</dcterms:created>
  <dcterms:modified xsi:type="dcterms:W3CDTF">2019-11-06T11:26:27Z</dcterms:modified>
</cp:coreProperties>
</file>