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495" r:id="rId3"/>
    <p:sldId id="496" r:id="rId4"/>
    <p:sldId id="498" r:id="rId5"/>
    <p:sldId id="526" r:id="rId6"/>
    <p:sldId id="499" r:id="rId7"/>
    <p:sldId id="501" r:id="rId8"/>
    <p:sldId id="527" r:id="rId9"/>
    <p:sldId id="503" r:id="rId10"/>
    <p:sldId id="528" r:id="rId11"/>
    <p:sldId id="529" r:id="rId12"/>
    <p:sldId id="530" r:id="rId13"/>
    <p:sldId id="567" r:id="rId14"/>
    <p:sldId id="568" r:id="rId15"/>
    <p:sldId id="569" r:id="rId16"/>
    <p:sldId id="570" r:id="rId17"/>
    <p:sldId id="574" r:id="rId18"/>
    <p:sldId id="571" r:id="rId19"/>
    <p:sldId id="572" r:id="rId20"/>
    <p:sldId id="508" r:id="rId21"/>
    <p:sldId id="576" r:id="rId22"/>
    <p:sldId id="575" r:id="rId23"/>
    <p:sldId id="577" r:id="rId24"/>
    <p:sldId id="578" r:id="rId25"/>
    <p:sldId id="579" r:id="rId26"/>
    <p:sldId id="580" r:id="rId27"/>
    <p:sldId id="581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594" r:id="rId36"/>
    <p:sldId id="589" r:id="rId37"/>
    <p:sldId id="590" r:id="rId38"/>
    <p:sldId id="595" r:id="rId39"/>
    <p:sldId id="592" r:id="rId40"/>
    <p:sldId id="596" r:id="rId41"/>
    <p:sldId id="597" r:id="rId42"/>
    <p:sldId id="598" r:id="rId4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33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043" y="0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algn="r"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043" y="9722882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algn="r" defTabSz="990504">
              <a:defRPr sz="1200"/>
            </a:lvl1pPr>
          </a:lstStyle>
          <a:p>
            <a:pPr>
              <a:defRPr/>
            </a:pPr>
            <a:fld id="{F800C5DA-E918-4121-A59A-E817030A7E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0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043" y="0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algn="r"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468" y="4861441"/>
            <a:ext cx="5208365" cy="46055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043" y="9722882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algn="r"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D549842-4C11-4546-B057-70FB9BBD86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8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1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449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115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876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958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478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63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4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376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138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88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547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574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867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72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06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317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12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912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592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5666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85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196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454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09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110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437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361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39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812492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40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769561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41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256799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42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4840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90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81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22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59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19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/>
                <a:ahLst/>
                <a:cxnLst>
                  <a:cxn ang="0">
                    <a:pos x="290" y="1016"/>
                  </a:cxn>
                  <a:cxn ang="0">
                    <a:pos x="316" y="974"/>
                  </a:cxn>
                  <a:cxn ang="0">
                    <a:pos x="354" y="920"/>
                  </a:cxn>
                  <a:cxn ang="0">
                    <a:pos x="384" y="884"/>
                  </a:cxn>
                  <a:cxn ang="0">
                    <a:pos x="381" y="832"/>
                  </a:cxn>
                  <a:cxn ang="0">
                    <a:pos x="370" y="794"/>
                  </a:cxn>
                  <a:cxn ang="0">
                    <a:pos x="361" y="760"/>
                  </a:cxn>
                  <a:cxn ang="0">
                    <a:pos x="361" y="734"/>
                  </a:cxn>
                  <a:cxn ang="0">
                    <a:pos x="359" y="707"/>
                  </a:cxn>
                  <a:cxn ang="0">
                    <a:pos x="373" y="691"/>
                  </a:cxn>
                  <a:cxn ang="0">
                    <a:pos x="391" y="686"/>
                  </a:cxn>
                  <a:cxn ang="0">
                    <a:pos x="395" y="680"/>
                  </a:cxn>
                  <a:cxn ang="0">
                    <a:pos x="390" y="671"/>
                  </a:cxn>
                  <a:cxn ang="0">
                    <a:pos x="386" y="660"/>
                  </a:cxn>
                  <a:cxn ang="0">
                    <a:pos x="437" y="635"/>
                  </a:cxn>
                  <a:cxn ang="0">
                    <a:pos x="442" y="619"/>
                  </a:cxn>
                  <a:cxn ang="0">
                    <a:pos x="438" y="604"/>
                  </a:cxn>
                  <a:cxn ang="0">
                    <a:pos x="400" y="543"/>
                  </a:cxn>
                  <a:cxn ang="0">
                    <a:pos x="384" y="474"/>
                  </a:cxn>
                  <a:cxn ang="0">
                    <a:pos x="354" y="455"/>
                  </a:cxn>
                  <a:cxn ang="0">
                    <a:pos x="326" y="433"/>
                  </a:cxn>
                  <a:cxn ang="0">
                    <a:pos x="312" y="411"/>
                  </a:cxn>
                  <a:cxn ang="0">
                    <a:pos x="307" y="391"/>
                  </a:cxn>
                  <a:cxn ang="0">
                    <a:pos x="290" y="339"/>
                  </a:cxn>
                  <a:cxn ang="0">
                    <a:pos x="308" y="289"/>
                  </a:cxn>
                  <a:cxn ang="0">
                    <a:pos x="298" y="278"/>
                  </a:cxn>
                  <a:cxn ang="0">
                    <a:pos x="280" y="307"/>
                  </a:cxn>
                  <a:cxn ang="0">
                    <a:pos x="269" y="283"/>
                  </a:cxn>
                  <a:cxn ang="0">
                    <a:pos x="272" y="224"/>
                  </a:cxn>
                  <a:cxn ang="0">
                    <a:pos x="280" y="177"/>
                  </a:cxn>
                  <a:cxn ang="0">
                    <a:pos x="280" y="146"/>
                  </a:cxn>
                  <a:cxn ang="0">
                    <a:pos x="281" y="123"/>
                  </a:cxn>
                  <a:cxn ang="0">
                    <a:pos x="290" y="104"/>
                  </a:cxn>
                  <a:cxn ang="0">
                    <a:pos x="296" y="97"/>
                  </a:cxn>
                  <a:cxn ang="0">
                    <a:pos x="298" y="94"/>
                  </a:cxn>
                  <a:cxn ang="0">
                    <a:pos x="301" y="92"/>
                  </a:cxn>
                  <a:cxn ang="0">
                    <a:pos x="307" y="83"/>
                  </a:cxn>
                  <a:cxn ang="0">
                    <a:pos x="317" y="79"/>
                  </a:cxn>
                  <a:cxn ang="0">
                    <a:pos x="328" y="77"/>
                  </a:cxn>
                  <a:cxn ang="0">
                    <a:pos x="337" y="74"/>
                  </a:cxn>
                  <a:cxn ang="0">
                    <a:pos x="345" y="67"/>
                  </a:cxn>
                  <a:cxn ang="0">
                    <a:pos x="337" y="50"/>
                  </a:cxn>
                  <a:cxn ang="0">
                    <a:pos x="337" y="47"/>
                  </a:cxn>
                  <a:cxn ang="0">
                    <a:pos x="337" y="43"/>
                  </a:cxn>
                  <a:cxn ang="0">
                    <a:pos x="337" y="41"/>
                  </a:cxn>
                  <a:cxn ang="0">
                    <a:pos x="334" y="38"/>
                  </a:cxn>
                  <a:cxn ang="0">
                    <a:pos x="321" y="21"/>
                  </a:cxn>
                  <a:cxn ang="0">
                    <a:pos x="316" y="0"/>
                  </a:cxn>
                  <a:cxn ang="0">
                    <a:pos x="188" y="94"/>
                  </a:cxn>
                  <a:cxn ang="0">
                    <a:pos x="88" y="218"/>
                  </a:cxn>
                  <a:cxn ang="0">
                    <a:pos x="21" y="366"/>
                  </a:cxn>
                  <a:cxn ang="0">
                    <a:pos x="0" y="530"/>
                  </a:cxn>
                  <a:cxn ang="0">
                    <a:pos x="20" y="680"/>
                  </a:cxn>
                  <a:cxn ang="0">
                    <a:pos x="74" y="819"/>
                  </a:cxn>
                  <a:cxn ang="0">
                    <a:pos x="160" y="938"/>
                  </a:cxn>
                  <a:cxn ang="0">
                    <a:pos x="272" y="1032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/>
                <a:ahLst/>
                <a:cxnLst>
                  <a:cxn ang="0">
                    <a:pos x="796" y="688"/>
                  </a:cxn>
                  <a:cxn ang="0">
                    <a:pos x="756" y="641"/>
                  </a:cxn>
                  <a:cxn ang="0">
                    <a:pos x="812" y="615"/>
                  </a:cxn>
                  <a:cxn ang="0">
                    <a:pos x="814" y="502"/>
                  </a:cxn>
                  <a:cxn ang="0">
                    <a:pos x="705" y="247"/>
                  </a:cxn>
                  <a:cxn ang="0">
                    <a:pos x="651" y="262"/>
                  </a:cxn>
                  <a:cxn ang="0">
                    <a:pos x="574" y="289"/>
                  </a:cxn>
                  <a:cxn ang="0">
                    <a:pos x="536" y="258"/>
                  </a:cxn>
                  <a:cxn ang="0">
                    <a:pos x="563" y="170"/>
                  </a:cxn>
                  <a:cxn ang="0">
                    <a:pos x="532" y="81"/>
                  </a:cxn>
                  <a:cxn ang="0">
                    <a:pos x="455" y="56"/>
                  </a:cxn>
                  <a:cxn ang="0">
                    <a:pos x="484" y="150"/>
                  </a:cxn>
                  <a:cxn ang="0">
                    <a:pos x="465" y="190"/>
                  </a:cxn>
                  <a:cxn ang="0">
                    <a:pos x="442" y="200"/>
                  </a:cxn>
                  <a:cxn ang="0">
                    <a:pos x="419" y="164"/>
                  </a:cxn>
                  <a:cxn ang="0">
                    <a:pos x="381" y="108"/>
                  </a:cxn>
                  <a:cxn ang="0">
                    <a:pos x="406" y="108"/>
                  </a:cxn>
                  <a:cxn ang="0">
                    <a:pos x="424" y="72"/>
                  </a:cxn>
                  <a:cxn ang="0">
                    <a:pos x="325" y="0"/>
                  </a:cxn>
                  <a:cxn ang="0">
                    <a:pos x="281" y="27"/>
                  </a:cxn>
                  <a:cxn ang="0">
                    <a:pos x="240" y="72"/>
                  </a:cxn>
                  <a:cxn ang="0">
                    <a:pos x="209" y="114"/>
                  </a:cxn>
                  <a:cxn ang="0">
                    <a:pos x="209" y="150"/>
                  </a:cxn>
                  <a:cxn ang="0">
                    <a:pos x="240" y="164"/>
                  </a:cxn>
                  <a:cxn ang="0">
                    <a:pos x="209" y="222"/>
                  </a:cxn>
                  <a:cxn ang="0">
                    <a:pos x="213" y="242"/>
                  </a:cxn>
                  <a:cxn ang="0">
                    <a:pos x="267" y="222"/>
                  </a:cxn>
                  <a:cxn ang="0">
                    <a:pos x="303" y="170"/>
                  </a:cxn>
                  <a:cxn ang="0">
                    <a:pos x="354" y="231"/>
                  </a:cxn>
                  <a:cxn ang="0">
                    <a:pos x="372" y="291"/>
                  </a:cxn>
                  <a:cxn ang="0">
                    <a:pos x="348" y="294"/>
                  </a:cxn>
                  <a:cxn ang="0">
                    <a:pos x="298" y="309"/>
                  </a:cxn>
                  <a:cxn ang="0">
                    <a:pos x="323" y="330"/>
                  </a:cxn>
                  <a:cxn ang="0">
                    <a:pos x="260" y="339"/>
                  </a:cxn>
                  <a:cxn ang="0">
                    <a:pos x="189" y="411"/>
                  </a:cxn>
                  <a:cxn ang="0">
                    <a:pos x="184" y="469"/>
                  </a:cxn>
                  <a:cxn ang="0">
                    <a:pos x="148" y="435"/>
                  </a:cxn>
                  <a:cxn ang="0">
                    <a:pos x="83" y="402"/>
                  </a:cxn>
                  <a:cxn ang="0">
                    <a:pos x="0" y="455"/>
                  </a:cxn>
                  <a:cxn ang="0">
                    <a:pos x="54" y="496"/>
                  </a:cxn>
                  <a:cxn ang="0">
                    <a:pos x="74" y="485"/>
                  </a:cxn>
                  <a:cxn ang="0">
                    <a:pos x="54" y="608"/>
                  </a:cxn>
                  <a:cxn ang="0">
                    <a:pos x="132" y="641"/>
                  </a:cxn>
                  <a:cxn ang="0">
                    <a:pos x="195" y="661"/>
                  </a:cxn>
                  <a:cxn ang="0">
                    <a:pos x="249" y="744"/>
                  </a:cxn>
                  <a:cxn ang="0">
                    <a:pos x="334" y="886"/>
                  </a:cxn>
                  <a:cxn ang="0">
                    <a:pos x="391" y="1007"/>
                  </a:cxn>
                  <a:cxn ang="0">
                    <a:pos x="292" y="1052"/>
                  </a:cxn>
                  <a:cxn ang="0">
                    <a:pos x="182" y="1105"/>
                  </a:cxn>
                  <a:cxn ang="0">
                    <a:pos x="68" y="1180"/>
                  </a:cxn>
                  <a:cxn ang="0">
                    <a:pos x="200" y="1202"/>
                  </a:cxn>
                  <a:cxn ang="0">
                    <a:pos x="417" y="1168"/>
                  </a:cxn>
                  <a:cxn ang="0">
                    <a:pos x="613" y="1052"/>
                  </a:cxn>
                  <a:cxn ang="0">
                    <a:pos x="610" y="929"/>
                  </a:cxn>
                  <a:cxn ang="0">
                    <a:pos x="543" y="888"/>
                  </a:cxn>
                  <a:cxn ang="0">
                    <a:pos x="567" y="791"/>
                  </a:cxn>
                  <a:cxn ang="0">
                    <a:pos x="655" y="738"/>
                  </a:cxn>
                  <a:cxn ang="0">
                    <a:pos x="725" y="713"/>
                  </a:cxn>
                  <a:cxn ang="0">
                    <a:pos x="792" y="729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/>
                <a:ahLst/>
                <a:cxnLst>
                  <a:cxn ang="0">
                    <a:pos x="42" y="65"/>
                  </a:cxn>
                  <a:cxn ang="0">
                    <a:pos x="58" y="72"/>
                  </a:cxn>
                  <a:cxn ang="0">
                    <a:pos x="62" y="72"/>
                  </a:cxn>
                  <a:cxn ang="0">
                    <a:pos x="62" y="67"/>
                  </a:cxn>
                  <a:cxn ang="0">
                    <a:pos x="58" y="65"/>
                  </a:cxn>
                  <a:cxn ang="0">
                    <a:pos x="58" y="62"/>
                  </a:cxn>
                  <a:cxn ang="0">
                    <a:pos x="44" y="56"/>
                  </a:cxn>
                  <a:cxn ang="0">
                    <a:pos x="37" y="45"/>
                  </a:cxn>
                  <a:cxn ang="0">
                    <a:pos x="31" y="34"/>
                  </a:cxn>
                  <a:cxn ang="0">
                    <a:pos x="26" y="20"/>
                  </a:cxn>
                  <a:cxn ang="0">
                    <a:pos x="9" y="0"/>
                  </a:cxn>
                  <a:cxn ang="0">
                    <a:pos x="6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9" y="31"/>
                  </a:cxn>
                  <a:cxn ang="0">
                    <a:pos x="20" y="45"/>
                  </a:cxn>
                  <a:cxn ang="0">
                    <a:pos x="31" y="56"/>
                  </a:cxn>
                  <a:cxn ang="0">
                    <a:pos x="42" y="6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Hier klicken, um Master-Titelformat zu bearbeiten.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Hier klicken, um Master-Untertitelformat zu bearbeiten.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 smtClean="0"/>
              <a:t>Imperative Programmierung - 9.Übung</a:t>
            </a:r>
            <a:endParaRPr lang="en-US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10DF4A-A2DB-49A2-937A-B9E68DA571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- 9.Übung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1969F-F580-4036-8569-1ECC18F84F21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- 9.Übung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EB90-A149-46AA-A40E-7B4BF532A92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- 9.Übung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6FC2-5551-4920-9964-603C65BFA14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- 9.Übung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21FC-538F-49E3-92E0-9EF945572642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- 9.Übung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D5C1-6D04-43EF-94AA-B09397B1326E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- 9.Übung</a:t>
            </a:r>
            <a:endParaRPr 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7606D-1B43-444B-85FC-DC81D3FF7989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- 9.Übung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F1E34-EA48-4E24-BD63-6191931B4DDE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- 9.Übung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604F5-1782-4595-99AD-A887F9F9FB4B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- 9.Übung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3185-9FA0-4A8C-B99C-D71BE6803247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- 9.Übung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CD4C5-887B-4DA5-8C80-E5CF70DA60D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334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de-DE" smtClean="0"/>
              <a:t>Imperative Programmierung - 9.Übung</a:t>
            </a: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4008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60CAA96F-992D-4028-9EBF-D97B78349924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blinds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Robert_Sedgewick_(computer_scientist)" TargetMode="External"/><Relationship Id="rId4" Type="http://schemas.openxmlformats.org/officeDocument/2006/relationships/hyperlink" Target="https://en.wikipedia.org/wiki/Permutati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056784" cy="304800"/>
          </a:xfrm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dirty="0" smtClean="0"/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6885AE-300A-41E7-9BA2-8F73714F80C5}" type="slidenum">
              <a:rPr lang="en-US" smtClean="0"/>
              <a:pPr/>
              <a:t>1</a:t>
            </a:fld>
            <a:endParaRPr lang="en-US" sz="140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de-DE" sz="3600" dirty="0"/>
              <a:t>9</a:t>
            </a:r>
            <a:r>
              <a:rPr lang="de-DE" sz="3600" dirty="0" smtClean="0"/>
              <a:t>.</a:t>
            </a:r>
            <a:r>
              <a:rPr lang="de-DE" sz="3600" dirty="0" smtClean="0">
                <a:solidFill>
                  <a:srgbClr val="00B050"/>
                </a:solidFill>
              </a:rPr>
              <a:t> </a:t>
            </a:r>
            <a:r>
              <a:rPr lang="de-DE" sz="3600" dirty="0" smtClean="0"/>
              <a:t>Übung </a:t>
            </a:r>
            <a:endParaRPr lang="de-DE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056784" cy="3600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Auswertung Hausaufgaben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/>
              <a:t>Tipps zur Hausaufgabenserie </a:t>
            </a:r>
            <a:r>
              <a:rPr lang="de-DE" sz="2800" dirty="0" smtClean="0"/>
              <a:t>4 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err="1" smtClean="0"/>
              <a:t>Cäsarkodierung</a:t>
            </a:r>
            <a:endParaRPr lang="de-DE" sz="2800" dirty="0" smtClean="0"/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/>
              <a:t>Felder, Referenzen und Adressen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/>
              <a:t>Übungen     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/>
              <a:t>Lösungen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10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1. </a:t>
            </a:r>
            <a:r>
              <a:rPr lang="de-DE" sz="3600" dirty="0"/>
              <a:t>Auswertung Hausaufgabeserie </a:t>
            </a:r>
            <a:r>
              <a:rPr lang="de-DE" sz="3600" dirty="0" smtClean="0"/>
              <a:t>3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16970" y="1142999"/>
            <a:ext cx="8686800" cy="4524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/* Bestimmung von Parameter a, b, c, d der Koordinatenform der Geradengleichung, Normierung des Abstandes um sinnvolles d zu haben */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(double x, double y,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/* liefert  1, falls der Abstand des Punktes zur Strecke PQ kleiner als 0.5, sonst 0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Koordinatenform der Geradengleichung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c 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 a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 b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 c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 d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- c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da Abstand d &lt;.05 ist dann noch Normierung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bezueglich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des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Normalenvektors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notwendig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double a, b, c,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l;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a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b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l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(a*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*b);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Laenge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zur Normierung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a = a/l;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b = b/l;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c = b*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 a*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a*x + b*y - c;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/* Abstand kleiner als 0.5 und im Klipprechteck von den Punkten P und Q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&lt;0.5)&amp;&amp;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x,px,qx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)&amp;&amp;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y,py,qy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1;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944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11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1. </a:t>
            </a:r>
            <a:r>
              <a:rPr lang="de-DE" sz="3600" dirty="0"/>
              <a:t>Auswertung Hausaufgabeserie </a:t>
            </a:r>
            <a:r>
              <a:rPr lang="de-DE" sz="3600" dirty="0" smtClean="0"/>
              <a:t>3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16970" y="1142999"/>
            <a:ext cx="8686800" cy="47089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Auch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Loesung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ohne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ist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moeglich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Problem dort Abstand von 0.5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pruefen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hier einfach Abschneiden auf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-Grenzen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rectangle1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(double x, double y, double lx,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((( x == lx )||( x ==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))&amp;&amp;(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(y,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)) ||((( y ==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||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y ==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))&amp;&amp;(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 lx,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))))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1;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x, double y, double lx,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lx,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lx,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)||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)||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lx,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||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lx,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imBild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x, double y){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/* Koordinatenursprung links unten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 y, 0, 0, 30, 15))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1;/* Haus */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 y, 3, 5, 3, 12))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1;  /* Fenster */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 y, 12, 0, 18, 10))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1;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Tuer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  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 y, 21, 5, 27, 12))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1; /* Fenster */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      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 y, 9, 20, 14, 24))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1; /* Schornstein */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         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if 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 y, 0 ,15, 5, 20))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1;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Dachschraege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           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25, 20, 30, 15))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1;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Dachschraege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	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6, 20, 25, 20))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1; /* Dachfirst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429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12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1. </a:t>
            </a:r>
            <a:r>
              <a:rPr lang="de-DE" sz="3600" dirty="0"/>
              <a:t>Auswertung Hausaufgabeserie </a:t>
            </a:r>
            <a:r>
              <a:rPr lang="de-DE" sz="3600" dirty="0" smtClean="0"/>
              <a:t>3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16970" y="1142999"/>
            <a:ext cx="8686800" cy="26776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int i, j;	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/* Ausgabe zeilenweise, deshalb Ausgabe von oben nach unten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(i=35; i&gt;=0;i--) 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(j=0; j&lt;=35;j++) 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	 if(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imBild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(j, i))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("*");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 ");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 }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607210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13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2. Ideen zu Hausaufgabenserie </a:t>
            </a:r>
            <a:r>
              <a:rPr lang="de-DE" sz="3600" dirty="0" smtClean="0"/>
              <a:t>4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686800" cy="55707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. 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Schreiben Sie ein rekursives Programm, das alle Permutationen von n Elementen ausgibt. (D.h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., alle 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möglichen unterschiedlichen Reihenfolgen der Elemente.) Das Programm soll die Zahl 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n als 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Kommandozeilenargument akzeptieren (Sie können die Methode hierfür von </a:t>
            </a:r>
            <a:r>
              <a:rPr lang="de-DE" sz="1600" i="1" dirty="0" err="1">
                <a:latin typeface="+mn-lt"/>
                <a:cs typeface="Times New Roman" panose="02020603050405020304" pitchFamily="18" charset="0"/>
              </a:rPr>
              <a:t>hanoi.c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 kopieren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). Sie 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können davon ausgehen, dass n nicht größer als 26 ist, so dass Sie die 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Elemente mit 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Buchstaben bezeichnen können. Ihr Programm soll damit beispielsweise folgende 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Ausgabe liefern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$ ./</a:t>
            </a:r>
            <a:r>
              <a:rPr lang="de-DE" sz="1600" i="1" dirty="0" err="1">
                <a:latin typeface="+mn-lt"/>
                <a:cs typeface="Times New Roman" panose="02020603050405020304" pitchFamily="18" charset="0"/>
              </a:rPr>
              <a:t>perm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 3</a:t>
            </a: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1: ABC</a:t>
            </a: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2: BAC</a:t>
            </a: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3: CAB</a:t>
            </a: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4: ACB</a:t>
            </a: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5: BCA</a:t>
            </a: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6: CBA</a:t>
            </a: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6 </a:t>
            </a:r>
            <a:r>
              <a:rPr lang="de-DE" sz="1600" i="1" dirty="0" err="1">
                <a:latin typeface="+mn-lt"/>
                <a:cs typeface="Times New Roman" panose="02020603050405020304" pitchFamily="18" charset="0"/>
              </a:rPr>
              <a:t>permutations</a:t>
            </a:r>
            <a:endParaRPr lang="de-DE" sz="1600" i="1" dirty="0">
              <a:latin typeface="+mn-lt"/>
              <a:cs typeface="Times New Roman" panose="02020603050405020304" pitchFamily="18" charset="0"/>
            </a:endParaRP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$</a:t>
            </a: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Tipp: </a:t>
            </a:r>
            <a:r>
              <a:rPr lang="de-DE" sz="1600" i="1" dirty="0" err="1">
                <a:latin typeface="+mn-lt"/>
                <a:cs typeface="Times New Roman" panose="02020603050405020304" pitchFamily="18" charset="0"/>
              </a:rPr>
              <a:t>Heap’s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Algorithmus. (12 Punkte )</a:t>
            </a:r>
          </a:p>
          <a:p>
            <a:r>
              <a:rPr lang="de-DE" sz="1600" b="1" i="1" dirty="0" smtClean="0">
                <a:solidFill>
                  <a:srgbClr val="00B0F0"/>
                </a:solidFill>
                <a:latin typeface="+mn-lt"/>
                <a:cs typeface="Times New Roman" panose="02020603050405020304" pitchFamily="18" charset="0"/>
              </a:rPr>
              <a:t>Wikipedia:</a:t>
            </a:r>
          </a:p>
          <a:p>
            <a:r>
              <a:rPr lang="en-US" sz="1200" b="1" dirty="0"/>
              <a:t>Heap's </a:t>
            </a:r>
            <a:r>
              <a:rPr lang="en-US" sz="1200" b="1" dirty="0">
                <a:hlinkClick r:id="rId3" tooltip="Algorithm"/>
              </a:rPr>
              <a:t>algorithm</a:t>
            </a:r>
            <a:r>
              <a:rPr lang="en-US" sz="1200" dirty="0"/>
              <a:t> generates all possible </a:t>
            </a:r>
            <a:r>
              <a:rPr lang="en-US" sz="1200" dirty="0">
                <a:hlinkClick r:id="rId4" tooltip="Permutation"/>
              </a:rPr>
              <a:t>permutations</a:t>
            </a:r>
            <a:r>
              <a:rPr lang="en-US" sz="1200" dirty="0"/>
              <a:t> of </a:t>
            </a:r>
            <a:r>
              <a:rPr lang="en-US" sz="1200" i="1" dirty="0"/>
              <a:t>n</a:t>
            </a:r>
            <a:r>
              <a:rPr lang="en-US" sz="1200" dirty="0"/>
              <a:t> objects. It was first proposed by B. R. Heap in 1963</a:t>
            </a:r>
            <a:r>
              <a:rPr lang="en-US" sz="1200" dirty="0" smtClean="0"/>
              <a:t>. </a:t>
            </a:r>
            <a:r>
              <a:rPr lang="en-US" sz="1200" dirty="0"/>
              <a:t>The algorithm minimizes movement: it generates each permutation from the previous one by interchanging a single pair of elements; the other </a:t>
            </a:r>
            <a:r>
              <a:rPr lang="en-US" sz="1200" i="1" dirty="0"/>
              <a:t>n</a:t>
            </a:r>
            <a:r>
              <a:rPr lang="en-US" sz="1200" dirty="0"/>
              <a:t>−2 elements are not disturbed. In a 1977 review of permutation-generating algorithms, </a:t>
            </a:r>
            <a:r>
              <a:rPr lang="en-US" sz="1200" dirty="0">
                <a:hlinkClick r:id="rId5" tooltip="Robert Sedgewick (computer scientist)"/>
              </a:rPr>
              <a:t>Robert Sedgewick</a:t>
            </a:r>
            <a:r>
              <a:rPr lang="en-US" sz="1200" dirty="0"/>
              <a:t> concluded that it was at that time the most effective algorithm for generating permutations by </a:t>
            </a:r>
            <a:r>
              <a:rPr lang="en-US" sz="1200" dirty="0" smtClean="0"/>
              <a:t>computer</a:t>
            </a:r>
            <a:r>
              <a:rPr lang="en-US" sz="1200" dirty="0"/>
              <a:t>.</a:t>
            </a:r>
          </a:p>
          <a:p>
            <a:r>
              <a:rPr lang="en-US" sz="1200" dirty="0"/>
              <a:t>The sequence of permutations of </a:t>
            </a:r>
            <a:r>
              <a:rPr lang="en-US" sz="1200" i="1" dirty="0"/>
              <a:t>n</a:t>
            </a:r>
            <a:r>
              <a:rPr lang="en-US" sz="1200" dirty="0"/>
              <a:t> objects generated by Heap's algorithm is the beginning of the sequence of permutations of </a:t>
            </a:r>
            <a:r>
              <a:rPr lang="en-US" sz="1200" i="1" dirty="0"/>
              <a:t>n</a:t>
            </a:r>
            <a:r>
              <a:rPr lang="en-US" sz="1200" dirty="0"/>
              <a:t>+1 objects. </a:t>
            </a:r>
          </a:p>
        </p:txBody>
      </p:sp>
    </p:spTree>
    <p:extLst>
      <p:ext uri="{BB962C8B-B14F-4D97-AF65-F5344CB8AC3E}">
        <p14:creationId xmlns:p14="http://schemas.microsoft.com/office/powerpoint/2010/main" val="276538929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14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2. Ideen zu Hausaufgabeserie 4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560153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Aufgabe 1  Permutation von n – Elementen </a:t>
            </a:r>
          </a:p>
          <a:p>
            <a:pPr marL="457200" indent="-457200"/>
            <a:r>
              <a:rPr lang="de-DE" sz="1800" b="1" dirty="0" smtClean="0">
                <a:latin typeface="+mn-lt"/>
                <a:cs typeface="Consolas" panose="020B0609020204030204" pitchFamily="49" charset="0"/>
              </a:rPr>
              <a:t>Formale Umsetzung einer </a:t>
            </a:r>
            <a:r>
              <a:rPr lang="de-DE" sz="1800" b="1" dirty="0" err="1" smtClean="0">
                <a:latin typeface="+mn-lt"/>
                <a:cs typeface="Consolas" panose="020B0609020204030204" pitchFamily="49" charset="0"/>
              </a:rPr>
              <a:t>Algorithmenbeschreibung</a:t>
            </a:r>
            <a:endParaRPr lang="de-DE" sz="1800" b="1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https</a:t>
            </a:r>
            <a:r>
              <a:rPr lang="de-DE" sz="1800" dirty="0">
                <a:latin typeface="+mn-lt"/>
                <a:cs typeface="Consolas" panose="020B0609020204030204" pitchFamily="49" charset="0"/>
              </a:rPr>
              <a:t>://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en.wikipedia.org/wiki/Heap's_algorithm</a:t>
            </a:r>
          </a:p>
          <a:p>
            <a:pPr marL="457200" indent="-457200"/>
            <a:endParaRPr lang="de-DE" sz="8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integer, A : array of any):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 then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output(A)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1 do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generate(k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- 1, A)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 even then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swap(A[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A[k-1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swap(A[0],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A[k-1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if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for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generate(k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- 1, A)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457200" indent="-457200"/>
            <a:r>
              <a:rPr lang="de-DE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Legen sie das Feld „A“ z.B. als globales Feld von Zeichen an.</a:t>
            </a:r>
          </a:p>
          <a:p>
            <a:pPr marL="457200" indent="-457200"/>
            <a:r>
              <a:rPr lang="en-US" sz="1600" i="1" dirty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char 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a[ ] </a:t>
            </a:r>
            <a:r>
              <a:rPr lang="en-US" sz="1600" i="1" dirty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= "ABCDEFGHIJKLMNOPQRSTUVWXYZ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";</a:t>
            </a:r>
          </a:p>
          <a:p>
            <a:pPr marL="457200" indent="-457200"/>
            <a:r>
              <a:rPr lang="en-US" sz="1600" i="1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Eine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i="1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Funktion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swap (</a:t>
            </a:r>
            <a:r>
              <a:rPr lang="en-US" sz="1600" i="1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*</a:t>
            </a:r>
            <a:r>
              <a:rPr lang="en-US" sz="1600" i="1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i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, </a:t>
            </a:r>
            <a:r>
              <a:rPr lang="en-US" sz="1600" i="1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*j)  </a:t>
            </a:r>
            <a:r>
              <a:rPr lang="en-US" sz="1600" i="1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soll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die </a:t>
            </a:r>
            <a:r>
              <a:rPr lang="en-US" sz="1600" i="1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Elemente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a[</a:t>
            </a:r>
            <a:r>
              <a:rPr lang="en-US" sz="1600" i="1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i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] und a[j] </a:t>
            </a:r>
            <a:r>
              <a:rPr lang="en-US" sz="1600" i="1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vertauschen</a:t>
            </a:r>
            <a:endParaRPr lang="en-US" sz="1600" i="1" dirty="0" smtClean="0">
              <a:solidFill>
                <a:srgbClr val="00B0F0"/>
              </a:solidFill>
              <a:latin typeface="+mn-lt"/>
              <a:cs typeface="Courier New" panose="02070309020205020404" pitchFamily="49" charset="0"/>
            </a:endParaRPr>
          </a:p>
          <a:p>
            <a:pPr marL="457200" indent="-457200"/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Rest </a:t>
            </a:r>
            <a:r>
              <a:rPr lang="en-US" sz="1600" i="1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ist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i="1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formale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i="1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Umsetzung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 der </a:t>
            </a:r>
            <a:r>
              <a:rPr lang="en-US" sz="1600" i="1" dirty="0" err="1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Algorithmenbeschreibung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.</a:t>
            </a:r>
            <a:endParaRPr lang="en-US" sz="1600" i="1" dirty="0">
              <a:solidFill>
                <a:srgbClr val="00B0F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5399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15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2. Ideen zu Hausaufgabenserie </a:t>
            </a:r>
            <a:r>
              <a:rPr lang="de-DE" sz="3600" dirty="0" smtClean="0"/>
              <a:t>5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686800" cy="23083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. 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Sortieren. Entwickeln Sie eine Funktion zum Sortieren eines Feldes von Zahlen mit Hilfe der</a:t>
            </a: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Funktion </a:t>
            </a:r>
            <a:r>
              <a:rPr lang="de-DE" sz="1600" i="1" dirty="0" err="1">
                <a:latin typeface="+mn-lt"/>
                <a:cs typeface="Times New Roman" panose="02020603050405020304" pitchFamily="18" charset="0"/>
              </a:rPr>
              <a:t>swap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 aus der Vorlesung.</a:t>
            </a: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Die Idee ist einfach:</a:t>
            </a:r>
          </a:p>
          <a:p>
            <a:pPr lvl="1"/>
            <a:r>
              <a:rPr lang="de-DE" sz="1600" i="1" dirty="0">
                <a:latin typeface="+mn-lt"/>
                <a:cs typeface="Times New Roman" panose="02020603050405020304" pitchFamily="18" charset="0"/>
              </a:rPr>
              <a:t>• Wenn zwei benachbarte Zahlen im Feld in der falschen Reihenfolge sind, dann werden 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diese vertauscht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de-DE" sz="1600" i="1" dirty="0">
                <a:latin typeface="+mn-lt"/>
                <a:cs typeface="Times New Roman" panose="02020603050405020304" pitchFamily="18" charset="0"/>
              </a:rPr>
              <a:t>• Dies machen Sie so lange, bis keine Vertauschungen mehr erforderlich sind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.</a:t>
            </a:r>
          </a:p>
          <a:p>
            <a:pPr lvl="1"/>
            <a:endParaRPr lang="de-DE" sz="1600" i="1" dirty="0">
              <a:latin typeface="+mn-lt"/>
              <a:cs typeface="Times New Roman" panose="02020603050405020304" pitchFamily="18" charset="0"/>
            </a:endParaRPr>
          </a:p>
          <a:p>
            <a:pPr lvl="1"/>
            <a:endParaRPr lang="de-DE" sz="1600" i="1" dirty="0">
              <a:latin typeface="+mn-lt"/>
              <a:cs typeface="Times New Roman" panose="02020603050405020304" pitchFamily="18" charset="0"/>
            </a:endParaRP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15 Punkte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743407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16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Ideen </a:t>
            </a:r>
            <a:r>
              <a:rPr lang="de-DE" sz="3600" dirty="0"/>
              <a:t>Hausaufgabenserie 4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953864"/>
            <a:ext cx="8686800" cy="4770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600" dirty="0"/>
              <a:t>3</a:t>
            </a:r>
            <a:r>
              <a:rPr lang="de-DE" sz="1600" dirty="0" smtClean="0"/>
              <a:t>. Betrachten Sie folgendes Code-Fragment:</a:t>
            </a:r>
          </a:p>
          <a:p>
            <a:r>
              <a:rPr lang="de-DE" sz="1600" dirty="0" smtClean="0"/>
              <a:t> 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29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C_SPACE 26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C_COMMA 27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C_STOP 28</a:t>
            </a:r>
          </a:p>
          <a:p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haveSpace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isspace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(c=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()))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haveSpace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haveSpace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ungetc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c,stdin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),C_SPACE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if(c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&gt;=’a’&amp;&amp;c&lt;=’z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-’a’; 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if(c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&gt;=’A’&amp;&amp;c&lt;=’Z’)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-’A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if(c==’,’)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C_COMMA;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if(c==’.’)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C_STOP;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if(c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EOF)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EOF;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getcc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();}</a:t>
            </a:r>
          </a:p>
          <a:p>
            <a:endParaRPr lang="de-DE" sz="1600" dirty="0"/>
          </a:p>
          <a:p>
            <a:r>
              <a:rPr lang="de-DE" sz="1600" dirty="0" smtClean="0"/>
              <a:t>Erläutern Sie, was dieser Code macht. Falls Ihnen die Funktionen </a:t>
            </a:r>
            <a:r>
              <a:rPr lang="de-DE" sz="1600" dirty="0" err="1" smtClean="0"/>
              <a:t>isspace</a:t>
            </a:r>
            <a:r>
              <a:rPr lang="de-DE" sz="1600" dirty="0" smtClean="0"/>
              <a:t> und </a:t>
            </a:r>
            <a:r>
              <a:rPr lang="de-DE" sz="1600" dirty="0" err="1" smtClean="0"/>
              <a:t>ungetc</a:t>
            </a:r>
            <a:r>
              <a:rPr lang="de-DE" sz="1600" dirty="0" smtClean="0"/>
              <a:t> nicht bekannt sind, recherchieren Sie, was diese Funktionen tun. (5Punkte)</a:t>
            </a:r>
            <a:endParaRPr lang="de-DE" sz="1600" i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5808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17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Ideen </a:t>
            </a:r>
            <a:r>
              <a:rPr lang="de-DE" sz="3600" dirty="0"/>
              <a:t>Hausaufgabenserie 4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Text Box 3"/>
              <p:cNvSpPr txBox="1">
                <a:spLocks noChangeArrowheads="1"/>
              </p:cNvSpPr>
              <p:nvPr/>
            </p:nvSpPr>
            <p:spPr bwMode="auto">
              <a:xfrm>
                <a:off x="323528" y="953864"/>
                <a:ext cx="8686800" cy="519674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de-DE" sz="1600" dirty="0"/>
                  <a:t>4</a:t>
                </a:r>
                <a:r>
                  <a:rPr lang="de-DE" sz="1600" dirty="0" smtClean="0"/>
                  <a:t>. Schreiben Sie ein Programm, das Text in „Pseudo-Englisch“ erzeugen kann. Dazu gehen Sie folgendermaßen </a:t>
                </a:r>
                <a:r>
                  <a:rPr lang="de-DE" sz="1600" dirty="0"/>
                  <a:t>vor:</a:t>
                </a:r>
              </a:p>
              <a:p>
                <a:r>
                  <a:rPr lang="de-DE" sz="1600" dirty="0"/>
                  <a:t>• Bauen Sie ein dreidimensionales Feld auf, das für jedes Zeichen c (Buchstaben sowie </a:t>
                </a:r>
                <a:r>
                  <a:rPr lang="de-DE" sz="1600" dirty="0" smtClean="0"/>
                  <a:t>Leerzeichen, Komma</a:t>
                </a:r>
                <a:r>
                  <a:rPr lang="de-DE" sz="1600" dirty="0"/>
                  <a:t>, und Punkt) die bedingte Wahrscheinlichkeit beinhaltet, dass das </a:t>
                </a:r>
                <a:r>
                  <a:rPr lang="de-DE" sz="1600" dirty="0" smtClean="0"/>
                  <a:t>Zeichen c </a:t>
                </a:r>
                <a:r>
                  <a:rPr lang="de-DE" sz="1600" dirty="0"/>
                  <a:t>auf die Zeichen a und b folgt.</a:t>
                </a:r>
              </a:p>
              <a:p>
                <a:r>
                  <a:rPr lang="de-DE" sz="1600" dirty="0"/>
                  <a:t>Diese Tabelle können Sie beispielsweise durch die Analyse von Herman Melvilles „Moby</a:t>
                </a:r>
              </a:p>
              <a:p>
                <a:r>
                  <a:rPr lang="de-DE" sz="1600" dirty="0"/>
                  <a:t>Dick“ erzeugen</a:t>
                </a:r>
                <a:r>
                  <a:rPr lang="de-DE" sz="1600" dirty="0" smtClean="0"/>
                  <a:t>. (10 Punkte )</a:t>
                </a:r>
                <a:endParaRPr lang="de-DE" sz="1600" dirty="0"/>
              </a:p>
              <a:p>
                <a:r>
                  <a:rPr lang="de-DE" sz="1600" dirty="0"/>
                  <a:t>• Entwickeln Sie ein Verfahren, mit dem Sie aus einem Vektor von Werten (</a:t>
                </a:r>
                <a:r>
                  <a:rPr lang="de-DE" sz="1600" dirty="0" smtClean="0"/>
                  <a:t>v</a:t>
                </a:r>
                <a:r>
                  <a:rPr lang="de-DE" sz="1600" baseline="-25000" dirty="0" smtClean="0"/>
                  <a:t>1</a:t>
                </a:r>
                <a:r>
                  <a:rPr lang="de-DE" sz="1600" dirty="0" smtClean="0"/>
                  <a:t>, ... , v</a:t>
                </a:r>
                <a:r>
                  <a:rPr lang="de-DE" sz="1600" baseline="-25000" dirty="0" smtClean="0"/>
                  <a:t>n</a:t>
                </a:r>
                <a:r>
                  <a:rPr lang="de-DE" sz="1600" dirty="0"/>
                  <a:t>), für</a:t>
                </a:r>
              </a:p>
              <a:p>
                <a:r>
                  <a:rPr lang="de-DE" sz="1600" dirty="0"/>
                  <a:t>die Sie einen Vektor von Wahrscheinlichkeiten (</a:t>
                </a:r>
                <a:r>
                  <a:rPr lang="de-DE" sz="1600" dirty="0" smtClean="0"/>
                  <a:t>p</a:t>
                </a:r>
                <a:r>
                  <a:rPr lang="de-DE" sz="1600" baseline="-25000" dirty="0" smtClean="0"/>
                  <a:t>1</a:t>
                </a:r>
                <a:r>
                  <a:rPr lang="de-DE" sz="1600" dirty="0" smtClean="0"/>
                  <a:t>, ... , p</a:t>
                </a:r>
                <a:r>
                  <a:rPr lang="de-DE" sz="1600" baseline="-25000" dirty="0" smtClean="0"/>
                  <a:t>n</a:t>
                </a:r>
                <a:r>
                  <a:rPr lang="de-DE" sz="1600" dirty="0"/>
                  <a:t>) gegeben haben, einen Wert v</a:t>
                </a:r>
                <a:r>
                  <a:rPr lang="de-DE" sz="1600" baseline="-25000" dirty="0"/>
                  <a:t>i</a:t>
                </a:r>
              </a:p>
              <a:p>
                <a:r>
                  <a:rPr lang="de-DE" sz="1600" dirty="0"/>
                  <a:t>zufällig wählen können, so dass die Wahrscheinlichkeit, dass Sie v</a:t>
                </a:r>
                <a:r>
                  <a:rPr lang="de-DE" sz="1600" baseline="-25000" dirty="0"/>
                  <a:t>i</a:t>
                </a:r>
                <a:r>
                  <a:rPr lang="de-DE" sz="1600" dirty="0"/>
                  <a:t> bekommen eben genau</a:t>
                </a:r>
              </a:p>
              <a:p>
                <a:r>
                  <a:rPr lang="de-DE" sz="1600" dirty="0"/>
                  <a:t>p</a:t>
                </a:r>
                <a:r>
                  <a:rPr lang="de-DE" sz="1600" baseline="-25000" dirty="0"/>
                  <a:t>i</a:t>
                </a:r>
                <a:r>
                  <a:rPr lang="de-DE" sz="1600" dirty="0"/>
                  <a:t> entspricht. Sie können davon ausgehen, dass gilt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600" dirty="0" smtClean="0"/>
              </a:p>
              <a:p>
                <a:r>
                  <a:rPr lang="de-DE" sz="1600" dirty="0" smtClean="0"/>
                  <a:t>10 </a:t>
                </a:r>
                <a:r>
                  <a:rPr lang="de-DE" sz="1600" dirty="0"/>
                  <a:t>Punkte</a:t>
                </a:r>
              </a:p>
              <a:p>
                <a:r>
                  <a:rPr lang="de-DE" sz="1600" dirty="0"/>
                  <a:t>• Erzeugen Sie mit Hilfe des dreidimensionalen Feldes einen Zufallstext dadurch, dass Sie </a:t>
                </a:r>
                <a:r>
                  <a:rPr lang="de-DE" sz="1600" dirty="0" smtClean="0"/>
                  <a:t>sich jeweils </a:t>
                </a:r>
                <a:r>
                  <a:rPr lang="de-DE" sz="1600" dirty="0"/>
                  <a:t>die beiden zuletzt generierten Zeichen a und b merken und dann ein neues </a:t>
                </a:r>
                <a:r>
                  <a:rPr lang="de-DE" sz="1600" dirty="0" smtClean="0"/>
                  <a:t>Zeichen c </a:t>
                </a:r>
                <a:r>
                  <a:rPr lang="de-DE" sz="1600" dirty="0"/>
                  <a:t>zufällig wählen, wobei Sie die Wahrscheinlichkeit eines bestimmten Zeichens c </a:t>
                </a:r>
                <a:r>
                  <a:rPr lang="de-DE" sz="1600" dirty="0" smtClean="0"/>
                  <a:t>gegeben die </a:t>
                </a:r>
                <a:r>
                  <a:rPr lang="de-DE" sz="1600" dirty="0"/>
                  <a:t>Vorgänger a und b aus dem Feld entnehmen. Um das erste Zeichen zu erzeugen </a:t>
                </a:r>
                <a:r>
                  <a:rPr lang="de-DE" sz="1600" dirty="0" smtClean="0"/>
                  <a:t>können Sie </a:t>
                </a:r>
                <a:r>
                  <a:rPr lang="de-DE" sz="1600" dirty="0"/>
                  <a:t>annehmen dass die Vorgängerzeichen der Punkt und das Leerzeichen sind.</a:t>
                </a:r>
              </a:p>
              <a:p>
                <a:r>
                  <a:rPr lang="de-DE" sz="1600" dirty="0"/>
                  <a:t>10 Punkte</a:t>
                </a:r>
                <a:endParaRPr lang="de-DE" sz="1600" i="1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70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53864"/>
                <a:ext cx="8686800" cy="5196744"/>
              </a:xfrm>
              <a:prstGeom prst="rect">
                <a:avLst/>
              </a:prstGeom>
              <a:blipFill rotWithShape="0">
                <a:blip r:embed="rId3"/>
                <a:stretch>
                  <a:fillRect l="-351" t="-352" r="-842" b="-586"/>
                </a:stretch>
              </a:blip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04704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18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Ideen </a:t>
            </a:r>
            <a:r>
              <a:rPr lang="de-DE" sz="3600" dirty="0"/>
              <a:t>Hausaufgabenserie 4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953864"/>
            <a:ext cx="8686800" cy="57554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600" dirty="0" smtClean="0"/>
              <a:t>Idee für Kodierungstabelle:</a:t>
            </a:r>
          </a:p>
          <a:p>
            <a:endParaRPr lang="de-DE" sz="1600" i="1" dirty="0">
              <a:latin typeface="+mn-lt"/>
              <a:cs typeface="Times New Roman" panose="02020603050405020304" pitchFamily="18" charset="0"/>
            </a:endParaRPr>
          </a:p>
          <a:p>
            <a:r>
              <a:rPr lang="de-DE" sz="1600" dirty="0"/>
              <a:t>Neben Buchstaben kommen auch Leerzeichen, Komma und Punkt in Texten vor.</a:t>
            </a:r>
          </a:p>
          <a:p>
            <a:r>
              <a:rPr lang="de-DE" sz="1600" dirty="0"/>
              <a:t>Idee für </a:t>
            </a:r>
            <a:r>
              <a:rPr lang="de-DE" sz="1600" dirty="0" smtClean="0"/>
              <a:t>Kodierungstabelle ( 26 Buchstaben + Sonderzeichen):</a:t>
            </a:r>
          </a:p>
          <a:p>
            <a:endParaRPr lang="de-DE" sz="1600" i="1" dirty="0" smtClean="0">
              <a:latin typeface="+mn-lt"/>
              <a:cs typeface="Times New Roman" panose="02020603050405020304" pitchFamily="18" charset="0"/>
            </a:endParaRPr>
          </a:p>
          <a:p>
            <a:endParaRPr lang="de-DE" sz="1600" i="1" dirty="0">
              <a:latin typeface="+mn-lt"/>
              <a:cs typeface="Times New Roman" panose="02020603050405020304" pitchFamily="18" charset="0"/>
            </a:endParaRPr>
          </a:p>
          <a:p>
            <a:endParaRPr lang="de-DE" sz="1600" i="1" dirty="0" smtClean="0">
              <a:latin typeface="+mn-lt"/>
              <a:cs typeface="Times New Roman" panose="02020603050405020304" pitchFamily="18" charset="0"/>
            </a:endParaRPr>
          </a:p>
          <a:p>
            <a:endParaRPr lang="de-DE" sz="1600" i="1" dirty="0">
              <a:latin typeface="+mn-lt"/>
              <a:cs typeface="Times New Roman" panose="02020603050405020304" pitchFamily="18" charset="0"/>
            </a:endParaRPr>
          </a:p>
          <a:p>
            <a:r>
              <a:rPr lang="de-DE" sz="1600" i="1" dirty="0" smtClean="0"/>
              <a:t>Textausschnitt aus </a:t>
            </a:r>
            <a:r>
              <a:rPr lang="de-DE" sz="1600" i="1" dirty="0" err="1" smtClean="0"/>
              <a:t>Mobi</a:t>
            </a:r>
            <a:r>
              <a:rPr lang="de-DE" sz="1600" i="1" dirty="0" smtClean="0"/>
              <a:t> Dick : „</a:t>
            </a:r>
            <a:r>
              <a:rPr lang="de-DE" sz="1600" i="1" dirty="0" err="1" smtClean="0"/>
              <a:t>once</a:t>
            </a:r>
            <a:r>
              <a:rPr lang="de-DE" sz="1600" i="1" dirty="0" smtClean="0"/>
              <a:t> a </a:t>
            </a:r>
            <a:r>
              <a:rPr lang="de-DE" sz="1600" i="1" dirty="0" err="1" smtClean="0"/>
              <a:t>whale</a:t>
            </a:r>
            <a:r>
              <a:rPr lang="de-DE" sz="1600" i="1" dirty="0" smtClean="0"/>
              <a:t>“</a:t>
            </a:r>
          </a:p>
          <a:p>
            <a:endParaRPr lang="de-DE" sz="1600" i="1" dirty="0"/>
          </a:p>
          <a:p>
            <a:r>
              <a:rPr lang="de-DE" sz="1600" i="1" dirty="0" smtClean="0"/>
              <a:t>Zählen </a:t>
            </a:r>
            <a:r>
              <a:rPr lang="de-DE" sz="1600" i="1" dirty="0"/>
              <a:t>von Häufigkeiten</a:t>
            </a:r>
          </a:p>
          <a:p>
            <a:r>
              <a:rPr lang="de-DE" sz="1600" dirty="0"/>
              <a:t>• </a:t>
            </a:r>
            <a:r>
              <a:rPr lang="de-DE" sz="1600" i="1" dirty="0"/>
              <a:t>3D – Matrix für </a:t>
            </a:r>
            <a:r>
              <a:rPr lang="de-DE" sz="1600" i="1" dirty="0" smtClean="0"/>
              <a:t>3er-Kombinationen P</a:t>
            </a:r>
            <a:endParaRPr lang="de-DE" sz="1600" i="1" dirty="0"/>
          </a:p>
          <a:p>
            <a:r>
              <a:rPr lang="de-DE" sz="1600" dirty="0"/>
              <a:t>• </a:t>
            </a:r>
            <a:r>
              <a:rPr lang="de-DE" sz="1600" i="1" dirty="0"/>
              <a:t>Die Buchstabenkombination „</a:t>
            </a:r>
            <a:r>
              <a:rPr lang="de-DE" sz="1600" b="1" i="1" dirty="0" err="1"/>
              <a:t>once</a:t>
            </a:r>
            <a:r>
              <a:rPr lang="de-DE" sz="1600" i="1" dirty="0"/>
              <a:t>“ wird zerlegt in „</a:t>
            </a:r>
            <a:r>
              <a:rPr lang="de-DE" sz="1600" b="1" i="1" dirty="0" err="1"/>
              <a:t>onc</a:t>
            </a:r>
            <a:r>
              <a:rPr lang="de-DE" sz="1600" i="1" dirty="0"/>
              <a:t>“ und „</a:t>
            </a:r>
            <a:r>
              <a:rPr lang="de-DE" sz="1600" b="1" i="1" dirty="0" err="1"/>
              <a:t>nce</a:t>
            </a:r>
            <a:r>
              <a:rPr lang="de-DE" sz="1600" i="1" dirty="0"/>
              <a:t>“ und muss an der Stelle</a:t>
            </a:r>
          </a:p>
          <a:p>
            <a:r>
              <a:rPr lang="de-DE" sz="1600" i="1" dirty="0" err="1" smtClean="0"/>
              <a:t>P_abc</a:t>
            </a:r>
            <a:r>
              <a:rPr lang="de-DE" sz="1600" i="1" dirty="0" smtClean="0"/>
              <a:t>[14</a:t>
            </a:r>
            <a:r>
              <a:rPr lang="de-DE" sz="1600" i="1" dirty="0"/>
              <a:t>][13][2] und </a:t>
            </a:r>
            <a:r>
              <a:rPr lang="de-DE" sz="1600" i="1" dirty="0" err="1" smtClean="0"/>
              <a:t>P_abc</a:t>
            </a:r>
            <a:r>
              <a:rPr lang="de-DE" sz="1600" i="1" dirty="0" smtClean="0"/>
              <a:t>[13</a:t>
            </a:r>
            <a:r>
              <a:rPr lang="de-DE" sz="1600" i="1" dirty="0"/>
              <a:t>][2][4] gespeichert werden, da o(14), n(13), c(2), e(4</a:t>
            </a:r>
            <a:r>
              <a:rPr lang="de-DE" sz="1600" i="1" dirty="0" smtClean="0"/>
              <a:t>), </a:t>
            </a:r>
          </a:p>
          <a:p>
            <a:r>
              <a:rPr lang="de-DE" sz="1600" i="1" dirty="0" smtClean="0"/>
              <a:t>dann folgen „</a:t>
            </a:r>
            <a:r>
              <a:rPr lang="de-DE" sz="1600" i="1" dirty="0" err="1" smtClean="0"/>
              <a:t>ce</a:t>
            </a:r>
            <a:r>
              <a:rPr lang="de-DE" sz="1600" i="1" dirty="0" smtClean="0"/>
              <a:t> “, „e a“, „ a “, „a w“, „ </a:t>
            </a:r>
            <a:r>
              <a:rPr lang="de-DE" sz="1600" i="1" dirty="0" err="1" smtClean="0"/>
              <a:t>wh</a:t>
            </a:r>
            <a:r>
              <a:rPr lang="de-DE" sz="1600" i="1" dirty="0" smtClean="0"/>
              <a:t>“, „</a:t>
            </a:r>
            <a:r>
              <a:rPr lang="de-DE" sz="1600" i="1" dirty="0" err="1" smtClean="0"/>
              <a:t>wha</a:t>
            </a:r>
            <a:r>
              <a:rPr lang="de-DE" sz="1600" i="1" dirty="0" smtClean="0"/>
              <a:t> </a:t>
            </a:r>
            <a:r>
              <a:rPr lang="de-DE" sz="1600" i="1" dirty="0"/>
              <a:t>“, </a:t>
            </a:r>
            <a:r>
              <a:rPr lang="de-DE" sz="1600" i="1" dirty="0" smtClean="0"/>
              <a:t>„</a:t>
            </a:r>
            <a:r>
              <a:rPr lang="de-DE" sz="1600" i="1" dirty="0" err="1" smtClean="0"/>
              <a:t>hal</a:t>
            </a:r>
            <a:r>
              <a:rPr lang="de-DE" sz="1600" i="1" dirty="0" smtClean="0"/>
              <a:t>“, „</a:t>
            </a:r>
            <a:r>
              <a:rPr lang="de-DE" sz="1600" i="1" dirty="0" err="1" smtClean="0"/>
              <a:t>ale</a:t>
            </a:r>
            <a:r>
              <a:rPr lang="de-DE" sz="1600" i="1" dirty="0" smtClean="0"/>
              <a:t>“, „le “</a:t>
            </a:r>
          </a:p>
          <a:p>
            <a:endParaRPr lang="de-DE" sz="1600" i="1" dirty="0"/>
          </a:p>
          <a:p>
            <a:r>
              <a:rPr lang="de-DE" sz="1600" dirty="0"/>
              <a:t>• </a:t>
            </a:r>
            <a:r>
              <a:rPr lang="de-DE" sz="1600" i="1" dirty="0"/>
              <a:t>2D – Matrix für 2er </a:t>
            </a:r>
            <a:r>
              <a:rPr lang="de-DE" sz="1600" i="1" dirty="0" smtClean="0"/>
              <a:t>Kombinationen F</a:t>
            </a:r>
          </a:p>
          <a:p>
            <a:r>
              <a:rPr lang="de-DE" sz="1600" i="1" dirty="0" smtClean="0">
                <a:cs typeface="Times New Roman" panose="02020603050405020304" pitchFamily="18" charset="0"/>
              </a:rPr>
              <a:t>	</a:t>
            </a:r>
            <a:r>
              <a:rPr lang="de-DE" sz="1600" i="1" dirty="0" err="1" smtClean="0">
                <a:cs typeface="Times New Roman" panose="02020603050405020304" pitchFamily="18" charset="0"/>
              </a:rPr>
              <a:t>F_ab</a:t>
            </a:r>
            <a:r>
              <a:rPr lang="de-DE" sz="1600" i="1" dirty="0" smtClean="0">
                <a:cs typeface="Times New Roman" panose="02020603050405020304" pitchFamily="18" charset="0"/>
              </a:rPr>
              <a:t>[14</a:t>
            </a:r>
            <a:r>
              <a:rPr lang="de-DE" sz="1600" i="1" dirty="0">
                <a:cs typeface="Times New Roman" panose="02020603050405020304" pitchFamily="18" charset="0"/>
              </a:rPr>
              <a:t>][13] und </a:t>
            </a:r>
            <a:r>
              <a:rPr lang="de-DE" sz="1600" i="1" dirty="0" err="1" smtClean="0">
                <a:cs typeface="Times New Roman" panose="02020603050405020304" pitchFamily="18" charset="0"/>
              </a:rPr>
              <a:t>F_ab</a:t>
            </a:r>
            <a:r>
              <a:rPr lang="de-DE" sz="1600" i="1" dirty="0" smtClean="0">
                <a:cs typeface="Times New Roman" panose="02020603050405020304" pitchFamily="18" charset="0"/>
              </a:rPr>
              <a:t>[13</a:t>
            </a:r>
            <a:r>
              <a:rPr lang="de-DE" sz="1600" i="1" dirty="0">
                <a:cs typeface="Times New Roman" panose="02020603050405020304" pitchFamily="18" charset="0"/>
              </a:rPr>
              <a:t>][2</a:t>
            </a:r>
            <a:r>
              <a:rPr lang="de-DE" sz="1600" i="1" dirty="0" smtClean="0">
                <a:cs typeface="Times New Roman" panose="02020603050405020304" pitchFamily="18" charset="0"/>
              </a:rPr>
              <a:t>]</a:t>
            </a:r>
            <a:endParaRPr lang="de-DE" sz="1600" i="1" dirty="0"/>
          </a:p>
          <a:p>
            <a:r>
              <a:rPr lang="de-DE" sz="1600" dirty="0"/>
              <a:t>• </a:t>
            </a:r>
            <a:r>
              <a:rPr lang="de-DE" sz="1600" i="1" dirty="0"/>
              <a:t>Nach Ende der Zählung eines Gesamttextes, </a:t>
            </a:r>
            <a:r>
              <a:rPr lang="de-DE" sz="1600" b="1" i="1" dirty="0"/>
              <a:t>Bildung der relativen </a:t>
            </a:r>
            <a:r>
              <a:rPr lang="de-DE" sz="1600" b="1" i="1" dirty="0" smtClean="0"/>
              <a:t>Häufigkeiten für bedingte Wahrscheinlichkeit.</a:t>
            </a:r>
            <a:endParaRPr lang="de-DE" sz="1600" b="1" i="1" dirty="0"/>
          </a:p>
          <a:p>
            <a:r>
              <a:rPr lang="de-DE" sz="1600" dirty="0"/>
              <a:t>• </a:t>
            </a:r>
            <a:r>
              <a:rPr lang="de-DE" sz="1600" i="1" dirty="0"/>
              <a:t>(Division der 3D-Zellen durch zugehörige 2D-Zelle (auf die Folge von 2 Buchstaben folgt mit</a:t>
            </a:r>
          </a:p>
          <a:p>
            <a:r>
              <a:rPr lang="de-DE" sz="1600" i="1" dirty="0"/>
              <a:t>xx % </a:t>
            </a:r>
            <a:r>
              <a:rPr lang="de-DE" sz="1600" i="1" dirty="0" smtClean="0"/>
              <a:t>Wahrscheinlichkeit eines </a:t>
            </a:r>
            <a:r>
              <a:rPr lang="de-DE" sz="1600" i="1" dirty="0"/>
              <a:t>der 26+X Zeichen</a:t>
            </a:r>
            <a:r>
              <a:rPr lang="de-DE" sz="1600" i="1" dirty="0" smtClean="0"/>
              <a:t>))</a:t>
            </a:r>
          </a:p>
          <a:p>
            <a:r>
              <a:rPr lang="de-DE" sz="1600" i="1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0" y="2152487"/>
            <a:ext cx="7812360" cy="7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253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19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Ideen </a:t>
            </a:r>
            <a:r>
              <a:rPr lang="de-DE" sz="3600" dirty="0"/>
              <a:t>Hausaufgabenserie 4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953864"/>
            <a:ext cx="8686800" cy="50167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600" dirty="0" smtClean="0"/>
              <a:t>Generierung</a:t>
            </a:r>
            <a:r>
              <a:rPr lang="de-DE" sz="1600" dirty="0"/>
              <a:t> </a:t>
            </a:r>
            <a:r>
              <a:rPr lang="de-DE" sz="1600" dirty="0" smtClean="0"/>
              <a:t>von Text ähnlich wie Analyse.</a:t>
            </a:r>
          </a:p>
          <a:p>
            <a:r>
              <a:rPr lang="de-DE" sz="1600" dirty="0" smtClean="0"/>
              <a:t>(Aus 2 vorhergehenden Buchstaben folgt mit gewisser Wahrscheinlichkeit nächster Buchstabe ( Oder Sonderzeichen).)</a:t>
            </a:r>
          </a:p>
          <a:p>
            <a:endParaRPr lang="de-DE" sz="1600" dirty="0"/>
          </a:p>
          <a:p>
            <a:r>
              <a:rPr lang="de-DE" sz="1600" dirty="0" smtClean="0"/>
              <a:t>Teilaufgabe 2 Verfahren zur Entsprechung Wahrscheinlichkeit </a:t>
            </a:r>
            <a:r>
              <a:rPr lang="de-DE" sz="1600" dirty="0" err="1" smtClean="0"/>
              <a:t>p</a:t>
            </a:r>
            <a:r>
              <a:rPr lang="de-DE" sz="1600" baseline="-25000" dirty="0" err="1" smtClean="0"/>
              <a:t>i</a:t>
            </a:r>
            <a:endParaRPr lang="de-DE" sz="1600" dirty="0" smtClean="0"/>
          </a:p>
          <a:p>
            <a:r>
              <a:rPr lang="de-DE" sz="1600" dirty="0" smtClean="0"/>
              <a:t>Bei vorgegebener Wahrscheinlichkeit ist eventuelle keine der 26+X allein gro</a:t>
            </a:r>
            <a:r>
              <a:rPr lang="de-DE" sz="1600" dirty="0"/>
              <a:t>ß</a:t>
            </a:r>
            <a:r>
              <a:rPr lang="de-DE" sz="1600" dirty="0" smtClean="0"/>
              <a:t> genug, um die Wahrscheinlichkeit zu erreichen. (Summierung der Werte bis Wahrscheinlichkeit erreicht; dann 3. Buchstaben laufen lassen, Startpunkt eventuell zufällig, aber Modulo </a:t>
            </a:r>
            <a:r>
              <a:rPr lang="de-DE" sz="1600" dirty="0" err="1" smtClean="0"/>
              <a:t>Alphabetlänge</a:t>
            </a:r>
            <a:r>
              <a:rPr lang="de-DE" sz="1600" dirty="0" smtClean="0"/>
              <a:t>, eventuell maximalen Wert, ...)</a:t>
            </a:r>
            <a:endParaRPr lang="de-DE" sz="1600" i="1" dirty="0">
              <a:latin typeface="+mn-lt"/>
              <a:cs typeface="Times New Roman" panose="02020603050405020304" pitchFamily="18" charset="0"/>
            </a:endParaRPr>
          </a:p>
          <a:p>
            <a:r>
              <a:rPr lang="de-DE" sz="1600" dirty="0" smtClean="0"/>
              <a:t>Aufgabe im Wesentlichen eine Formel beschreiben!</a:t>
            </a:r>
          </a:p>
          <a:p>
            <a:endParaRPr lang="de-DE" sz="1600" i="1" dirty="0" smtClean="0">
              <a:latin typeface="+mn-lt"/>
              <a:cs typeface="Times New Roman" panose="02020603050405020304" pitchFamily="18" charset="0"/>
            </a:endParaRPr>
          </a:p>
          <a:p>
            <a:r>
              <a:rPr lang="de-DE" sz="1600" dirty="0"/>
              <a:t>Teilaufgabe </a:t>
            </a:r>
            <a:r>
              <a:rPr lang="de-DE" sz="1600" dirty="0" smtClean="0"/>
              <a:t>3 Textgenerierung mit Nutzung Formel aus 2.</a:t>
            </a:r>
          </a:p>
          <a:p>
            <a:r>
              <a:rPr lang="de-DE" sz="1600" dirty="0" smtClean="0"/>
              <a:t>Startwert a = C_STOP; b= C_SPACE</a:t>
            </a:r>
            <a:endParaRPr lang="de-DE" sz="1600" dirty="0"/>
          </a:p>
          <a:p>
            <a:r>
              <a:rPr lang="de-DE" sz="1600" dirty="0" smtClean="0">
                <a:latin typeface="+mn-lt"/>
                <a:cs typeface="Times New Roman" panose="02020603050405020304" pitchFamily="18" charset="0"/>
              </a:rPr>
              <a:t>Schleifen können ähnlich zu Teilaufgabe 1  (Analyse) sein!</a:t>
            </a:r>
          </a:p>
          <a:p>
            <a:endParaRPr lang="de-DE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de-DE" sz="1600" dirty="0" smtClean="0">
                <a:latin typeface="+mn-lt"/>
                <a:cs typeface="Times New Roman" panose="02020603050405020304" pitchFamily="18" charset="0"/>
              </a:rPr>
              <a:t>Aufruf des Programms zur Generierung eines 50 Zeichen langen Pseudoenglisch Textes </a:t>
            </a:r>
          </a:p>
          <a:p>
            <a:endParaRPr lang="de-DE" sz="1600" i="1" dirty="0">
              <a:latin typeface="+mn-lt"/>
              <a:cs typeface="Times New Roman" panose="02020603050405020304" pitchFamily="18" charset="0"/>
            </a:endParaRPr>
          </a:p>
          <a:p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Pseudo.exe 50 &lt;"mobidick.txt"</a:t>
            </a:r>
          </a:p>
          <a:p>
            <a:endParaRPr lang="de-DE" sz="1600" i="1" dirty="0">
              <a:latin typeface="+mn-lt"/>
              <a:cs typeface="Times New Roman" panose="02020603050405020304" pitchFamily="18" charset="0"/>
            </a:endParaRPr>
          </a:p>
          <a:p>
            <a:r>
              <a:rPr lang="de-DE" sz="1600" i="1" dirty="0" err="1" smtClean="0">
                <a:latin typeface="+mn-lt"/>
                <a:cs typeface="Times New Roman" panose="02020603050405020304" pitchFamily="18" charset="0"/>
              </a:rPr>
              <a:t>z.B</a:t>
            </a:r>
            <a:r>
              <a:rPr lang="de-DE" sz="1600" i="1" dirty="0" smtClean="0">
                <a:latin typeface="+mn-lt"/>
                <a:cs typeface="Times New Roman" panose="02020603050405020304" pitchFamily="18" charset="0"/>
              </a:rPr>
              <a:t>: Ausgabe war: </a:t>
            </a:r>
            <a:r>
              <a:rPr lang="en-US" sz="1600" i="1" dirty="0">
                <a:latin typeface="+mn-lt"/>
                <a:cs typeface="Times New Roman" panose="02020603050405020304" pitchFamily="18" charset="0"/>
              </a:rPr>
              <a:t>and of to cringed be, </a:t>
            </a:r>
            <a:r>
              <a:rPr lang="en-US" sz="1600" i="1" dirty="0" err="1">
                <a:latin typeface="+mn-lt"/>
                <a:cs typeface="Times New Roman" panose="02020603050405020304" pitchFamily="18" charset="0"/>
              </a:rPr>
              <a:t>abages</a:t>
            </a:r>
            <a:r>
              <a:rPr lang="en-US" sz="1600" i="1" dirty="0">
                <a:latin typeface="+mn-lt"/>
                <a:cs typeface="Times New Roman" panose="02020603050405020304" pitchFamily="18" charset="0"/>
              </a:rPr>
              <a:t> of </a:t>
            </a:r>
            <a:r>
              <a:rPr lang="en-US" sz="1600" i="1" dirty="0" err="1">
                <a:latin typeface="+mn-lt"/>
                <a:cs typeface="Times New Roman" panose="02020603050405020304" pitchFamily="18" charset="0"/>
              </a:rPr>
              <a:t>offrourfun</a:t>
            </a:r>
            <a:r>
              <a:rPr lang="en-US" sz="16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+mn-lt"/>
                <a:cs typeface="Times New Roman" panose="02020603050405020304" pitchFamily="18" charset="0"/>
              </a:rPr>
              <a:t>upook</a:t>
            </a:r>
            <a:r>
              <a:rPr lang="en-US" sz="1600" i="1" dirty="0">
                <a:latin typeface="+mn-lt"/>
                <a:cs typeface="Times New Roman" panose="02020603050405020304" pitchFamily="18" charset="0"/>
              </a:rPr>
              <a:t> d</a:t>
            </a:r>
            <a:endParaRPr lang="de-DE" sz="1600" i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8787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1. Auswertung Hausaufgabeserie 3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523220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800" dirty="0" smtClean="0"/>
              <a:t>1.</a:t>
            </a:r>
            <a:r>
              <a:rPr lang="de-DE" sz="1800" dirty="0"/>
              <a:t> </a:t>
            </a:r>
            <a:r>
              <a:rPr lang="de-DE" sz="1800" dirty="0" smtClean="0"/>
              <a:t> In </a:t>
            </a:r>
            <a:r>
              <a:rPr lang="de-DE" sz="1800" dirty="0"/>
              <a:t>der Vorlesung haben Sie gelernt, dass ein C Programm durch Aufrufen der Funktion </a:t>
            </a:r>
            <a:r>
              <a:rPr lang="de-DE" sz="1800" dirty="0" smtClean="0"/>
              <a:t>main gestartet </a:t>
            </a:r>
            <a:r>
              <a:rPr lang="de-DE" sz="1800" dirty="0"/>
              <a:t>wird und dass der Rückgabewert dieser Funktion vom Betriebssystem als </a:t>
            </a:r>
            <a:r>
              <a:rPr lang="de-DE" sz="1800" dirty="0" smtClean="0"/>
              <a:t>Ergebnisstatus verwendet </a:t>
            </a:r>
            <a:r>
              <a:rPr lang="de-DE" sz="1800" dirty="0"/>
              <a:t>wird.</a:t>
            </a:r>
          </a:p>
          <a:p>
            <a:r>
              <a:rPr lang="de-DE" sz="1800" dirty="0"/>
              <a:t>Wie können Sie auf den Laborrechnern in der Kommandozeile auf den Ergebnisstatus </a:t>
            </a:r>
            <a:r>
              <a:rPr lang="de-DE" sz="1800" dirty="0" smtClean="0"/>
              <a:t>eines Programms </a:t>
            </a:r>
            <a:r>
              <a:rPr lang="de-DE" sz="1800" dirty="0"/>
              <a:t>zugreifen? Wie geht das bei Ihrem eigenen </a:t>
            </a:r>
            <a:r>
              <a:rPr lang="de-DE" sz="1800" dirty="0" smtClean="0"/>
              <a:t>Rechner?  (5 Punkte)</a:t>
            </a:r>
            <a:endParaRPr lang="de-DE" sz="1800" b="1" i="1" dirty="0" smtClean="0"/>
          </a:p>
          <a:p>
            <a:r>
              <a:rPr lang="de-DE" sz="1800" b="1" i="1" dirty="0" smtClean="0"/>
              <a:t>Lösung</a:t>
            </a:r>
            <a:r>
              <a:rPr lang="de-DE" sz="1800" b="1" i="1" dirty="0"/>
              <a:t>: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der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Mingw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-Shell kann man über 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auf den letzten 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Rückkehrcode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zugreifen.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Also 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$?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mingw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und auf 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-basierenden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Shells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Windows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-Fenstern kann 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%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errorlevel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geprüft werden, im Windows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Powershell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ist es die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Eigenschaft des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Objektes ( 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lastexitcode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(Bemerkung: In der </a:t>
            </a:r>
            <a:r>
              <a:rPr lang="de-DE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sind die beiden Makros EXIT_SUCCESS und EXIT_FAILURE mit 0 und 1 </a:t>
            </a:r>
            <a:r>
              <a:rPr lang="de-DE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vordefiniert!</a:t>
            </a:r>
            <a:endParaRPr lang="de-DE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Versucht </a:t>
            </a:r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man in </a:t>
            </a:r>
            <a:r>
              <a:rPr lang="de-DE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 eine </a:t>
            </a:r>
            <a:r>
              <a:rPr lang="de-DE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-zahl zu setzen, so ist bei negativen Werten das Ergebnis 0 und bei positiven Werten die Zahl </a:t>
            </a:r>
            <a:r>
              <a:rPr lang="de-DE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</a:t>
            </a:r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256 )</a:t>
            </a:r>
          </a:p>
        </p:txBody>
      </p:sp>
    </p:spTree>
    <p:extLst>
      <p:ext uri="{BB962C8B-B14F-4D97-AF65-F5344CB8AC3E}">
        <p14:creationId xmlns:p14="http://schemas.microsoft.com/office/powerpoint/2010/main" val="236992191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20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3. Cäsar-Kodierung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041023"/>
            <a:ext cx="86868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Verschlüsselung eines Buchstabens durch </a:t>
            </a:r>
            <a:r>
              <a:rPr lang="de-DE" sz="1800" dirty="0">
                <a:latin typeface="+mn-lt"/>
                <a:cs typeface="Consolas" panose="020B0609020204030204" pitchFamily="49" charset="0"/>
              </a:rPr>
              <a:t>V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erschiebung um n Stellen.</a:t>
            </a:r>
          </a:p>
          <a:p>
            <a:pPr marL="457200" indent="-457200"/>
            <a:endParaRPr lang="de-DE" sz="18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Aus der Zeichenfolge „hallo“ wird bei Verschiebung der Kodierung um 3 Stellen</a:t>
            </a:r>
          </a:p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(„h“-&gt; „k“, aus „a“ -&gt; „d“, aus „l“ -&gt; „o“, aus „o“-&gt;“r“) -&gt; „</a:t>
            </a:r>
            <a:r>
              <a:rPr lang="de-DE" sz="1800" dirty="0" err="1" smtClean="0">
                <a:latin typeface="+mn-lt"/>
                <a:cs typeface="Consolas" panose="020B0609020204030204" pitchFamily="49" charset="0"/>
              </a:rPr>
              <a:t>kdoor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“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MAX 100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  <a:p>
            <a:pPr marL="457200" indent="-457200"/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[MAX];</a:t>
            </a:r>
          </a:p>
          <a:p>
            <a:pPr marL="457200" indent="-457200"/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[MAX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shf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");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("%d",&amp;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fpurge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in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stdin_ext.h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ubuntu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*/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("Message = ");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/* einlesen von Text in das Feld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(i=0;imsg[i];i++)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c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[i] = (c &gt;= 'a' &amp;&amp; c &lt;= 'z') ? 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((c-'a')+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)%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N+'a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c;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/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Coded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%s\n",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indent="-457200"/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0398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21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3. Cäsar-Kodierung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041023"/>
            <a:ext cx="8686800" cy="52629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MAX 100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  <a:p>
            <a:pPr marL="457200" indent="-457200"/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[MAX];</a:t>
            </a:r>
          </a:p>
          <a:p>
            <a:pPr marL="457200" indent="-457200"/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[MAX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shf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");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("%d",&amp;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fpurge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in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stdin_ext.h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ubuntu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*/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("Message = ");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/* einlesen von Text in das Feld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(i=0;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imsg[i]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;i++)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/*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ist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aeqivalent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mit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!=`0` oder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[i]!=0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c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[i] = (c &gt;= 'a' &amp;&amp; c &lt;= 'z') ? ((c-'a')+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shf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)%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N+'a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 : c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/*  Gleichwertig zu </a:t>
            </a:r>
          </a:p>
          <a:p>
            <a:pPr marL="457200" indent="-457200"/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if(c 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&gt;= 'a' &amp;&amp; c &lt;= 'z') </a:t>
            </a:r>
            <a:endParaRPr lang="de-DE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= ((c-'a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')+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shf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)%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N+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'a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marL="457200" indent="-457200"/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de-DE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= c; */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/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Coded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%s\n",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indent="-457200"/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250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22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3. Cäsar-Kodierung mit Funktion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686800" cy="553997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Verschlüsselung ausgelagert in einer Funktion cipher</a:t>
            </a:r>
            <a:endParaRPr lang="de-DE" sz="18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/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MAX 100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[MAX];</a:t>
            </a:r>
          </a:p>
          <a:p>
            <a:pPr marL="457200" indent="-457200"/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[MAX];</a:t>
            </a:r>
          </a:p>
          <a:p>
            <a:pPr marL="457200" indent="-457200"/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i,c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(i=0;imsg[i];i++) {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c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[i] = (c &gt;= 'a' &amp;&amp; c &lt;= 'z') ? ((c-'a')+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)%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N+'a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 : c;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[i]='\0';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/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");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("%d",&amp;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("Message = ");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Coded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%s\n",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0793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23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3. Cäsar-Dekodierung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686800" cy="572464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Die Dekodierung (26 –n) kann mit der gleichen Funktion geschehen, es muss nur </a:t>
            </a:r>
          </a:p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die Verschiebung n bekannt sein.</a:t>
            </a:r>
          </a:p>
          <a:p>
            <a:pPr marL="457200" indent="-457200"/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/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/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MAX 100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[MAX];</a:t>
            </a:r>
          </a:p>
          <a:p>
            <a:pPr marL="457200" indent="-457200"/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[MAX];</a:t>
            </a:r>
          </a:p>
          <a:p>
            <a:pPr marL="457200" indent="-457200"/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void cipher(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i,c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(i=0;imsg[i];i++) {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c =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[i] = (c &gt;= 'a' &amp;&amp; c &lt;= 'z') ? ((c-'a')+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)%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N+'a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' : c;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[i]='\0';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/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shf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= 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("%d",&amp;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shf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fpurge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); /*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, in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stdin_ext.h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ubuntu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 */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("Message = ");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cipher(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shf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Coded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= %s\n",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imsg,omsg</a:t>
            </a:r>
            <a:r>
              <a:rPr lang="de-DE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/* Funktion zum kopieren von Strings in c (0-terminiert) */</a:t>
            </a:r>
            <a:endParaRPr lang="de-DE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(26-shf</a:t>
            </a:r>
            <a:r>
              <a:rPr lang="de-DE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Decoded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= %s\n",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omsg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57200" indent="-457200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5807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24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3. Cäsar-Dekodierung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Text Box 3"/>
              <p:cNvSpPr txBox="1">
                <a:spLocks noChangeArrowheads="1"/>
              </p:cNvSpPr>
              <p:nvPr/>
            </p:nvSpPr>
            <p:spPr bwMode="auto">
              <a:xfrm>
                <a:off x="323528" y="1052736"/>
                <a:ext cx="8686800" cy="502644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marL="457200" indent="-457200"/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Wie lässt sich der Code knacken, wenn n ( </a:t>
                </a:r>
                <a:r>
                  <a:rPr lang="de-DE" sz="1800" dirty="0" err="1" smtClean="0">
                    <a:latin typeface="+mn-lt"/>
                    <a:cs typeface="Consolas" panose="020B0609020204030204" pitchFamily="49" charset="0"/>
                  </a:rPr>
                  <a:t>Shift</a:t>
                </a:r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) unbekannt?</a:t>
                </a:r>
              </a:p>
              <a:p>
                <a:pPr marL="457200" indent="-457200"/>
                <a:endParaRPr lang="de-DE" sz="1800" dirty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Alle 26 Verschiebungen probieren und visuell kontrollieren (schlecht!)</a:t>
                </a:r>
              </a:p>
              <a:p>
                <a:pPr marL="457200" indent="-457200"/>
                <a:endParaRPr lang="de-DE" sz="1800" dirty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:endParaRPr lang="de-DE" sz="1800" dirty="0" smtClean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Idee: </a:t>
                </a:r>
              </a:p>
              <a:p>
                <a:pPr marL="457200" indent="-457200"/>
                <a:r>
                  <a:rPr lang="de-DE" sz="1800" dirty="0">
                    <a:latin typeface="+mn-lt"/>
                    <a:cs typeface="Consolas" panose="020B0609020204030204" pitchFamily="49" charset="0"/>
                  </a:rPr>
                  <a:t>	</a:t>
                </a:r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Zählen von Häufigkeiten der Buchstaben</a:t>
                </a:r>
              </a:p>
              <a:p>
                <a:pPr marL="457200" indent="-457200"/>
                <a:r>
                  <a:rPr lang="de-DE" sz="1800" dirty="0">
                    <a:latin typeface="+mn-lt"/>
                    <a:cs typeface="Consolas" panose="020B0609020204030204" pitchFamily="49" charset="0"/>
                  </a:rPr>
                  <a:t>	</a:t>
                </a:r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Vergleich von erwarteter Häufigkeit („ist in der Sprache ist der Buchstabe in </a:t>
                </a:r>
                <a:r>
                  <a:rPr lang="de-DE" sz="1800" dirty="0" err="1" smtClean="0">
                    <a:latin typeface="+mn-lt"/>
                    <a:cs typeface="Consolas" panose="020B0609020204030204" pitchFamily="49" charset="0"/>
                  </a:rPr>
                  <a:t>Textene</a:t>
                </a:r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 so häufig“) mit Häufigkeit der Zeichen in verschlüsselter Nachricht.</a:t>
                </a:r>
              </a:p>
              <a:p>
                <a:pPr marL="457200" indent="-457200"/>
                <a:endParaRPr lang="de-DE" sz="1800" dirty="0" smtClean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Vergleich von Häufigkeiten: die </a:t>
                </a:r>
                <a:r>
                  <a:rPr lang="el-GR" sz="1800" dirty="0" smtClean="0">
                    <a:latin typeface="+mn-lt"/>
                    <a:cs typeface="Consolas" panose="020B0609020204030204" pitchFamily="49" charset="0"/>
                  </a:rPr>
                  <a:t>Χ</a:t>
                </a:r>
                <a:r>
                  <a:rPr lang="de-DE" sz="1800" baseline="30000" dirty="0" smtClean="0">
                    <a:latin typeface="+mn-lt"/>
                    <a:cs typeface="Consolas" panose="020B0609020204030204" pitchFamily="49" charset="0"/>
                  </a:rPr>
                  <a:t>2 </a:t>
                </a:r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(</a:t>
                </a:r>
                <a:r>
                  <a:rPr lang="de-DE" sz="1800" dirty="0" err="1" smtClean="0">
                    <a:latin typeface="+mn-lt"/>
                    <a:cs typeface="Consolas" panose="020B0609020204030204" pitchFamily="49" charset="0"/>
                  </a:rPr>
                  <a:t>chi</a:t>
                </a:r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-Quadrat)-Statistik</a:t>
                </a:r>
                <a:endParaRPr lang="de-DE" sz="1800" dirty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:endParaRPr lang="de-DE" sz="1800" dirty="0" smtClean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𝑋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2</m:t>
                          </m:r>
                        </m:sup>
                      </m:sSup>
                      <m:r>
                        <a:rPr lang="de-DE" sz="180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80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𝑁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𝑜𝑓𝑟𝑒𝑞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 − </m:t>
                                  </m:r>
                                  <m:sSubSup>
                                    <m:sSubSup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𝑒𝑓𝑟𝑒𝑞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𝑒𝑓𝑟𝑒𝑞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de-DE" sz="1800" dirty="0" smtClean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:endParaRPr lang="de-DE" sz="1800" dirty="0" smtClean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Wählen den kleinsten Wert für X</a:t>
                </a:r>
                <a:r>
                  <a:rPr lang="de-DE" sz="1800" baseline="30000" dirty="0" smtClean="0">
                    <a:latin typeface="+mn-lt"/>
                    <a:cs typeface="Consolas" panose="020B0609020204030204" pitchFamily="49" charset="0"/>
                  </a:rPr>
                  <a:t>2</a:t>
                </a:r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 aus,  wenn i die Buchstabennummer und N = 26</a:t>
                </a:r>
              </a:p>
              <a:p>
                <a:pPr marL="457200" indent="-457200"/>
                <a:endParaRPr lang="de-DE" sz="1800" dirty="0" smtClean="0">
                  <a:latin typeface="+mn-lt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70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052736"/>
                <a:ext cx="8686800" cy="5026441"/>
              </a:xfrm>
              <a:prstGeom prst="rect">
                <a:avLst/>
              </a:prstGeom>
              <a:blipFill rotWithShape="0">
                <a:blip r:embed="rId3"/>
                <a:stretch>
                  <a:fillRect l="-561" t="-728"/>
                </a:stretch>
              </a:blip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4395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25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3. Cäsar-Dekodierung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Text Box 3"/>
              <p:cNvSpPr txBox="1">
                <a:spLocks noChangeArrowheads="1"/>
              </p:cNvSpPr>
              <p:nvPr/>
            </p:nvSpPr>
            <p:spPr bwMode="auto">
              <a:xfrm>
                <a:off x="459544" y="836712"/>
                <a:ext cx="8686800" cy="391844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marL="457200" indent="-457200"/>
                <a:endParaRPr lang="de-DE" sz="1800" dirty="0" smtClean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𝑋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2</m:t>
                          </m:r>
                        </m:sup>
                      </m:sSup>
                      <m:r>
                        <a:rPr lang="de-DE" sz="180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80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𝑁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𝑜𝑓𝑟𝑒𝑞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 − </m:t>
                                  </m:r>
                                  <m:sSubSup>
                                    <m:sSubSup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𝑒𝑓𝑟𝑒𝑞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𝑒𝑓𝑟𝑒𝑞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de-DE" sz="1800" dirty="0" smtClean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:endParaRPr lang="de-DE" sz="1800" dirty="0" smtClean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Wählen den kleinsten Wert für X</a:t>
                </a:r>
                <a:r>
                  <a:rPr lang="de-DE" sz="1800" baseline="30000" dirty="0" smtClean="0">
                    <a:latin typeface="+mn-lt"/>
                    <a:cs typeface="Consolas" panose="020B0609020204030204" pitchFamily="49" charset="0"/>
                  </a:rPr>
                  <a:t>2</a:t>
                </a:r>
                <a:r>
                  <a:rPr lang="de-DE" sz="1800" dirty="0" smtClean="0">
                    <a:latin typeface="+mn-lt"/>
                    <a:cs typeface="Consolas" panose="020B0609020204030204" pitchFamily="49" charset="0"/>
                  </a:rPr>
                  <a:t> aus,  wenn  i die Buchstabennummer und N = 26</a:t>
                </a:r>
              </a:p>
              <a:p>
                <a:pPr marL="457200" indent="-457200"/>
                <a:endParaRPr lang="en-US" sz="1800" dirty="0" smtClean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:r>
                  <a:rPr lang="en-US" sz="1800" dirty="0" smtClean="0">
                    <a:latin typeface="+mn-lt"/>
                    <a:cs typeface="Consolas" panose="020B0609020204030204" pitchFamily="49" charset="0"/>
                  </a:rPr>
                  <a:t>/* </a:t>
                </a:r>
                <a:r>
                  <a:rPr lang="en-US" sz="1800" dirty="0">
                    <a:latin typeface="+mn-lt"/>
                    <a:cs typeface="Consolas" panose="020B0609020204030204" pitchFamily="49" charset="0"/>
                  </a:rPr>
                  <a:t>Expected frequencies for letters in </a:t>
                </a:r>
                <a:r>
                  <a:rPr lang="en-US" sz="1800" dirty="0" err="1">
                    <a:latin typeface="+mn-lt"/>
                    <a:cs typeface="Consolas" panose="020B0609020204030204" pitchFamily="49" charset="0"/>
                  </a:rPr>
                  <a:t>english</a:t>
                </a:r>
                <a:r>
                  <a:rPr lang="en-US" sz="1800" dirty="0">
                    <a:latin typeface="+mn-lt"/>
                    <a:cs typeface="Consolas" panose="020B0609020204030204" pitchFamily="49" charset="0"/>
                  </a:rPr>
                  <a:t> text */</a:t>
                </a:r>
              </a:p>
              <a:p>
                <a:pPr marL="457200" indent="-457200"/>
                <a:endParaRPr lang="en-US" sz="1800" dirty="0" smtClean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:r>
                  <a:rPr lang="en-US" sz="1800" dirty="0" smtClean="0">
                    <a:latin typeface="+mn-lt"/>
                    <a:cs typeface="Consolas" panose="020B0609020204030204" pitchFamily="49" charset="0"/>
                  </a:rPr>
                  <a:t>/* </a:t>
                </a:r>
                <a:r>
                  <a:rPr lang="en-US" sz="1800" dirty="0" err="1" smtClean="0">
                    <a:latin typeface="+mn-lt"/>
                    <a:cs typeface="Consolas" panose="020B0609020204030204" pitchFamily="49" charset="0"/>
                  </a:rPr>
                  <a:t>Verteilung</a:t>
                </a:r>
                <a:r>
                  <a:rPr lang="en-US" sz="1800" dirty="0" smtClean="0">
                    <a:latin typeface="+mn-lt"/>
                    <a:cs typeface="Consolas" panose="020B0609020204030204" pitchFamily="49" charset="0"/>
                  </a:rPr>
                  <a:t> der </a:t>
                </a:r>
                <a:r>
                  <a:rPr lang="en-US" sz="1800" dirty="0" err="1" smtClean="0">
                    <a:latin typeface="+mn-lt"/>
                    <a:cs typeface="Consolas" panose="020B0609020204030204" pitchFamily="49" charset="0"/>
                  </a:rPr>
                  <a:t>Buchstaben</a:t>
                </a:r>
                <a:r>
                  <a:rPr lang="en-US" sz="1800" dirty="0" smtClean="0">
                    <a:latin typeface="+mn-lt"/>
                    <a:cs typeface="Consolas" panose="020B0609020204030204" pitchFamily="49" charset="0"/>
                  </a:rPr>
                  <a:t> in </a:t>
                </a:r>
                <a:r>
                  <a:rPr lang="en-US" sz="1800" dirty="0" err="1" smtClean="0">
                    <a:latin typeface="+mn-lt"/>
                    <a:cs typeface="Consolas" panose="020B0609020204030204" pitchFamily="49" charset="0"/>
                  </a:rPr>
                  <a:t>englischen</a:t>
                </a:r>
                <a:r>
                  <a:rPr lang="en-US" sz="1800" dirty="0" smtClean="0">
                    <a:latin typeface="+mn-lt"/>
                    <a:cs typeface="Consolas" panose="020B0609020204030204" pitchFamily="49" charset="0"/>
                  </a:rPr>
                  <a:t> </a:t>
                </a:r>
                <a:r>
                  <a:rPr lang="en-US" sz="1800" dirty="0" err="1" smtClean="0">
                    <a:latin typeface="+mn-lt"/>
                    <a:cs typeface="Consolas" panose="020B0609020204030204" pitchFamily="49" charset="0"/>
                  </a:rPr>
                  <a:t>Texten</a:t>
                </a:r>
                <a:r>
                  <a:rPr lang="en-US" sz="1800" dirty="0" smtClean="0">
                    <a:latin typeface="+mn-lt"/>
                    <a:cs typeface="Consolas" panose="020B0609020204030204" pitchFamily="49" charset="0"/>
                  </a:rPr>
                  <a:t> In </a:t>
                </a:r>
                <a:r>
                  <a:rPr lang="en-US" sz="1800" dirty="0" err="1" smtClean="0">
                    <a:latin typeface="+mn-lt"/>
                    <a:cs typeface="Consolas" panose="020B0609020204030204" pitchFamily="49" charset="0"/>
                  </a:rPr>
                  <a:t>Prozent</a:t>
                </a:r>
                <a:r>
                  <a:rPr lang="en-US" sz="1800" dirty="0" smtClean="0">
                    <a:latin typeface="+mn-lt"/>
                    <a:cs typeface="Consolas" panose="020B0609020204030204" pitchFamily="49" charset="0"/>
                  </a:rPr>
                  <a:t> */</a:t>
                </a:r>
                <a:endParaRPr lang="en-US" sz="1800" dirty="0">
                  <a:latin typeface="+mn-lt"/>
                  <a:cs typeface="Consolas" panose="020B0609020204030204" pitchFamily="49" charset="0"/>
                </a:endParaRPr>
              </a:p>
              <a:p>
                <a:pPr marL="457200" indent="-457200"/>
                <a:r>
                  <a:rPr lang="en-US" sz="1800" dirty="0">
                    <a:latin typeface="+mn-lt"/>
                    <a:cs typeface="Consolas" panose="020B0609020204030204" pitchFamily="49" charset="0"/>
                  </a:rPr>
                  <a:t>double </a:t>
                </a:r>
                <a:r>
                  <a:rPr lang="en-US" sz="1800" dirty="0" err="1">
                    <a:latin typeface="+mn-lt"/>
                    <a:cs typeface="Consolas" panose="020B0609020204030204" pitchFamily="49" charset="0"/>
                  </a:rPr>
                  <a:t>efreq</a:t>
                </a:r>
                <a:r>
                  <a:rPr lang="en-US" sz="1800" dirty="0">
                    <a:latin typeface="+mn-lt"/>
                    <a:cs typeface="Consolas" panose="020B0609020204030204" pitchFamily="49" charset="0"/>
                  </a:rPr>
                  <a:t>[N] = {</a:t>
                </a:r>
              </a:p>
              <a:p>
                <a:pPr marL="457200" indent="-457200"/>
                <a:r>
                  <a:rPr lang="en-US" sz="1800" dirty="0">
                    <a:latin typeface="+mn-lt"/>
                    <a:cs typeface="Consolas" panose="020B0609020204030204" pitchFamily="49" charset="0"/>
                  </a:rPr>
                  <a:t>  8.2, 1.5, 2.8, 4.3, 12.7, 2.2, 2.0, 6.1, 7.0, 0.2, 0.8, 4.0, 2.4,</a:t>
                </a:r>
              </a:p>
              <a:p>
                <a:pPr marL="457200" indent="-457200"/>
                <a:r>
                  <a:rPr lang="en-US" sz="1800" dirty="0">
                    <a:latin typeface="+mn-lt"/>
                    <a:cs typeface="Consolas" panose="020B0609020204030204" pitchFamily="49" charset="0"/>
                  </a:rPr>
                  <a:t>  6.7, 7.5, 1.9, 0.1, 6.0, 6.3, 9.1, 2.8, 1.0, 2.4, 0.2, 2.0, 0.1</a:t>
                </a:r>
              </a:p>
              <a:p>
                <a:pPr marL="457200" indent="-457200"/>
                <a:r>
                  <a:rPr lang="en-US" sz="1800" dirty="0">
                    <a:latin typeface="+mn-lt"/>
                    <a:cs typeface="Consolas" panose="020B0609020204030204" pitchFamily="49" charset="0"/>
                  </a:rPr>
                  <a:t>};</a:t>
                </a:r>
                <a:endParaRPr lang="de-DE" sz="1800" dirty="0" smtClean="0">
                  <a:latin typeface="+mn-lt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70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544" y="836712"/>
                <a:ext cx="8686800" cy="3918445"/>
              </a:xfrm>
              <a:prstGeom prst="rect">
                <a:avLst/>
              </a:prstGeom>
              <a:blipFill rotWithShape="0">
                <a:blip r:embed="rId3"/>
                <a:stretch>
                  <a:fillRect l="-561" b="-1555"/>
                </a:stretch>
              </a:blip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149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26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3. Cäsar-Dekodierung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92460" y="980728"/>
            <a:ext cx="8686800" cy="58169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decypher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ofreq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[N]={0},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chmin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=HUGE_VAL; /* positive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 in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math.h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chisq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i,shift,smin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(i=0;i&lt;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N;i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ofreq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[i] = 0;</a:t>
            </a:r>
          </a:p>
          <a:p>
            <a:pPr marL="457200" indent="-457200"/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frequencies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=0.0,i=0;imsg[i];i++) {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c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imsg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if(c &gt;= 'a' &amp;&amp; c &lt;= 'z') {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ofreq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[c-'a']++;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percentages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/=100.0,i=0;i&lt;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N;i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ofreq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[i] /=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chisq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=0;shift&lt;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N;shift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chisq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0.0;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(i=0;i&lt;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N;i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chisq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ofreq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i+shift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)%N] -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efreq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[i],2.0) /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efreq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chisq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chmin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chmin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chisq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smin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("Best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%d\n",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decode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(N-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617361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27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4</a:t>
            </a:r>
            <a:r>
              <a:rPr lang="de-DE" sz="3600" dirty="0" smtClean="0"/>
              <a:t>. Felder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51706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Nach einfachen Variablen jetzt auch Variable für mehrere Werte!</a:t>
            </a:r>
          </a:p>
          <a:p>
            <a:pPr marL="457200" indent="-457200"/>
            <a:r>
              <a:rPr lang="de-DE" sz="1800" dirty="0" smtClean="0">
                <a:latin typeface="+mn-lt"/>
                <a:cs typeface="Consolas" panose="020B0609020204030204" pitchFamily="49" charset="0"/>
              </a:rPr>
              <a:t>Deklaration  </a:t>
            </a:r>
          </a:p>
          <a:p>
            <a:pPr marL="457200" indent="-457200"/>
            <a:r>
              <a:rPr lang="de-DE" sz="1800" b="1" dirty="0">
                <a:latin typeface="+mn-lt"/>
                <a:cs typeface="Consolas" panose="020B0609020204030204" pitchFamily="49" charset="0"/>
              </a:rPr>
              <a:t>	</a:t>
            </a:r>
            <a:r>
              <a:rPr lang="de-DE" sz="1800" b="1" dirty="0" smtClean="0">
                <a:latin typeface="+mn-lt"/>
                <a:cs typeface="Consolas" panose="020B0609020204030204" pitchFamily="49" charset="0"/>
              </a:rPr>
              <a:t>Datentyp Variablenname[</a:t>
            </a:r>
            <a:r>
              <a:rPr lang="de-DE" sz="1800" b="1" dirty="0" err="1" smtClean="0">
                <a:latin typeface="+mn-lt"/>
                <a:cs typeface="Consolas" panose="020B0609020204030204" pitchFamily="49" charset="0"/>
              </a:rPr>
              <a:t>Kapazitaet</a:t>
            </a:r>
            <a:r>
              <a:rPr lang="de-DE" sz="1800" b="1" dirty="0" smtClean="0">
                <a:latin typeface="+mn-lt"/>
                <a:cs typeface="Consolas" panose="020B0609020204030204" pitchFamily="49" charset="0"/>
              </a:rPr>
              <a:t>];</a:t>
            </a:r>
          </a:p>
          <a:p>
            <a:r>
              <a:rPr lang="de-DE" sz="1800" dirty="0" smtClean="0">
                <a:latin typeface="+mn-lt"/>
                <a:cs typeface="Consolas" panose="020B0609020204030204" pitchFamily="49" charset="0"/>
              </a:rPr>
              <a:t>Vor der Verwendung eines Arrays muss die Größe feststehen!</a:t>
            </a:r>
          </a:p>
          <a:p>
            <a:r>
              <a:rPr lang="de-DE" sz="1800" dirty="0" smtClean="0">
                <a:latin typeface="+mn-lt"/>
                <a:cs typeface="Consolas" panose="020B0609020204030204" pitchFamily="49" charset="0"/>
              </a:rPr>
              <a:t>Arrays in C  können ihren aktuellen Füllstand nicht selbst bestimmen!</a:t>
            </a: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Variable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100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Werte */</a:t>
            </a:r>
          </a:p>
          <a:p>
            <a:pPr lvl="1"/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f[100];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Variable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100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Werte */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har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puffer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Variable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x 100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Werte */</a:t>
            </a: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[100][100];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Weise dem 10sten Eintrag den Wert 42 zu (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Zaehlung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beginnt bei 0 !) */</a:t>
            </a: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f[9] = 42; </a:t>
            </a:r>
          </a:p>
          <a:p>
            <a:pPr marL="457200" indent="-457200"/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Weise dem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ersten beiden Einträgen die Zeichen ‚T‘ und ‚r‘ zu; */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puffer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 'T'; </a:t>
            </a:r>
          </a:p>
          <a:p>
            <a:pPr marL="457200" indent="-457200"/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puffer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'r'; </a:t>
            </a:r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Steht in der 3- Zeile und im 4. Zeichen ein ‚T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‘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 */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[2][3] 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'T')</a:t>
            </a:r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3823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28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4</a:t>
            </a:r>
            <a:r>
              <a:rPr lang="de-DE" sz="3600" dirty="0" smtClean="0"/>
              <a:t>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255454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In C gibt es einen sehr interessanten Zusammenhang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zwischen Feldern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und Referenzen:</a:t>
            </a: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Wenn der Typ eines Ausdrucks „Feld mit Elementen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vom Typ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T“ ist, dann ist der Wert des </a:t>
            </a:r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Ausdrucks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eine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Referenz auf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das erste Element (das Element Nummer 0)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dieses Feldes.</a:t>
            </a: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(Siehe Folie 126 Vorlesung ff)</a:t>
            </a:r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f[5] = {13.2, 11.9, 12.5, 12.3, 13.8};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Der Ausdruck „f“ ist vom Typ „Feld mit Elementen vom Typ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“, </a:t>
            </a: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der Wert von „f“ ist eine Referenz auf die erste Feldvariable- also eine Referenz auf f[0].</a:t>
            </a: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Damit ist „f“ ein Zeiger auf mehrere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floats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75501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29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3.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403187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Betrachten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wir folgendes Codefragment, wobei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T 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irgend ein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Typ (hier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)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ist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914400" lvl="1" indent="-457200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a[5],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*r;</a:t>
            </a:r>
          </a:p>
          <a:p>
            <a:pPr marL="914400" lvl="1" indent="-457200"/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r = 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1" indent="-457200"/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Dies besagt, r ist eine Referenz auf die Variable a[0].</a:t>
            </a: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Die Variable a[0] hat den Typ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.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Eine Variable vom Typ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benötigt</a:t>
            </a: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s =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sizeof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 </a:t>
            </a:r>
            <a:r>
              <a:rPr lang="de-DE" sz="1600" dirty="0" smtClean="0">
                <a:latin typeface="+mn-lt"/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also 4 Byte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Speicher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Wenn also a[0] die Adresse p hat, dann besitzt a[1] die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Adresse p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+ s. </a:t>
            </a:r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Und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allgemein hat a[k] die Adresse p +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k *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s.</a:t>
            </a: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Wenn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r den Typ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*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hat, und in r irgendeine Adresse p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gespeichert ist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, liefert der </a:t>
            </a:r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Ausdruck </a:t>
            </a:r>
            <a:r>
              <a:rPr lang="de-DE" sz="1600" dirty="0" err="1">
                <a:latin typeface="+mn-lt"/>
                <a:cs typeface="Consolas" panose="020B0609020204030204" pitchFamily="49" charset="0"/>
              </a:rPr>
              <a:t>r+k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 die Adresse p + k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*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s, wobei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gilt s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=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sizeof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).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Den Wert s nennen wir manchmal auch Objektgröße einer Referenz.</a:t>
            </a:r>
            <a:endParaRPr lang="de-DE" sz="1600" dirty="0" smtClean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4815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1. Auswertung Hausaufgabeserie 3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144598"/>
            <a:ext cx="8686800" cy="31393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800" dirty="0"/>
              <a:t>Erweitern Sie das </a:t>
            </a:r>
            <a:r>
              <a:rPr lang="de-DE" sz="1800" dirty="0" err="1"/>
              <a:t>Plotprogramm</a:t>
            </a:r>
            <a:r>
              <a:rPr lang="de-DE" sz="1800" dirty="0"/>
              <a:t> sin0.c (Skript Seite 61) so, dass es zwei Kurven </a:t>
            </a:r>
            <a:r>
              <a:rPr lang="de-DE" sz="1800" dirty="0" smtClean="0"/>
              <a:t>gleichzeitig zeichnen </a:t>
            </a:r>
            <a:r>
              <a:rPr lang="de-DE" sz="1800" dirty="0"/>
              <a:t>kann. Dabei soll die eine Kurve durch x und die andere Kurve durch + </a:t>
            </a:r>
            <a:r>
              <a:rPr lang="de-DE" sz="1800" dirty="0" smtClean="0"/>
              <a:t>dargestellt werden</a:t>
            </a:r>
            <a:r>
              <a:rPr lang="de-DE" sz="1800" dirty="0"/>
              <a:t>. Falls beide Zeichen auf der gleichen Position landen, soll statt dessen das Zeichen </a:t>
            </a:r>
            <a:r>
              <a:rPr lang="de-DE" sz="1800" dirty="0" smtClean="0"/>
              <a:t>* ausgegeben </a:t>
            </a:r>
            <a:r>
              <a:rPr lang="de-DE" sz="1800" dirty="0"/>
              <a:t>werden.</a:t>
            </a:r>
          </a:p>
          <a:p>
            <a:r>
              <a:rPr lang="de-DE" sz="1800" dirty="0"/>
              <a:t>Für das gleichzeitige Plotten von Cosinus (x) und Sinus (+) im Intervall −180° bis 180° bei </a:t>
            </a:r>
            <a:r>
              <a:rPr lang="de-DE" sz="1800" dirty="0" smtClean="0"/>
              <a:t>einer Schrittweite </a:t>
            </a:r>
            <a:r>
              <a:rPr lang="de-DE" sz="1800" dirty="0"/>
              <a:t>von 15° sollte sich dann folgende Ausgabe ergeben</a:t>
            </a:r>
            <a:r>
              <a:rPr lang="de-DE" sz="1800" dirty="0" smtClean="0"/>
              <a:t>:</a:t>
            </a:r>
          </a:p>
          <a:p>
            <a:r>
              <a:rPr lang="de-DE" sz="1800" dirty="0"/>
              <a:t>	</a:t>
            </a:r>
            <a:r>
              <a:rPr lang="de-DE" sz="1800" dirty="0" smtClean="0"/>
              <a:t>							(10 Punkte)</a:t>
            </a:r>
          </a:p>
          <a:p>
            <a:endParaRPr lang="de-DE" sz="1800" dirty="0"/>
          </a:p>
          <a:p>
            <a:endParaRPr lang="de-DE" sz="1800" dirty="0"/>
          </a:p>
          <a:p>
            <a:r>
              <a:rPr lang="de-DE" b="1" dirty="0" smtClean="0"/>
              <a:t>			Lösung: </a:t>
            </a:r>
            <a:r>
              <a:rPr lang="de-DE" sz="1600" dirty="0" smtClean="0"/>
              <a:t>(Idee - Berechnung uns Ausgabe der 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			Anzahl  der Leerzeichen trennen )</a:t>
            </a:r>
            <a:endParaRPr lang="de-DE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9" y="2924944"/>
            <a:ext cx="2302024" cy="32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2417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30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3.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49090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Beispielprogramm: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feldadresse.c</a:t>
            </a:r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/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int i;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double 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zg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f[] ={13.2f, 11.9f, 12.5f, 12.3f, 13.8f};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f1[5];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double g[] ={13.2, 11.9, 12.5, 12.3, 13.8};</a:t>
            </a:r>
          </a:p>
          <a:p>
            <a:pPr marL="457200" indent="-457200"/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("Adresse von f ist %d und von &amp;f[0] ist %d \n", f, &amp;f[0]);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von f %d\n",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f 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("Adresse von g ist %d und von &amp;g[0] ist %d \n", g, &amp;g[0]);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von g %d\n",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g 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=f;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zg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=&amp;g[0];</a:t>
            </a:r>
          </a:p>
          <a:p>
            <a:pPr marL="457200" indent="-457200"/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("Adresse von f ist %d und von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ist %d \n", f,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von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%d, und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(*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 %d 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(*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 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("Adresse von g ist %d und von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zg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ist %d \n", g,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zg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von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zg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%d 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(*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zg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 %d\n",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zg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zg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1340768"/>
            <a:ext cx="4057650" cy="146685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0111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31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3.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567847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int i;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f[] ={13.2f, 11.9f, 12.5f, 12.3f, 13.8f};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f1[5];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("Ausgabe Schleife mit f[i]\n");</a:t>
            </a:r>
          </a:p>
          <a:p>
            <a:pPr marL="457200" indent="-457200"/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(i=0; i&lt; 5; i++) </a:t>
            </a:r>
            <a:r>
              <a:rPr lang="de-D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("%f, ", f[i]);</a:t>
            </a:r>
          </a:p>
          <a:p>
            <a:pPr marL="457200" indent="-457200"/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("Ausgabe Schleife mit 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\n");</a:t>
            </a:r>
          </a:p>
          <a:p>
            <a:pPr marL="457200" indent="-457200"/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(i=0; i&lt; 5; i++) </a:t>
            </a:r>
            <a:r>
              <a:rPr lang="de-D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("%f, ", *(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zf+i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57200" indent="-457200"/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("Ausgabe Schleife mit f\n");</a:t>
            </a:r>
          </a:p>
          <a:p>
            <a:pPr marL="457200" indent="-457200"/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(i=0; i&lt; 5; i++) </a:t>
            </a:r>
            <a:r>
              <a:rPr lang="de-D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("%f, ", *(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f+i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57200" indent="-457200"/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f1[0] = f[4];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/* Speichere in Index 0 den Wert von Index 4 aus Feld f */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*(f1+1) = f[3];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/* Speichere in Index 1 den Wert von Index 3 aus Feld f */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*(f1+2) = *(zf+2</a:t>
            </a:r>
            <a:r>
              <a:rPr lang="de-D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Speichere in Index 2 den Wert von Index 2 aus Feld f */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f1[3] =  *(zf+1</a:t>
            </a:r>
            <a:r>
              <a:rPr lang="de-D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Speichere in Index 3 den Wert von Index 1 aus Feld f */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*(f1+4) = f[0</a:t>
            </a:r>
            <a:r>
              <a:rPr lang="de-D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Speichere in Index 4 den Wert von Index 1 aus Feld f */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("Ausgabe Schleife mit f1\n");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(i=0; i&lt; 5; i++) 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("%f, ", *(f1+i));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("\n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457200" indent="-457200"/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if(*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f[0])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 *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f[0]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ist immer richtig, da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%f und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f[0]=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%f \n",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f[0]);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(*(zf+2) ==f[2])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 *zf+2 == f[2] ist immer richtig, da *(zf+2)= %f und f[2]= %f \n", *(zf+2), f[2]);  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57200" indent="-457200"/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56" y="1102578"/>
            <a:ext cx="4779640" cy="13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6416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32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3.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686800" cy="50013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*ff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457200" indent="-457200"/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i;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(i=0; i&lt;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; i++)  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("%f, ", *(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ff+i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ausgabe1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ff</a:t>
            </a:r>
            <a:r>
              <a:rPr lang="de-DE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int i;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(i=0; i&lt;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; i++)  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("%f, ", ff[i]);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("\n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int i;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double 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zg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f[]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{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13.2f, 11.9f, 12.5f, 12.3f, 13.8f};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de-DE" sz="11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(5,f</a:t>
            </a:r>
            <a:r>
              <a:rPr lang="de-DE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ausgabe1(5,f);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886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33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</a:t>
            </a:r>
            <a:r>
              <a:rPr lang="de-DE" sz="3600" dirty="0" smtClean="0"/>
              <a:t>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0" y="952000"/>
            <a:ext cx="8686800" cy="4770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Teilaufgabe aus Prüfung: Gegeben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sei die folgende Deklaration eines Feldes: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	(9 Punkte)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[5][4]; /* IEEE 754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single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57200" indent="-457200"/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Vervollständigen Sie die folgende Tabelle, in dem Sie den Typ, die Adresse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und die </a:t>
            </a: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Objektgröße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der folgenden Ausdrücke angeben.</a:t>
            </a: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(Beispiel aus Klausuraufgabe 2015) ( besprechen wir nächste Woche)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67544" y="2710186"/>
          <a:ext cx="6858000" cy="224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Ausdruck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Adresse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Objektgröße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feld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float</a:t>
                      </a:r>
                      <a:r>
                        <a:rPr lang="de-DE" dirty="0" smtClean="0"/>
                        <a:t>(*)[4]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[1][2]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endParaRPr lang="de-DE" sz="18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2601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34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</a:t>
            </a:r>
            <a:r>
              <a:rPr lang="de-DE" sz="3600" dirty="0" smtClean="0"/>
              <a:t>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0" y="952000"/>
            <a:ext cx="8686800" cy="550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Notizen:</a:t>
            </a:r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[5][4]; /* IEEE 754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single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57200" indent="-457200"/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[0][0], </a:t>
            </a:r>
            <a:r>
              <a:rPr lang="de-DE" sz="1600" dirty="0" err="1">
                <a:cs typeface="Consolas" panose="020B0609020204030204" pitchFamily="49" charset="0"/>
              </a:rPr>
              <a:t>feld</a:t>
            </a:r>
            <a:r>
              <a:rPr lang="de-DE" sz="1600" dirty="0">
                <a:cs typeface="Consolas" panose="020B0609020204030204" pitchFamily="49" charset="0"/>
              </a:rPr>
              <a:t>[0</a:t>
            </a:r>
            <a:r>
              <a:rPr lang="de-DE" sz="1600" dirty="0" smtClean="0">
                <a:cs typeface="Consolas" panose="020B0609020204030204" pitchFamily="49" charset="0"/>
              </a:rPr>
              <a:t>][1], </a:t>
            </a:r>
            <a:r>
              <a:rPr lang="de-DE" sz="1600" dirty="0" err="1">
                <a:cs typeface="Consolas" panose="020B0609020204030204" pitchFamily="49" charset="0"/>
              </a:rPr>
              <a:t>feld</a:t>
            </a:r>
            <a:r>
              <a:rPr lang="de-DE" sz="1600" dirty="0">
                <a:cs typeface="Consolas" panose="020B0609020204030204" pitchFamily="49" charset="0"/>
              </a:rPr>
              <a:t>[0</a:t>
            </a:r>
            <a:r>
              <a:rPr lang="de-DE" sz="1600" dirty="0" smtClean="0">
                <a:cs typeface="Consolas" panose="020B0609020204030204" pitchFamily="49" charset="0"/>
              </a:rPr>
              <a:t>][2], </a:t>
            </a:r>
            <a:r>
              <a:rPr lang="de-DE" sz="1600" dirty="0" err="1">
                <a:cs typeface="Consolas" panose="020B0609020204030204" pitchFamily="49" charset="0"/>
              </a:rPr>
              <a:t>feld</a:t>
            </a:r>
            <a:r>
              <a:rPr lang="de-DE" sz="1600" dirty="0">
                <a:cs typeface="Consolas" panose="020B0609020204030204" pitchFamily="49" charset="0"/>
              </a:rPr>
              <a:t>[0</a:t>
            </a:r>
            <a:r>
              <a:rPr lang="de-DE" sz="1600" dirty="0" smtClean="0">
                <a:cs typeface="Consolas" panose="020B0609020204030204" pitchFamily="49" charset="0"/>
              </a:rPr>
              <a:t>][3], </a:t>
            </a:r>
            <a:endParaRPr lang="de-DE" sz="1600" dirty="0"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  <a:endParaRPr lang="de-DE" sz="1600" dirty="0" smtClean="0"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</a:p>
          <a:p>
            <a:pPr marL="457200" indent="-457200"/>
            <a:endParaRPr lang="de-DE" sz="1600" dirty="0"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95536" y="1609805"/>
          <a:ext cx="6858000" cy="317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2146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Ausdruck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feld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Zeiger auf </a:t>
                      </a:r>
                      <a:r>
                        <a:rPr lang="de-DE" sz="1600" dirty="0" err="1" smtClean="0"/>
                        <a:t>float</a:t>
                      </a:r>
                      <a:r>
                        <a:rPr lang="de-DE" sz="1600" dirty="0" smtClean="0"/>
                        <a:t>[4]-Arrays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6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Adresse des ersten Feldelementes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6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[1][2]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Adresse des 3. Feldelementes in der 2.</a:t>
                      </a:r>
                      <a:r>
                        <a:rPr lang="de-DE" sz="1600" baseline="0" dirty="0" smtClean="0">
                          <a:latin typeface="+mn-lt"/>
                          <a:cs typeface="Consolas" panose="020B0609020204030204" pitchFamily="49" charset="0"/>
                        </a:rPr>
                        <a:t> Zeile</a:t>
                      </a:r>
                      <a:endParaRPr lang="de-DE" sz="16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Adresse des</a:t>
                      </a:r>
                      <a:r>
                        <a:rPr lang="de-DE" sz="1600" baseline="0" dirty="0" smtClean="0">
                          <a:latin typeface="+mn-lt"/>
                          <a:cs typeface="Consolas" panose="020B0609020204030204" pitchFamily="49" charset="0"/>
                        </a:rPr>
                        <a:t> ersten Feldelementes in der 3.Zeile</a:t>
                      </a:r>
                      <a:endParaRPr lang="de-DE" sz="16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6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endParaRPr lang="de-DE" sz="16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Adresse eines 2-dimensionalen Feldes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der </a:t>
                      </a:r>
                      <a:r>
                        <a:rPr lang="de-DE" sz="1600" dirty="0" err="1" smtClean="0">
                          <a:latin typeface="+mn-lt"/>
                          <a:cs typeface="Consolas" panose="020B0609020204030204" pitchFamily="49" charset="0"/>
                        </a:rPr>
                        <a:t>Groesse</a:t>
                      </a:r>
                      <a:r>
                        <a:rPr lang="de-DE" sz="1600" dirty="0" smtClean="0">
                          <a:latin typeface="+mn-lt"/>
                          <a:cs typeface="Consolas" panose="020B0609020204030204" pitchFamily="49" charset="0"/>
                        </a:rPr>
                        <a:t> 5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09041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35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4.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0" y="952000"/>
            <a:ext cx="8686800" cy="57554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3) Gegeben sei die folgende Deklaration eines Feldes: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	(9 Punkte)</a:t>
            </a: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[5][4]; /* IEEE 754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single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57200" indent="-457200"/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>
                <a:latin typeface="+mn-lt"/>
                <a:cs typeface="Consolas" panose="020B0609020204030204" pitchFamily="49" charset="0"/>
              </a:rPr>
              <a:t>Vervollständigen Sie die folgende Tabelle, in dem Sie den Typ, die Adresse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und die </a:t>
            </a:r>
          </a:p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Objektgröße 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der folgenden Ausdrücke angeben.</a:t>
            </a: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[0][0], </a:t>
            </a:r>
            <a:r>
              <a:rPr lang="de-DE" sz="1600" dirty="0" err="1">
                <a:cs typeface="Consolas" panose="020B0609020204030204" pitchFamily="49" charset="0"/>
              </a:rPr>
              <a:t>feld</a:t>
            </a:r>
            <a:r>
              <a:rPr lang="de-DE" sz="1600" dirty="0">
                <a:cs typeface="Consolas" panose="020B0609020204030204" pitchFamily="49" charset="0"/>
              </a:rPr>
              <a:t>[0</a:t>
            </a:r>
            <a:r>
              <a:rPr lang="de-DE" sz="1600" dirty="0" smtClean="0">
                <a:cs typeface="Consolas" panose="020B0609020204030204" pitchFamily="49" charset="0"/>
              </a:rPr>
              <a:t>][1], </a:t>
            </a:r>
            <a:r>
              <a:rPr lang="de-DE" sz="1600" dirty="0" err="1">
                <a:cs typeface="Consolas" panose="020B0609020204030204" pitchFamily="49" charset="0"/>
              </a:rPr>
              <a:t>feld</a:t>
            </a:r>
            <a:r>
              <a:rPr lang="de-DE" sz="1600" dirty="0">
                <a:cs typeface="Consolas" panose="020B0609020204030204" pitchFamily="49" charset="0"/>
              </a:rPr>
              <a:t>[0</a:t>
            </a:r>
            <a:r>
              <a:rPr lang="de-DE" sz="1600" dirty="0" smtClean="0">
                <a:cs typeface="Consolas" panose="020B0609020204030204" pitchFamily="49" charset="0"/>
              </a:rPr>
              <a:t>][2], </a:t>
            </a:r>
            <a:r>
              <a:rPr lang="de-DE" sz="1600" dirty="0" err="1">
                <a:cs typeface="Consolas" panose="020B0609020204030204" pitchFamily="49" charset="0"/>
              </a:rPr>
              <a:t>feld</a:t>
            </a:r>
            <a:r>
              <a:rPr lang="de-DE" sz="1600" dirty="0">
                <a:cs typeface="Consolas" panose="020B0609020204030204" pitchFamily="49" charset="0"/>
              </a:rPr>
              <a:t>[0</a:t>
            </a:r>
            <a:r>
              <a:rPr lang="de-DE" sz="1600" dirty="0" smtClean="0">
                <a:cs typeface="Consolas" panose="020B0609020204030204" pitchFamily="49" charset="0"/>
              </a:rPr>
              <a:t>][3], </a:t>
            </a:r>
            <a:endParaRPr lang="de-DE" sz="1600" dirty="0"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solidFill>
                  <a:srgbClr val="FF0000"/>
                </a:solidFill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solidFill>
                  <a:srgbClr val="FF0000"/>
                </a:solidFill>
                <a:cs typeface="Consolas" panose="020B0609020204030204" pitchFamily="49" charset="0"/>
              </a:rPr>
              <a:t>[1][</a:t>
            </a:r>
            <a:r>
              <a:rPr lang="de-DE" sz="1600" dirty="0">
                <a:solidFill>
                  <a:srgbClr val="FF0000"/>
                </a:solidFill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[1][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</a:p>
          <a:p>
            <a:pPr marL="457200" indent="-457200"/>
            <a:r>
              <a:rPr lang="de-DE" sz="1600" dirty="0" err="1" smtClean="0">
                <a:solidFill>
                  <a:srgbClr val="FF0000"/>
                </a:solidFill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solidFill>
                  <a:srgbClr val="FF0000"/>
                </a:solidFill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[2][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  <a:endParaRPr lang="de-DE" sz="1600" dirty="0" smtClean="0">
              <a:cs typeface="Consolas" panose="020B0609020204030204" pitchFamily="49" charset="0"/>
            </a:endParaRP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[3][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</a:p>
          <a:p>
            <a:pPr marL="457200" indent="-457200"/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0],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1],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2], </a:t>
            </a:r>
            <a:r>
              <a:rPr lang="de-DE" sz="1600" dirty="0" err="1" smtClean="0">
                <a:cs typeface="Consolas" panose="020B0609020204030204" pitchFamily="49" charset="0"/>
              </a:rPr>
              <a:t>feld</a:t>
            </a:r>
            <a:r>
              <a:rPr lang="de-DE" sz="1600" dirty="0" smtClean="0">
                <a:cs typeface="Consolas" panose="020B0609020204030204" pitchFamily="49" charset="0"/>
              </a:rPr>
              <a:t>[4][</a:t>
            </a:r>
            <a:r>
              <a:rPr lang="de-DE" sz="1600" dirty="0">
                <a:cs typeface="Consolas" panose="020B0609020204030204" pitchFamily="49" charset="0"/>
              </a:rPr>
              <a:t>3], </a:t>
            </a:r>
          </a:p>
          <a:p>
            <a:pPr marL="457200" indent="-457200"/>
            <a:endParaRPr lang="de-DE" sz="1600" dirty="0"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71500" y="2614750"/>
          <a:ext cx="6858000" cy="224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Ausdruck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Adresse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Objektgröße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feld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float</a:t>
                      </a:r>
                      <a:r>
                        <a:rPr lang="de-DE" dirty="0" smtClean="0"/>
                        <a:t>(*)[4]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float</a:t>
                      </a:r>
                      <a:r>
                        <a:rPr lang="de-DE" baseline="0" dirty="0" smtClean="0"/>
                        <a:t> (*)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[1][2]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float</a:t>
                      </a:r>
                      <a:r>
                        <a:rPr lang="de-DE" baseline="0" dirty="0" smtClean="0"/>
                        <a:t> (*)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p+24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float</a:t>
                      </a:r>
                      <a:r>
                        <a:rPr lang="de-DE" baseline="0" dirty="0" smtClean="0"/>
                        <a:t> (*)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p+32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+mn-lt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de-DE" sz="1800" dirty="0" err="1" smtClean="0">
                          <a:latin typeface="+mn-lt"/>
                          <a:cs typeface="Consolas" panose="020B0609020204030204" pitchFamily="49" charset="0"/>
                        </a:rPr>
                        <a:t>feld</a:t>
                      </a:r>
                      <a:endParaRPr lang="de-DE" sz="18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float</a:t>
                      </a:r>
                      <a:r>
                        <a:rPr lang="de-DE" dirty="0" smtClean="0"/>
                        <a:t>(*)[5][4]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42504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36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/>
              <a:t>3</a:t>
            </a:r>
            <a:r>
              <a:rPr lang="de-DE" sz="3600" dirty="0" smtClean="0"/>
              <a:t>. Felder und Referenzen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0" y="952000"/>
            <a:ext cx="8686800" cy="49090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/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   int i, j;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[5][4]; /* IEEE 754 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single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de-D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(*p1)[4], *p2, *p3, *p4;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(*p5)[5][4]; 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(i=0; i&lt;5;i++) 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(j=0;j &lt;4;j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][j]= i+(j/10.0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57200" indent="-457200"/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Feld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gefuellt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mit Werten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p1 =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p2 = &amp;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[0][0];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p3 = &amp;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[1][2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/* [0][0]...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[0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][4],[1][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],[1][1]   6 Werte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ueberlesen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p4 =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[2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/* [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0]-4 Werte,[1] – 4 Werte (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[0][0]... [0][4],[1][0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]...[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][4] ) 8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Werte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ueberlesen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p5 = &amp;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ist %d\n",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/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/* Wert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(*(*p1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und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naechste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eile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(*(*p1) + 1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*/</a:t>
            </a:r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p1 ist %d, Wert: %f, %f\n",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*p1, (*(*p1)), (*(*p1) + 1));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p2 ist %d, Wert: %f,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%d\n",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*p2, *p2, (p2-&amp;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[0][0])*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p3 ist %d, Wert: %f,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%d\n",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*p3, *p3, (p3-&amp;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[0][0])*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p4 ist %d, Wert: %f,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%d\n",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*p4, *p4, (p4-&amp;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[0][0])*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p5 ist %d, Wert: %f\n", 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 *p5, *p5);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57200" indent="-457200"/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57200" indent="-457200"/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60" y="1916832"/>
            <a:ext cx="3467100" cy="127635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656393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37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4. Aufgaben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73039" y="1068851"/>
            <a:ext cx="8686800" cy="455509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de-DE" sz="1800" dirty="0" smtClean="0">
                <a:latin typeface="+mn-lt"/>
                <a:cs typeface="Consolas" panose="020B0609020204030204" pitchFamily="49" charset="0"/>
              </a:rPr>
              <a:t>Aufgabe: Erzeugung eines Feldes von 100 Zahlen zufällig verteilt, keine Zahl soll doppelt vorkommen. (Arbeit mit Funktion </a:t>
            </a:r>
            <a:r>
              <a:rPr lang="de-DE" sz="1800" dirty="0" err="1" smtClean="0">
                <a:latin typeface="+mn-lt"/>
                <a:cs typeface="Consolas" panose="020B0609020204030204" pitchFamily="49" charset="0"/>
              </a:rPr>
              <a:t>swap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+mn-lt"/>
                <a:cs typeface="Consolas" panose="020B0609020204030204" pitchFamily="49" charset="0"/>
              </a:rPr>
              <a:t>Legen sie ein globales int-Array mit 100 Feldern an und speichern sie dort die Werte von 0 bis 99.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cs typeface="Consolas" panose="020B0609020204030204" pitchFamily="49" charset="0"/>
              </a:rPr>
              <a:t>Schreiben Sie eine Funktion zur Ausgabe des </a:t>
            </a:r>
            <a:r>
              <a:rPr lang="de-DE" sz="1800" dirty="0">
                <a:cs typeface="Consolas" panose="020B0609020204030204" pitchFamily="49" charset="0"/>
              </a:rPr>
              <a:t>F</a:t>
            </a:r>
            <a:r>
              <a:rPr lang="de-DE" sz="1800" dirty="0" smtClean="0">
                <a:cs typeface="Consolas" panose="020B0609020204030204" pitchFamily="49" charset="0"/>
              </a:rPr>
              <a:t>eldes. Nach jeweils 10 Zahlen soll eine neu Zeile begonnen werden 				(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f[])</a:t>
            </a:r>
            <a:r>
              <a:rPr lang="de-DE" sz="1800" dirty="0" smtClean="0">
                <a:cs typeface="Consolas" panose="020B0609020204030204" pitchFamily="49" charset="0"/>
              </a:rPr>
              <a:t>).</a:t>
            </a:r>
            <a:endParaRPr lang="de-DE" sz="1800" dirty="0" smtClean="0">
              <a:latin typeface="+mn-lt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+mn-lt"/>
                <a:cs typeface="Consolas" panose="020B0609020204030204" pitchFamily="49" charset="0"/>
              </a:rPr>
              <a:t>Nutzen sie die verbesserte </a:t>
            </a:r>
            <a:r>
              <a:rPr lang="de-DE" sz="1800" dirty="0" err="1" smtClean="0">
                <a:latin typeface="+mn-lt"/>
                <a:cs typeface="Consolas" panose="020B0609020204030204" pitchFamily="49" charset="0"/>
              </a:rPr>
              <a:t>swap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-Funktion(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swap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*b)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) aus der Vorlesung und tauschen n mal zwei zufällige Positionen im Array.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+mn-lt"/>
                <a:cs typeface="Consolas" panose="020B0609020204030204" pitchFamily="49" charset="0"/>
              </a:rPr>
              <a:t>Nutzen </a:t>
            </a:r>
            <a:r>
              <a:rPr lang="de-DE" sz="1800" dirty="0">
                <a:latin typeface="+mn-lt"/>
                <a:cs typeface="Consolas" panose="020B0609020204030204" pitchFamily="49" charset="0"/>
              </a:rPr>
              <a:t>Sie 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für die Eingabe von n die Methode aus dem </a:t>
            </a:r>
            <a:r>
              <a:rPr lang="de-DE" sz="1800" dirty="0">
                <a:latin typeface="+mn-lt"/>
                <a:cs typeface="Consolas" panose="020B0609020204030204" pitchFamily="49" charset="0"/>
              </a:rPr>
              <a:t>P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rogramm </a:t>
            </a:r>
            <a:r>
              <a:rPr lang="de-DE" sz="1800" dirty="0" err="1" smtClean="0">
                <a:latin typeface="+mn-lt"/>
                <a:cs typeface="Consolas" panose="020B0609020204030204" pitchFamily="49" charset="0"/>
              </a:rPr>
              <a:t>hanoi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 (Das </a:t>
            </a:r>
            <a:r>
              <a:rPr lang="de-DE" sz="1800" dirty="0">
                <a:latin typeface="+mn-lt"/>
                <a:cs typeface="Consolas" panose="020B0609020204030204" pitchFamily="49" charset="0"/>
              </a:rPr>
              <a:t>Programm soll die Zahl 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n als </a:t>
            </a:r>
            <a:r>
              <a:rPr lang="de-DE" sz="1800" dirty="0">
                <a:latin typeface="+mn-lt"/>
                <a:cs typeface="Consolas" panose="020B0609020204030204" pitchFamily="49" charset="0"/>
              </a:rPr>
              <a:t>Kommandozeilenargument </a:t>
            </a:r>
            <a:r>
              <a:rPr lang="de-DE" sz="1800" dirty="0" smtClean="0">
                <a:latin typeface="+mn-lt"/>
                <a:cs typeface="Consolas" panose="020B0609020204030204" pitchFamily="49" charset="0"/>
              </a:rPr>
              <a:t>akzeptieren)</a:t>
            </a:r>
          </a:p>
          <a:p>
            <a:pPr lvl="1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(int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[]) {</a:t>
            </a:r>
          </a:p>
          <a:p>
            <a:pPr lvl="1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if(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2 || (n =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[1])) &lt; 0) {</a:t>
            </a:r>
          </a:p>
          <a:p>
            <a:pPr lvl="1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("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Usage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: %s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-permutation &gt;\n",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[0]);</a:t>
            </a:r>
          </a:p>
          <a:p>
            <a:pPr lvl="1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-1;</a:t>
            </a:r>
          </a:p>
          <a:p>
            <a:pPr lvl="1"/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}	</a:t>
            </a:r>
            <a:endParaRPr lang="de-DE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6053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38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4. Aufgaben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92460" y="858677"/>
            <a:ext cx="8686800" cy="60016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 smtClean="0">
                <a:latin typeface="+mn-lt"/>
                <a:cs typeface="Consolas" panose="020B0609020204030204" pitchFamily="49" charset="0"/>
              </a:rPr>
              <a:t>2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. Ermittlung der Häufigkeiten von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1er</a:t>
            </a:r>
            <a:r>
              <a:rPr lang="de-DE" sz="1600" dirty="0">
                <a:latin typeface="+mn-lt"/>
                <a:cs typeface="Consolas" panose="020B0609020204030204" pitchFamily="49" charset="0"/>
              </a:rPr>
              <a:t>, 2er und 3er Buchstabenkombinationen in Texten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+mn-lt"/>
                <a:cs typeface="Consolas" panose="020B0609020204030204" pitchFamily="49" charset="0"/>
              </a:rPr>
              <a:t>Globale Variablen und Definitionen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26 Buchstaben + Sonstige */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N 27</a:t>
            </a:r>
          </a:p>
          <a:p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alphabet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[] = "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abcdefghijklmnopqrstuvwxyz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#";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F_abc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[N][N][N];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F_ab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[N][N];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[N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+mn-lt"/>
                <a:cs typeface="Consolas" panose="020B0609020204030204" pitchFamily="49" charset="0"/>
              </a:rPr>
              <a:t>Schreiben Sie eine Funktion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possiblechar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 c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), die für das Zeichen c prüft, ob es sich um ein Zeichen aus dem Alphabet handelt ( 1 wenn zutreffend, 0 wenn nicht).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+mn-lt"/>
                <a:cs typeface="Consolas" panose="020B0609020204030204" pitchFamily="49" charset="0"/>
              </a:rPr>
              <a:t>Nutzen Sie die Funktion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readchar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um zeichenweise Texte einzulesen: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readchar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() { /* Lese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gueltige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Zeichen ein und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ueberlese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andere, ermittle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in Tabelle */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c,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Ueberlese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nicht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gueltige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Zeichen und mehrere Leerzeichen*/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(((c =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()) != EOF) &amp;&amp; (!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possiblechar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(c))) {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if(c 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== EOF)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EOF;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	if (c &gt;= 'a'&amp;&amp;c &lt;= 'z')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c - 'a';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if (c &gt;= 'A'&amp;&amp;c &lt;= 'Z')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c - 'A';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</a:p>
          <a:p>
            <a:r>
              <a:rPr lang="de-DE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sz="1600" dirty="0" smtClean="0">
              <a:latin typeface="+mn-lt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>
                <a:cs typeface="Consolas" panose="020B0609020204030204" pitchFamily="49" charset="0"/>
              </a:rPr>
              <a:t>Schreiben Sie eine Funktion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fcount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smtClean="0">
                <a:cs typeface="Consolas" panose="020B0609020204030204" pitchFamily="49" charset="0"/>
              </a:rPr>
              <a:t>), </a:t>
            </a:r>
            <a:r>
              <a:rPr lang="de-DE" sz="1600" dirty="0">
                <a:cs typeface="Consolas" panose="020B0609020204030204" pitchFamily="49" charset="0"/>
              </a:rPr>
              <a:t>die </a:t>
            </a:r>
            <a:r>
              <a:rPr lang="de-DE" sz="1600" dirty="0" smtClean="0">
                <a:cs typeface="Consolas" panose="020B0609020204030204" pitchFamily="49" charset="0"/>
              </a:rPr>
              <a:t>in den Feldern </a:t>
            </a:r>
            <a:r>
              <a:rPr lang="de-DE" sz="1600" dirty="0" err="1" smtClean="0">
                <a:cs typeface="Consolas" panose="020B0609020204030204" pitchFamily="49" charset="0"/>
              </a:rPr>
              <a:t>F_abc</a:t>
            </a:r>
            <a:r>
              <a:rPr lang="de-DE" sz="1600" dirty="0" smtClean="0"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cs typeface="Consolas" panose="020B0609020204030204" pitchFamily="49" charset="0"/>
              </a:rPr>
              <a:t>Fab</a:t>
            </a:r>
            <a:r>
              <a:rPr lang="de-DE" sz="1600" dirty="0" smtClean="0"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cs typeface="Consolas" panose="020B0609020204030204" pitchFamily="49" charset="0"/>
              </a:rPr>
              <a:t>F_a</a:t>
            </a:r>
            <a:r>
              <a:rPr lang="de-DE" sz="1600" dirty="0" smtClean="0">
                <a:cs typeface="Consolas" panose="020B0609020204030204" pitchFamily="49" charset="0"/>
              </a:rPr>
              <a:t> und der Variablen F die 3er, 2er und 1er Häufigkeiten und die Gesamtanzahl der gültigen Zeichen</a:t>
            </a:r>
            <a:r>
              <a:rPr lang="de-DE" sz="1600" dirty="0"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zählt. Nach der Zählung einer Kombination rücken die Buchstaben von b zu a und von c zu b auf, auf c wird ein neues Zeichen (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readchar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) gelesen. Stimmt ihre prozentuale Verteilung der Buchstaben in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F_a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mit der Verteilung aus der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Cäsarkodierung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überein, wenn Sie das Buch </a:t>
            </a:r>
            <a:r>
              <a:rPr lang="de-DE" sz="1600" dirty="0" err="1" smtClean="0">
                <a:latin typeface="+mn-lt"/>
                <a:cs typeface="Consolas" panose="020B0609020204030204" pitchFamily="49" charset="0"/>
              </a:rPr>
              <a:t>Mobi</a:t>
            </a:r>
            <a:r>
              <a:rPr lang="de-DE" sz="1600" dirty="0" smtClean="0">
                <a:latin typeface="+mn-lt"/>
                <a:cs typeface="Consolas" panose="020B0609020204030204" pitchFamily="49" charset="0"/>
              </a:rPr>
              <a:t> dick analysieren?</a:t>
            </a:r>
            <a:endParaRPr lang="de-DE" sz="1600" dirty="0"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2212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Lösungen</a:t>
            </a:r>
            <a:r>
              <a:rPr lang="en-US" dirty="0" smtClean="0"/>
              <a:t> – </a:t>
            </a:r>
            <a:r>
              <a:rPr lang="en-US" dirty="0" err="1" smtClean="0"/>
              <a:t>int</a:t>
            </a:r>
            <a:r>
              <a:rPr lang="en-US" dirty="0" smtClean="0"/>
              <a:t>-Array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" y="1052736"/>
            <a:ext cx="9108504" cy="4872608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NMAX 100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[NMAX];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</a:t>
            </a:r>
            <a:r>
              <a:rPr lang="de-DE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*a, int *b)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*a;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*a = *b;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*b =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l, int *f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			/*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l, int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f[]) */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i;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i&lt;l; i++){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if(i%10==0)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%6d, ",*(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f+i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	/*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%6d,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",f[i]); */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n, i,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j,k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if(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2 || (n =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[1])) &lt; 0)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%s &lt;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-permutation &gt;\n",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[0]);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	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(time(NULL));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i&lt;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NMAX;i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[i]=i;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(NMAX,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("\n\n");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i&lt;=n; i++)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j =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()%100;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k =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()%100;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[j], &amp;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[k]);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(NMAX,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39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49557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4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1. </a:t>
            </a:r>
            <a:r>
              <a:rPr lang="de-DE" sz="3600" dirty="0"/>
              <a:t>Auswertung Hausaufgabeserie </a:t>
            </a:r>
            <a:r>
              <a:rPr lang="de-DE" sz="3600" dirty="0" smtClean="0"/>
              <a:t>3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686800" cy="455509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i;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(x = -180.0;x &lt;=180.0; x +=15.0) {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/*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Berechnung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der Anzahl der Leerzeichen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jeden Funktionswert */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=sin(x/180.0*M_PI) *10 + 10;  /* Sinnvolle Werte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fuer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0-Linie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 Skalierung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=cos(x/180.0*M_PI) *10 + 10;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/* Ausgabe einer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Zeile;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fuer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jede Stelle wird Entscheidung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getroffen*/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= 0; i &lt;=20; i++){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if(i==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i==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/*  Test auf Sonderbehandlung gleiche Werte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putchar('*');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if( i==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/*  Test auf sin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('+');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if( i==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/*  Test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auf cos */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putchar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('x');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putchar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 '); /*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Leerzeichen */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}	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/* Ausgabe einer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am Ende der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Zeile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 /* oder putchar('\n'); */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8297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Lösungen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err="1" smtClean="0"/>
              <a:t>ndimd</a:t>
            </a:r>
            <a:r>
              <a:rPr lang="en-US" dirty="0" smtClean="0"/>
              <a:t>-Array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" y="1052736"/>
            <a:ext cx="9108504" cy="4872608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ctype.h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time.h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26 Buchstaben + Sonstige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27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alphabet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abcdefghijklmnopqrstuvwxyz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#";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F_abc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[N][N][N];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F_ab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[N][N];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F;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possiblechar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fcount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i, j, k;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(i=0;i&lt;N; i++) 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/*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initialisierung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der 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elder */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(j=0;j&lt;N;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(k=0;k&lt;N; k++)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F_abc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[i][j][k]=0;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F_ab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[i][j]=0;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[i]=0;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fcount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/* Zeichenweises Lesen und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zaehlen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(i=0;i&lt;N; i++)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%c: absolut %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Prozent: %.1lf\n",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alphabet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[i],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[i], (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[i]/F)*100);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40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494637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Lösungen</a:t>
            </a:r>
            <a:r>
              <a:rPr lang="en-US" dirty="0" smtClean="0"/>
              <a:t> 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" y="1052736"/>
            <a:ext cx="9108504" cy="4872608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possiblechar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 { /* ermittle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gueltiges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Zeichen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if(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/* Lese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gueltige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Zeichen ein und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ueberlese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andere, ermittle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Tabelle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c,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Ueberlese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nicht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gueltige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Zeichen und mehrere Leerzeichen*/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(((c =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&amp;&amp; (!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possiblechar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(c)))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if(c == EOF)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EOF;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%d \n", c);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(c &gt;= 'a'&amp;&amp;c &lt;= 'z')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- 'a';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(c &gt;= 'A'&amp;&amp;c &lt;= 'Z')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- 'A';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fcount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a, b, c;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 =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%d  %d\n", a, b);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 =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c != EOF; 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F_abc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[a][b][c]++;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F_ab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[a][b]++;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[a]++;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F++;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 = b;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b = c;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 =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readchar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%d  %d  %d\n", a, b, c);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41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718020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Lösungen</a:t>
            </a:r>
            <a:r>
              <a:rPr lang="en-US" dirty="0" smtClean="0"/>
              <a:t> – </a:t>
            </a:r>
            <a:r>
              <a:rPr lang="en-US" dirty="0" err="1" smtClean="0"/>
              <a:t>int</a:t>
            </a:r>
            <a:r>
              <a:rPr lang="en-US" dirty="0" smtClean="0"/>
              <a:t>-Array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" y="1052736"/>
            <a:ext cx="9108504" cy="4872608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fcount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/* Zeichenweises Lesen und </a:t>
            </a:r>
            <a:r>
              <a:rPr lang="de-DE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zaehlen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(i=0;i&lt;N; i++)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%c: absolut %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Prozent: %.1lf\n",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alphabet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[i],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[i], (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[i]/F)*100);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de-DE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42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059" y="1682104"/>
            <a:ext cx="2691446" cy="34360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5059489"/>
            <a:ext cx="6633023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7830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5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1. </a:t>
            </a:r>
            <a:r>
              <a:rPr lang="de-DE" sz="3600" dirty="0"/>
              <a:t>Auswertung Hausaufgabeserie </a:t>
            </a:r>
            <a:r>
              <a:rPr lang="de-DE" sz="3600" dirty="0" smtClean="0"/>
              <a:t>3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686800" cy="52629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600" dirty="0" smtClean="0">
                <a:latin typeface="+mn-lt"/>
                <a:cs typeface="Courier New" panose="02070309020205020404" pitchFamily="49" charset="0"/>
              </a:rPr>
              <a:t>Alternative Lösung:</a:t>
            </a:r>
          </a:p>
          <a:p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 Angepasste Funktion aus Vorlesung nach Ausgabe keine automatisches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 Ausgabe einer Anzahl von Leerzeichen ohne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;--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putchar (' ');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x;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=10; /* Sinnvolle Werte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Verschiebung 0-Linie und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Skalierung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(x = -180.0;x &lt;=180.0; x +=15.0) { /*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Steuerung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der Schrittweite */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/*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Berechnung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der Anzahl der Leerzeichen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jeden Funktionswert */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=sin(x/180.0*M_PI) *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=cos(x/180.0*M_PI) *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/* richtige Stelle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finden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 /* Test auf gleiche Werte sin == cos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,'*');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("\n");}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if(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 /* Erst sin dann cos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    /*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beruecksichtigen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der Differenz zwischen den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Funktionswerten*/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,'+');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ycos-ysin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,'x');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("\n");}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/* Erst cos dann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*/ 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,'x');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ysin-ycos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,'+');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("\n");}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0977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99792" y="6400800"/>
            <a:ext cx="5334000" cy="304800"/>
          </a:xfrm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6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1. Auswertung Hausaufgabeserie 3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48320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0"/>
            <a:r>
              <a:rPr lang="de-DE" sz="1400" dirty="0" smtClean="0"/>
              <a:t>3. Wir </a:t>
            </a:r>
            <a:r>
              <a:rPr lang="de-DE" sz="1400" dirty="0"/>
              <a:t>basteln uns ein </a:t>
            </a:r>
            <a:r>
              <a:rPr lang="de-DE" sz="1400" dirty="0" smtClean="0"/>
              <a:t>Grafikprogramm</a:t>
            </a:r>
            <a:r>
              <a:rPr lang="de-DE" sz="1400" dirty="0"/>
              <a:t>:</a:t>
            </a:r>
          </a:p>
          <a:p>
            <a:pPr lvl="0"/>
            <a:r>
              <a:rPr lang="de-DE" sz="1400" dirty="0"/>
              <a:t>(a) Schreiben sie eine </a:t>
            </a:r>
            <a:r>
              <a:rPr lang="de-DE" sz="1400" dirty="0" smtClean="0"/>
              <a:t>Funktion </a:t>
            </a: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contained</a:t>
            </a: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 x, double a, double b);</a:t>
            </a:r>
          </a:p>
          <a:p>
            <a:pPr lvl="0"/>
            <a:r>
              <a:rPr lang="de-DE" sz="1400" dirty="0"/>
              <a:t>die eine 1 liefert, falls x in dem geschlossenen Intervall [a; b] liegt und sonst 0. (Die Intervallgrenzen</a:t>
            </a:r>
          </a:p>
          <a:p>
            <a:pPr lvl="0"/>
            <a:r>
              <a:rPr lang="de-DE" sz="1400" dirty="0"/>
              <a:t>müssen nicht notwendigerweise in der richtigen Reihenfolge angegeben sein</a:t>
            </a:r>
            <a:r>
              <a:rPr lang="de-DE" sz="1400" dirty="0" smtClean="0"/>
              <a:t>.) (3 Punkte)</a:t>
            </a:r>
            <a:endParaRPr lang="de-DE" sz="1400" dirty="0"/>
          </a:p>
          <a:p>
            <a:pPr lvl="0"/>
            <a:r>
              <a:rPr lang="de-DE" sz="1400" dirty="0"/>
              <a:t>(b) Schreiben Sie eine </a:t>
            </a:r>
            <a:r>
              <a:rPr lang="de-DE" sz="1400" dirty="0" smtClean="0"/>
              <a:t>Funktion </a:t>
            </a:r>
          </a:p>
          <a:p>
            <a:pPr lvl="0"/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 x, double </a:t>
            </a: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y, double </a:t>
            </a:r>
            <a:r>
              <a:rPr lang="de-D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qx</a:t>
            </a: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qy</a:t>
            </a: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/>
            <a:r>
              <a:rPr lang="de-DE" sz="1400" dirty="0"/>
              <a:t>die eine 1 liefert, falls der Abstand zwischen dem Punkt X = (</a:t>
            </a:r>
            <a:r>
              <a:rPr lang="de-DE" sz="1400" dirty="0" smtClean="0"/>
              <a:t>x, </a:t>
            </a:r>
            <a:r>
              <a:rPr lang="de-DE" sz="1400" dirty="0"/>
              <a:t>y) und der Strecke PQ</a:t>
            </a:r>
          </a:p>
          <a:p>
            <a:pPr lvl="0"/>
            <a:r>
              <a:rPr lang="de-DE" sz="1400" dirty="0"/>
              <a:t>kleiner als 0.5 ist und sonst 0. (Hierbei gilt: P = (</a:t>
            </a:r>
            <a:r>
              <a:rPr lang="de-DE" sz="1400" dirty="0" err="1" smtClean="0"/>
              <a:t>px</a:t>
            </a:r>
            <a:r>
              <a:rPr lang="de-DE" sz="1400" dirty="0" smtClean="0"/>
              <a:t>, </a:t>
            </a:r>
            <a:r>
              <a:rPr lang="de-DE" sz="1400" dirty="0" err="1" smtClean="0"/>
              <a:t>py</a:t>
            </a:r>
            <a:r>
              <a:rPr lang="de-DE" sz="1400" dirty="0" smtClean="0"/>
              <a:t>), Q </a:t>
            </a:r>
            <a:r>
              <a:rPr lang="de-DE" sz="1400" dirty="0"/>
              <a:t>= (</a:t>
            </a:r>
            <a:r>
              <a:rPr lang="de-DE" sz="1400" dirty="0" err="1" smtClean="0"/>
              <a:t>qx</a:t>
            </a:r>
            <a:r>
              <a:rPr lang="de-DE" sz="1400" dirty="0" smtClean="0"/>
              <a:t>, </a:t>
            </a:r>
            <a:r>
              <a:rPr lang="de-DE" sz="1400" dirty="0" err="1"/>
              <a:t>qy</a:t>
            </a:r>
            <a:r>
              <a:rPr lang="de-DE" sz="1400" dirty="0" smtClean="0"/>
              <a:t>)).</a:t>
            </a:r>
          </a:p>
          <a:p>
            <a:pPr lvl="0"/>
            <a:r>
              <a:rPr lang="de-DE" sz="1400" dirty="0"/>
              <a:t>Hinweis: Sei </a:t>
            </a:r>
            <a:r>
              <a:rPr lang="de-DE" sz="1400" dirty="0" err="1"/>
              <a:t>ax</a:t>
            </a:r>
            <a:r>
              <a:rPr lang="de-DE" sz="1400" dirty="0"/>
              <a:t> + </a:t>
            </a:r>
            <a:r>
              <a:rPr lang="de-DE" sz="1400" dirty="0" err="1"/>
              <a:t>by</a:t>
            </a:r>
            <a:r>
              <a:rPr lang="de-DE" sz="1400" dirty="0"/>
              <a:t> + c = 0 die Koordinatenform der Geraden, die durch die </a:t>
            </a:r>
            <a:r>
              <a:rPr lang="de-DE" sz="1400" dirty="0" smtClean="0"/>
              <a:t>Punkte P, Q definiert </a:t>
            </a:r>
            <a:r>
              <a:rPr lang="de-DE" sz="1400" dirty="0"/>
              <a:t>ist. Dann ist d = ax0 + by0 + c der Abstand eines Punktes (x0; y0) von </a:t>
            </a:r>
            <a:r>
              <a:rPr lang="de-DE" sz="1400" dirty="0" smtClean="0"/>
              <a:t>dieser Geraden. (</a:t>
            </a:r>
            <a:r>
              <a:rPr lang="de-DE" sz="1400" dirty="0"/>
              <a:t>8</a:t>
            </a:r>
            <a:r>
              <a:rPr lang="de-DE" sz="1400" dirty="0" smtClean="0"/>
              <a:t> Punkte)</a:t>
            </a:r>
            <a:endParaRPr lang="de-DE" sz="1400" dirty="0"/>
          </a:p>
          <a:p>
            <a:pPr lvl="0"/>
            <a:r>
              <a:rPr lang="de-DE" sz="1400" dirty="0"/>
              <a:t>(c) Sei ein Rechteck durch seine linke untere Ecke (lx; </a:t>
            </a:r>
            <a:r>
              <a:rPr lang="de-DE" sz="1400" dirty="0" err="1"/>
              <a:t>uy</a:t>
            </a:r>
            <a:r>
              <a:rPr lang="de-DE" sz="1400" dirty="0"/>
              <a:t>) und seine rechte obere Ecke (</a:t>
            </a:r>
            <a:r>
              <a:rPr lang="de-DE" sz="1400" dirty="0" err="1"/>
              <a:t>rx</a:t>
            </a:r>
            <a:r>
              <a:rPr lang="de-DE" sz="1400" dirty="0"/>
              <a:t>; </a:t>
            </a:r>
            <a:r>
              <a:rPr lang="de-DE" sz="1400" dirty="0" err="1"/>
              <a:t>oy</a:t>
            </a:r>
            <a:r>
              <a:rPr lang="de-DE" sz="1400" dirty="0"/>
              <a:t>)</a:t>
            </a:r>
          </a:p>
          <a:p>
            <a:pPr lvl="0"/>
            <a:r>
              <a:rPr lang="de-DE" sz="1400" dirty="0" smtClean="0"/>
              <a:t>definiert</a:t>
            </a:r>
            <a:r>
              <a:rPr lang="de-DE" sz="1400" dirty="0"/>
              <a:t>. Schreiben Sie eine Funktion</a:t>
            </a:r>
          </a:p>
          <a:p>
            <a:pPr lvl="0"/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de-D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 x, double </a:t>
            </a: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y, double </a:t>
            </a: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lx, double </a:t>
            </a:r>
            <a:r>
              <a:rPr lang="de-D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uy</a:t>
            </a: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oy</a:t>
            </a: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de-DE" sz="1400" dirty="0"/>
              <a:t>die eine 1 liefert, falls der Abstand zwischen dem Punkt X = (x; y) und einer der vier Seiten</a:t>
            </a:r>
          </a:p>
          <a:p>
            <a:pPr lvl="0"/>
            <a:r>
              <a:rPr lang="de-DE" sz="1400" dirty="0"/>
              <a:t>eines so </a:t>
            </a:r>
            <a:r>
              <a:rPr lang="de-DE" sz="1400" dirty="0" err="1" smtClean="0"/>
              <a:t>defi</a:t>
            </a:r>
            <a:r>
              <a:rPr lang="de-DE" sz="1400" dirty="0" smtClean="0"/>
              <a:t> </a:t>
            </a:r>
            <a:r>
              <a:rPr lang="de-DE" sz="1400" dirty="0" err="1" smtClean="0"/>
              <a:t>nierten</a:t>
            </a:r>
            <a:r>
              <a:rPr lang="de-DE" sz="1400" dirty="0" smtClean="0"/>
              <a:t> </a:t>
            </a:r>
            <a:r>
              <a:rPr lang="de-DE" sz="1400" dirty="0"/>
              <a:t>Rechtecks kleiner 0.5 ist und sonst </a:t>
            </a:r>
            <a:r>
              <a:rPr lang="de-DE" sz="1400" dirty="0" smtClean="0"/>
              <a:t>0. (5 Punkte)</a:t>
            </a:r>
            <a:endParaRPr lang="de-DE" sz="1400" dirty="0"/>
          </a:p>
          <a:p>
            <a:pPr lvl="0"/>
            <a:r>
              <a:rPr lang="de-DE" sz="1400" dirty="0"/>
              <a:t>(d) Nutzen Sie die Funktionen um ein Programm zu schreiben, das folgende Ausgabe erzeugt:</a:t>
            </a:r>
          </a:p>
          <a:p>
            <a:pPr lvl="0"/>
            <a:r>
              <a:rPr lang="de-DE" sz="1400" dirty="0" smtClean="0"/>
              <a:t>								(15 Punkte )</a:t>
            </a:r>
            <a:endParaRPr lang="de-DE" sz="1400" dirty="0"/>
          </a:p>
          <a:p>
            <a:pPr lvl="0"/>
            <a:r>
              <a:rPr lang="de-DE" sz="1400" dirty="0" smtClean="0"/>
              <a:t>					Hinweis</a:t>
            </a:r>
            <a:r>
              <a:rPr lang="de-DE" sz="1400" dirty="0"/>
              <a:t>: die Schwierigkeit hier besteht darin, sich </a:t>
            </a:r>
            <a:endParaRPr lang="de-DE" sz="1400" dirty="0" smtClean="0"/>
          </a:p>
          <a:p>
            <a:pPr lvl="0"/>
            <a:r>
              <a:rPr lang="de-DE" sz="1400" dirty="0"/>
              <a:t>	</a:t>
            </a:r>
            <a:r>
              <a:rPr lang="de-DE" sz="1400" dirty="0" smtClean="0"/>
              <a:t>				zu </a:t>
            </a:r>
            <a:r>
              <a:rPr lang="de-DE" sz="1400" dirty="0"/>
              <a:t>überlegen, wie das Ergebnis von Funktionen</a:t>
            </a:r>
          </a:p>
          <a:p>
            <a:r>
              <a:rPr lang="de-DE" sz="1400" dirty="0" smtClean="0"/>
              <a:t>					wie </a:t>
            </a:r>
            <a:r>
              <a:rPr lang="de-DE" sz="1400" dirty="0" err="1" smtClean="0"/>
              <a:t>line</a:t>
            </a:r>
            <a:r>
              <a:rPr lang="de-DE" sz="1400" dirty="0" smtClean="0"/>
              <a:t> </a:t>
            </a:r>
            <a:r>
              <a:rPr lang="de-DE" sz="1400" dirty="0"/>
              <a:t>oder </a:t>
            </a:r>
            <a:r>
              <a:rPr lang="de-DE" sz="1400" dirty="0" err="1"/>
              <a:t>rectangle</a:t>
            </a:r>
            <a:r>
              <a:rPr lang="de-DE" sz="1400" dirty="0"/>
              <a:t> genutzt werden kann, </a:t>
            </a:r>
            <a:endParaRPr lang="de-DE" sz="1400" dirty="0" smtClean="0"/>
          </a:p>
          <a:p>
            <a:r>
              <a:rPr lang="de-DE" sz="1400" dirty="0"/>
              <a:t>	</a:t>
            </a:r>
            <a:r>
              <a:rPr lang="de-DE" sz="1400" dirty="0" smtClean="0"/>
              <a:t>				um </a:t>
            </a:r>
            <a:r>
              <a:rPr lang="de-DE" sz="1400" dirty="0"/>
              <a:t>Ausgabezeichen an der </a:t>
            </a:r>
            <a:r>
              <a:rPr lang="de-DE" sz="1400" dirty="0" smtClean="0"/>
              <a:t>richtigen Stelle </a:t>
            </a:r>
            <a:r>
              <a:rPr lang="de-DE" sz="1400" dirty="0"/>
              <a:t>zu </a:t>
            </a:r>
            <a:endParaRPr lang="de-DE" sz="1400" dirty="0" smtClean="0"/>
          </a:p>
          <a:p>
            <a:r>
              <a:rPr lang="de-DE" sz="1400" dirty="0"/>
              <a:t>	</a:t>
            </a:r>
            <a:r>
              <a:rPr lang="de-DE" sz="1400" dirty="0" smtClean="0"/>
              <a:t>				erzeugen</a:t>
            </a:r>
            <a:r>
              <a:rPr lang="de-DE" sz="1400" dirty="0"/>
              <a:t>.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6804248" y="2492896"/>
            <a:ext cx="288032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606070"/>
            <a:ext cx="1538652" cy="2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0881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7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1. </a:t>
            </a:r>
            <a:r>
              <a:rPr lang="de-DE" sz="3600" dirty="0"/>
              <a:t>Auswertung Hausaufgabeserie </a:t>
            </a:r>
            <a:r>
              <a:rPr lang="de-DE" sz="3600" dirty="0" smtClean="0"/>
              <a:t>3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16970" y="1142999"/>
            <a:ext cx="8686800" cy="47089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math.h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Musterloesung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Prof Kirste */</a:t>
            </a: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Beachtung beider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Faelle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(double x, double a, double b) 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a &lt; b ? (x &gt;= a &amp;&amp; x &lt;= b) :  (x &gt;= b &amp;&amp; x &lt;= a);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Bestimmung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von Parameter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b, c, d der Koordinatenform der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Geradengleichung, Normierung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des Abstandes um sinnvolles d zu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haben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(double x, double y,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l, a, b, c, d;</a:t>
            </a: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l 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a 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/ l;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b 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/ l;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c  = -(a*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 b*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d  = a*x + b*y + c;</a:t>
            </a: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(d*d) &lt; 0.5 &amp;&amp;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x,px,qx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y,py,qy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1298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8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1. </a:t>
            </a:r>
            <a:r>
              <a:rPr lang="de-DE" sz="3600" dirty="0"/>
              <a:t>Auswertung Hausaufgabeserie </a:t>
            </a:r>
            <a:r>
              <a:rPr lang="de-DE" sz="3600" dirty="0" smtClean="0"/>
              <a:t>3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142154"/>
            <a:ext cx="8686800" cy="544764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jede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Seite des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Rechtecks ist Strecke */  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(double x, double y, double lx,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x,y,lx,uy,lx,oy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||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x,y,rx,uy,rx,oy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||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x,y,lx,uy,rx,uy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||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x,y,lx,oy,rx,oy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Bildaufbau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hier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aus 5 Rechtecken und 3 Linien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(double x, double y) 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(x,y,5,0,35,15)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house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||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(x,y,17,0,23,10)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||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(x,y,8,5,14,12) 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||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(x,y,26,5,32,12) 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||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(x,y,5,15,10,20) 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roof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||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(x,y,35,15,30,20)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roof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||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(x,y,10,20,30,20)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roof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top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||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(x,y,14,20,18,24);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chimney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double xx;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double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Ausgabe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des Bildes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(Entscheidung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jede Position in jeder Zeile )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=24;yy&gt;=0;yy-=1) 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(xx=0;xx&lt;=40;xx+=1)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xx,yy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)?'*':' ');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putchar('\n');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04628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- 9.Übung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9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0963"/>
            <a:ext cx="7848600" cy="1066800"/>
          </a:xfrm>
        </p:spPr>
        <p:txBody>
          <a:bodyPr/>
          <a:lstStyle/>
          <a:p>
            <a:r>
              <a:rPr lang="de-DE" sz="3600" dirty="0" smtClean="0"/>
              <a:t>1. </a:t>
            </a:r>
            <a:r>
              <a:rPr lang="de-DE" sz="3600" dirty="0"/>
              <a:t>Auswertung Hausaufgabeserie </a:t>
            </a:r>
            <a:r>
              <a:rPr lang="de-DE" sz="3600" dirty="0" smtClean="0"/>
              <a:t>3</a:t>
            </a:r>
            <a:endParaRPr lang="de-DE" i="1" baseline="30000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16970" y="1142999"/>
            <a:ext cx="8686800" cy="34470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Lösung :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math.h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/* Beachtung beider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Faelle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(double x, double a, double b){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double h;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if(a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 b 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 * tauschen  von a und b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h = a;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a = b;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b = h;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/* Test funktioniert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so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a &lt;= b */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if( x &gt;= a &amp;&amp; x &lt;= b)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0687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">
      <a:dk1>
        <a:srgbClr val="000000"/>
      </a:dk1>
      <a:lt1>
        <a:srgbClr val="FFFF99"/>
      </a:lt1>
      <a:dk2>
        <a:srgbClr val="616161"/>
      </a:dk2>
      <a:lt2>
        <a:srgbClr val="FFFFCC"/>
      </a:lt2>
      <a:accent1>
        <a:srgbClr val="009999"/>
      </a:accent1>
      <a:accent2>
        <a:srgbClr val="FF9933"/>
      </a:accent2>
      <a:accent3>
        <a:srgbClr val="FFFFCA"/>
      </a:accent3>
      <a:accent4>
        <a:srgbClr val="000000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Mod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r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W:\OFFICE97\Vorlagen\Designs\MODERN.POT</Template>
  <TotalTime>0</TotalTime>
  <Words>3672</Words>
  <Application>Microsoft Office PowerPoint</Application>
  <PresentationFormat>Bildschirmpräsentation (4:3)</PresentationFormat>
  <Paragraphs>1110</Paragraphs>
  <Slides>42</Slides>
  <Notes>38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50" baseType="lpstr">
      <vt:lpstr>Arial</vt:lpstr>
      <vt:lpstr>Cambria Math</vt:lpstr>
      <vt:lpstr>Consolas</vt:lpstr>
      <vt:lpstr>Courier New</vt:lpstr>
      <vt:lpstr>Times</vt:lpstr>
      <vt:lpstr>Times New Roman</vt:lpstr>
      <vt:lpstr>Wingdings</vt:lpstr>
      <vt:lpstr>Modern</vt:lpstr>
      <vt:lpstr>9. Übung </vt:lpstr>
      <vt:lpstr>1. Auswertung Hausaufgabeserie 3</vt:lpstr>
      <vt:lpstr>1. Auswertung Hausaufgabeserie 3</vt:lpstr>
      <vt:lpstr>1. Auswertung Hausaufgabeserie 3</vt:lpstr>
      <vt:lpstr>1. Auswertung Hausaufgabeserie 3</vt:lpstr>
      <vt:lpstr>1. Auswertung Hausaufgabeserie 3</vt:lpstr>
      <vt:lpstr>1. Auswertung Hausaufgabeserie 3</vt:lpstr>
      <vt:lpstr>1. Auswertung Hausaufgabeserie 3</vt:lpstr>
      <vt:lpstr>1. Auswertung Hausaufgabeserie 3</vt:lpstr>
      <vt:lpstr>1. Auswertung Hausaufgabeserie 3</vt:lpstr>
      <vt:lpstr>1. Auswertung Hausaufgabeserie 3</vt:lpstr>
      <vt:lpstr>1. Auswertung Hausaufgabeserie 3</vt:lpstr>
      <vt:lpstr>2. Ideen zu Hausaufgabenserie 4</vt:lpstr>
      <vt:lpstr>2. Ideen zu Hausaufgabeserie 4</vt:lpstr>
      <vt:lpstr>2. Ideen zu Hausaufgabenserie 5</vt:lpstr>
      <vt:lpstr>2. Ideen Hausaufgabenserie 4</vt:lpstr>
      <vt:lpstr>2. Ideen Hausaufgabenserie 4</vt:lpstr>
      <vt:lpstr>2. Ideen Hausaufgabenserie 4</vt:lpstr>
      <vt:lpstr>2. Ideen Hausaufgabenserie 4</vt:lpstr>
      <vt:lpstr>3. Cäsar-Kodierung</vt:lpstr>
      <vt:lpstr>3. Cäsar-Kodierung</vt:lpstr>
      <vt:lpstr>3. Cäsar-Kodierung mit Funktion</vt:lpstr>
      <vt:lpstr>3. Cäsar-Dekodierung</vt:lpstr>
      <vt:lpstr>3. Cäsar-Dekodierung</vt:lpstr>
      <vt:lpstr>3. Cäsar-Dekodierung</vt:lpstr>
      <vt:lpstr>3. Cäsar-Dekodierung</vt:lpstr>
      <vt:lpstr>4. Felder</vt:lpstr>
      <vt:lpstr>4. Felder und Referenzen</vt:lpstr>
      <vt:lpstr>3. Felder und Referenzen</vt:lpstr>
      <vt:lpstr>3. Felder und Referenzen</vt:lpstr>
      <vt:lpstr>3. Felder und Referenzen</vt:lpstr>
      <vt:lpstr>3. Felder und Referenzen</vt:lpstr>
      <vt:lpstr>3. Felder und Referenzen</vt:lpstr>
      <vt:lpstr>3. Felder und Referenzen</vt:lpstr>
      <vt:lpstr>4. Felder und Referenzen</vt:lpstr>
      <vt:lpstr>3. Felder und Referenzen</vt:lpstr>
      <vt:lpstr>4. Aufgaben</vt:lpstr>
      <vt:lpstr>4. Aufgaben</vt:lpstr>
      <vt:lpstr>5. Lösungen – int-Array</vt:lpstr>
      <vt:lpstr>5. Lösungen –ndimd-Array</vt:lpstr>
      <vt:lpstr>5. Lösungen </vt:lpstr>
      <vt:lpstr>5. Lösungen – int-Array</vt:lpstr>
    </vt:vector>
  </TitlesOfParts>
  <Company>FBIN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Imperative Programmierung</dc:title>
  <dc:creator>karstens</dc:creator>
  <cp:lastModifiedBy>Bernd</cp:lastModifiedBy>
  <cp:revision>396</cp:revision>
  <cp:lastPrinted>2017-11-27T16:22:51Z</cp:lastPrinted>
  <dcterms:created xsi:type="dcterms:W3CDTF">2002-03-21T15:48:13Z</dcterms:created>
  <dcterms:modified xsi:type="dcterms:W3CDTF">2019-12-11T09:36:16Z</dcterms:modified>
</cp:coreProperties>
</file>