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614" r:id="rId3"/>
    <p:sldId id="615" r:id="rId4"/>
    <p:sldId id="616" r:id="rId5"/>
    <p:sldId id="617" r:id="rId6"/>
    <p:sldId id="618" r:id="rId7"/>
    <p:sldId id="583" r:id="rId8"/>
    <p:sldId id="587" r:id="rId9"/>
    <p:sldId id="588" r:id="rId10"/>
    <p:sldId id="594" r:id="rId11"/>
    <p:sldId id="589" r:id="rId12"/>
    <p:sldId id="610" r:id="rId13"/>
    <p:sldId id="611" r:id="rId14"/>
    <p:sldId id="612" r:id="rId15"/>
    <p:sldId id="613" r:id="rId16"/>
    <p:sldId id="601" r:id="rId17"/>
    <p:sldId id="602" r:id="rId18"/>
    <p:sldId id="603" r:id="rId19"/>
    <p:sldId id="604" r:id="rId20"/>
    <p:sldId id="619" r:id="rId21"/>
    <p:sldId id="620" r:id="rId2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Karstens" initials="B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6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13:34:59.917" idx="1">
    <p:pos x="10" y="10"/>
    <p:text>8, 5, 15,?, ?, 24, ?</p:text>
    <p:extLst>
      <p:ext uri="{C676402C-5697-4E1C-873F-D02D1690AC5C}">
        <p15:threadingInfo xmlns:p15="http://schemas.microsoft.com/office/powerpoint/2012/main" timeZoneBias="-60"/>
      </p:ext>
    </p:extLst>
  </p:cm>
  <p:cm authorId="1" dt="2017-12-11T13:35:56.255" idx="2">
    <p:pos x="10" y="146"/>
    <p:text>9,5,16, 6, 23, 25, 46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13:34:59.917" idx="1">
    <p:pos x="10" y="10"/>
    <p:text>8, 5, 15,?, ?, 24, ?</p:text>
    <p:extLst>
      <p:ext uri="{C676402C-5697-4E1C-873F-D02D1690AC5C}">
        <p15:threadingInfo xmlns:p15="http://schemas.microsoft.com/office/powerpoint/2012/main" timeZoneBias="-60"/>
      </p:ext>
    </p:extLst>
  </p:cm>
  <p:cm authorId="1" dt="2017-12-11T13:35:56.255" idx="2">
    <p:pos x="10" y="146"/>
    <p:text>9,5,16, 6, 23, 25, 46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2" rIns="95528" bIns="47762" numCol="1" anchor="t" anchorCtr="0" compatLnSpc="1">
            <a:prstTxWarp prst="textNoShape">
              <a:avLst/>
            </a:prstTxWarp>
          </a:bodyPr>
          <a:lstStyle>
            <a:lvl1pPr defTabSz="95563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5" y="1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2" rIns="95528" bIns="47762" numCol="1" anchor="t" anchorCtr="0" compatLnSpc="1">
            <a:prstTxWarp prst="textNoShape">
              <a:avLst/>
            </a:prstTxWarp>
          </a:bodyPr>
          <a:lstStyle>
            <a:lvl1pPr algn="r" defTabSz="95563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2" rIns="95528" bIns="47762" numCol="1" anchor="b" anchorCtr="0" compatLnSpc="1">
            <a:prstTxWarp prst="textNoShape">
              <a:avLst/>
            </a:prstTxWarp>
          </a:bodyPr>
          <a:lstStyle>
            <a:lvl1pPr defTabSz="95563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5" y="9430306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2" rIns="95528" bIns="47762" numCol="1" anchor="b" anchorCtr="0" compatLnSpc="1">
            <a:prstTxWarp prst="textNoShape">
              <a:avLst/>
            </a:prstTxWarp>
          </a:bodyPr>
          <a:lstStyle>
            <a:lvl1pPr algn="r" defTabSz="955638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8" tIns="47762" rIns="95528" bIns="47762" numCol="1" anchor="t" anchorCtr="0" compatLnSpc="1">
            <a:prstTxWarp prst="textNoShape">
              <a:avLst/>
            </a:prstTxWarp>
          </a:bodyPr>
          <a:lstStyle>
            <a:lvl1pPr defTabSz="9556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1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8" tIns="47762" rIns="95528" bIns="47762" numCol="1" anchor="t" anchorCtr="0" compatLnSpc="1">
            <a:prstTxWarp prst="textNoShape">
              <a:avLst/>
            </a:prstTxWarp>
          </a:bodyPr>
          <a:lstStyle>
            <a:lvl1pPr algn="r" defTabSz="9556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99" y="4715153"/>
            <a:ext cx="4987079" cy="44669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8" tIns="47762" rIns="95528" bIns="47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8" tIns="47762" rIns="95528" bIns="47762" numCol="1" anchor="b" anchorCtr="0" compatLnSpc="1">
            <a:prstTxWarp prst="textNoShape">
              <a:avLst/>
            </a:prstTxWarp>
          </a:bodyPr>
          <a:lstStyle>
            <a:lvl1pPr defTabSz="9556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0306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8" tIns="47762" rIns="95528" bIns="47762" numCol="1" anchor="b" anchorCtr="0" compatLnSpc="1">
            <a:prstTxWarp prst="textNoShape">
              <a:avLst/>
            </a:prstTxWarp>
          </a:bodyPr>
          <a:lstStyle>
            <a:lvl1pPr algn="r" defTabSz="9556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7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8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6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50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16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- 10.Übung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6784" cy="304800"/>
          </a:xfrm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 smtClean="0"/>
              <a:t>10.</a:t>
            </a:r>
            <a:r>
              <a:rPr lang="de-DE" sz="3600" dirty="0" smtClean="0">
                <a:solidFill>
                  <a:srgbClr val="00B050"/>
                </a:solidFill>
              </a:rPr>
              <a:t> </a:t>
            </a:r>
            <a:r>
              <a:rPr lang="de-DE" sz="3600" dirty="0" smtClean="0"/>
              <a:t>Übung 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05678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Strukturen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Felder</a:t>
            </a:r>
            <a:r>
              <a:rPr lang="de-DE" sz="2800" dirty="0"/>
              <a:t>, Referenzen und Adressen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Alte Klausuraufgaben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(</a:t>
            </a:r>
            <a:r>
              <a:rPr lang="de-DE" sz="2800" dirty="0"/>
              <a:t>W</a:t>
            </a:r>
            <a:r>
              <a:rPr lang="de-DE" sz="2800" dirty="0" smtClean="0"/>
              <a:t>eiterarbeit an Programmieraufgaben letzte Übung)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75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3) Gegeben sei die folgende Deklaration eines Feldes: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	(9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Vervollständigen Sie die folgende Tabelle, in dem Sie den Typ, die Adresse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die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Objektgröße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der folgenden Ausdrücke angeben.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[0][0],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][1],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][2],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][3], </a:t>
            </a:r>
            <a:endParaRPr lang="de-DE" sz="1600" dirty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cs typeface="Consolas" panose="020B0609020204030204" pitchFamily="49" charset="0"/>
              </a:rPr>
              <a:t>[1][</a:t>
            </a:r>
            <a:r>
              <a:rPr lang="de-DE" sz="1600" dirty="0">
                <a:solidFill>
                  <a:srgbClr val="FF0000"/>
                </a:solidFill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cs typeface="Consolas" panose="020B0609020204030204" pitchFamily="49" charset="0"/>
              </a:rPr>
              <a:t>[2][0]</a:t>
            </a:r>
            <a:r>
              <a:rPr lang="de-DE" sz="1600" dirty="0" smtClean="0">
                <a:cs typeface="Consolas" panose="020B0609020204030204" pitchFamily="49" charset="0"/>
              </a:rPr>
              <a:t>,</a:t>
            </a:r>
            <a:r>
              <a:rPr lang="de-DE" sz="1600" dirty="0" smtClean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  <a:endParaRPr lang="de-DE" sz="1600" dirty="0" smtClean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[3][0</a:t>
            </a:r>
            <a:r>
              <a:rPr lang="de-DE" sz="1600" dirty="0">
                <a:cs typeface="Consolas" panose="020B0609020204030204" pitchFamily="49" charset="0"/>
              </a:rPr>
              <a:t>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endParaRPr lang="de-DE" sz="1600" dirty="0"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47343"/>
              </p:ext>
            </p:extLst>
          </p:nvPr>
        </p:nvGraphicFramePr>
        <p:xfrm>
          <a:off x="571500" y="2614750"/>
          <a:ext cx="6858000" cy="22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p+24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p+32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(*)[5][4]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4250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4909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int i, j;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[5][4]; /* IEEE 754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(*p1)[4], *p2, *p3, *p4;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(*p5)[5][4];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(i=0; i&lt;5;i++)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(j=0;j &lt;4;j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][j]=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i*10+j; 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Feld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gefuellt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mit Werten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p2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p3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[1][2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[0][0]...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[0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][4],[1][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],[1][1]   6 Werte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ueberlesen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p4 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[2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/* [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0]-4 Werte,[1] – 4 Werte (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[0][0]... [0][4],[1][0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]...[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][4] ) 8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Werte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p5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ist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/* Wert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(*(*p1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und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eile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(*(*p1) + 1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p1 ist %d, Wert: %f, %f\n",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*p1, (*(*p1)), (*(*p1) + 1));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p2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*p2, *p2, (p2-&amp;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p3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*p3, *p3, (p3-&amp;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p4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*p4, *p4, (p4-&amp;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p5 ist %d, Wert: %f\n",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*p5,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*(*(*p5)));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60" y="1916832"/>
            <a:ext cx="3467100" cy="12763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971" y="2111658"/>
            <a:ext cx="3441277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6393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4476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Bestimmen Sie basierend auf dem folgenden Quelltextfragment, den Typ, die 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Speicheradresse</a:t>
            </a:r>
            <a:endParaRPr lang="de-DE" sz="14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sowie die Objektgröße (in Byte) der Ausdrücke in der Tabelle.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	(10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a[10][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(10 Minuten selbstständig)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2699"/>
              </p:ext>
            </p:extLst>
          </p:nvPr>
        </p:nvGraphicFramePr>
        <p:xfrm>
          <a:off x="395536" y="2296027"/>
          <a:ext cx="6858000" cy="261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a[0][0]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*(a+1)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a[3]+2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506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2014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Bestimmen Sie basierend auf dem folgenden Quelltextfragment, den Typ, die 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Speicheradresse</a:t>
            </a:r>
            <a:endParaRPr lang="de-DE" sz="14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sowie die Objektgröße (in Byte) der Ausdrücke in der Tabelle.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	(10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a[10][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( 10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minuten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69780"/>
              </p:ext>
            </p:extLst>
          </p:nvPr>
        </p:nvGraphicFramePr>
        <p:xfrm>
          <a:off x="395536" y="2296027"/>
          <a:ext cx="6858000" cy="261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7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14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a[0][0]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 (*)[10][5]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 (*)[5]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*(a+1)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 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x+20 </a:t>
                      </a:r>
                      <a:r>
                        <a:rPr lang="de-DE" sz="1000" dirty="0" smtClean="0"/>
                        <a:t>(5x4Bytes)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a[3]+2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 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x+68 </a:t>
                      </a:r>
                      <a:r>
                        <a:rPr lang="de-DE" sz="1000" dirty="0" smtClean="0"/>
                        <a:t>((3*5+2)*4</a:t>
                      </a:r>
                      <a:r>
                        <a:rPr lang="de-DE" sz="1000" baseline="0" dirty="0" smtClean="0"/>
                        <a:t> Bytes)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 (*)[5]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x+100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8938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847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Kreuzen Sie alle Aussagen an, die wahr sind. 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	(2 Punkte)</a:t>
            </a:r>
            <a:endParaRPr lang="de-DE" sz="1400" dirty="0">
              <a:latin typeface="+mn-lt"/>
              <a:cs typeface="Consolas" panose="020B0609020204030204" pitchFamily="49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1200" dirty="0" smtClean="0">
                <a:latin typeface="+mn-lt"/>
                <a:cs typeface="Consolas" panose="020B0609020204030204" pitchFamily="49" charset="0"/>
              </a:rPr>
              <a:t>Strukturvariablen 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werden Call-</a:t>
            </a:r>
            <a:r>
              <a:rPr lang="de-DE" sz="1200" dirty="0" err="1">
                <a:latin typeface="+mn-lt"/>
                <a:cs typeface="Consolas" panose="020B0609020204030204" pitchFamily="49" charset="0"/>
              </a:rPr>
              <a:t>by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-Reference an eine Funktion übergeben.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1200" dirty="0" smtClean="0">
                <a:latin typeface="+mn-lt"/>
                <a:cs typeface="Consolas" panose="020B0609020204030204" pitchFamily="49" charset="0"/>
              </a:rPr>
              <a:t>Der Wert 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einer </a:t>
            </a:r>
            <a:r>
              <a:rPr lang="de-DE" sz="1200" dirty="0" err="1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-Variablen wird bei der Übergabe an eine Prozedur in die </a:t>
            </a:r>
            <a:r>
              <a:rPr lang="de-DE" sz="1200" dirty="0" smtClean="0">
                <a:latin typeface="+mn-lt"/>
                <a:cs typeface="Consolas" panose="020B0609020204030204" pitchFamily="49" charset="0"/>
              </a:rPr>
              <a:t>lokale Variable 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kopiert.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1200" dirty="0" smtClean="0">
                <a:latin typeface="+mn-lt"/>
                <a:cs typeface="Consolas" panose="020B0609020204030204" pitchFamily="49" charset="0"/>
              </a:rPr>
              <a:t>Der 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Ausdruck &amp;x liefert eine Referenz auf die Variable x.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e-DE" sz="1200" dirty="0" smtClean="0">
                <a:latin typeface="+mn-lt"/>
                <a:cs typeface="Consolas" panose="020B0609020204030204" pitchFamily="49" charset="0"/>
              </a:rPr>
              <a:t>Funktionen </a:t>
            </a:r>
            <a:r>
              <a:rPr lang="de-DE" sz="1200" dirty="0">
                <a:latin typeface="+mn-lt"/>
                <a:cs typeface="Consolas" panose="020B0609020204030204" pitchFamily="49" charset="0"/>
              </a:rPr>
              <a:t>können nicht als Referenz an eine Prozedur übergeben </a:t>
            </a:r>
            <a:r>
              <a:rPr lang="de-DE" sz="1200" dirty="0" smtClean="0">
                <a:latin typeface="+mn-lt"/>
                <a:cs typeface="Consolas" panose="020B0609020204030204" pitchFamily="49" charset="0"/>
              </a:rPr>
              <a:t>werden</a:t>
            </a:r>
            <a:r>
              <a:rPr lang="de-DE" sz="1400" dirty="0">
                <a:latin typeface="+mn-lt"/>
                <a:cs typeface="Consolas" panose="020B0609020204030204" pitchFamily="49" charset="0"/>
              </a:rPr>
              <a:t>.</a:t>
            </a:r>
            <a:endParaRPr lang="de-DE" sz="14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4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dirty="0" smtClean="0">
                <a:latin typeface="+mn-lt"/>
                <a:cs typeface="Consolas" panose="020B0609020204030204" pitchFamily="49" charset="0"/>
              </a:rPr>
              <a:t>Gegeben </a:t>
            </a:r>
            <a:r>
              <a:rPr lang="de-DE" sz="1400" dirty="0">
                <a:latin typeface="+mn-lt"/>
                <a:cs typeface="Consolas" panose="020B0609020204030204" pitchFamily="49" charset="0"/>
              </a:rPr>
              <a:t>sei das folgende Quelltextfragment. Bestimmen Sie den Wert der Variablen x 3 Punkte</a:t>
            </a: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und y nach dem Aufruf der Prozedur </a:t>
            </a:r>
            <a:r>
              <a:rPr lang="de-DE" sz="1400" dirty="0" err="1">
                <a:latin typeface="+mn-lt"/>
                <a:cs typeface="Consolas" panose="020B0609020204030204" pitchFamily="49" charset="0"/>
              </a:rPr>
              <a:t>swap</a:t>
            </a:r>
            <a:r>
              <a:rPr lang="de-DE" sz="1400" dirty="0">
                <a:latin typeface="+mn-lt"/>
                <a:cs typeface="Consolas" panose="020B0609020204030204" pitchFamily="49" charset="0"/>
              </a:rPr>
              <a:t>. Nennen Sie außerdem die Methode für die</a:t>
            </a: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Parameterübergabe an die Prozedur </a:t>
            </a:r>
            <a:r>
              <a:rPr lang="de-DE" sz="1400" dirty="0" err="1">
                <a:latin typeface="+mn-lt"/>
                <a:cs typeface="Consolas" panose="020B0609020204030204" pitchFamily="49" charset="0"/>
              </a:rPr>
              <a:t>swap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. (3 Punkte)</a:t>
            </a:r>
            <a:endParaRPr lang="de-DE" sz="14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	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x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= 				y= 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Implementieren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Sie eine Prozedur </a:t>
            </a:r>
            <a:r>
              <a:rPr lang="de-DE" sz="1600" dirty="0" err="1">
                <a:latin typeface="+mn-lt"/>
                <a:cs typeface="Consolas" panose="020B0609020204030204" pitchFamily="49" charset="0"/>
              </a:rPr>
              <a:t>matrixMult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, die drei Matrizen Call-</a:t>
            </a:r>
            <a:r>
              <a:rPr lang="de-DE" sz="1600" dirty="0" err="1">
                <a:latin typeface="+mn-lt"/>
                <a:cs typeface="Consolas" panose="020B0609020204030204" pitchFamily="49" charset="0"/>
              </a:rPr>
              <a:t>by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-Reference über-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geben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bekommt. Dabei sollen die ersten beiden Matrizen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n x k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und k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x m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Dimensionen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enthalten. Die Prozedur soll die beiden Matrizen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multiplizieren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und das Ergebnis in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der dritten übergebenen Matrix speichern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 ( 5 Punkte)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629602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963745"/>
            <a:ext cx="435556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0468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37240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400" dirty="0" smtClean="0">
                <a:latin typeface="+mn-lt"/>
                <a:cs typeface="Consolas" panose="020B0609020204030204" pitchFamily="49" charset="0"/>
              </a:rPr>
              <a:t>Nein-ja-ja-nein</a:t>
            </a:r>
          </a:p>
          <a:p>
            <a:pPr marL="457200" indent="-457200"/>
            <a:r>
              <a:rPr lang="de-DE" sz="1400" dirty="0">
                <a:latin typeface="+mn-lt"/>
                <a:cs typeface="Consolas" panose="020B0609020204030204" pitchFamily="49" charset="0"/>
              </a:rPr>
              <a:t>x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=0, y=1 , Call-</a:t>
            </a:r>
            <a:r>
              <a:rPr lang="de-DE" sz="1400" dirty="0" err="1" smtClean="0">
                <a:latin typeface="+mn-lt"/>
                <a:cs typeface="Consolas" panose="020B0609020204030204" pitchFamily="49" charset="0"/>
              </a:rPr>
              <a:t>by</a:t>
            </a:r>
            <a:r>
              <a:rPr lang="de-DE" sz="1400" dirty="0" smtClean="0">
                <a:latin typeface="+mn-lt"/>
                <a:cs typeface="Consolas" panose="020B0609020204030204" pitchFamily="49" charset="0"/>
              </a:rPr>
              <a:t>-Value hier keine Änderung!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matrixMult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A[N][K],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B[K][M],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C[N][M]) {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i, j, k;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(i=0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i&lt;N; i++)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(j=0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j&lt;M;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(C[i][j]=0 , k=0; k&lt;K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k++)</a:t>
            </a:r>
          </a:p>
          <a:p>
            <a:pPr marL="457200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C[i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][j]+=A[i][k]*B[k][j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63745"/>
            <a:ext cx="435556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15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</a:t>
            </a:r>
            <a:r>
              <a:rPr lang="de-DE" sz="3600" dirty="0"/>
              <a:t>A</a:t>
            </a:r>
            <a:r>
              <a:rPr lang="de-DE" sz="3600" dirty="0" smtClean="0"/>
              <a:t>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8156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b="1" dirty="0">
                <a:latin typeface="LMSans10-Bold"/>
              </a:rPr>
              <a:t>1.2 Adressberechnung und mehrdimensionale </a:t>
            </a:r>
            <a:r>
              <a:rPr lang="de-DE" sz="1200" b="1" dirty="0" smtClean="0">
                <a:latin typeface="LMSans10-Bold"/>
              </a:rPr>
              <a:t>Felder  </a:t>
            </a:r>
            <a:endParaRPr lang="de-DE" sz="1100" b="1" dirty="0">
              <a:latin typeface="LMRoman10-Bold"/>
            </a:endParaRPr>
          </a:p>
          <a:p>
            <a:pPr marL="228600" indent="-228600">
              <a:buAutoNum type="arabicParenR"/>
            </a:pPr>
            <a:r>
              <a:rPr lang="de-DE" sz="1200" dirty="0" smtClean="0">
                <a:latin typeface="LMRoman12-Regular"/>
              </a:rPr>
              <a:t>Welche </a:t>
            </a:r>
            <a:r>
              <a:rPr lang="de-DE" sz="1200" dirty="0">
                <a:latin typeface="LMRoman12-Regular"/>
              </a:rPr>
              <a:t>Ausgaben erzeugt das Programm? Kennzeichnen Sie dabei </a:t>
            </a:r>
            <a:r>
              <a:rPr lang="de-DE" sz="1200" dirty="0" smtClean="0">
                <a:latin typeface="LMRoman12-Regular"/>
              </a:rPr>
              <a:t>fehlerhafte Werte </a:t>
            </a:r>
            <a:r>
              <a:rPr lang="de-DE" sz="1200" dirty="0">
                <a:latin typeface="LMRoman12-Regular"/>
              </a:rPr>
              <a:t>und falsche </a:t>
            </a:r>
            <a:r>
              <a:rPr lang="de-DE" sz="1200" dirty="0" err="1">
                <a:latin typeface="LMRoman12-Regular"/>
              </a:rPr>
              <a:t>Dereferenzierungen</a:t>
            </a:r>
            <a:r>
              <a:rPr lang="de-DE" sz="1200" dirty="0">
                <a:latin typeface="LMRoman12-Regular"/>
              </a:rPr>
              <a:t>! </a:t>
            </a:r>
            <a:endParaRPr lang="de-DE" sz="1200" dirty="0" smtClean="0">
              <a:latin typeface="LMRoman12-Regular"/>
            </a:endParaRPr>
          </a:p>
          <a:p>
            <a:r>
              <a:rPr lang="de-DE" sz="1100" dirty="0" smtClean="0">
                <a:latin typeface="LMRoman10-Regular"/>
              </a:rPr>
              <a:t>14 Punkte</a:t>
            </a: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3436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649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Alte Klausuraufgabe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8156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b="1" dirty="0">
                <a:latin typeface="LMSans10-Bold"/>
              </a:rPr>
              <a:t>1.2 Adressberechnung und mehrdimensionale </a:t>
            </a:r>
            <a:r>
              <a:rPr lang="de-DE" sz="1200" b="1" dirty="0" smtClean="0">
                <a:latin typeface="LMSans10-Bold"/>
              </a:rPr>
              <a:t>Felder      </a:t>
            </a:r>
            <a:r>
              <a:rPr lang="de-DE" sz="1100" b="1" dirty="0" smtClean="0">
                <a:latin typeface="LMRoman10-Bold"/>
              </a:rPr>
              <a:t>26 </a:t>
            </a:r>
            <a:r>
              <a:rPr lang="de-DE" sz="1100" b="1" dirty="0">
                <a:latin typeface="LMRoman10-Bold"/>
              </a:rPr>
              <a:t>Punkte</a:t>
            </a:r>
          </a:p>
          <a:p>
            <a:pPr marL="228600" indent="-228600">
              <a:buAutoNum type="arabicParenR"/>
            </a:pPr>
            <a:r>
              <a:rPr lang="de-DE" sz="1200" dirty="0" smtClean="0">
                <a:latin typeface="LMRoman12-Regular"/>
              </a:rPr>
              <a:t>Welche </a:t>
            </a:r>
            <a:r>
              <a:rPr lang="de-DE" sz="1200" dirty="0">
                <a:latin typeface="LMRoman12-Regular"/>
              </a:rPr>
              <a:t>Ausgaben erzeugt das Programm? Kennzeichnen Sie dabei </a:t>
            </a:r>
            <a:r>
              <a:rPr lang="de-DE" sz="1200" dirty="0" smtClean="0">
                <a:latin typeface="LMRoman12-Regular"/>
              </a:rPr>
              <a:t>fehlerhafte Werte </a:t>
            </a:r>
            <a:r>
              <a:rPr lang="de-DE" sz="1200" dirty="0">
                <a:latin typeface="LMRoman12-Regular"/>
              </a:rPr>
              <a:t>und falsche </a:t>
            </a:r>
            <a:r>
              <a:rPr lang="de-DE" sz="1200" dirty="0" err="1">
                <a:latin typeface="LMRoman12-Regular"/>
              </a:rPr>
              <a:t>Dereferenzierungen</a:t>
            </a:r>
            <a:r>
              <a:rPr lang="de-DE" sz="1200" dirty="0">
                <a:latin typeface="LMRoman12-Regular"/>
              </a:rPr>
              <a:t>! </a:t>
            </a:r>
            <a:endParaRPr lang="de-DE" sz="1200" dirty="0" smtClean="0">
              <a:latin typeface="LMRoman12-Regular"/>
            </a:endParaRPr>
          </a:p>
          <a:p>
            <a:r>
              <a:rPr lang="de-DE" sz="1100" dirty="0" smtClean="0">
                <a:latin typeface="LMRoman10-Regular"/>
              </a:rPr>
              <a:t>14 Punkte</a:t>
            </a: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6343650" cy="4171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9600" y="599429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8 5 15 </a:t>
            </a:r>
            <a:r>
              <a:rPr lang="de-DE" dirty="0" smtClean="0"/>
              <a:t>? </a:t>
            </a:r>
            <a:r>
              <a:rPr lang="de-DE" dirty="0"/>
              <a:t>?</a:t>
            </a:r>
            <a:r>
              <a:rPr lang="de-DE" dirty="0" smtClean="0"/>
              <a:t> </a:t>
            </a:r>
            <a:r>
              <a:rPr lang="de-DE" dirty="0"/>
              <a:t>24 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9 </a:t>
            </a:r>
            <a:r>
              <a:rPr lang="de-DE" dirty="0"/>
              <a:t>5 16 6 23 25 46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364088" y="3933056"/>
            <a:ext cx="2664296" cy="21602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956376" y="378904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Absturz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42786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b="1" dirty="0">
                <a:latin typeface="LMSans10-Bold"/>
              </a:rPr>
              <a:t>1.2 Adressberechnung und mehrdimensionale </a:t>
            </a:r>
            <a:r>
              <a:rPr lang="de-DE" sz="1200" b="1" dirty="0" smtClean="0">
                <a:latin typeface="LMSans10-Bold"/>
              </a:rPr>
              <a:t>Felder</a:t>
            </a:r>
            <a:endParaRPr lang="de-DE" sz="1100" b="1" dirty="0">
              <a:latin typeface="LMRoman10-Bold"/>
            </a:endParaRPr>
          </a:p>
          <a:p>
            <a:r>
              <a:rPr lang="de-DE" sz="1200" dirty="0"/>
              <a:t>2) In einem Array sollen 50 Zeichenketten abgelegt werden. Jede </a:t>
            </a:r>
            <a:r>
              <a:rPr lang="de-DE" sz="1200" dirty="0" smtClean="0"/>
              <a:t>Zeichenkette ist </a:t>
            </a:r>
            <a:r>
              <a:rPr lang="de-DE" sz="1200" dirty="0"/>
              <a:t>maximal 16 Zeichen lang. Definieren Sie eine Variable in C, die alle </a:t>
            </a:r>
            <a:r>
              <a:rPr lang="de-DE" sz="1200" dirty="0" smtClean="0"/>
              <a:t>Daten aufnehmen </a:t>
            </a:r>
            <a:r>
              <a:rPr lang="de-DE" sz="1200" dirty="0"/>
              <a:t>kann! Wie viel Speicher belegt diese Variable, wenn ein Zeichen ein</a:t>
            </a:r>
          </a:p>
          <a:p>
            <a:r>
              <a:rPr lang="de-DE" sz="1200" dirty="0"/>
              <a:t>Byte belegt? </a:t>
            </a:r>
            <a:r>
              <a:rPr lang="de-DE" sz="1200" dirty="0" smtClean="0"/>
              <a:t> (2 Punkte)</a:t>
            </a:r>
          </a:p>
          <a:p>
            <a:endParaRPr lang="de-DE" sz="1200" dirty="0" smtClean="0">
              <a:latin typeface="Consolas" panose="020B0609020204030204" pitchFamily="49" charset="0"/>
            </a:endParaRPr>
          </a:p>
          <a:p>
            <a:r>
              <a:rPr lang="de-DE" sz="1200" dirty="0"/>
              <a:t>3) In einem 2-dimensionalen Array von </a:t>
            </a:r>
            <a:r>
              <a:rPr lang="de-DE" sz="1200" dirty="0" err="1"/>
              <a:t>int</a:t>
            </a:r>
            <a:r>
              <a:rPr lang="de-DE" sz="1200" dirty="0"/>
              <a:t>-Werten mit 20 Zeilen und 30 </a:t>
            </a:r>
            <a:r>
              <a:rPr lang="de-DE" sz="1200" dirty="0" smtClean="0"/>
              <a:t>Spalten soll </a:t>
            </a:r>
            <a:r>
              <a:rPr lang="de-DE" sz="1200" dirty="0"/>
              <a:t>die Zeile ermittelt werden, in der die meisten Zahlen größer als 100 vorkommen.</a:t>
            </a:r>
          </a:p>
          <a:p>
            <a:r>
              <a:rPr lang="de-DE" sz="1200" dirty="0"/>
              <a:t>Schreiben Sie eine Funktion </a:t>
            </a:r>
            <a:r>
              <a:rPr lang="de-DE" sz="1200" dirty="0" err="1"/>
              <a:t>maxLargeNums</a:t>
            </a:r>
            <a:r>
              <a:rPr lang="de-DE" sz="1200" dirty="0"/>
              <a:t>, die den Index dieser </a:t>
            </a:r>
            <a:r>
              <a:rPr lang="de-DE" sz="1200" dirty="0" smtClean="0"/>
              <a:t>Zeile liefert</a:t>
            </a:r>
            <a:r>
              <a:rPr lang="de-DE" sz="1200" dirty="0"/>
              <a:t>! Falls mehrere Zeilen mit der maximalen Anzahl von Zahlen größer </a:t>
            </a:r>
            <a:r>
              <a:rPr lang="de-DE" sz="1200" dirty="0" smtClean="0"/>
              <a:t>als 100 </a:t>
            </a:r>
            <a:r>
              <a:rPr lang="de-DE" sz="1200" dirty="0"/>
              <a:t>existieren, kann der Index einer beliebigen davon zurückgegeben werden. </a:t>
            </a:r>
            <a:r>
              <a:rPr lang="de-DE" sz="1200" dirty="0" smtClean="0"/>
              <a:t>(10 Punkte)</a:t>
            </a:r>
            <a:endParaRPr lang="de-DE" sz="1200" dirty="0">
              <a:latin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2416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b="1" dirty="0">
                <a:latin typeface="LMSans10-Bold"/>
              </a:rPr>
              <a:t>1.2 Adressberechnung und mehrdimensionale </a:t>
            </a:r>
            <a:r>
              <a:rPr lang="de-DE" sz="1200" b="1" dirty="0" smtClean="0">
                <a:latin typeface="LMSans10-Bold"/>
              </a:rPr>
              <a:t>Felder</a:t>
            </a:r>
            <a:endParaRPr lang="de-DE" sz="1100" b="1" dirty="0">
              <a:latin typeface="LMRoman10-Bold"/>
            </a:endParaRPr>
          </a:p>
          <a:p>
            <a:r>
              <a:rPr lang="de-DE" sz="1200" dirty="0"/>
              <a:t>2) In einem Array sollen 50 Zeichenketten abgelegt werden. Jede </a:t>
            </a:r>
            <a:r>
              <a:rPr lang="de-DE" sz="1200" dirty="0" smtClean="0"/>
              <a:t>Zeichenkette ist </a:t>
            </a:r>
            <a:r>
              <a:rPr lang="de-DE" sz="1200" dirty="0"/>
              <a:t>maximal 16 Zeichen lang. Definieren Sie eine Variable in C, die alle </a:t>
            </a:r>
            <a:r>
              <a:rPr lang="de-DE" sz="1200" dirty="0" smtClean="0"/>
              <a:t>Daten aufnehmen </a:t>
            </a:r>
            <a:r>
              <a:rPr lang="de-DE" sz="1200" dirty="0"/>
              <a:t>kann! Wie viel Speicher belegt diese Variable, wenn ein Zeichen ein</a:t>
            </a:r>
          </a:p>
          <a:p>
            <a:r>
              <a:rPr lang="de-DE" sz="1200" dirty="0"/>
              <a:t>Byte belegt? 2 </a:t>
            </a:r>
            <a:r>
              <a:rPr lang="de-DE" sz="1200" dirty="0" smtClean="0"/>
              <a:t>Punkte</a:t>
            </a:r>
          </a:p>
          <a:p>
            <a:endParaRPr lang="de-DE" sz="1200" dirty="0" smtClean="0">
              <a:latin typeface="Consolas" panose="020B0609020204030204" pitchFamily="49" charset="0"/>
            </a:endParaRPr>
          </a:p>
          <a:p>
            <a:r>
              <a:rPr lang="de-DE" sz="1200" dirty="0"/>
              <a:t>3) In einem 2-dimensionalen Array von </a:t>
            </a:r>
            <a:r>
              <a:rPr lang="de-DE" sz="1200" dirty="0" err="1"/>
              <a:t>int</a:t>
            </a:r>
            <a:r>
              <a:rPr lang="de-DE" sz="1200" dirty="0"/>
              <a:t>-Werten mit 20 Zeilen und 30 </a:t>
            </a:r>
            <a:r>
              <a:rPr lang="de-DE" sz="1200" dirty="0" smtClean="0"/>
              <a:t>Spalten soll </a:t>
            </a:r>
            <a:r>
              <a:rPr lang="de-DE" sz="1200" dirty="0"/>
              <a:t>die Zeile ermittelt werden, in der die meisten Zahlen größer als 100 vorkommen.</a:t>
            </a:r>
          </a:p>
          <a:p>
            <a:r>
              <a:rPr lang="de-DE" sz="1200" dirty="0"/>
              <a:t>Schreiben Sie eine Funktion </a:t>
            </a:r>
            <a:r>
              <a:rPr lang="de-DE" sz="1200" dirty="0" err="1"/>
              <a:t>maxLargeNums</a:t>
            </a:r>
            <a:r>
              <a:rPr lang="de-DE" sz="1200" dirty="0"/>
              <a:t>, die den Index dieser </a:t>
            </a:r>
            <a:r>
              <a:rPr lang="de-DE" sz="1200" dirty="0" smtClean="0"/>
              <a:t>Zeile liefert</a:t>
            </a:r>
            <a:r>
              <a:rPr lang="de-DE" sz="1200" dirty="0"/>
              <a:t>! Falls mehrere Zeilen mit der maximalen Anzahl von Zahlen größer </a:t>
            </a:r>
            <a:r>
              <a:rPr lang="de-DE" sz="1200" dirty="0" smtClean="0"/>
              <a:t>als 100 </a:t>
            </a:r>
            <a:r>
              <a:rPr lang="de-DE" sz="1200" dirty="0"/>
              <a:t>existieren, kann der Index einer beliebigen davon zurückgegeben werden. 10 Punkte</a:t>
            </a:r>
            <a:endParaRPr lang="de-DE" sz="1200" dirty="0">
              <a:latin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6544" y="1733520"/>
            <a:ext cx="29498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 err="1"/>
              <a:t>c</a:t>
            </a:r>
            <a:r>
              <a:rPr lang="de-DE" sz="1600" b="1" dirty="0" err="1" smtClean="0"/>
              <a:t>har</a:t>
            </a:r>
            <a:r>
              <a:rPr lang="de-DE" sz="1600" b="1" dirty="0" smtClean="0"/>
              <a:t> f[50][16]; /* 800 Bytes */</a:t>
            </a:r>
            <a:endParaRPr lang="de-DE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41570"/>
            <a:ext cx="66928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[20][30];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maxLargeNums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=0, min=0;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j, k,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j=0; j&lt;20;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(k=0; k&lt;30; k++) 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[j][k]&gt;100)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if(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&gt;min) { min=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j;}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3306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Strukturierte Datentypen in C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2473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/>
              <a:t>Bisher kennen wir für die Speicherung von Werten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/>
              <a:t>Einfache </a:t>
            </a:r>
            <a:r>
              <a:rPr lang="de-DE" sz="1800" dirty="0" smtClean="0"/>
              <a:t>Datentypen ( </a:t>
            </a:r>
            <a:r>
              <a:rPr lang="de-DE" sz="1800" dirty="0" err="1" smtClean="0"/>
              <a:t>int</a:t>
            </a:r>
            <a:r>
              <a:rPr lang="de-DE" sz="1800" dirty="0" smtClean="0"/>
              <a:t> a; </a:t>
            </a:r>
            <a:r>
              <a:rPr lang="de-DE" sz="1800" dirty="0" err="1" smtClean="0"/>
              <a:t>float</a:t>
            </a:r>
            <a:r>
              <a:rPr lang="de-DE" sz="1800" dirty="0" smtClean="0"/>
              <a:t> b; </a:t>
            </a:r>
            <a:r>
              <a:rPr lang="de-DE" sz="1800" dirty="0" err="1" smtClean="0"/>
              <a:t>char</a:t>
            </a:r>
            <a:r>
              <a:rPr lang="de-DE" sz="1800" dirty="0" smtClean="0"/>
              <a:t> c; double d)</a:t>
            </a:r>
          </a:p>
          <a:p>
            <a:endParaRPr lang="de-DE" sz="1800" dirty="0"/>
          </a:p>
          <a:p>
            <a:r>
              <a:rPr lang="de-DE" sz="1800" dirty="0" smtClean="0"/>
              <a:t>Felder ( </a:t>
            </a:r>
            <a:r>
              <a:rPr lang="de-DE" sz="1800" dirty="0" err="1" smtClean="0"/>
              <a:t>int</a:t>
            </a:r>
            <a:r>
              <a:rPr lang="de-DE" sz="1800" dirty="0"/>
              <a:t> </a:t>
            </a:r>
            <a:r>
              <a:rPr lang="de-DE" sz="1800" dirty="0" smtClean="0"/>
              <a:t>f[20]; </a:t>
            </a:r>
            <a:r>
              <a:rPr lang="de-DE" sz="1800" dirty="0" err="1" smtClean="0"/>
              <a:t>int</a:t>
            </a:r>
            <a:r>
              <a:rPr lang="de-DE" sz="1800" dirty="0" smtClean="0"/>
              <a:t> </a:t>
            </a:r>
            <a:r>
              <a:rPr lang="de-DE" sz="1800" dirty="0" err="1" smtClean="0"/>
              <a:t>array</a:t>
            </a:r>
            <a:r>
              <a:rPr lang="de-DE" sz="1800" dirty="0" smtClean="0"/>
              <a:t>[20][20]; )</a:t>
            </a:r>
          </a:p>
          <a:p>
            <a:endParaRPr lang="de-DE" sz="1800" dirty="0"/>
          </a:p>
          <a:p>
            <a:r>
              <a:rPr lang="de-DE" sz="1800" dirty="0"/>
              <a:t>Haben wir inhaltlich zusammengehörige Informationen müssen wir sie in</a:t>
            </a:r>
          </a:p>
          <a:p>
            <a:r>
              <a:rPr lang="de-DE" sz="1800" dirty="0"/>
              <a:t>unterschiedlichen Variablen oder Feldern speichern und können nur über die</a:t>
            </a:r>
          </a:p>
          <a:p>
            <a:r>
              <a:rPr lang="de-DE" sz="1800" dirty="0"/>
              <a:t>Vergabe von Namen Zusammenhänge herstellen</a:t>
            </a:r>
            <a:r>
              <a:rPr lang="de-DE" sz="1800" dirty="0" smtClean="0"/>
              <a:t>.</a:t>
            </a:r>
          </a:p>
          <a:p>
            <a:endParaRPr lang="de-DE" sz="1800" dirty="0"/>
          </a:p>
          <a:p>
            <a:r>
              <a:rPr lang="de-DE" sz="1800" dirty="0"/>
              <a:t>Beispiel: Jeder Studierende hat einen Namen und eine Punktzahl</a:t>
            </a:r>
          </a:p>
          <a:p>
            <a:r>
              <a:rPr lang="de-DE" sz="1800" dirty="0"/>
              <a:t>Mayer 232</a:t>
            </a:r>
          </a:p>
          <a:p>
            <a:r>
              <a:rPr lang="de-DE" sz="1800" dirty="0"/>
              <a:t>Mueller 199</a:t>
            </a:r>
          </a:p>
          <a:p>
            <a:r>
              <a:rPr lang="de-DE" sz="1800" dirty="0"/>
              <a:t>Schulze 251</a:t>
            </a:r>
          </a:p>
          <a:p>
            <a:r>
              <a:rPr lang="de-DE" sz="1800" dirty="0"/>
              <a:t>Lehmann 188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547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Aufgabe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b="1" dirty="0">
                <a:latin typeface="LMSans10-Bold"/>
              </a:rPr>
              <a:t>1.2 Adressberechnung und mehrdimensionale </a:t>
            </a:r>
            <a:r>
              <a:rPr lang="de-DE" sz="1200" b="1" dirty="0" smtClean="0">
                <a:latin typeface="LMSans10-Bold"/>
              </a:rPr>
              <a:t>Felder</a:t>
            </a:r>
            <a:endParaRPr lang="de-DE" sz="1100" b="1" dirty="0">
              <a:latin typeface="LMRoman10-Bold"/>
            </a:endParaRPr>
          </a:p>
          <a:p>
            <a:r>
              <a:rPr lang="de-DE" sz="1200" dirty="0"/>
              <a:t>2) In einem Array sollen 50 Zeichenketten abgelegt werden. Jede </a:t>
            </a:r>
            <a:r>
              <a:rPr lang="de-DE" sz="1200" dirty="0" smtClean="0"/>
              <a:t>Zeichenkette ist </a:t>
            </a:r>
            <a:r>
              <a:rPr lang="de-DE" sz="1200" dirty="0"/>
              <a:t>maximal 16 Zeichen lang. Definieren Sie eine Variable in C, die alle </a:t>
            </a:r>
            <a:r>
              <a:rPr lang="de-DE" sz="1200" dirty="0" smtClean="0"/>
              <a:t>Daten aufnehmen </a:t>
            </a:r>
            <a:r>
              <a:rPr lang="de-DE" sz="1200" dirty="0"/>
              <a:t>kann! Wie viel Speicher belegt diese Variable, wenn ein Zeichen ein</a:t>
            </a:r>
          </a:p>
          <a:p>
            <a:r>
              <a:rPr lang="de-DE" sz="1200" dirty="0"/>
              <a:t>Byte belegt? 2 </a:t>
            </a:r>
            <a:r>
              <a:rPr lang="de-DE" sz="1200" dirty="0" smtClean="0"/>
              <a:t>Punkte</a:t>
            </a:r>
          </a:p>
          <a:p>
            <a:endParaRPr lang="de-DE" sz="1200" dirty="0" smtClean="0">
              <a:latin typeface="Consolas" panose="020B0609020204030204" pitchFamily="49" charset="0"/>
            </a:endParaRPr>
          </a:p>
          <a:p>
            <a:r>
              <a:rPr lang="de-DE" sz="1200" dirty="0"/>
              <a:t>3) In einem 2-dimensionalen Array von </a:t>
            </a:r>
            <a:r>
              <a:rPr lang="de-DE" sz="1200" dirty="0" err="1"/>
              <a:t>int</a:t>
            </a:r>
            <a:r>
              <a:rPr lang="de-DE" sz="1200" dirty="0"/>
              <a:t>-Werten mit 20 Zeilen und 30 </a:t>
            </a:r>
            <a:r>
              <a:rPr lang="de-DE" sz="1200" dirty="0" smtClean="0"/>
              <a:t>Spalten soll </a:t>
            </a:r>
            <a:r>
              <a:rPr lang="de-DE" sz="1200" dirty="0"/>
              <a:t>die Zeile ermittelt werden, in der die meisten Zahlen größer als 100 vorkommen.</a:t>
            </a:r>
          </a:p>
          <a:p>
            <a:r>
              <a:rPr lang="de-DE" sz="1200" dirty="0"/>
              <a:t>Schreiben Sie eine Funktion </a:t>
            </a:r>
            <a:r>
              <a:rPr lang="de-DE" sz="1200" dirty="0" err="1"/>
              <a:t>maxLargeNums</a:t>
            </a:r>
            <a:r>
              <a:rPr lang="de-DE" sz="1200" dirty="0"/>
              <a:t>, die den Index dieser </a:t>
            </a:r>
            <a:r>
              <a:rPr lang="de-DE" sz="1200" dirty="0" smtClean="0"/>
              <a:t>Zeile liefert</a:t>
            </a:r>
            <a:r>
              <a:rPr lang="de-DE" sz="1200" dirty="0"/>
              <a:t>! Falls mehrere Zeilen mit der maximalen Anzahl von Zahlen größer </a:t>
            </a:r>
            <a:r>
              <a:rPr lang="de-DE" sz="1200" dirty="0" smtClean="0"/>
              <a:t>als 100 </a:t>
            </a:r>
            <a:r>
              <a:rPr lang="de-DE" sz="1200" dirty="0"/>
              <a:t>existieren, kann der Index einer beliebigen davon zurückgegeben werden. 10 Punkte</a:t>
            </a:r>
            <a:endParaRPr lang="de-DE" sz="1200" dirty="0">
              <a:latin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6544" y="1733520"/>
            <a:ext cx="29498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 err="1"/>
              <a:t>c</a:t>
            </a:r>
            <a:r>
              <a:rPr lang="de-DE" sz="1600" b="1" dirty="0" err="1" smtClean="0"/>
              <a:t>har</a:t>
            </a:r>
            <a:r>
              <a:rPr lang="de-DE" sz="1600" b="1" dirty="0" smtClean="0"/>
              <a:t> f[50][16]; /* 800 Bytes */</a:t>
            </a:r>
            <a:endParaRPr lang="de-DE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41570"/>
            <a:ext cx="65806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maxLargeNums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[20][30]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=0, min=0;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j, k,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j=0; j&lt;20;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(k=0; k&lt;30; k++) 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[j][k]&gt;100)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if(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&gt;min) { min=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j;}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20820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21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Aufgaben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2460" y="858677"/>
            <a:ext cx="8686800" cy="575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2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. Ermittlung der Häufigkeiten von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1er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, 2er und 3er Buchstabenkombinationen in Texten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Globale Variablen und Definitionen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26 Buchstaben + Sonstige */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 27</a:t>
            </a:r>
          </a:p>
          <a:p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#";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F_abc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[N][N][N];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F_ab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[N][N];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Schreiben Sie eine Funktion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c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), die für das Zeichen c prüft, ob es sich um ein Zeichen aus dem Alphabet handelt ( 1 wenn zutreffend, 0 wenn nicht).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Nutzen Sie die Funktion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readchar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um zeichenweise Texte einzulesen: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 { /* Lese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Zeichen ein und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andere, ermittle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in Tabelle */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c,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nicht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Zeichen und mehrere Leerzeichen*/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(((c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()) != EOF) &amp;&amp; (!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(c))) {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if(c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== EOF)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EOF;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if (c &gt;= 'a'&amp;&amp;c &lt;= 'z')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if (c &gt;= 'A'&amp;&amp;c &lt;= 'Z')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>
                <a:cs typeface="Consolas" panose="020B0609020204030204" pitchFamily="49" charset="0"/>
              </a:rPr>
              <a:t>Schreiben Sie eine Funktion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smtClean="0">
                <a:cs typeface="Consolas" panose="020B0609020204030204" pitchFamily="49" charset="0"/>
              </a:rPr>
              <a:t>), </a:t>
            </a:r>
            <a:r>
              <a:rPr lang="de-DE" sz="1600" dirty="0">
                <a:cs typeface="Consolas" panose="020B0609020204030204" pitchFamily="49" charset="0"/>
              </a:rPr>
              <a:t>die </a:t>
            </a:r>
            <a:r>
              <a:rPr lang="de-DE" sz="1600" dirty="0" smtClean="0">
                <a:cs typeface="Consolas" panose="020B0609020204030204" pitchFamily="49" charset="0"/>
              </a:rPr>
              <a:t>in den Feldern </a:t>
            </a:r>
            <a:r>
              <a:rPr lang="de-DE" sz="1600" dirty="0" err="1" smtClean="0">
                <a:cs typeface="Consolas" panose="020B0609020204030204" pitchFamily="49" charset="0"/>
              </a:rPr>
              <a:t>F_abc</a:t>
            </a:r>
            <a:r>
              <a:rPr lang="de-DE" sz="1600" dirty="0" smtClean="0"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cs typeface="Consolas" panose="020B0609020204030204" pitchFamily="49" charset="0"/>
              </a:rPr>
              <a:t>Fab</a:t>
            </a:r>
            <a:r>
              <a:rPr lang="de-DE" sz="1600" dirty="0" smtClean="0"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cs typeface="Consolas" panose="020B0609020204030204" pitchFamily="49" charset="0"/>
              </a:rPr>
              <a:t>F_a</a:t>
            </a:r>
            <a:r>
              <a:rPr lang="de-DE" sz="1600" dirty="0" smtClean="0">
                <a:cs typeface="Consolas" panose="020B0609020204030204" pitchFamily="49" charset="0"/>
              </a:rPr>
              <a:t> und der Variablen F die 3er, 2er und 1er Häufigkeiten und die Gesamtanzahl der gültigen Zeichen</a:t>
            </a:r>
            <a:r>
              <a:rPr lang="de-DE" sz="1600" dirty="0"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zählt. Nach der Zählung einer Kombination rücken die Buchstaben von b zu a und von c zu b auf, auf c wird ein neues Zeichen (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readchar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 gelesen. Stimmt ihre prozentuale Verteilung der Buchstaben in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F_a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mit der Verteilung aus der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Cäsarkodierung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überein, wenn Sie das Buch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Mobi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dick analysieren?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000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Strukturierte Datentypen in C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9859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/>
              <a:t>Beispiel: Jeder Studierende hat einen Namen und eine Punktzahl. Maximal sind</a:t>
            </a:r>
          </a:p>
          <a:p>
            <a:r>
              <a:rPr lang="de-DE" sz="1800" dirty="0"/>
              <a:t>40 Studierende zu verwalten.</a:t>
            </a:r>
          </a:p>
          <a:p>
            <a:r>
              <a:rPr lang="de-DE" sz="1800" dirty="0"/>
              <a:t>Mayer 232</a:t>
            </a:r>
          </a:p>
          <a:p>
            <a:r>
              <a:rPr lang="de-DE" sz="1800" dirty="0"/>
              <a:t>Mueller 199</a:t>
            </a:r>
          </a:p>
          <a:p>
            <a:r>
              <a:rPr lang="de-DE" sz="1800" dirty="0"/>
              <a:t>Schulze 251</a:t>
            </a:r>
          </a:p>
          <a:p>
            <a:r>
              <a:rPr lang="de-DE" sz="1800" dirty="0"/>
              <a:t>Lehmann 188</a:t>
            </a:r>
          </a:p>
          <a:p>
            <a:r>
              <a:rPr lang="de-DE" sz="1800" dirty="0" smtClean="0"/>
              <a:t>...</a:t>
            </a:r>
          </a:p>
          <a:p>
            <a:endParaRPr lang="de-DE" sz="1800" dirty="0"/>
          </a:p>
          <a:p>
            <a:r>
              <a:rPr lang="de-DE" sz="1800" dirty="0"/>
              <a:t>Speicherung ohne Strukturen: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Liste von Namen (2D-Array –</a:t>
            </a:r>
          </a:p>
          <a:p>
            <a:pPr lvl="1"/>
            <a:r>
              <a:rPr lang="de-DE" sz="1800" dirty="0"/>
              <a:t>1. Dimension- Größe 40 – Anzahl der zu verwaltenden Studierenden,</a:t>
            </a:r>
          </a:p>
          <a:p>
            <a:pPr lvl="1"/>
            <a:r>
              <a:rPr lang="de-DE" sz="1800" dirty="0"/>
              <a:t>2. Dimension – Größe 20 – Maximale Länge eines Namens,</a:t>
            </a:r>
          </a:p>
          <a:p>
            <a:pPr lvl="1"/>
            <a:r>
              <a:rPr lang="de-DE" sz="1800" dirty="0"/>
              <a:t>z.B. 20 Zeichen)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Liste von Punktzahlwerten (</a:t>
            </a:r>
            <a:r>
              <a:rPr lang="de-DE" sz="1800" dirty="0" err="1"/>
              <a:t>int</a:t>
            </a:r>
            <a:r>
              <a:rPr lang="de-DE" sz="1800" dirty="0"/>
              <a:t>-Werte – Array der Länge 40</a:t>
            </a:r>
            <a:r>
              <a:rPr lang="de-DE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6F008B"/>
                </a:solidFill>
                <a:latin typeface="Consolas" panose="020B0609020204030204" pitchFamily="49" charset="0"/>
              </a:rPr>
              <a:t>N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studnamen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6F008B"/>
                </a:solidFill>
                <a:latin typeface="Consolas" panose="020B0609020204030204" pitchFamily="49" charset="0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][20];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studpunkte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6F008B"/>
                </a:solidFill>
                <a:latin typeface="Consolas" panose="020B0609020204030204" pitchFamily="49" charset="0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1927442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Strukturierte Datentypen in C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33855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ArialMT"/>
              </a:rPr>
              <a:t>Speicherung mit Strukturen:</a:t>
            </a:r>
          </a:p>
          <a:p>
            <a:r>
              <a:rPr lang="de-DE" sz="1800" dirty="0">
                <a:solidFill>
                  <a:srgbClr val="000000"/>
                </a:solidFill>
                <a:latin typeface="ArialMT"/>
              </a:rPr>
              <a:t>Anlegen eines Datentyps struct mit Name _</a:t>
            </a:r>
            <a:r>
              <a:rPr lang="de-DE" sz="1800" dirty="0" err="1">
                <a:solidFill>
                  <a:srgbClr val="000000"/>
                </a:solidFill>
                <a:latin typeface="ArialMT"/>
              </a:rPr>
              <a:t>studi</a:t>
            </a:r>
            <a:r>
              <a:rPr lang="de-DE" sz="1800" dirty="0">
                <a:solidFill>
                  <a:srgbClr val="000000"/>
                </a:solidFill>
                <a:latin typeface="ArialMT"/>
              </a:rPr>
              <a:t> und</a:t>
            </a:r>
          </a:p>
          <a:p>
            <a:r>
              <a:rPr lang="de-DE" sz="1800" dirty="0">
                <a:solidFill>
                  <a:srgbClr val="000000"/>
                </a:solidFill>
                <a:latin typeface="ArialMT"/>
              </a:rPr>
              <a:t>den Feldern </a:t>
            </a:r>
            <a:r>
              <a:rPr lang="de-DE" sz="1800" dirty="0" err="1">
                <a:solidFill>
                  <a:srgbClr val="000000"/>
                </a:solidFill>
                <a:latin typeface="ArialMT"/>
              </a:rPr>
              <a:t>name</a:t>
            </a:r>
            <a:r>
              <a:rPr lang="de-DE" sz="1800" dirty="0">
                <a:solidFill>
                  <a:srgbClr val="000000"/>
                </a:solidFill>
                <a:latin typeface="ArialMT"/>
              </a:rPr>
              <a:t> und punkte</a:t>
            </a:r>
          </a:p>
          <a:p>
            <a:r>
              <a:rPr lang="de-DE" sz="1800" dirty="0">
                <a:solidFill>
                  <a:srgbClr val="000000"/>
                </a:solidFill>
                <a:latin typeface="ArialMT"/>
              </a:rPr>
              <a:t>erzeugen einer Variable p als Feld von 40 Einträgen</a:t>
            </a:r>
            <a:r>
              <a:rPr lang="de-DE" sz="1800" dirty="0" smtClean="0">
                <a:solidFill>
                  <a:srgbClr val="000000"/>
                </a:solidFill>
                <a:latin typeface="ArialMT"/>
              </a:rPr>
              <a:t>.</a:t>
            </a:r>
          </a:p>
          <a:p>
            <a:endParaRPr lang="de-DE" sz="1800" dirty="0">
              <a:solidFill>
                <a:srgbClr val="000000"/>
              </a:solidFill>
              <a:latin typeface="ArialMT"/>
            </a:endParaRPr>
          </a:p>
          <a:p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6F008B"/>
                </a:solidFill>
                <a:latin typeface="Consolas" panose="020B0609020204030204" pitchFamily="49" charset="0"/>
              </a:rPr>
              <a:t>N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de-DE" sz="1800" dirty="0">
                <a:solidFill>
                  <a:srgbClr val="2B92B0"/>
                </a:solidFill>
                <a:latin typeface="Consolas" panose="020B0609020204030204" pitchFamily="49" charset="0"/>
              </a:rPr>
              <a:t>_</a:t>
            </a:r>
            <a:r>
              <a:rPr lang="de-DE" sz="1800" dirty="0" err="1">
                <a:solidFill>
                  <a:srgbClr val="2B92B0"/>
                </a:solidFill>
                <a:latin typeface="Consolas" panose="020B0609020204030204" pitchFamily="49" charset="0"/>
              </a:rPr>
              <a:t>studi</a:t>
            </a:r>
            <a:r>
              <a:rPr lang="de-DE" sz="1800" dirty="0">
                <a:solidFill>
                  <a:srgbClr val="2B92B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[20];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punkte;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} p[</a:t>
            </a:r>
            <a:r>
              <a:rPr lang="de-DE" sz="1800" dirty="0">
                <a:solidFill>
                  <a:srgbClr val="6F008B"/>
                </a:solidFill>
                <a:latin typeface="Consolas" panose="020B0609020204030204" pitchFamily="49" charset="0"/>
              </a:rPr>
              <a:t>N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1882423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Strukturierte Datentypen in C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4476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ArialMT"/>
              </a:rPr>
              <a:t>Spielereien mit der Struktur: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</a:rPr>
              <a:t> N 40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struct _</a:t>
            </a:r>
            <a:r>
              <a:rPr lang="de-DE" sz="1200" dirty="0" err="1">
                <a:latin typeface="Consolas" panose="020B0609020204030204" pitchFamily="49" charset="0"/>
              </a:rPr>
              <a:t>studi</a:t>
            </a:r>
            <a:r>
              <a:rPr lang="de-DE" sz="1200" dirty="0">
                <a:latin typeface="Consolas" panose="020B0609020204030204" pitchFamily="49" charset="0"/>
              </a:rPr>
              <a:t> { /*Der Datentyp </a:t>
            </a:r>
            <a:r>
              <a:rPr lang="de-DE" sz="1200" dirty="0" err="1">
                <a:latin typeface="Consolas" panose="020B0609020204030204" pitchFamily="49" charset="0"/>
              </a:rPr>
              <a:t>heisst</a:t>
            </a:r>
            <a:r>
              <a:rPr lang="de-DE" sz="1200" dirty="0">
                <a:latin typeface="Consolas" panose="020B0609020204030204" pitchFamily="49" charset="0"/>
              </a:rPr>
              <a:t> struct _</a:t>
            </a:r>
            <a:r>
              <a:rPr lang="de-DE" sz="1200" dirty="0" err="1">
                <a:latin typeface="Consolas" panose="020B0609020204030204" pitchFamily="49" charset="0"/>
              </a:rPr>
              <a:t>studi</a:t>
            </a:r>
            <a:r>
              <a:rPr lang="de-DE" sz="1200" dirty="0">
                <a:latin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name</a:t>
            </a:r>
            <a:r>
              <a:rPr lang="de-DE" sz="1200" dirty="0">
                <a:latin typeface="Consolas" panose="020B0609020204030204" pitchFamily="49" charset="0"/>
              </a:rPr>
              <a:t> [20];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</a:rPr>
              <a:t> punkte;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 p[N], </a:t>
            </a:r>
            <a:r>
              <a:rPr lang="de-DE" sz="1200" dirty="0" err="1">
                <a:latin typeface="Consolas" panose="020B0609020204030204" pitchFamily="49" charset="0"/>
              </a:rPr>
              <a:t>pers</a:t>
            </a:r>
            <a:r>
              <a:rPr lang="de-DE" sz="1200" dirty="0">
                <a:latin typeface="Consolas" panose="020B0609020204030204" pitchFamily="49" charset="0"/>
              </a:rPr>
              <a:t>; /* p[N] ist Variable (Array von 40 Studierenden), </a:t>
            </a:r>
            <a:r>
              <a:rPr lang="de-DE" sz="1200" dirty="0" err="1">
                <a:latin typeface="Consolas" panose="020B0609020204030204" pitchFamily="49" charset="0"/>
              </a:rPr>
              <a:t>pers</a:t>
            </a:r>
            <a:r>
              <a:rPr lang="de-DE" sz="1200" dirty="0">
                <a:latin typeface="Consolas" panose="020B0609020204030204" pitchFamily="49" charset="0"/>
              </a:rPr>
              <a:t> ist Variable */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eingabe</a:t>
            </a:r>
            <a:r>
              <a:rPr lang="de-DE" sz="1200" dirty="0">
                <a:latin typeface="Consolas" panose="020B0609020204030204" pitchFamily="49" charset="0"/>
              </a:rPr>
              <a:t> (struct _</a:t>
            </a:r>
            <a:r>
              <a:rPr lang="de-DE" sz="1200" dirty="0" err="1">
                <a:latin typeface="Consolas" panose="020B0609020204030204" pitchFamily="49" charset="0"/>
              </a:rPr>
              <a:t>studi</a:t>
            </a:r>
            <a:r>
              <a:rPr lang="de-DE" sz="1200" dirty="0">
                <a:latin typeface="Consolas" panose="020B0609020204030204" pitchFamily="49" charset="0"/>
              </a:rPr>
              <a:t> f[]){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</a:rPr>
              <a:t>/* Funktion zur Eingabe in Feld f */</a:t>
            </a:r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</a:rPr>
              <a:t> (void) 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</a:rPr>
              <a:t> a, b, i;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struct _</a:t>
            </a:r>
            <a:r>
              <a:rPr lang="de-DE" sz="1200" dirty="0" err="1">
                <a:latin typeface="Consolas" panose="020B0609020204030204" pitchFamily="49" charset="0"/>
              </a:rPr>
              <a:t>studi</a:t>
            </a:r>
            <a:r>
              <a:rPr lang="de-DE" sz="1200" dirty="0">
                <a:latin typeface="Consolas" panose="020B0609020204030204" pitchFamily="49" charset="0"/>
              </a:rPr>
              <a:t> q ={"Meyer", 166}; /* </a:t>
            </a:r>
            <a:r>
              <a:rPr lang="de-DE" sz="1200" dirty="0" smtClean="0">
                <a:latin typeface="Consolas" panose="020B0609020204030204" pitchFamily="49" charset="0"/>
              </a:rPr>
              <a:t>Variable </a:t>
            </a:r>
            <a:r>
              <a:rPr lang="de-DE" sz="1200" dirty="0">
                <a:latin typeface="Consolas" panose="020B0609020204030204" pitchFamily="49" charset="0"/>
              </a:rPr>
              <a:t>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struct _</a:t>
            </a:r>
            <a:r>
              <a:rPr lang="de-DE" sz="1200" dirty="0" err="1">
                <a:latin typeface="Consolas" panose="020B0609020204030204" pitchFamily="49" charset="0"/>
              </a:rPr>
              <a:t>studi</a:t>
            </a:r>
            <a:r>
              <a:rPr lang="de-DE" sz="1200" dirty="0">
                <a:latin typeface="Consolas" panose="020B0609020204030204" pitchFamily="49" charset="0"/>
              </a:rPr>
              <a:t> *z</a:t>
            </a:r>
            <a:r>
              <a:rPr lang="de-DE" sz="1200" dirty="0" smtClean="0">
                <a:latin typeface="Consolas" panose="020B0609020204030204" pitchFamily="49" charset="0"/>
              </a:rPr>
              <a:t>; </a:t>
            </a:r>
            <a:r>
              <a:rPr lang="de-DE" sz="1200" dirty="0">
                <a:latin typeface="Consolas" panose="020B0609020204030204" pitchFamily="49" charset="0"/>
              </a:rPr>
              <a:t>/* </a:t>
            </a:r>
            <a:r>
              <a:rPr lang="de-DE" sz="1200" dirty="0" smtClean="0">
                <a:latin typeface="Consolas" panose="020B0609020204030204" pitchFamily="49" charset="0"/>
              </a:rPr>
              <a:t>Zeiger auf Struktur */</a:t>
            </a:r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/* Array mit Initialisierung von 3 Studierenden im Feld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struct _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studi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pfeld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[] </a:t>
            </a:r>
            <a:r>
              <a:rPr lang="de-DE" sz="1200" dirty="0">
                <a:latin typeface="Consolas" panose="020B0609020204030204" pitchFamily="49" charset="0"/>
              </a:rPr>
              <a:t>={{"Mueller", 142},{"Meier", 152},{"Lehmann", 144} </a:t>
            </a:r>
            <a:r>
              <a:rPr lang="de-DE" sz="1200" dirty="0" smtClean="0">
                <a:latin typeface="Consolas" panose="020B0609020204030204" pitchFamily="49" charset="0"/>
              </a:rPr>
              <a:t>};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%d\n", q.name, </a:t>
            </a:r>
            <a:r>
              <a:rPr lang="de-DE" sz="1200" dirty="0" err="1">
                <a:latin typeface="Consolas" panose="020B0609020204030204" pitchFamily="49" charset="0"/>
              </a:rPr>
              <a:t>q.punkte</a:t>
            </a:r>
            <a:r>
              <a:rPr lang="de-DE" sz="1200" dirty="0" smtClean="0">
                <a:latin typeface="Consolas" panose="020B0609020204030204" pitchFamily="49" charset="0"/>
              </a:rPr>
              <a:t>);/* </a:t>
            </a:r>
            <a:r>
              <a:rPr lang="de-DE" sz="1200" dirty="0">
                <a:latin typeface="Consolas" panose="020B0609020204030204" pitchFamily="49" charset="0"/>
              </a:rPr>
              <a:t>Ausgabe Variable </a:t>
            </a:r>
            <a:r>
              <a:rPr lang="de-DE" sz="1200" dirty="0" smtClean="0">
                <a:latin typeface="Consolas" panose="020B0609020204030204" pitchFamily="49" charset="0"/>
              </a:rPr>
              <a:t>q */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</a:t>
            </a:r>
            <a:r>
              <a:rPr lang="de-DE" sz="1200" dirty="0" err="1">
                <a:latin typeface="Consolas" panose="020B0609020204030204" pitchFamily="49" charset="0"/>
              </a:rPr>
              <a:t>Laenge</a:t>
            </a:r>
            <a:r>
              <a:rPr lang="de-DE" sz="1200" dirty="0">
                <a:latin typeface="Consolas" panose="020B0609020204030204" pitchFamily="49" charset="0"/>
              </a:rPr>
              <a:t> Feld = %d oder %d </a:t>
            </a:r>
            <a:r>
              <a:rPr lang="de-DE" sz="1200" dirty="0" err="1">
                <a:latin typeface="Consolas" panose="020B0609020204030204" pitchFamily="49" charset="0"/>
              </a:rPr>
              <a:t>Eintraege</a:t>
            </a:r>
            <a:r>
              <a:rPr lang="de-DE" sz="1200" dirty="0">
                <a:latin typeface="Consolas" panose="020B0609020204030204" pitchFamily="49" charset="0"/>
              </a:rPr>
              <a:t>\n",</a:t>
            </a:r>
            <a:r>
              <a:rPr lang="de-DE" sz="1200" dirty="0" err="1">
                <a:latin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pfeld</a:t>
            </a:r>
            <a:r>
              <a:rPr lang="de-DE" sz="1200" dirty="0">
                <a:latin typeface="Consolas" panose="020B0609020204030204" pitchFamily="49" charset="0"/>
              </a:rPr>
              <a:t>, (</a:t>
            </a:r>
            <a:r>
              <a:rPr lang="de-DE" sz="1200" dirty="0" err="1">
                <a:latin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pfeld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pfeld</a:t>
            </a:r>
            <a:r>
              <a:rPr lang="de-DE" sz="1200" dirty="0">
                <a:latin typeface="Consolas" panose="020B0609020204030204" pitchFamily="49" charset="0"/>
              </a:rPr>
              <a:t>[0])); </a:t>
            </a:r>
            <a:r>
              <a:rPr lang="de-DE" sz="12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</a:rPr>
              <a:t>(i=0;i&lt;3</a:t>
            </a:r>
            <a:r>
              <a:rPr lang="de-DE" sz="1200" dirty="0">
                <a:latin typeface="Consolas" panose="020B0609020204030204" pitchFamily="49" charset="0"/>
              </a:rPr>
              <a:t>; i++) { /* Ausgabe der </a:t>
            </a:r>
            <a:r>
              <a:rPr lang="de-DE" sz="1200" dirty="0" err="1">
                <a:latin typeface="Consolas" panose="020B0609020204030204" pitchFamily="49" charset="0"/>
              </a:rPr>
              <a:t>Eintraege</a:t>
            </a:r>
            <a:r>
              <a:rPr lang="de-DE" sz="1200" dirty="0">
                <a:latin typeface="Consolas" panose="020B0609020204030204" pitchFamily="49" charset="0"/>
              </a:rPr>
              <a:t> eines Feldes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	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%d\n</a:t>
            </a:r>
            <a:r>
              <a:rPr lang="de-DE" sz="1200" dirty="0" smtClean="0">
                <a:latin typeface="Consolas" panose="020B0609020204030204" pitchFamily="49" charset="0"/>
              </a:rPr>
              <a:t>", </a:t>
            </a:r>
            <a:r>
              <a:rPr lang="de-DE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pfeld</a:t>
            </a:r>
            <a:r>
              <a:rPr lang="de-DE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[i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].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pfeld</a:t>
            </a:r>
            <a:r>
              <a:rPr lang="de-DE" sz="1200" dirty="0">
                <a:solidFill>
                  <a:srgbClr val="0070C0"/>
                </a:solidFill>
                <a:latin typeface="Consolas" panose="020B0609020204030204" pitchFamily="49" charset="0"/>
              </a:rPr>
              <a:t>[i].punkte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}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smtClean="0">
                <a:latin typeface="Consolas" panose="020B0609020204030204" pitchFamily="49" charset="0"/>
              </a:rPr>
              <a:t>...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1714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1</a:t>
            </a:r>
            <a:r>
              <a:rPr lang="de-DE" sz="3600" dirty="0" smtClean="0"/>
              <a:t>. Strukturierte Datentypen in C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</a:rPr>
              <a:t>   </a:t>
            </a:r>
            <a:r>
              <a:rPr lang="de-DE" sz="1200" dirty="0" err="1" smtClean="0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Nun mit Zeigern!\n");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z = &amp;q;/* </a:t>
            </a:r>
            <a:r>
              <a:rPr lang="de-DE" sz="1200" dirty="0" smtClean="0">
                <a:latin typeface="Consolas" panose="020B0609020204030204" pitchFamily="49" charset="0"/>
              </a:rPr>
              <a:t>Adresse von Variable q </a:t>
            </a:r>
            <a:r>
              <a:rPr lang="de-DE" sz="1200" dirty="0">
                <a:latin typeface="Consolas" panose="020B0609020204030204" pitchFamily="49" charset="0"/>
              </a:rPr>
              <a:t>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</a:t>
            </a:r>
            <a:r>
              <a:rPr lang="de-DE" sz="1200" dirty="0" err="1">
                <a:latin typeface="Consolas" panose="020B0609020204030204" pitchFamily="49" charset="0"/>
              </a:rPr>
              <a:t>n",z</a:t>
            </a:r>
            <a:r>
              <a:rPr lang="de-DE" sz="1200" dirty="0">
                <a:latin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name</a:t>
            </a:r>
            <a:r>
              <a:rPr lang="de-DE" sz="1200" dirty="0">
                <a:latin typeface="Consolas" panose="020B0609020204030204" pitchFamily="49" charset="0"/>
              </a:rPr>
              <a:t>, z-&gt;punkte</a:t>
            </a:r>
            <a:r>
              <a:rPr lang="de-DE" sz="1200" dirty="0" smtClean="0">
                <a:latin typeface="Consolas" panose="020B0609020204030204" pitchFamily="49" charset="0"/>
              </a:rPr>
              <a:t>);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z = </a:t>
            </a:r>
            <a:r>
              <a:rPr lang="de-DE" sz="1200" dirty="0" err="1">
                <a:latin typeface="Consolas" panose="020B0609020204030204" pitchFamily="49" charset="0"/>
              </a:rPr>
              <a:t>pfeld</a:t>
            </a:r>
            <a:r>
              <a:rPr lang="de-DE" sz="1200" dirty="0" smtClean="0">
                <a:latin typeface="Consolas" panose="020B0609020204030204" pitchFamily="49" charset="0"/>
              </a:rPr>
              <a:t>;</a:t>
            </a:r>
            <a:r>
              <a:rPr lang="de-DE" sz="1200" dirty="0">
                <a:latin typeface="Consolas" panose="020B0609020204030204" pitchFamily="49" charset="0"/>
              </a:rPr>
              <a:t> ;/* Adresse </a:t>
            </a:r>
            <a:r>
              <a:rPr lang="de-DE" sz="1200" dirty="0" smtClean="0">
                <a:latin typeface="Consolas" panose="020B0609020204030204" pitchFamily="49" charset="0"/>
              </a:rPr>
              <a:t>vom Array </a:t>
            </a:r>
            <a:r>
              <a:rPr lang="de-DE" sz="1200" dirty="0" err="1" smtClean="0">
                <a:latin typeface="Consolas" panose="020B0609020204030204" pitchFamily="49" charset="0"/>
              </a:rPr>
              <a:t>pfeld</a:t>
            </a:r>
            <a:r>
              <a:rPr lang="de-DE" sz="1200" dirty="0" smtClean="0">
                <a:latin typeface="Consolas" panose="020B0609020204030204" pitchFamily="49" charset="0"/>
              </a:rPr>
              <a:t>*/</a:t>
            </a:r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</a:rPr>
              <a:t>(i=0;i&lt;3; i++) { /* Ausgabe der </a:t>
            </a:r>
            <a:r>
              <a:rPr lang="de-DE" sz="1200" dirty="0" err="1">
                <a:latin typeface="Consolas" panose="020B0609020204030204" pitchFamily="49" charset="0"/>
              </a:rPr>
              <a:t>Eintraege</a:t>
            </a:r>
            <a:r>
              <a:rPr lang="de-DE" sz="1200" dirty="0">
                <a:latin typeface="Consolas" panose="020B0609020204030204" pitchFamily="49" charset="0"/>
              </a:rPr>
              <a:t> eines Feldes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	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</a:t>
            </a:r>
            <a:r>
              <a:rPr lang="de-DE" sz="1200" dirty="0" err="1">
                <a:latin typeface="Consolas" panose="020B0609020204030204" pitchFamily="49" charset="0"/>
              </a:rPr>
              <a:t>n",z</a:t>
            </a:r>
            <a:r>
              <a:rPr lang="de-DE" sz="1200" dirty="0">
                <a:latin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name</a:t>
            </a:r>
            <a:r>
              <a:rPr lang="de-DE" sz="1200" dirty="0">
                <a:latin typeface="Consolas" panose="020B0609020204030204" pitchFamily="49" charset="0"/>
              </a:rPr>
              <a:t>, z-&gt;punkte);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}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a = </a:t>
            </a:r>
            <a:r>
              <a:rPr lang="de-DE" sz="1200" dirty="0" err="1">
                <a:latin typeface="Consolas" panose="020B0609020204030204" pitchFamily="49" charset="0"/>
              </a:rPr>
              <a:t>eingabe</a:t>
            </a:r>
            <a:r>
              <a:rPr lang="de-DE" sz="1200" dirty="0">
                <a:latin typeface="Consolas" panose="020B0609020204030204" pitchFamily="49" charset="0"/>
              </a:rPr>
              <a:t>(p</a:t>
            </a:r>
            <a:r>
              <a:rPr lang="de-DE" sz="1200" dirty="0" smtClean="0">
                <a:latin typeface="Consolas" panose="020B0609020204030204" pitchFamily="49" charset="0"/>
              </a:rPr>
              <a:t>); /* Funktion Eingabe muss noch programmiert werden */</a:t>
            </a:r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   z = p;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</a:rPr>
              <a:t>(i=0;i&lt;a; i++, z++) { /* Ausgabe der </a:t>
            </a:r>
            <a:r>
              <a:rPr lang="de-DE" sz="1200" dirty="0" err="1">
                <a:latin typeface="Consolas" panose="020B0609020204030204" pitchFamily="49" charset="0"/>
              </a:rPr>
              <a:t>Eintraege</a:t>
            </a:r>
            <a:r>
              <a:rPr lang="de-DE" sz="1200" dirty="0">
                <a:latin typeface="Consolas" panose="020B0609020204030204" pitchFamily="49" charset="0"/>
              </a:rPr>
              <a:t> eines Feldes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	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</a:t>
            </a:r>
            <a:r>
              <a:rPr lang="de-DE" sz="1200" dirty="0" err="1">
                <a:latin typeface="Consolas" panose="020B0609020204030204" pitchFamily="49" charset="0"/>
              </a:rPr>
              <a:t>n",z</a:t>
            </a:r>
            <a:r>
              <a:rPr lang="de-DE" sz="1200" dirty="0">
                <a:latin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name</a:t>
            </a:r>
            <a:r>
              <a:rPr lang="de-DE" sz="1200" dirty="0">
                <a:latin typeface="Consolas" panose="020B0609020204030204" pitchFamily="49" charset="0"/>
              </a:rPr>
              <a:t>, z-&gt;punkte);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}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 smtClean="0"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</a:rPr>
              <a:t>(i=0;i&lt;a</a:t>
            </a:r>
            <a:r>
              <a:rPr lang="de-DE" sz="1200" dirty="0">
                <a:latin typeface="Consolas" panose="020B0609020204030204" pitchFamily="49" charset="0"/>
              </a:rPr>
              <a:t>; i++) { /* Ausgabe der </a:t>
            </a:r>
            <a:r>
              <a:rPr lang="de-DE" sz="1200" dirty="0" err="1">
                <a:latin typeface="Consolas" panose="020B0609020204030204" pitchFamily="49" charset="0"/>
              </a:rPr>
              <a:t>Eintraege</a:t>
            </a:r>
            <a:r>
              <a:rPr lang="de-DE" sz="1200" dirty="0">
                <a:latin typeface="Consolas" panose="020B0609020204030204" pitchFamily="49" charset="0"/>
              </a:rPr>
              <a:t> eines Feldes */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	  </a:t>
            </a:r>
            <a:r>
              <a:rPr lang="de-DE" sz="1200" dirty="0" err="1">
                <a:latin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</a:rPr>
              <a:t>(" Name = %s, Punkte = %d\</a:t>
            </a:r>
            <a:r>
              <a:rPr lang="de-DE" sz="1200" dirty="0" err="1">
                <a:latin typeface="Consolas" panose="020B0609020204030204" pitchFamily="49" charset="0"/>
              </a:rPr>
              <a:t>n",p</a:t>
            </a:r>
            <a:r>
              <a:rPr lang="de-DE" sz="1200" dirty="0">
                <a:latin typeface="Consolas" panose="020B0609020204030204" pitchFamily="49" charset="0"/>
              </a:rPr>
              <a:t>[i].</a:t>
            </a:r>
            <a:r>
              <a:rPr lang="de-DE" sz="1200" dirty="0" err="1">
                <a:latin typeface="Consolas" panose="020B0609020204030204" pitchFamily="49" charset="0"/>
              </a:rPr>
              <a:t>name</a:t>
            </a:r>
            <a:r>
              <a:rPr lang="de-DE" sz="1200" dirty="0">
                <a:latin typeface="Consolas" panose="020B0609020204030204" pitchFamily="49" charset="0"/>
              </a:rPr>
              <a:t>, p[i].punkte);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}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</a:t>
            </a:r>
            <a:r>
              <a:rPr lang="de-DE" sz="1200" dirty="0" err="1">
                <a:latin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</a:rPr>
              <a:t> 0;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5274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2.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0318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Betrachten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wir folgendes Codefragment, wobei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T 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irgend ein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Typ (hier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ist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914400" lvl="1" indent="-457200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a[5],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*r;</a:t>
            </a:r>
          </a:p>
          <a:p>
            <a:pPr marL="914400" lvl="1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r = 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1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Dies besagt, r ist eine Referenz auf die Variable a[0].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Die Variable a[0] hat den Typ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Eine Variable vom Typ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benötigt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s =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sizeof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 </a:t>
            </a:r>
            <a:r>
              <a:rPr lang="de-DE" sz="1600" dirty="0" smtClean="0">
                <a:latin typeface="+mn-lt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also 4 Byte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Speicher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Wenn also a[0] die Adresse p hat, dann besitzt a[1] die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Adresse p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+ s. 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allgemein hat a[k] die Adresse p +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k *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Wenn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r den Typ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*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hat, und in r irgendeine Adresse p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gespeichert ist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, liefert der 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Ausdruck </a:t>
            </a:r>
            <a:r>
              <a:rPr lang="de-DE" sz="1600" dirty="0" err="1">
                <a:latin typeface="+mn-lt"/>
                <a:cs typeface="Consolas" panose="020B0609020204030204" pitchFamily="49" charset="0"/>
              </a:rPr>
              <a:t>r+k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 die Adresse p + k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*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s, wobei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gilt s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=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sizeof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Den Wert s nennen wir manchmal auch Objektgröße einer Referenz.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4815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Teilaufgabe aus Prüfung: Gegeben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sei die folgende Deklaration eines Feldes: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	(9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Vervollständigen Sie die folgende Tabelle, in dem Sie den Typ, die Adresse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die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Objektgröße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der folgenden Ausdrücke angeben.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67544" y="2710186"/>
          <a:ext cx="6858000" cy="22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601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- 10.Übung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50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Notizen: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[0][0],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][1],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][2],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][3], </a:t>
            </a:r>
            <a:endParaRPr lang="de-DE" sz="1600" dirty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  <a:endParaRPr lang="de-DE" sz="1600" dirty="0" smtClean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endParaRPr lang="de-DE" sz="1600" dirty="0"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95536" y="1609805"/>
          <a:ext cx="6858000" cy="317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92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214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Ausdruck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feld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Zeiger auf </a:t>
                      </a:r>
                      <a:r>
                        <a:rPr lang="de-DE" sz="1600" dirty="0" err="1" smtClean="0"/>
                        <a:t>float</a:t>
                      </a:r>
                      <a:r>
                        <a:rPr lang="de-DE" sz="1600" dirty="0" smtClean="0"/>
                        <a:t>[4]-Arrays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 ersten Feldelementes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 3. Feldelementes in der 2.</a:t>
                      </a:r>
                      <a:r>
                        <a:rPr lang="de-DE" sz="1600" baseline="0" dirty="0" smtClean="0">
                          <a:latin typeface="+mn-lt"/>
                          <a:cs typeface="Consolas" panose="020B0609020204030204" pitchFamily="49" charset="0"/>
                        </a:rPr>
                        <a:t> Zeile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</a:t>
                      </a:r>
                      <a:r>
                        <a:rPr lang="de-DE" sz="1600" baseline="0" dirty="0" smtClean="0">
                          <a:latin typeface="+mn-lt"/>
                          <a:cs typeface="Consolas" panose="020B0609020204030204" pitchFamily="49" charset="0"/>
                        </a:rPr>
                        <a:t> ersten Feldelementes in der 3.Zeile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eines 2-dimensionalen Feldes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der 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Groesse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 5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9041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1510</Words>
  <Application>Microsoft Office PowerPoint</Application>
  <PresentationFormat>On-screen Show (4:3)</PresentationFormat>
  <Paragraphs>514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ArialMT</vt:lpstr>
      <vt:lpstr>Consolas</vt:lpstr>
      <vt:lpstr>Courier New</vt:lpstr>
      <vt:lpstr>LMRoman10-Bold</vt:lpstr>
      <vt:lpstr>LMRoman10-Regular</vt:lpstr>
      <vt:lpstr>LMRoman12-Regular</vt:lpstr>
      <vt:lpstr>LMSans10-Bold</vt:lpstr>
      <vt:lpstr>Times</vt:lpstr>
      <vt:lpstr>Times New Roman</vt:lpstr>
      <vt:lpstr>Wingdings</vt:lpstr>
      <vt:lpstr>Modern</vt:lpstr>
      <vt:lpstr>10. Übung </vt:lpstr>
      <vt:lpstr>1. Strukturierte Datentypen in C</vt:lpstr>
      <vt:lpstr>1. Strukturierte Datentypen in C</vt:lpstr>
      <vt:lpstr>1. Strukturierte Datentypen in C</vt:lpstr>
      <vt:lpstr>1. Strukturierte Datentypen in C</vt:lpstr>
      <vt:lpstr>1. Strukturierte Datentypen in C</vt:lpstr>
      <vt:lpstr>2. Felder und Referenzen</vt:lpstr>
      <vt:lpstr>2. Felder und Referenzen</vt:lpstr>
      <vt:lpstr>2. Felder und Referenzen</vt:lpstr>
      <vt:lpstr>2. Felder und Referenzen</vt:lpstr>
      <vt:lpstr>2. Felder und Referenzen</vt:lpstr>
      <vt:lpstr>3. Aufgabe</vt:lpstr>
      <vt:lpstr>3. Aufgabe</vt:lpstr>
      <vt:lpstr>3. Aufgabe</vt:lpstr>
      <vt:lpstr>3. Aufgabe</vt:lpstr>
      <vt:lpstr>3. Aufgabe</vt:lpstr>
      <vt:lpstr>4. Alte Klausuraufgabe</vt:lpstr>
      <vt:lpstr>3. Aufgabe</vt:lpstr>
      <vt:lpstr>4. Aufgabe</vt:lpstr>
      <vt:lpstr>4. Aufgabe</vt:lpstr>
      <vt:lpstr>4. Aufgaben</vt:lpstr>
    </vt:vector>
  </TitlesOfParts>
  <Company>FBIN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Imperative Programmierung</dc:title>
  <dc:creator>karstens</dc:creator>
  <cp:lastModifiedBy>Bernd Karstens</cp:lastModifiedBy>
  <cp:revision>411</cp:revision>
  <cp:lastPrinted>2019-12-17T12:13:29Z</cp:lastPrinted>
  <dcterms:created xsi:type="dcterms:W3CDTF">2002-03-21T15:48:13Z</dcterms:created>
  <dcterms:modified xsi:type="dcterms:W3CDTF">2019-12-18T07:58:19Z</dcterms:modified>
</cp:coreProperties>
</file>