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9"/>
  </p:notesMasterIdLst>
  <p:handoutMasterIdLst>
    <p:handoutMasterId r:id="rId40"/>
  </p:handoutMasterIdLst>
  <p:sldIdLst>
    <p:sldId id="256" r:id="rId2"/>
    <p:sldId id="277" r:id="rId3"/>
    <p:sldId id="460" r:id="rId4"/>
    <p:sldId id="461" r:id="rId5"/>
    <p:sldId id="462" r:id="rId6"/>
    <p:sldId id="463" r:id="rId7"/>
    <p:sldId id="464" r:id="rId8"/>
    <p:sldId id="465" r:id="rId9"/>
    <p:sldId id="466" r:id="rId10"/>
    <p:sldId id="467" r:id="rId11"/>
    <p:sldId id="496" r:id="rId12"/>
    <p:sldId id="497" r:id="rId13"/>
    <p:sldId id="498" r:id="rId14"/>
    <p:sldId id="499" r:id="rId15"/>
    <p:sldId id="500" r:id="rId16"/>
    <p:sldId id="501" r:id="rId17"/>
    <p:sldId id="502" r:id="rId18"/>
    <p:sldId id="503" r:id="rId19"/>
    <p:sldId id="504" r:id="rId20"/>
    <p:sldId id="505" r:id="rId21"/>
    <p:sldId id="506" r:id="rId22"/>
    <p:sldId id="507" r:id="rId23"/>
    <p:sldId id="508" r:id="rId24"/>
    <p:sldId id="509" r:id="rId25"/>
    <p:sldId id="510" r:id="rId26"/>
    <p:sldId id="511" r:id="rId27"/>
    <p:sldId id="512" r:id="rId28"/>
    <p:sldId id="513" r:id="rId29"/>
    <p:sldId id="519" r:id="rId30"/>
    <p:sldId id="521" r:id="rId31"/>
    <p:sldId id="522" r:id="rId32"/>
    <p:sldId id="520" r:id="rId33"/>
    <p:sldId id="514" r:id="rId34"/>
    <p:sldId id="515" r:id="rId35"/>
    <p:sldId id="516" r:id="rId36"/>
    <p:sldId id="517" r:id="rId37"/>
    <p:sldId id="518" r:id="rId38"/>
  </p:sldIdLst>
  <p:sldSz cx="9144000" cy="6858000" type="screen4x3"/>
  <p:notesSz cx="7099300" cy="10234613"/>
  <p:defaultTextStyle>
    <a:defPPr>
      <a:defRPr lang="en-US"/>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200" algn="l" rtl="0" eaLnBrk="0" fontAlgn="base" hangingPunct="0">
      <a:spcBef>
        <a:spcPct val="0"/>
      </a:spcBef>
      <a:spcAft>
        <a:spcPct val="0"/>
      </a:spcAft>
      <a:defRPr sz="2000" kern="1200">
        <a:solidFill>
          <a:schemeClr val="tx1"/>
        </a:solidFill>
        <a:latin typeface="Arial" charset="0"/>
        <a:ea typeface="+mn-ea"/>
        <a:cs typeface="+mn-cs"/>
      </a:defRPr>
    </a:lvl2pPr>
    <a:lvl3pPr marL="914400" algn="l" rtl="0" eaLnBrk="0" fontAlgn="base" hangingPunct="0">
      <a:spcBef>
        <a:spcPct val="0"/>
      </a:spcBef>
      <a:spcAft>
        <a:spcPct val="0"/>
      </a:spcAft>
      <a:defRPr sz="2000" kern="1200">
        <a:solidFill>
          <a:schemeClr val="tx1"/>
        </a:solidFill>
        <a:latin typeface="Arial" charset="0"/>
        <a:ea typeface="+mn-ea"/>
        <a:cs typeface="+mn-cs"/>
      </a:defRPr>
    </a:lvl3pPr>
    <a:lvl4pPr marL="1371600" algn="l" rtl="0" eaLnBrk="0" fontAlgn="base" hangingPunct="0">
      <a:spcBef>
        <a:spcPct val="0"/>
      </a:spcBef>
      <a:spcAft>
        <a:spcPct val="0"/>
      </a:spcAft>
      <a:defRPr sz="2000" kern="1200">
        <a:solidFill>
          <a:schemeClr val="tx1"/>
        </a:solidFill>
        <a:latin typeface="Arial" charset="0"/>
        <a:ea typeface="+mn-ea"/>
        <a:cs typeface="+mn-cs"/>
      </a:defRPr>
    </a:lvl4pPr>
    <a:lvl5pPr marL="1828800" algn="l"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2" d="100"/>
          <a:sy n="82" d="100"/>
        </p:scale>
        <p:origin x="1233" y="5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8" d="100"/>
          <a:sy n="58" d="100"/>
        </p:scale>
        <p:origin x="-1770"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3075258" cy="511731"/>
          </a:xfrm>
          <a:prstGeom prst="rect">
            <a:avLst/>
          </a:prstGeom>
          <a:noFill/>
          <a:ln w="9525">
            <a:noFill/>
            <a:miter lim="800000"/>
            <a:headEnd/>
            <a:tailEnd/>
          </a:ln>
          <a:effectLst/>
        </p:spPr>
        <p:txBody>
          <a:bodyPr vert="horz" wrap="square" lIns="99013" tIns="49505" rIns="99013" bIns="49505" numCol="1" anchor="t" anchorCtr="0" compatLnSpc="1">
            <a:prstTxWarp prst="textNoShape">
              <a:avLst/>
            </a:prstTxWarp>
          </a:bodyPr>
          <a:lstStyle>
            <a:lvl1pPr defTabSz="990504">
              <a:defRPr sz="1200"/>
            </a:lvl1pPr>
          </a:lstStyle>
          <a:p>
            <a:pPr>
              <a:defRPr/>
            </a:pPr>
            <a:endParaRPr lang="de-DE"/>
          </a:p>
        </p:txBody>
      </p:sp>
      <p:sp>
        <p:nvSpPr>
          <p:cNvPr id="101379" name="Rectangle 3"/>
          <p:cNvSpPr>
            <a:spLocks noGrp="1" noChangeArrowheads="1"/>
          </p:cNvSpPr>
          <p:nvPr>
            <p:ph type="dt" sz="quarter" idx="1"/>
          </p:nvPr>
        </p:nvSpPr>
        <p:spPr bwMode="auto">
          <a:xfrm>
            <a:off x="4024043" y="0"/>
            <a:ext cx="3075258" cy="511731"/>
          </a:xfrm>
          <a:prstGeom prst="rect">
            <a:avLst/>
          </a:prstGeom>
          <a:noFill/>
          <a:ln w="9525">
            <a:noFill/>
            <a:miter lim="800000"/>
            <a:headEnd/>
            <a:tailEnd/>
          </a:ln>
          <a:effectLst/>
        </p:spPr>
        <p:txBody>
          <a:bodyPr vert="horz" wrap="square" lIns="99013" tIns="49505" rIns="99013" bIns="49505" numCol="1" anchor="t" anchorCtr="0" compatLnSpc="1">
            <a:prstTxWarp prst="textNoShape">
              <a:avLst/>
            </a:prstTxWarp>
          </a:bodyPr>
          <a:lstStyle>
            <a:lvl1pPr algn="r" defTabSz="990504">
              <a:defRPr sz="1200"/>
            </a:lvl1pPr>
          </a:lstStyle>
          <a:p>
            <a:pPr>
              <a:defRPr/>
            </a:pPr>
            <a:endParaRPr lang="de-DE"/>
          </a:p>
        </p:txBody>
      </p:sp>
      <p:sp>
        <p:nvSpPr>
          <p:cNvPr id="101380" name="Rectangle 4"/>
          <p:cNvSpPr>
            <a:spLocks noGrp="1" noChangeArrowheads="1"/>
          </p:cNvSpPr>
          <p:nvPr>
            <p:ph type="ftr" sz="quarter" idx="2"/>
          </p:nvPr>
        </p:nvSpPr>
        <p:spPr bwMode="auto">
          <a:xfrm>
            <a:off x="0" y="9722882"/>
            <a:ext cx="3075258" cy="511731"/>
          </a:xfrm>
          <a:prstGeom prst="rect">
            <a:avLst/>
          </a:prstGeom>
          <a:noFill/>
          <a:ln w="9525">
            <a:noFill/>
            <a:miter lim="800000"/>
            <a:headEnd/>
            <a:tailEnd/>
          </a:ln>
          <a:effectLst/>
        </p:spPr>
        <p:txBody>
          <a:bodyPr vert="horz" wrap="square" lIns="99013" tIns="49505" rIns="99013" bIns="49505" numCol="1" anchor="b" anchorCtr="0" compatLnSpc="1">
            <a:prstTxWarp prst="textNoShape">
              <a:avLst/>
            </a:prstTxWarp>
          </a:bodyPr>
          <a:lstStyle>
            <a:lvl1pPr defTabSz="990504">
              <a:defRPr sz="1200"/>
            </a:lvl1pPr>
          </a:lstStyle>
          <a:p>
            <a:pPr>
              <a:defRPr/>
            </a:pPr>
            <a:endParaRPr lang="de-DE"/>
          </a:p>
        </p:txBody>
      </p:sp>
      <p:sp>
        <p:nvSpPr>
          <p:cNvPr id="101381" name="Rectangle 5"/>
          <p:cNvSpPr>
            <a:spLocks noGrp="1" noChangeArrowheads="1"/>
          </p:cNvSpPr>
          <p:nvPr>
            <p:ph type="sldNum" sz="quarter" idx="3"/>
          </p:nvPr>
        </p:nvSpPr>
        <p:spPr bwMode="auto">
          <a:xfrm>
            <a:off x="4024043" y="9722882"/>
            <a:ext cx="3075258" cy="511731"/>
          </a:xfrm>
          <a:prstGeom prst="rect">
            <a:avLst/>
          </a:prstGeom>
          <a:noFill/>
          <a:ln w="9525">
            <a:noFill/>
            <a:miter lim="800000"/>
            <a:headEnd/>
            <a:tailEnd/>
          </a:ln>
          <a:effectLst/>
        </p:spPr>
        <p:txBody>
          <a:bodyPr vert="horz" wrap="square" lIns="99013" tIns="49505" rIns="99013" bIns="49505" numCol="1" anchor="b" anchorCtr="0" compatLnSpc="1">
            <a:prstTxWarp prst="textNoShape">
              <a:avLst/>
            </a:prstTxWarp>
          </a:bodyPr>
          <a:lstStyle>
            <a:lvl1pPr algn="r" defTabSz="990504">
              <a:defRPr sz="1200"/>
            </a:lvl1pPr>
          </a:lstStyle>
          <a:p>
            <a:pPr>
              <a:defRPr/>
            </a:pPr>
            <a:fld id="{F800C5DA-E918-4121-A59A-E817030A7E0D}" type="slidenum">
              <a:rPr lang="de-DE"/>
              <a:pPr>
                <a:defRPr/>
              </a:pPr>
              <a:t>‹Nr.›</a:t>
            </a:fld>
            <a:endParaRPr lang="de-DE"/>
          </a:p>
        </p:txBody>
      </p:sp>
    </p:spTree>
    <p:extLst>
      <p:ext uri="{BB962C8B-B14F-4D97-AF65-F5344CB8AC3E}">
        <p14:creationId xmlns:p14="http://schemas.microsoft.com/office/powerpoint/2010/main" val="3578106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5258" cy="511731"/>
          </a:xfrm>
          <a:prstGeom prst="rect">
            <a:avLst/>
          </a:prstGeom>
          <a:noFill/>
          <a:ln w="12700" cap="sq">
            <a:noFill/>
            <a:miter lim="800000"/>
            <a:headEnd type="none" w="sm" len="sm"/>
            <a:tailEnd type="none" w="sm" len="sm"/>
          </a:ln>
          <a:effectLst/>
        </p:spPr>
        <p:txBody>
          <a:bodyPr vert="horz" wrap="square" lIns="99013" tIns="49505" rIns="99013" bIns="49505" numCol="1" anchor="t" anchorCtr="0" compatLnSpc="1">
            <a:prstTxWarp prst="textNoShape">
              <a:avLst/>
            </a:prstTxWarp>
          </a:bodyPr>
          <a:lstStyle>
            <a:lvl1pPr defTabSz="990504">
              <a:defRPr sz="1200">
                <a:latin typeface="Times New Roman" pitchFamily="18" charset="0"/>
              </a:defRPr>
            </a:lvl1pPr>
          </a:lstStyle>
          <a:p>
            <a:pPr>
              <a:defRPr/>
            </a:pPr>
            <a:endParaRPr lang="de-DE"/>
          </a:p>
        </p:txBody>
      </p:sp>
      <p:sp>
        <p:nvSpPr>
          <p:cNvPr id="6147" name="Rectangle 3"/>
          <p:cNvSpPr>
            <a:spLocks noGrp="1" noChangeArrowheads="1"/>
          </p:cNvSpPr>
          <p:nvPr>
            <p:ph type="dt" idx="1"/>
          </p:nvPr>
        </p:nvSpPr>
        <p:spPr bwMode="auto">
          <a:xfrm>
            <a:off x="4024043" y="0"/>
            <a:ext cx="3075258" cy="511731"/>
          </a:xfrm>
          <a:prstGeom prst="rect">
            <a:avLst/>
          </a:prstGeom>
          <a:noFill/>
          <a:ln w="12700" cap="sq">
            <a:noFill/>
            <a:miter lim="800000"/>
            <a:headEnd type="none" w="sm" len="sm"/>
            <a:tailEnd type="none" w="sm" len="sm"/>
          </a:ln>
          <a:effectLst/>
        </p:spPr>
        <p:txBody>
          <a:bodyPr vert="horz" wrap="square" lIns="99013" tIns="49505" rIns="99013" bIns="49505" numCol="1" anchor="t" anchorCtr="0" compatLnSpc="1">
            <a:prstTxWarp prst="textNoShape">
              <a:avLst/>
            </a:prstTxWarp>
          </a:bodyPr>
          <a:lstStyle>
            <a:lvl1pPr algn="r" defTabSz="990504">
              <a:defRPr sz="1200">
                <a:latin typeface="Times New Roman" pitchFamily="18" charset="0"/>
              </a:defRPr>
            </a:lvl1pPr>
          </a:lstStyle>
          <a:p>
            <a:pPr>
              <a:defRPr/>
            </a:pPr>
            <a:endParaRPr lang="de-DE"/>
          </a:p>
        </p:txBody>
      </p:sp>
      <p:sp>
        <p:nvSpPr>
          <p:cNvPr id="34820"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45468" y="4861441"/>
            <a:ext cx="5208365" cy="4605576"/>
          </a:xfrm>
          <a:prstGeom prst="rect">
            <a:avLst/>
          </a:prstGeom>
          <a:noFill/>
          <a:ln w="12700" cap="sq">
            <a:noFill/>
            <a:miter lim="800000"/>
            <a:headEnd type="none" w="sm" len="sm"/>
            <a:tailEnd type="none" w="sm" len="sm"/>
          </a:ln>
          <a:effectLst/>
        </p:spPr>
        <p:txBody>
          <a:bodyPr vert="horz" wrap="square" lIns="99013" tIns="49505" rIns="99013" bIns="49505"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150" name="Rectangle 6"/>
          <p:cNvSpPr>
            <a:spLocks noGrp="1" noChangeArrowheads="1"/>
          </p:cNvSpPr>
          <p:nvPr>
            <p:ph type="ftr" sz="quarter" idx="4"/>
          </p:nvPr>
        </p:nvSpPr>
        <p:spPr bwMode="auto">
          <a:xfrm>
            <a:off x="0" y="9722882"/>
            <a:ext cx="3075258" cy="511731"/>
          </a:xfrm>
          <a:prstGeom prst="rect">
            <a:avLst/>
          </a:prstGeom>
          <a:noFill/>
          <a:ln w="12700" cap="sq">
            <a:noFill/>
            <a:miter lim="800000"/>
            <a:headEnd type="none" w="sm" len="sm"/>
            <a:tailEnd type="none" w="sm" len="sm"/>
          </a:ln>
          <a:effectLst/>
        </p:spPr>
        <p:txBody>
          <a:bodyPr vert="horz" wrap="square" lIns="99013" tIns="49505" rIns="99013" bIns="49505" numCol="1" anchor="b" anchorCtr="0" compatLnSpc="1">
            <a:prstTxWarp prst="textNoShape">
              <a:avLst/>
            </a:prstTxWarp>
          </a:bodyPr>
          <a:lstStyle>
            <a:lvl1pPr defTabSz="990504">
              <a:defRPr sz="1200">
                <a:latin typeface="Times New Roman" pitchFamily="18" charset="0"/>
              </a:defRPr>
            </a:lvl1pPr>
          </a:lstStyle>
          <a:p>
            <a:pPr>
              <a:defRPr/>
            </a:pPr>
            <a:endParaRPr lang="de-DE"/>
          </a:p>
        </p:txBody>
      </p:sp>
      <p:sp>
        <p:nvSpPr>
          <p:cNvPr id="6151" name="Rectangle 7"/>
          <p:cNvSpPr>
            <a:spLocks noGrp="1" noChangeArrowheads="1"/>
          </p:cNvSpPr>
          <p:nvPr>
            <p:ph type="sldNum" sz="quarter" idx="5"/>
          </p:nvPr>
        </p:nvSpPr>
        <p:spPr bwMode="auto">
          <a:xfrm>
            <a:off x="4024043" y="9722882"/>
            <a:ext cx="3075258" cy="511731"/>
          </a:xfrm>
          <a:prstGeom prst="rect">
            <a:avLst/>
          </a:prstGeom>
          <a:noFill/>
          <a:ln w="12700" cap="sq">
            <a:noFill/>
            <a:miter lim="800000"/>
            <a:headEnd type="none" w="sm" len="sm"/>
            <a:tailEnd type="none" w="sm" len="sm"/>
          </a:ln>
          <a:effectLst/>
        </p:spPr>
        <p:txBody>
          <a:bodyPr vert="horz" wrap="square" lIns="99013" tIns="49505" rIns="99013" bIns="49505" numCol="1" anchor="b" anchorCtr="0" compatLnSpc="1">
            <a:prstTxWarp prst="textNoShape">
              <a:avLst/>
            </a:prstTxWarp>
          </a:bodyPr>
          <a:lstStyle>
            <a:lvl1pPr algn="r" defTabSz="990504">
              <a:defRPr sz="1200">
                <a:latin typeface="Times New Roman" pitchFamily="18" charset="0"/>
              </a:defRPr>
            </a:lvl1pPr>
          </a:lstStyle>
          <a:p>
            <a:pPr>
              <a:defRPr/>
            </a:pPr>
            <a:fld id="{AD549842-4C11-4546-B057-70FB9BBD8607}" type="slidenum">
              <a:rPr lang="de-DE"/>
              <a:pPr>
                <a:defRPr/>
              </a:pPr>
              <a:t>‹Nr.›</a:t>
            </a:fld>
            <a:endParaRPr lang="de-DE"/>
          </a:p>
        </p:txBody>
      </p:sp>
    </p:spTree>
    <p:extLst>
      <p:ext uri="{BB962C8B-B14F-4D97-AF65-F5344CB8AC3E}">
        <p14:creationId xmlns:p14="http://schemas.microsoft.com/office/powerpoint/2010/main" val="2422284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a:t>
            </a:fld>
            <a:endParaRPr lang="de-DE"/>
          </a:p>
        </p:txBody>
      </p:sp>
    </p:spTree>
    <p:extLst>
      <p:ext uri="{BB962C8B-B14F-4D97-AF65-F5344CB8AC3E}">
        <p14:creationId xmlns:p14="http://schemas.microsoft.com/office/powerpoint/2010/main" val="1678310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10</a:t>
            </a:fld>
            <a:endParaRPr lang="de-DE"/>
          </a:p>
        </p:txBody>
      </p:sp>
    </p:spTree>
    <p:extLst>
      <p:ext uri="{BB962C8B-B14F-4D97-AF65-F5344CB8AC3E}">
        <p14:creationId xmlns:p14="http://schemas.microsoft.com/office/powerpoint/2010/main" val="89509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11</a:t>
            </a:fld>
            <a:endParaRPr lang="de-DE"/>
          </a:p>
        </p:txBody>
      </p:sp>
    </p:spTree>
    <p:extLst>
      <p:ext uri="{BB962C8B-B14F-4D97-AF65-F5344CB8AC3E}">
        <p14:creationId xmlns:p14="http://schemas.microsoft.com/office/powerpoint/2010/main" val="239280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12</a:t>
            </a:fld>
            <a:endParaRPr lang="de-DE"/>
          </a:p>
        </p:txBody>
      </p:sp>
    </p:spTree>
    <p:extLst>
      <p:ext uri="{BB962C8B-B14F-4D97-AF65-F5344CB8AC3E}">
        <p14:creationId xmlns:p14="http://schemas.microsoft.com/office/powerpoint/2010/main" val="859799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13</a:t>
            </a:fld>
            <a:endParaRPr lang="de-DE"/>
          </a:p>
        </p:txBody>
      </p:sp>
    </p:spTree>
    <p:extLst>
      <p:ext uri="{BB962C8B-B14F-4D97-AF65-F5344CB8AC3E}">
        <p14:creationId xmlns:p14="http://schemas.microsoft.com/office/powerpoint/2010/main" val="3580679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14</a:t>
            </a:fld>
            <a:endParaRPr lang="de-DE"/>
          </a:p>
        </p:txBody>
      </p:sp>
    </p:spTree>
    <p:extLst>
      <p:ext uri="{BB962C8B-B14F-4D97-AF65-F5344CB8AC3E}">
        <p14:creationId xmlns:p14="http://schemas.microsoft.com/office/powerpoint/2010/main" val="3285737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15</a:t>
            </a:fld>
            <a:endParaRPr lang="de-DE"/>
          </a:p>
        </p:txBody>
      </p:sp>
    </p:spTree>
    <p:extLst>
      <p:ext uri="{BB962C8B-B14F-4D97-AF65-F5344CB8AC3E}">
        <p14:creationId xmlns:p14="http://schemas.microsoft.com/office/powerpoint/2010/main" val="1534202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16</a:t>
            </a:fld>
            <a:endParaRPr lang="de-DE"/>
          </a:p>
        </p:txBody>
      </p:sp>
    </p:spTree>
    <p:extLst>
      <p:ext uri="{BB962C8B-B14F-4D97-AF65-F5344CB8AC3E}">
        <p14:creationId xmlns:p14="http://schemas.microsoft.com/office/powerpoint/2010/main" val="2500322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17</a:t>
            </a:fld>
            <a:endParaRPr lang="de-DE"/>
          </a:p>
        </p:txBody>
      </p:sp>
    </p:spTree>
    <p:extLst>
      <p:ext uri="{BB962C8B-B14F-4D97-AF65-F5344CB8AC3E}">
        <p14:creationId xmlns:p14="http://schemas.microsoft.com/office/powerpoint/2010/main" val="1479994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18</a:t>
            </a:fld>
            <a:endParaRPr lang="de-DE"/>
          </a:p>
        </p:txBody>
      </p:sp>
    </p:spTree>
    <p:extLst>
      <p:ext uri="{BB962C8B-B14F-4D97-AF65-F5344CB8AC3E}">
        <p14:creationId xmlns:p14="http://schemas.microsoft.com/office/powerpoint/2010/main" val="1090880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19</a:t>
            </a:fld>
            <a:endParaRPr lang="de-DE"/>
          </a:p>
        </p:txBody>
      </p:sp>
    </p:spTree>
    <p:extLst>
      <p:ext uri="{BB962C8B-B14F-4D97-AF65-F5344CB8AC3E}">
        <p14:creationId xmlns:p14="http://schemas.microsoft.com/office/powerpoint/2010/main" val="2293867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a:t>
            </a:fld>
            <a:endParaRPr lang="de-DE"/>
          </a:p>
        </p:txBody>
      </p:sp>
    </p:spTree>
    <p:extLst>
      <p:ext uri="{BB962C8B-B14F-4D97-AF65-F5344CB8AC3E}">
        <p14:creationId xmlns:p14="http://schemas.microsoft.com/office/powerpoint/2010/main" val="2304174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20</a:t>
            </a:fld>
            <a:endParaRPr lang="de-DE"/>
          </a:p>
        </p:txBody>
      </p:sp>
    </p:spTree>
    <p:extLst>
      <p:ext uri="{BB962C8B-B14F-4D97-AF65-F5344CB8AC3E}">
        <p14:creationId xmlns:p14="http://schemas.microsoft.com/office/powerpoint/2010/main" val="1785533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21</a:t>
            </a:fld>
            <a:endParaRPr lang="de-DE"/>
          </a:p>
        </p:txBody>
      </p:sp>
    </p:spTree>
    <p:extLst>
      <p:ext uri="{BB962C8B-B14F-4D97-AF65-F5344CB8AC3E}">
        <p14:creationId xmlns:p14="http://schemas.microsoft.com/office/powerpoint/2010/main" val="2686943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22</a:t>
            </a:fld>
            <a:endParaRPr lang="de-DE"/>
          </a:p>
        </p:txBody>
      </p:sp>
    </p:spTree>
    <p:extLst>
      <p:ext uri="{BB962C8B-B14F-4D97-AF65-F5344CB8AC3E}">
        <p14:creationId xmlns:p14="http://schemas.microsoft.com/office/powerpoint/2010/main" val="229714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23</a:t>
            </a:fld>
            <a:endParaRPr lang="de-DE"/>
          </a:p>
        </p:txBody>
      </p:sp>
    </p:spTree>
    <p:extLst>
      <p:ext uri="{BB962C8B-B14F-4D97-AF65-F5344CB8AC3E}">
        <p14:creationId xmlns:p14="http://schemas.microsoft.com/office/powerpoint/2010/main" val="1078002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24</a:t>
            </a:fld>
            <a:endParaRPr lang="de-DE"/>
          </a:p>
        </p:txBody>
      </p:sp>
    </p:spTree>
    <p:extLst>
      <p:ext uri="{BB962C8B-B14F-4D97-AF65-F5344CB8AC3E}">
        <p14:creationId xmlns:p14="http://schemas.microsoft.com/office/powerpoint/2010/main" val="3183048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25</a:t>
            </a:fld>
            <a:endParaRPr lang="de-DE"/>
          </a:p>
        </p:txBody>
      </p:sp>
    </p:spTree>
    <p:extLst>
      <p:ext uri="{BB962C8B-B14F-4D97-AF65-F5344CB8AC3E}">
        <p14:creationId xmlns:p14="http://schemas.microsoft.com/office/powerpoint/2010/main" val="2598292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26</a:t>
            </a:fld>
            <a:endParaRPr lang="de-DE"/>
          </a:p>
        </p:txBody>
      </p:sp>
    </p:spTree>
    <p:extLst>
      <p:ext uri="{BB962C8B-B14F-4D97-AF65-F5344CB8AC3E}">
        <p14:creationId xmlns:p14="http://schemas.microsoft.com/office/powerpoint/2010/main" val="3725882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27</a:t>
            </a:fld>
            <a:endParaRPr lang="de-DE"/>
          </a:p>
        </p:txBody>
      </p:sp>
    </p:spTree>
    <p:extLst>
      <p:ext uri="{BB962C8B-B14F-4D97-AF65-F5344CB8AC3E}">
        <p14:creationId xmlns:p14="http://schemas.microsoft.com/office/powerpoint/2010/main" val="3514385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28</a:t>
            </a:fld>
            <a:endParaRPr lang="de-DE"/>
          </a:p>
        </p:txBody>
      </p:sp>
    </p:spTree>
    <p:extLst>
      <p:ext uri="{BB962C8B-B14F-4D97-AF65-F5344CB8AC3E}">
        <p14:creationId xmlns:p14="http://schemas.microsoft.com/office/powerpoint/2010/main" val="3519767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29</a:t>
            </a:fld>
            <a:endParaRPr lang="de-DE"/>
          </a:p>
        </p:txBody>
      </p:sp>
    </p:spTree>
    <p:extLst>
      <p:ext uri="{BB962C8B-B14F-4D97-AF65-F5344CB8AC3E}">
        <p14:creationId xmlns:p14="http://schemas.microsoft.com/office/powerpoint/2010/main" val="2456566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3</a:t>
            </a:fld>
            <a:endParaRPr lang="de-DE"/>
          </a:p>
        </p:txBody>
      </p:sp>
    </p:spTree>
    <p:extLst>
      <p:ext uri="{BB962C8B-B14F-4D97-AF65-F5344CB8AC3E}">
        <p14:creationId xmlns:p14="http://schemas.microsoft.com/office/powerpoint/2010/main" val="1745473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30</a:t>
            </a:fld>
            <a:endParaRPr lang="de-DE"/>
          </a:p>
        </p:txBody>
      </p:sp>
    </p:spTree>
    <p:extLst>
      <p:ext uri="{BB962C8B-B14F-4D97-AF65-F5344CB8AC3E}">
        <p14:creationId xmlns:p14="http://schemas.microsoft.com/office/powerpoint/2010/main" val="3607116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31</a:t>
            </a:fld>
            <a:endParaRPr lang="de-DE"/>
          </a:p>
        </p:txBody>
      </p:sp>
    </p:spTree>
    <p:extLst>
      <p:ext uri="{BB962C8B-B14F-4D97-AF65-F5344CB8AC3E}">
        <p14:creationId xmlns:p14="http://schemas.microsoft.com/office/powerpoint/2010/main" val="2989095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32</a:t>
            </a:fld>
            <a:endParaRPr lang="de-DE"/>
          </a:p>
        </p:txBody>
      </p:sp>
    </p:spTree>
    <p:extLst>
      <p:ext uri="{BB962C8B-B14F-4D97-AF65-F5344CB8AC3E}">
        <p14:creationId xmlns:p14="http://schemas.microsoft.com/office/powerpoint/2010/main" val="24832009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33</a:t>
            </a:fld>
            <a:endParaRPr lang="de-DE"/>
          </a:p>
        </p:txBody>
      </p:sp>
    </p:spTree>
    <p:extLst>
      <p:ext uri="{BB962C8B-B14F-4D97-AF65-F5344CB8AC3E}">
        <p14:creationId xmlns:p14="http://schemas.microsoft.com/office/powerpoint/2010/main" val="3943020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endParaRPr lang="de-DE" smtClean="0"/>
          </a:p>
        </p:txBody>
      </p:sp>
      <p:sp>
        <p:nvSpPr>
          <p:cNvPr id="59396" name="Slide Number Placeholder 3"/>
          <p:cNvSpPr>
            <a:spLocks noGrp="1"/>
          </p:cNvSpPr>
          <p:nvPr>
            <p:ph type="sldNum" sz="quarter" idx="5"/>
          </p:nvPr>
        </p:nvSpPr>
        <p:spPr>
          <a:noFill/>
        </p:spPr>
        <p:txBody>
          <a:bodyPr/>
          <a:lstStyle/>
          <a:p>
            <a:fld id="{EB9088CF-AA25-41F1-B8ED-25A237DDC7CA}" type="slidenum">
              <a:rPr lang="de-DE" smtClean="0"/>
              <a:pPr/>
              <a:t>34</a:t>
            </a:fld>
            <a:endParaRPr lang="de-DE" smtClean="0"/>
          </a:p>
        </p:txBody>
      </p:sp>
    </p:spTree>
    <p:extLst>
      <p:ext uri="{BB962C8B-B14F-4D97-AF65-F5344CB8AC3E}">
        <p14:creationId xmlns:p14="http://schemas.microsoft.com/office/powerpoint/2010/main" val="1253443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endParaRPr lang="de-DE" smtClean="0"/>
          </a:p>
        </p:txBody>
      </p:sp>
      <p:sp>
        <p:nvSpPr>
          <p:cNvPr id="59396" name="Slide Number Placeholder 3"/>
          <p:cNvSpPr>
            <a:spLocks noGrp="1"/>
          </p:cNvSpPr>
          <p:nvPr>
            <p:ph type="sldNum" sz="quarter" idx="5"/>
          </p:nvPr>
        </p:nvSpPr>
        <p:spPr>
          <a:noFill/>
        </p:spPr>
        <p:txBody>
          <a:bodyPr/>
          <a:lstStyle/>
          <a:p>
            <a:fld id="{EB9088CF-AA25-41F1-B8ED-25A237DDC7CA}" type="slidenum">
              <a:rPr lang="de-DE" smtClean="0"/>
              <a:pPr/>
              <a:t>35</a:t>
            </a:fld>
            <a:endParaRPr lang="de-DE" smtClean="0"/>
          </a:p>
        </p:txBody>
      </p:sp>
    </p:spTree>
    <p:extLst>
      <p:ext uri="{BB962C8B-B14F-4D97-AF65-F5344CB8AC3E}">
        <p14:creationId xmlns:p14="http://schemas.microsoft.com/office/powerpoint/2010/main" val="3005414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endParaRPr lang="de-DE" smtClean="0"/>
          </a:p>
        </p:txBody>
      </p:sp>
      <p:sp>
        <p:nvSpPr>
          <p:cNvPr id="59396" name="Slide Number Placeholder 3"/>
          <p:cNvSpPr>
            <a:spLocks noGrp="1"/>
          </p:cNvSpPr>
          <p:nvPr>
            <p:ph type="sldNum" sz="quarter" idx="5"/>
          </p:nvPr>
        </p:nvSpPr>
        <p:spPr>
          <a:noFill/>
        </p:spPr>
        <p:txBody>
          <a:bodyPr/>
          <a:lstStyle/>
          <a:p>
            <a:fld id="{EB9088CF-AA25-41F1-B8ED-25A237DDC7CA}" type="slidenum">
              <a:rPr lang="de-DE" smtClean="0"/>
              <a:pPr/>
              <a:t>36</a:t>
            </a:fld>
            <a:endParaRPr lang="de-DE" smtClean="0"/>
          </a:p>
        </p:txBody>
      </p:sp>
    </p:spTree>
    <p:extLst>
      <p:ext uri="{BB962C8B-B14F-4D97-AF65-F5344CB8AC3E}">
        <p14:creationId xmlns:p14="http://schemas.microsoft.com/office/powerpoint/2010/main" val="3752055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endParaRPr lang="de-DE" smtClean="0"/>
          </a:p>
        </p:txBody>
      </p:sp>
      <p:sp>
        <p:nvSpPr>
          <p:cNvPr id="59396" name="Slide Number Placeholder 3"/>
          <p:cNvSpPr>
            <a:spLocks noGrp="1"/>
          </p:cNvSpPr>
          <p:nvPr>
            <p:ph type="sldNum" sz="quarter" idx="5"/>
          </p:nvPr>
        </p:nvSpPr>
        <p:spPr>
          <a:noFill/>
        </p:spPr>
        <p:txBody>
          <a:bodyPr/>
          <a:lstStyle/>
          <a:p>
            <a:fld id="{EB9088CF-AA25-41F1-B8ED-25A237DDC7CA}" type="slidenum">
              <a:rPr lang="de-DE" smtClean="0"/>
              <a:pPr/>
              <a:t>37</a:t>
            </a:fld>
            <a:endParaRPr lang="de-DE" smtClean="0"/>
          </a:p>
        </p:txBody>
      </p:sp>
    </p:spTree>
    <p:extLst>
      <p:ext uri="{BB962C8B-B14F-4D97-AF65-F5344CB8AC3E}">
        <p14:creationId xmlns:p14="http://schemas.microsoft.com/office/powerpoint/2010/main" val="268381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4</a:t>
            </a:fld>
            <a:endParaRPr lang="de-DE"/>
          </a:p>
        </p:txBody>
      </p:sp>
    </p:spTree>
    <p:extLst>
      <p:ext uri="{BB962C8B-B14F-4D97-AF65-F5344CB8AC3E}">
        <p14:creationId xmlns:p14="http://schemas.microsoft.com/office/powerpoint/2010/main" val="304960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5</a:t>
            </a:fld>
            <a:endParaRPr lang="de-DE"/>
          </a:p>
        </p:txBody>
      </p:sp>
    </p:spTree>
    <p:extLst>
      <p:ext uri="{BB962C8B-B14F-4D97-AF65-F5344CB8AC3E}">
        <p14:creationId xmlns:p14="http://schemas.microsoft.com/office/powerpoint/2010/main" val="2937351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6</a:t>
            </a:fld>
            <a:endParaRPr lang="de-DE"/>
          </a:p>
        </p:txBody>
      </p:sp>
    </p:spTree>
    <p:extLst>
      <p:ext uri="{BB962C8B-B14F-4D97-AF65-F5344CB8AC3E}">
        <p14:creationId xmlns:p14="http://schemas.microsoft.com/office/powerpoint/2010/main" val="1061011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7</a:t>
            </a:fld>
            <a:endParaRPr lang="de-DE"/>
          </a:p>
        </p:txBody>
      </p:sp>
    </p:spTree>
    <p:extLst>
      <p:ext uri="{BB962C8B-B14F-4D97-AF65-F5344CB8AC3E}">
        <p14:creationId xmlns:p14="http://schemas.microsoft.com/office/powerpoint/2010/main" val="368773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8</a:t>
            </a:fld>
            <a:endParaRPr lang="de-DE"/>
          </a:p>
        </p:txBody>
      </p:sp>
    </p:spTree>
    <p:extLst>
      <p:ext uri="{BB962C8B-B14F-4D97-AF65-F5344CB8AC3E}">
        <p14:creationId xmlns:p14="http://schemas.microsoft.com/office/powerpoint/2010/main" val="886855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AD549842-4C11-4546-B057-70FB9BBD8607}" type="slidenum">
              <a:rPr lang="de-DE" smtClean="0"/>
              <a:pPr>
                <a:defRPr/>
              </a:pPr>
              <a:t>9</a:t>
            </a:fld>
            <a:endParaRPr lang="de-DE"/>
          </a:p>
        </p:txBody>
      </p:sp>
    </p:spTree>
    <p:extLst>
      <p:ext uri="{BB962C8B-B14F-4D97-AF65-F5344CB8AC3E}">
        <p14:creationId xmlns:p14="http://schemas.microsoft.com/office/powerpoint/2010/main" val="54684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17475"/>
            <a:ext cx="9142413" cy="6738938"/>
            <a:chOff x="0" y="74"/>
            <a:chExt cx="5759" cy="4245"/>
          </a:xfrm>
        </p:grpSpPr>
        <p:sp>
          <p:nvSpPr>
            <p:cNvPr id="5" name="Rectangle 3"/>
            <p:cNvSpPr>
              <a:spLocks noChangeArrowheads="1"/>
            </p:cNvSpPr>
            <p:nvPr/>
          </p:nvSpPr>
          <p:spPr bwMode="invGray">
            <a:xfrm>
              <a:off x="432" y="4113"/>
              <a:ext cx="2208" cy="206"/>
            </a:xfrm>
            <a:prstGeom prst="rect">
              <a:avLst/>
            </a:prstGeom>
            <a:solidFill>
              <a:schemeClr val="hlink"/>
            </a:solidFill>
            <a:ln w="9525">
              <a:noFill/>
              <a:miter lim="800000"/>
              <a:headEnd/>
              <a:tailEnd/>
            </a:ln>
            <a:effectLst/>
          </p:spPr>
          <p:txBody>
            <a:bodyPr/>
            <a:lstStyle/>
            <a:p>
              <a:pPr>
                <a:defRPr/>
              </a:pPr>
              <a:endParaRPr lang="de-DE"/>
            </a:p>
          </p:txBody>
        </p:sp>
        <p:sp>
          <p:nvSpPr>
            <p:cNvPr id="6" name="Rectangle 4"/>
            <p:cNvSpPr>
              <a:spLocks noChangeArrowheads="1"/>
            </p:cNvSpPr>
            <p:nvPr/>
          </p:nvSpPr>
          <p:spPr bwMode="invGray">
            <a:xfrm>
              <a:off x="432" y="1536"/>
              <a:ext cx="5327" cy="480"/>
            </a:xfrm>
            <a:prstGeom prst="rect">
              <a:avLst/>
            </a:prstGeom>
            <a:solidFill>
              <a:schemeClr val="hlink"/>
            </a:solidFill>
            <a:ln w="9525">
              <a:noFill/>
              <a:miter lim="800000"/>
              <a:headEnd/>
              <a:tailEnd/>
            </a:ln>
            <a:effectLst/>
          </p:spPr>
          <p:txBody>
            <a:bodyPr/>
            <a:lstStyle/>
            <a:p>
              <a:pPr>
                <a:defRPr/>
              </a:pPr>
              <a:endParaRPr lang="de-DE"/>
            </a:p>
          </p:txBody>
        </p:sp>
        <p:sp>
          <p:nvSpPr>
            <p:cNvPr id="7" name="Oval 5"/>
            <p:cNvSpPr>
              <a:spLocks noChangeArrowheads="1"/>
            </p:cNvSpPr>
            <p:nvPr/>
          </p:nvSpPr>
          <p:spPr bwMode="invGray">
            <a:xfrm>
              <a:off x="555" y="74"/>
              <a:ext cx="42" cy="42"/>
            </a:xfrm>
            <a:prstGeom prst="ellipse">
              <a:avLst/>
            </a:prstGeom>
            <a:solidFill>
              <a:schemeClr val="tx2"/>
            </a:solidFill>
            <a:ln w="9525">
              <a:noFill/>
              <a:round/>
              <a:headEnd/>
              <a:tailEnd/>
            </a:ln>
            <a:effectLst/>
          </p:spPr>
          <p:txBody>
            <a:bodyPr/>
            <a:lstStyle/>
            <a:p>
              <a:pPr>
                <a:defRPr/>
              </a:pPr>
              <a:endParaRPr lang="de-DE"/>
            </a:p>
          </p:txBody>
        </p:sp>
        <p:sp>
          <p:nvSpPr>
            <p:cNvPr id="8" name="Oval 6"/>
            <p:cNvSpPr>
              <a:spLocks noChangeArrowheads="1"/>
            </p:cNvSpPr>
            <p:nvPr/>
          </p:nvSpPr>
          <p:spPr bwMode="invGray">
            <a:xfrm>
              <a:off x="555" y="219"/>
              <a:ext cx="42" cy="41"/>
            </a:xfrm>
            <a:prstGeom prst="ellipse">
              <a:avLst/>
            </a:prstGeom>
            <a:solidFill>
              <a:schemeClr val="tx2"/>
            </a:solidFill>
            <a:ln w="9525">
              <a:noFill/>
              <a:round/>
              <a:headEnd/>
              <a:tailEnd/>
            </a:ln>
            <a:effectLst/>
          </p:spPr>
          <p:txBody>
            <a:bodyPr/>
            <a:lstStyle/>
            <a:p>
              <a:pPr>
                <a:defRPr/>
              </a:pPr>
              <a:endParaRPr lang="de-DE"/>
            </a:p>
          </p:txBody>
        </p:sp>
        <p:sp>
          <p:nvSpPr>
            <p:cNvPr id="9" name="Oval 7"/>
            <p:cNvSpPr>
              <a:spLocks noChangeArrowheads="1"/>
            </p:cNvSpPr>
            <p:nvPr/>
          </p:nvSpPr>
          <p:spPr bwMode="invGray">
            <a:xfrm>
              <a:off x="555" y="362"/>
              <a:ext cx="42" cy="41"/>
            </a:xfrm>
            <a:prstGeom prst="ellipse">
              <a:avLst/>
            </a:prstGeom>
            <a:solidFill>
              <a:schemeClr val="tx2"/>
            </a:solidFill>
            <a:ln w="9525">
              <a:noFill/>
              <a:round/>
              <a:headEnd/>
              <a:tailEnd/>
            </a:ln>
            <a:effectLst/>
          </p:spPr>
          <p:txBody>
            <a:bodyPr/>
            <a:lstStyle/>
            <a:p>
              <a:pPr>
                <a:defRPr/>
              </a:pPr>
              <a:endParaRPr lang="de-DE"/>
            </a:p>
          </p:txBody>
        </p:sp>
        <p:sp>
          <p:nvSpPr>
            <p:cNvPr id="10" name="Oval 8"/>
            <p:cNvSpPr>
              <a:spLocks noChangeArrowheads="1"/>
            </p:cNvSpPr>
            <p:nvPr/>
          </p:nvSpPr>
          <p:spPr bwMode="invGray">
            <a:xfrm>
              <a:off x="555" y="651"/>
              <a:ext cx="42" cy="41"/>
            </a:xfrm>
            <a:prstGeom prst="ellipse">
              <a:avLst/>
            </a:prstGeom>
            <a:solidFill>
              <a:schemeClr val="tx2"/>
            </a:solidFill>
            <a:ln w="9525">
              <a:noFill/>
              <a:round/>
              <a:headEnd/>
              <a:tailEnd/>
            </a:ln>
            <a:effectLst/>
          </p:spPr>
          <p:txBody>
            <a:bodyPr/>
            <a:lstStyle/>
            <a:p>
              <a:pPr>
                <a:defRPr/>
              </a:pPr>
              <a:endParaRPr lang="de-DE"/>
            </a:p>
          </p:txBody>
        </p:sp>
        <p:sp>
          <p:nvSpPr>
            <p:cNvPr id="11" name="Oval 9"/>
            <p:cNvSpPr>
              <a:spLocks noChangeArrowheads="1"/>
            </p:cNvSpPr>
            <p:nvPr/>
          </p:nvSpPr>
          <p:spPr bwMode="invGray">
            <a:xfrm>
              <a:off x="555" y="794"/>
              <a:ext cx="42" cy="42"/>
            </a:xfrm>
            <a:prstGeom prst="ellipse">
              <a:avLst/>
            </a:prstGeom>
            <a:solidFill>
              <a:schemeClr val="tx2"/>
            </a:solidFill>
            <a:ln w="9525">
              <a:noFill/>
              <a:round/>
              <a:headEnd/>
              <a:tailEnd/>
            </a:ln>
            <a:effectLst/>
          </p:spPr>
          <p:txBody>
            <a:bodyPr/>
            <a:lstStyle/>
            <a:p>
              <a:pPr>
                <a:defRPr/>
              </a:pPr>
              <a:endParaRPr lang="de-DE"/>
            </a:p>
          </p:txBody>
        </p:sp>
        <p:sp>
          <p:nvSpPr>
            <p:cNvPr id="12" name="Oval 10"/>
            <p:cNvSpPr>
              <a:spLocks noChangeArrowheads="1"/>
            </p:cNvSpPr>
            <p:nvPr/>
          </p:nvSpPr>
          <p:spPr bwMode="invGray">
            <a:xfrm>
              <a:off x="555" y="939"/>
              <a:ext cx="42" cy="41"/>
            </a:xfrm>
            <a:prstGeom prst="ellipse">
              <a:avLst/>
            </a:prstGeom>
            <a:solidFill>
              <a:schemeClr val="tx2"/>
            </a:solidFill>
            <a:ln w="9525">
              <a:noFill/>
              <a:round/>
              <a:headEnd/>
              <a:tailEnd/>
            </a:ln>
            <a:effectLst/>
          </p:spPr>
          <p:txBody>
            <a:bodyPr/>
            <a:lstStyle/>
            <a:p>
              <a:pPr>
                <a:defRPr/>
              </a:pPr>
              <a:endParaRPr lang="de-DE"/>
            </a:p>
          </p:txBody>
        </p:sp>
        <p:sp>
          <p:nvSpPr>
            <p:cNvPr id="13" name="Oval 11"/>
            <p:cNvSpPr>
              <a:spLocks noChangeArrowheads="1"/>
            </p:cNvSpPr>
            <p:nvPr/>
          </p:nvSpPr>
          <p:spPr bwMode="invGray">
            <a:xfrm>
              <a:off x="555" y="1082"/>
              <a:ext cx="42" cy="41"/>
            </a:xfrm>
            <a:prstGeom prst="ellipse">
              <a:avLst/>
            </a:prstGeom>
            <a:solidFill>
              <a:schemeClr val="tx2"/>
            </a:solidFill>
            <a:ln w="9525">
              <a:noFill/>
              <a:round/>
              <a:headEnd/>
              <a:tailEnd/>
            </a:ln>
            <a:effectLst/>
          </p:spPr>
          <p:txBody>
            <a:bodyPr/>
            <a:lstStyle/>
            <a:p>
              <a:pPr>
                <a:defRPr/>
              </a:pPr>
              <a:endParaRPr lang="de-DE"/>
            </a:p>
          </p:txBody>
        </p:sp>
        <p:sp>
          <p:nvSpPr>
            <p:cNvPr id="14" name="Oval 12"/>
            <p:cNvSpPr>
              <a:spLocks noChangeArrowheads="1"/>
            </p:cNvSpPr>
            <p:nvPr/>
          </p:nvSpPr>
          <p:spPr bwMode="invGray">
            <a:xfrm>
              <a:off x="555" y="1227"/>
              <a:ext cx="42" cy="40"/>
            </a:xfrm>
            <a:prstGeom prst="ellipse">
              <a:avLst/>
            </a:prstGeom>
            <a:solidFill>
              <a:schemeClr val="tx2"/>
            </a:solidFill>
            <a:ln w="9525">
              <a:noFill/>
              <a:round/>
              <a:headEnd/>
              <a:tailEnd/>
            </a:ln>
            <a:effectLst/>
          </p:spPr>
          <p:txBody>
            <a:bodyPr/>
            <a:lstStyle/>
            <a:p>
              <a:pPr>
                <a:defRPr/>
              </a:pPr>
              <a:endParaRPr lang="de-DE"/>
            </a:p>
          </p:txBody>
        </p:sp>
        <p:sp>
          <p:nvSpPr>
            <p:cNvPr id="15" name="Oval 13"/>
            <p:cNvSpPr>
              <a:spLocks noChangeArrowheads="1"/>
            </p:cNvSpPr>
            <p:nvPr/>
          </p:nvSpPr>
          <p:spPr bwMode="invGray">
            <a:xfrm>
              <a:off x="555" y="1371"/>
              <a:ext cx="42" cy="41"/>
            </a:xfrm>
            <a:prstGeom prst="ellipse">
              <a:avLst/>
            </a:prstGeom>
            <a:solidFill>
              <a:schemeClr val="tx2"/>
            </a:solidFill>
            <a:ln w="9525">
              <a:noFill/>
              <a:round/>
              <a:headEnd/>
              <a:tailEnd/>
            </a:ln>
            <a:effectLst/>
          </p:spPr>
          <p:txBody>
            <a:bodyPr/>
            <a:lstStyle/>
            <a:p>
              <a:pPr>
                <a:defRPr/>
              </a:pPr>
              <a:endParaRPr lang="de-DE"/>
            </a:p>
          </p:txBody>
        </p:sp>
        <p:grpSp>
          <p:nvGrpSpPr>
            <p:cNvPr id="16" name="Group 14"/>
            <p:cNvGrpSpPr>
              <a:grpSpLocks/>
            </p:cNvGrpSpPr>
            <p:nvPr/>
          </p:nvGrpSpPr>
          <p:grpSpPr bwMode="auto">
            <a:xfrm>
              <a:off x="2859" y="4202"/>
              <a:ext cx="2729" cy="41"/>
              <a:chOff x="2859" y="4202"/>
              <a:chExt cx="2729" cy="41"/>
            </a:xfrm>
          </p:grpSpPr>
          <p:sp>
            <p:nvSpPr>
              <p:cNvPr id="22" name="Oval 15"/>
              <p:cNvSpPr>
                <a:spLocks noChangeArrowheads="1"/>
              </p:cNvSpPr>
              <p:nvPr/>
            </p:nvSpPr>
            <p:spPr bwMode="invGray">
              <a:xfrm>
                <a:off x="2859" y="4202"/>
                <a:ext cx="42" cy="41"/>
              </a:xfrm>
              <a:prstGeom prst="ellipse">
                <a:avLst/>
              </a:prstGeom>
              <a:solidFill>
                <a:schemeClr val="tx2"/>
              </a:solidFill>
              <a:ln w="9525">
                <a:noFill/>
                <a:round/>
                <a:headEnd/>
                <a:tailEnd/>
              </a:ln>
              <a:effectLst/>
            </p:spPr>
            <p:txBody>
              <a:bodyPr/>
              <a:lstStyle/>
              <a:p>
                <a:pPr>
                  <a:defRPr/>
                </a:pPr>
                <a:endParaRPr lang="de-DE"/>
              </a:p>
            </p:txBody>
          </p:sp>
          <p:sp>
            <p:nvSpPr>
              <p:cNvPr id="23" name="Oval 16"/>
              <p:cNvSpPr>
                <a:spLocks noChangeArrowheads="1"/>
              </p:cNvSpPr>
              <p:nvPr/>
            </p:nvSpPr>
            <p:spPr bwMode="invGray">
              <a:xfrm>
                <a:off x="3243" y="4202"/>
                <a:ext cx="42" cy="41"/>
              </a:xfrm>
              <a:prstGeom prst="ellipse">
                <a:avLst/>
              </a:prstGeom>
              <a:solidFill>
                <a:schemeClr val="tx2"/>
              </a:solidFill>
              <a:ln w="9525">
                <a:noFill/>
                <a:round/>
                <a:headEnd/>
                <a:tailEnd/>
              </a:ln>
              <a:effectLst/>
            </p:spPr>
            <p:txBody>
              <a:bodyPr/>
              <a:lstStyle/>
              <a:p>
                <a:pPr>
                  <a:defRPr/>
                </a:pPr>
                <a:endParaRPr lang="de-DE"/>
              </a:p>
            </p:txBody>
          </p:sp>
          <p:sp>
            <p:nvSpPr>
              <p:cNvPr id="24" name="Oval 17"/>
              <p:cNvSpPr>
                <a:spLocks noChangeArrowheads="1"/>
              </p:cNvSpPr>
              <p:nvPr/>
            </p:nvSpPr>
            <p:spPr bwMode="invGray">
              <a:xfrm>
                <a:off x="3627" y="4202"/>
                <a:ext cx="41" cy="41"/>
              </a:xfrm>
              <a:prstGeom prst="ellipse">
                <a:avLst/>
              </a:prstGeom>
              <a:solidFill>
                <a:schemeClr val="tx2"/>
              </a:solidFill>
              <a:ln w="9525">
                <a:noFill/>
                <a:round/>
                <a:headEnd/>
                <a:tailEnd/>
              </a:ln>
              <a:effectLst/>
            </p:spPr>
            <p:txBody>
              <a:bodyPr/>
              <a:lstStyle/>
              <a:p>
                <a:pPr>
                  <a:defRPr/>
                </a:pPr>
                <a:endParaRPr lang="de-DE"/>
              </a:p>
            </p:txBody>
          </p:sp>
          <p:sp>
            <p:nvSpPr>
              <p:cNvPr id="25" name="Oval 18"/>
              <p:cNvSpPr>
                <a:spLocks noChangeArrowheads="1"/>
              </p:cNvSpPr>
              <p:nvPr/>
            </p:nvSpPr>
            <p:spPr bwMode="invGray">
              <a:xfrm>
                <a:off x="4011" y="4202"/>
                <a:ext cx="41" cy="41"/>
              </a:xfrm>
              <a:prstGeom prst="ellipse">
                <a:avLst/>
              </a:prstGeom>
              <a:solidFill>
                <a:schemeClr val="tx2"/>
              </a:solidFill>
              <a:ln w="9525">
                <a:noFill/>
                <a:round/>
                <a:headEnd/>
                <a:tailEnd/>
              </a:ln>
              <a:effectLst/>
            </p:spPr>
            <p:txBody>
              <a:bodyPr/>
              <a:lstStyle/>
              <a:p>
                <a:pPr>
                  <a:defRPr/>
                </a:pPr>
                <a:endParaRPr lang="de-DE"/>
              </a:p>
            </p:txBody>
          </p:sp>
          <p:sp>
            <p:nvSpPr>
              <p:cNvPr id="26" name="Oval 19"/>
              <p:cNvSpPr>
                <a:spLocks noChangeArrowheads="1"/>
              </p:cNvSpPr>
              <p:nvPr/>
            </p:nvSpPr>
            <p:spPr bwMode="invGray">
              <a:xfrm>
                <a:off x="4395" y="4202"/>
                <a:ext cx="42" cy="41"/>
              </a:xfrm>
              <a:prstGeom prst="ellipse">
                <a:avLst/>
              </a:prstGeom>
              <a:solidFill>
                <a:schemeClr val="tx2"/>
              </a:solidFill>
              <a:ln w="9525">
                <a:noFill/>
                <a:round/>
                <a:headEnd/>
                <a:tailEnd/>
              </a:ln>
              <a:effectLst/>
            </p:spPr>
            <p:txBody>
              <a:bodyPr/>
              <a:lstStyle/>
              <a:p>
                <a:pPr>
                  <a:defRPr/>
                </a:pPr>
                <a:endParaRPr lang="de-DE"/>
              </a:p>
            </p:txBody>
          </p:sp>
          <p:sp>
            <p:nvSpPr>
              <p:cNvPr id="27" name="Oval 20"/>
              <p:cNvSpPr>
                <a:spLocks noChangeArrowheads="1"/>
              </p:cNvSpPr>
              <p:nvPr/>
            </p:nvSpPr>
            <p:spPr bwMode="invGray">
              <a:xfrm>
                <a:off x="4779" y="4202"/>
                <a:ext cx="42" cy="41"/>
              </a:xfrm>
              <a:prstGeom prst="ellipse">
                <a:avLst/>
              </a:prstGeom>
              <a:solidFill>
                <a:schemeClr val="tx2"/>
              </a:solidFill>
              <a:ln w="9525">
                <a:noFill/>
                <a:round/>
                <a:headEnd/>
                <a:tailEnd/>
              </a:ln>
              <a:effectLst/>
            </p:spPr>
            <p:txBody>
              <a:bodyPr/>
              <a:lstStyle/>
              <a:p>
                <a:pPr>
                  <a:defRPr/>
                </a:pPr>
                <a:endParaRPr lang="de-DE"/>
              </a:p>
            </p:txBody>
          </p:sp>
          <p:sp>
            <p:nvSpPr>
              <p:cNvPr id="28" name="Oval 21"/>
              <p:cNvSpPr>
                <a:spLocks noChangeArrowheads="1"/>
              </p:cNvSpPr>
              <p:nvPr/>
            </p:nvSpPr>
            <p:spPr bwMode="invGray">
              <a:xfrm>
                <a:off x="5163" y="4202"/>
                <a:ext cx="42" cy="41"/>
              </a:xfrm>
              <a:prstGeom prst="ellipse">
                <a:avLst/>
              </a:prstGeom>
              <a:solidFill>
                <a:schemeClr val="tx2"/>
              </a:solidFill>
              <a:ln w="9525">
                <a:noFill/>
                <a:round/>
                <a:headEnd/>
                <a:tailEnd/>
              </a:ln>
              <a:effectLst/>
            </p:spPr>
            <p:txBody>
              <a:bodyPr/>
              <a:lstStyle/>
              <a:p>
                <a:pPr>
                  <a:defRPr/>
                </a:pPr>
                <a:endParaRPr lang="de-DE"/>
              </a:p>
            </p:txBody>
          </p:sp>
          <p:sp>
            <p:nvSpPr>
              <p:cNvPr id="29" name="Oval 22"/>
              <p:cNvSpPr>
                <a:spLocks noChangeArrowheads="1"/>
              </p:cNvSpPr>
              <p:nvPr/>
            </p:nvSpPr>
            <p:spPr bwMode="invGray">
              <a:xfrm>
                <a:off x="5547" y="4202"/>
                <a:ext cx="41" cy="41"/>
              </a:xfrm>
              <a:prstGeom prst="ellipse">
                <a:avLst/>
              </a:prstGeom>
              <a:solidFill>
                <a:schemeClr val="tx2"/>
              </a:solidFill>
              <a:ln w="9525">
                <a:noFill/>
                <a:round/>
                <a:headEnd/>
                <a:tailEnd/>
              </a:ln>
              <a:effectLst/>
            </p:spPr>
            <p:txBody>
              <a:bodyPr/>
              <a:lstStyle/>
              <a:p>
                <a:pPr>
                  <a:defRPr/>
                </a:pPr>
                <a:endParaRPr lang="de-DE"/>
              </a:p>
            </p:txBody>
          </p:sp>
        </p:grpSp>
        <p:sp>
          <p:nvSpPr>
            <p:cNvPr id="17" name="Oval 23"/>
            <p:cNvSpPr>
              <a:spLocks noChangeArrowheads="1"/>
            </p:cNvSpPr>
            <p:nvPr/>
          </p:nvSpPr>
          <p:spPr bwMode="invGray">
            <a:xfrm>
              <a:off x="555" y="507"/>
              <a:ext cx="42" cy="40"/>
            </a:xfrm>
            <a:prstGeom prst="ellipse">
              <a:avLst/>
            </a:prstGeom>
            <a:solidFill>
              <a:schemeClr val="tx2"/>
            </a:solidFill>
            <a:ln w="9525">
              <a:noFill/>
              <a:round/>
              <a:headEnd/>
              <a:tailEnd/>
            </a:ln>
            <a:effectLst/>
          </p:spPr>
          <p:txBody>
            <a:bodyPr/>
            <a:lstStyle/>
            <a:p>
              <a:pPr>
                <a:defRPr/>
              </a:pPr>
              <a:endParaRPr lang="de-DE"/>
            </a:p>
          </p:txBody>
        </p:sp>
        <p:grpSp>
          <p:nvGrpSpPr>
            <p:cNvPr id="18" name="Group 24"/>
            <p:cNvGrpSpPr>
              <a:grpSpLocks/>
            </p:cNvGrpSpPr>
            <p:nvPr/>
          </p:nvGrpSpPr>
          <p:grpSpPr bwMode="auto">
            <a:xfrm>
              <a:off x="0" y="2327"/>
              <a:ext cx="1203" cy="1203"/>
              <a:chOff x="0" y="2327"/>
              <a:chExt cx="1203" cy="1203"/>
            </a:xfrm>
          </p:grpSpPr>
          <p:sp>
            <p:nvSpPr>
              <p:cNvPr id="19" name="Freeform 25"/>
              <p:cNvSpPr>
                <a:spLocks/>
              </p:cNvSpPr>
              <p:nvPr/>
            </p:nvSpPr>
            <p:spPr bwMode="invGray">
              <a:xfrm>
                <a:off x="0" y="2394"/>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de-DE"/>
              </a:p>
            </p:txBody>
          </p:sp>
          <p:sp>
            <p:nvSpPr>
              <p:cNvPr id="20" name="Freeform 26"/>
              <p:cNvSpPr>
                <a:spLocks/>
              </p:cNvSpPr>
              <p:nvPr/>
            </p:nvSpPr>
            <p:spPr bwMode="invGray">
              <a:xfrm>
                <a:off x="379" y="2327"/>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de-DE"/>
              </a:p>
            </p:txBody>
          </p:sp>
          <p:sp>
            <p:nvSpPr>
              <p:cNvPr id="21" name="Freeform 27"/>
              <p:cNvSpPr>
                <a:spLocks/>
              </p:cNvSpPr>
              <p:nvPr/>
            </p:nvSpPr>
            <p:spPr bwMode="invGray">
              <a:xfrm>
                <a:off x="530" y="2834"/>
                <a:ext cx="63" cy="73"/>
              </a:xfrm>
              <a:custGeom>
                <a:avLst/>
                <a:gdLst/>
                <a:ahLst/>
                <a:cxnLst>
                  <a:cxn ang="0">
                    <a:pos x="42" y="65"/>
                  </a:cxn>
                  <a:cxn ang="0">
                    <a:pos x="58" y="72"/>
                  </a:cxn>
                  <a:cxn ang="0">
                    <a:pos x="62" y="72"/>
                  </a:cxn>
                  <a:cxn ang="0">
                    <a:pos x="62" y="67"/>
                  </a:cxn>
                  <a:cxn ang="0">
                    <a:pos x="58" y="65"/>
                  </a:cxn>
                  <a:cxn ang="0">
                    <a:pos x="58" y="62"/>
                  </a:cxn>
                  <a:cxn ang="0">
                    <a:pos x="44" y="56"/>
                  </a:cxn>
                  <a:cxn ang="0">
                    <a:pos x="37" y="45"/>
                  </a:cxn>
                  <a:cxn ang="0">
                    <a:pos x="31" y="34"/>
                  </a:cxn>
                  <a:cxn ang="0">
                    <a:pos x="26" y="20"/>
                  </a:cxn>
                  <a:cxn ang="0">
                    <a:pos x="9" y="0"/>
                  </a:cxn>
                  <a:cxn ang="0">
                    <a:pos x="6" y="4"/>
                  </a:cxn>
                  <a:cxn ang="0">
                    <a:pos x="2" y="9"/>
                  </a:cxn>
                  <a:cxn ang="0">
                    <a:pos x="0" y="11"/>
                  </a:cxn>
                  <a:cxn ang="0">
                    <a:pos x="0" y="18"/>
                  </a:cxn>
                  <a:cxn ang="0">
                    <a:pos x="0" y="20"/>
                  </a:cxn>
                  <a:cxn ang="0">
                    <a:pos x="0" y="20"/>
                  </a:cxn>
                  <a:cxn ang="0">
                    <a:pos x="0" y="20"/>
                  </a:cxn>
                  <a:cxn ang="0">
                    <a:pos x="0" y="20"/>
                  </a:cxn>
                  <a:cxn ang="0">
                    <a:pos x="9" y="31"/>
                  </a:cxn>
                  <a:cxn ang="0">
                    <a:pos x="20" y="45"/>
                  </a:cxn>
                  <a:cxn ang="0">
                    <a:pos x="31" y="56"/>
                  </a:cxn>
                  <a:cxn ang="0">
                    <a:pos x="42" y="6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0" y="20"/>
                    </a:lnTo>
                    <a:lnTo>
                      <a:pt x="0" y="20"/>
                    </a:lnTo>
                    <a:lnTo>
                      <a:pt x="0" y="20"/>
                    </a:lnTo>
                    <a:lnTo>
                      <a:pt x="9" y="31"/>
                    </a:lnTo>
                    <a:lnTo>
                      <a:pt x="20" y="45"/>
                    </a:lnTo>
                    <a:lnTo>
                      <a:pt x="31" y="56"/>
                    </a:lnTo>
                    <a:lnTo>
                      <a:pt x="42" y="65"/>
                    </a:lnTo>
                  </a:path>
                </a:pathLst>
              </a:custGeom>
              <a:solidFill>
                <a:schemeClr val="folHlink"/>
              </a:solidFill>
              <a:ln w="9525">
                <a:noFill/>
                <a:round/>
                <a:headEnd type="none" w="sm" len="sm"/>
                <a:tailEnd type="none" w="sm" len="sm"/>
              </a:ln>
              <a:effectLst/>
            </p:spPr>
            <p:txBody>
              <a:bodyPr/>
              <a:lstStyle/>
              <a:p>
                <a:pPr>
                  <a:defRPr/>
                </a:pPr>
                <a:endParaRPr lang="de-DE"/>
              </a:p>
            </p:txBody>
          </p:sp>
        </p:grpSp>
      </p:grpSp>
      <p:sp>
        <p:nvSpPr>
          <p:cNvPr id="3100" name="Rectangle 28"/>
          <p:cNvSpPr>
            <a:spLocks noGrp="1" noChangeArrowheads="1"/>
          </p:cNvSpPr>
          <p:nvPr>
            <p:ph type="ctrTitle" sz="quarter"/>
          </p:nvPr>
        </p:nvSpPr>
        <p:spPr>
          <a:xfrm>
            <a:off x="685800" y="2286000"/>
            <a:ext cx="7772400" cy="1143000"/>
          </a:xfrm>
        </p:spPr>
        <p:txBody>
          <a:bodyPr/>
          <a:lstStyle>
            <a:lvl1pPr>
              <a:defRPr/>
            </a:lvl1pPr>
          </a:lstStyle>
          <a:p>
            <a:r>
              <a:rPr lang="en-US"/>
              <a:t>Hier klicken, um Master-Titelformat zu bearbeiten.</a:t>
            </a:r>
          </a:p>
        </p:txBody>
      </p:sp>
      <p:sp>
        <p:nvSpPr>
          <p:cNvPr id="3101" name="Rectangle 29"/>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r>
              <a:rPr lang="en-US"/>
              <a:t>Hier klicken, um Master-Untertitelformat zu bearbeiten.</a:t>
            </a:r>
          </a:p>
        </p:txBody>
      </p:sp>
      <p:sp>
        <p:nvSpPr>
          <p:cNvPr id="30" name="Rectangle 30"/>
          <p:cNvSpPr>
            <a:spLocks noGrp="1" noChangeArrowheads="1"/>
          </p:cNvSpPr>
          <p:nvPr>
            <p:ph type="dt" sz="quarter" idx="10"/>
          </p:nvPr>
        </p:nvSpPr>
        <p:spPr bwMode="auto">
          <a:xfrm>
            <a:off x="6858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prstTxWarp prst="textNoShape">
              <a:avLst/>
            </a:prstTxWarp>
          </a:bodyPr>
          <a:lstStyle>
            <a:lvl1pPr>
              <a:spcBef>
                <a:spcPct val="50000"/>
              </a:spcBef>
              <a:defRPr sz="1400">
                <a:solidFill>
                  <a:srgbClr val="FFFFFF"/>
                </a:solidFill>
                <a:latin typeface="Times New Roman" pitchFamily="18" charset="0"/>
              </a:defRPr>
            </a:lvl1pPr>
          </a:lstStyle>
          <a:p>
            <a:pPr>
              <a:defRPr/>
            </a:pPr>
            <a:endParaRPr lang="en-US"/>
          </a:p>
        </p:txBody>
      </p:sp>
      <p:sp>
        <p:nvSpPr>
          <p:cNvPr id="31" name="Rectangle 31"/>
          <p:cNvSpPr>
            <a:spLocks noGrp="1" noChangeArrowheads="1"/>
          </p:cNvSpPr>
          <p:nvPr>
            <p:ph type="ftr" sz="quarter" idx="11"/>
          </p:nvPr>
        </p:nvSpPr>
        <p:spPr>
          <a:xfrm>
            <a:off x="3124200" y="6248400"/>
            <a:ext cx="2895600" cy="457200"/>
          </a:xfrm>
        </p:spPr>
        <p:txBody>
          <a:bodyPr/>
          <a:lstStyle>
            <a:lvl1pPr algn="ctr">
              <a:defRPr sz="1400">
                <a:solidFill>
                  <a:srgbClr val="FFFFFF"/>
                </a:solidFill>
                <a:latin typeface="Times New Roman" pitchFamily="18" charset="0"/>
              </a:defRPr>
            </a:lvl1pPr>
          </a:lstStyle>
          <a:p>
            <a:pPr>
              <a:defRPr/>
            </a:pPr>
            <a:r>
              <a:rPr lang="de-DE" smtClean="0"/>
              <a:t>Imperative Programmierung - Funktionen und Zustände</a:t>
            </a:r>
            <a:endParaRPr lang="en-US"/>
          </a:p>
        </p:txBody>
      </p:sp>
      <p:sp>
        <p:nvSpPr>
          <p:cNvPr id="32" name="Rectangle 32"/>
          <p:cNvSpPr>
            <a:spLocks noGrp="1" noChangeArrowheads="1"/>
          </p:cNvSpPr>
          <p:nvPr>
            <p:ph type="sldNum" sz="quarter" idx="12"/>
          </p:nvPr>
        </p:nvSpPr>
        <p:spPr>
          <a:xfrm>
            <a:off x="6553200" y="6248400"/>
            <a:ext cx="1905000" cy="457200"/>
          </a:xfrm>
        </p:spPr>
        <p:txBody>
          <a:bodyPr/>
          <a:lstStyle>
            <a:lvl1pPr>
              <a:defRPr sz="1400">
                <a:solidFill>
                  <a:srgbClr val="FFFFFF"/>
                </a:solidFill>
                <a:latin typeface="Times New Roman" pitchFamily="18" charset="0"/>
              </a:defRPr>
            </a:lvl1pPr>
          </a:lstStyle>
          <a:p>
            <a:pPr>
              <a:defRPr/>
            </a:pPr>
            <a:fld id="{A710DF4A-A2DB-49A2-937A-B9E68DA57150}" type="slidenum">
              <a:rPr lang="en-US"/>
              <a:pPr>
                <a:defRPr/>
              </a:pPr>
              <a:t>‹Nr.›</a:t>
            </a:fld>
            <a:endParaRPr lang="en-US"/>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20"/>
          <p:cNvSpPr>
            <a:spLocks noGrp="1" noChangeArrowheads="1"/>
          </p:cNvSpPr>
          <p:nvPr>
            <p:ph type="ftr" sz="quarter" idx="10"/>
          </p:nvPr>
        </p:nvSpPr>
        <p:spPr>
          <a:ln/>
        </p:spPr>
        <p:txBody>
          <a:bodyPr/>
          <a:lstStyle>
            <a:lvl1pPr>
              <a:defRPr/>
            </a:lvl1pPr>
          </a:lstStyle>
          <a:p>
            <a:pPr>
              <a:defRPr/>
            </a:pPr>
            <a:r>
              <a:rPr lang="de-DE" smtClean="0"/>
              <a:t>Imperative Programmierung - Funktionen und Zustände</a:t>
            </a:r>
            <a:endParaRPr lang="en-US"/>
          </a:p>
        </p:txBody>
      </p:sp>
      <p:sp>
        <p:nvSpPr>
          <p:cNvPr id="5" name="Rectangle 21"/>
          <p:cNvSpPr>
            <a:spLocks noGrp="1" noChangeArrowheads="1"/>
          </p:cNvSpPr>
          <p:nvPr>
            <p:ph type="sldNum" sz="quarter" idx="11"/>
          </p:nvPr>
        </p:nvSpPr>
        <p:spPr>
          <a:ln/>
        </p:spPr>
        <p:txBody>
          <a:bodyPr/>
          <a:lstStyle>
            <a:lvl1pPr>
              <a:defRPr/>
            </a:lvl1pPr>
          </a:lstStyle>
          <a:p>
            <a:pPr>
              <a:defRPr/>
            </a:pPr>
            <a:fld id="{C9D1969F-F580-4036-8569-1ECC18F84F21}" type="slidenum">
              <a:rPr lang="en-US"/>
              <a:pPr>
                <a:defRPr/>
              </a:pPr>
              <a:t>‹Nr.›</a:t>
            </a:fld>
            <a:endParaRPr lang="en-US" sz="1400"/>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52400"/>
            <a:ext cx="1962150" cy="6096000"/>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609600" y="152400"/>
            <a:ext cx="57340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20"/>
          <p:cNvSpPr>
            <a:spLocks noGrp="1" noChangeArrowheads="1"/>
          </p:cNvSpPr>
          <p:nvPr>
            <p:ph type="ftr" sz="quarter" idx="10"/>
          </p:nvPr>
        </p:nvSpPr>
        <p:spPr>
          <a:ln/>
        </p:spPr>
        <p:txBody>
          <a:bodyPr/>
          <a:lstStyle>
            <a:lvl1pPr>
              <a:defRPr/>
            </a:lvl1pPr>
          </a:lstStyle>
          <a:p>
            <a:pPr>
              <a:defRPr/>
            </a:pPr>
            <a:r>
              <a:rPr lang="de-DE" smtClean="0"/>
              <a:t>Imperative Programmierung - Funktionen und Zustände</a:t>
            </a:r>
            <a:endParaRPr lang="en-US"/>
          </a:p>
        </p:txBody>
      </p:sp>
      <p:sp>
        <p:nvSpPr>
          <p:cNvPr id="5" name="Rectangle 21"/>
          <p:cNvSpPr>
            <a:spLocks noGrp="1" noChangeArrowheads="1"/>
          </p:cNvSpPr>
          <p:nvPr>
            <p:ph type="sldNum" sz="quarter" idx="11"/>
          </p:nvPr>
        </p:nvSpPr>
        <p:spPr>
          <a:ln/>
        </p:spPr>
        <p:txBody>
          <a:bodyPr/>
          <a:lstStyle>
            <a:lvl1pPr>
              <a:defRPr/>
            </a:lvl1pPr>
          </a:lstStyle>
          <a:p>
            <a:pPr>
              <a:defRPr/>
            </a:pPr>
            <a:fld id="{CFA1EB90-A149-46AA-A40E-7B4BF532A92C}" type="slidenum">
              <a:rPr lang="en-US"/>
              <a:pPr>
                <a:defRPr/>
              </a:pPr>
              <a:t>‹Nr.›</a:t>
            </a:fld>
            <a:endParaRPr lang="en-US" sz="1400"/>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20"/>
          <p:cNvSpPr>
            <a:spLocks noGrp="1" noChangeArrowheads="1"/>
          </p:cNvSpPr>
          <p:nvPr>
            <p:ph type="ftr" sz="quarter" idx="10"/>
          </p:nvPr>
        </p:nvSpPr>
        <p:spPr>
          <a:ln/>
        </p:spPr>
        <p:txBody>
          <a:bodyPr/>
          <a:lstStyle>
            <a:lvl1pPr>
              <a:defRPr/>
            </a:lvl1pPr>
          </a:lstStyle>
          <a:p>
            <a:pPr>
              <a:defRPr/>
            </a:pPr>
            <a:r>
              <a:rPr lang="de-DE" smtClean="0"/>
              <a:t>Imperative Programmierung - Funktionen und Zustände</a:t>
            </a:r>
            <a:endParaRPr lang="en-US"/>
          </a:p>
        </p:txBody>
      </p:sp>
      <p:sp>
        <p:nvSpPr>
          <p:cNvPr id="5" name="Rectangle 21"/>
          <p:cNvSpPr>
            <a:spLocks noGrp="1" noChangeArrowheads="1"/>
          </p:cNvSpPr>
          <p:nvPr>
            <p:ph type="sldNum" sz="quarter" idx="11"/>
          </p:nvPr>
        </p:nvSpPr>
        <p:spPr>
          <a:ln/>
        </p:spPr>
        <p:txBody>
          <a:bodyPr/>
          <a:lstStyle>
            <a:lvl1pPr>
              <a:defRPr/>
            </a:lvl1pPr>
          </a:lstStyle>
          <a:p>
            <a:pPr>
              <a:defRPr/>
            </a:pPr>
            <a:fld id="{E0536FC2-5551-4920-9964-603C65BFA14C}" type="slidenum">
              <a:rPr lang="en-US"/>
              <a:pPr>
                <a:defRPr/>
              </a:pPr>
              <a:t>‹Nr.›</a:t>
            </a:fld>
            <a:endParaRPr lang="en-US" sz="1400"/>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
          <p:cNvSpPr>
            <a:spLocks noGrp="1" noChangeArrowheads="1"/>
          </p:cNvSpPr>
          <p:nvPr>
            <p:ph type="ftr" sz="quarter" idx="10"/>
          </p:nvPr>
        </p:nvSpPr>
        <p:spPr>
          <a:ln/>
        </p:spPr>
        <p:txBody>
          <a:bodyPr/>
          <a:lstStyle>
            <a:lvl1pPr>
              <a:defRPr/>
            </a:lvl1pPr>
          </a:lstStyle>
          <a:p>
            <a:pPr>
              <a:defRPr/>
            </a:pPr>
            <a:r>
              <a:rPr lang="de-DE" smtClean="0"/>
              <a:t>Imperative Programmierung - Funktionen und Zustände</a:t>
            </a:r>
            <a:endParaRPr lang="en-US"/>
          </a:p>
        </p:txBody>
      </p:sp>
      <p:sp>
        <p:nvSpPr>
          <p:cNvPr id="5" name="Rectangle 21"/>
          <p:cNvSpPr>
            <a:spLocks noGrp="1" noChangeArrowheads="1"/>
          </p:cNvSpPr>
          <p:nvPr>
            <p:ph type="sldNum" sz="quarter" idx="11"/>
          </p:nvPr>
        </p:nvSpPr>
        <p:spPr>
          <a:ln/>
        </p:spPr>
        <p:txBody>
          <a:bodyPr/>
          <a:lstStyle>
            <a:lvl1pPr>
              <a:defRPr/>
            </a:lvl1pPr>
          </a:lstStyle>
          <a:p>
            <a:pPr>
              <a:defRPr/>
            </a:pPr>
            <a:fld id="{6D9821FC-538F-49E3-92E0-9EF945572642}" type="slidenum">
              <a:rPr lang="en-US"/>
              <a:pPr>
                <a:defRPr/>
              </a:pPr>
              <a:t>‹Nr.›</a:t>
            </a:fld>
            <a:endParaRPr lang="en-US" sz="1400"/>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609600" y="1447800"/>
            <a:ext cx="3848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10100" y="1447800"/>
            <a:ext cx="38481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20"/>
          <p:cNvSpPr>
            <a:spLocks noGrp="1" noChangeArrowheads="1"/>
          </p:cNvSpPr>
          <p:nvPr>
            <p:ph type="ftr" sz="quarter" idx="10"/>
          </p:nvPr>
        </p:nvSpPr>
        <p:spPr>
          <a:ln/>
        </p:spPr>
        <p:txBody>
          <a:bodyPr/>
          <a:lstStyle>
            <a:lvl1pPr>
              <a:defRPr/>
            </a:lvl1pPr>
          </a:lstStyle>
          <a:p>
            <a:pPr>
              <a:defRPr/>
            </a:pPr>
            <a:r>
              <a:rPr lang="de-DE" smtClean="0"/>
              <a:t>Imperative Programmierung - Funktionen und Zustände</a:t>
            </a:r>
            <a:endParaRPr lang="en-US"/>
          </a:p>
        </p:txBody>
      </p:sp>
      <p:sp>
        <p:nvSpPr>
          <p:cNvPr id="6" name="Rectangle 21"/>
          <p:cNvSpPr>
            <a:spLocks noGrp="1" noChangeArrowheads="1"/>
          </p:cNvSpPr>
          <p:nvPr>
            <p:ph type="sldNum" sz="quarter" idx="11"/>
          </p:nvPr>
        </p:nvSpPr>
        <p:spPr>
          <a:ln/>
        </p:spPr>
        <p:txBody>
          <a:bodyPr/>
          <a:lstStyle>
            <a:lvl1pPr>
              <a:defRPr/>
            </a:lvl1pPr>
          </a:lstStyle>
          <a:p>
            <a:pPr>
              <a:defRPr/>
            </a:pPr>
            <a:fld id="{93CAD5C1-6D04-43EF-94AA-B09397B1326E}" type="slidenum">
              <a:rPr lang="en-US"/>
              <a:pPr>
                <a:defRPr/>
              </a:pPr>
              <a:t>‹Nr.›</a:t>
            </a:fld>
            <a:endParaRPr lang="en-US" sz="1400"/>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20"/>
          <p:cNvSpPr>
            <a:spLocks noGrp="1" noChangeArrowheads="1"/>
          </p:cNvSpPr>
          <p:nvPr>
            <p:ph type="ftr" sz="quarter" idx="10"/>
          </p:nvPr>
        </p:nvSpPr>
        <p:spPr>
          <a:ln/>
        </p:spPr>
        <p:txBody>
          <a:bodyPr/>
          <a:lstStyle>
            <a:lvl1pPr>
              <a:defRPr/>
            </a:lvl1pPr>
          </a:lstStyle>
          <a:p>
            <a:pPr>
              <a:defRPr/>
            </a:pPr>
            <a:r>
              <a:rPr lang="de-DE" smtClean="0"/>
              <a:t>Imperative Programmierung - Funktionen und Zustände</a:t>
            </a:r>
            <a:endParaRPr lang="en-US"/>
          </a:p>
        </p:txBody>
      </p:sp>
      <p:sp>
        <p:nvSpPr>
          <p:cNvPr id="8" name="Rectangle 21"/>
          <p:cNvSpPr>
            <a:spLocks noGrp="1" noChangeArrowheads="1"/>
          </p:cNvSpPr>
          <p:nvPr>
            <p:ph type="sldNum" sz="quarter" idx="11"/>
          </p:nvPr>
        </p:nvSpPr>
        <p:spPr>
          <a:ln/>
        </p:spPr>
        <p:txBody>
          <a:bodyPr/>
          <a:lstStyle>
            <a:lvl1pPr>
              <a:defRPr/>
            </a:lvl1pPr>
          </a:lstStyle>
          <a:p>
            <a:pPr>
              <a:defRPr/>
            </a:pPr>
            <a:fld id="{1457606D-1B43-444B-85FC-DC81D3FF7989}" type="slidenum">
              <a:rPr lang="en-US"/>
              <a:pPr>
                <a:defRPr/>
              </a:pPr>
              <a:t>‹Nr.›</a:t>
            </a:fld>
            <a:endParaRPr lang="en-US" sz="1400"/>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20"/>
          <p:cNvSpPr>
            <a:spLocks noGrp="1" noChangeArrowheads="1"/>
          </p:cNvSpPr>
          <p:nvPr>
            <p:ph type="ftr" sz="quarter" idx="10"/>
          </p:nvPr>
        </p:nvSpPr>
        <p:spPr>
          <a:ln/>
        </p:spPr>
        <p:txBody>
          <a:bodyPr/>
          <a:lstStyle>
            <a:lvl1pPr>
              <a:defRPr/>
            </a:lvl1pPr>
          </a:lstStyle>
          <a:p>
            <a:pPr>
              <a:defRPr/>
            </a:pPr>
            <a:r>
              <a:rPr lang="de-DE" smtClean="0"/>
              <a:t>Imperative Programmierung - Funktionen und Zustände</a:t>
            </a:r>
            <a:endParaRPr lang="en-US"/>
          </a:p>
        </p:txBody>
      </p:sp>
      <p:sp>
        <p:nvSpPr>
          <p:cNvPr id="4" name="Rectangle 21"/>
          <p:cNvSpPr>
            <a:spLocks noGrp="1" noChangeArrowheads="1"/>
          </p:cNvSpPr>
          <p:nvPr>
            <p:ph type="sldNum" sz="quarter" idx="11"/>
          </p:nvPr>
        </p:nvSpPr>
        <p:spPr>
          <a:ln/>
        </p:spPr>
        <p:txBody>
          <a:bodyPr/>
          <a:lstStyle>
            <a:lvl1pPr>
              <a:defRPr/>
            </a:lvl1pPr>
          </a:lstStyle>
          <a:p>
            <a:pPr>
              <a:defRPr/>
            </a:pPr>
            <a:fld id="{B4FF1E34-EA48-4E24-BD63-6191931B4DDE}" type="slidenum">
              <a:rPr lang="en-US"/>
              <a:pPr>
                <a:defRPr/>
              </a:pPr>
              <a:t>‹Nr.›</a:t>
            </a:fld>
            <a:endParaRPr lang="en-US" sz="1400"/>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
          <p:cNvSpPr>
            <a:spLocks noGrp="1" noChangeArrowheads="1"/>
          </p:cNvSpPr>
          <p:nvPr>
            <p:ph type="ftr" sz="quarter" idx="10"/>
          </p:nvPr>
        </p:nvSpPr>
        <p:spPr>
          <a:ln/>
        </p:spPr>
        <p:txBody>
          <a:bodyPr/>
          <a:lstStyle>
            <a:lvl1pPr>
              <a:defRPr/>
            </a:lvl1pPr>
          </a:lstStyle>
          <a:p>
            <a:pPr>
              <a:defRPr/>
            </a:pPr>
            <a:r>
              <a:rPr lang="de-DE" smtClean="0"/>
              <a:t>Imperative Programmierung - Funktionen und Zustände</a:t>
            </a:r>
            <a:endParaRPr lang="en-US"/>
          </a:p>
        </p:txBody>
      </p:sp>
      <p:sp>
        <p:nvSpPr>
          <p:cNvPr id="3" name="Rectangle 21"/>
          <p:cNvSpPr>
            <a:spLocks noGrp="1" noChangeArrowheads="1"/>
          </p:cNvSpPr>
          <p:nvPr>
            <p:ph type="sldNum" sz="quarter" idx="11"/>
          </p:nvPr>
        </p:nvSpPr>
        <p:spPr>
          <a:ln/>
        </p:spPr>
        <p:txBody>
          <a:bodyPr/>
          <a:lstStyle>
            <a:lvl1pPr>
              <a:defRPr/>
            </a:lvl1pPr>
          </a:lstStyle>
          <a:p>
            <a:pPr>
              <a:defRPr/>
            </a:pPr>
            <a:fld id="{A44604F5-1782-4595-99AD-A887F9F9FB4B}" type="slidenum">
              <a:rPr lang="en-US"/>
              <a:pPr>
                <a:defRPr/>
              </a:pPr>
              <a:t>‹Nr.›</a:t>
            </a:fld>
            <a:endParaRPr lang="en-US" sz="1400"/>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ftr" sz="quarter" idx="10"/>
          </p:nvPr>
        </p:nvSpPr>
        <p:spPr>
          <a:ln/>
        </p:spPr>
        <p:txBody>
          <a:bodyPr/>
          <a:lstStyle>
            <a:lvl1pPr>
              <a:defRPr/>
            </a:lvl1pPr>
          </a:lstStyle>
          <a:p>
            <a:pPr>
              <a:defRPr/>
            </a:pPr>
            <a:r>
              <a:rPr lang="de-DE" smtClean="0"/>
              <a:t>Imperative Programmierung - Funktionen und Zustände</a:t>
            </a:r>
            <a:endParaRPr lang="en-US"/>
          </a:p>
        </p:txBody>
      </p:sp>
      <p:sp>
        <p:nvSpPr>
          <p:cNvPr id="6" name="Rectangle 21"/>
          <p:cNvSpPr>
            <a:spLocks noGrp="1" noChangeArrowheads="1"/>
          </p:cNvSpPr>
          <p:nvPr>
            <p:ph type="sldNum" sz="quarter" idx="11"/>
          </p:nvPr>
        </p:nvSpPr>
        <p:spPr>
          <a:ln/>
        </p:spPr>
        <p:txBody>
          <a:bodyPr/>
          <a:lstStyle>
            <a:lvl1pPr>
              <a:defRPr/>
            </a:lvl1pPr>
          </a:lstStyle>
          <a:p>
            <a:pPr>
              <a:defRPr/>
            </a:pPr>
            <a:fld id="{FDF23185-9FA0-4A8C-B99C-D71BE6803247}" type="slidenum">
              <a:rPr lang="en-US"/>
              <a:pPr>
                <a:defRPr/>
              </a:pPr>
              <a:t>‹Nr.›</a:t>
            </a:fld>
            <a:endParaRPr lang="en-US" sz="1400"/>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
          <p:cNvSpPr>
            <a:spLocks noGrp="1" noChangeArrowheads="1"/>
          </p:cNvSpPr>
          <p:nvPr>
            <p:ph type="ftr" sz="quarter" idx="10"/>
          </p:nvPr>
        </p:nvSpPr>
        <p:spPr>
          <a:ln/>
        </p:spPr>
        <p:txBody>
          <a:bodyPr/>
          <a:lstStyle>
            <a:lvl1pPr>
              <a:defRPr/>
            </a:lvl1pPr>
          </a:lstStyle>
          <a:p>
            <a:pPr>
              <a:defRPr/>
            </a:pPr>
            <a:r>
              <a:rPr lang="de-DE" smtClean="0"/>
              <a:t>Imperative Programmierung - Funktionen und Zustände</a:t>
            </a:r>
            <a:endParaRPr lang="en-US"/>
          </a:p>
        </p:txBody>
      </p:sp>
      <p:sp>
        <p:nvSpPr>
          <p:cNvPr id="6" name="Rectangle 21"/>
          <p:cNvSpPr>
            <a:spLocks noGrp="1" noChangeArrowheads="1"/>
          </p:cNvSpPr>
          <p:nvPr>
            <p:ph type="sldNum" sz="quarter" idx="11"/>
          </p:nvPr>
        </p:nvSpPr>
        <p:spPr>
          <a:ln/>
        </p:spPr>
        <p:txBody>
          <a:bodyPr/>
          <a:lstStyle>
            <a:lvl1pPr>
              <a:defRPr/>
            </a:lvl1pPr>
          </a:lstStyle>
          <a:p>
            <a:pPr>
              <a:defRPr/>
            </a:pPr>
            <a:fld id="{2A0CD4C5-887B-4DA5-8C80-E5CF70DA60DC}" type="slidenum">
              <a:rPr lang="en-US"/>
              <a:pPr>
                <a:defRPr/>
              </a:pPr>
              <a:t>‹Nr.›</a:t>
            </a:fld>
            <a:endParaRPr lang="en-US" sz="1400"/>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609600" y="152400"/>
            <a:ext cx="7848600" cy="10668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Hier klicken, um Master-Titelformat zu bearbeiten.</a:t>
            </a:r>
          </a:p>
        </p:txBody>
      </p:sp>
      <p:sp>
        <p:nvSpPr>
          <p:cNvPr id="1027" name="Rectangle 18"/>
          <p:cNvSpPr>
            <a:spLocks noGrp="1" noChangeArrowheads="1"/>
          </p:cNvSpPr>
          <p:nvPr>
            <p:ph type="body" idx="1"/>
          </p:nvPr>
        </p:nvSpPr>
        <p:spPr bwMode="auto">
          <a:xfrm>
            <a:off x="609600" y="1447800"/>
            <a:ext cx="78486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Hier klicken, um Master-Textformat zu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2068" name="Rectangle 20"/>
          <p:cNvSpPr>
            <a:spLocks noGrp="1" noChangeArrowheads="1"/>
          </p:cNvSpPr>
          <p:nvPr>
            <p:ph type="ftr" sz="quarter" idx="3"/>
          </p:nvPr>
        </p:nvSpPr>
        <p:spPr bwMode="auto">
          <a:xfrm>
            <a:off x="685800" y="6400800"/>
            <a:ext cx="5334000" cy="30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200"/>
            </a:lvl1pPr>
          </a:lstStyle>
          <a:p>
            <a:pPr>
              <a:defRPr/>
            </a:pPr>
            <a:r>
              <a:rPr lang="de-DE" smtClean="0"/>
              <a:t>Imperative Programmierung - Funktionen und Zustände</a:t>
            </a:r>
            <a:endParaRPr lang="en-US"/>
          </a:p>
        </p:txBody>
      </p:sp>
      <p:sp>
        <p:nvSpPr>
          <p:cNvPr id="2069" name="Rectangle 21"/>
          <p:cNvSpPr>
            <a:spLocks noGrp="1" noChangeArrowheads="1"/>
          </p:cNvSpPr>
          <p:nvPr>
            <p:ph type="sldNum" sz="quarter" idx="4"/>
          </p:nvPr>
        </p:nvSpPr>
        <p:spPr bwMode="auto">
          <a:xfrm>
            <a:off x="6477000" y="6400800"/>
            <a:ext cx="1905000" cy="30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fld id="{60CAA96F-992D-4028-9EBF-D97B78349924}" type="slidenum">
              <a:rPr lang="en-US"/>
              <a:pPr>
                <a:defRPr/>
              </a:pPr>
              <a:t>‹Nr.›</a:t>
            </a:fld>
            <a:endParaRPr lang="en-US" sz="1400"/>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blinds/>
  </p:transition>
  <p:hf hd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defRPr>
      </a:lvl2pPr>
      <a:lvl3pPr algn="ctr" rtl="0" eaLnBrk="0" fontAlgn="base" hangingPunct="0">
        <a:spcBef>
          <a:spcPct val="0"/>
        </a:spcBef>
        <a:spcAft>
          <a:spcPct val="0"/>
        </a:spcAft>
        <a:defRPr kumimoji="1" sz="4400">
          <a:solidFill>
            <a:schemeClr val="tx2"/>
          </a:solidFill>
          <a:latin typeface="Arial" charset="0"/>
        </a:defRPr>
      </a:lvl3pPr>
      <a:lvl4pPr algn="ctr" rtl="0" eaLnBrk="0" fontAlgn="base" hangingPunct="0">
        <a:spcBef>
          <a:spcPct val="0"/>
        </a:spcBef>
        <a:spcAft>
          <a:spcPct val="0"/>
        </a:spcAft>
        <a:defRPr kumimoji="1" sz="4400">
          <a:solidFill>
            <a:schemeClr val="tx2"/>
          </a:solidFill>
          <a:latin typeface="Arial" charset="0"/>
        </a:defRPr>
      </a:lvl4pPr>
      <a:lvl5pPr algn="ctr" rtl="0" eaLnBrk="0" fontAlgn="base" hangingPunct="0">
        <a:spcBef>
          <a:spcPct val="0"/>
        </a:spcBef>
        <a:spcAft>
          <a:spcPct val="0"/>
        </a:spcAft>
        <a:defRPr kumimoji="1" sz="4400">
          <a:solidFill>
            <a:schemeClr val="tx2"/>
          </a:solidFill>
          <a:latin typeface="Arial" charset="0"/>
        </a:defRPr>
      </a:lvl5pPr>
      <a:lvl6pPr marL="457200" algn="ctr" rtl="0" eaLnBrk="0" fontAlgn="base" hangingPunct="0">
        <a:spcBef>
          <a:spcPct val="0"/>
        </a:spcBef>
        <a:spcAft>
          <a:spcPct val="0"/>
        </a:spcAft>
        <a:defRPr kumimoji="1" sz="4400">
          <a:solidFill>
            <a:schemeClr val="tx2"/>
          </a:solidFill>
          <a:latin typeface="Arial" charset="0"/>
        </a:defRPr>
      </a:lvl6pPr>
      <a:lvl7pPr marL="914400" algn="ctr" rtl="0" eaLnBrk="0" fontAlgn="base" hangingPunct="0">
        <a:spcBef>
          <a:spcPct val="0"/>
        </a:spcBef>
        <a:spcAft>
          <a:spcPct val="0"/>
        </a:spcAft>
        <a:defRPr kumimoji="1" sz="4400">
          <a:solidFill>
            <a:schemeClr val="tx2"/>
          </a:solidFill>
          <a:latin typeface="Arial" charset="0"/>
        </a:defRPr>
      </a:lvl7pPr>
      <a:lvl8pPr marL="1371600" algn="ctr" rtl="0" eaLnBrk="0" fontAlgn="base" hangingPunct="0">
        <a:spcBef>
          <a:spcPct val="0"/>
        </a:spcBef>
        <a:spcAft>
          <a:spcPct val="0"/>
        </a:spcAft>
        <a:defRPr kumimoji="1" sz="4400">
          <a:solidFill>
            <a:schemeClr val="tx2"/>
          </a:solidFill>
          <a:latin typeface="Arial" charset="0"/>
        </a:defRPr>
      </a:lvl8pPr>
      <a:lvl9pPr marL="1828800" algn="ctr" rtl="0" eaLnBrk="0" fontAlgn="base" hangingPunct="0">
        <a:spcBef>
          <a:spcPct val="0"/>
        </a:spcBef>
        <a:spcAft>
          <a:spcPct val="0"/>
        </a:spcAft>
        <a:defRPr kumimoji="1"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0"/>
          </p:nvPr>
        </p:nvSpPr>
        <p:spPr>
          <a:xfrm>
            <a:off x="685800" y="6400800"/>
            <a:ext cx="7056784" cy="304800"/>
          </a:xfrm>
          <a:noFill/>
        </p:spPr>
        <p:txBody>
          <a:bodyPr/>
          <a:lstStyle/>
          <a:p>
            <a:r>
              <a:rPr lang="de-DE" smtClean="0"/>
              <a:t>Imperative Programmierung - Funktionen und Zustände</a:t>
            </a:r>
            <a:endParaRPr lang="en-US" dirty="0" smtClean="0"/>
          </a:p>
        </p:txBody>
      </p:sp>
      <p:sp>
        <p:nvSpPr>
          <p:cNvPr id="3075" name="Slide Number Placeholder 4"/>
          <p:cNvSpPr>
            <a:spLocks noGrp="1"/>
          </p:cNvSpPr>
          <p:nvPr>
            <p:ph type="sldNum" sz="quarter" idx="11"/>
          </p:nvPr>
        </p:nvSpPr>
        <p:spPr>
          <a:noFill/>
        </p:spPr>
        <p:txBody>
          <a:bodyPr/>
          <a:lstStyle/>
          <a:p>
            <a:fld id="{E26885AE-300A-41E7-9BA2-8F73714F80C5}" type="slidenum">
              <a:rPr lang="en-US" smtClean="0"/>
              <a:pPr/>
              <a:t>1</a:t>
            </a:fld>
            <a:endParaRPr lang="en-US" sz="1400" smtClean="0"/>
          </a:p>
        </p:txBody>
      </p:sp>
      <p:sp>
        <p:nvSpPr>
          <p:cNvPr id="3076" name="Rectangle 2"/>
          <p:cNvSpPr>
            <a:spLocks noGrp="1" noChangeArrowheads="1"/>
          </p:cNvSpPr>
          <p:nvPr>
            <p:ph type="title"/>
          </p:nvPr>
        </p:nvSpPr>
        <p:spPr>
          <a:xfrm>
            <a:off x="304800" y="152400"/>
            <a:ext cx="8610600" cy="1143000"/>
          </a:xfrm>
        </p:spPr>
        <p:txBody>
          <a:bodyPr/>
          <a:lstStyle/>
          <a:p>
            <a:r>
              <a:rPr lang="de-DE" sz="3600" dirty="0"/>
              <a:t>7</a:t>
            </a:r>
            <a:r>
              <a:rPr lang="de-DE" sz="3600" dirty="0" smtClean="0"/>
              <a:t>.</a:t>
            </a:r>
            <a:r>
              <a:rPr lang="de-DE" sz="3600" dirty="0" smtClean="0">
                <a:solidFill>
                  <a:srgbClr val="00B050"/>
                </a:solidFill>
              </a:rPr>
              <a:t> </a:t>
            </a:r>
            <a:r>
              <a:rPr lang="de-DE" sz="3600" dirty="0" smtClean="0"/>
              <a:t>Übung </a:t>
            </a:r>
            <a:endParaRPr lang="de-DE" dirty="0" smtClean="0"/>
          </a:p>
        </p:txBody>
      </p:sp>
      <p:sp>
        <p:nvSpPr>
          <p:cNvPr id="3077" name="Rectangle 3"/>
          <p:cNvSpPr>
            <a:spLocks noGrp="1" noChangeArrowheads="1"/>
          </p:cNvSpPr>
          <p:nvPr>
            <p:ph type="body" idx="1"/>
          </p:nvPr>
        </p:nvSpPr>
        <p:spPr>
          <a:xfrm>
            <a:off x="685800" y="1772816"/>
            <a:ext cx="7056784" cy="3600400"/>
          </a:xfrm>
        </p:spPr>
        <p:txBody>
          <a:bodyPr/>
          <a:lstStyle/>
          <a:p>
            <a:pPr marL="609600" indent="-609600">
              <a:lnSpc>
                <a:spcPct val="80000"/>
              </a:lnSpc>
              <a:buFontTx/>
              <a:buAutoNum type="arabicPlain"/>
            </a:pPr>
            <a:r>
              <a:rPr lang="de-DE" sz="2800" dirty="0" smtClean="0">
                <a:solidFill>
                  <a:srgbClr val="000000"/>
                </a:solidFill>
              </a:rPr>
              <a:t>Auswertung Hausaufgaben</a:t>
            </a:r>
            <a:endParaRPr lang="de-DE" sz="2800" dirty="0" smtClean="0"/>
          </a:p>
          <a:p>
            <a:pPr marL="609600" indent="-609600">
              <a:lnSpc>
                <a:spcPct val="80000"/>
              </a:lnSpc>
              <a:buFontTx/>
              <a:buAutoNum type="arabicPlain"/>
            </a:pPr>
            <a:r>
              <a:rPr lang="de-DE" sz="2800" dirty="0" smtClean="0"/>
              <a:t>Tipps zur Hausaufgabenserie 03</a:t>
            </a:r>
          </a:p>
          <a:p>
            <a:pPr marL="609600" indent="-609600">
              <a:lnSpc>
                <a:spcPct val="80000"/>
              </a:lnSpc>
              <a:buFontTx/>
              <a:buAutoNum type="arabicPlain"/>
            </a:pPr>
            <a:r>
              <a:rPr lang="de-DE" sz="2800" dirty="0" smtClean="0"/>
              <a:t>Funktionen, Felder, </a:t>
            </a:r>
            <a:r>
              <a:rPr lang="de-DE" sz="2800" dirty="0" err="1" smtClean="0"/>
              <a:t>getchar</a:t>
            </a:r>
            <a:r>
              <a:rPr lang="de-DE" sz="2800" dirty="0" smtClean="0"/>
              <a:t>, </a:t>
            </a:r>
            <a:r>
              <a:rPr lang="de-DE" sz="2800" dirty="0" err="1" smtClean="0"/>
              <a:t>putchar</a:t>
            </a:r>
            <a:endParaRPr lang="de-DE" sz="2800" dirty="0" smtClean="0"/>
          </a:p>
          <a:p>
            <a:pPr marL="609600" indent="-609600">
              <a:lnSpc>
                <a:spcPct val="80000"/>
              </a:lnSpc>
              <a:buFontTx/>
              <a:buAutoNum type="arabicPlain"/>
            </a:pPr>
            <a:r>
              <a:rPr lang="de-DE" sz="2800" dirty="0" smtClean="0"/>
              <a:t>Aufgaben</a:t>
            </a:r>
          </a:p>
          <a:p>
            <a:pPr marL="609600" indent="-609600">
              <a:lnSpc>
                <a:spcPct val="80000"/>
              </a:lnSpc>
              <a:buFontTx/>
              <a:buAutoNum type="arabicPlain"/>
            </a:pPr>
            <a:r>
              <a:rPr lang="de-DE" sz="2800" dirty="0" smtClean="0"/>
              <a:t>Lösungen </a:t>
            </a:r>
          </a:p>
        </p:txBody>
      </p:sp>
    </p:spTree>
  </p:cSld>
  <p:clrMapOvr>
    <a:masterClrMapping/>
  </p:clrMapOvr>
  <p:transition>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10</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5570756"/>
          </a:xfrm>
          <a:prstGeom prst="rect">
            <a:avLst/>
          </a:prstGeom>
          <a:noFill/>
          <a:ln w="12700" cap="sq">
            <a:noFill/>
            <a:miter lim="800000"/>
            <a:headEnd type="none" w="sm" len="sm"/>
            <a:tailEnd type="none" w="sm" len="sm"/>
          </a:ln>
          <a:effectLst/>
        </p:spPr>
        <p:txBody>
          <a:bodyPr>
            <a:spAutoFit/>
          </a:bodyPr>
          <a:lstStyle/>
          <a:p>
            <a:pPr>
              <a:defRPr/>
            </a:pPr>
            <a:r>
              <a:rPr lang="de-DE" sz="1600" b="1" dirty="0" smtClean="0">
                <a:solidFill>
                  <a:srgbClr val="000000"/>
                </a:solidFill>
              </a:rPr>
              <a:t>Lösung:</a:t>
            </a:r>
          </a:p>
          <a:p>
            <a:pPr>
              <a:defRPr/>
            </a:pPr>
            <a:r>
              <a:rPr lang="de-DE" sz="1400" dirty="0" smtClean="0">
                <a:solidFill>
                  <a:srgbClr val="000000"/>
                </a:solidFill>
              </a:rPr>
              <a:t>a) </a:t>
            </a:r>
            <a:r>
              <a:rPr lang="de-DE" sz="1400" b="1" dirty="0" smtClean="0">
                <a:solidFill>
                  <a:srgbClr val="000000"/>
                </a:solidFill>
              </a:rPr>
              <a:t>Das </a:t>
            </a:r>
            <a:r>
              <a:rPr lang="de-DE" sz="1400" b="1" dirty="0">
                <a:solidFill>
                  <a:srgbClr val="000000"/>
                </a:solidFill>
              </a:rPr>
              <a:t>Programm wandelt eine im Dezimalsystem angegebene Zahl </a:t>
            </a:r>
            <a:r>
              <a:rPr lang="de-DE" sz="1400" b="1" dirty="0" smtClean="0">
                <a:solidFill>
                  <a:srgbClr val="000000"/>
                </a:solidFill>
              </a:rPr>
              <a:t>X in </a:t>
            </a:r>
            <a:r>
              <a:rPr lang="de-DE" sz="1400" b="1" dirty="0">
                <a:solidFill>
                  <a:srgbClr val="000000"/>
                </a:solidFill>
              </a:rPr>
              <a:t>eine Zahl zur Basis W um. Die Stellen werden dabei in </a:t>
            </a:r>
            <a:r>
              <a:rPr lang="de-DE" sz="1400" b="1" dirty="0" smtClean="0">
                <a:solidFill>
                  <a:srgbClr val="000000"/>
                </a:solidFill>
              </a:rPr>
              <a:t>korrekter Reihenfolge </a:t>
            </a:r>
            <a:r>
              <a:rPr lang="de-DE" sz="1400" b="1" dirty="0">
                <a:solidFill>
                  <a:srgbClr val="000000"/>
                </a:solidFill>
              </a:rPr>
              <a:t>ausgegeben (höherwertig zu niederwertig).</a:t>
            </a:r>
          </a:p>
          <a:p>
            <a:pPr>
              <a:defRPr/>
            </a:pPr>
            <a:r>
              <a:rPr lang="de-DE" sz="1400" dirty="0" smtClean="0">
                <a:solidFill>
                  <a:srgbClr val="000000"/>
                </a:solidFill>
              </a:rPr>
              <a:t>b) Kommentare </a:t>
            </a:r>
            <a:endParaRPr lang="de-DE" sz="1400" dirty="0">
              <a:solidFill>
                <a:srgbClr val="000000"/>
              </a:solidFill>
            </a:endParaRPr>
          </a:p>
          <a:p>
            <a:pPr>
              <a:defRPr/>
            </a:pPr>
            <a:r>
              <a:rPr lang="de-DE" sz="1200" dirty="0">
                <a:solidFill>
                  <a:srgbClr val="000000"/>
                </a:solidFill>
              </a:rPr>
              <a:t>#</a:t>
            </a:r>
            <a:r>
              <a:rPr lang="de-DE" sz="1200" dirty="0" err="1">
                <a:solidFill>
                  <a:srgbClr val="000000"/>
                </a:solidFill>
              </a:rPr>
              <a:t>include</a:t>
            </a:r>
            <a:r>
              <a:rPr lang="de-DE" sz="1200" dirty="0">
                <a:solidFill>
                  <a:srgbClr val="000000"/>
                </a:solidFill>
              </a:rPr>
              <a:t> &lt;</a:t>
            </a:r>
            <a:r>
              <a:rPr lang="de-DE" sz="1200" dirty="0" err="1">
                <a:solidFill>
                  <a:srgbClr val="000000"/>
                </a:solidFill>
              </a:rPr>
              <a:t>stdio.h</a:t>
            </a:r>
            <a:r>
              <a:rPr lang="de-DE" sz="1200" dirty="0">
                <a:solidFill>
                  <a:srgbClr val="000000"/>
                </a:solidFill>
              </a:rPr>
              <a:t>&gt;</a:t>
            </a:r>
          </a:p>
          <a:p>
            <a:pPr>
              <a:defRPr/>
            </a:pPr>
            <a:r>
              <a:rPr lang="de-DE" sz="1200" dirty="0">
                <a:solidFill>
                  <a:srgbClr val="000000"/>
                </a:solidFill>
              </a:rPr>
              <a:t>main() {</a:t>
            </a:r>
          </a:p>
          <a:p>
            <a:pPr>
              <a:defRPr/>
            </a:pPr>
            <a:r>
              <a:rPr lang="de-DE" sz="1200" dirty="0">
                <a:solidFill>
                  <a:srgbClr val="000000"/>
                </a:solidFill>
              </a:rPr>
              <a:t>  </a:t>
            </a:r>
            <a:r>
              <a:rPr lang="de-DE" sz="1200" dirty="0" smtClean="0">
                <a:solidFill>
                  <a:srgbClr val="000000"/>
                </a:solidFill>
              </a:rPr>
              <a:t>	int </a:t>
            </a:r>
            <a:r>
              <a:rPr lang="de-DE" sz="1200" dirty="0">
                <a:solidFill>
                  <a:srgbClr val="000000"/>
                </a:solidFill>
              </a:rPr>
              <a:t>w, x, y, z;</a:t>
            </a:r>
          </a:p>
          <a:p>
            <a:pPr>
              <a:defRPr/>
            </a:pPr>
            <a:r>
              <a:rPr lang="de-DE" sz="1200" dirty="0">
                <a:solidFill>
                  <a:srgbClr val="000000"/>
                </a:solidFill>
              </a:rPr>
              <a:t>  </a:t>
            </a:r>
            <a:r>
              <a:rPr lang="de-DE" sz="1200" dirty="0" smtClean="0">
                <a:solidFill>
                  <a:srgbClr val="000000"/>
                </a:solidFill>
              </a:rPr>
              <a:t>	</a:t>
            </a:r>
            <a:r>
              <a:rPr lang="de-DE" sz="1200" b="1" dirty="0" smtClean="0">
                <a:solidFill>
                  <a:srgbClr val="000000"/>
                </a:solidFill>
              </a:rPr>
              <a:t>/* </a:t>
            </a:r>
            <a:r>
              <a:rPr lang="de-DE" sz="1200" b="1" dirty="0">
                <a:solidFill>
                  <a:srgbClr val="000000"/>
                </a:solidFill>
              </a:rPr>
              <a:t>Einlesen der der Zielbasis w */</a:t>
            </a:r>
          </a:p>
          <a:p>
            <a:pPr>
              <a:defRPr/>
            </a:pPr>
            <a:r>
              <a:rPr lang="de-DE" sz="1200" dirty="0">
                <a:solidFill>
                  <a:srgbClr val="000000"/>
                </a:solidFill>
              </a:rPr>
              <a:t>  </a:t>
            </a:r>
            <a:r>
              <a:rPr lang="de-DE" sz="1200" dirty="0" smtClean="0">
                <a:solidFill>
                  <a:srgbClr val="000000"/>
                </a:solidFill>
              </a:rPr>
              <a:t>	printf</a:t>
            </a:r>
            <a:r>
              <a:rPr lang="de-DE" sz="1200" dirty="0">
                <a:solidFill>
                  <a:srgbClr val="000000"/>
                </a:solidFill>
              </a:rPr>
              <a:t>("W? ");</a:t>
            </a:r>
          </a:p>
          <a:p>
            <a:pPr>
              <a:defRPr/>
            </a:pPr>
            <a:r>
              <a:rPr lang="de-DE" sz="1200" dirty="0">
                <a:solidFill>
                  <a:srgbClr val="000000"/>
                </a:solidFill>
              </a:rPr>
              <a:t>  </a:t>
            </a:r>
            <a:r>
              <a:rPr lang="de-DE" sz="1200" dirty="0" smtClean="0">
                <a:solidFill>
                  <a:srgbClr val="000000"/>
                </a:solidFill>
              </a:rPr>
              <a:t>	</a:t>
            </a:r>
            <a:r>
              <a:rPr lang="de-DE" sz="1200" dirty="0" err="1" smtClean="0">
                <a:solidFill>
                  <a:srgbClr val="000000"/>
                </a:solidFill>
              </a:rPr>
              <a:t>scanf</a:t>
            </a:r>
            <a:r>
              <a:rPr lang="de-DE" sz="1200" dirty="0">
                <a:solidFill>
                  <a:srgbClr val="000000"/>
                </a:solidFill>
              </a:rPr>
              <a:t>("%</a:t>
            </a:r>
            <a:r>
              <a:rPr lang="de-DE" sz="1200" dirty="0" err="1">
                <a:solidFill>
                  <a:srgbClr val="000000"/>
                </a:solidFill>
              </a:rPr>
              <a:t>d",&amp;w</a:t>
            </a:r>
            <a:r>
              <a:rPr lang="de-DE" sz="1200" dirty="0">
                <a:solidFill>
                  <a:srgbClr val="000000"/>
                </a:solidFill>
              </a:rPr>
              <a:t>);</a:t>
            </a:r>
          </a:p>
          <a:p>
            <a:pPr>
              <a:defRPr/>
            </a:pPr>
            <a:r>
              <a:rPr lang="de-DE" sz="1200" dirty="0">
                <a:solidFill>
                  <a:srgbClr val="000000"/>
                </a:solidFill>
              </a:rPr>
              <a:t> </a:t>
            </a:r>
            <a:r>
              <a:rPr lang="de-DE" sz="1200" dirty="0" smtClean="0">
                <a:solidFill>
                  <a:srgbClr val="000000"/>
                </a:solidFill>
              </a:rPr>
              <a:t>	</a:t>
            </a:r>
            <a:r>
              <a:rPr lang="de-DE" sz="1200" b="1" dirty="0" smtClean="0">
                <a:solidFill>
                  <a:srgbClr val="000000"/>
                </a:solidFill>
              </a:rPr>
              <a:t> </a:t>
            </a:r>
            <a:r>
              <a:rPr lang="de-DE" sz="1200" b="1" dirty="0">
                <a:solidFill>
                  <a:srgbClr val="000000"/>
                </a:solidFill>
              </a:rPr>
              <a:t>/* Einlesen der Zahl im Dezimalsystem */</a:t>
            </a:r>
          </a:p>
          <a:p>
            <a:pPr>
              <a:defRPr/>
            </a:pPr>
            <a:r>
              <a:rPr lang="de-DE" sz="1200" dirty="0">
                <a:solidFill>
                  <a:srgbClr val="000000"/>
                </a:solidFill>
              </a:rPr>
              <a:t> </a:t>
            </a:r>
            <a:r>
              <a:rPr lang="de-DE" sz="1200" dirty="0" smtClean="0">
                <a:solidFill>
                  <a:srgbClr val="000000"/>
                </a:solidFill>
              </a:rPr>
              <a:t>	 </a:t>
            </a:r>
            <a:r>
              <a:rPr lang="de-DE" sz="1200" dirty="0">
                <a:solidFill>
                  <a:srgbClr val="000000"/>
                </a:solidFill>
              </a:rPr>
              <a:t>printf("X? ");</a:t>
            </a:r>
          </a:p>
          <a:p>
            <a:pPr>
              <a:defRPr/>
            </a:pPr>
            <a:r>
              <a:rPr lang="de-DE" sz="1200" dirty="0">
                <a:solidFill>
                  <a:srgbClr val="000000"/>
                </a:solidFill>
              </a:rPr>
              <a:t>  </a:t>
            </a:r>
            <a:r>
              <a:rPr lang="de-DE" sz="1200" dirty="0" smtClean="0">
                <a:solidFill>
                  <a:srgbClr val="000000"/>
                </a:solidFill>
              </a:rPr>
              <a:t>	</a:t>
            </a:r>
            <a:r>
              <a:rPr lang="de-DE" sz="1200" dirty="0" err="1" smtClean="0">
                <a:solidFill>
                  <a:srgbClr val="000000"/>
                </a:solidFill>
              </a:rPr>
              <a:t>scanf</a:t>
            </a:r>
            <a:r>
              <a:rPr lang="de-DE" sz="1200" dirty="0">
                <a:solidFill>
                  <a:srgbClr val="000000"/>
                </a:solidFill>
              </a:rPr>
              <a:t>("%</a:t>
            </a:r>
            <a:r>
              <a:rPr lang="de-DE" sz="1200" dirty="0" err="1">
                <a:solidFill>
                  <a:srgbClr val="000000"/>
                </a:solidFill>
              </a:rPr>
              <a:t>d",&amp;x</a:t>
            </a:r>
            <a:r>
              <a:rPr lang="de-DE" sz="1200" dirty="0">
                <a:solidFill>
                  <a:srgbClr val="000000"/>
                </a:solidFill>
              </a:rPr>
              <a:t>);</a:t>
            </a:r>
          </a:p>
          <a:p>
            <a:pPr>
              <a:defRPr/>
            </a:pPr>
            <a:endParaRPr lang="de-DE" sz="1200" dirty="0">
              <a:solidFill>
                <a:srgbClr val="000000"/>
              </a:solidFill>
            </a:endParaRPr>
          </a:p>
          <a:p>
            <a:pPr>
              <a:defRPr/>
            </a:pPr>
            <a:r>
              <a:rPr lang="de-DE" sz="1200" dirty="0">
                <a:solidFill>
                  <a:srgbClr val="000000"/>
                </a:solidFill>
              </a:rPr>
              <a:t> </a:t>
            </a:r>
            <a:r>
              <a:rPr lang="de-DE" sz="1200" dirty="0" smtClean="0">
                <a:solidFill>
                  <a:srgbClr val="000000"/>
                </a:solidFill>
              </a:rPr>
              <a:t>	</a:t>
            </a:r>
            <a:r>
              <a:rPr lang="de-DE" sz="1200" b="1" dirty="0" smtClean="0">
                <a:solidFill>
                  <a:srgbClr val="000000"/>
                </a:solidFill>
              </a:rPr>
              <a:t> </a:t>
            </a:r>
            <a:r>
              <a:rPr lang="de-DE" sz="1200" b="1" dirty="0">
                <a:solidFill>
                  <a:srgbClr val="000000"/>
                </a:solidFill>
              </a:rPr>
              <a:t>/* Bestimmung der größten </a:t>
            </a:r>
            <a:r>
              <a:rPr lang="de-DE" sz="1200" b="1" dirty="0" smtClean="0">
                <a:solidFill>
                  <a:srgbClr val="000000"/>
                </a:solidFill>
              </a:rPr>
              <a:t>Zahl </a:t>
            </a:r>
            <a:r>
              <a:rPr lang="de-DE" sz="1200" b="1" dirty="0">
                <a:solidFill>
                  <a:srgbClr val="000000"/>
                </a:solidFill>
              </a:rPr>
              <a:t>y=</a:t>
            </a:r>
            <a:r>
              <a:rPr lang="de-DE" sz="1200" b="1" dirty="0" err="1">
                <a:solidFill>
                  <a:srgbClr val="000000"/>
                </a:solidFill>
              </a:rPr>
              <a:t>w^n</a:t>
            </a:r>
            <a:r>
              <a:rPr lang="de-DE" sz="1200" b="1" dirty="0">
                <a:solidFill>
                  <a:srgbClr val="000000"/>
                </a:solidFill>
              </a:rPr>
              <a:t> mit y &lt;= x  </a:t>
            </a:r>
            <a:r>
              <a:rPr lang="de-DE" sz="1200" b="1" dirty="0" smtClean="0">
                <a:solidFill>
                  <a:srgbClr val="000000"/>
                </a:solidFill>
              </a:rPr>
              <a:t>*/</a:t>
            </a:r>
            <a:endParaRPr lang="de-DE" sz="1200" b="1" dirty="0">
              <a:solidFill>
                <a:srgbClr val="000000"/>
              </a:solidFill>
            </a:endParaRPr>
          </a:p>
          <a:p>
            <a:pPr>
              <a:defRPr/>
            </a:pPr>
            <a:r>
              <a:rPr lang="de-DE" sz="1200" dirty="0">
                <a:solidFill>
                  <a:srgbClr val="000000"/>
                </a:solidFill>
              </a:rPr>
              <a:t>  </a:t>
            </a:r>
            <a:r>
              <a:rPr lang="de-DE" sz="1200" dirty="0" smtClean="0">
                <a:solidFill>
                  <a:srgbClr val="000000"/>
                </a:solidFill>
              </a:rPr>
              <a:t>	y=1</a:t>
            </a:r>
            <a:r>
              <a:rPr lang="de-DE" sz="1200" dirty="0">
                <a:solidFill>
                  <a:srgbClr val="000000"/>
                </a:solidFill>
              </a:rPr>
              <a:t>;</a:t>
            </a:r>
          </a:p>
          <a:p>
            <a:pPr>
              <a:defRPr/>
            </a:pPr>
            <a:r>
              <a:rPr lang="de-DE" sz="1200" dirty="0">
                <a:solidFill>
                  <a:srgbClr val="000000"/>
                </a:solidFill>
              </a:rPr>
              <a:t>  </a:t>
            </a:r>
            <a:r>
              <a:rPr lang="de-DE" sz="1200" dirty="0" smtClean="0">
                <a:solidFill>
                  <a:srgbClr val="000000"/>
                </a:solidFill>
              </a:rPr>
              <a:t>	</a:t>
            </a:r>
            <a:r>
              <a:rPr lang="de-DE" sz="1200" dirty="0" err="1" smtClean="0">
                <a:solidFill>
                  <a:srgbClr val="000000"/>
                </a:solidFill>
              </a:rPr>
              <a:t>while</a:t>
            </a:r>
            <a:r>
              <a:rPr lang="de-DE" sz="1200" dirty="0" smtClean="0">
                <a:solidFill>
                  <a:srgbClr val="000000"/>
                </a:solidFill>
              </a:rPr>
              <a:t>(y</a:t>
            </a:r>
            <a:r>
              <a:rPr lang="de-DE" sz="1200" dirty="0">
                <a:solidFill>
                  <a:srgbClr val="000000"/>
                </a:solidFill>
              </a:rPr>
              <a:t>&lt;=x) y=y*w; </a:t>
            </a:r>
            <a:r>
              <a:rPr lang="de-DE" sz="1200" b="1" dirty="0">
                <a:solidFill>
                  <a:srgbClr val="000000"/>
                </a:solidFill>
              </a:rPr>
              <a:t>/* bei Ende der Schleife gilt: y &gt;= x */</a:t>
            </a:r>
          </a:p>
          <a:p>
            <a:pPr>
              <a:defRPr/>
            </a:pPr>
            <a:r>
              <a:rPr lang="de-DE" sz="1200" dirty="0">
                <a:solidFill>
                  <a:srgbClr val="000000"/>
                </a:solidFill>
              </a:rPr>
              <a:t>  </a:t>
            </a:r>
            <a:r>
              <a:rPr lang="de-DE" sz="1200" dirty="0" smtClean="0">
                <a:solidFill>
                  <a:srgbClr val="000000"/>
                </a:solidFill>
              </a:rPr>
              <a:t>	y=y/w</a:t>
            </a:r>
            <a:r>
              <a:rPr lang="de-DE" sz="1200" dirty="0">
                <a:solidFill>
                  <a:srgbClr val="000000"/>
                </a:solidFill>
              </a:rPr>
              <a:t>; </a:t>
            </a:r>
            <a:r>
              <a:rPr lang="de-DE" sz="1200" b="1" dirty="0">
                <a:solidFill>
                  <a:srgbClr val="000000"/>
                </a:solidFill>
              </a:rPr>
              <a:t>/* Jetzt: y größte </a:t>
            </a:r>
            <a:r>
              <a:rPr lang="de-DE" sz="1200" b="1" dirty="0" smtClean="0">
                <a:solidFill>
                  <a:srgbClr val="000000"/>
                </a:solidFill>
              </a:rPr>
              <a:t>Zahl </a:t>
            </a:r>
            <a:r>
              <a:rPr lang="de-DE" sz="1200" b="1" dirty="0" err="1">
                <a:solidFill>
                  <a:srgbClr val="000000"/>
                </a:solidFill>
              </a:rPr>
              <a:t>w^n</a:t>
            </a:r>
            <a:r>
              <a:rPr lang="de-DE" sz="1200" b="1" dirty="0">
                <a:solidFill>
                  <a:srgbClr val="000000"/>
                </a:solidFill>
              </a:rPr>
              <a:t> mit y &lt;= x */</a:t>
            </a:r>
          </a:p>
          <a:p>
            <a:pPr>
              <a:defRPr/>
            </a:pPr>
            <a:endParaRPr lang="de-DE" sz="1200" dirty="0">
              <a:solidFill>
                <a:srgbClr val="000000"/>
              </a:solidFill>
            </a:endParaRPr>
          </a:p>
          <a:p>
            <a:pPr>
              <a:defRPr/>
            </a:pPr>
            <a:r>
              <a:rPr lang="de-DE" sz="1200" dirty="0">
                <a:solidFill>
                  <a:srgbClr val="000000"/>
                </a:solidFill>
              </a:rPr>
              <a:t>  </a:t>
            </a:r>
            <a:r>
              <a:rPr lang="de-DE" sz="1200" dirty="0" smtClean="0">
                <a:solidFill>
                  <a:srgbClr val="000000"/>
                </a:solidFill>
              </a:rPr>
              <a:t>	</a:t>
            </a:r>
            <a:r>
              <a:rPr lang="de-DE" sz="1200" b="1" dirty="0" smtClean="0">
                <a:solidFill>
                  <a:srgbClr val="000000"/>
                </a:solidFill>
              </a:rPr>
              <a:t>/* </a:t>
            </a:r>
            <a:r>
              <a:rPr lang="de-DE" sz="1200" b="1" dirty="0">
                <a:solidFill>
                  <a:srgbClr val="000000"/>
                </a:solidFill>
              </a:rPr>
              <a:t>ab jetzt </a:t>
            </a:r>
            <a:r>
              <a:rPr lang="de-DE" sz="1200" b="1" dirty="0" err="1">
                <a:solidFill>
                  <a:srgbClr val="000000"/>
                </a:solidFill>
              </a:rPr>
              <a:t>jetzt</a:t>
            </a:r>
            <a:r>
              <a:rPr lang="de-DE" sz="1200" b="1" dirty="0">
                <a:solidFill>
                  <a:srgbClr val="000000"/>
                </a:solidFill>
              </a:rPr>
              <a:t> gilt: (z = x / y) in {1..w-1} wobei "/" ganzzahlige Division */</a:t>
            </a:r>
          </a:p>
          <a:p>
            <a:pPr>
              <a:defRPr/>
            </a:pPr>
            <a:r>
              <a:rPr lang="de-DE" sz="1200" dirty="0">
                <a:solidFill>
                  <a:srgbClr val="000000"/>
                </a:solidFill>
              </a:rPr>
              <a:t>  </a:t>
            </a:r>
            <a:r>
              <a:rPr lang="de-DE" sz="1200" dirty="0" smtClean="0">
                <a:solidFill>
                  <a:srgbClr val="000000"/>
                </a:solidFill>
              </a:rPr>
              <a:t>	</a:t>
            </a:r>
            <a:r>
              <a:rPr lang="de-DE" sz="1200" dirty="0" err="1" smtClean="0">
                <a:solidFill>
                  <a:srgbClr val="000000"/>
                </a:solidFill>
              </a:rPr>
              <a:t>while</a:t>
            </a:r>
            <a:r>
              <a:rPr lang="de-DE" sz="1200" dirty="0" smtClean="0">
                <a:solidFill>
                  <a:srgbClr val="000000"/>
                </a:solidFill>
              </a:rPr>
              <a:t>(y </a:t>
            </a:r>
            <a:r>
              <a:rPr lang="de-DE" sz="1200" dirty="0">
                <a:solidFill>
                  <a:srgbClr val="000000"/>
                </a:solidFill>
              </a:rPr>
              <a:t>&gt; 0) {</a:t>
            </a:r>
          </a:p>
          <a:p>
            <a:pPr>
              <a:defRPr/>
            </a:pPr>
            <a:r>
              <a:rPr lang="de-DE" sz="1200" dirty="0">
                <a:solidFill>
                  <a:srgbClr val="000000"/>
                </a:solidFill>
              </a:rPr>
              <a:t>   	</a:t>
            </a:r>
            <a:r>
              <a:rPr lang="de-DE" sz="1200" dirty="0" smtClean="0">
                <a:solidFill>
                  <a:srgbClr val="000000"/>
                </a:solidFill>
              </a:rPr>
              <a:t>	z </a:t>
            </a:r>
            <a:r>
              <a:rPr lang="de-DE" sz="1200" dirty="0">
                <a:solidFill>
                  <a:srgbClr val="000000"/>
                </a:solidFill>
              </a:rPr>
              <a:t>= x/y; </a:t>
            </a:r>
            <a:r>
              <a:rPr lang="de-DE" sz="1200" b="1" dirty="0">
                <a:solidFill>
                  <a:srgbClr val="000000"/>
                </a:solidFill>
              </a:rPr>
              <a:t>/* nächste </a:t>
            </a:r>
            <a:r>
              <a:rPr lang="de-DE" sz="1200" b="1" dirty="0" smtClean="0">
                <a:solidFill>
                  <a:srgbClr val="000000"/>
                </a:solidFill>
              </a:rPr>
              <a:t>Ziffer </a:t>
            </a:r>
            <a:r>
              <a:rPr lang="de-DE" sz="1200" b="1" dirty="0">
                <a:solidFill>
                  <a:srgbClr val="000000"/>
                </a:solidFill>
              </a:rPr>
              <a:t>berechnen und ausgeben */</a:t>
            </a:r>
          </a:p>
          <a:p>
            <a:pPr>
              <a:defRPr/>
            </a:pPr>
            <a:r>
              <a:rPr lang="de-DE" sz="1200" dirty="0">
                <a:solidFill>
                  <a:srgbClr val="000000"/>
                </a:solidFill>
              </a:rPr>
              <a:t>    </a:t>
            </a:r>
            <a:r>
              <a:rPr lang="de-DE" sz="1200" dirty="0" smtClean="0">
                <a:solidFill>
                  <a:srgbClr val="000000"/>
                </a:solidFill>
              </a:rPr>
              <a:t>		printf</a:t>
            </a:r>
            <a:r>
              <a:rPr lang="de-DE" sz="1200" dirty="0">
                <a:solidFill>
                  <a:srgbClr val="000000"/>
                </a:solidFill>
              </a:rPr>
              <a:t>("%</a:t>
            </a:r>
            <a:r>
              <a:rPr lang="de-DE" sz="1200" dirty="0" err="1">
                <a:solidFill>
                  <a:srgbClr val="000000"/>
                </a:solidFill>
              </a:rPr>
              <a:t>d",z</a:t>
            </a:r>
            <a:r>
              <a:rPr lang="de-DE" sz="1200" dirty="0">
                <a:solidFill>
                  <a:srgbClr val="000000"/>
                </a:solidFill>
              </a:rPr>
              <a:t>);</a:t>
            </a:r>
          </a:p>
          <a:p>
            <a:pPr>
              <a:defRPr/>
            </a:pPr>
            <a:r>
              <a:rPr lang="de-DE" sz="1200" dirty="0">
                <a:solidFill>
                  <a:srgbClr val="000000"/>
                </a:solidFill>
              </a:rPr>
              <a:t>    </a:t>
            </a:r>
            <a:r>
              <a:rPr lang="de-DE" sz="1200" dirty="0" smtClean="0">
                <a:solidFill>
                  <a:srgbClr val="000000"/>
                </a:solidFill>
              </a:rPr>
              <a:t>		x </a:t>
            </a:r>
            <a:r>
              <a:rPr lang="de-DE" sz="1200" dirty="0">
                <a:solidFill>
                  <a:srgbClr val="000000"/>
                </a:solidFill>
              </a:rPr>
              <a:t>= x - y*z; </a:t>
            </a:r>
            <a:r>
              <a:rPr lang="de-DE" sz="1200" b="1" dirty="0">
                <a:solidFill>
                  <a:srgbClr val="000000"/>
                </a:solidFill>
              </a:rPr>
              <a:t>/* zu konvertierenden R</a:t>
            </a:r>
            <a:r>
              <a:rPr lang="de-DE" sz="1200" b="1" dirty="0" smtClean="0">
                <a:solidFill>
                  <a:srgbClr val="000000"/>
                </a:solidFill>
              </a:rPr>
              <a:t>est </a:t>
            </a:r>
            <a:r>
              <a:rPr lang="de-DE" sz="1200" b="1" dirty="0">
                <a:solidFill>
                  <a:srgbClr val="000000"/>
                </a:solidFill>
              </a:rPr>
              <a:t>berechnen */</a:t>
            </a:r>
          </a:p>
          <a:p>
            <a:pPr>
              <a:defRPr/>
            </a:pPr>
            <a:r>
              <a:rPr lang="de-DE" sz="1200" dirty="0">
                <a:solidFill>
                  <a:srgbClr val="000000"/>
                </a:solidFill>
              </a:rPr>
              <a:t>    </a:t>
            </a:r>
            <a:r>
              <a:rPr lang="de-DE" sz="1200" dirty="0" smtClean="0">
                <a:solidFill>
                  <a:srgbClr val="000000"/>
                </a:solidFill>
              </a:rPr>
              <a:t>		y </a:t>
            </a:r>
            <a:r>
              <a:rPr lang="de-DE" sz="1200" dirty="0">
                <a:solidFill>
                  <a:srgbClr val="000000"/>
                </a:solidFill>
              </a:rPr>
              <a:t>= y/w; </a:t>
            </a:r>
            <a:r>
              <a:rPr lang="de-DE" sz="1200" b="1" dirty="0">
                <a:solidFill>
                  <a:srgbClr val="000000"/>
                </a:solidFill>
              </a:rPr>
              <a:t>/* nächsten Teiler berechnen */</a:t>
            </a:r>
          </a:p>
          <a:p>
            <a:pPr>
              <a:defRPr/>
            </a:pPr>
            <a:r>
              <a:rPr lang="de-DE" sz="1200" dirty="0">
                <a:solidFill>
                  <a:srgbClr val="000000"/>
                </a:solidFill>
              </a:rPr>
              <a:t> </a:t>
            </a:r>
            <a:r>
              <a:rPr lang="de-DE" sz="1200" dirty="0" smtClean="0">
                <a:solidFill>
                  <a:srgbClr val="000000"/>
                </a:solidFill>
              </a:rPr>
              <a:t>	 </a:t>
            </a:r>
            <a:r>
              <a:rPr lang="de-DE" sz="1200" dirty="0">
                <a:solidFill>
                  <a:srgbClr val="000000"/>
                </a:solidFill>
              </a:rPr>
              <a:t>}</a:t>
            </a:r>
          </a:p>
          <a:p>
            <a:pPr>
              <a:defRPr/>
            </a:pPr>
            <a:r>
              <a:rPr lang="de-DE" sz="1200" dirty="0">
                <a:solidFill>
                  <a:srgbClr val="000000"/>
                </a:solidFill>
              </a:rPr>
              <a:t>  </a:t>
            </a:r>
            <a:r>
              <a:rPr lang="de-DE" sz="1200" dirty="0" smtClean="0">
                <a:solidFill>
                  <a:srgbClr val="000000"/>
                </a:solidFill>
              </a:rPr>
              <a:t>	printf</a:t>
            </a:r>
            <a:r>
              <a:rPr lang="de-DE" sz="1200" dirty="0">
                <a:solidFill>
                  <a:srgbClr val="000000"/>
                </a:solidFill>
              </a:rPr>
              <a:t>("\n");</a:t>
            </a:r>
          </a:p>
          <a:p>
            <a:pPr>
              <a:defRPr/>
            </a:pPr>
            <a:r>
              <a:rPr lang="de-DE" sz="1200" dirty="0" smtClean="0">
                <a:solidFill>
                  <a:srgbClr val="000000"/>
                </a:solidFill>
              </a:rPr>
              <a:t>}</a:t>
            </a:r>
            <a:endParaRPr lang="de-DE" sz="1200" dirty="0">
              <a:solidFill>
                <a:srgbClr val="000000"/>
              </a:solidFill>
            </a:endParaRPr>
          </a:p>
        </p:txBody>
      </p:sp>
    </p:spTree>
    <p:extLst>
      <p:ext uri="{BB962C8B-B14F-4D97-AF65-F5344CB8AC3E}">
        <p14:creationId xmlns:p14="http://schemas.microsoft.com/office/powerpoint/2010/main" val="638171582"/>
      </p:ext>
    </p:extLst>
  </p:cSld>
  <p:clrMapOvr>
    <a:masterClrMapping/>
  </p:clrMapOvr>
  <p:transition>
    <p:blind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11</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3046988"/>
          </a:xfrm>
          <a:prstGeom prst="rect">
            <a:avLst/>
          </a:prstGeom>
          <a:noFill/>
          <a:ln w="12700" cap="sq">
            <a:noFill/>
            <a:miter lim="800000"/>
            <a:headEnd type="none" w="sm" len="sm"/>
            <a:tailEnd type="none" w="sm" len="sm"/>
          </a:ln>
          <a:effectLst/>
        </p:spPr>
        <p:txBody>
          <a:bodyPr>
            <a:spAutoFit/>
          </a:bodyPr>
          <a:lstStyle/>
          <a:p>
            <a:pPr>
              <a:defRPr/>
            </a:pPr>
            <a:r>
              <a:rPr lang="de-DE" sz="1600" b="1" dirty="0" smtClean="0">
                <a:solidFill>
                  <a:srgbClr val="000000"/>
                </a:solidFill>
              </a:rPr>
              <a:t>6. </a:t>
            </a:r>
            <a:r>
              <a:rPr lang="de-DE" sz="1600" dirty="0" smtClean="0">
                <a:solidFill>
                  <a:srgbClr val="000000"/>
                </a:solidFill>
              </a:rPr>
              <a:t>In </a:t>
            </a:r>
            <a:r>
              <a:rPr lang="de-DE" sz="1600" dirty="0">
                <a:solidFill>
                  <a:srgbClr val="000000"/>
                </a:solidFill>
              </a:rPr>
              <a:t>Aufgabe 6 von Aufgabenblatt A01 sollten Sie ein Struktogramm für einen Algorithmus zur Berechnung der Sinusfunktion auf Basis einer Reihenentwicklung angeben. Nun ist Ihre Aufgabe, diesen Algorithmus zu implementieren. Schreiben Sie ein Programm, das einen Winkelwert von der Standardeingabe in eine double-Variable einliest, den zugehörigen Sinuswert als double-Zahl mit Hilfe Ihres Algorithmus berechnet, und anschließend ausgibt. </a:t>
            </a:r>
            <a:endParaRPr lang="de-DE" sz="1600" dirty="0" smtClean="0">
              <a:solidFill>
                <a:srgbClr val="000000"/>
              </a:solidFill>
            </a:endParaRPr>
          </a:p>
          <a:p>
            <a:pPr>
              <a:defRPr/>
            </a:pPr>
            <a:r>
              <a:rPr lang="de-DE" sz="1600" dirty="0" smtClean="0">
                <a:solidFill>
                  <a:srgbClr val="000000"/>
                </a:solidFill>
              </a:rPr>
              <a:t>Anmerkungen</a:t>
            </a:r>
            <a:r>
              <a:rPr lang="de-DE" sz="1600" dirty="0">
                <a:solidFill>
                  <a:srgbClr val="000000"/>
                </a:solidFill>
              </a:rPr>
              <a:t>: </a:t>
            </a:r>
            <a:endParaRPr lang="de-DE" sz="1600" dirty="0" smtClean="0">
              <a:solidFill>
                <a:srgbClr val="000000"/>
              </a:solidFill>
            </a:endParaRPr>
          </a:p>
          <a:p>
            <a:pPr lvl="1">
              <a:defRPr/>
            </a:pPr>
            <a:r>
              <a:rPr lang="de-DE" sz="1600" dirty="0" smtClean="0">
                <a:solidFill>
                  <a:srgbClr val="000000"/>
                </a:solidFill>
              </a:rPr>
              <a:t>• </a:t>
            </a:r>
            <a:r>
              <a:rPr lang="de-DE" sz="1600" dirty="0">
                <a:solidFill>
                  <a:srgbClr val="000000"/>
                </a:solidFill>
              </a:rPr>
              <a:t>Die Reihenentwicklung erwartet, dass der Winkel in Bogenmaß angegeben wird. </a:t>
            </a:r>
            <a:endParaRPr lang="de-DE" sz="1600" dirty="0" smtClean="0">
              <a:solidFill>
                <a:srgbClr val="000000"/>
              </a:solidFill>
            </a:endParaRPr>
          </a:p>
          <a:p>
            <a:pPr lvl="1">
              <a:defRPr/>
            </a:pPr>
            <a:r>
              <a:rPr lang="de-DE" sz="1600" dirty="0" smtClean="0">
                <a:solidFill>
                  <a:srgbClr val="000000"/>
                </a:solidFill>
              </a:rPr>
              <a:t>• </a:t>
            </a:r>
            <a:r>
              <a:rPr lang="de-DE" sz="1600" dirty="0">
                <a:solidFill>
                  <a:srgbClr val="000000"/>
                </a:solidFill>
              </a:rPr>
              <a:t>Für das Einlesen eines Wertes in eine double-Variable x können sie den Aufruf </a:t>
            </a:r>
            <a:r>
              <a:rPr lang="de-DE" sz="1600" dirty="0" err="1">
                <a:solidFill>
                  <a:srgbClr val="000000"/>
                </a:solidFill>
              </a:rPr>
              <a:t>scanf</a:t>
            </a:r>
            <a:r>
              <a:rPr lang="de-DE" sz="1600" dirty="0">
                <a:solidFill>
                  <a:srgbClr val="000000"/>
                </a:solidFill>
              </a:rPr>
              <a:t>("%</a:t>
            </a:r>
            <a:r>
              <a:rPr lang="de-DE" sz="1600" dirty="0" err="1">
                <a:solidFill>
                  <a:srgbClr val="000000"/>
                </a:solidFill>
              </a:rPr>
              <a:t>lf</a:t>
            </a:r>
            <a:r>
              <a:rPr lang="de-DE" sz="1600" dirty="0">
                <a:solidFill>
                  <a:srgbClr val="000000"/>
                </a:solidFill>
              </a:rPr>
              <a:t>",&amp;x); verwenden. </a:t>
            </a:r>
            <a:endParaRPr lang="de-DE" sz="1600" dirty="0" smtClean="0">
              <a:solidFill>
                <a:srgbClr val="000000"/>
              </a:solidFill>
            </a:endParaRPr>
          </a:p>
          <a:p>
            <a:pPr lvl="1">
              <a:defRPr/>
            </a:pPr>
            <a:r>
              <a:rPr lang="de-DE" sz="1600" dirty="0" smtClean="0">
                <a:solidFill>
                  <a:srgbClr val="000000"/>
                </a:solidFill>
              </a:rPr>
              <a:t>• </a:t>
            </a:r>
            <a:r>
              <a:rPr lang="de-DE" sz="1600" dirty="0">
                <a:solidFill>
                  <a:srgbClr val="000000"/>
                </a:solidFill>
              </a:rPr>
              <a:t>Wenn Sie ihren Algorithmus geschickt formulieren, benötigen Sie für die Reihenentwicklung lediglich eine einzige Schleife.</a:t>
            </a:r>
          </a:p>
          <a:p>
            <a:pPr>
              <a:defRPr/>
            </a:pPr>
            <a:r>
              <a:rPr lang="de-DE" sz="1600" dirty="0">
                <a:solidFill>
                  <a:srgbClr val="000000"/>
                </a:solidFill>
              </a:rPr>
              <a:t>10 Punkte</a:t>
            </a:r>
            <a:endParaRPr lang="de-DE" sz="1200" dirty="0">
              <a:solidFill>
                <a:srgbClr val="000000"/>
              </a:solidFill>
            </a:endParaRPr>
          </a:p>
        </p:txBody>
      </p:sp>
    </p:spTree>
    <p:extLst>
      <p:ext uri="{BB962C8B-B14F-4D97-AF65-F5344CB8AC3E}">
        <p14:creationId xmlns:p14="http://schemas.microsoft.com/office/powerpoint/2010/main" val="4291467086"/>
      </p:ext>
    </p:extLst>
  </p:cSld>
  <p:clrMapOvr>
    <a:masterClrMapping/>
  </p:clrMapOvr>
  <p:transition>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12</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51594" y="1046109"/>
            <a:ext cx="8964612" cy="5632311"/>
          </a:xfrm>
          <a:prstGeom prst="rect">
            <a:avLst/>
          </a:prstGeom>
          <a:noFill/>
          <a:ln w="12700" cap="sq">
            <a:noFill/>
            <a:miter lim="800000"/>
            <a:headEnd type="none" w="sm" len="sm"/>
            <a:tailEnd type="none" w="sm" len="sm"/>
          </a:ln>
          <a:effectLst/>
        </p:spPr>
        <p:txBody>
          <a:bodyPr>
            <a:spAutoFit/>
          </a:bodyPr>
          <a:lstStyle/>
          <a:p>
            <a:pPr lvl="0"/>
            <a:r>
              <a:rPr lang="de-DE" sz="1200" dirty="0" smtClean="0">
                <a:latin typeface="Courier New" panose="02070309020205020404" pitchFamily="49" charset="0"/>
              </a:rPr>
              <a:t>#</a:t>
            </a:r>
            <a:r>
              <a:rPr lang="de-DE" sz="1200" dirty="0" err="1" smtClean="0">
                <a:latin typeface="Courier New" panose="02070309020205020404" pitchFamily="49" charset="0"/>
              </a:rPr>
              <a:t>include</a:t>
            </a:r>
            <a:r>
              <a:rPr lang="de-DE" sz="1200" dirty="0" smtClean="0">
                <a:latin typeface="Courier New" panose="02070309020205020404" pitchFamily="49" charset="0"/>
              </a:rPr>
              <a:t> </a:t>
            </a:r>
            <a:r>
              <a:rPr lang="de-DE" sz="1200" dirty="0">
                <a:latin typeface="Courier New" panose="02070309020205020404" pitchFamily="49" charset="0"/>
              </a:rPr>
              <a:t>&lt;</a:t>
            </a:r>
            <a:r>
              <a:rPr lang="de-DE" sz="1200" dirty="0" err="1">
                <a:latin typeface="Courier New" panose="02070309020205020404" pitchFamily="49" charset="0"/>
              </a:rPr>
              <a:t>stdio.h</a:t>
            </a:r>
            <a:r>
              <a:rPr lang="de-DE" sz="1200" dirty="0">
                <a:latin typeface="Courier New" panose="02070309020205020404" pitchFamily="49" charset="0"/>
              </a:rPr>
              <a:t>&gt;</a:t>
            </a:r>
          </a:p>
          <a:p>
            <a:r>
              <a:rPr lang="de-DE" sz="1200" dirty="0">
                <a:latin typeface="Courier New" panose="02070309020205020404" pitchFamily="49" charset="0"/>
              </a:rPr>
              <a:t>#</a:t>
            </a:r>
            <a:r>
              <a:rPr lang="de-DE" sz="1200" dirty="0" err="1">
                <a:latin typeface="Courier New" panose="02070309020205020404" pitchFamily="49" charset="0"/>
              </a:rPr>
              <a:t>include</a:t>
            </a:r>
            <a:r>
              <a:rPr lang="de-DE" sz="1200" dirty="0">
                <a:latin typeface="Courier New" panose="02070309020205020404" pitchFamily="49" charset="0"/>
              </a:rPr>
              <a:t> &lt;</a:t>
            </a:r>
            <a:r>
              <a:rPr lang="de-DE" sz="1200" dirty="0" err="1">
                <a:latin typeface="Courier New" panose="02070309020205020404" pitchFamily="49" charset="0"/>
              </a:rPr>
              <a:t>math.h</a:t>
            </a:r>
            <a:r>
              <a:rPr lang="de-DE" sz="1200" dirty="0">
                <a:latin typeface="Courier New" panose="02070309020205020404" pitchFamily="49" charset="0"/>
              </a:rPr>
              <a:t>&gt;</a:t>
            </a:r>
          </a:p>
          <a:p>
            <a:r>
              <a:rPr lang="de-DE" sz="1200" dirty="0" smtClean="0">
                <a:latin typeface="Courier New" panose="02070309020205020404" pitchFamily="49" charset="0"/>
              </a:rPr>
              <a:t>int </a:t>
            </a:r>
            <a:r>
              <a:rPr lang="de-DE" sz="1200" b="1" dirty="0">
                <a:latin typeface="Courier New" panose="02070309020205020404" pitchFamily="49" charset="0"/>
              </a:rPr>
              <a:t>main</a:t>
            </a:r>
            <a:r>
              <a:rPr lang="de-DE" sz="1200" dirty="0">
                <a:latin typeface="Courier New" panose="02070309020205020404" pitchFamily="49" charset="0"/>
              </a:rPr>
              <a:t>(</a:t>
            </a:r>
            <a:r>
              <a:rPr lang="de-DE" sz="1200" dirty="0" err="1">
                <a:latin typeface="Courier New" panose="02070309020205020404" pitchFamily="49" charset="0"/>
              </a:rPr>
              <a:t>void</a:t>
            </a:r>
            <a:r>
              <a:rPr lang="de-DE" sz="1200" dirty="0">
                <a:latin typeface="Courier New" panose="02070309020205020404" pitchFamily="49" charset="0"/>
              </a:rPr>
              <a:t>) {</a:t>
            </a:r>
          </a:p>
          <a:p>
            <a:r>
              <a:rPr lang="de-DE" sz="1200" b="1" dirty="0">
                <a:latin typeface="Courier New" panose="02070309020205020404" pitchFamily="49" charset="0"/>
              </a:rPr>
              <a:t>  double x; /* originale Eingabe */</a:t>
            </a:r>
          </a:p>
          <a:p>
            <a:r>
              <a:rPr lang="de-DE" sz="1200" dirty="0">
                <a:latin typeface="Courier New" panose="02070309020205020404" pitchFamily="49" charset="0"/>
              </a:rPr>
              <a:t>  double x2; /* </a:t>
            </a:r>
            <a:r>
              <a:rPr lang="de-DE" sz="1200" dirty="0" err="1" smtClean="0">
                <a:latin typeface="Courier New" panose="02070309020205020404" pitchFamily="49" charset="0"/>
              </a:rPr>
              <a:t>aequivalenter</a:t>
            </a:r>
            <a:r>
              <a:rPr lang="de-DE" sz="1200" dirty="0" smtClean="0">
                <a:latin typeface="Courier New" panose="02070309020205020404" pitchFamily="49" charset="0"/>
              </a:rPr>
              <a:t> </a:t>
            </a:r>
            <a:r>
              <a:rPr lang="de-DE" sz="1200" dirty="0">
                <a:latin typeface="Courier New" panose="02070309020205020404" pitchFamily="49" charset="0"/>
              </a:rPr>
              <a:t>Winkel </a:t>
            </a:r>
            <a:r>
              <a:rPr lang="de-DE" sz="1200" dirty="0" smtClean="0">
                <a:latin typeface="Courier New" panose="02070309020205020404" pitchFamily="49" charset="0"/>
              </a:rPr>
              <a:t>da periodische Funktion */</a:t>
            </a:r>
            <a:endParaRPr lang="de-DE" sz="1200" dirty="0">
              <a:latin typeface="Courier New" panose="02070309020205020404" pitchFamily="49" charset="0"/>
            </a:endParaRPr>
          </a:p>
          <a:p>
            <a:r>
              <a:rPr lang="de-DE" sz="1200" dirty="0">
                <a:latin typeface="Courier New" panose="02070309020205020404" pitchFamily="49" charset="0"/>
              </a:rPr>
              <a:t>  double </a:t>
            </a:r>
            <a:r>
              <a:rPr lang="de-DE" sz="1200" dirty="0" err="1">
                <a:latin typeface="Courier New" panose="02070309020205020404" pitchFamily="49" charset="0"/>
              </a:rPr>
              <a:t>rg</a:t>
            </a:r>
            <a:r>
              <a:rPr lang="de-DE" sz="1200" dirty="0">
                <a:latin typeface="Courier New" panose="02070309020205020404" pitchFamily="49" charset="0"/>
              </a:rPr>
              <a:t>; /* aktuelles Reihenglied */</a:t>
            </a:r>
          </a:p>
          <a:p>
            <a:r>
              <a:rPr lang="de-DE" sz="1200" dirty="0">
                <a:latin typeface="Courier New" panose="02070309020205020404" pitchFamily="49" charset="0"/>
              </a:rPr>
              <a:t>  double </a:t>
            </a:r>
            <a:r>
              <a:rPr lang="de-DE" sz="1200" dirty="0" err="1">
                <a:latin typeface="Courier New" panose="02070309020205020404" pitchFamily="49" charset="0"/>
              </a:rPr>
              <a:t>sinx</a:t>
            </a:r>
            <a:r>
              <a:rPr lang="de-DE" sz="1200" dirty="0">
                <a:latin typeface="Courier New" panose="02070309020205020404" pitchFamily="49" charset="0"/>
              </a:rPr>
              <a:t> = 0;</a:t>
            </a:r>
          </a:p>
          <a:p>
            <a:r>
              <a:rPr lang="de-DE" sz="1200" dirty="0">
                <a:latin typeface="Courier New" panose="02070309020205020404" pitchFamily="49" charset="0"/>
              </a:rPr>
              <a:t>  int n2 = 0;</a:t>
            </a:r>
          </a:p>
          <a:p>
            <a:r>
              <a:rPr lang="de-DE" sz="1200" dirty="0">
                <a:latin typeface="Courier New" panose="02070309020205020404" pitchFamily="49" charset="0"/>
              </a:rPr>
              <a:t>  </a:t>
            </a:r>
            <a:r>
              <a:rPr lang="de-DE" sz="1200" dirty="0" err="1">
                <a:latin typeface="Courier New" panose="02070309020205020404" pitchFamily="49" charset="0"/>
              </a:rPr>
              <a:t>printf</a:t>
            </a:r>
            <a:r>
              <a:rPr lang="de-DE" sz="1200" dirty="0">
                <a:latin typeface="Courier New" panose="02070309020205020404" pitchFamily="49" charset="0"/>
              </a:rPr>
              <a:t>("x Angabe in Grad? "); /* laut Aufgabe nicht klar, ob Winkel in </a:t>
            </a:r>
            <a:r>
              <a:rPr lang="de-DE" sz="1200" dirty="0" err="1">
                <a:latin typeface="Courier New" panose="02070309020205020404" pitchFamily="49" charset="0"/>
              </a:rPr>
              <a:t>Bogenmass</a:t>
            </a:r>
            <a:r>
              <a:rPr lang="de-DE" sz="1200" dirty="0">
                <a:latin typeface="Courier New" panose="02070309020205020404" pitchFamily="49" charset="0"/>
              </a:rPr>
              <a:t> eingegeben wird oder in </a:t>
            </a:r>
            <a:r>
              <a:rPr lang="de-DE" sz="1200" dirty="0" err="1">
                <a:latin typeface="Courier New" panose="02070309020205020404" pitchFamily="49" charset="0"/>
              </a:rPr>
              <a:t>Gradmass</a:t>
            </a:r>
            <a:r>
              <a:rPr lang="de-DE" sz="1200" dirty="0">
                <a:latin typeface="Courier New" panose="02070309020205020404" pitchFamily="49" charset="0"/>
              </a:rPr>
              <a:t>, hier Annahme Grad */</a:t>
            </a:r>
          </a:p>
          <a:p>
            <a:r>
              <a:rPr lang="de-DE" sz="1200" dirty="0">
                <a:latin typeface="Courier New" panose="02070309020205020404" pitchFamily="49" charset="0"/>
              </a:rPr>
              <a:t>  </a:t>
            </a:r>
            <a:r>
              <a:rPr lang="de-DE" sz="1200" dirty="0" err="1">
                <a:latin typeface="Courier New" panose="02070309020205020404" pitchFamily="49" charset="0"/>
              </a:rPr>
              <a:t>scanf</a:t>
            </a:r>
            <a:r>
              <a:rPr lang="de-DE" sz="1200" dirty="0">
                <a:latin typeface="Courier New" panose="02070309020205020404" pitchFamily="49" charset="0"/>
              </a:rPr>
              <a:t>("%</a:t>
            </a:r>
            <a:r>
              <a:rPr lang="de-DE" sz="1200" dirty="0" err="1">
                <a:latin typeface="Courier New" panose="02070309020205020404" pitchFamily="49" charset="0"/>
              </a:rPr>
              <a:t>lg</a:t>
            </a:r>
            <a:r>
              <a:rPr lang="de-DE" sz="1200" dirty="0">
                <a:latin typeface="Courier New" panose="02070309020205020404" pitchFamily="49" charset="0"/>
              </a:rPr>
              <a:t>",&amp;x); /* Vorgabe aus Aufgabenblatt */</a:t>
            </a:r>
          </a:p>
          <a:p>
            <a:r>
              <a:rPr lang="de-DE" sz="1200" dirty="0">
                <a:latin typeface="Courier New" panose="02070309020205020404" pitchFamily="49" charset="0"/>
              </a:rPr>
              <a:t>  x2 = x;</a:t>
            </a:r>
          </a:p>
          <a:p>
            <a:r>
              <a:rPr lang="de-DE" sz="1200" dirty="0">
                <a:latin typeface="Courier New" panose="02070309020205020404" pitchFamily="49" charset="0"/>
              </a:rPr>
              <a:t>  /* Diese Optimierung </a:t>
            </a:r>
            <a:r>
              <a:rPr lang="de-DE" sz="1200" dirty="0" smtClean="0">
                <a:latin typeface="Courier New" panose="02070309020205020404" pitchFamily="49" charset="0"/>
              </a:rPr>
              <a:t>zur besseren </a:t>
            </a:r>
            <a:r>
              <a:rPr lang="de-DE" sz="1200" dirty="0">
                <a:latin typeface="Courier New" panose="02070309020205020404" pitchFamily="49" charset="0"/>
              </a:rPr>
              <a:t>Konvergenz */</a:t>
            </a:r>
          </a:p>
          <a:p>
            <a:r>
              <a:rPr lang="de-DE" sz="1200" dirty="0">
                <a:latin typeface="Courier New" panose="02070309020205020404" pitchFamily="49" charset="0"/>
              </a:rPr>
              <a:t>  </a:t>
            </a:r>
            <a:r>
              <a:rPr lang="de-DE" sz="1200" dirty="0" err="1">
                <a:latin typeface="Courier New" panose="02070309020205020404" pitchFamily="49" charset="0"/>
              </a:rPr>
              <a:t>while</a:t>
            </a:r>
            <a:r>
              <a:rPr lang="de-DE" sz="1200" dirty="0">
                <a:latin typeface="Courier New" panose="02070309020205020404" pitchFamily="49" charset="0"/>
              </a:rPr>
              <a:t>(x2&gt;180) /* Bessere Konvergenz im Intervall -180 bis +180 bei zu </a:t>
            </a:r>
            <a:r>
              <a:rPr lang="de-DE" sz="1200" dirty="0" err="1">
                <a:latin typeface="Courier New" panose="02070309020205020404" pitchFamily="49" charset="0"/>
              </a:rPr>
              <a:t>grossen</a:t>
            </a:r>
            <a:r>
              <a:rPr lang="de-DE" sz="1200" dirty="0">
                <a:latin typeface="Courier New" panose="02070309020205020404" pitchFamily="49" charset="0"/>
              </a:rPr>
              <a:t> Winkel */</a:t>
            </a:r>
          </a:p>
          <a:p>
            <a:r>
              <a:rPr lang="de-DE" sz="1200" dirty="0">
                <a:latin typeface="Courier New" panose="02070309020205020404" pitchFamily="49" charset="0"/>
              </a:rPr>
              <a:t>	  x2=x2-360;</a:t>
            </a:r>
          </a:p>
          <a:p>
            <a:r>
              <a:rPr lang="de-DE" sz="1200" dirty="0">
                <a:latin typeface="Courier New" panose="02070309020205020404" pitchFamily="49" charset="0"/>
              </a:rPr>
              <a:t>  </a:t>
            </a:r>
            <a:r>
              <a:rPr lang="de-DE" sz="1200" dirty="0" err="1" smtClean="0">
                <a:latin typeface="Courier New" panose="02070309020205020404" pitchFamily="49" charset="0"/>
              </a:rPr>
              <a:t>while</a:t>
            </a:r>
            <a:r>
              <a:rPr lang="de-DE" sz="1200" dirty="0" smtClean="0">
                <a:latin typeface="Courier New" panose="02070309020205020404" pitchFamily="49" charset="0"/>
              </a:rPr>
              <a:t>(x2&lt;-180</a:t>
            </a:r>
            <a:r>
              <a:rPr lang="de-DE" sz="1200" dirty="0">
                <a:latin typeface="Courier New" panose="02070309020205020404" pitchFamily="49" charset="0"/>
              </a:rPr>
              <a:t>) /* Bessere Konvergenz im Intervall -180 bis +180 bei </a:t>
            </a:r>
            <a:r>
              <a:rPr lang="de-DE" sz="1200" dirty="0" smtClean="0">
                <a:latin typeface="Courier New" panose="02070309020205020404" pitchFamily="49" charset="0"/>
              </a:rPr>
              <a:t>negativen </a:t>
            </a:r>
            <a:r>
              <a:rPr lang="de-DE" sz="1200" dirty="0">
                <a:latin typeface="Courier New" panose="02070309020205020404" pitchFamily="49" charset="0"/>
              </a:rPr>
              <a:t>W</a:t>
            </a:r>
            <a:r>
              <a:rPr lang="de-DE" sz="1200" dirty="0" smtClean="0">
                <a:latin typeface="Courier New" panose="02070309020205020404" pitchFamily="49" charset="0"/>
              </a:rPr>
              <a:t>inkel */</a:t>
            </a:r>
            <a:endParaRPr lang="de-DE" sz="1200" dirty="0">
              <a:latin typeface="Courier New" panose="02070309020205020404" pitchFamily="49" charset="0"/>
            </a:endParaRPr>
          </a:p>
          <a:p>
            <a:r>
              <a:rPr lang="de-DE" sz="1200" dirty="0">
                <a:latin typeface="Courier New" panose="02070309020205020404" pitchFamily="49" charset="0"/>
              </a:rPr>
              <a:t>	  x2=x2+360;</a:t>
            </a:r>
          </a:p>
          <a:p>
            <a:r>
              <a:rPr lang="de-DE" sz="1200" dirty="0">
                <a:latin typeface="Courier New" panose="02070309020205020404" pitchFamily="49" charset="0"/>
              </a:rPr>
              <a:t>  x2 = x2 *2*M_PI/360;/* </a:t>
            </a:r>
            <a:r>
              <a:rPr lang="de-DE" sz="1200" dirty="0" smtClean="0">
                <a:latin typeface="Courier New" panose="02070309020205020404" pitchFamily="49" charset="0"/>
              </a:rPr>
              <a:t>Umwandlung Winkel </a:t>
            </a:r>
            <a:r>
              <a:rPr lang="de-DE" sz="1200" dirty="0">
                <a:latin typeface="Courier New" panose="02070309020205020404" pitchFamily="49" charset="0"/>
              </a:rPr>
              <a:t>in </a:t>
            </a:r>
            <a:r>
              <a:rPr lang="de-DE" sz="1200" dirty="0" err="1">
                <a:latin typeface="Courier New" panose="02070309020205020404" pitchFamily="49" charset="0"/>
              </a:rPr>
              <a:t>Bogenmass</a:t>
            </a:r>
            <a:r>
              <a:rPr lang="de-DE" sz="1200" dirty="0">
                <a:latin typeface="Courier New" panose="02070309020205020404" pitchFamily="49" charset="0"/>
              </a:rPr>
              <a:t> */</a:t>
            </a:r>
          </a:p>
          <a:p>
            <a:r>
              <a:rPr lang="de-DE" sz="1200" dirty="0">
                <a:latin typeface="Courier New" panose="02070309020205020404" pitchFamily="49" charset="0"/>
              </a:rPr>
              <a:t>  </a:t>
            </a:r>
            <a:r>
              <a:rPr lang="de-DE" sz="1200" dirty="0" smtClean="0">
                <a:latin typeface="Courier New" panose="02070309020205020404" pitchFamily="49" charset="0"/>
              </a:rPr>
              <a:t>/* </a:t>
            </a:r>
            <a:r>
              <a:rPr lang="de-DE" sz="1200" dirty="0">
                <a:latin typeface="Courier New" panose="02070309020205020404" pitchFamily="49" charset="0"/>
              </a:rPr>
              <a:t>Ab hier Berechnung des Sinus aus einem Winkel in </a:t>
            </a:r>
            <a:r>
              <a:rPr lang="de-DE" sz="1200" dirty="0" err="1">
                <a:latin typeface="Courier New" panose="02070309020205020404" pitchFamily="49" charset="0"/>
              </a:rPr>
              <a:t>Bogenmass</a:t>
            </a:r>
            <a:r>
              <a:rPr lang="de-DE" sz="1200" dirty="0">
                <a:latin typeface="Courier New" panose="02070309020205020404" pitchFamily="49" charset="0"/>
              </a:rPr>
              <a:t> */</a:t>
            </a:r>
          </a:p>
          <a:p>
            <a:r>
              <a:rPr lang="de-DE" sz="1200" dirty="0">
                <a:latin typeface="Courier New" panose="02070309020205020404" pitchFamily="49" charset="0"/>
              </a:rPr>
              <a:t>  </a:t>
            </a:r>
            <a:r>
              <a:rPr lang="de-DE" sz="1200" b="1" dirty="0" err="1">
                <a:latin typeface="Courier New" panose="02070309020205020404" pitchFamily="49" charset="0"/>
              </a:rPr>
              <a:t>rg</a:t>
            </a:r>
            <a:r>
              <a:rPr lang="de-DE" sz="1200" b="1" dirty="0">
                <a:latin typeface="Courier New" panose="02070309020205020404" pitchFamily="49" charset="0"/>
              </a:rPr>
              <a:t> = x2; /* Startwert - erste Reihenglied </a:t>
            </a:r>
            <a:r>
              <a:rPr lang="de-DE" sz="1200" b="1" dirty="0" smtClean="0">
                <a:latin typeface="Courier New" panose="02070309020205020404" pitchFamily="49" charset="0"/>
              </a:rPr>
              <a:t>*/</a:t>
            </a:r>
            <a:endParaRPr lang="de-DE" sz="1200" b="1" dirty="0">
              <a:latin typeface="Courier New" panose="02070309020205020404" pitchFamily="49" charset="0"/>
            </a:endParaRPr>
          </a:p>
          <a:p>
            <a:r>
              <a:rPr lang="de-DE" sz="1200" b="1" dirty="0">
                <a:latin typeface="Courier New" panose="02070309020205020404" pitchFamily="49" charset="0"/>
              </a:rPr>
              <a:t>  x2 = -x2*x2; /* Bildung von - x hoch 2 */</a:t>
            </a:r>
          </a:p>
          <a:p>
            <a:r>
              <a:rPr lang="de-DE" sz="1200" b="1" dirty="0" smtClean="0">
                <a:latin typeface="Courier New" panose="02070309020205020404" pitchFamily="49" charset="0"/>
              </a:rPr>
              <a:t>  </a:t>
            </a:r>
            <a:r>
              <a:rPr lang="de-DE" sz="1200" b="1" dirty="0" err="1" smtClean="0">
                <a:latin typeface="Courier New" panose="02070309020205020404" pitchFamily="49" charset="0"/>
              </a:rPr>
              <a:t>while</a:t>
            </a:r>
            <a:r>
              <a:rPr lang="de-DE" sz="1200" b="1" dirty="0">
                <a:latin typeface="Courier New" panose="02070309020205020404" pitchFamily="49" charset="0"/>
              </a:rPr>
              <a:t>((</a:t>
            </a:r>
            <a:r>
              <a:rPr lang="de-DE" sz="1200" b="1" dirty="0" err="1">
                <a:latin typeface="Courier New" panose="02070309020205020404" pitchFamily="49" charset="0"/>
              </a:rPr>
              <a:t>rg</a:t>
            </a:r>
            <a:r>
              <a:rPr lang="de-DE" sz="1200" b="1" dirty="0">
                <a:latin typeface="Courier New" panose="02070309020205020404" pitchFamily="49" charset="0"/>
              </a:rPr>
              <a:t>&gt;0.00001)||(</a:t>
            </a:r>
            <a:r>
              <a:rPr lang="de-DE" sz="1200" b="1" dirty="0" err="1">
                <a:latin typeface="Courier New" panose="02070309020205020404" pitchFamily="49" charset="0"/>
              </a:rPr>
              <a:t>rg</a:t>
            </a:r>
            <a:r>
              <a:rPr lang="de-DE" sz="1200" b="1" dirty="0">
                <a:latin typeface="Courier New" panose="02070309020205020404" pitchFamily="49" charset="0"/>
              </a:rPr>
              <a:t>&lt;-0.00001)){ /* Solange nicht Genauigkeit </a:t>
            </a:r>
            <a:r>
              <a:rPr lang="de-DE" sz="1200" b="1" dirty="0" smtClean="0">
                <a:latin typeface="Courier New" panose="02070309020205020404" pitchFamily="49" charset="0"/>
              </a:rPr>
              <a:t>erreicht */</a:t>
            </a:r>
            <a:endParaRPr lang="de-DE" sz="1200" b="1" dirty="0">
              <a:latin typeface="Courier New" panose="02070309020205020404" pitchFamily="49" charset="0"/>
            </a:endParaRPr>
          </a:p>
          <a:p>
            <a:r>
              <a:rPr lang="de-DE" sz="1200" b="1" dirty="0">
                <a:latin typeface="Courier New" panose="02070309020205020404" pitchFamily="49" charset="0"/>
              </a:rPr>
              <a:t>    </a:t>
            </a:r>
            <a:r>
              <a:rPr lang="de-DE" sz="1200" b="1" dirty="0" err="1">
                <a:latin typeface="Courier New" panose="02070309020205020404" pitchFamily="49" charset="0"/>
              </a:rPr>
              <a:t>sinx</a:t>
            </a:r>
            <a:r>
              <a:rPr lang="de-DE" sz="1200" b="1" dirty="0">
                <a:latin typeface="Courier New" panose="02070309020205020404" pitchFamily="49" charset="0"/>
              </a:rPr>
              <a:t> = </a:t>
            </a:r>
            <a:r>
              <a:rPr lang="de-DE" sz="1200" b="1" dirty="0" err="1">
                <a:latin typeface="Courier New" panose="02070309020205020404" pitchFamily="49" charset="0"/>
              </a:rPr>
              <a:t>sinx</a:t>
            </a:r>
            <a:r>
              <a:rPr lang="de-DE" sz="1200" b="1" dirty="0">
                <a:latin typeface="Courier New" panose="02070309020205020404" pitchFamily="49" charset="0"/>
              </a:rPr>
              <a:t> + </a:t>
            </a:r>
            <a:r>
              <a:rPr lang="de-DE" sz="1200" b="1" dirty="0" err="1">
                <a:latin typeface="Courier New" panose="02070309020205020404" pitchFamily="49" charset="0"/>
              </a:rPr>
              <a:t>rg</a:t>
            </a:r>
            <a:r>
              <a:rPr lang="de-DE" sz="1200" b="1" dirty="0">
                <a:latin typeface="Courier New" panose="02070309020205020404" pitchFamily="49" charset="0"/>
              </a:rPr>
              <a:t>; /* </a:t>
            </a:r>
            <a:r>
              <a:rPr lang="de-DE" sz="1200" b="1" dirty="0" smtClean="0">
                <a:latin typeface="Courier New" panose="02070309020205020404" pitchFamily="49" charset="0"/>
              </a:rPr>
              <a:t>Aktualisierung </a:t>
            </a:r>
            <a:r>
              <a:rPr lang="de-DE" sz="1200" b="1" dirty="0">
                <a:latin typeface="Courier New" panose="02070309020205020404" pitchFamily="49" charset="0"/>
              </a:rPr>
              <a:t>der Reihensumme */</a:t>
            </a:r>
          </a:p>
          <a:p>
            <a:r>
              <a:rPr lang="de-DE" sz="1200" b="1" dirty="0">
                <a:latin typeface="Courier New" panose="02070309020205020404" pitchFamily="49" charset="0"/>
              </a:rPr>
              <a:t>    n2 = n2 + 2; /* Aktualisierung </a:t>
            </a:r>
            <a:r>
              <a:rPr lang="de-DE" sz="1200" b="1" dirty="0" err="1">
                <a:latin typeface="Courier New" panose="02070309020205020404" pitchFamily="49" charset="0"/>
              </a:rPr>
              <a:t>fuer</a:t>
            </a:r>
            <a:r>
              <a:rPr lang="de-DE" sz="1200" b="1" dirty="0">
                <a:latin typeface="Courier New" panose="02070309020205020404" pitchFamily="49" charset="0"/>
              </a:rPr>
              <a:t> </a:t>
            </a:r>
            <a:r>
              <a:rPr lang="de-DE" sz="1200" b="1" dirty="0" err="1">
                <a:latin typeface="Courier New" panose="02070309020205020404" pitchFamily="49" charset="0"/>
              </a:rPr>
              <a:t>Fakultaetsberechnung</a:t>
            </a:r>
            <a:r>
              <a:rPr lang="de-DE" sz="1200" b="1" dirty="0">
                <a:latin typeface="Courier New" panose="02070309020205020404" pitchFamily="49" charset="0"/>
              </a:rPr>
              <a:t> </a:t>
            </a:r>
            <a:r>
              <a:rPr lang="de-DE" sz="1200" b="1" dirty="0" smtClean="0">
                <a:latin typeface="Courier New" panose="02070309020205020404" pitchFamily="49" charset="0"/>
              </a:rPr>
              <a:t>*/</a:t>
            </a:r>
            <a:r>
              <a:rPr lang="de-DE" sz="1200" b="1" dirty="0">
                <a:latin typeface="Courier New" panose="02070309020205020404" pitchFamily="49" charset="0"/>
              </a:rPr>
              <a:t> </a:t>
            </a:r>
          </a:p>
          <a:p>
            <a:r>
              <a:rPr lang="de-DE" sz="1200" b="1" dirty="0">
                <a:latin typeface="Courier New" panose="02070309020205020404" pitchFamily="49" charset="0"/>
              </a:rPr>
              <a:t>    </a:t>
            </a:r>
            <a:r>
              <a:rPr lang="de-DE" sz="1200" b="1" dirty="0" err="1">
                <a:latin typeface="Courier New" panose="02070309020205020404" pitchFamily="49" charset="0"/>
              </a:rPr>
              <a:t>rg</a:t>
            </a:r>
            <a:r>
              <a:rPr lang="de-DE" sz="1200" b="1" dirty="0">
                <a:latin typeface="Courier New" panose="02070309020205020404" pitchFamily="49" charset="0"/>
              </a:rPr>
              <a:t> = </a:t>
            </a:r>
            <a:r>
              <a:rPr lang="de-DE" sz="1200" b="1" dirty="0" err="1">
                <a:latin typeface="Courier New" panose="02070309020205020404" pitchFamily="49" charset="0"/>
              </a:rPr>
              <a:t>rg</a:t>
            </a:r>
            <a:r>
              <a:rPr lang="de-DE" sz="1200" b="1" dirty="0">
                <a:latin typeface="Courier New" panose="02070309020205020404" pitchFamily="49" charset="0"/>
              </a:rPr>
              <a:t> * (x2 / (n2 * (n2+1))); /* Aktualisierung Reihenglied </a:t>
            </a:r>
            <a:r>
              <a:rPr lang="de-DE" sz="1200" b="1" dirty="0" smtClean="0">
                <a:latin typeface="Courier New" panose="02070309020205020404" pitchFamily="49" charset="0"/>
              </a:rPr>
              <a:t>-x^2</a:t>
            </a:r>
            <a:r>
              <a:rPr lang="de-DE" sz="1200" b="1" dirty="0">
                <a:latin typeface="Courier New" panose="02070309020205020404" pitchFamily="49" charset="0"/>
              </a:rPr>
              <a:t>/(2n*2n-1</a:t>
            </a:r>
            <a:r>
              <a:rPr lang="de-DE" sz="1200" b="1" dirty="0" smtClean="0">
                <a:latin typeface="Courier New" panose="02070309020205020404" pitchFamily="49" charset="0"/>
              </a:rPr>
              <a:t>) */</a:t>
            </a:r>
            <a:endParaRPr lang="de-DE" sz="1200" b="1" dirty="0">
              <a:latin typeface="Courier New" panose="02070309020205020404" pitchFamily="49" charset="0"/>
            </a:endParaRPr>
          </a:p>
          <a:p>
            <a:r>
              <a:rPr lang="de-DE" sz="1200" b="1" dirty="0">
                <a:latin typeface="Courier New" panose="02070309020205020404" pitchFamily="49" charset="0"/>
              </a:rPr>
              <a:t>  }</a:t>
            </a:r>
          </a:p>
          <a:p>
            <a:r>
              <a:rPr lang="de-DE" sz="1200" dirty="0">
                <a:latin typeface="Courier New" panose="02070309020205020404" pitchFamily="49" charset="0"/>
              </a:rPr>
              <a:t>  /* Ausgabe des </a:t>
            </a:r>
            <a:r>
              <a:rPr lang="de-DE" sz="1200" dirty="0" smtClean="0">
                <a:latin typeface="Courier New" panose="02070309020205020404" pitchFamily="49" charset="0"/>
              </a:rPr>
              <a:t>Wertes, </a:t>
            </a:r>
            <a:r>
              <a:rPr lang="de-DE" sz="1200" dirty="0">
                <a:latin typeface="Courier New" panose="02070309020205020404" pitchFamily="49" charset="0"/>
              </a:rPr>
              <a:t>der Vergleich zur Sinus-Funktion ist nur zur </a:t>
            </a:r>
            <a:r>
              <a:rPr lang="de-DE" sz="1200" dirty="0" err="1">
                <a:latin typeface="Courier New" panose="02070309020205020404" pitchFamily="49" charset="0"/>
              </a:rPr>
              <a:t>opitischen</a:t>
            </a:r>
            <a:r>
              <a:rPr lang="de-DE" sz="1200" dirty="0">
                <a:latin typeface="Courier New" panose="02070309020205020404" pitchFamily="49" charset="0"/>
              </a:rPr>
              <a:t> Kontrolle*/</a:t>
            </a:r>
          </a:p>
          <a:p>
            <a:r>
              <a:rPr lang="de-DE" sz="1200" dirty="0">
                <a:latin typeface="Courier New" panose="02070309020205020404" pitchFamily="49" charset="0"/>
              </a:rPr>
              <a:t> </a:t>
            </a:r>
            <a:r>
              <a:rPr lang="de-DE" sz="1200" dirty="0" err="1">
                <a:latin typeface="Courier New" panose="02070309020205020404" pitchFamily="49" charset="0"/>
              </a:rPr>
              <a:t>printf</a:t>
            </a:r>
            <a:r>
              <a:rPr lang="de-DE" sz="1200" dirty="0">
                <a:latin typeface="Courier New" panose="02070309020205020404" pitchFamily="49" charset="0"/>
              </a:rPr>
              <a:t>("</a:t>
            </a:r>
            <a:r>
              <a:rPr lang="de-DE" sz="1200" dirty="0" err="1" smtClean="0">
                <a:latin typeface="Courier New" panose="02070309020205020404" pitchFamily="49" charset="0"/>
              </a:rPr>
              <a:t>msin</a:t>
            </a:r>
            <a:r>
              <a:rPr lang="de-DE" sz="1200" dirty="0" smtClean="0">
                <a:latin typeface="Courier New" panose="02070309020205020404" pitchFamily="49" charset="0"/>
              </a:rPr>
              <a:t>(%</a:t>
            </a:r>
            <a:r>
              <a:rPr lang="de-DE" sz="1200" dirty="0" err="1">
                <a:latin typeface="Courier New" panose="02070309020205020404" pitchFamily="49" charset="0"/>
              </a:rPr>
              <a:t>lg</a:t>
            </a:r>
            <a:r>
              <a:rPr lang="de-DE" sz="1200" dirty="0">
                <a:latin typeface="Courier New" panose="02070309020205020404" pitchFamily="49" charset="0"/>
              </a:rPr>
              <a:t>) = %</a:t>
            </a:r>
            <a:r>
              <a:rPr lang="de-DE" sz="1200" dirty="0" err="1">
                <a:latin typeface="Courier New" panose="02070309020205020404" pitchFamily="49" charset="0"/>
              </a:rPr>
              <a:t>lg</a:t>
            </a:r>
            <a:r>
              <a:rPr lang="de-DE" sz="1200" dirty="0">
                <a:latin typeface="Courier New" panose="02070309020205020404" pitchFamily="49" charset="0"/>
              </a:rPr>
              <a:t>  </a:t>
            </a:r>
            <a:r>
              <a:rPr lang="de-DE" sz="1200" dirty="0" smtClean="0">
                <a:latin typeface="Courier New" panose="02070309020205020404" pitchFamily="49" charset="0"/>
              </a:rPr>
              <a:t>Vergleich sin-Funktion, </a:t>
            </a:r>
            <a:r>
              <a:rPr lang="de-DE" sz="1200" dirty="0">
                <a:latin typeface="Courier New" panose="02070309020205020404" pitchFamily="49" charset="0"/>
              </a:rPr>
              <a:t>sin(%</a:t>
            </a:r>
            <a:r>
              <a:rPr lang="de-DE" sz="1200" dirty="0" err="1">
                <a:latin typeface="Courier New" panose="02070309020205020404" pitchFamily="49" charset="0"/>
              </a:rPr>
              <a:t>lg</a:t>
            </a:r>
            <a:r>
              <a:rPr lang="de-DE" sz="1200" dirty="0">
                <a:latin typeface="Courier New" panose="02070309020205020404" pitchFamily="49" charset="0"/>
              </a:rPr>
              <a:t>) = %</a:t>
            </a:r>
            <a:r>
              <a:rPr lang="de-DE" sz="1200" dirty="0" err="1">
                <a:latin typeface="Courier New" panose="02070309020205020404" pitchFamily="49" charset="0"/>
              </a:rPr>
              <a:t>lg</a:t>
            </a:r>
            <a:r>
              <a:rPr lang="de-DE" sz="1200" dirty="0">
                <a:latin typeface="Courier New" panose="02070309020205020404" pitchFamily="49" charset="0"/>
              </a:rPr>
              <a:t>\n</a:t>
            </a:r>
            <a:r>
              <a:rPr lang="de-DE" sz="1200" dirty="0" smtClean="0">
                <a:latin typeface="Courier New" panose="02070309020205020404" pitchFamily="49" charset="0"/>
              </a:rPr>
              <a:t>", x, </a:t>
            </a:r>
            <a:r>
              <a:rPr lang="de-DE" sz="1200" dirty="0" err="1" smtClean="0">
                <a:latin typeface="Courier New" panose="02070309020205020404" pitchFamily="49" charset="0"/>
              </a:rPr>
              <a:t>sinx</a:t>
            </a:r>
            <a:r>
              <a:rPr lang="de-DE" sz="1200" dirty="0" smtClean="0">
                <a:latin typeface="Courier New" panose="02070309020205020404" pitchFamily="49" charset="0"/>
              </a:rPr>
              <a:t>, </a:t>
            </a:r>
            <a:r>
              <a:rPr lang="de-DE" sz="1200" dirty="0" err="1" smtClean="0">
                <a:latin typeface="Courier New" panose="02070309020205020404" pitchFamily="49" charset="0"/>
              </a:rPr>
              <a:t>x,sin</a:t>
            </a:r>
            <a:r>
              <a:rPr lang="de-DE" sz="1200" dirty="0" smtClean="0">
                <a:latin typeface="Courier New" panose="02070309020205020404" pitchFamily="49" charset="0"/>
              </a:rPr>
              <a:t>(x*2*M_PI/360));</a:t>
            </a:r>
            <a:r>
              <a:rPr lang="de-DE" sz="1200" dirty="0">
                <a:latin typeface="Courier New" panose="02070309020205020404" pitchFamily="49" charset="0"/>
              </a:rPr>
              <a:t>		</a:t>
            </a:r>
            <a:endParaRPr lang="en-US" sz="1200" dirty="0">
              <a:solidFill>
                <a:srgbClr val="000000"/>
              </a:solidFill>
              <a:latin typeface="Consolas" panose="020B0609020204030204" pitchFamily="49" charset="0"/>
              <a:cs typeface="Consolas" panose="020B0609020204030204" pitchFamily="49" charset="0"/>
            </a:endParaRPr>
          </a:p>
          <a:p>
            <a:pPr lvl="0"/>
            <a:r>
              <a:rPr lang="de-DE" sz="1200" dirty="0" smtClean="0">
                <a:solidFill>
                  <a:srgbClr val="000000"/>
                </a:solidFill>
                <a:latin typeface="Consolas" panose="020B0609020204030204" pitchFamily="49" charset="0"/>
                <a:cs typeface="Consolas" panose="020B0609020204030204" pitchFamily="49" charset="0"/>
              </a:rPr>
              <a:t>}</a:t>
            </a:r>
            <a:endParaRPr lang="en-US" sz="120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3591905"/>
      </p:ext>
    </p:extLst>
  </p:cSld>
  <p:clrMapOvr>
    <a:masterClrMapping/>
  </p:clrMapOvr>
  <p:transition>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13</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35496" y="1268760"/>
            <a:ext cx="8856984" cy="5447645"/>
          </a:xfrm>
          <a:prstGeom prst="rect">
            <a:avLst/>
          </a:prstGeom>
          <a:noFill/>
          <a:ln w="12700" cap="sq">
            <a:noFill/>
            <a:miter lim="800000"/>
            <a:headEnd type="none" w="sm" len="sm"/>
            <a:tailEnd type="none" w="sm" len="sm"/>
          </a:ln>
          <a:effectLst/>
        </p:spPr>
        <p:txBody>
          <a:bodyPr wrap="square">
            <a:spAutoFit/>
          </a:bodyPr>
          <a:lstStyle/>
          <a:p>
            <a:pPr lvl="0"/>
            <a:r>
              <a:rPr lang="de-DE" sz="1200" dirty="0" smtClean="0">
                <a:latin typeface="Courier New" panose="02070309020205020404" pitchFamily="49" charset="0"/>
              </a:rPr>
              <a:t>#</a:t>
            </a:r>
            <a:r>
              <a:rPr lang="de-DE" sz="1200" dirty="0" err="1" smtClean="0">
                <a:latin typeface="Courier New" panose="02070309020205020404" pitchFamily="49" charset="0"/>
              </a:rPr>
              <a:t>include</a:t>
            </a:r>
            <a:r>
              <a:rPr lang="de-DE" sz="1200" dirty="0" smtClean="0">
                <a:latin typeface="Courier New" panose="02070309020205020404" pitchFamily="49" charset="0"/>
              </a:rPr>
              <a:t> </a:t>
            </a:r>
            <a:r>
              <a:rPr lang="de-DE" sz="1200" dirty="0">
                <a:latin typeface="Courier New" panose="02070309020205020404" pitchFamily="49" charset="0"/>
              </a:rPr>
              <a:t>&lt;</a:t>
            </a:r>
            <a:r>
              <a:rPr lang="de-DE" sz="1200" dirty="0" err="1">
                <a:latin typeface="Courier New" panose="02070309020205020404" pitchFamily="49" charset="0"/>
              </a:rPr>
              <a:t>stdio.h</a:t>
            </a:r>
            <a:r>
              <a:rPr lang="de-DE" sz="1200" dirty="0">
                <a:latin typeface="Courier New" panose="02070309020205020404" pitchFamily="49" charset="0"/>
              </a:rPr>
              <a:t>&gt;</a:t>
            </a:r>
          </a:p>
          <a:p>
            <a:r>
              <a:rPr lang="de-DE" sz="1200" dirty="0">
                <a:latin typeface="Courier New" panose="02070309020205020404" pitchFamily="49" charset="0"/>
              </a:rPr>
              <a:t>#</a:t>
            </a:r>
            <a:r>
              <a:rPr lang="de-DE" sz="1200" dirty="0" err="1">
                <a:latin typeface="Courier New" panose="02070309020205020404" pitchFamily="49" charset="0"/>
              </a:rPr>
              <a:t>include</a:t>
            </a:r>
            <a:r>
              <a:rPr lang="de-DE" sz="1200" dirty="0">
                <a:latin typeface="Courier New" panose="02070309020205020404" pitchFamily="49" charset="0"/>
              </a:rPr>
              <a:t> &lt;</a:t>
            </a:r>
            <a:r>
              <a:rPr lang="de-DE" sz="1200" dirty="0" err="1">
                <a:latin typeface="Courier New" panose="02070309020205020404" pitchFamily="49" charset="0"/>
              </a:rPr>
              <a:t>math.h</a:t>
            </a:r>
            <a:r>
              <a:rPr lang="de-DE" sz="1200" dirty="0">
                <a:latin typeface="Courier New" panose="02070309020205020404" pitchFamily="49" charset="0"/>
              </a:rPr>
              <a:t>&gt;</a:t>
            </a:r>
          </a:p>
          <a:p>
            <a:r>
              <a:rPr lang="de-DE" sz="1200" dirty="0" smtClean="0">
                <a:latin typeface="Courier New" panose="02070309020205020404" pitchFamily="49" charset="0"/>
              </a:rPr>
              <a:t>int </a:t>
            </a:r>
            <a:r>
              <a:rPr lang="de-DE" sz="1200" b="1" dirty="0">
                <a:latin typeface="Courier New" panose="02070309020205020404" pitchFamily="49" charset="0"/>
              </a:rPr>
              <a:t>main</a:t>
            </a:r>
            <a:r>
              <a:rPr lang="de-DE" sz="1200" dirty="0">
                <a:latin typeface="Courier New" panose="02070309020205020404" pitchFamily="49" charset="0"/>
              </a:rPr>
              <a:t>(</a:t>
            </a:r>
            <a:r>
              <a:rPr lang="de-DE" sz="1200" dirty="0" err="1">
                <a:latin typeface="Courier New" panose="02070309020205020404" pitchFamily="49" charset="0"/>
              </a:rPr>
              <a:t>void</a:t>
            </a:r>
            <a:r>
              <a:rPr lang="de-DE" sz="1200" dirty="0">
                <a:latin typeface="Courier New" panose="02070309020205020404" pitchFamily="49" charset="0"/>
              </a:rPr>
              <a:t>) {</a:t>
            </a:r>
          </a:p>
          <a:p>
            <a:r>
              <a:rPr lang="de-DE" sz="1200" b="1" dirty="0">
                <a:latin typeface="Courier New" panose="02070309020205020404" pitchFamily="49" charset="0"/>
              </a:rPr>
              <a:t>  double x; /* originale Eingabe */</a:t>
            </a:r>
          </a:p>
          <a:p>
            <a:r>
              <a:rPr lang="de-DE" sz="1200" dirty="0">
                <a:latin typeface="Courier New" panose="02070309020205020404" pitchFamily="49" charset="0"/>
              </a:rPr>
              <a:t>  double x2; /* </a:t>
            </a:r>
            <a:r>
              <a:rPr lang="de-DE" sz="1200" dirty="0" err="1" smtClean="0">
                <a:latin typeface="Courier New" panose="02070309020205020404" pitchFamily="49" charset="0"/>
              </a:rPr>
              <a:t>aequivalenter</a:t>
            </a:r>
            <a:r>
              <a:rPr lang="de-DE" sz="1200" dirty="0" smtClean="0">
                <a:latin typeface="Courier New" panose="02070309020205020404" pitchFamily="49" charset="0"/>
              </a:rPr>
              <a:t> </a:t>
            </a:r>
            <a:r>
              <a:rPr lang="de-DE" sz="1200" dirty="0">
                <a:latin typeface="Courier New" panose="02070309020205020404" pitchFamily="49" charset="0"/>
              </a:rPr>
              <a:t>Winkel </a:t>
            </a:r>
            <a:r>
              <a:rPr lang="de-DE" sz="1200" dirty="0" smtClean="0">
                <a:latin typeface="Courier New" panose="02070309020205020404" pitchFamily="49" charset="0"/>
              </a:rPr>
              <a:t>da periodische Funktion */</a:t>
            </a:r>
            <a:endParaRPr lang="de-DE" sz="1200" dirty="0">
              <a:latin typeface="Courier New" panose="02070309020205020404" pitchFamily="49" charset="0"/>
            </a:endParaRPr>
          </a:p>
          <a:p>
            <a:r>
              <a:rPr lang="de-DE" sz="1200" dirty="0">
                <a:latin typeface="Courier New" panose="02070309020205020404" pitchFamily="49" charset="0"/>
              </a:rPr>
              <a:t>  double </a:t>
            </a:r>
            <a:r>
              <a:rPr lang="de-DE" sz="1200" dirty="0" err="1">
                <a:latin typeface="Courier New" panose="02070309020205020404" pitchFamily="49" charset="0"/>
              </a:rPr>
              <a:t>rg</a:t>
            </a:r>
            <a:r>
              <a:rPr lang="de-DE" sz="1200" dirty="0">
                <a:latin typeface="Courier New" panose="02070309020205020404" pitchFamily="49" charset="0"/>
              </a:rPr>
              <a:t>; /* aktuelles Reihenglied */</a:t>
            </a:r>
          </a:p>
          <a:p>
            <a:r>
              <a:rPr lang="de-DE" sz="1200" dirty="0">
                <a:latin typeface="Courier New" panose="02070309020205020404" pitchFamily="49" charset="0"/>
              </a:rPr>
              <a:t>  double </a:t>
            </a:r>
            <a:r>
              <a:rPr lang="de-DE" sz="1200" dirty="0" err="1">
                <a:latin typeface="Courier New" panose="02070309020205020404" pitchFamily="49" charset="0"/>
              </a:rPr>
              <a:t>sinx</a:t>
            </a:r>
            <a:r>
              <a:rPr lang="de-DE" sz="1200" dirty="0">
                <a:latin typeface="Courier New" panose="02070309020205020404" pitchFamily="49" charset="0"/>
              </a:rPr>
              <a:t> = 0;</a:t>
            </a:r>
          </a:p>
          <a:p>
            <a:r>
              <a:rPr lang="de-DE" sz="1200" dirty="0">
                <a:latin typeface="Courier New" panose="02070309020205020404" pitchFamily="49" charset="0"/>
              </a:rPr>
              <a:t>  int n2 = 0;</a:t>
            </a:r>
          </a:p>
          <a:p>
            <a:r>
              <a:rPr lang="de-DE" sz="1200" dirty="0" smtClean="0">
                <a:latin typeface="Courier New" panose="02070309020205020404" pitchFamily="49" charset="0"/>
              </a:rPr>
              <a:t>  /* </a:t>
            </a:r>
            <a:r>
              <a:rPr lang="de-DE" sz="1200" dirty="0">
                <a:latin typeface="Courier New" panose="02070309020205020404" pitchFamily="49" charset="0"/>
              </a:rPr>
              <a:t>Naive fehlerhafte Berechnung durch formale Umsetzung Summenformel, </a:t>
            </a:r>
            <a:r>
              <a:rPr lang="de-DE" sz="1200" dirty="0" smtClean="0">
                <a:latin typeface="Courier New" panose="02070309020205020404" pitchFamily="49" charset="0"/>
              </a:rPr>
              <a:t>*/</a:t>
            </a:r>
            <a:endParaRPr lang="de-DE" sz="1200" dirty="0">
              <a:latin typeface="Courier New" panose="02070309020205020404" pitchFamily="49" charset="0"/>
            </a:endParaRPr>
          </a:p>
          <a:p>
            <a:r>
              <a:rPr lang="de-DE" sz="1200" dirty="0">
                <a:latin typeface="Courier New" panose="02070309020205020404" pitchFamily="49" charset="0"/>
              </a:rPr>
              <a:t>  </a:t>
            </a:r>
            <a:r>
              <a:rPr lang="de-DE" sz="1200" dirty="0" err="1">
                <a:latin typeface="Courier New" panose="02070309020205020404" pitchFamily="49" charset="0"/>
              </a:rPr>
              <a:t>printf</a:t>
            </a:r>
            <a:r>
              <a:rPr lang="de-DE" sz="1200" dirty="0">
                <a:latin typeface="Courier New" panose="02070309020205020404" pitchFamily="49" charset="0"/>
              </a:rPr>
              <a:t>("x </a:t>
            </a:r>
            <a:r>
              <a:rPr lang="de-DE" sz="1200" dirty="0" err="1">
                <a:latin typeface="Courier New" panose="02070309020205020404" pitchFamily="49" charset="0"/>
              </a:rPr>
              <a:t>Bogenmass</a:t>
            </a:r>
            <a:r>
              <a:rPr lang="de-DE" sz="1200" dirty="0">
                <a:latin typeface="Courier New" panose="02070309020205020404" pitchFamily="49" charset="0"/>
              </a:rPr>
              <a:t>? ");</a:t>
            </a:r>
          </a:p>
          <a:p>
            <a:r>
              <a:rPr lang="de-DE" sz="1200" dirty="0">
                <a:latin typeface="Courier New" panose="02070309020205020404" pitchFamily="49" charset="0"/>
              </a:rPr>
              <a:t>  </a:t>
            </a:r>
            <a:r>
              <a:rPr lang="de-DE" sz="1200" dirty="0" err="1">
                <a:latin typeface="Courier New" panose="02070309020205020404" pitchFamily="49" charset="0"/>
              </a:rPr>
              <a:t>scanf</a:t>
            </a:r>
            <a:r>
              <a:rPr lang="de-DE" sz="1200" dirty="0">
                <a:latin typeface="Courier New" panose="02070309020205020404" pitchFamily="49" charset="0"/>
              </a:rPr>
              <a:t>("%</a:t>
            </a:r>
            <a:r>
              <a:rPr lang="de-DE" sz="1200" dirty="0" err="1">
                <a:latin typeface="Courier New" panose="02070309020205020404" pitchFamily="49" charset="0"/>
              </a:rPr>
              <a:t>lg</a:t>
            </a:r>
            <a:r>
              <a:rPr lang="de-DE" sz="1200" dirty="0">
                <a:latin typeface="Courier New" panose="02070309020205020404" pitchFamily="49" charset="0"/>
              </a:rPr>
              <a:t>",&amp;x); /* Eingabe x */</a:t>
            </a:r>
          </a:p>
          <a:p>
            <a:r>
              <a:rPr lang="sv-SE" sz="1200" dirty="0">
                <a:latin typeface="Courier New" panose="02070309020205020404" pitchFamily="49" charset="0"/>
              </a:rPr>
              <a:t>  int i, j, n, minus1;</a:t>
            </a:r>
          </a:p>
          <a:p>
            <a:r>
              <a:rPr lang="de-DE" sz="1200" dirty="0">
                <a:latin typeface="Courier New" panose="02070309020205020404" pitchFamily="49" charset="0"/>
              </a:rPr>
              <a:t>  double </a:t>
            </a:r>
            <a:r>
              <a:rPr lang="de-DE" sz="1200" dirty="0" err="1">
                <a:latin typeface="Courier New" panose="02070309020205020404" pitchFamily="49" charset="0"/>
              </a:rPr>
              <a:t>xn</a:t>
            </a:r>
            <a:r>
              <a:rPr lang="de-DE" sz="1200" dirty="0">
                <a:latin typeface="Courier New" panose="02070309020205020404" pitchFamily="49" charset="0"/>
              </a:rPr>
              <a:t>, </a:t>
            </a:r>
            <a:r>
              <a:rPr lang="de-DE" sz="1200" dirty="0" err="1">
                <a:latin typeface="Courier New" panose="02070309020205020404" pitchFamily="49" charset="0"/>
              </a:rPr>
              <a:t>fakn</a:t>
            </a:r>
            <a:r>
              <a:rPr lang="de-DE" sz="1200" dirty="0">
                <a:latin typeface="Courier New" panose="02070309020205020404" pitchFamily="49" charset="0"/>
              </a:rPr>
              <a:t>=1; </a:t>
            </a:r>
          </a:p>
          <a:p>
            <a:r>
              <a:rPr lang="de-DE" sz="1200" dirty="0">
                <a:latin typeface="Courier New" panose="02070309020205020404" pitchFamily="49" charset="0"/>
              </a:rPr>
              <a:t>  </a:t>
            </a:r>
            <a:r>
              <a:rPr lang="de-DE" sz="1200" dirty="0" err="1">
                <a:latin typeface="Courier New" panose="02070309020205020404" pitchFamily="49" charset="0"/>
              </a:rPr>
              <a:t>sinx</a:t>
            </a:r>
            <a:r>
              <a:rPr lang="de-DE" sz="1200" dirty="0">
                <a:latin typeface="Courier New" panose="02070309020205020404" pitchFamily="49" charset="0"/>
              </a:rPr>
              <a:t> = x;</a:t>
            </a:r>
          </a:p>
          <a:p>
            <a:r>
              <a:rPr lang="de-DE" sz="1200" dirty="0">
                <a:latin typeface="Courier New" panose="02070309020205020404" pitchFamily="49" charset="0"/>
              </a:rPr>
              <a:t>  n = 100; /* </a:t>
            </a:r>
            <a:r>
              <a:rPr lang="de-DE" sz="1200" dirty="0" err="1">
                <a:latin typeface="Courier New" panose="02070309020205020404" pitchFamily="49" charset="0"/>
              </a:rPr>
              <a:t>grosses</a:t>
            </a:r>
            <a:r>
              <a:rPr lang="de-DE" sz="1200" dirty="0">
                <a:latin typeface="Courier New" panose="02070309020205020404" pitchFamily="49" charset="0"/>
              </a:rPr>
              <a:t> n - </a:t>
            </a:r>
            <a:r>
              <a:rPr lang="de-DE" sz="1200" dirty="0" err="1">
                <a:latin typeface="Courier New" panose="02070309020205020404" pitchFamily="49" charset="0"/>
              </a:rPr>
              <a:t>gewaehlt</a:t>
            </a:r>
            <a:r>
              <a:rPr lang="de-DE" sz="1200" dirty="0">
                <a:latin typeface="Courier New" panose="02070309020205020404" pitchFamily="49" charset="0"/>
              </a:rPr>
              <a:t> */</a:t>
            </a:r>
          </a:p>
          <a:p>
            <a:r>
              <a:rPr lang="de-DE" sz="1200" dirty="0">
                <a:latin typeface="Courier New" panose="02070309020205020404" pitchFamily="49" charset="0"/>
              </a:rPr>
              <a:t>	</a:t>
            </a:r>
            <a:r>
              <a:rPr lang="de-DE" sz="1200" dirty="0" err="1">
                <a:latin typeface="Courier New" panose="02070309020205020404" pitchFamily="49" charset="0"/>
              </a:rPr>
              <a:t>for</a:t>
            </a:r>
            <a:r>
              <a:rPr lang="de-DE" sz="1200" dirty="0">
                <a:latin typeface="Courier New" panose="02070309020205020404" pitchFamily="49" charset="0"/>
              </a:rPr>
              <a:t>(i=1;i &lt; n ; i++){</a:t>
            </a:r>
          </a:p>
          <a:p>
            <a:r>
              <a:rPr lang="de-DE" sz="1200" dirty="0">
                <a:latin typeface="Courier New" panose="02070309020205020404" pitchFamily="49" charset="0"/>
              </a:rPr>
              <a:t>		/* Berechnung x hoch n  und 2n +1- </a:t>
            </a:r>
            <a:r>
              <a:rPr lang="de-DE" sz="1200" dirty="0" err="1">
                <a:latin typeface="Courier New" panose="02070309020205020404" pitchFamily="49" charset="0"/>
              </a:rPr>
              <a:t>Fakultaet</a:t>
            </a:r>
            <a:r>
              <a:rPr lang="de-DE" sz="1200" dirty="0">
                <a:latin typeface="Courier New" panose="02070309020205020404" pitchFamily="49" charset="0"/>
              </a:rPr>
              <a:t> */</a:t>
            </a:r>
          </a:p>
          <a:p>
            <a:r>
              <a:rPr lang="de-DE" sz="1200" dirty="0">
                <a:latin typeface="Courier New" panose="02070309020205020404" pitchFamily="49" charset="0"/>
              </a:rPr>
              <a:t>		</a:t>
            </a:r>
            <a:r>
              <a:rPr lang="de-DE" sz="1200" dirty="0" err="1">
                <a:latin typeface="Courier New" panose="02070309020205020404" pitchFamily="49" charset="0"/>
              </a:rPr>
              <a:t>for</a:t>
            </a:r>
            <a:r>
              <a:rPr lang="de-DE" sz="1200" dirty="0">
                <a:latin typeface="Courier New" panose="02070309020205020404" pitchFamily="49" charset="0"/>
              </a:rPr>
              <a:t>(j = </a:t>
            </a:r>
            <a:r>
              <a:rPr lang="de-DE" sz="1200" dirty="0" smtClean="0">
                <a:latin typeface="Courier New" panose="02070309020205020404" pitchFamily="49" charset="0"/>
              </a:rPr>
              <a:t>1, </a:t>
            </a:r>
            <a:r>
              <a:rPr lang="de-DE" sz="1200" dirty="0" err="1" smtClean="0">
                <a:latin typeface="Courier New" panose="02070309020205020404" pitchFamily="49" charset="0"/>
              </a:rPr>
              <a:t>xn</a:t>
            </a:r>
            <a:r>
              <a:rPr lang="de-DE" sz="1200" dirty="0" smtClean="0">
                <a:latin typeface="Courier New" panose="02070309020205020404" pitchFamily="49" charset="0"/>
              </a:rPr>
              <a:t>=x, </a:t>
            </a:r>
            <a:r>
              <a:rPr lang="de-DE" sz="1200" dirty="0" err="1" smtClean="0">
                <a:latin typeface="Courier New" panose="02070309020205020404" pitchFamily="49" charset="0"/>
              </a:rPr>
              <a:t>fakn</a:t>
            </a:r>
            <a:r>
              <a:rPr lang="de-DE" sz="1200" dirty="0" smtClean="0">
                <a:latin typeface="Courier New" panose="02070309020205020404" pitchFamily="49" charset="0"/>
              </a:rPr>
              <a:t>=1, minus1=1; </a:t>
            </a:r>
            <a:r>
              <a:rPr lang="de-DE" sz="1200" dirty="0">
                <a:latin typeface="Courier New" panose="02070309020205020404" pitchFamily="49" charset="0"/>
              </a:rPr>
              <a:t>j &lt; i ; </a:t>
            </a:r>
            <a:r>
              <a:rPr lang="de-DE" sz="1200" dirty="0" err="1">
                <a:latin typeface="Courier New" panose="02070309020205020404" pitchFamily="49" charset="0"/>
              </a:rPr>
              <a:t>j++</a:t>
            </a:r>
            <a:r>
              <a:rPr lang="de-DE" sz="1200" dirty="0">
                <a:latin typeface="Courier New" panose="02070309020205020404" pitchFamily="49" charset="0"/>
              </a:rPr>
              <a:t>) {</a:t>
            </a:r>
          </a:p>
          <a:p>
            <a:r>
              <a:rPr lang="de-DE" sz="1200" dirty="0">
                <a:latin typeface="Courier New" panose="02070309020205020404" pitchFamily="49" charset="0"/>
              </a:rPr>
              <a:t>			</a:t>
            </a:r>
            <a:r>
              <a:rPr lang="de-DE" sz="1200" dirty="0" err="1">
                <a:latin typeface="Courier New" panose="02070309020205020404" pitchFamily="49" charset="0"/>
              </a:rPr>
              <a:t>xn</a:t>
            </a:r>
            <a:r>
              <a:rPr lang="de-DE" sz="1200" dirty="0">
                <a:latin typeface="Courier New" panose="02070309020205020404" pitchFamily="49" charset="0"/>
              </a:rPr>
              <a:t> = </a:t>
            </a:r>
            <a:r>
              <a:rPr lang="de-DE" sz="1200" dirty="0" err="1">
                <a:latin typeface="Courier New" panose="02070309020205020404" pitchFamily="49" charset="0"/>
              </a:rPr>
              <a:t>xn</a:t>
            </a:r>
            <a:r>
              <a:rPr lang="de-DE" sz="1200" dirty="0">
                <a:latin typeface="Courier New" panose="02070309020205020404" pitchFamily="49" charset="0"/>
              </a:rPr>
              <a:t>*x;</a:t>
            </a:r>
          </a:p>
          <a:p>
            <a:r>
              <a:rPr lang="de-DE" sz="1200" dirty="0">
                <a:latin typeface="Courier New" panose="02070309020205020404" pitchFamily="49" charset="0"/>
              </a:rPr>
              <a:t>			</a:t>
            </a:r>
            <a:r>
              <a:rPr lang="de-DE" sz="1200" dirty="0" err="1">
                <a:latin typeface="Courier New" panose="02070309020205020404" pitchFamily="49" charset="0"/>
              </a:rPr>
              <a:t>fakn</a:t>
            </a:r>
            <a:r>
              <a:rPr lang="de-DE" sz="1200" dirty="0">
                <a:latin typeface="Courier New" panose="02070309020205020404" pitchFamily="49" charset="0"/>
              </a:rPr>
              <a:t> = </a:t>
            </a:r>
            <a:r>
              <a:rPr lang="de-DE" sz="1200" dirty="0" err="1" smtClean="0">
                <a:latin typeface="Courier New" panose="02070309020205020404" pitchFamily="49" charset="0"/>
              </a:rPr>
              <a:t>fakn</a:t>
            </a:r>
            <a:r>
              <a:rPr lang="de-DE" sz="1200" dirty="0" smtClean="0">
                <a:latin typeface="Courier New" panose="02070309020205020404" pitchFamily="49" charset="0"/>
              </a:rPr>
              <a:t>*2*n</a:t>
            </a:r>
            <a:r>
              <a:rPr lang="de-DE" sz="1200" dirty="0">
                <a:latin typeface="Courier New" panose="02070309020205020404" pitchFamily="49" charset="0"/>
              </a:rPr>
              <a:t>*(2*n+1);</a:t>
            </a:r>
          </a:p>
          <a:p>
            <a:r>
              <a:rPr lang="de-DE" sz="1200" dirty="0">
                <a:latin typeface="Courier New" panose="02070309020205020404" pitchFamily="49" charset="0"/>
              </a:rPr>
              <a:t>			minus1=minus1*(-1);</a:t>
            </a:r>
          </a:p>
          <a:p>
            <a:r>
              <a:rPr lang="de-DE" sz="1200" dirty="0">
                <a:latin typeface="Courier New" panose="02070309020205020404" pitchFamily="49" charset="0"/>
              </a:rPr>
              <a:t>		}</a:t>
            </a:r>
          </a:p>
          <a:p>
            <a:r>
              <a:rPr lang="de-DE" sz="1200" dirty="0">
                <a:latin typeface="Courier New" panose="02070309020205020404" pitchFamily="49" charset="0"/>
              </a:rPr>
              <a:t>		</a:t>
            </a:r>
            <a:r>
              <a:rPr lang="de-DE" sz="1200" dirty="0" err="1">
                <a:latin typeface="Courier New" panose="02070309020205020404" pitchFamily="49" charset="0"/>
              </a:rPr>
              <a:t>sinx</a:t>
            </a:r>
            <a:r>
              <a:rPr lang="de-DE" sz="1200" dirty="0">
                <a:latin typeface="Courier New" panose="02070309020205020404" pitchFamily="49" charset="0"/>
              </a:rPr>
              <a:t> = </a:t>
            </a:r>
            <a:r>
              <a:rPr lang="de-DE" sz="1200" dirty="0" err="1">
                <a:latin typeface="Courier New" panose="02070309020205020404" pitchFamily="49" charset="0"/>
              </a:rPr>
              <a:t>sinx</a:t>
            </a:r>
            <a:r>
              <a:rPr lang="de-DE" sz="1200" dirty="0">
                <a:latin typeface="Courier New" panose="02070309020205020404" pitchFamily="49" charset="0"/>
              </a:rPr>
              <a:t> +minus1*</a:t>
            </a:r>
            <a:r>
              <a:rPr lang="de-DE" sz="1200" dirty="0" err="1">
                <a:latin typeface="Courier New" panose="02070309020205020404" pitchFamily="49" charset="0"/>
              </a:rPr>
              <a:t>xn</a:t>
            </a:r>
            <a:r>
              <a:rPr lang="de-DE" sz="1200" dirty="0">
                <a:latin typeface="Courier New" panose="02070309020205020404" pitchFamily="49" charset="0"/>
              </a:rPr>
              <a:t>/</a:t>
            </a:r>
            <a:r>
              <a:rPr lang="de-DE" sz="1200" dirty="0" err="1">
                <a:latin typeface="Courier New" panose="02070309020205020404" pitchFamily="49" charset="0"/>
              </a:rPr>
              <a:t>fakn</a:t>
            </a:r>
            <a:r>
              <a:rPr lang="de-DE" sz="1200" dirty="0">
                <a:latin typeface="Courier New" panose="02070309020205020404" pitchFamily="49" charset="0"/>
              </a:rPr>
              <a:t>;</a:t>
            </a:r>
          </a:p>
          <a:p>
            <a:r>
              <a:rPr lang="de-DE" sz="1200" dirty="0">
                <a:latin typeface="Courier New" panose="02070309020205020404" pitchFamily="49" charset="0"/>
              </a:rPr>
              <a:t>	</a:t>
            </a:r>
            <a:r>
              <a:rPr lang="de-DE" sz="1200" dirty="0" smtClean="0">
                <a:latin typeface="Courier New" panose="02070309020205020404" pitchFamily="49" charset="0"/>
              </a:rPr>
              <a:t>}</a:t>
            </a:r>
            <a:endParaRPr lang="de-DE" sz="1200" dirty="0">
              <a:latin typeface="Courier New" panose="02070309020205020404" pitchFamily="49" charset="0"/>
            </a:endParaRPr>
          </a:p>
          <a:p>
            <a:r>
              <a:rPr lang="de-DE" sz="1200" dirty="0">
                <a:latin typeface="Courier New" panose="02070309020205020404" pitchFamily="49" charset="0"/>
              </a:rPr>
              <a:t>  </a:t>
            </a:r>
            <a:r>
              <a:rPr lang="de-DE" sz="1200" dirty="0" err="1">
                <a:latin typeface="Courier New" panose="02070309020205020404" pitchFamily="49" charset="0"/>
              </a:rPr>
              <a:t>printf</a:t>
            </a:r>
            <a:r>
              <a:rPr lang="de-DE" sz="1200" dirty="0">
                <a:latin typeface="Courier New" panose="02070309020205020404" pitchFamily="49" charset="0"/>
              </a:rPr>
              <a:t>("</a:t>
            </a:r>
            <a:r>
              <a:rPr lang="de-DE" sz="1200" dirty="0" err="1">
                <a:latin typeface="Courier New" panose="02070309020205020404" pitchFamily="49" charset="0"/>
              </a:rPr>
              <a:t>mysin_naiv</a:t>
            </a:r>
            <a:r>
              <a:rPr lang="de-DE" sz="1200" dirty="0">
                <a:latin typeface="Courier New" panose="02070309020205020404" pitchFamily="49" charset="0"/>
              </a:rPr>
              <a:t>(%</a:t>
            </a:r>
            <a:r>
              <a:rPr lang="de-DE" sz="1200" dirty="0" err="1">
                <a:latin typeface="Courier New" panose="02070309020205020404" pitchFamily="49" charset="0"/>
              </a:rPr>
              <a:t>lg</a:t>
            </a:r>
            <a:r>
              <a:rPr lang="de-DE" sz="1200" dirty="0">
                <a:latin typeface="Courier New" panose="02070309020205020404" pitchFamily="49" charset="0"/>
              </a:rPr>
              <a:t>) = %</a:t>
            </a:r>
            <a:r>
              <a:rPr lang="de-DE" sz="1200" dirty="0" err="1">
                <a:latin typeface="Courier New" panose="02070309020205020404" pitchFamily="49" charset="0"/>
              </a:rPr>
              <a:t>lg</a:t>
            </a:r>
            <a:r>
              <a:rPr lang="de-DE" sz="1200" dirty="0">
                <a:latin typeface="Courier New" panose="02070309020205020404" pitchFamily="49" charset="0"/>
              </a:rPr>
              <a:t> (sehr ungenau, da </a:t>
            </a:r>
            <a:r>
              <a:rPr lang="de-DE" sz="1200" dirty="0" err="1" smtClean="0">
                <a:latin typeface="Courier New" panose="02070309020205020404" pitchFamily="49" charset="0"/>
              </a:rPr>
              <a:t>Fakultaet</a:t>
            </a:r>
            <a:r>
              <a:rPr lang="de-DE" sz="1200" dirty="0" smtClean="0">
                <a:latin typeface="Courier New" panose="02070309020205020404" pitchFamily="49" charset="0"/>
              </a:rPr>
              <a:t> </a:t>
            </a:r>
            <a:r>
              <a:rPr lang="de-DE" sz="1200" dirty="0">
                <a:latin typeface="Courier New" panose="02070309020205020404" pitchFamily="49" charset="0"/>
              </a:rPr>
              <a:t>ungenau )\n", </a:t>
            </a:r>
            <a:r>
              <a:rPr lang="de-DE" sz="1200" dirty="0" err="1" smtClean="0">
                <a:latin typeface="Courier New" panose="02070309020205020404" pitchFamily="49" charset="0"/>
              </a:rPr>
              <a:t>x,sin</a:t>
            </a:r>
            <a:r>
              <a:rPr lang="de-DE" sz="1200" dirty="0" smtClean="0">
                <a:latin typeface="Courier New" panose="02070309020205020404" pitchFamily="49" charset="0"/>
              </a:rPr>
              <a:t> );</a:t>
            </a:r>
            <a:endParaRPr lang="de-DE" sz="1200" dirty="0">
              <a:latin typeface="Courier New" panose="02070309020205020404" pitchFamily="49" charset="0"/>
            </a:endParaRPr>
          </a:p>
          <a:p>
            <a:r>
              <a:rPr lang="de-DE" sz="1200" dirty="0">
                <a:latin typeface="Courier New" panose="02070309020205020404" pitchFamily="49" charset="0"/>
              </a:rPr>
              <a:t>  </a:t>
            </a:r>
            <a:r>
              <a:rPr lang="de-DE" sz="1200" dirty="0" err="1">
                <a:latin typeface="Courier New" panose="02070309020205020404" pitchFamily="49" charset="0"/>
              </a:rPr>
              <a:t>return</a:t>
            </a:r>
            <a:r>
              <a:rPr lang="de-DE" sz="1200" dirty="0">
                <a:latin typeface="Courier New" panose="02070309020205020404" pitchFamily="49" charset="0"/>
              </a:rPr>
              <a:t> 0;</a:t>
            </a:r>
          </a:p>
          <a:p>
            <a:r>
              <a:rPr lang="de-DE" sz="1200" dirty="0" smtClean="0">
                <a:latin typeface="Courier New" panose="02070309020205020404" pitchFamily="49" charset="0"/>
              </a:rPr>
              <a:t>}</a:t>
            </a:r>
            <a:endParaRPr lang="en-US" sz="1200" dirty="0">
              <a:solidFill>
                <a:srgbClr val="000000"/>
              </a:solidFill>
              <a:latin typeface="Consolas" panose="020B0609020204030204" pitchFamily="49" charset="0"/>
              <a:cs typeface="Consolas" panose="020B0609020204030204" pitchFamily="49" charset="0"/>
            </a:endParaRPr>
          </a:p>
          <a:p>
            <a:pPr lvl="0"/>
            <a:r>
              <a:rPr lang="de-DE" sz="1200" dirty="0" smtClean="0">
                <a:solidFill>
                  <a:srgbClr val="000000"/>
                </a:solidFill>
                <a:latin typeface="Consolas" panose="020B0609020204030204" pitchFamily="49" charset="0"/>
                <a:cs typeface="Consolas" panose="020B0609020204030204" pitchFamily="49" charset="0"/>
              </a:rPr>
              <a:t>}</a:t>
            </a:r>
            <a:endParaRPr lang="en-US" sz="120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17026169"/>
      </p:ext>
    </p:extLst>
  </p:cSld>
  <p:clrMapOvr>
    <a:masterClrMapping/>
  </p:clrMapOvr>
  <p:transition>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14</a:t>
            </a:fld>
            <a:endParaRPr lang="en-US" sz="1400" smtClean="0"/>
          </a:p>
        </p:txBody>
      </p:sp>
      <p:sp>
        <p:nvSpPr>
          <p:cNvPr id="4100" name="Rectangle 2"/>
          <p:cNvSpPr>
            <a:spLocks noGrp="1" noChangeArrowheads="1"/>
          </p:cNvSpPr>
          <p:nvPr>
            <p:ph type="title"/>
          </p:nvPr>
        </p:nvSpPr>
        <p:spPr/>
        <p:txBody>
          <a:bodyPr/>
          <a:lstStyle/>
          <a:p>
            <a:r>
              <a:rPr lang="de-DE" sz="3600" dirty="0"/>
              <a:t>2</a:t>
            </a:r>
            <a:r>
              <a:rPr lang="de-DE" sz="3600" dirty="0" smtClean="0"/>
              <a:t>. Aufgabenblatt 3 </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35496" y="1268760"/>
            <a:ext cx="8856984" cy="584775"/>
          </a:xfrm>
          <a:prstGeom prst="rect">
            <a:avLst/>
          </a:prstGeom>
          <a:noFill/>
          <a:ln w="12700" cap="sq">
            <a:noFill/>
            <a:miter lim="800000"/>
            <a:headEnd type="none" w="sm" len="sm"/>
            <a:tailEnd type="none" w="sm" len="sm"/>
          </a:ln>
          <a:effectLst/>
        </p:spPr>
        <p:txBody>
          <a:bodyPr wrap="square">
            <a:spAutoFit/>
          </a:bodyPr>
          <a:lstStyle/>
          <a:p>
            <a:pPr lvl="0"/>
            <a:r>
              <a:rPr lang="de-DE" sz="3200" dirty="0" smtClean="0">
                <a:latin typeface="Courier New" panose="02070309020205020404" pitchFamily="49" charset="0"/>
              </a:rPr>
              <a:t>Fragen ?</a:t>
            </a:r>
            <a:endParaRPr lang="en-US" sz="320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14270870"/>
      </p:ext>
    </p:extLst>
  </p:cSld>
  <p:clrMapOvr>
    <a:masterClrMapping/>
  </p:clrMapOvr>
  <p:transition>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15</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2. Ideen zu Hausaufgabenserie </a:t>
            </a:r>
            <a:r>
              <a:rPr lang="de-DE" sz="3600" dirty="0" smtClean="0"/>
              <a:t>3</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4832092"/>
          </a:xfrm>
          <a:prstGeom prst="rect">
            <a:avLst/>
          </a:prstGeom>
          <a:noFill/>
          <a:ln w="12700" cap="sq">
            <a:noFill/>
            <a:miter lim="800000"/>
            <a:headEnd type="none" w="sm" len="sm"/>
            <a:tailEnd type="none" w="sm" len="sm"/>
          </a:ln>
        </p:spPr>
        <p:txBody>
          <a:bodyPr>
            <a:spAutoFit/>
          </a:bodyPr>
          <a:lstStyle/>
          <a:p>
            <a:pPr marL="457200" indent="-457200"/>
            <a:r>
              <a:rPr lang="de-DE" b="1" i="1" dirty="0" smtClean="0">
                <a:latin typeface="+mn-lt"/>
              </a:rPr>
              <a:t>Ausgabe Kurven</a:t>
            </a:r>
          </a:p>
          <a:p>
            <a:pPr marL="457200" indent="-457200"/>
            <a:r>
              <a:rPr lang="de-DE" sz="1600" i="1" dirty="0" smtClean="0"/>
              <a:t>Vorlesung S 61</a:t>
            </a:r>
          </a:p>
          <a:p>
            <a:pPr marL="457200" indent="-457200"/>
            <a:endParaRPr lang="de-DE" sz="1600" i="1" dirty="0" smtClean="0"/>
          </a:p>
          <a:p>
            <a:pPr marL="457200" indent="-457200"/>
            <a:r>
              <a:rPr lang="de-DE" sz="1600" i="1" dirty="0">
                <a:latin typeface="Courier New" panose="02070309020205020404" pitchFamily="49" charset="0"/>
                <a:cs typeface="Courier New" panose="02070309020205020404" pitchFamily="49" charset="0"/>
              </a:rPr>
              <a:t># </a:t>
            </a:r>
            <a:r>
              <a:rPr lang="de-DE" sz="1600" i="1" dirty="0" err="1">
                <a:latin typeface="Courier New" panose="02070309020205020404" pitchFamily="49" charset="0"/>
                <a:cs typeface="Courier New" panose="02070309020205020404" pitchFamily="49" charset="0"/>
              </a:rPr>
              <a:t>include</a:t>
            </a:r>
            <a:r>
              <a:rPr lang="de-DE" sz="1600" i="1" dirty="0">
                <a:latin typeface="Courier New" panose="02070309020205020404" pitchFamily="49" charset="0"/>
                <a:cs typeface="Courier New" panose="02070309020205020404" pitchFamily="49" charset="0"/>
              </a:rPr>
              <a:t> &lt;</a:t>
            </a:r>
            <a:r>
              <a:rPr lang="de-DE" sz="1600" i="1" dirty="0" err="1">
                <a:latin typeface="Courier New" panose="02070309020205020404" pitchFamily="49" charset="0"/>
                <a:cs typeface="Courier New" panose="02070309020205020404" pitchFamily="49" charset="0"/>
              </a:rPr>
              <a:t>stdio</a:t>
            </a:r>
            <a:r>
              <a:rPr lang="de-DE" sz="1600" i="1" dirty="0">
                <a:latin typeface="Courier New" panose="02070309020205020404" pitchFamily="49" charset="0"/>
                <a:cs typeface="Courier New" panose="02070309020205020404" pitchFamily="49" charset="0"/>
              </a:rPr>
              <a:t> .h&gt;</a:t>
            </a:r>
          </a:p>
          <a:p>
            <a:pPr marL="457200" indent="-457200"/>
            <a:r>
              <a:rPr lang="de-DE" sz="1600" i="1" dirty="0">
                <a:latin typeface="Courier New" panose="02070309020205020404" pitchFamily="49" charset="0"/>
                <a:cs typeface="Courier New" panose="02070309020205020404" pitchFamily="49" charset="0"/>
              </a:rPr>
              <a:t># </a:t>
            </a:r>
            <a:r>
              <a:rPr lang="de-DE" sz="1600" i="1" dirty="0" err="1">
                <a:latin typeface="Courier New" panose="02070309020205020404" pitchFamily="49" charset="0"/>
                <a:cs typeface="Courier New" panose="02070309020205020404" pitchFamily="49" charset="0"/>
              </a:rPr>
              <a:t>include</a:t>
            </a:r>
            <a:r>
              <a:rPr lang="de-DE" sz="1600" i="1" dirty="0">
                <a:latin typeface="Courier New" panose="02070309020205020404" pitchFamily="49" charset="0"/>
                <a:cs typeface="Courier New" panose="02070309020205020404" pitchFamily="49" charset="0"/>
              </a:rPr>
              <a:t> &lt;</a:t>
            </a:r>
            <a:r>
              <a:rPr lang="de-DE" sz="1600" i="1" dirty="0" err="1">
                <a:latin typeface="Courier New" panose="02070309020205020404" pitchFamily="49" charset="0"/>
                <a:cs typeface="Courier New" panose="02070309020205020404" pitchFamily="49" charset="0"/>
              </a:rPr>
              <a:t>math</a:t>
            </a:r>
            <a:r>
              <a:rPr lang="de-DE" sz="1600" i="1" dirty="0">
                <a:latin typeface="Courier New" panose="02070309020205020404" pitchFamily="49" charset="0"/>
                <a:cs typeface="Courier New" panose="02070309020205020404" pitchFamily="49" charset="0"/>
              </a:rPr>
              <a:t> .h&gt; /* </a:t>
            </a:r>
            <a:r>
              <a:rPr lang="de-DE" sz="1600" i="1" dirty="0" err="1">
                <a:latin typeface="Courier New" panose="02070309020205020404" pitchFamily="49" charset="0"/>
                <a:cs typeface="Courier New" panose="02070309020205020404" pitchFamily="49" charset="0"/>
              </a:rPr>
              <a:t>for</a:t>
            </a:r>
            <a:r>
              <a:rPr lang="de-DE" sz="1600" i="1" dirty="0">
                <a:latin typeface="Courier New" panose="02070309020205020404" pitchFamily="49" charset="0"/>
                <a:cs typeface="Courier New" panose="02070309020205020404" pitchFamily="49" charset="0"/>
              </a:rPr>
              <a:t> sin(x) */</a:t>
            </a:r>
          </a:p>
          <a:p>
            <a:pPr marL="457200" indent="-457200"/>
            <a:r>
              <a:rPr lang="de-DE" sz="1600" i="1" dirty="0" err="1">
                <a:latin typeface="Courier New" panose="02070309020205020404" pitchFamily="49" charset="0"/>
                <a:cs typeface="Courier New" panose="02070309020205020404" pitchFamily="49" charset="0"/>
              </a:rPr>
              <a:t>main</a:t>
            </a:r>
            <a:r>
              <a:rPr lang="de-DE" sz="1600" i="1" dirty="0">
                <a:latin typeface="Courier New" panose="02070309020205020404" pitchFamily="49" charset="0"/>
                <a:cs typeface="Courier New" panose="02070309020205020404" pitchFamily="49" charset="0"/>
              </a:rPr>
              <a:t> () {</a:t>
            </a:r>
          </a:p>
          <a:p>
            <a:pPr marL="457200" indent="-457200"/>
            <a:r>
              <a:rPr lang="de-DE" sz="1600" i="1" dirty="0" smtClean="0">
                <a:latin typeface="Courier New" panose="02070309020205020404" pitchFamily="49" charset="0"/>
                <a:cs typeface="Courier New" panose="02070309020205020404" pitchFamily="49" charset="0"/>
              </a:rPr>
              <a:t>	double </a:t>
            </a:r>
            <a:r>
              <a:rPr lang="de-DE" sz="1600" i="1" dirty="0">
                <a:latin typeface="Courier New" panose="02070309020205020404" pitchFamily="49" charset="0"/>
                <a:cs typeface="Courier New" panose="02070309020205020404" pitchFamily="49" charset="0"/>
              </a:rPr>
              <a:t>x;</a:t>
            </a:r>
          </a:p>
          <a:p>
            <a:pPr marL="457200" indent="-457200"/>
            <a:r>
              <a:rPr lang="de-DE" sz="1600" i="1" dirty="0" smtClean="0">
                <a:latin typeface="Courier New" panose="02070309020205020404" pitchFamily="49" charset="0"/>
                <a:cs typeface="Courier New" panose="02070309020205020404" pitchFamily="49" charset="0"/>
              </a:rPr>
              <a:t>	int </a:t>
            </a:r>
            <a:r>
              <a:rPr lang="de-DE" sz="1600" i="1" dirty="0" err="1">
                <a:latin typeface="Courier New" panose="02070309020205020404" pitchFamily="49" charset="0"/>
                <a:cs typeface="Courier New" panose="02070309020205020404" pitchFamily="49" charset="0"/>
              </a:rPr>
              <a:t>indent</a:t>
            </a:r>
            <a:r>
              <a:rPr lang="de-DE" sz="1600" i="1" dirty="0">
                <a:latin typeface="Courier New" panose="02070309020205020404" pitchFamily="49" charset="0"/>
                <a:cs typeface="Courier New" panose="02070309020205020404" pitchFamily="49" charset="0"/>
              </a:rPr>
              <a:t> ;</a:t>
            </a:r>
          </a:p>
          <a:p>
            <a:pPr marL="457200" indent="-457200"/>
            <a:r>
              <a:rPr lang="de-DE" sz="1600" i="1" dirty="0" smtClean="0">
                <a:latin typeface="Courier New" panose="02070309020205020404" pitchFamily="49" charset="0"/>
                <a:cs typeface="Courier New" panose="02070309020205020404" pitchFamily="49" charset="0"/>
              </a:rPr>
              <a:t>	</a:t>
            </a:r>
            <a:r>
              <a:rPr lang="de-DE" sz="1600" i="1" dirty="0" err="1" smtClean="0">
                <a:latin typeface="Courier New" panose="02070309020205020404" pitchFamily="49" charset="0"/>
                <a:cs typeface="Courier New" panose="02070309020205020404" pitchFamily="49" charset="0"/>
              </a:rPr>
              <a:t>for</a:t>
            </a:r>
            <a:r>
              <a:rPr lang="de-DE" sz="1600" i="1" dirty="0" smtClean="0">
                <a:latin typeface="Courier New" panose="02070309020205020404" pitchFamily="49" charset="0"/>
                <a:cs typeface="Courier New" panose="02070309020205020404" pitchFamily="49" charset="0"/>
              </a:rPr>
              <a:t> </a:t>
            </a:r>
            <a:r>
              <a:rPr lang="de-DE" sz="1600" i="1" dirty="0">
                <a:latin typeface="Courier New" panose="02070309020205020404" pitchFamily="49" charset="0"/>
                <a:cs typeface="Courier New" panose="02070309020205020404" pitchFamily="49" charset="0"/>
              </a:rPr>
              <a:t>(x = -180.0;x &lt;=180.0; x +=30.0) {</a:t>
            </a:r>
          </a:p>
          <a:p>
            <a:pPr marL="457200" indent="-457200"/>
            <a:r>
              <a:rPr lang="de-DE" sz="1600" i="1" dirty="0" smtClean="0">
                <a:latin typeface="Courier New" panose="02070309020205020404" pitchFamily="49" charset="0"/>
                <a:cs typeface="Courier New" panose="02070309020205020404" pitchFamily="49" charset="0"/>
              </a:rPr>
              <a:t>	/* </a:t>
            </a:r>
            <a:r>
              <a:rPr lang="de-DE" sz="1600" i="1" dirty="0" err="1">
                <a:latin typeface="Courier New" panose="02070309020205020404" pitchFamily="49" charset="0"/>
                <a:cs typeface="Courier New" panose="02070309020205020404" pitchFamily="49" charset="0"/>
              </a:rPr>
              <a:t>compute</a:t>
            </a:r>
            <a:r>
              <a:rPr lang="de-DE" sz="1600" i="1" dirty="0">
                <a:latin typeface="Courier New" panose="02070309020205020404" pitchFamily="49" charset="0"/>
                <a:cs typeface="Courier New" panose="02070309020205020404" pitchFamily="49" charset="0"/>
              </a:rPr>
              <a:t> </a:t>
            </a:r>
            <a:r>
              <a:rPr lang="de-DE" sz="1600" i="1" dirty="0" err="1">
                <a:latin typeface="Courier New" panose="02070309020205020404" pitchFamily="49" charset="0"/>
                <a:cs typeface="Courier New" panose="02070309020205020404" pitchFamily="49" charset="0"/>
              </a:rPr>
              <a:t>value</a:t>
            </a:r>
            <a:r>
              <a:rPr lang="de-DE" sz="1600" i="1" dirty="0">
                <a:latin typeface="Courier New" panose="02070309020205020404" pitchFamily="49" charset="0"/>
                <a:cs typeface="Courier New" panose="02070309020205020404" pitchFamily="49" charset="0"/>
              </a:rPr>
              <a:t> */</a:t>
            </a:r>
          </a:p>
          <a:p>
            <a:pPr marL="457200" indent="-457200"/>
            <a:r>
              <a:rPr lang="de-DE" sz="1600" i="1" dirty="0" smtClean="0">
                <a:latin typeface="Courier New" panose="02070309020205020404" pitchFamily="49" charset="0"/>
                <a:cs typeface="Courier New" panose="02070309020205020404" pitchFamily="49" charset="0"/>
              </a:rPr>
              <a:t>		</a:t>
            </a:r>
            <a:r>
              <a:rPr lang="de-DE" sz="1600" i="1" dirty="0" err="1" smtClean="0">
                <a:latin typeface="Courier New" panose="02070309020205020404" pitchFamily="49" charset="0"/>
                <a:cs typeface="Courier New" panose="02070309020205020404" pitchFamily="49" charset="0"/>
              </a:rPr>
              <a:t>indent</a:t>
            </a:r>
            <a:r>
              <a:rPr lang="de-DE" sz="1600" i="1" dirty="0" smtClean="0">
                <a:latin typeface="Courier New" panose="02070309020205020404" pitchFamily="49" charset="0"/>
                <a:cs typeface="Courier New" panose="02070309020205020404" pitchFamily="49" charset="0"/>
              </a:rPr>
              <a:t> </a:t>
            </a:r>
            <a:r>
              <a:rPr lang="de-DE" sz="1600" i="1" dirty="0">
                <a:latin typeface="Courier New" panose="02070309020205020404" pitchFamily="49" charset="0"/>
                <a:cs typeface="Courier New" panose="02070309020205020404" pitchFamily="49" charset="0"/>
              </a:rPr>
              <a:t>= 10 + 10* sin(x /180.0* M_PI );</a:t>
            </a:r>
          </a:p>
          <a:p>
            <a:pPr marL="457200" indent="-457200"/>
            <a:r>
              <a:rPr lang="de-DE" sz="1600" i="1" dirty="0" smtClean="0">
                <a:latin typeface="Courier New" panose="02070309020205020404" pitchFamily="49" charset="0"/>
                <a:cs typeface="Courier New" panose="02070309020205020404" pitchFamily="49" charset="0"/>
              </a:rPr>
              <a:t>	/* </a:t>
            </a:r>
            <a:r>
              <a:rPr lang="de-DE" sz="1600" i="1" dirty="0" err="1">
                <a:latin typeface="Courier New" panose="02070309020205020404" pitchFamily="49" charset="0"/>
                <a:cs typeface="Courier New" panose="02070309020205020404" pitchFamily="49" charset="0"/>
              </a:rPr>
              <a:t>plot</a:t>
            </a:r>
            <a:r>
              <a:rPr lang="de-DE" sz="1600" i="1" dirty="0">
                <a:latin typeface="Courier New" panose="02070309020205020404" pitchFamily="49" charset="0"/>
                <a:cs typeface="Courier New" panose="02070309020205020404" pitchFamily="49" charset="0"/>
              </a:rPr>
              <a:t> </a:t>
            </a:r>
            <a:r>
              <a:rPr lang="de-DE" sz="1600" i="1" dirty="0" err="1">
                <a:latin typeface="Courier New" panose="02070309020205020404" pitchFamily="49" charset="0"/>
                <a:cs typeface="Courier New" panose="02070309020205020404" pitchFamily="49" charset="0"/>
              </a:rPr>
              <a:t>star</a:t>
            </a:r>
            <a:r>
              <a:rPr lang="de-DE" sz="1600" i="1" dirty="0">
                <a:latin typeface="Courier New" panose="02070309020205020404" pitchFamily="49" charset="0"/>
                <a:cs typeface="Courier New" panose="02070309020205020404" pitchFamily="49" charset="0"/>
              </a:rPr>
              <a:t> at </a:t>
            </a:r>
            <a:r>
              <a:rPr lang="de-DE" sz="1600" i="1" dirty="0" err="1">
                <a:latin typeface="Courier New" panose="02070309020205020404" pitchFamily="49" charset="0"/>
                <a:cs typeface="Courier New" panose="02070309020205020404" pitchFamily="49" charset="0"/>
              </a:rPr>
              <a:t>position</a:t>
            </a:r>
            <a:r>
              <a:rPr lang="de-DE" sz="1600" i="1" dirty="0">
                <a:latin typeface="Courier New" panose="02070309020205020404" pitchFamily="49" charset="0"/>
                <a:cs typeface="Courier New" panose="02070309020205020404" pitchFamily="49" charset="0"/>
              </a:rPr>
              <a:t> */</a:t>
            </a:r>
          </a:p>
          <a:p>
            <a:pPr marL="457200" indent="-457200"/>
            <a:r>
              <a:rPr lang="de-DE" sz="1600" i="1" dirty="0" smtClean="0">
                <a:latin typeface="Courier New" panose="02070309020205020404" pitchFamily="49" charset="0"/>
                <a:cs typeface="Courier New" panose="02070309020205020404" pitchFamily="49" charset="0"/>
              </a:rPr>
              <a:t>	</a:t>
            </a:r>
            <a:r>
              <a:rPr lang="de-DE" sz="1600" i="1" dirty="0" err="1" smtClean="0">
                <a:latin typeface="Courier New" panose="02070309020205020404" pitchFamily="49" charset="0"/>
                <a:cs typeface="Courier New" panose="02070309020205020404" pitchFamily="49" charset="0"/>
              </a:rPr>
              <a:t>for</a:t>
            </a:r>
            <a:r>
              <a:rPr lang="de-DE" sz="1600" i="1" dirty="0" smtClean="0">
                <a:latin typeface="Courier New" panose="02070309020205020404" pitchFamily="49" charset="0"/>
                <a:cs typeface="Courier New" panose="02070309020205020404" pitchFamily="49" charset="0"/>
              </a:rPr>
              <a:t> </a:t>
            </a:r>
            <a:r>
              <a:rPr lang="de-DE" sz="1600" i="1" dirty="0">
                <a:latin typeface="Courier New" panose="02070309020205020404" pitchFamily="49" charset="0"/>
                <a:cs typeface="Courier New" panose="02070309020205020404" pitchFamily="49" charset="0"/>
              </a:rPr>
              <a:t>(; </a:t>
            </a:r>
            <a:r>
              <a:rPr lang="de-DE" sz="1600" i="1" dirty="0" err="1">
                <a:latin typeface="Courier New" panose="02070309020205020404" pitchFamily="49" charset="0"/>
                <a:cs typeface="Courier New" panose="02070309020205020404" pitchFamily="49" charset="0"/>
              </a:rPr>
              <a:t>indent</a:t>
            </a:r>
            <a:r>
              <a:rPr lang="de-DE" sz="1600" i="1" dirty="0">
                <a:latin typeface="Courier New" panose="02070309020205020404" pitchFamily="49" charset="0"/>
                <a:cs typeface="Courier New" panose="02070309020205020404" pitchFamily="49" charset="0"/>
              </a:rPr>
              <a:t> ;-- </a:t>
            </a:r>
            <a:r>
              <a:rPr lang="de-DE" sz="1600" i="1" dirty="0" err="1">
                <a:latin typeface="Courier New" panose="02070309020205020404" pitchFamily="49" charset="0"/>
                <a:cs typeface="Courier New" panose="02070309020205020404" pitchFamily="49" charset="0"/>
              </a:rPr>
              <a:t>indent</a:t>
            </a:r>
            <a:r>
              <a:rPr lang="de-DE" sz="1600" i="1" dirty="0">
                <a:latin typeface="Courier New" panose="02070309020205020404" pitchFamily="49" charset="0"/>
                <a:cs typeface="Courier New" panose="02070309020205020404" pitchFamily="49" charset="0"/>
              </a:rPr>
              <a:t> ) </a:t>
            </a:r>
            <a:r>
              <a:rPr lang="de-DE" sz="1600" i="1" dirty="0" err="1">
                <a:latin typeface="Courier New" panose="02070309020205020404" pitchFamily="49" charset="0"/>
                <a:cs typeface="Courier New" panose="02070309020205020404" pitchFamily="49" charset="0"/>
              </a:rPr>
              <a:t>putchar</a:t>
            </a:r>
            <a:r>
              <a:rPr lang="de-DE" sz="1600" i="1" dirty="0">
                <a:latin typeface="Courier New" panose="02070309020205020404" pitchFamily="49" charset="0"/>
                <a:cs typeface="Courier New" panose="02070309020205020404" pitchFamily="49" charset="0"/>
              </a:rPr>
              <a:t> (’ ’);</a:t>
            </a:r>
          </a:p>
          <a:p>
            <a:pPr marL="457200" indent="-457200"/>
            <a:r>
              <a:rPr lang="de-DE" sz="1600" i="1" dirty="0" smtClean="0">
                <a:latin typeface="Courier New" panose="02070309020205020404" pitchFamily="49" charset="0"/>
                <a:cs typeface="Courier New" panose="02070309020205020404" pitchFamily="49" charset="0"/>
              </a:rPr>
              <a:t>		</a:t>
            </a:r>
            <a:r>
              <a:rPr lang="de-DE" sz="1600" i="1" dirty="0" err="1" smtClean="0">
                <a:latin typeface="Courier New" panose="02070309020205020404" pitchFamily="49" charset="0"/>
                <a:cs typeface="Courier New" panose="02070309020205020404" pitchFamily="49" charset="0"/>
              </a:rPr>
              <a:t>printf</a:t>
            </a:r>
            <a:r>
              <a:rPr lang="de-DE" sz="1600" i="1" dirty="0" smtClean="0">
                <a:latin typeface="Courier New" panose="02070309020205020404" pitchFamily="49" charset="0"/>
                <a:cs typeface="Courier New" panose="02070309020205020404" pitchFamily="49" charset="0"/>
              </a:rPr>
              <a:t> </a:t>
            </a:r>
            <a:r>
              <a:rPr lang="de-DE" sz="1600" i="1" dirty="0">
                <a:latin typeface="Courier New" panose="02070309020205020404" pitchFamily="49" charset="0"/>
                <a:cs typeface="Courier New" panose="02070309020205020404" pitchFamily="49" charset="0"/>
              </a:rPr>
              <a:t>("*\n");</a:t>
            </a:r>
          </a:p>
          <a:p>
            <a:pPr marL="457200" indent="-457200"/>
            <a:r>
              <a:rPr lang="de-DE" sz="1600" i="1" dirty="0" smtClean="0">
                <a:latin typeface="Courier New" panose="02070309020205020404" pitchFamily="49" charset="0"/>
                <a:cs typeface="Courier New" panose="02070309020205020404" pitchFamily="49" charset="0"/>
              </a:rPr>
              <a:t> 	}</a:t>
            </a:r>
            <a:endParaRPr lang="de-DE" sz="1600" i="1" dirty="0">
              <a:latin typeface="Courier New" panose="02070309020205020404" pitchFamily="49" charset="0"/>
              <a:cs typeface="Courier New" panose="02070309020205020404" pitchFamily="49" charset="0"/>
            </a:endParaRPr>
          </a:p>
          <a:p>
            <a:pPr marL="457200" indent="-457200"/>
            <a:r>
              <a:rPr lang="de-DE" sz="1600" i="1" dirty="0" smtClean="0">
                <a:latin typeface="Courier New" panose="02070309020205020404" pitchFamily="49" charset="0"/>
                <a:cs typeface="Courier New" panose="02070309020205020404" pitchFamily="49" charset="0"/>
              </a:rPr>
              <a:t>}</a:t>
            </a:r>
          </a:p>
          <a:p>
            <a:pPr marL="457200" indent="-457200"/>
            <a:endParaRPr lang="de-DE" sz="1600" b="1" i="1" dirty="0" smtClean="0">
              <a:latin typeface="Courier New" panose="02070309020205020404" pitchFamily="49" charset="0"/>
              <a:cs typeface="Courier New" panose="02070309020205020404" pitchFamily="49" charset="0"/>
            </a:endParaRPr>
          </a:p>
          <a:p>
            <a:pPr marL="457200" indent="-457200"/>
            <a:r>
              <a:rPr lang="de-DE" sz="1600" b="1" i="1" dirty="0" smtClean="0">
                <a:latin typeface="Courier New" panose="02070309020205020404" pitchFamily="49" charset="0"/>
                <a:cs typeface="Courier New" panose="02070309020205020404" pitchFamily="49" charset="0"/>
              </a:rPr>
              <a:t>/* Test auf Anforderung Übersetzung */</a:t>
            </a:r>
          </a:p>
          <a:p>
            <a:pPr marL="457200" indent="-457200"/>
            <a:r>
              <a:rPr lang="de-DE" sz="1600" b="1" i="1" dirty="0" smtClean="0">
                <a:latin typeface="Courier New" panose="02070309020205020404" pitchFamily="49" charset="0"/>
                <a:cs typeface="Courier New" panose="02070309020205020404" pitchFamily="49" charset="0"/>
              </a:rPr>
              <a:t>/* Jetzt 2 Kurven Malen */</a:t>
            </a:r>
          </a:p>
        </p:txBody>
      </p:sp>
      <p:pic>
        <p:nvPicPr>
          <p:cNvPr id="2" name="Picture 1"/>
          <p:cNvPicPr>
            <a:picLocks noChangeAspect="1"/>
          </p:cNvPicPr>
          <p:nvPr/>
        </p:nvPicPr>
        <p:blipFill>
          <a:blip r:embed="rId3"/>
          <a:stretch>
            <a:fillRect/>
          </a:stretch>
        </p:blipFill>
        <p:spPr>
          <a:xfrm>
            <a:off x="6272700" y="1052736"/>
            <a:ext cx="2693864" cy="2790861"/>
          </a:xfrm>
          <a:prstGeom prst="rect">
            <a:avLst/>
          </a:prstGeom>
          <a:ln w="12700">
            <a:solidFill>
              <a:schemeClr val="accent1"/>
            </a:solidFill>
          </a:ln>
        </p:spPr>
      </p:pic>
    </p:spTree>
    <p:extLst>
      <p:ext uri="{BB962C8B-B14F-4D97-AF65-F5344CB8AC3E}">
        <p14:creationId xmlns:p14="http://schemas.microsoft.com/office/powerpoint/2010/main" val="3029707751"/>
      </p:ext>
    </p:extLst>
  </p:cSld>
  <p:clrMapOvr>
    <a:masterClrMapping/>
  </p:clrMapOvr>
  <p:transition>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16</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2. Ideen zu Hausaufgabenserie </a:t>
            </a:r>
            <a:r>
              <a:rPr lang="de-DE" sz="3600" dirty="0" smtClean="0"/>
              <a:t>3</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5601533"/>
          </a:xfrm>
          <a:prstGeom prst="rect">
            <a:avLst/>
          </a:prstGeom>
          <a:noFill/>
          <a:ln w="12700" cap="sq">
            <a:noFill/>
            <a:miter lim="800000"/>
            <a:headEnd type="none" w="sm" len="sm"/>
            <a:tailEnd type="none" w="sm" len="sm"/>
          </a:ln>
        </p:spPr>
        <p:txBody>
          <a:bodyPr>
            <a:spAutoFit/>
          </a:bodyPr>
          <a:lstStyle/>
          <a:p>
            <a:pPr marL="457200" indent="-457200"/>
            <a:r>
              <a:rPr lang="de-DE" b="1" i="1" dirty="0" smtClean="0">
                <a:latin typeface="+mn-lt"/>
              </a:rPr>
              <a:t>Ausgabe Kurven (korrekte </a:t>
            </a:r>
            <a:r>
              <a:rPr lang="de-DE" b="1" i="1" dirty="0" err="1" smtClean="0">
                <a:latin typeface="+mn-lt"/>
              </a:rPr>
              <a:t>Uebersetzung</a:t>
            </a:r>
            <a:r>
              <a:rPr lang="de-DE" b="1" i="1" dirty="0" smtClean="0">
                <a:latin typeface="+mn-lt"/>
              </a:rPr>
              <a:t>)</a:t>
            </a:r>
          </a:p>
          <a:p>
            <a:pPr marL="457200" indent="-457200"/>
            <a:r>
              <a:rPr lang="de-DE" sz="1600" i="1" dirty="0" smtClean="0"/>
              <a:t>Vorlesung S 61</a:t>
            </a:r>
          </a:p>
          <a:p>
            <a:pPr marL="457200" indent="-457200"/>
            <a:endParaRPr lang="de-DE" sz="1400" i="1" dirty="0" smtClean="0"/>
          </a:p>
          <a:p>
            <a:pPr marL="457200" indent="-457200"/>
            <a:r>
              <a:rPr lang="de-DE" sz="1400" i="1" dirty="0">
                <a:latin typeface="Courier New" panose="02070309020205020404" pitchFamily="49" charset="0"/>
                <a:cs typeface="Courier New" panose="02070309020205020404" pitchFamily="49" charset="0"/>
              </a:rPr>
              <a:t># </a:t>
            </a:r>
            <a:r>
              <a:rPr lang="de-DE" sz="1400" i="1" dirty="0" err="1">
                <a:latin typeface="Courier New" panose="02070309020205020404" pitchFamily="49" charset="0"/>
                <a:cs typeface="Courier New" panose="02070309020205020404" pitchFamily="49" charset="0"/>
              </a:rPr>
              <a:t>include</a:t>
            </a:r>
            <a:r>
              <a:rPr lang="de-DE" sz="1400" i="1" dirty="0">
                <a:latin typeface="Courier New" panose="02070309020205020404" pitchFamily="49" charset="0"/>
                <a:cs typeface="Courier New" panose="02070309020205020404" pitchFamily="49" charset="0"/>
              </a:rPr>
              <a:t> &lt;</a:t>
            </a:r>
            <a:r>
              <a:rPr lang="de-DE" sz="1400" i="1" dirty="0" err="1">
                <a:latin typeface="Courier New" panose="02070309020205020404" pitchFamily="49" charset="0"/>
                <a:cs typeface="Courier New" panose="02070309020205020404" pitchFamily="49" charset="0"/>
              </a:rPr>
              <a:t>stdio</a:t>
            </a:r>
            <a:r>
              <a:rPr lang="de-DE" sz="1400" i="1" dirty="0">
                <a:latin typeface="Courier New" panose="02070309020205020404" pitchFamily="49" charset="0"/>
                <a:cs typeface="Courier New" panose="02070309020205020404" pitchFamily="49" charset="0"/>
              </a:rPr>
              <a:t> .h&gt;</a:t>
            </a:r>
          </a:p>
          <a:p>
            <a:pPr marL="457200" indent="-457200"/>
            <a:r>
              <a:rPr lang="de-DE" sz="1400" i="1" dirty="0">
                <a:latin typeface="Courier New" panose="02070309020205020404" pitchFamily="49" charset="0"/>
                <a:cs typeface="Courier New" panose="02070309020205020404" pitchFamily="49" charset="0"/>
              </a:rPr>
              <a:t># </a:t>
            </a:r>
            <a:r>
              <a:rPr lang="de-DE" sz="1400" i="1" dirty="0" err="1">
                <a:latin typeface="Courier New" panose="02070309020205020404" pitchFamily="49" charset="0"/>
                <a:cs typeface="Courier New" panose="02070309020205020404" pitchFamily="49" charset="0"/>
              </a:rPr>
              <a:t>include</a:t>
            </a:r>
            <a:r>
              <a:rPr lang="de-DE" sz="1400" i="1" dirty="0">
                <a:latin typeface="Courier New" panose="02070309020205020404" pitchFamily="49" charset="0"/>
                <a:cs typeface="Courier New" panose="02070309020205020404" pitchFamily="49" charset="0"/>
              </a:rPr>
              <a:t> &lt;</a:t>
            </a:r>
            <a:r>
              <a:rPr lang="de-DE" sz="1400" i="1" dirty="0" err="1">
                <a:latin typeface="Courier New" panose="02070309020205020404" pitchFamily="49" charset="0"/>
                <a:cs typeface="Courier New" panose="02070309020205020404" pitchFamily="49" charset="0"/>
              </a:rPr>
              <a:t>math</a:t>
            </a:r>
            <a:r>
              <a:rPr lang="de-DE" sz="1400" i="1" dirty="0">
                <a:latin typeface="Courier New" panose="02070309020205020404" pitchFamily="49" charset="0"/>
                <a:cs typeface="Courier New" panose="02070309020205020404" pitchFamily="49" charset="0"/>
              </a:rPr>
              <a:t> .h&gt; /* </a:t>
            </a:r>
            <a:r>
              <a:rPr lang="de-DE" sz="1400" i="1" dirty="0" err="1">
                <a:latin typeface="Courier New" panose="02070309020205020404" pitchFamily="49" charset="0"/>
                <a:cs typeface="Courier New" panose="02070309020205020404" pitchFamily="49" charset="0"/>
              </a:rPr>
              <a:t>for</a:t>
            </a:r>
            <a:r>
              <a:rPr lang="de-DE" sz="1400" i="1" dirty="0">
                <a:latin typeface="Courier New" panose="02070309020205020404" pitchFamily="49" charset="0"/>
                <a:cs typeface="Courier New" panose="02070309020205020404" pitchFamily="49" charset="0"/>
              </a:rPr>
              <a:t> sin(x) */</a:t>
            </a:r>
          </a:p>
          <a:p>
            <a:pPr marL="457200" indent="-457200"/>
            <a:r>
              <a:rPr lang="de-DE" sz="1400" b="1" i="1" dirty="0" smtClean="0">
                <a:solidFill>
                  <a:srgbClr val="FF0000"/>
                </a:solidFill>
                <a:latin typeface="Courier New" panose="02070309020205020404" pitchFamily="49" charset="0"/>
                <a:cs typeface="Courier New" panose="02070309020205020404" pitchFamily="49" charset="0"/>
              </a:rPr>
              <a:t>int </a:t>
            </a:r>
            <a:r>
              <a:rPr lang="de-DE" sz="1400" i="1" dirty="0" smtClean="0">
                <a:latin typeface="Courier New" panose="02070309020205020404" pitchFamily="49" charset="0"/>
                <a:cs typeface="Courier New" panose="02070309020205020404" pitchFamily="49" charset="0"/>
              </a:rPr>
              <a:t>main </a:t>
            </a:r>
            <a:r>
              <a:rPr lang="de-DE" sz="1400" i="1" dirty="0">
                <a:latin typeface="Courier New" panose="02070309020205020404" pitchFamily="49" charset="0"/>
                <a:cs typeface="Courier New" panose="02070309020205020404" pitchFamily="49" charset="0"/>
              </a:rPr>
              <a:t>() {</a:t>
            </a:r>
          </a:p>
          <a:p>
            <a:pPr marL="457200" indent="-457200"/>
            <a:r>
              <a:rPr lang="de-DE" sz="1400" i="1" dirty="0" smtClean="0">
                <a:latin typeface="Courier New" panose="02070309020205020404" pitchFamily="49" charset="0"/>
                <a:cs typeface="Courier New" panose="02070309020205020404" pitchFamily="49" charset="0"/>
              </a:rPr>
              <a:t>	double </a:t>
            </a:r>
            <a:r>
              <a:rPr lang="de-DE" sz="1400" i="1" dirty="0">
                <a:latin typeface="Courier New" panose="02070309020205020404" pitchFamily="49" charset="0"/>
                <a:cs typeface="Courier New" panose="02070309020205020404" pitchFamily="49" charset="0"/>
              </a:rPr>
              <a:t>x;</a:t>
            </a:r>
          </a:p>
          <a:p>
            <a:pPr marL="457200" indent="-457200"/>
            <a:r>
              <a:rPr lang="de-DE" sz="1400" i="1" dirty="0" smtClean="0">
                <a:latin typeface="Courier New" panose="02070309020205020404" pitchFamily="49" charset="0"/>
                <a:cs typeface="Courier New" panose="02070309020205020404" pitchFamily="49" charset="0"/>
              </a:rPr>
              <a:t>	int </a:t>
            </a:r>
            <a:r>
              <a:rPr lang="de-DE" sz="1400" i="1" dirty="0" err="1">
                <a:latin typeface="Courier New" panose="02070309020205020404" pitchFamily="49" charset="0"/>
                <a:cs typeface="Courier New" panose="02070309020205020404" pitchFamily="49" charset="0"/>
              </a:rPr>
              <a:t>indent</a:t>
            </a:r>
            <a:r>
              <a:rPr lang="de-DE" sz="1400" i="1" dirty="0">
                <a:latin typeface="Courier New" panose="02070309020205020404" pitchFamily="49" charset="0"/>
                <a:cs typeface="Courier New" panose="02070309020205020404" pitchFamily="49" charset="0"/>
              </a:rPr>
              <a:t> ;</a:t>
            </a:r>
          </a:p>
          <a:p>
            <a:pPr marL="457200" indent="-457200"/>
            <a:r>
              <a:rPr lang="de-DE" sz="1400" i="1" dirty="0" smtClean="0">
                <a:latin typeface="Courier New" panose="02070309020205020404" pitchFamily="49" charset="0"/>
                <a:cs typeface="Courier New" panose="02070309020205020404" pitchFamily="49" charset="0"/>
              </a:rPr>
              <a:t>	</a:t>
            </a:r>
            <a:r>
              <a:rPr lang="de-DE" sz="1400" i="1" dirty="0" err="1" smtClean="0">
                <a:latin typeface="Courier New" panose="02070309020205020404" pitchFamily="49" charset="0"/>
                <a:cs typeface="Courier New" panose="02070309020205020404" pitchFamily="49" charset="0"/>
              </a:rPr>
              <a:t>for</a:t>
            </a:r>
            <a:r>
              <a:rPr lang="de-DE" sz="1400" i="1" dirty="0" smtClean="0">
                <a:latin typeface="Courier New" panose="02070309020205020404" pitchFamily="49" charset="0"/>
                <a:cs typeface="Courier New" panose="02070309020205020404" pitchFamily="49" charset="0"/>
              </a:rPr>
              <a:t> </a:t>
            </a:r>
            <a:r>
              <a:rPr lang="de-DE" sz="1400" i="1" dirty="0">
                <a:latin typeface="Courier New" panose="02070309020205020404" pitchFamily="49" charset="0"/>
                <a:cs typeface="Courier New" panose="02070309020205020404" pitchFamily="49" charset="0"/>
              </a:rPr>
              <a:t>(x = -180.0;x &lt;=180.0; x +=30.0) {</a:t>
            </a:r>
          </a:p>
          <a:p>
            <a:pPr marL="457200" indent="-457200"/>
            <a:r>
              <a:rPr lang="de-DE" sz="1400" i="1" dirty="0" smtClean="0">
                <a:latin typeface="Courier New" panose="02070309020205020404" pitchFamily="49" charset="0"/>
                <a:cs typeface="Courier New" panose="02070309020205020404" pitchFamily="49" charset="0"/>
              </a:rPr>
              <a:t>	/* </a:t>
            </a:r>
            <a:r>
              <a:rPr lang="de-DE" sz="1400" i="1" dirty="0" err="1">
                <a:latin typeface="Courier New" panose="02070309020205020404" pitchFamily="49" charset="0"/>
                <a:cs typeface="Courier New" panose="02070309020205020404" pitchFamily="49" charset="0"/>
              </a:rPr>
              <a:t>compute</a:t>
            </a:r>
            <a:r>
              <a:rPr lang="de-DE" sz="1400" i="1" dirty="0">
                <a:latin typeface="Courier New" panose="02070309020205020404" pitchFamily="49" charset="0"/>
                <a:cs typeface="Courier New" panose="02070309020205020404" pitchFamily="49" charset="0"/>
              </a:rPr>
              <a:t> </a:t>
            </a:r>
            <a:r>
              <a:rPr lang="de-DE" sz="1400" i="1" dirty="0" err="1">
                <a:latin typeface="Courier New" panose="02070309020205020404" pitchFamily="49" charset="0"/>
                <a:cs typeface="Courier New" panose="02070309020205020404" pitchFamily="49" charset="0"/>
              </a:rPr>
              <a:t>value</a:t>
            </a:r>
            <a:r>
              <a:rPr lang="de-DE" sz="1400" i="1" dirty="0">
                <a:latin typeface="Courier New" panose="02070309020205020404" pitchFamily="49" charset="0"/>
                <a:cs typeface="Courier New" panose="02070309020205020404" pitchFamily="49" charset="0"/>
              </a:rPr>
              <a:t> */</a:t>
            </a:r>
          </a:p>
          <a:p>
            <a:pPr marL="457200" indent="-457200"/>
            <a:r>
              <a:rPr lang="de-DE" sz="1400" i="1" dirty="0" smtClean="0">
                <a:latin typeface="Courier New" panose="02070309020205020404" pitchFamily="49" charset="0"/>
                <a:cs typeface="Courier New" panose="02070309020205020404" pitchFamily="49" charset="0"/>
              </a:rPr>
              <a:t>		</a:t>
            </a:r>
            <a:r>
              <a:rPr lang="de-DE" sz="1400" i="1" dirty="0" err="1" smtClean="0">
                <a:latin typeface="Courier New" panose="02070309020205020404" pitchFamily="49" charset="0"/>
                <a:cs typeface="Courier New" panose="02070309020205020404" pitchFamily="49" charset="0"/>
              </a:rPr>
              <a:t>indent</a:t>
            </a:r>
            <a:r>
              <a:rPr lang="de-DE" sz="1400" i="1" dirty="0" smtClean="0">
                <a:latin typeface="Courier New" panose="02070309020205020404" pitchFamily="49" charset="0"/>
                <a:cs typeface="Courier New" panose="02070309020205020404" pitchFamily="49" charset="0"/>
              </a:rPr>
              <a:t> </a:t>
            </a:r>
            <a:r>
              <a:rPr lang="de-DE" sz="1400" i="1" dirty="0">
                <a:latin typeface="Courier New" panose="02070309020205020404" pitchFamily="49" charset="0"/>
                <a:cs typeface="Courier New" panose="02070309020205020404" pitchFamily="49" charset="0"/>
              </a:rPr>
              <a:t>= 10 + 10* sin(x /180.0* M_PI );</a:t>
            </a:r>
          </a:p>
          <a:p>
            <a:pPr marL="457200" indent="-457200"/>
            <a:r>
              <a:rPr lang="de-DE" sz="1400" i="1" dirty="0" smtClean="0">
                <a:latin typeface="Courier New" panose="02070309020205020404" pitchFamily="49" charset="0"/>
                <a:cs typeface="Courier New" panose="02070309020205020404" pitchFamily="49" charset="0"/>
              </a:rPr>
              <a:t>	/* </a:t>
            </a:r>
            <a:r>
              <a:rPr lang="de-DE" sz="1400" i="1" dirty="0" err="1">
                <a:latin typeface="Courier New" panose="02070309020205020404" pitchFamily="49" charset="0"/>
                <a:cs typeface="Courier New" panose="02070309020205020404" pitchFamily="49" charset="0"/>
              </a:rPr>
              <a:t>plot</a:t>
            </a:r>
            <a:r>
              <a:rPr lang="de-DE" sz="1400" i="1" dirty="0">
                <a:latin typeface="Courier New" panose="02070309020205020404" pitchFamily="49" charset="0"/>
                <a:cs typeface="Courier New" panose="02070309020205020404" pitchFamily="49" charset="0"/>
              </a:rPr>
              <a:t> </a:t>
            </a:r>
            <a:r>
              <a:rPr lang="de-DE" sz="1400" i="1" dirty="0" err="1">
                <a:latin typeface="Courier New" panose="02070309020205020404" pitchFamily="49" charset="0"/>
                <a:cs typeface="Courier New" panose="02070309020205020404" pitchFamily="49" charset="0"/>
              </a:rPr>
              <a:t>star</a:t>
            </a:r>
            <a:r>
              <a:rPr lang="de-DE" sz="1400" i="1" dirty="0">
                <a:latin typeface="Courier New" panose="02070309020205020404" pitchFamily="49" charset="0"/>
                <a:cs typeface="Courier New" panose="02070309020205020404" pitchFamily="49" charset="0"/>
              </a:rPr>
              <a:t> at </a:t>
            </a:r>
            <a:r>
              <a:rPr lang="de-DE" sz="1400" i="1" dirty="0" err="1">
                <a:latin typeface="Courier New" panose="02070309020205020404" pitchFamily="49" charset="0"/>
                <a:cs typeface="Courier New" panose="02070309020205020404" pitchFamily="49" charset="0"/>
              </a:rPr>
              <a:t>position</a:t>
            </a:r>
            <a:r>
              <a:rPr lang="de-DE" sz="1400" i="1" dirty="0">
                <a:latin typeface="Courier New" panose="02070309020205020404" pitchFamily="49" charset="0"/>
                <a:cs typeface="Courier New" panose="02070309020205020404" pitchFamily="49" charset="0"/>
              </a:rPr>
              <a:t> */</a:t>
            </a:r>
          </a:p>
          <a:p>
            <a:pPr marL="457200" indent="-457200"/>
            <a:r>
              <a:rPr lang="de-DE" sz="1400" i="1" dirty="0" smtClean="0">
                <a:latin typeface="Courier New" panose="02070309020205020404" pitchFamily="49" charset="0"/>
                <a:cs typeface="Courier New" panose="02070309020205020404" pitchFamily="49" charset="0"/>
              </a:rPr>
              <a:t>	</a:t>
            </a:r>
            <a:r>
              <a:rPr lang="de-DE" sz="1400" i="1" dirty="0" err="1" smtClean="0">
                <a:latin typeface="Courier New" panose="02070309020205020404" pitchFamily="49" charset="0"/>
                <a:cs typeface="Courier New" panose="02070309020205020404" pitchFamily="49" charset="0"/>
              </a:rPr>
              <a:t>for</a:t>
            </a:r>
            <a:r>
              <a:rPr lang="de-DE" sz="1400" i="1" dirty="0" smtClean="0">
                <a:latin typeface="Courier New" panose="02070309020205020404" pitchFamily="49" charset="0"/>
                <a:cs typeface="Courier New" panose="02070309020205020404" pitchFamily="49" charset="0"/>
              </a:rPr>
              <a:t> </a:t>
            </a:r>
            <a:r>
              <a:rPr lang="de-DE" sz="1400" i="1" dirty="0">
                <a:latin typeface="Courier New" panose="02070309020205020404" pitchFamily="49" charset="0"/>
                <a:cs typeface="Courier New" panose="02070309020205020404" pitchFamily="49" charset="0"/>
              </a:rPr>
              <a:t>(; </a:t>
            </a:r>
            <a:r>
              <a:rPr lang="de-DE" sz="1400" i="1" dirty="0" err="1">
                <a:latin typeface="Courier New" panose="02070309020205020404" pitchFamily="49" charset="0"/>
                <a:cs typeface="Courier New" panose="02070309020205020404" pitchFamily="49" charset="0"/>
              </a:rPr>
              <a:t>indent</a:t>
            </a:r>
            <a:r>
              <a:rPr lang="de-DE" sz="1400" i="1" dirty="0">
                <a:latin typeface="Courier New" panose="02070309020205020404" pitchFamily="49" charset="0"/>
                <a:cs typeface="Courier New" panose="02070309020205020404" pitchFamily="49" charset="0"/>
              </a:rPr>
              <a:t> ;-- </a:t>
            </a:r>
            <a:r>
              <a:rPr lang="de-DE" sz="1400" i="1" dirty="0" err="1">
                <a:latin typeface="Courier New" panose="02070309020205020404" pitchFamily="49" charset="0"/>
                <a:cs typeface="Courier New" panose="02070309020205020404" pitchFamily="49" charset="0"/>
              </a:rPr>
              <a:t>indent</a:t>
            </a:r>
            <a:r>
              <a:rPr lang="de-DE" sz="1400" i="1" dirty="0">
                <a:latin typeface="Courier New" panose="02070309020205020404" pitchFamily="49" charset="0"/>
                <a:cs typeface="Courier New" panose="02070309020205020404" pitchFamily="49" charset="0"/>
              </a:rPr>
              <a:t> ) </a:t>
            </a:r>
            <a:r>
              <a:rPr lang="de-DE" sz="1400" i="1" dirty="0" err="1">
                <a:latin typeface="Courier New" panose="02070309020205020404" pitchFamily="49" charset="0"/>
                <a:cs typeface="Courier New" panose="02070309020205020404" pitchFamily="49" charset="0"/>
              </a:rPr>
              <a:t>putchar</a:t>
            </a:r>
            <a:r>
              <a:rPr lang="de-DE" sz="1400" i="1" dirty="0">
                <a:latin typeface="Courier New" panose="02070309020205020404" pitchFamily="49" charset="0"/>
                <a:cs typeface="Courier New" panose="02070309020205020404" pitchFamily="49" charset="0"/>
              </a:rPr>
              <a:t> (’ ’);</a:t>
            </a:r>
          </a:p>
          <a:p>
            <a:pPr marL="457200" indent="-457200"/>
            <a:r>
              <a:rPr lang="de-DE" sz="1400" i="1" dirty="0" smtClean="0">
                <a:latin typeface="Courier New" panose="02070309020205020404" pitchFamily="49" charset="0"/>
                <a:cs typeface="Courier New" panose="02070309020205020404" pitchFamily="49" charset="0"/>
              </a:rPr>
              <a:t>		</a:t>
            </a:r>
            <a:r>
              <a:rPr lang="de-DE" sz="1400" i="1" dirty="0" err="1" smtClean="0">
                <a:latin typeface="Courier New" panose="02070309020205020404" pitchFamily="49" charset="0"/>
                <a:cs typeface="Courier New" panose="02070309020205020404" pitchFamily="49" charset="0"/>
              </a:rPr>
              <a:t>printf</a:t>
            </a:r>
            <a:r>
              <a:rPr lang="de-DE" sz="1400" i="1" dirty="0" smtClean="0">
                <a:latin typeface="Courier New" panose="02070309020205020404" pitchFamily="49" charset="0"/>
                <a:cs typeface="Courier New" panose="02070309020205020404" pitchFamily="49" charset="0"/>
              </a:rPr>
              <a:t> </a:t>
            </a:r>
            <a:r>
              <a:rPr lang="de-DE" sz="1400" i="1" dirty="0">
                <a:latin typeface="Courier New" panose="02070309020205020404" pitchFamily="49" charset="0"/>
                <a:cs typeface="Courier New" panose="02070309020205020404" pitchFamily="49" charset="0"/>
              </a:rPr>
              <a:t>("*\n");</a:t>
            </a:r>
          </a:p>
          <a:p>
            <a:pPr marL="457200" indent="-457200"/>
            <a:r>
              <a:rPr lang="de-DE" sz="1400" i="1" dirty="0" smtClean="0">
                <a:latin typeface="Courier New" panose="02070309020205020404" pitchFamily="49" charset="0"/>
                <a:cs typeface="Courier New" panose="02070309020205020404" pitchFamily="49" charset="0"/>
              </a:rPr>
              <a:t> 	}</a:t>
            </a:r>
          </a:p>
          <a:p>
            <a:pPr marL="457200" indent="-457200"/>
            <a:r>
              <a:rPr lang="de-DE" sz="1400" i="1" dirty="0">
                <a:latin typeface="Courier New" panose="02070309020205020404" pitchFamily="49" charset="0"/>
                <a:cs typeface="Courier New" panose="02070309020205020404" pitchFamily="49" charset="0"/>
              </a:rPr>
              <a:t> </a:t>
            </a:r>
            <a:r>
              <a:rPr lang="de-DE" sz="1400" i="1" dirty="0" smtClean="0">
                <a:latin typeface="Courier New" panose="02070309020205020404" pitchFamily="49" charset="0"/>
                <a:cs typeface="Courier New" panose="02070309020205020404" pitchFamily="49" charset="0"/>
              </a:rPr>
              <a:t>	</a:t>
            </a:r>
            <a:r>
              <a:rPr lang="de-DE" sz="1400" b="1" i="1" dirty="0" err="1" smtClean="0">
                <a:solidFill>
                  <a:srgbClr val="FF0000"/>
                </a:solidFill>
                <a:latin typeface="Courier New" panose="02070309020205020404" pitchFamily="49" charset="0"/>
                <a:cs typeface="Courier New" panose="02070309020205020404" pitchFamily="49" charset="0"/>
              </a:rPr>
              <a:t>return</a:t>
            </a:r>
            <a:r>
              <a:rPr lang="de-DE" sz="1400" b="1" i="1" dirty="0" smtClean="0">
                <a:solidFill>
                  <a:srgbClr val="FF0000"/>
                </a:solidFill>
                <a:latin typeface="Courier New" panose="02070309020205020404" pitchFamily="49" charset="0"/>
                <a:cs typeface="Courier New" panose="02070309020205020404" pitchFamily="49" charset="0"/>
              </a:rPr>
              <a:t>(0);</a:t>
            </a:r>
            <a:endParaRPr lang="de-DE" sz="1400" b="1" i="1" dirty="0">
              <a:solidFill>
                <a:srgbClr val="FF0000"/>
              </a:solidFill>
              <a:latin typeface="Courier New" panose="02070309020205020404" pitchFamily="49" charset="0"/>
              <a:cs typeface="Courier New" panose="02070309020205020404" pitchFamily="49" charset="0"/>
            </a:endParaRPr>
          </a:p>
          <a:p>
            <a:pPr marL="457200" indent="-457200"/>
            <a:r>
              <a:rPr lang="de-DE" sz="1400" i="1" dirty="0" smtClean="0">
                <a:latin typeface="Courier New" panose="02070309020205020404" pitchFamily="49" charset="0"/>
                <a:cs typeface="Courier New" panose="02070309020205020404" pitchFamily="49" charset="0"/>
              </a:rPr>
              <a:t>}</a:t>
            </a:r>
            <a:endParaRPr lang="de-DE" sz="1600" b="1" i="1" dirty="0" smtClean="0">
              <a:latin typeface="Courier New" panose="02070309020205020404" pitchFamily="49" charset="0"/>
              <a:cs typeface="Courier New" panose="02070309020205020404" pitchFamily="49" charset="0"/>
            </a:endParaRPr>
          </a:p>
          <a:p>
            <a:pPr marL="457200" indent="-457200"/>
            <a:r>
              <a:rPr lang="de-DE" sz="1400" b="1" i="1" dirty="0" smtClean="0">
                <a:latin typeface="Courier New" panose="02070309020205020404" pitchFamily="49" charset="0"/>
                <a:cs typeface="Courier New" panose="02070309020205020404" pitchFamily="49" charset="0"/>
              </a:rPr>
              <a:t>/* Test auf Anforderung Übersetzung */</a:t>
            </a:r>
          </a:p>
          <a:p>
            <a:pPr marL="457200" indent="-457200"/>
            <a:r>
              <a:rPr lang="de-DE" sz="1400" b="1" i="1" dirty="0">
                <a:solidFill>
                  <a:srgbClr val="FF0000"/>
                </a:solidFill>
                <a:latin typeface="Courier New" panose="02070309020205020404" pitchFamily="49" charset="0"/>
                <a:cs typeface="Courier New" panose="02070309020205020404" pitchFamily="49" charset="0"/>
              </a:rPr>
              <a:t>S</a:t>
            </a:r>
            <a:r>
              <a:rPr lang="en-US" sz="1400" b="1" i="1" dirty="0" smtClean="0">
                <a:solidFill>
                  <a:srgbClr val="FF0000"/>
                </a:solidFill>
                <a:latin typeface="Courier New" panose="02070309020205020404" pitchFamily="49" charset="0"/>
                <a:cs typeface="Courier New" panose="02070309020205020404" pitchFamily="49" charset="0"/>
              </a:rPr>
              <a:t>eite61.c:3:1</a:t>
            </a:r>
            <a:r>
              <a:rPr lang="en-US" sz="1400" b="1" i="1" dirty="0">
                <a:solidFill>
                  <a:srgbClr val="FF0000"/>
                </a:solidFill>
                <a:latin typeface="Courier New" panose="02070309020205020404" pitchFamily="49" charset="0"/>
                <a:cs typeface="Courier New" panose="02070309020205020404" pitchFamily="49" charset="0"/>
              </a:rPr>
              <a:t>: warning: return type defaults to '</a:t>
            </a:r>
            <a:r>
              <a:rPr lang="en-US" sz="1400" b="1" i="1" dirty="0" err="1">
                <a:solidFill>
                  <a:srgbClr val="FF0000"/>
                </a:solidFill>
                <a:latin typeface="Courier New" panose="02070309020205020404" pitchFamily="49" charset="0"/>
                <a:cs typeface="Courier New" panose="02070309020205020404" pitchFamily="49" charset="0"/>
              </a:rPr>
              <a:t>int</a:t>
            </a:r>
            <a:r>
              <a:rPr lang="en-US" sz="1400" b="1" i="1" dirty="0">
                <a:solidFill>
                  <a:srgbClr val="FF0000"/>
                </a:solidFill>
                <a:latin typeface="Courier New" panose="02070309020205020404" pitchFamily="49" charset="0"/>
                <a:cs typeface="Courier New" panose="02070309020205020404" pitchFamily="49" charset="0"/>
              </a:rPr>
              <a:t>' [-</a:t>
            </a:r>
            <a:r>
              <a:rPr lang="en-US" sz="1400" b="1" i="1" dirty="0" err="1">
                <a:solidFill>
                  <a:srgbClr val="FF0000"/>
                </a:solidFill>
                <a:latin typeface="Courier New" panose="02070309020205020404" pitchFamily="49" charset="0"/>
                <a:cs typeface="Courier New" panose="02070309020205020404" pitchFamily="49" charset="0"/>
              </a:rPr>
              <a:t>Wreturn</a:t>
            </a:r>
            <a:r>
              <a:rPr lang="en-US" sz="1400" b="1" i="1" dirty="0">
                <a:solidFill>
                  <a:srgbClr val="FF0000"/>
                </a:solidFill>
                <a:latin typeface="Courier New" panose="02070309020205020404" pitchFamily="49" charset="0"/>
                <a:cs typeface="Courier New" panose="02070309020205020404" pitchFamily="49" charset="0"/>
              </a:rPr>
              <a:t>-type]</a:t>
            </a:r>
          </a:p>
          <a:p>
            <a:pPr marL="457200" indent="-457200"/>
            <a:r>
              <a:rPr lang="en-US" sz="1400" b="1" i="1" dirty="0">
                <a:solidFill>
                  <a:srgbClr val="FF0000"/>
                </a:solidFill>
                <a:latin typeface="Courier New" panose="02070309020205020404" pitchFamily="49" charset="0"/>
                <a:cs typeface="Courier New" panose="02070309020205020404" pitchFamily="49" charset="0"/>
              </a:rPr>
              <a:t> main () {</a:t>
            </a:r>
          </a:p>
          <a:p>
            <a:pPr marL="457200" indent="-457200"/>
            <a:r>
              <a:rPr lang="en-US" sz="1400" b="1" i="1" dirty="0">
                <a:solidFill>
                  <a:srgbClr val="FF0000"/>
                </a:solidFill>
                <a:latin typeface="Courier New" panose="02070309020205020404" pitchFamily="49" charset="0"/>
                <a:cs typeface="Courier New" panose="02070309020205020404" pitchFamily="49" charset="0"/>
              </a:rPr>
              <a:t> ^</a:t>
            </a:r>
          </a:p>
          <a:p>
            <a:pPr marL="457200" indent="-457200"/>
            <a:r>
              <a:rPr lang="en-US" sz="1400" b="1" i="1" dirty="0">
                <a:solidFill>
                  <a:srgbClr val="FF0000"/>
                </a:solidFill>
                <a:latin typeface="Courier New" panose="02070309020205020404" pitchFamily="49" charset="0"/>
                <a:cs typeface="Courier New" panose="02070309020205020404" pitchFamily="49" charset="0"/>
              </a:rPr>
              <a:t>seite61.c: In function 'main':</a:t>
            </a:r>
          </a:p>
          <a:p>
            <a:pPr marL="457200" indent="-457200"/>
            <a:r>
              <a:rPr lang="en-US" sz="1400" b="1" i="1" dirty="0">
                <a:solidFill>
                  <a:srgbClr val="FF0000"/>
                </a:solidFill>
                <a:latin typeface="Courier New" panose="02070309020205020404" pitchFamily="49" charset="0"/>
                <a:cs typeface="Courier New" panose="02070309020205020404" pitchFamily="49" charset="0"/>
              </a:rPr>
              <a:t>seite61.c:13:1: warning: control reaches end of non-void function [-</a:t>
            </a:r>
            <a:r>
              <a:rPr lang="en-US" sz="1400" b="1" i="1" dirty="0" err="1">
                <a:solidFill>
                  <a:srgbClr val="FF0000"/>
                </a:solidFill>
                <a:latin typeface="Courier New" panose="02070309020205020404" pitchFamily="49" charset="0"/>
                <a:cs typeface="Courier New" panose="02070309020205020404" pitchFamily="49" charset="0"/>
              </a:rPr>
              <a:t>Wreturn</a:t>
            </a:r>
            <a:r>
              <a:rPr lang="en-US" sz="1400" b="1" i="1" dirty="0">
                <a:solidFill>
                  <a:srgbClr val="FF0000"/>
                </a:solidFill>
                <a:latin typeface="Courier New" panose="02070309020205020404" pitchFamily="49" charset="0"/>
                <a:cs typeface="Courier New" panose="02070309020205020404" pitchFamily="49" charset="0"/>
              </a:rPr>
              <a:t>-type]</a:t>
            </a:r>
          </a:p>
          <a:p>
            <a:pPr marL="457200" indent="-457200"/>
            <a:r>
              <a:rPr lang="en-US" sz="1400" b="1" i="1" dirty="0">
                <a:latin typeface="Courier New" panose="02070309020205020404" pitchFamily="49" charset="0"/>
                <a:cs typeface="Courier New" panose="02070309020205020404" pitchFamily="49" charset="0"/>
              </a:rPr>
              <a:t> </a:t>
            </a:r>
            <a:r>
              <a:rPr lang="en-US" sz="1400" b="1" i="1" dirty="0" smtClean="0">
                <a:latin typeface="Courier New" panose="02070309020205020404" pitchFamily="49" charset="0"/>
                <a:cs typeface="Courier New" panose="02070309020205020404" pitchFamily="49" charset="0"/>
              </a:rPr>
              <a:t>}</a:t>
            </a:r>
            <a:endParaRPr lang="de-DE" sz="1400" b="1" i="1" dirty="0" smtClean="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3"/>
          <a:stretch>
            <a:fillRect/>
          </a:stretch>
        </p:blipFill>
        <p:spPr>
          <a:xfrm>
            <a:off x="6272700" y="1052736"/>
            <a:ext cx="2693864" cy="2790861"/>
          </a:xfrm>
          <a:prstGeom prst="rect">
            <a:avLst/>
          </a:prstGeom>
          <a:ln w="12700">
            <a:solidFill>
              <a:schemeClr val="accent1"/>
            </a:solidFill>
          </a:ln>
        </p:spPr>
      </p:pic>
    </p:spTree>
    <p:extLst>
      <p:ext uri="{BB962C8B-B14F-4D97-AF65-F5344CB8AC3E}">
        <p14:creationId xmlns:p14="http://schemas.microsoft.com/office/powerpoint/2010/main" val="2756435242"/>
      </p:ext>
    </p:extLst>
  </p:cSld>
  <p:clrMapOvr>
    <a:masterClrMapping/>
  </p:clrMapOvr>
  <p:transition>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17</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2. Ideen zu Hausaufgabenserie </a:t>
            </a:r>
            <a:r>
              <a:rPr lang="de-DE" sz="3600" dirty="0" smtClean="0"/>
              <a:t>3</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4832092"/>
          </a:xfrm>
          <a:prstGeom prst="rect">
            <a:avLst/>
          </a:prstGeom>
          <a:noFill/>
          <a:ln w="12700" cap="sq">
            <a:noFill/>
            <a:miter lim="800000"/>
            <a:headEnd type="none" w="sm" len="sm"/>
            <a:tailEnd type="none" w="sm" len="sm"/>
          </a:ln>
        </p:spPr>
        <p:txBody>
          <a:bodyPr>
            <a:spAutoFit/>
          </a:bodyPr>
          <a:lstStyle/>
          <a:p>
            <a:pPr marL="457200" indent="-457200"/>
            <a:r>
              <a:rPr lang="de-DE" b="1" i="1" dirty="0" smtClean="0">
                <a:latin typeface="+mn-lt"/>
              </a:rPr>
              <a:t>Ausgabe 2 Kurven gleichzeitig malen in Hausaufgabe </a:t>
            </a:r>
          </a:p>
          <a:p>
            <a:pPr marL="457200" indent="-457200"/>
            <a:endParaRPr lang="de-DE" sz="1600" i="1" dirty="0" smtClean="0"/>
          </a:p>
          <a:p>
            <a:pPr marL="457200" indent="-457200"/>
            <a:endParaRPr lang="de-DE" sz="1600" i="1" dirty="0" smtClean="0"/>
          </a:p>
          <a:p>
            <a:pPr marL="457200" indent="-457200"/>
            <a:r>
              <a:rPr lang="de-DE" sz="1600" i="1" dirty="0">
                <a:latin typeface="Courier New" panose="02070309020205020404" pitchFamily="49" charset="0"/>
                <a:cs typeface="Courier New" panose="02070309020205020404" pitchFamily="49" charset="0"/>
              </a:rPr>
              <a:t># </a:t>
            </a:r>
            <a:r>
              <a:rPr lang="de-DE" sz="1600" i="1" dirty="0" err="1">
                <a:latin typeface="Courier New" panose="02070309020205020404" pitchFamily="49" charset="0"/>
                <a:cs typeface="Courier New" panose="02070309020205020404" pitchFamily="49" charset="0"/>
              </a:rPr>
              <a:t>include</a:t>
            </a:r>
            <a:r>
              <a:rPr lang="de-DE" sz="1600" i="1" dirty="0">
                <a:latin typeface="Courier New" panose="02070309020205020404" pitchFamily="49" charset="0"/>
                <a:cs typeface="Courier New" panose="02070309020205020404" pitchFamily="49" charset="0"/>
              </a:rPr>
              <a:t> &lt;</a:t>
            </a:r>
            <a:r>
              <a:rPr lang="de-DE" sz="1600" i="1" dirty="0" err="1">
                <a:latin typeface="Courier New" panose="02070309020205020404" pitchFamily="49" charset="0"/>
                <a:cs typeface="Courier New" panose="02070309020205020404" pitchFamily="49" charset="0"/>
              </a:rPr>
              <a:t>stdio</a:t>
            </a:r>
            <a:r>
              <a:rPr lang="de-DE" sz="1600" i="1" dirty="0">
                <a:latin typeface="Courier New" panose="02070309020205020404" pitchFamily="49" charset="0"/>
                <a:cs typeface="Courier New" panose="02070309020205020404" pitchFamily="49" charset="0"/>
              </a:rPr>
              <a:t> .h&gt;</a:t>
            </a:r>
          </a:p>
          <a:p>
            <a:pPr marL="457200" indent="-457200"/>
            <a:r>
              <a:rPr lang="de-DE" sz="1600" i="1" dirty="0">
                <a:latin typeface="Courier New" panose="02070309020205020404" pitchFamily="49" charset="0"/>
                <a:cs typeface="Courier New" panose="02070309020205020404" pitchFamily="49" charset="0"/>
              </a:rPr>
              <a:t># </a:t>
            </a:r>
            <a:r>
              <a:rPr lang="de-DE" sz="1600" i="1" dirty="0" err="1">
                <a:latin typeface="Courier New" panose="02070309020205020404" pitchFamily="49" charset="0"/>
                <a:cs typeface="Courier New" panose="02070309020205020404" pitchFamily="49" charset="0"/>
              </a:rPr>
              <a:t>include</a:t>
            </a:r>
            <a:r>
              <a:rPr lang="de-DE" sz="1600" i="1" dirty="0">
                <a:latin typeface="Courier New" panose="02070309020205020404" pitchFamily="49" charset="0"/>
                <a:cs typeface="Courier New" panose="02070309020205020404" pitchFamily="49" charset="0"/>
              </a:rPr>
              <a:t> &lt;</a:t>
            </a:r>
            <a:r>
              <a:rPr lang="de-DE" sz="1600" i="1" dirty="0" err="1">
                <a:latin typeface="Courier New" panose="02070309020205020404" pitchFamily="49" charset="0"/>
                <a:cs typeface="Courier New" panose="02070309020205020404" pitchFamily="49" charset="0"/>
              </a:rPr>
              <a:t>math</a:t>
            </a:r>
            <a:r>
              <a:rPr lang="de-DE" sz="1600" i="1" dirty="0">
                <a:latin typeface="Courier New" panose="02070309020205020404" pitchFamily="49" charset="0"/>
                <a:cs typeface="Courier New" panose="02070309020205020404" pitchFamily="49" charset="0"/>
              </a:rPr>
              <a:t> .h&gt; /* </a:t>
            </a:r>
            <a:r>
              <a:rPr lang="de-DE" sz="1600" i="1" dirty="0" err="1">
                <a:latin typeface="Courier New" panose="02070309020205020404" pitchFamily="49" charset="0"/>
                <a:cs typeface="Courier New" panose="02070309020205020404" pitchFamily="49" charset="0"/>
              </a:rPr>
              <a:t>for</a:t>
            </a:r>
            <a:r>
              <a:rPr lang="de-DE" sz="1600" i="1" dirty="0">
                <a:latin typeface="Courier New" panose="02070309020205020404" pitchFamily="49" charset="0"/>
                <a:cs typeface="Courier New" panose="02070309020205020404" pitchFamily="49" charset="0"/>
              </a:rPr>
              <a:t> sin(x) */</a:t>
            </a:r>
          </a:p>
          <a:p>
            <a:pPr marL="457200" indent="-457200"/>
            <a:r>
              <a:rPr lang="de-DE" sz="1600" i="1" dirty="0" err="1">
                <a:latin typeface="Courier New" panose="02070309020205020404" pitchFamily="49" charset="0"/>
                <a:cs typeface="Courier New" panose="02070309020205020404" pitchFamily="49" charset="0"/>
              </a:rPr>
              <a:t>main</a:t>
            </a:r>
            <a:r>
              <a:rPr lang="de-DE" sz="1600" i="1" dirty="0">
                <a:latin typeface="Courier New" panose="02070309020205020404" pitchFamily="49" charset="0"/>
                <a:cs typeface="Courier New" panose="02070309020205020404" pitchFamily="49" charset="0"/>
              </a:rPr>
              <a:t> () {</a:t>
            </a:r>
          </a:p>
          <a:p>
            <a:pPr marL="457200" indent="-457200"/>
            <a:r>
              <a:rPr lang="de-DE" sz="1600" i="1" dirty="0" smtClean="0">
                <a:latin typeface="Courier New" panose="02070309020205020404" pitchFamily="49" charset="0"/>
                <a:cs typeface="Courier New" panose="02070309020205020404" pitchFamily="49" charset="0"/>
              </a:rPr>
              <a:t>	double </a:t>
            </a:r>
            <a:r>
              <a:rPr lang="de-DE" sz="1600" i="1" dirty="0">
                <a:latin typeface="Courier New" panose="02070309020205020404" pitchFamily="49" charset="0"/>
                <a:cs typeface="Courier New" panose="02070309020205020404" pitchFamily="49" charset="0"/>
              </a:rPr>
              <a:t>x;</a:t>
            </a:r>
          </a:p>
          <a:p>
            <a:pPr marL="457200" indent="-457200"/>
            <a:r>
              <a:rPr lang="de-DE" sz="1600" i="1" dirty="0" smtClean="0">
                <a:latin typeface="Courier New" panose="02070309020205020404" pitchFamily="49" charset="0"/>
                <a:cs typeface="Courier New" panose="02070309020205020404" pitchFamily="49" charset="0"/>
              </a:rPr>
              <a:t>	int </a:t>
            </a:r>
            <a:r>
              <a:rPr lang="de-DE" sz="1600" i="1" dirty="0" err="1">
                <a:latin typeface="Courier New" panose="02070309020205020404" pitchFamily="49" charset="0"/>
                <a:cs typeface="Courier New" panose="02070309020205020404" pitchFamily="49" charset="0"/>
              </a:rPr>
              <a:t>indent</a:t>
            </a:r>
            <a:r>
              <a:rPr lang="de-DE" sz="1600" i="1" dirty="0">
                <a:latin typeface="Courier New" panose="02070309020205020404" pitchFamily="49" charset="0"/>
                <a:cs typeface="Courier New" panose="02070309020205020404" pitchFamily="49" charset="0"/>
              </a:rPr>
              <a:t> ;</a:t>
            </a:r>
          </a:p>
          <a:p>
            <a:pPr marL="457200" indent="-457200"/>
            <a:r>
              <a:rPr lang="de-DE" sz="1600" i="1" dirty="0" smtClean="0">
                <a:latin typeface="Courier New" panose="02070309020205020404" pitchFamily="49" charset="0"/>
                <a:cs typeface="Courier New" panose="02070309020205020404" pitchFamily="49" charset="0"/>
              </a:rPr>
              <a:t>	</a:t>
            </a:r>
            <a:r>
              <a:rPr lang="de-DE" sz="1600" i="1" dirty="0" err="1" smtClean="0">
                <a:latin typeface="Courier New" panose="02070309020205020404" pitchFamily="49" charset="0"/>
                <a:cs typeface="Courier New" panose="02070309020205020404" pitchFamily="49" charset="0"/>
              </a:rPr>
              <a:t>for</a:t>
            </a:r>
            <a:r>
              <a:rPr lang="de-DE" sz="1600" i="1" dirty="0" smtClean="0">
                <a:latin typeface="Courier New" panose="02070309020205020404" pitchFamily="49" charset="0"/>
                <a:cs typeface="Courier New" panose="02070309020205020404" pitchFamily="49" charset="0"/>
              </a:rPr>
              <a:t> </a:t>
            </a:r>
            <a:r>
              <a:rPr lang="de-DE" sz="1600" i="1" dirty="0">
                <a:latin typeface="Courier New" panose="02070309020205020404" pitchFamily="49" charset="0"/>
                <a:cs typeface="Courier New" panose="02070309020205020404" pitchFamily="49" charset="0"/>
              </a:rPr>
              <a:t>(x = -180.0;x &lt;=180.0; x +=30.0) {</a:t>
            </a:r>
          </a:p>
          <a:p>
            <a:pPr marL="457200" indent="-457200"/>
            <a:r>
              <a:rPr lang="de-DE" sz="1600" i="1" dirty="0" smtClean="0">
                <a:latin typeface="Courier New" panose="02070309020205020404" pitchFamily="49" charset="0"/>
                <a:cs typeface="Courier New" panose="02070309020205020404" pitchFamily="49" charset="0"/>
              </a:rPr>
              <a:t>	</a:t>
            </a:r>
            <a:r>
              <a:rPr lang="de-DE" sz="1600" i="1" dirty="0" smtClean="0">
                <a:solidFill>
                  <a:srgbClr val="FF0000"/>
                </a:solidFill>
                <a:latin typeface="Courier New" panose="02070309020205020404" pitchFamily="49" charset="0"/>
                <a:cs typeface="Courier New" panose="02070309020205020404" pitchFamily="49" charset="0"/>
              </a:rPr>
              <a:t>/* </a:t>
            </a:r>
            <a:r>
              <a:rPr lang="de-DE" sz="1600" i="1" dirty="0" err="1">
                <a:solidFill>
                  <a:srgbClr val="FF0000"/>
                </a:solidFill>
                <a:latin typeface="Courier New" panose="02070309020205020404" pitchFamily="49" charset="0"/>
                <a:cs typeface="Courier New" panose="02070309020205020404" pitchFamily="49" charset="0"/>
              </a:rPr>
              <a:t>compute</a:t>
            </a:r>
            <a:r>
              <a:rPr lang="de-DE" sz="1600" i="1" dirty="0">
                <a:solidFill>
                  <a:srgbClr val="FF0000"/>
                </a:solidFill>
                <a:latin typeface="Courier New" panose="02070309020205020404" pitchFamily="49" charset="0"/>
                <a:cs typeface="Courier New" panose="02070309020205020404" pitchFamily="49" charset="0"/>
              </a:rPr>
              <a:t> </a:t>
            </a:r>
            <a:r>
              <a:rPr lang="de-DE" sz="1600" i="1" dirty="0" err="1">
                <a:solidFill>
                  <a:srgbClr val="FF0000"/>
                </a:solidFill>
                <a:latin typeface="Courier New" panose="02070309020205020404" pitchFamily="49" charset="0"/>
                <a:cs typeface="Courier New" panose="02070309020205020404" pitchFamily="49" charset="0"/>
              </a:rPr>
              <a:t>value</a:t>
            </a:r>
            <a:r>
              <a:rPr lang="de-DE" sz="1600" i="1" dirty="0">
                <a:solidFill>
                  <a:srgbClr val="FF0000"/>
                </a:solidFill>
                <a:latin typeface="Courier New" panose="02070309020205020404" pitchFamily="49" charset="0"/>
                <a:cs typeface="Courier New" panose="02070309020205020404" pitchFamily="49" charset="0"/>
              </a:rPr>
              <a:t> */</a:t>
            </a:r>
          </a:p>
          <a:p>
            <a:pPr marL="457200" indent="-457200"/>
            <a:r>
              <a:rPr lang="de-DE" sz="1600" i="1" dirty="0" smtClean="0">
                <a:solidFill>
                  <a:srgbClr val="FF0000"/>
                </a:solidFill>
                <a:latin typeface="Courier New" panose="02070309020205020404" pitchFamily="49" charset="0"/>
                <a:cs typeface="Courier New" panose="02070309020205020404" pitchFamily="49" charset="0"/>
              </a:rPr>
              <a:t>		</a:t>
            </a:r>
            <a:r>
              <a:rPr lang="de-DE" sz="1600" i="1" dirty="0" err="1" smtClean="0">
                <a:solidFill>
                  <a:srgbClr val="FF0000"/>
                </a:solidFill>
                <a:latin typeface="Courier New" panose="02070309020205020404" pitchFamily="49" charset="0"/>
                <a:cs typeface="Courier New" panose="02070309020205020404" pitchFamily="49" charset="0"/>
              </a:rPr>
              <a:t>indent</a:t>
            </a:r>
            <a:r>
              <a:rPr lang="de-DE" sz="1600" i="1" dirty="0" smtClean="0">
                <a:solidFill>
                  <a:srgbClr val="FF0000"/>
                </a:solidFill>
                <a:latin typeface="Courier New" panose="02070309020205020404" pitchFamily="49" charset="0"/>
                <a:cs typeface="Courier New" panose="02070309020205020404" pitchFamily="49" charset="0"/>
              </a:rPr>
              <a:t> </a:t>
            </a:r>
            <a:r>
              <a:rPr lang="de-DE" sz="1600" i="1" dirty="0">
                <a:solidFill>
                  <a:srgbClr val="FF0000"/>
                </a:solidFill>
                <a:latin typeface="Courier New" panose="02070309020205020404" pitchFamily="49" charset="0"/>
                <a:cs typeface="Courier New" panose="02070309020205020404" pitchFamily="49" charset="0"/>
              </a:rPr>
              <a:t>= 10 + 10* sin(x /180.0* M_PI );</a:t>
            </a:r>
          </a:p>
          <a:p>
            <a:pPr marL="457200" indent="-457200"/>
            <a:r>
              <a:rPr lang="de-DE" sz="1600" i="1" dirty="0" smtClean="0">
                <a:solidFill>
                  <a:srgbClr val="FF0000"/>
                </a:solidFill>
                <a:latin typeface="Courier New" panose="02070309020205020404" pitchFamily="49" charset="0"/>
                <a:cs typeface="Courier New" panose="02070309020205020404" pitchFamily="49" charset="0"/>
              </a:rPr>
              <a:t>	/* </a:t>
            </a:r>
            <a:r>
              <a:rPr lang="de-DE" sz="1600" i="1" dirty="0" err="1">
                <a:solidFill>
                  <a:srgbClr val="FF0000"/>
                </a:solidFill>
                <a:latin typeface="Courier New" panose="02070309020205020404" pitchFamily="49" charset="0"/>
                <a:cs typeface="Courier New" panose="02070309020205020404" pitchFamily="49" charset="0"/>
              </a:rPr>
              <a:t>plot</a:t>
            </a:r>
            <a:r>
              <a:rPr lang="de-DE" sz="1600" i="1" dirty="0">
                <a:solidFill>
                  <a:srgbClr val="FF0000"/>
                </a:solidFill>
                <a:latin typeface="Courier New" panose="02070309020205020404" pitchFamily="49" charset="0"/>
                <a:cs typeface="Courier New" panose="02070309020205020404" pitchFamily="49" charset="0"/>
              </a:rPr>
              <a:t> </a:t>
            </a:r>
            <a:r>
              <a:rPr lang="de-DE" sz="1600" i="1" dirty="0" err="1">
                <a:solidFill>
                  <a:srgbClr val="FF0000"/>
                </a:solidFill>
                <a:latin typeface="Courier New" panose="02070309020205020404" pitchFamily="49" charset="0"/>
                <a:cs typeface="Courier New" panose="02070309020205020404" pitchFamily="49" charset="0"/>
              </a:rPr>
              <a:t>star</a:t>
            </a:r>
            <a:r>
              <a:rPr lang="de-DE" sz="1600" i="1" dirty="0">
                <a:solidFill>
                  <a:srgbClr val="FF0000"/>
                </a:solidFill>
                <a:latin typeface="Courier New" panose="02070309020205020404" pitchFamily="49" charset="0"/>
                <a:cs typeface="Courier New" panose="02070309020205020404" pitchFamily="49" charset="0"/>
              </a:rPr>
              <a:t> at </a:t>
            </a:r>
            <a:r>
              <a:rPr lang="de-DE" sz="1600" i="1" dirty="0" err="1">
                <a:solidFill>
                  <a:srgbClr val="FF0000"/>
                </a:solidFill>
                <a:latin typeface="Courier New" panose="02070309020205020404" pitchFamily="49" charset="0"/>
                <a:cs typeface="Courier New" panose="02070309020205020404" pitchFamily="49" charset="0"/>
              </a:rPr>
              <a:t>position</a:t>
            </a:r>
            <a:r>
              <a:rPr lang="de-DE" sz="1600" i="1" dirty="0">
                <a:solidFill>
                  <a:srgbClr val="FF0000"/>
                </a:solidFill>
                <a:latin typeface="Courier New" panose="02070309020205020404" pitchFamily="49" charset="0"/>
                <a:cs typeface="Courier New" panose="02070309020205020404" pitchFamily="49" charset="0"/>
              </a:rPr>
              <a:t> */</a:t>
            </a:r>
          </a:p>
          <a:p>
            <a:pPr marL="457200" indent="-457200"/>
            <a:r>
              <a:rPr lang="de-DE" sz="1600" i="1" dirty="0" smtClean="0">
                <a:solidFill>
                  <a:srgbClr val="FF0000"/>
                </a:solidFill>
                <a:latin typeface="Courier New" panose="02070309020205020404" pitchFamily="49" charset="0"/>
                <a:cs typeface="Courier New" panose="02070309020205020404" pitchFamily="49" charset="0"/>
              </a:rPr>
              <a:t>	</a:t>
            </a:r>
            <a:r>
              <a:rPr lang="de-DE" sz="1600" i="1" dirty="0" err="1" smtClean="0">
                <a:solidFill>
                  <a:srgbClr val="FF0000"/>
                </a:solidFill>
                <a:latin typeface="Courier New" panose="02070309020205020404" pitchFamily="49" charset="0"/>
                <a:cs typeface="Courier New" panose="02070309020205020404" pitchFamily="49" charset="0"/>
              </a:rPr>
              <a:t>for</a:t>
            </a:r>
            <a:r>
              <a:rPr lang="de-DE" sz="1600" i="1" dirty="0" smtClean="0">
                <a:solidFill>
                  <a:srgbClr val="FF0000"/>
                </a:solidFill>
                <a:latin typeface="Courier New" panose="02070309020205020404" pitchFamily="49" charset="0"/>
                <a:cs typeface="Courier New" panose="02070309020205020404" pitchFamily="49" charset="0"/>
              </a:rPr>
              <a:t> </a:t>
            </a:r>
            <a:r>
              <a:rPr lang="de-DE" sz="1600" i="1" dirty="0">
                <a:solidFill>
                  <a:srgbClr val="FF0000"/>
                </a:solidFill>
                <a:latin typeface="Courier New" panose="02070309020205020404" pitchFamily="49" charset="0"/>
                <a:cs typeface="Courier New" panose="02070309020205020404" pitchFamily="49" charset="0"/>
              </a:rPr>
              <a:t>(; </a:t>
            </a:r>
            <a:r>
              <a:rPr lang="de-DE" sz="1600" i="1" dirty="0" err="1">
                <a:solidFill>
                  <a:srgbClr val="FF0000"/>
                </a:solidFill>
                <a:latin typeface="Courier New" panose="02070309020205020404" pitchFamily="49" charset="0"/>
                <a:cs typeface="Courier New" panose="02070309020205020404" pitchFamily="49" charset="0"/>
              </a:rPr>
              <a:t>indent</a:t>
            </a:r>
            <a:r>
              <a:rPr lang="de-DE" sz="1600" i="1" dirty="0">
                <a:solidFill>
                  <a:srgbClr val="FF0000"/>
                </a:solidFill>
                <a:latin typeface="Courier New" panose="02070309020205020404" pitchFamily="49" charset="0"/>
                <a:cs typeface="Courier New" panose="02070309020205020404" pitchFamily="49" charset="0"/>
              </a:rPr>
              <a:t> ;-- </a:t>
            </a:r>
            <a:r>
              <a:rPr lang="de-DE" sz="1600" i="1" dirty="0" err="1">
                <a:solidFill>
                  <a:srgbClr val="FF0000"/>
                </a:solidFill>
                <a:latin typeface="Courier New" panose="02070309020205020404" pitchFamily="49" charset="0"/>
                <a:cs typeface="Courier New" panose="02070309020205020404" pitchFamily="49" charset="0"/>
              </a:rPr>
              <a:t>indent</a:t>
            </a:r>
            <a:r>
              <a:rPr lang="de-DE" sz="1600" i="1" dirty="0">
                <a:solidFill>
                  <a:srgbClr val="FF0000"/>
                </a:solidFill>
                <a:latin typeface="Courier New" panose="02070309020205020404" pitchFamily="49" charset="0"/>
                <a:cs typeface="Courier New" panose="02070309020205020404" pitchFamily="49" charset="0"/>
              </a:rPr>
              <a:t> ) </a:t>
            </a:r>
            <a:r>
              <a:rPr lang="de-DE" sz="1600" i="1" dirty="0" err="1">
                <a:solidFill>
                  <a:srgbClr val="FF0000"/>
                </a:solidFill>
                <a:latin typeface="Courier New" panose="02070309020205020404" pitchFamily="49" charset="0"/>
                <a:cs typeface="Courier New" panose="02070309020205020404" pitchFamily="49" charset="0"/>
              </a:rPr>
              <a:t>putchar</a:t>
            </a:r>
            <a:r>
              <a:rPr lang="de-DE" sz="1600" i="1" dirty="0">
                <a:solidFill>
                  <a:srgbClr val="FF0000"/>
                </a:solidFill>
                <a:latin typeface="Courier New" panose="02070309020205020404" pitchFamily="49" charset="0"/>
                <a:cs typeface="Courier New" panose="02070309020205020404" pitchFamily="49" charset="0"/>
              </a:rPr>
              <a:t> (’ ’);</a:t>
            </a:r>
          </a:p>
          <a:p>
            <a:pPr marL="457200" indent="-457200"/>
            <a:r>
              <a:rPr lang="de-DE" sz="1600" i="1" dirty="0" smtClean="0">
                <a:solidFill>
                  <a:srgbClr val="FF0000"/>
                </a:solidFill>
                <a:latin typeface="Courier New" panose="02070309020205020404" pitchFamily="49" charset="0"/>
                <a:cs typeface="Courier New" panose="02070309020205020404" pitchFamily="49" charset="0"/>
              </a:rPr>
              <a:t>		</a:t>
            </a:r>
            <a:r>
              <a:rPr lang="de-DE" sz="1600" i="1" dirty="0" err="1" smtClean="0">
                <a:solidFill>
                  <a:srgbClr val="FF0000"/>
                </a:solidFill>
                <a:latin typeface="Courier New" panose="02070309020205020404" pitchFamily="49" charset="0"/>
                <a:cs typeface="Courier New" panose="02070309020205020404" pitchFamily="49" charset="0"/>
              </a:rPr>
              <a:t>printf</a:t>
            </a:r>
            <a:r>
              <a:rPr lang="de-DE" sz="1600" i="1" dirty="0" smtClean="0">
                <a:solidFill>
                  <a:srgbClr val="FF0000"/>
                </a:solidFill>
                <a:latin typeface="Courier New" panose="02070309020205020404" pitchFamily="49" charset="0"/>
                <a:cs typeface="Courier New" panose="02070309020205020404" pitchFamily="49" charset="0"/>
              </a:rPr>
              <a:t> </a:t>
            </a:r>
            <a:r>
              <a:rPr lang="de-DE" sz="1600" i="1" dirty="0">
                <a:solidFill>
                  <a:srgbClr val="FF0000"/>
                </a:solidFill>
                <a:latin typeface="Courier New" panose="02070309020205020404" pitchFamily="49" charset="0"/>
                <a:cs typeface="Courier New" panose="02070309020205020404" pitchFamily="49" charset="0"/>
              </a:rPr>
              <a:t>("*\n");</a:t>
            </a:r>
          </a:p>
          <a:p>
            <a:pPr marL="457200" indent="-457200"/>
            <a:r>
              <a:rPr lang="de-DE" sz="1600" i="1" dirty="0" smtClean="0">
                <a:solidFill>
                  <a:srgbClr val="FF0000"/>
                </a:solidFill>
                <a:latin typeface="Courier New" panose="02070309020205020404" pitchFamily="49" charset="0"/>
                <a:cs typeface="Courier New" panose="02070309020205020404" pitchFamily="49" charset="0"/>
              </a:rPr>
              <a:t> 	}</a:t>
            </a:r>
            <a:endParaRPr lang="de-DE" sz="1600" i="1" dirty="0">
              <a:solidFill>
                <a:srgbClr val="FF0000"/>
              </a:solidFill>
              <a:latin typeface="Courier New" panose="02070309020205020404" pitchFamily="49" charset="0"/>
              <a:cs typeface="Courier New" panose="02070309020205020404" pitchFamily="49" charset="0"/>
            </a:endParaRPr>
          </a:p>
          <a:p>
            <a:pPr marL="457200" indent="-457200"/>
            <a:r>
              <a:rPr lang="de-DE" sz="1600" i="1" dirty="0" smtClean="0">
                <a:latin typeface="Courier New" panose="02070309020205020404" pitchFamily="49" charset="0"/>
                <a:cs typeface="Courier New" panose="02070309020205020404" pitchFamily="49" charset="0"/>
              </a:rPr>
              <a:t>}</a:t>
            </a:r>
          </a:p>
          <a:p>
            <a:pPr marL="457200" indent="-457200"/>
            <a:r>
              <a:rPr lang="de-DE" sz="1600" b="1" i="1" dirty="0">
                <a:latin typeface="Courier New" panose="02070309020205020404" pitchFamily="49" charset="0"/>
                <a:cs typeface="Courier New" panose="02070309020205020404" pitchFamily="49" charset="0"/>
              </a:rPr>
              <a:t>/* Jetzt 2 Kurven Malen */</a:t>
            </a:r>
          </a:p>
          <a:p>
            <a:pPr marL="457200" indent="-457200"/>
            <a:endParaRPr lang="de-DE" sz="1600" b="1" i="1" dirty="0">
              <a:latin typeface="Courier New" panose="02070309020205020404" pitchFamily="49" charset="0"/>
              <a:cs typeface="Courier New" panose="02070309020205020404" pitchFamily="49" charset="0"/>
            </a:endParaRPr>
          </a:p>
          <a:p>
            <a:pPr marL="457200" indent="-457200"/>
            <a:r>
              <a:rPr lang="de-DE" sz="1600" b="1" i="1" dirty="0" smtClean="0">
                <a:latin typeface="Courier New" panose="02070309020205020404" pitchFamily="49" charset="0"/>
                <a:cs typeface="Courier New" panose="02070309020205020404" pitchFamily="49" charset="0"/>
              </a:rPr>
              <a:t>/* vor der Ausgabe der Kurve Vergleich der Funktionswerte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658873"/>
            <a:ext cx="6160749" cy="330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129227"/>
      </p:ext>
    </p:extLst>
  </p:cSld>
  <p:clrMapOvr>
    <a:masterClrMapping/>
  </p:clrMapOvr>
  <p:transition>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18</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2. Ideen zu </a:t>
            </a:r>
            <a:r>
              <a:rPr lang="de-DE" sz="3600" dirty="0" smtClean="0"/>
              <a:t>Übungsaufgabe heute</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431380" y="1010572"/>
            <a:ext cx="8686800" cy="1138773"/>
          </a:xfrm>
          <a:prstGeom prst="rect">
            <a:avLst/>
          </a:prstGeom>
          <a:noFill/>
          <a:ln w="12700" cap="sq">
            <a:noFill/>
            <a:miter lim="800000"/>
            <a:headEnd type="none" w="sm" len="sm"/>
            <a:tailEnd type="none" w="sm" len="sm"/>
          </a:ln>
        </p:spPr>
        <p:txBody>
          <a:bodyPr>
            <a:spAutoFit/>
          </a:bodyPr>
          <a:lstStyle/>
          <a:p>
            <a:pPr marL="457200" indent="-457200"/>
            <a:r>
              <a:rPr lang="de-DE" b="1" i="1" dirty="0" smtClean="0">
                <a:latin typeface="+mn-lt"/>
              </a:rPr>
              <a:t>Ausgabe der Sinus-Kurve mit y -Achse</a:t>
            </a:r>
          </a:p>
          <a:p>
            <a:pPr marL="457200" indent="-457200"/>
            <a:r>
              <a:rPr lang="de-DE" sz="1600" i="1" dirty="0" smtClean="0"/>
              <a:t>Sinus-Kurve mit Nullachse zeichnen</a:t>
            </a:r>
          </a:p>
          <a:p>
            <a:pPr marL="457200" indent="-457200"/>
            <a:r>
              <a:rPr lang="de-DE" sz="1600" i="1" dirty="0" smtClean="0">
                <a:latin typeface="Courier New" panose="02070309020205020404" pitchFamily="49" charset="0"/>
                <a:cs typeface="Courier New" panose="02070309020205020404" pitchFamily="49" charset="0"/>
              </a:rPr>
              <a:t>Einzug (</a:t>
            </a:r>
            <a:r>
              <a:rPr lang="de-DE" sz="1600" i="1" dirty="0" err="1" smtClean="0">
                <a:latin typeface="Courier New" panose="02070309020205020404" pitchFamily="49" charset="0"/>
                <a:cs typeface="Courier New" panose="02070309020205020404" pitchFamily="49" charset="0"/>
              </a:rPr>
              <a:t>indent</a:t>
            </a:r>
            <a:r>
              <a:rPr lang="de-DE" sz="1600" i="1" dirty="0" smtClean="0">
                <a:latin typeface="Courier New" panose="02070309020205020404" pitchFamily="49" charset="0"/>
                <a:cs typeface="Courier New" panose="02070309020205020404" pitchFamily="49" charset="0"/>
              </a:rPr>
              <a:t>)  und Skalierung(</a:t>
            </a:r>
            <a:r>
              <a:rPr lang="de-DE" sz="1600" i="1" dirty="0" err="1" smtClean="0">
                <a:latin typeface="Courier New" panose="02070309020205020404" pitchFamily="49" charset="0"/>
                <a:cs typeface="Courier New" panose="02070309020205020404" pitchFamily="49" charset="0"/>
              </a:rPr>
              <a:t>scale</a:t>
            </a:r>
            <a:r>
              <a:rPr lang="de-DE" sz="1600" i="1" dirty="0" smtClean="0">
                <a:latin typeface="Courier New" panose="02070309020205020404" pitchFamily="49" charset="0"/>
                <a:cs typeface="Courier New" panose="02070309020205020404" pitchFamily="49" charset="0"/>
              </a:rPr>
              <a:t> aus -1.0..1.0 in ganzzahligen</a:t>
            </a:r>
          </a:p>
          <a:p>
            <a:pPr marL="457200" indent="-457200"/>
            <a:r>
              <a:rPr lang="de-DE" sz="1600" i="1" dirty="0" smtClean="0">
                <a:latin typeface="Courier New" panose="02070309020205020404" pitchFamily="49" charset="0"/>
                <a:cs typeface="Courier New" panose="02070309020205020404" pitchFamily="49" charset="0"/>
              </a:rPr>
              <a:t>Bereich)</a:t>
            </a:r>
            <a:endParaRPr lang="de-DE" sz="1600" i="1"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82" y="2204864"/>
            <a:ext cx="6532518" cy="273630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1988840"/>
            <a:ext cx="3980483" cy="4013163"/>
          </a:xfrm>
          <a:prstGeom prst="rect">
            <a:avLst/>
          </a:prstGeom>
        </p:spPr>
      </p:pic>
    </p:spTree>
    <p:extLst>
      <p:ext uri="{BB962C8B-B14F-4D97-AF65-F5344CB8AC3E}">
        <p14:creationId xmlns:p14="http://schemas.microsoft.com/office/powerpoint/2010/main" val="1714711874"/>
      </p:ext>
    </p:extLst>
  </p:cSld>
  <p:clrMapOvr>
    <a:masterClrMapping/>
  </p:clrMapOvr>
  <p:transition>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19</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2. Ideen zu Hausaufgabenserie </a:t>
            </a:r>
            <a:r>
              <a:rPr lang="de-DE" sz="3600" dirty="0" smtClean="0"/>
              <a:t>3</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192460" y="1557020"/>
            <a:ext cx="8686800" cy="4616648"/>
          </a:xfrm>
          <a:prstGeom prst="rect">
            <a:avLst/>
          </a:prstGeom>
          <a:noFill/>
          <a:ln w="12700" cap="sq">
            <a:noFill/>
            <a:miter lim="800000"/>
            <a:headEnd type="none" w="sm" len="sm"/>
            <a:tailEnd type="none" w="sm" len="sm"/>
          </a:ln>
        </p:spPr>
        <p:txBody>
          <a:bodyPr>
            <a:spAutoFit/>
          </a:bodyPr>
          <a:lstStyle/>
          <a:p>
            <a:pPr marL="457200" indent="-457200"/>
            <a:r>
              <a:rPr lang="de-DE" sz="1400" i="1" dirty="0" smtClean="0"/>
              <a:t>3</a:t>
            </a:r>
            <a:r>
              <a:rPr lang="de-DE" sz="1400" i="1" dirty="0"/>
              <a:t>. Wir basteln uns ein </a:t>
            </a:r>
            <a:r>
              <a:rPr lang="de-DE" sz="1400" i="1" dirty="0" smtClean="0"/>
              <a:t>Grafikprogramm</a:t>
            </a:r>
            <a:r>
              <a:rPr lang="de-DE" sz="1400" i="1" dirty="0"/>
              <a:t>:</a:t>
            </a:r>
          </a:p>
          <a:p>
            <a:pPr marL="457200" indent="-457200"/>
            <a:r>
              <a:rPr lang="de-DE" sz="1400" i="1" dirty="0"/>
              <a:t>(a) Schreiben sie eine Funktion</a:t>
            </a:r>
          </a:p>
          <a:p>
            <a:pPr marL="457200" indent="-457200"/>
            <a:r>
              <a:rPr lang="de-DE" sz="1400" b="1" i="1" dirty="0" smtClean="0">
                <a:latin typeface="Consolas" panose="020B0609020204030204" pitchFamily="49" charset="0"/>
                <a:cs typeface="Consolas" panose="020B0609020204030204" pitchFamily="49" charset="0"/>
              </a:rPr>
              <a:t>	int </a:t>
            </a:r>
            <a:r>
              <a:rPr lang="de-DE" sz="1400" b="1" i="1" dirty="0" err="1">
                <a:latin typeface="Consolas" panose="020B0609020204030204" pitchFamily="49" charset="0"/>
                <a:cs typeface="Consolas" panose="020B0609020204030204" pitchFamily="49" charset="0"/>
              </a:rPr>
              <a:t>contained</a:t>
            </a:r>
            <a:r>
              <a:rPr lang="de-DE" sz="1400" b="1" i="1" dirty="0">
                <a:latin typeface="Consolas" panose="020B0609020204030204" pitchFamily="49" charset="0"/>
                <a:cs typeface="Consolas" panose="020B0609020204030204" pitchFamily="49" charset="0"/>
              </a:rPr>
              <a:t>(double x, double a, double b);</a:t>
            </a:r>
          </a:p>
          <a:p>
            <a:pPr marL="457200" indent="-457200"/>
            <a:r>
              <a:rPr lang="de-DE" sz="1400" i="1" dirty="0"/>
              <a:t>die eine 1 liefert, falls x in dem geschlossenen Intervall [a; b] liegt und sonst 0. </a:t>
            </a:r>
            <a:endParaRPr lang="de-DE" sz="1400" i="1" dirty="0" smtClean="0"/>
          </a:p>
          <a:p>
            <a:pPr marL="457200" indent="-457200"/>
            <a:r>
              <a:rPr lang="de-DE" sz="1400" i="1" dirty="0" smtClean="0"/>
              <a:t>(</a:t>
            </a:r>
            <a:r>
              <a:rPr lang="de-DE" sz="1400" i="1" dirty="0"/>
              <a:t>Die </a:t>
            </a:r>
            <a:r>
              <a:rPr lang="de-DE" sz="1400" i="1" dirty="0" smtClean="0"/>
              <a:t>Intervallgrenzen müssen </a:t>
            </a:r>
            <a:r>
              <a:rPr lang="de-DE" sz="1400" i="1" dirty="0"/>
              <a:t>nicht notwendigerweise in der richtigen Reihenfolge angegeben </a:t>
            </a:r>
            <a:endParaRPr lang="de-DE" sz="1400" i="1" dirty="0" smtClean="0"/>
          </a:p>
          <a:p>
            <a:pPr marL="457200" indent="-457200"/>
            <a:r>
              <a:rPr lang="de-DE" sz="1400" i="1" dirty="0" smtClean="0"/>
              <a:t>sein.) (3 Punkte)</a:t>
            </a:r>
            <a:endParaRPr lang="de-DE" sz="1400" i="1" dirty="0"/>
          </a:p>
          <a:p>
            <a:pPr marL="457200" indent="-457200"/>
            <a:r>
              <a:rPr lang="de-DE" sz="1400" i="1" dirty="0"/>
              <a:t>(b) Schreiben Sie eine Funktion</a:t>
            </a:r>
          </a:p>
          <a:p>
            <a:pPr marL="457200" indent="-457200"/>
            <a:r>
              <a:rPr lang="de-DE" sz="1400" b="1" i="1" dirty="0" smtClean="0">
                <a:latin typeface="Consolas" panose="020B0609020204030204" pitchFamily="49" charset="0"/>
                <a:cs typeface="Consolas" panose="020B0609020204030204" pitchFamily="49" charset="0"/>
              </a:rPr>
              <a:t>	int </a:t>
            </a:r>
            <a:r>
              <a:rPr lang="de-DE" sz="1400" b="1" i="1" dirty="0" err="1">
                <a:latin typeface="Consolas" panose="020B0609020204030204" pitchFamily="49" charset="0"/>
                <a:cs typeface="Consolas" panose="020B0609020204030204" pitchFamily="49" charset="0"/>
              </a:rPr>
              <a:t>line</a:t>
            </a:r>
            <a:r>
              <a:rPr lang="de-DE" sz="1400" b="1" i="1" dirty="0">
                <a:latin typeface="Consolas" panose="020B0609020204030204" pitchFamily="49" charset="0"/>
                <a:cs typeface="Consolas" panose="020B0609020204030204" pitchFamily="49" charset="0"/>
              </a:rPr>
              <a:t>(double x, double </a:t>
            </a:r>
            <a:r>
              <a:rPr lang="de-DE" sz="1400" b="1" i="1" dirty="0" smtClean="0">
                <a:latin typeface="Consolas" panose="020B0609020204030204" pitchFamily="49" charset="0"/>
                <a:cs typeface="Consolas" panose="020B0609020204030204" pitchFamily="49" charset="0"/>
              </a:rPr>
              <a:t>y, double </a:t>
            </a:r>
            <a:r>
              <a:rPr lang="de-DE" sz="1400" b="1" i="1" dirty="0" err="1">
                <a:latin typeface="Consolas" panose="020B0609020204030204" pitchFamily="49" charset="0"/>
                <a:cs typeface="Consolas" panose="020B0609020204030204" pitchFamily="49" charset="0"/>
              </a:rPr>
              <a:t>px</a:t>
            </a:r>
            <a:r>
              <a:rPr lang="de-DE" sz="1400" b="1" i="1" dirty="0">
                <a:latin typeface="Consolas" panose="020B0609020204030204" pitchFamily="49" charset="0"/>
                <a:cs typeface="Consolas" panose="020B0609020204030204" pitchFamily="49" charset="0"/>
              </a:rPr>
              <a:t>, double </a:t>
            </a:r>
            <a:r>
              <a:rPr lang="de-DE" sz="1400" b="1" i="1" dirty="0" err="1">
                <a:latin typeface="Consolas" panose="020B0609020204030204" pitchFamily="49" charset="0"/>
                <a:cs typeface="Consolas" panose="020B0609020204030204" pitchFamily="49" charset="0"/>
              </a:rPr>
              <a:t>py</a:t>
            </a:r>
            <a:r>
              <a:rPr lang="de-DE" sz="1400" b="1" i="1" dirty="0">
                <a:latin typeface="Consolas" panose="020B0609020204030204" pitchFamily="49" charset="0"/>
                <a:cs typeface="Consolas" panose="020B0609020204030204" pitchFamily="49" charset="0"/>
              </a:rPr>
              <a:t>, double </a:t>
            </a:r>
            <a:r>
              <a:rPr lang="de-DE" sz="1400" b="1" i="1" dirty="0" err="1">
                <a:latin typeface="Consolas" panose="020B0609020204030204" pitchFamily="49" charset="0"/>
                <a:cs typeface="Consolas" panose="020B0609020204030204" pitchFamily="49" charset="0"/>
              </a:rPr>
              <a:t>qx</a:t>
            </a:r>
            <a:r>
              <a:rPr lang="de-DE" sz="1400" b="1" i="1" dirty="0">
                <a:latin typeface="Consolas" panose="020B0609020204030204" pitchFamily="49" charset="0"/>
                <a:cs typeface="Consolas" panose="020B0609020204030204" pitchFamily="49" charset="0"/>
              </a:rPr>
              <a:t>, double </a:t>
            </a:r>
            <a:r>
              <a:rPr lang="de-DE" sz="1400" b="1" i="1" dirty="0" err="1">
                <a:latin typeface="Consolas" panose="020B0609020204030204" pitchFamily="49" charset="0"/>
                <a:cs typeface="Consolas" panose="020B0609020204030204" pitchFamily="49" charset="0"/>
              </a:rPr>
              <a:t>qy</a:t>
            </a:r>
            <a:r>
              <a:rPr lang="de-DE" sz="1400" b="1" i="1" dirty="0">
                <a:latin typeface="Consolas" panose="020B0609020204030204" pitchFamily="49" charset="0"/>
                <a:cs typeface="Consolas" panose="020B0609020204030204" pitchFamily="49" charset="0"/>
              </a:rPr>
              <a:t>);</a:t>
            </a:r>
          </a:p>
          <a:p>
            <a:pPr marL="457200" indent="-457200"/>
            <a:r>
              <a:rPr lang="de-DE" sz="1400" i="1" dirty="0"/>
              <a:t>die eine 1 liefert, falls der Abstand zwischen dem Punkt X = (x; y) und der Strecke PQ</a:t>
            </a:r>
          </a:p>
          <a:p>
            <a:pPr marL="457200" indent="-457200"/>
            <a:r>
              <a:rPr lang="de-DE" sz="1400" i="1" dirty="0"/>
              <a:t>kleiner als 0.5 ist und sonst 0. (Hierbei gilt: P = (</a:t>
            </a:r>
            <a:r>
              <a:rPr lang="de-DE" sz="1400" i="1" dirty="0" err="1"/>
              <a:t>px</a:t>
            </a:r>
            <a:r>
              <a:rPr lang="de-DE" sz="1400" i="1" dirty="0"/>
              <a:t>; </a:t>
            </a:r>
            <a:r>
              <a:rPr lang="de-DE" sz="1400" i="1" dirty="0" err="1"/>
              <a:t>py</a:t>
            </a:r>
            <a:r>
              <a:rPr lang="de-DE" sz="1400" i="1" dirty="0"/>
              <a:t>);Q = (</a:t>
            </a:r>
            <a:r>
              <a:rPr lang="de-DE" sz="1400" i="1" dirty="0" err="1"/>
              <a:t>qx</a:t>
            </a:r>
            <a:r>
              <a:rPr lang="de-DE" sz="1400" i="1" dirty="0"/>
              <a:t>; </a:t>
            </a:r>
            <a:r>
              <a:rPr lang="de-DE" sz="1400" i="1" dirty="0" err="1"/>
              <a:t>qy</a:t>
            </a:r>
            <a:r>
              <a:rPr lang="de-DE" sz="1400" i="1" dirty="0"/>
              <a:t>)). </a:t>
            </a:r>
            <a:endParaRPr lang="de-DE" sz="1400" i="1" dirty="0" smtClean="0"/>
          </a:p>
          <a:p>
            <a:pPr marL="457200" indent="-457200"/>
            <a:r>
              <a:rPr lang="de-DE" sz="1400" i="1" dirty="0" smtClean="0"/>
              <a:t>Hinweis</a:t>
            </a:r>
            <a:r>
              <a:rPr lang="de-DE" sz="1400" i="1" dirty="0"/>
              <a:t>: Sei </a:t>
            </a:r>
            <a:r>
              <a:rPr lang="de-DE" sz="1400" i="1" dirty="0" err="1"/>
              <a:t>ax</a:t>
            </a:r>
            <a:r>
              <a:rPr lang="de-DE" sz="1400" i="1" dirty="0"/>
              <a:t> + </a:t>
            </a:r>
            <a:r>
              <a:rPr lang="de-DE" sz="1400" i="1" dirty="0" err="1"/>
              <a:t>by</a:t>
            </a:r>
            <a:r>
              <a:rPr lang="de-DE" sz="1400" i="1" dirty="0"/>
              <a:t> + c = 0 die Koordinatenform der Geraden, die durch die Punkte</a:t>
            </a:r>
          </a:p>
          <a:p>
            <a:pPr marL="457200" indent="-457200"/>
            <a:r>
              <a:rPr lang="de-DE" sz="1400" i="1" dirty="0"/>
              <a:t>P;Q </a:t>
            </a:r>
            <a:r>
              <a:rPr lang="de-DE" sz="1400" i="1" dirty="0" smtClean="0"/>
              <a:t>definiert </a:t>
            </a:r>
            <a:r>
              <a:rPr lang="de-DE" sz="1400" i="1" dirty="0"/>
              <a:t>ist. Dann ist d = ax0 + by0 + c der Abstand eines Punktes (x0; y0) von dieser</a:t>
            </a:r>
          </a:p>
          <a:p>
            <a:pPr marL="457200" indent="-457200"/>
            <a:r>
              <a:rPr lang="de-DE" sz="1400" i="1" dirty="0" smtClean="0"/>
              <a:t>Geraden. (</a:t>
            </a:r>
            <a:r>
              <a:rPr lang="de-DE" sz="1400" i="1" dirty="0"/>
              <a:t> </a:t>
            </a:r>
            <a:r>
              <a:rPr lang="de-DE" sz="1400" i="1" dirty="0" smtClean="0"/>
              <a:t>8 Punkte)</a:t>
            </a:r>
            <a:endParaRPr lang="de-DE" sz="1400" i="1" dirty="0"/>
          </a:p>
          <a:p>
            <a:pPr marL="457200" indent="-457200"/>
            <a:r>
              <a:rPr lang="de-DE" sz="1400" i="1" dirty="0"/>
              <a:t>(c) Sei ein Rechteck durch seine linke untere Ecke (lx; </a:t>
            </a:r>
            <a:r>
              <a:rPr lang="de-DE" sz="1400" i="1" dirty="0" err="1"/>
              <a:t>uy</a:t>
            </a:r>
            <a:r>
              <a:rPr lang="de-DE" sz="1400" i="1" dirty="0"/>
              <a:t>) und seine rechte obere Ecke (</a:t>
            </a:r>
            <a:r>
              <a:rPr lang="de-DE" sz="1400" i="1" dirty="0" err="1" smtClean="0"/>
              <a:t>rx;oy</a:t>
            </a:r>
            <a:r>
              <a:rPr lang="de-DE" sz="1400" i="1" dirty="0"/>
              <a:t>)</a:t>
            </a:r>
          </a:p>
          <a:p>
            <a:pPr marL="457200" indent="-457200"/>
            <a:r>
              <a:rPr lang="de-DE" sz="1400" i="1" dirty="0" smtClean="0"/>
              <a:t>definiert</a:t>
            </a:r>
            <a:r>
              <a:rPr lang="de-DE" sz="1400" i="1" dirty="0"/>
              <a:t>. Schreiben Sie eine Funktion</a:t>
            </a:r>
          </a:p>
          <a:p>
            <a:pPr marL="457200" indent="-457200"/>
            <a:r>
              <a:rPr lang="de-DE" sz="1400" i="1" dirty="0" smtClean="0">
                <a:latin typeface="Consolas" panose="020B0609020204030204" pitchFamily="49" charset="0"/>
                <a:cs typeface="Consolas" panose="020B0609020204030204" pitchFamily="49" charset="0"/>
              </a:rPr>
              <a:t>	</a:t>
            </a:r>
            <a:r>
              <a:rPr lang="de-DE" sz="1400" b="1" i="1" dirty="0" smtClean="0">
                <a:latin typeface="Consolas" panose="020B0609020204030204" pitchFamily="49" charset="0"/>
                <a:cs typeface="Consolas" panose="020B0609020204030204" pitchFamily="49" charset="0"/>
              </a:rPr>
              <a:t>int </a:t>
            </a:r>
            <a:r>
              <a:rPr lang="de-DE" sz="1400" b="1" i="1" dirty="0" err="1">
                <a:latin typeface="Consolas" panose="020B0609020204030204" pitchFamily="49" charset="0"/>
                <a:cs typeface="Consolas" panose="020B0609020204030204" pitchFamily="49" charset="0"/>
              </a:rPr>
              <a:t>rectangle</a:t>
            </a:r>
            <a:r>
              <a:rPr lang="de-DE" sz="1400" b="1" i="1" dirty="0">
                <a:latin typeface="Consolas" panose="020B0609020204030204" pitchFamily="49" charset="0"/>
                <a:cs typeface="Consolas" panose="020B0609020204030204" pitchFamily="49" charset="0"/>
              </a:rPr>
              <a:t>(double x, double </a:t>
            </a:r>
            <a:r>
              <a:rPr lang="de-DE" sz="1400" b="1" i="1" dirty="0" smtClean="0">
                <a:latin typeface="Consolas" panose="020B0609020204030204" pitchFamily="49" charset="0"/>
                <a:cs typeface="Consolas" panose="020B0609020204030204" pitchFamily="49" charset="0"/>
              </a:rPr>
              <a:t>y, double </a:t>
            </a:r>
            <a:r>
              <a:rPr lang="de-DE" sz="1400" b="1" i="1" dirty="0">
                <a:latin typeface="Consolas" panose="020B0609020204030204" pitchFamily="49" charset="0"/>
                <a:cs typeface="Consolas" panose="020B0609020204030204" pitchFamily="49" charset="0"/>
              </a:rPr>
              <a:t>lx, double </a:t>
            </a:r>
            <a:r>
              <a:rPr lang="de-DE" sz="1400" b="1" i="1" dirty="0" err="1">
                <a:latin typeface="Consolas" panose="020B0609020204030204" pitchFamily="49" charset="0"/>
                <a:cs typeface="Consolas" panose="020B0609020204030204" pitchFamily="49" charset="0"/>
              </a:rPr>
              <a:t>uy</a:t>
            </a:r>
            <a:r>
              <a:rPr lang="de-DE" sz="1400" b="1" i="1" dirty="0">
                <a:latin typeface="Consolas" panose="020B0609020204030204" pitchFamily="49" charset="0"/>
                <a:cs typeface="Consolas" panose="020B0609020204030204" pitchFamily="49" charset="0"/>
              </a:rPr>
              <a:t>, double </a:t>
            </a:r>
            <a:r>
              <a:rPr lang="de-DE" sz="1400" b="1" i="1" dirty="0" err="1">
                <a:latin typeface="Consolas" panose="020B0609020204030204" pitchFamily="49" charset="0"/>
                <a:cs typeface="Consolas" panose="020B0609020204030204" pitchFamily="49" charset="0"/>
              </a:rPr>
              <a:t>rx</a:t>
            </a:r>
            <a:r>
              <a:rPr lang="de-DE" sz="1400" b="1" i="1" dirty="0">
                <a:latin typeface="Consolas" panose="020B0609020204030204" pitchFamily="49" charset="0"/>
                <a:cs typeface="Consolas" panose="020B0609020204030204" pitchFamily="49" charset="0"/>
              </a:rPr>
              <a:t>, double </a:t>
            </a:r>
            <a:r>
              <a:rPr lang="de-DE" sz="1400" b="1" i="1" dirty="0" err="1">
                <a:latin typeface="Consolas" panose="020B0609020204030204" pitchFamily="49" charset="0"/>
                <a:cs typeface="Consolas" panose="020B0609020204030204" pitchFamily="49" charset="0"/>
              </a:rPr>
              <a:t>oy</a:t>
            </a:r>
            <a:r>
              <a:rPr lang="de-DE" sz="1400" b="1" i="1" dirty="0" smtClean="0">
                <a:latin typeface="Consolas" panose="020B0609020204030204" pitchFamily="49" charset="0"/>
                <a:cs typeface="Consolas" panose="020B0609020204030204" pitchFamily="49" charset="0"/>
              </a:rPr>
              <a:t>);</a:t>
            </a:r>
            <a:endParaRPr lang="de-DE" sz="1400" b="1" i="1" dirty="0">
              <a:latin typeface="Consolas" panose="020B0609020204030204" pitchFamily="49" charset="0"/>
              <a:cs typeface="Consolas" panose="020B0609020204030204" pitchFamily="49" charset="0"/>
            </a:endParaRPr>
          </a:p>
          <a:p>
            <a:pPr marL="457200" indent="-457200"/>
            <a:r>
              <a:rPr lang="de-DE" sz="1400" i="1" dirty="0"/>
              <a:t>die eine 1 liefert, falls der Abstand zwischen dem Punkt X = (x; y) und einer der vier Seiten</a:t>
            </a:r>
          </a:p>
          <a:p>
            <a:pPr marL="457200" indent="-457200"/>
            <a:r>
              <a:rPr lang="de-DE" sz="1400" i="1" dirty="0"/>
              <a:t>eines so </a:t>
            </a:r>
            <a:r>
              <a:rPr lang="de-DE" sz="1400" i="1" dirty="0" smtClean="0"/>
              <a:t>definierten </a:t>
            </a:r>
            <a:r>
              <a:rPr lang="de-DE" sz="1400" i="1" dirty="0"/>
              <a:t>Rechtecks kleiner 0.5 ist und sonst </a:t>
            </a:r>
            <a:r>
              <a:rPr lang="de-DE" sz="1400" i="1" dirty="0" smtClean="0"/>
              <a:t>0. (5 Punkte)</a:t>
            </a:r>
            <a:endParaRPr lang="de-DE" sz="1400" i="1" dirty="0"/>
          </a:p>
          <a:p>
            <a:pPr marL="457200" indent="-457200"/>
            <a:r>
              <a:rPr lang="de-DE" sz="1400" i="1" dirty="0"/>
              <a:t>(d) Nutzen Sie die Funktionen um ein Programm zu schreiben, das folgende Ausgabe erzeugt: </a:t>
            </a:r>
            <a:endParaRPr lang="de-DE" sz="1400" i="1" dirty="0" smtClean="0"/>
          </a:p>
          <a:p>
            <a:pPr marL="457200" indent="-457200"/>
            <a:r>
              <a:rPr lang="de-DE" sz="1400" i="1" dirty="0" smtClean="0">
                <a:solidFill>
                  <a:srgbClr val="FF0000"/>
                </a:solidFill>
              </a:rPr>
              <a:t>Hinweis</a:t>
            </a:r>
            <a:r>
              <a:rPr lang="de-DE" sz="1400" i="1" dirty="0">
                <a:solidFill>
                  <a:srgbClr val="FF0000"/>
                </a:solidFill>
              </a:rPr>
              <a:t>: die Schwierigkeit hier besteht darin, sich zu überlegen, wie das Ergebnis von Funktionen</a:t>
            </a:r>
          </a:p>
          <a:p>
            <a:pPr marL="457200" indent="-457200"/>
            <a:r>
              <a:rPr lang="de-DE" sz="1400" i="1" dirty="0">
                <a:solidFill>
                  <a:srgbClr val="FF0000"/>
                </a:solidFill>
              </a:rPr>
              <a:t>wie </a:t>
            </a:r>
            <a:r>
              <a:rPr lang="de-DE" sz="1400" i="1" dirty="0" err="1">
                <a:solidFill>
                  <a:srgbClr val="FF0000"/>
                </a:solidFill>
              </a:rPr>
              <a:t>line</a:t>
            </a:r>
            <a:r>
              <a:rPr lang="de-DE" sz="1400" i="1" dirty="0">
                <a:solidFill>
                  <a:srgbClr val="FF0000"/>
                </a:solidFill>
              </a:rPr>
              <a:t> oder </a:t>
            </a:r>
            <a:r>
              <a:rPr lang="de-DE" sz="1400" i="1" dirty="0" err="1">
                <a:solidFill>
                  <a:srgbClr val="FF0000"/>
                </a:solidFill>
              </a:rPr>
              <a:t>rectangle</a:t>
            </a:r>
            <a:r>
              <a:rPr lang="de-DE" sz="1400" i="1" dirty="0">
                <a:solidFill>
                  <a:srgbClr val="FF0000"/>
                </a:solidFill>
              </a:rPr>
              <a:t> genutzt werden kann, um Ausgabezeichen an der </a:t>
            </a:r>
            <a:r>
              <a:rPr lang="de-DE" sz="1400" i="1" dirty="0" smtClean="0">
                <a:solidFill>
                  <a:srgbClr val="FF0000"/>
                </a:solidFill>
              </a:rPr>
              <a:t>richtigen Stelle </a:t>
            </a:r>
            <a:r>
              <a:rPr lang="de-DE" sz="1400" i="1" dirty="0">
                <a:solidFill>
                  <a:srgbClr val="FF0000"/>
                </a:solidFill>
              </a:rPr>
              <a:t>zu erzeugen.</a:t>
            </a:r>
            <a:endParaRPr lang="de-DE" sz="1400" i="1" dirty="0" smtClean="0">
              <a:solidFill>
                <a:srgbClr val="FF0000"/>
              </a:solidFill>
            </a:endParaRPr>
          </a:p>
        </p:txBody>
      </p:sp>
      <p:pic>
        <p:nvPicPr>
          <p:cNvPr id="3" name="Picture 2"/>
          <p:cNvPicPr>
            <a:picLocks noChangeAspect="1"/>
          </p:cNvPicPr>
          <p:nvPr/>
        </p:nvPicPr>
        <p:blipFill>
          <a:blip r:embed="rId3"/>
          <a:stretch>
            <a:fillRect/>
          </a:stretch>
        </p:blipFill>
        <p:spPr>
          <a:xfrm>
            <a:off x="7020272" y="908720"/>
            <a:ext cx="1749902" cy="2121357"/>
          </a:xfrm>
          <a:prstGeom prst="rect">
            <a:avLst/>
          </a:prstGeom>
          <a:ln w="12700">
            <a:solidFill>
              <a:schemeClr val="accent1"/>
            </a:solidFill>
          </a:ln>
        </p:spPr>
      </p:pic>
    </p:spTree>
    <p:extLst>
      <p:ext uri="{BB962C8B-B14F-4D97-AF65-F5344CB8AC3E}">
        <p14:creationId xmlns:p14="http://schemas.microsoft.com/office/powerpoint/2010/main" val="3442843362"/>
      </p:ext>
    </p:extLst>
  </p:cSld>
  <p:clrMapOvr>
    <a:masterClrMapping/>
  </p:clrMapOvr>
  <p:transition>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2</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5416868"/>
          </a:xfrm>
          <a:prstGeom prst="rect">
            <a:avLst/>
          </a:prstGeom>
          <a:noFill/>
          <a:ln w="12700" cap="sq">
            <a:noFill/>
            <a:miter lim="800000"/>
            <a:headEnd type="none" w="sm" len="sm"/>
            <a:tailEnd type="none" w="sm" len="sm"/>
          </a:ln>
          <a:effectLst/>
        </p:spPr>
        <p:txBody>
          <a:bodyPr>
            <a:spAutoFit/>
          </a:bodyPr>
          <a:lstStyle/>
          <a:p>
            <a:pPr>
              <a:defRPr/>
            </a:pPr>
            <a:r>
              <a:rPr lang="de-DE" sz="1800" b="1" dirty="0" smtClean="0">
                <a:solidFill>
                  <a:srgbClr val="000000"/>
                </a:solidFill>
              </a:rPr>
              <a:t>1. Erläutern </a:t>
            </a:r>
            <a:r>
              <a:rPr lang="de-DE" sz="1800" b="1" dirty="0">
                <a:solidFill>
                  <a:srgbClr val="000000"/>
                </a:solidFill>
              </a:rPr>
              <a:t>Sie die Regeln für erlaubte Variablennamen in C. Der Name </a:t>
            </a:r>
            <a:r>
              <a:rPr lang="de-DE" sz="1800" b="1" dirty="0" err="1">
                <a:solidFill>
                  <a:srgbClr val="000000"/>
                </a:solidFill>
              </a:rPr>
              <a:t>foobar</a:t>
            </a:r>
            <a:r>
              <a:rPr lang="de-DE" sz="1800" b="1" dirty="0">
                <a:solidFill>
                  <a:srgbClr val="000000"/>
                </a:solidFill>
              </a:rPr>
              <a:t> ist erlaubt, der Name </a:t>
            </a:r>
            <a:r>
              <a:rPr lang="de-DE" sz="1800" b="1" dirty="0" err="1">
                <a:solidFill>
                  <a:srgbClr val="000000"/>
                </a:solidFill>
              </a:rPr>
              <a:t>foo&amp;bar</a:t>
            </a:r>
            <a:r>
              <a:rPr lang="de-DE" sz="1800" b="1" dirty="0">
                <a:solidFill>
                  <a:srgbClr val="000000"/>
                </a:solidFill>
              </a:rPr>
              <a:t>  dagegen nicht – warum? (3 Punkte)</a:t>
            </a:r>
          </a:p>
          <a:p>
            <a:pPr>
              <a:defRPr/>
            </a:pPr>
            <a:endParaRPr lang="de-DE" b="1" dirty="0" smtClean="0">
              <a:solidFill>
                <a:srgbClr val="000000"/>
              </a:solidFill>
            </a:endParaRPr>
          </a:p>
          <a:p>
            <a:pPr>
              <a:defRPr/>
            </a:pPr>
            <a:r>
              <a:rPr lang="de-DE" b="1" dirty="0" smtClean="0">
                <a:solidFill>
                  <a:srgbClr val="000000"/>
                </a:solidFill>
              </a:rPr>
              <a:t>Lösung</a:t>
            </a:r>
            <a:r>
              <a:rPr lang="de-DE" b="1" dirty="0">
                <a:solidFill>
                  <a:srgbClr val="000000"/>
                </a:solidFill>
              </a:rPr>
              <a:t>:</a:t>
            </a:r>
          </a:p>
          <a:p>
            <a:pPr>
              <a:defRPr/>
            </a:pPr>
            <a:r>
              <a:rPr lang="de-DE" sz="1800" dirty="0">
                <a:solidFill>
                  <a:srgbClr val="000000"/>
                </a:solidFill>
                <a:latin typeface="Consolas" panose="020B0609020204030204" pitchFamily="49" charset="0"/>
                <a:cs typeface="Consolas" panose="020B0609020204030204" pitchFamily="49" charset="0"/>
              </a:rPr>
              <a:t>In C sind für Variablennamen alphanumerische Zeichen (Buchstaben oder Ziffern) und „_“ erlaubt. </a:t>
            </a:r>
            <a:endParaRPr lang="de-DE" sz="1800" dirty="0" smtClean="0">
              <a:solidFill>
                <a:srgbClr val="000000"/>
              </a:solidFill>
              <a:latin typeface="Consolas" panose="020B0609020204030204" pitchFamily="49" charset="0"/>
              <a:cs typeface="Consolas" panose="020B0609020204030204" pitchFamily="49" charset="0"/>
            </a:endParaRPr>
          </a:p>
          <a:p>
            <a:pPr>
              <a:defRPr/>
            </a:pPr>
            <a:endParaRPr lang="de-DE" sz="1800" dirty="0">
              <a:solidFill>
                <a:srgbClr val="000000"/>
              </a:solidFill>
              <a:latin typeface="Consolas" panose="020B0609020204030204" pitchFamily="49" charset="0"/>
              <a:cs typeface="Consolas" panose="020B0609020204030204" pitchFamily="49" charset="0"/>
            </a:endParaRPr>
          </a:p>
          <a:p>
            <a:pPr>
              <a:defRPr/>
            </a:pPr>
            <a:r>
              <a:rPr lang="de-DE" sz="1800" dirty="0" smtClean="0">
                <a:solidFill>
                  <a:srgbClr val="000000"/>
                </a:solidFill>
                <a:latin typeface="Consolas" panose="020B0609020204030204" pitchFamily="49" charset="0"/>
                <a:cs typeface="Consolas" panose="020B0609020204030204" pitchFamily="49" charset="0"/>
              </a:rPr>
              <a:t>Jede </a:t>
            </a:r>
            <a:r>
              <a:rPr lang="de-DE" sz="1800" dirty="0">
                <a:solidFill>
                  <a:srgbClr val="000000"/>
                </a:solidFill>
                <a:latin typeface="Consolas" panose="020B0609020204030204" pitchFamily="49" charset="0"/>
                <a:cs typeface="Consolas" panose="020B0609020204030204" pitchFamily="49" charset="0"/>
              </a:rPr>
              <a:t>Variable muss mit einem Buchstaben oder _ beginnen</a:t>
            </a:r>
            <a:r>
              <a:rPr lang="de-DE" sz="1800" dirty="0" smtClean="0">
                <a:solidFill>
                  <a:srgbClr val="000000"/>
                </a:solidFill>
                <a:latin typeface="Consolas" panose="020B0609020204030204" pitchFamily="49" charset="0"/>
                <a:cs typeface="Consolas" panose="020B0609020204030204" pitchFamily="49" charset="0"/>
              </a:rPr>
              <a:t>! (man sollte aber Variablen nicht mit _ beginnen, da diese Form für intern angelegte Namen genutzt wird) </a:t>
            </a:r>
            <a:endParaRPr lang="de-DE" sz="1800" dirty="0">
              <a:solidFill>
                <a:srgbClr val="000000"/>
              </a:solidFill>
              <a:latin typeface="Consolas" panose="020B0609020204030204" pitchFamily="49" charset="0"/>
              <a:cs typeface="Consolas" panose="020B0609020204030204" pitchFamily="49" charset="0"/>
            </a:endParaRPr>
          </a:p>
          <a:p>
            <a:pPr>
              <a:defRPr/>
            </a:pPr>
            <a:endParaRPr lang="de-DE" sz="1800" dirty="0" smtClean="0">
              <a:solidFill>
                <a:srgbClr val="000000"/>
              </a:solidFill>
              <a:latin typeface="Consolas" panose="020B0609020204030204" pitchFamily="49" charset="0"/>
              <a:cs typeface="Consolas" panose="020B0609020204030204" pitchFamily="49" charset="0"/>
            </a:endParaRPr>
          </a:p>
          <a:p>
            <a:pPr>
              <a:defRPr/>
            </a:pPr>
            <a:r>
              <a:rPr lang="de-DE" sz="1800" dirty="0" smtClean="0">
                <a:solidFill>
                  <a:srgbClr val="000000"/>
                </a:solidFill>
                <a:latin typeface="Consolas" panose="020B0609020204030204" pitchFamily="49" charset="0"/>
                <a:cs typeface="Consolas" panose="020B0609020204030204" pitchFamily="49" charset="0"/>
              </a:rPr>
              <a:t>Groß- </a:t>
            </a:r>
            <a:r>
              <a:rPr lang="de-DE" sz="1800" dirty="0">
                <a:solidFill>
                  <a:srgbClr val="000000"/>
                </a:solidFill>
                <a:latin typeface="Consolas" panose="020B0609020204030204" pitchFamily="49" charset="0"/>
                <a:cs typeface="Consolas" panose="020B0609020204030204" pitchFamily="49" charset="0"/>
              </a:rPr>
              <a:t>und Kleinbuchstaben werden unterschieden. </a:t>
            </a:r>
          </a:p>
          <a:p>
            <a:pPr>
              <a:defRPr/>
            </a:pPr>
            <a:endParaRPr lang="de-DE" sz="1800" dirty="0" smtClean="0">
              <a:solidFill>
                <a:srgbClr val="000000"/>
              </a:solidFill>
              <a:latin typeface="Consolas" panose="020B0609020204030204" pitchFamily="49" charset="0"/>
              <a:cs typeface="Consolas" panose="020B0609020204030204" pitchFamily="49" charset="0"/>
            </a:endParaRPr>
          </a:p>
          <a:p>
            <a:pPr>
              <a:defRPr/>
            </a:pPr>
            <a:r>
              <a:rPr lang="de-DE" sz="1800" dirty="0" smtClean="0">
                <a:solidFill>
                  <a:srgbClr val="000000"/>
                </a:solidFill>
                <a:latin typeface="Consolas" panose="020B0609020204030204" pitchFamily="49" charset="0"/>
                <a:cs typeface="Consolas" panose="020B0609020204030204" pitchFamily="49" charset="0"/>
              </a:rPr>
              <a:t>Vordefinierte </a:t>
            </a:r>
            <a:r>
              <a:rPr lang="de-DE" sz="1800" dirty="0">
                <a:solidFill>
                  <a:srgbClr val="000000"/>
                </a:solidFill>
                <a:latin typeface="Consolas" panose="020B0609020204030204" pitchFamily="49" charset="0"/>
                <a:cs typeface="Consolas" panose="020B0609020204030204" pitchFamily="49" charset="0"/>
              </a:rPr>
              <a:t>Namen der Programmiersprache (Schlüsselwörter) dürfen nicht verwendet werden</a:t>
            </a:r>
            <a:r>
              <a:rPr lang="de-DE" sz="1800" dirty="0" smtClean="0">
                <a:solidFill>
                  <a:srgbClr val="000000"/>
                </a:solidFill>
                <a:latin typeface="Consolas" panose="020B0609020204030204" pitchFamily="49" charset="0"/>
                <a:cs typeface="Consolas" panose="020B0609020204030204" pitchFamily="49" charset="0"/>
              </a:rPr>
              <a:t>.</a:t>
            </a:r>
          </a:p>
          <a:p>
            <a:pPr>
              <a:defRPr/>
            </a:pPr>
            <a:endParaRPr lang="de-DE" sz="1800" dirty="0" smtClean="0">
              <a:solidFill>
                <a:srgbClr val="000000"/>
              </a:solidFill>
              <a:latin typeface="Consolas" panose="020B0609020204030204" pitchFamily="49" charset="0"/>
              <a:cs typeface="Consolas" panose="020B0609020204030204" pitchFamily="49" charset="0"/>
            </a:endParaRPr>
          </a:p>
          <a:p>
            <a:pPr>
              <a:defRPr/>
            </a:pPr>
            <a:r>
              <a:rPr lang="de-DE" sz="1800" dirty="0" err="1" smtClean="0">
                <a:solidFill>
                  <a:srgbClr val="000000"/>
                </a:solidFill>
                <a:latin typeface="Consolas" panose="020B0609020204030204" pitchFamily="49" charset="0"/>
                <a:cs typeface="Consolas" panose="020B0609020204030204" pitchFamily="49" charset="0"/>
              </a:rPr>
              <a:t>foo&amp;bar</a:t>
            </a:r>
            <a:r>
              <a:rPr lang="de-DE" sz="1800" dirty="0" smtClean="0">
                <a:solidFill>
                  <a:srgbClr val="000000"/>
                </a:solidFill>
                <a:latin typeface="Consolas" panose="020B0609020204030204" pitchFamily="49" charset="0"/>
                <a:cs typeface="Consolas" panose="020B0609020204030204" pitchFamily="49" charset="0"/>
              </a:rPr>
              <a:t> enthält mit „&amp;“ ein nicht gültiges Zeichen</a:t>
            </a:r>
            <a:endParaRPr lang="de-DE" sz="1800" dirty="0">
              <a:solidFill>
                <a:srgbClr val="000000"/>
              </a:solidFill>
              <a:latin typeface="Consolas" panose="020B0609020204030204" pitchFamily="49" charset="0"/>
              <a:cs typeface="Consolas" panose="020B0609020204030204" pitchFamily="49" charset="0"/>
            </a:endParaRPr>
          </a:p>
          <a:p>
            <a:pPr>
              <a:defRPr/>
            </a:pPr>
            <a:endParaRPr lang="de-DE" sz="1800" dirty="0">
              <a:solidFill>
                <a:srgbClr val="000000"/>
              </a:solidFill>
              <a:latin typeface="Consolas" panose="020B0609020204030204" pitchFamily="49" charset="0"/>
              <a:cs typeface="Consolas" panose="020B0609020204030204" pitchFamily="49" charset="0"/>
            </a:endParaRPr>
          </a:p>
          <a:p>
            <a:pPr>
              <a:defRPr/>
            </a:pPr>
            <a:endParaRPr lang="de-DE" sz="1800" dirty="0">
              <a:solidFill>
                <a:srgbClr val="000000"/>
              </a:solidFill>
              <a:latin typeface="Consolas" panose="020B0609020204030204" pitchFamily="49" charset="0"/>
              <a:cs typeface="Consolas" panose="020B0609020204030204" pitchFamily="49" charset="0"/>
            </a:endParaRPr>
          </a:p>
        </p:txBody>
      </p:sp>
    </p:spTree>
  </p:cSld>
  <p:clrMapOvr>
    <a:masterClrMapping/>
  </p:clrMapOvr>
  <p:transition>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20</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2. Ideen </a:t>
            </a:r>
            <a:r>
              <a:rPr lang="de-DE" sz="3600" dirty="0" smtClean="0"/>
              <a:t>zu Übungsaufgabe </a:t>
            </a:r>
            <a:r>
              <a:rPr lang="de-DE" sz="3600" dirty="0"/>
              <a:t>heute</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192460" y="1557020"/>
            <a:ext cx="8686800" cy="3754874"/>
          </a:xfrm>
          <a:prstGeom prst="rect">
            <a:avLst/>
          </a:prstGeom>
          <a:noFill/>
          <a:ln w="12700" cap="sq">
            <a:noFill/>
            <a:miter lim="800000"/>
            <a:headEnd type="none" w="sm" len="sm"/>
            <a:tailEnd type="none" w="sm" len="sm"/>
          </a:ln>
        </p:spPr>
        <p:txBody>
          <a:bodyPr>
            <a:spAutoFit/>
          </a:bodyPr>
          <a:lstStyle/>
          <a:p>
            <a:pPr marL="457200" indent="-457200"/>
            <a:r>
              <a:rPr lang="de-DE" sz="1400" i="1" dirty="0" smtClean="0"/>
              <a:t>3</a:t>
            </a:r>
            <a:r>
              <a:rPr lang="de-DE" sz="1400" i="1" dirty="0"/>
              <a:t>. Wir basteln uns ein </a:t>
            </a:r>
            <a:r>
              <a:rPr lang="de-DE" sz="1400" i="1" dirty="0" smtClean="0"/>
              <a:t>Grafikprogramm</a:t>
            </a:r>
            <a:r>
              <a:rPr lang="de-DE" sz="1400" i="1" dirty="0"/>
              <a:t>:</a:t>
            </a:r>
          </a:p>
          <a:p>
            <a:pPr marL="457200" indent="-457200"/>
            <a:r>
              <a:rPr lang="de-DE" sz="1400" i="1" dirty="0"/>
              <a:t>(a) Schreiben sie eine Funktion</a:t>
            </a:r>
          </a:p>
          <a:p>
            <a:pPr marL="457200" indent="-457200"/>
            <a:r>
              <a:rPr lang="de-DE" sz="1400" b="1" i="1" dirty="0" smtClean="0">
                <a:latin typeface="Consolas" panose="020B0609020204030204" pitchFamily="49" charset="0"/>
                <a:cs typeface="Consolas" panose="020B0609020204030204" pitchFamily="49" charset="0"/>
              </a:rPr>
              <a:t>	int kreis(double </a:t>
            </a:r>
            <a:r>
              <a:rPr lang="de-DE" sz="1400" b="1" i="1" dirty="0">
                <a:latin typeface="Consolas" panose="020B0609020204030204" pitchFamily="49" charset="0"/>
                <a:cs typeface="Consolas" panose="020B0609020204030204" pitchFamily="49" charset="0"/>
              </a:rPr>
              <a:t>x, double </a:t>
            </a:r>
            <a:r>
              <a:rPr lang="de-DE" sz="1400" b="1" i="1" dirty="0" smtClean="0">
                <a:latin typeface="Consolas" panose="020B0609020204030204" pitchFamily="49" charset="0"/>
                <a:cs typeface="Consolas" panose="020B0609020204030204" pitchFamily="49" charset="0"/>
              </a:rPr>
              <a:t>y, double mx</a:t>
            </a:r>
            <a:r>
              <a:rPr lang="de-DE" sz="1400" b="1" i="1" dirty="0">
                <a:latin typeface="Consolas" panose="020B0609020204030204" pitchFamily="49" charset="0"/>
                <a:cs typeface="Consolas" panose="020B0609020204030204" pitchFamily="49" charset="0"/>
              </a:rPr>
              <a:t>, double </a:t>
            </a:r>
            <a:r>
              <a:rPr lang="de-DE" sz="1400" b="1" i="1" dirty="0" err="1" smtClean="0">
                <a:latin typeface="Consolas" panose="020B0609020204030204" pitchFamily="49" charset="0"/>
                <a:cs typeface="Consolas" panose="020B0609020204030204" pitchFamily="49" charset="0"/>
              </a:rPr>
              <a:t>my</a:t>
            </a:r>
            <a:r>
              <a:rPr lang="de-DE" sz="1400" b="1" i="1" dirty="0">
                <a:latin typeface="Consolas" panose="020B0609020204030204" pitchFamily="49" charset="0"/>
                <a:cs typeface="Consolas" panose="020B0609020204030204" pitchFamily="49" charset="0"/>
              </a:rPr>
              <a:t>, double </a:t>
            </a:r>
            <a:r>
              <a:rPr lang="de-DE" sz="1400" b="1" i="1" dirty="0" err="1" smtClean="0">
                <a:latin typeface="Consolas" panose="020B0609020204030204" pitchFamily="49" charset="0"/>
                <a:cs typeface="Consolas" panose="020B0609020204030204" pitchFamily="49" charset="0"/>
              </a:rPr>
              <a:t>radius</a:t>
            </a:r>
            <a:r>
              <a:rPr lang="de-DE" sz="1400" b="1" i="1" dirty="0" smtClean="0">
                <a:latin typeface="Consolas" panose="020B0609020204030204" pitchFamily="49" charset="0"/>
                <a:cs typeface="Consolas" panose="020B0609020204030204" pitchFamily="49" charset="0"/>
              </a:rPr>
              <a:t>);</a:t>
            </a:r>
            <a:endParaRPr lang="de-DE" sz="1400" b="1" i="1" dirty="0">
              <a:latin typeface="Consolas" panose="020B0609020204030204" pitchFamily="49" charset="0"/>
              <a:cs typeface="Consolas" panose="020B0609020204030204" pitchFamily="49" charset="0"/>
            </a:endParaRPr>
          </a:p>
          <a:p>
            <a:pPr marL="457200" indent="-457200"/>
            <a:r>
              <a:rPr lang="de-DE" sz="1400" i="1" dirty="0"/>
              <a:t>die eine 1 liefert, falls der Abstand zwischen dem Punkt X = (x; y) </a:t>
            </a:r>
            <a:r>
              <a:rPr lang="de-DE" sz="1400" i="1" dirty="0" smtClean="0"/>
              <a:t>und dem Kreisbogen mit gegebenen </a:t>
            </a:r>
          </a:p>
          <a:p>
            <a:pPr marL="457200" indent="-457200"/>
            <a:r>
              <a:rPr lang="de-DE" sz="1400" i="1" dirty="0" smtClean="0"/>
              <a:t>Radius und Mittelpunkt kleiner als 0.5 ist und sonst 0. </a:t>
            </a:r>
          </a:p>
          <a:p>
            <a:pPr marL="457200" indent="-457200"/>
            <a:endParaRPr lang="de-DE" sz="1400" i="1" dirty="0" smtClean="0"/>
          </a:p>
          <a:p>
            <a:pPr marL="457200" indent="-457200"/>
            <a:r>
              <a:rPr lang="de-DE" sz="1400" i="1" dirty="0" smtClean="0"/>
              <a:t>Für einen Kreis (MP(10,5), Radius 6)</a:t>
            </a:r>
          </a:p>
          <a:p>
            <a:pPr marL="457200" indent="-457200"/>
            <a:r>
              <a:rPr lang="de-DE" sz="1400" i="1" dirty="0" smtClean="0"/>
              <a:t>und </a:t>
            </a:r>
            <a:r>
              <a:rPr lang="de-DE" sz="1400" i="1" dirty="0"/>
              <a:t>einen Kreis (</a:t>
            </a:r>
            <a:r>
              <a:rPr lang="de-DE" sz="1400" i="1" dirty="0" smtClean="0"/>
              <a:t>MP(18,-3), </a:t>
            </a:r>
            <a:r>
              <a:rPr lang="de-DE" sz="1400" i="1" dirty="0"/>
              <a:t>Radius </a:t>
            </a:r>
            <a:r>
              <a:rPr lang="de-DE" sz="1400" i="1" dirty="0" smtClean="0"/>
              <a:t>7)</a:t>
            </a:r>
            <a:endParaRPr lang="de-DE" sz="1400" i="1" dirty="0"/>
          </a:p>
          <a:p>
            <a:pPr marL="457200" indent="-457200"/>
            <a:r>
              <a:rPr lang="de-DE" sz="1400" i="1" dirty="0" smtClean="0"/>
              <a:t>könnte die Darstellung im Bereich von </a:t>
            </a:r>
          </a:p>
          <a:p>
            <a:pPr marL="457200" indent="-457200"/>
            <a:r>
              <a:rPr lang="de-DE" sz="1400" i="1" dirty="0" smtClean="0"/>
              <a:t>0&lt;= x &lt;= 40</a:t>
            </a:r>
          </a:p>
          <a:p>
            <a:pPr marL="457200" indent="-457200"/>
            <a:r>
              <a:rPr lang="de-DE" sz="1400" i="1" dirty="0" smtClean="0"/>
              <a:t>-10 &lt;=y &lt;= 24 </a:t>
            </a:r>
          </a:p>
          <a:p>
            <a:pPr marL="457200" indent="-457200"/>
            <a:r>
              <a:rPr lang="de-DE" sz="1400" i="1" dirty="0" smtClean="0"/>
              <a:t>So ähnlich wie abgebildet aussehen.</a:t>
            </a:r>
            <a:endParaRPr lang="de-DE" sz="1400" i="1" dirty="0"/>
          </a:p>
          <a:p>
            <a:pPr marL="457200" indent="-457200"/>
            <a:endParaRPr lang="de-DE" sz="1400" i="1" dirty="0"/>
          </a:p>
          <a:p>
            <a:pPr marL="457200" indent="-457200"/>
            <a:endParaRPr lang="de-DE" sz="1400" i="1" dirty="0" smtClean="0"/>
          </a:p>
          <a:p>
            <a:pPr marL="457200" indent="-457200"/>
            <a:endParaRPr lang="de-DE" sz="1400" i="1" dirty="0" smtClean="0"/>
          </a:p>
          <a:p>
            <a:pPr marL="457200" indent="-457200"/>
            <a:endParaRPr lang="de-DE" sz="1400" i="1" dirty="0">
              <a:solidFill>
                <a:srgbClr val="FF0000"/>
              </a:solidFill>
            </a:endParaRPr>
          </a:p>
          <a:p>
            <a:pPr marL="457200" indent="-457200"/>
            <a:endParaRPr lang="de-DE" sz="1400" i="1" dirty="0" smtClean="0">
              <a:solidFill>
                <a:srgbClr val="FF0000"/>
              </a:solidFill>
            </a:endParaRPr>
          </a:p>
        </p:txBody>
      </p:sp>
      <p:pic>
        <p:nvPicPr>
          <p:cNvPr id="2" name="Picture 1"/>
          <p:cNvPicPr>
            <a:picLocks noChangeAspect="1"/>
          </p:cNvPicPr>
          <p:nvPr/>
        </p:nvPicPr>
        <p:blipFill>
          <a:blip r:embed="rId3"/>
          <a:stretch>
            <a:fillRect/>
          </a:stretch>
        </p:blipFill>
        <p:spPr>
          <a:xfrm>
            <a:off x="3563888" y="2852936"/>
            <a:ext cx="3019425" cy="2838450"/>
          </a:xfrm>
          <a:prstGeom prst="rect">
            <a:avLst/>
          </a:prstGeom>
          <a:ln w="12700">
            <a:solidFill>
              <a:schemeClr val="accent1"/>
            </a:solidFill>
          </a:ln>
        </p:spPr>
      </p:pic>
      <p:pic>
        <p:nvPicPr>
          <p:cNvPr id="4" name="Picture 3"/>
          <p:cNvPicPr>
            <a:picLocks noChangeAspect="1"/>
          </p:cNvPicPr>
          <p:nvPr/>
        </p:nvPicPr>
        <p:blipFill>
          <a:blip r:embed="rId4"/>
          <a:stretch>
            <a:fillRect/>
          </a:stretch>
        </p:blipFill>
        <p:spPr>
          <a:xfrm>
            <a:off x="5724128" y="3543045"/>
            <a:ext cx="3209925" cy="2828925"/>
          </a:xfrm>
          <a:prstGeom prst="rect">
            <a:avLst/>
          </a:prstGeom>
          <a:ln w="12700">
            <a:solidFill>
              <a:schemeClr val="accent1"/>
            </a:solidFill>
          </a:ln>
        </p:spPr>
      </p:pic>
    </p:spTree>
    <p:extLst>
      <p:ext uri="{BB962C8B-B14F-4D97-AF65-F5344CB8AC3E}">
        <p14:creationId xmlns:p14="http://schemas.microsoft.com/office/powerpoint/2010/main" val="292260329"/>
      </p:ext>
    </p:extLst>
  </p:cSld>
  <p:clrMapOvr>
    <a:masterClrMapping/>
  </p:clrMapOvr>
  <p:transition>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21</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2. </a:t>
            </a:r>
            <a:r>
              <a:rPr lang="de-DE" sz="3600" dirty="0" smtClean="0"/>
              <a:t>Tipps </a:t>
            </a:r>
            <a:r>
              <a:rPr lang="de-DE" sz="3600" dirty="0"/>
              <a:t>zu Hausaufgabenserie </a:t>
            </a:r>
            <a:r>
              <a:rPr lang="de-DE" sz="3600" dirty="0" smtClean="0"/>
              <a:t>3</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192460" y="1557020"/>
            <a:ext cx="8686800" cy="5047536"/>
          </a:xfrm>
          <a:prstGeom prst="rect">
            <a:avLst/>
          </a:prstGeom>
          <a:noFill/>
          <a:ln w="12700" cap="sq">
            <a:noFill/>
            <a:miter lim="800000"/>
            <a:headEnd type="none" w="sm" len="sm"/>
            <a:tailEnd type="none" w="sm" len="sm"/>
          </a:ln>
        </p:spPr>
        <p:txBody>
          <a:bodyPr>
            <a:spAutoFit/>
          </a:bodyPr>
          <a:lstStyle/>
          <a:p>
            <a:pPr marL="457200" indent="-457200"/>
            <a:r>
              <a:rPr lang="de-DE" sz="1400" i="1" dirty="0" smtClean="0"/>
              <a:t>(</a:t>
            </a:r>
            <a:r>
              <a:rPr lang="de-DE" sz="1400" i="1" dirty="0"/>
              <a:t>a) Schreiben sie eine Funktion</a:t>
            </a:r>
          </a:p>
          <a:p>
            <a:pPr marL="457200" indent="-457200"/>
            <a:r>
              <a:rPr lang="de-DE" sz="1400" b="1" i="1" dirty="0" smtClean="0">
                <a:latin typeface="Consolas" panose="020B0609020204030204" pitchFamily="49" charset="0"/>
                <a:cs typeface="Consolas" panose="020B0609020204030204" pitchFamily="49" charset="0"/>
              </a:rPr>
              <a:t>	int </a:t>
            </a:r>
            <a:r>
              <a:rPr lang="de-DE" sz="1400" b="1" i="1" dirty="0" err="1">
                <a:latin typeface="Consolas" panose="020B0609020204030204" pitchFamily="49" charset="0"/>
                <a:cs typeface="Consolas" panose="020B0609020204030204" pitchFamily="49" charset="0"/>
              </a:rPr>
              <a:t>contained</a:t>
            </a:r>
            <a:r>
              <a:rPr lang="de-DE" sz="1400" b="1" i="1" dirty="0">
                <a:latin typeface="Consolas" panose="020B0609020204030204" pitchFamily="49" charset="0"/>
                <a:cs typeface="Consolas" panose="020B0609020204030204" pitchFamily="49" charset="0"/>
              </a:rPr>
              <a:t>(double x, double a, double b);</a:t>
            </a:r>
          </a:p>
          <a:p>
            <a:pPr marL="457200" indent="-457200"/>
            <a:r>
              <a:rPr lang="de-DE" sz="1400" i="1" dirty="0"/>
              <a:t>die eine 1 liefert, falls x in dem geschlossenen Intervall [a; b] liegt und sonst 0. </a:t>
            </a:r>
            <a:endParaRPr lang="de-DE" sz="1400" i="1" dirty="0" smtClean="0"/>
          </a:p>
          <a:p>
            <a:pPr marL="457200" indent="-457200"/>
            <a:r>
              <a:rPr lang="de-DE" sz="1400" i="1" dirty="0" smtClean="0"/>
              <a:t>(</a:t>
            </a:r>
            <a:r>
              <a:rPr lang="de-DE" sz="1400" b="1" i="1" dirty="0">
                <a:solidFill>
                  <a:srgbClr val="FF0000"/>
                </a:solidFill>
              </a:rPr>
              <a:t>Die </a:t>
            </a:r>
            <a:r>
              <a:rPr lang="de-DE" sz="1400" b="1" i="1" dirty="0" smtClean="0">
                <a:solidFill>
                  <a:srgbClr val="FF0000"/>
                </a:solidFill>
              </a:rPr>
              <a:t>Intervallgrenzen müssen </a:t>
            </a:r>
            <a:r>
              <a:rPr lang="de-DE" sz="1400" b="1" i="1" dirty="0">
                <a:solidFill>
                  <a:srgbClr val="FF0000"/>
                </a:solidFill>
              </a:rPr>
              <a:t>nicht notwendigerweise in der richtigen Reihenfolge angegeben </a:t>
            </a:r>
            <a:endParaRPr lang="de-DE" sz="1400" b="1" i="1" dirty="0" smtClean="0">
              <a:solidFill>
                <a:srgbClr val="FF0000"/>
              </a:solidFill>
            </a:endParaRPr>
          </a:p>
          <a:p>
            <a:pPr marL="457200" indent="-457200"/>
            <a:r>
              <a:rPr lang="de-DE" sz="1400" b="1" i="1" dirty="0" smtClean="0">
                <a:solidFill>
                  <a:srgbClr val="FF0000"/>
                </a:solidFill>
              </a:rPr>
              <a:t>sein</a:t>
            </a:r>
            <a:r>
              <a:rPr lang="de-DE" sz="1400" i="1" dirty="0" smtClean="0"/>
              <a:t>.) (3 Punkte)</a:t>
            </a:r>
            <a:endParaRPr lang="de-DE" sz="1400" i="1" dirty="0"/>
          </a:p>
          <a:p>
            <a:pPr marL="457200" indent="-457200"/>
            <a:r>
              <a:rPr lang="de-DE" sz="1400" i="1" dirty="0"/>
              <a:t>(b) Schreiben Sie eine Funktion</a:t>
            </a:r>
          </a:p>
          <a:p>
            <a:pPr marL="457200" indent="-457200"/>
            <a:r>
              <a:rPr lang="de-DE" sz="1400" b="1" i="1" dirty="0" smtClean="0">
                <a:latin typeface="Consolas" panose="020B0609020204030204" pitchFamily="49" charset="0"/>
                <a:cs typeface="Consolas" panose="020B0609020204030204" pitchFamily="49" charset="0"/>
              </a:rPr>
              <a:t>	int </a:t>
            </a:r>
            <a:r>
              <a:rPr lang="de-DE" sz="1400" b="1" i="1" dirty="0" err="1">
                <a:latin typeface="Consolas" panose="020B0609020204030204" pitchFamily="49" charset="0"/>
                <a:cs typeface="Consolas" panose="020B0609020204030204" pitchFamily="49" charset="0"/>
              </a:rPr>
              <a:t>line</a:t>
            </a:r>
            <a:r>
              <a:rPr lang="de-DE" sz="1400" b="1" i="1" dirty="0">
                <a:latin typeface="Consolas" panose="020B0609020204030204" pitchFamily="49" charset="0"/>
                <a:cs typeface="Consolas" panose="020B0609020204030204" pitchFamily="49" charset="0"/>
              </a:rPr>
              <a:t>(double x, double </a:t>
            </a:r>
            <a:r>
              <a:rPr lang="de-DE" sz="1400" b="1" i="1" dirty="0" smtClean="0">
                <a:latin typeface="Consolas" panose="020B0609020204030204" pitchFamily="49" charset="0"/>
                <a:cs typeface="Consolas" panose="020B0609020204030204" pitchFamily="49" charset="0"/>
              </a:rPr>
              <a:t>y, double </a:t>
            </a:r>
            <a:r>
              <a:rPr lang="de-DE" sz="1400" b="1" i="1" dirty="0" err="1">
                <a:latin typeface="Consolas" panose="020B0609020204030204" pitchFamily="49" charset="0"/>
                <a:cs typeface="Consolas" panose="020B0609020204030204" pitchFamily="49" charset="0"/>
              </a:rPr>
              <a:t>px</a:t>
            </a:r>
            <a:r>
              <a:rPr lang="de-DE" sz="1400" b="1" i="1" dirty="0">
                <a:latin typeface="Consolas" panose="020B0609020204030204" pitchFamily="49" charset="0"/>
                <a:cs typeface="Consolas" panose="020B0609020204030204" pitchFamily="49" charset="0"/>
              </a:rPr>
              <a:t>, double </a:t>
            </a:r>
            <a:r>
              <a:rPr lang="de-DE" sz="1400" b="1" i="1" dirty="0" err="1">
                <a:latin typeface="Consolas" panose="020B0609020204030204" pitchFamily="49" charset="0"/>
                <a:cs typeface="Consolas" panose="020B0609020204030204" pitchFamily="49" charset="0"/>
              </a:rPr>
              <a:t>py</a:t>
            </a:r>
            <a:r>
              <a:rPr lang="de-DE" sz="1400" b="1" i="1" dirty="0">
                <a:latin typeface="Consolas" panose="020B0609020204030204" pitchFamily="49" charset="0"/>
                <a:cs typeface="Consolas" panose="020B0609020204030204" pitchFamily="49" charset="0"/>
              </a:rPr>
              <a:t>, double </a:t>
            </a:r>
            <a:r>
              <a:rPr lang="de-DE" sz="1400" b="1" i="1" dirty="0" err="1">
                <a:latin typeface="Consolas" panose="020B0609020204030204" pitchFamily="49" charset="0"/>
                <a:cs typeface="Consolas" panose="020B0609020204030204" pitchFamily="49" charset="0"/>
              </a:rPr>
              <a:t>qx</a:t>
            </a:r>
            <a:r>
              <a:rPr lang="de-DE" sz="1400" b="1" i="1" dirty="0">
                <a:latin typeface="Consolas" panose="020B0609020204030204" pitchFamily="49" charset="0"/>
                <a:cs typeface="Consolas" panose="020B0609020204030204" pitchFamily="49" charset="0"/>
              </a:rPr>
              <a:t>, double </a:t>
            </a:r>
            <a:r>
              <a:rPr lang="de-DE" sz="1400" b="1" i="1" dirty="0" err="1">
                <a:latin typeface="Consolas" panose="020B0609020204030204" pitchFamily="49" charset="0"/>
                <a:cs typeface="Consolas" panose="020B0609020204030204" pitchFamily="49" charset="0"/>
              </a:rPr>
              <a:t>qy</a:t>
            </a:r>
            <a:r>
              <a:rPr lang="de-DE" sz="1400" b="1" i="1" dirty="0">
                <a:latin typeface="Consolas" panose="020B0609020204030204" pitchFamily="49" charset="0"/>
                <a:cs typeface="Consolas" panose="020B0609020204030204" pitchFamily="49" charset="0"/>
              </a:rPr>
              <a:t>);</a:t>
            </a:r>
          </a:p>
          <a:p>
            <a:pPr marL="457200" indent="-457200"/>
            <a:r>
              <a:rPr lang="de-DE" sz="1400" i="1" dirty="0"/>
              <a:t>die eine 1 liefert, falls der Abstand zwischen dem Punkt X = (x; y) und der Strecke PQ</a:t>
            </a:r>
          </a:p>
          <a:p>
            <a:pPr marL="457200" indent="-457200"/>
            <a:r>
              <a:rPr lang="de-DE" sz="1400" i="1" dirty="0"/>
              <a:t>kleiner als 0.5 ist und sonst 0. (Hierbei gilt: P = (</a:t>
            </a:r>
            <a:r>
              <a:rPr lang="de-DE" sz="1400" i="1" dirty="0" err="1"/>
              <a:t>px</a:t>
            </a:r>
            <a:r>
              <a:rPr lang="de-DE" sz="1400" i="1" dirty="0"/>
              <a:t>; </a:t>
            </a:r>
            <a:r>
              <a:rPr lang="de-DE" sz="1400" i="1" dirty="0" err="1"/>
              <a:t>py</a:t>
            </a:r>
            <a:r>
              <a:rPr lang="de-DE" sz="1400" i="1" dirty="0"/>
              <a:t>);Q = (</a:t>
            </a:r>
            <a:r>
              <a:rPr lang="de-DE" sz="1400" i="1" dirty="0" err="1"/>
              <a:t>qx</a:t>
            </a:r>
            <a:r>
              <a:rPr lang="de-DE" sz="1400" i="1" dirty="0"/>
              <a:t>; </a:t>
            </a:r>
            <a:r>
              <a:rPr lang="de-DE" sz="1400" i="1" dirty="0" err="1"/>
              <a:t>qy</a:t>
            </a:r>
            <a:r>
              <a:rPr lang="de-DE" sz="1400" i="1" dirty="0"/>
              <a:t>)). </a:t>
            </a:r>
            <a:endParaRPr lang="de-DE" sz="1400" i="1" dirty="0" smtClean="0"/>
          </a:p>
          <a:p>
            <a:pPr marL="457200" indent="-457200"/>
            <a:r>
              <a:rPr lang="de-DE" sz="1400" i="1" dirty="0" smtClean="0"/>
              <a:t>Hinweis</a:t>
            </a:r>
            <a:r>
              <a:rPr lang="de-DE" sz="1400" i="1" dirty="0"/>
              <a:t>: Sei </a:t>
            </a:r>
            <a:r>
              <a:rPr lang="de-DE" sz="1400" i="1" dirty="0" err="1"/>
              <a:t>ax</a:t>
            </a:r>
            <a:r>
              <a:rPr lang="de-DE" sz="1400" i="1" dirty="0"/>
              <a:t> + </a:t>
            </a:r>
            <a:r>
              <a:rPr lang="de-DE" sz="1400" i="1" dirty="0" err="1"/>
              <a:t>by</a:t>
            </a:r>
            <a:r>
              <a:rPr lang="de-DE" sz="1400" i="1" dirty="0"/>
              <a:t> + c = 0 die Koordinatenform der Geraden, die durch die Punkte</a:t>
            </a:r>
          </a:p>
          <a:p>
            <a:pPr marL="457200" indent="-457200"/>
            <a:r>
              <a:rPr lang="de-DE" sz="1400" i="1" dirty="0"/>
              <a:t>P;Q </a:t>
            </a:r>
            <a:r>
              <a:rPr lang="de-DE" sz="1400" i="1" dirty="0" smtClean="0"/>
              <a:t>definiert </a:t>
            </a:r>
            <a:r>
              <a:rPr lang="de-DE" sz="1400" i="1" dirty="0"/>
              <a:t>ist. Dann ist d = </a:t>
            </a:r>
            <a:r>
              <a:rPr lang="de-DE" sz="1400" i="1" dirty="0" err="1" smtClean="0"/>
              <a:t>ax</a:t>
            </a:r>
            <a:r>
              <a:rPr lang="de-DE" sz="1400" i="1" dirty="0" smtClean="0"/>
              <a:t> </a:t>
            </a:r>
            <a:r>
              <a:rPr lang="de-DE" sz="1400" i="1" dirty="0"/>
              <a:t>+ </a:t>
            </a:r>
            <a:r>
              <a:rPr lang="de-DE" sz="1400" i="1" dirty="0" err="1" smtClean="0"/>
              <a:t>by</a:t>
            </a:r>
            <a:r>
              <a:rPr lang="de-DE" sz="1400" i="1" dirty="0" smtClean="0"/>
              <a:t> </a:t>
            </a:r>
            <a:r>
              <a:rPr lang="de-DE" sz="1400" i="1" dirty="0"/>
              <a:t>+ c der Abstand eines Punktes (</a:t>
            </a:r>
            <a:r>
              <a:rPr lang="de-DE" sz="1400" i="1" dirty="0" smtClean="0"/>
              <a:t>x; y) </a:t>
            </a:r>
            <a:r>
              <a:rPr lang="de-DE" sz="1400" i="1" dirty="0"/>
              <a:t>von </a:t>
            </a:r>
            <a:r>
              <a:rPr lang="de-DE" sz="1400" i="1" dirty="0" smtClean="0"/>
              <a:t>dieser Geraden. </a:t>
            </a:r>
          </a:p>
          <a:p>
            <a:pPr marL="457200" indent="-457200"/>
            <a:r>
              <a:rPr lang="de-DE" sz="1400" i="1" dirty="0" smtClean="0"/>
              <a:t>(5 Punkte</a:t>
            </a:r>
            <a:r>
              <a:rPr lang="de-DE" sz="1400" i="1" dirty="0"/>
              <a:t>) </a:t>
            </a:r>
            <a:endParaRPr lang="de-DE" sz="1400" i="1" dirty="0" smtClean="0"/>
          </a:p>
          <a:p>
            <a:pPr marL="457200" indent="-457200"/>
            <a:r>
              <a:rPr lang="de-DE" sz="1400" i="1" dirty="0" smtClean="0"/>
              <a:t>Koordinatenform </a:t>
            </a:r>
            <a:r>
              <a:rPr lang="de-DE" sz="1400" i="1" dirty="0"/>
              <a:t>der Geradengleichung </a:t>
            </a:r>
            <a:r>
              <a:rPr lang="de-DE" sz="1400" i="1" dirty="0" err="1"/>
              <a:t>ay</a:t>
            </a:r>
            <a:r>
              <a:rPr lang="de-DE" sz="1400" i="1" dirty="0"/>
              <a:t> + </a:t>
            </a:r>
            <a:r>
              <a:rPr lang="de-DE" sz="1400" i="1" dirty="0" err="1" smtClean="0"/>
              <a:t>bx</a:t>
            </a:r>
            <a:r>
              <a:rPr lang="de-DE" sz="1400" i="1" dirty="0" smtClean="0"/>
              <a:t> + c = d  (Durch Einsetzen von x und y ergeben sich für d</a:t>
            </a:r>
          </a:p>
          <a:p>
            <a:pPr marL="457200" indent="-457200"/>
            <a:r>
              <a:rPr lang="de-DE" sz="1400" i="1" dirty="0" smtClean="0"/>
              <a:t>Werte !=0, die ein Vielfaches des Vektors (</a:t>
            </a:r>
            <a:r>
              <a:rPr lang="de-DE" sz="1400" i="1" dirty="0" err="1" smtClean="0"/>
              <a:t>a,b</a:t>
            </a:r>
            <a:r>
              <a:rPr lang="de-DE" sz="1400" i="1" dirty="0" smtClean="0"/>
              <a:t>) ergeben, der senkrecht auf der Geraden steht. Das </a:t>
            </a:r>
          </a:p>
          <a:p>
            <a:pPr marL="457200" indent="-457200"/>
            <a:r>
              <a:rPr lang="de-DE" sz="1400" i="1" dirty="0" smtClean="0"/>
              <a:t>Vorzeichen von d gibt die Seite der Geraden an )</a:t>
            </a:r>
          </a:p>
          <a:p>
            <a:pPr marL="457200" indent="-457200"/>
            <a:r>
              <a:rPr lang="de-DE" sz="1400" i="1" dirty="0"/>
              <a:t>		 </a:t>
            </a:r>
            <a:r>
              <a:rPr lang="de-DE" sz="1400" i="1" dirty="0" err="1" smtClean="0"/>
              <a:t>nx</a:t>
            </a:r>
            <a:r>
              <a:rPr lang="de-DE" sz="1400" i="1" dirty="0" smtClean="0"/>
              <a:t> = (</a:t>
            </a:r>
            <a:r>
              <a:rPr lang="de-DE" sz="1400" i="1" dirty="0" err="1" smtClean="0"/>
              <a:t>py</a:t>
            </a:r>
            <a:r>
              <a:rPr lang="de-DE" sz="1400" i="1" dirty="0" smtClean="0"/>
              <a:t> – </a:t>
            </a:r>
            <a:r>
              <a:rPr lang="de-DE" sz="1400" i="1" dirty="0" err="1" smtClean="0"/>
              <a:t>qy</a:t>
            </a:r>
            <a:r>
              <a:rPr lang="de-DE" sz="1400" i="1" dirty="0" smtClean="0"/>
              <a:t>);</a:t>
            </a:r>
            <a:endParaRPr lang="de-DE" sz="1400" i="1" dirty="0"/>
          </a:p>
          <a:p>
            <a:pPr marL="457200" indent="-457200"/>
            <a:r>
              <a:rPr lang="de-DE" sz="1400" i="1" dirty="0"/>
              <a:t>		 </a:t>
            </a:r>
            <a:r>
              <a:rPr lang="de-DE" sz="1400" i="1" dirty="0" err="1" smtClean="0"/>
              <a:t>ny</a:t>
            </a:r>
            <a:r>
              <a:rPr lang="de-DE" sz="1400" i="1" dirty="0" smtClean="0"/>
              <a:t> </a:t>
            </a:r>
            <a:r>
              <a:rPr lang="de-DE" sz="1400" i="1" dirty="0"/>
              <a:t>= </a:t>
            </a:r>
            <a:r>
              <a:rPr lang="de-DE" sz="1400" i="1" dirty="0" smtClean="0"/>
              <a:t>(</a:t>
            </a:r>
            <a:r>
              <a:rPr lang="de-DE" sz="1400" i="1" dirty="0" err="1" smtClean="0"/>
              <a:t>qx</a:t>
            </a:r>
            <a:r>
              <a:rPr lang="de-DE" sz="1400" i="1" dirty="0" smtClean="0"/>
              <a:t> – </a:t>
            </a:r>
            <a:r>
              <a:rPr lang="de-DE" sz="1400" i="1" dirty="0" err="1" smtClean="0"/>
              <a:t>px</a:t>
            </a:r>
            <a:r>
              <a:rPr lang="de-DE" sz="1400" i="1" dirty="0" smtClean="0"/>
              <a:t>);</a:t>
            </a:r>
          </a:p>
          <a:p>
            <a:pPr marL="457200" indent="-457200"/>
            <a:r>
              <a:rPr lang="de-DE" sz="1400" i="1" dirty="0"/>
              <a:t>	</a:t>
            </a:r>
            <a:r>
              <a:rPr lang="de-DE" sz="1400" i="1" dirty="0" smtClean="0"/>
              <a:t>	 l = </a:t>
            </a:r>
            <a:r>
              <a:rPr lang="de-DE" sz="1400" i="1" dirty="0" err="1" smtClean="0"/>
              <a:t>sqrt</a:t>
            </a:r>
            <a:r>
              <a:rPr lang="de-DE" sz="1400" i="1" dirty="0" smtClean="0"/>
              <a:t>(</a:t>
            </a:r>
            <a:r>
              <a:rPr lang="de-DE" sz="1400" i="1" dirty="0" err="1" smtClean="0"/>
              <a:t>nx</a:t>
            </a:r>
            <a:r>
              <a:rPr lang="de-DE" sz="1400" i="1" dirty="0" smtClean="0"/>
              <a:t>*</a:t>
            </a:r>
            <a:r>
              <a:rPr lang="de-DE" sz="1400" i="1" dirty="0" err="1" smtClean="0"/>
              <a:t>nx+ny</a:t>
            </a:r>
            <a:r>
              <a:rPr lang="de-DE" sz="1400" i="1" dirty="0" smtClean="0"/>
              <a:t>*</a:t>
            </a:r>
            <a:r>
              <a:rPr lang="de-DE" sz="1400" i="1" dirty="0" err="1" smtClean="0"/>
              <a:t>ny</a:t>
            </a:r>
            <a:r>
              <a:rPr lang="de-DE" sz="1400" i="1" dirty="0" smtClean="0"/>
              <a:t>);</a:t>
            </a:r>
          </a:p>
          <a:p>
            <a:pPr marL="457200" indent="-457200"/>
            <a:r>
              <a:rPr lang="de-DE" sz="1400" i="1" dirty="0"/>
              <a:t>	</a:t>
            </a:r>
            <a:r>
              <a:rPr lang="de-DE" sz="1400" i="1" dirty="0" smtClean="0"/>
              <a:t>	 a = </a:t>
            </a:r>
            <a:r>
              <a:rPr lang="de-DE" sz="1400" i="1" dirty="0" err="1" smtClean="0"/>
              <a:t>nx</a:t>
            </a:r>
            <a:r>
              <a:rPr lang="de-DE" sz="1400" i="1" dirty="0" smtClean="0"/>
              <a:t>/l; b= </a:t>
            </a:r>
            <a:r>
              <a:rPr lang="de-DE" sz="1400" i="1" dirty="0" err="1" smtClean="0"/>
              <a:t>ny</a:t>
            </a:r>
            <a:r>
              <a:rPr lang="de-DE" sz="1400" i="1" dirty="0" smtClean="0"/>
              <a:t>/l;</a:t>
            </a:r>
            <a:endParaRPr lang="de-DE" sz="1400" i="1" dirty="0"/>
          </a:p>
          <a:p>
            <a:pPr marL="457200" indent="-457200"/>
            <a:r>
              <a:rPr lang="de-DE" sz="1400" i="1" dirty="0"/>
              <a:t>		 c = </a:t>
            </a:r>
            <a:r>
              <a:rPr lang="de-DE" sz="1400" i="1" dirty="0" smtClean="0"/>
              <a:t>-(a*</a:t>
            </a:r>
            <a:r>
              <a:rPr lang="de-DE" sz="1400" i="1" dirty="0" err="1" smtClean="0"/>
              <a:t>px</a:t>
            </a:r>
            <a:r>
              <a:rPr lang="de-DE" sz="1400" i="1" dirty="0" smtClean="0"/>
              <a:t> +b*</a:t>
            </a:r>
            <a:r>
              <a:rPr lang="de-DE" sz="1400" i="1" dirty="0" err="1" smtClean="0"/>
              <a:t>py</a:t>
            </a:r>
            <a:r>
              <a:rPr lang="de-DE" sz="1400" i="1" dirty="0" smtClean="0"/>
              <a:t>); </a:t>
            </a:r>
          </a:p>
          <a:p>
            <a:pPr marL="457200" indent="-457200"/>
            <a:endParaRPr lang="de-DE" sz="1400" i="1" dirty="0" smtClean="0"/>
          </a:p>
          <a:p>
            <a:pPr marL="457200" indent="-457200"/>
            <a:r>
              <a:rPr lang="de-DE" sz="1400" i="1" dirty="0" smtClean="0"/>
              <a:t>(c) </a:t>
            </a:r>
            <a:r>
              <a:rPr lang="de-DE" sz="1400" i="1" dirty="0" smtClean="0">
                <a:latin typeface="Consolas" panose="020B0609020204030204" pitchFamily="49" charset="0"/>
                <a:cs typeface="Consolas" panose="020B0609020204030204" pitchFamily="49" charset="0"/>
              </a:rPr>
              <a:t>	</a:t>
            </a:r>
            <a:r>
              <a:rPr lang="de-DE" sz="1400" b="1" i="1" dirty="0" smtClean="0">
                <a:latin typeface="Consolas" panose="020B0609020204030204" pitchFamily="49" charset="0"/>
                <a:cs typeface="Consolas" panose="020B0609020204030204" pitchFamily="49" charset="0"/>
              </a:rPr>
              <a:t>int </a:t>
            </a:r>
            <a:r>
              <a:rPr lang="de-DE" sz="1400" b="1" i="1" dirty="0" err="1" smtClean="0">
                <a:latin typeface="Consolas" panose="020B0609020204030204" pitchFamily="49" charset="0"/>
                <a:cs typeface="Consolas" panose="020B0609020204030204" pitchFamily="49" charset="0"/>
              </a:rPr>
              <a:t>rectangle</a:t>
            </a:r>
            <a:r>
              <a:rPr lang="de-DE" sz="1400" b="1" i="1" dirty="0" smtClean="0">
                <a:latin typeface="Consolas" panose="020B0609020204030204" pitchFamily="49" charset="0"/>
                <a:cs typeface="Consolas" panose="020B0609020204030204" pitchFamily="49" charset="0"/>
              </a:rPr>
              <a:t>(double x, double y, double lx, double </a:t>
            </a:r>
            <a:r>
              <a:rPr lang="de-DE" sz="1400" b="1" i="1" dirty="0" err="1" smtClean="0">
                <a:latin typeface="Consolas" panose="020B0609020204030204" pitchFamily="49" charset="0"/>
                <a:cs typeface="Consolas" panose="020B0609020204030204" pitchFamily="49" charset="0"/>
              </a:rPr>
              <a:t>uy</a:t>
            </a:r>
            <a:r>
              <a:rPr lang="de-DE" sz="1400" b="1" i="1" dirty="0" smtClean="0">
                <a:latin typeface="Consolas" panose="020B0609020204030204" pitchFamily="49" charset="0"/>
                <a:cs typeface="Consolas" panose="020B0609020204030204" pitchFamily="49" charset="0"/>
              </a:rPr>
              <a:t>, double </a:t>
            </a:r>
            <a:r>
              <a:rPr lang="de-DE" sz="1400" b="1" i="1" dirty="0" err="1" smtClean="0">
                <a:latin typeface="Consolas" panose="020B0609020204030204" pitchFamily="49" charset="0"/>
                <a:cs typeface="Consolas" panose="020B0609020204030204" pitchFamily="49" charset="0"/>
              </a:rPr>
              <a:t>rx</a:t>
            </a:r>
            <a:r>
              <a:rPr lang="de-DE" sz="1400" b="1" i="1" dirty="0" smtClean="0">
                <a:latin typeface="Consolas" panose="020B0609020204030204" pitchFamily="49" charset="0"/>
                <a:cs typeface="Consolas" panose="020B0609020204030204" pitchFamily="49" charset="0"/>
              </a:rPr>
              <a:t>, double </a:t>
            </a:r>
            <a:r>
              <a:rPr lang="de-DE" sz="1400" b="1" i="1" dirty="0" err="1" smtClean="0">
                <a:latin typeface="Consolas" panose="020B0609020204030204" pitchFamily="49" charset="0"/>
                <a:cs typeface="Consolas" panose="020B0609020204030204" pitchFamily="49" charset="0"/>
              </a:rPr>
              <a:t>oy</a:t>
            </a:r>
            <a:r>
              <a:rPr lang="de-DE" sz="1400" b="1" i="1" dirty="0" smtClean="0">
                <a:latin typeface="Consolas" panose="020B0609020204030204" pitchFamily="49" charset="0"/>
                <a:cs typeface="Consolas" panose="020B0609020204030204" pitchFamily="49" charset="0"/>
              </a:rPr>
              <a:t>);</a:t>
            </a:r>
          </a:p>
          <a:p>
            <a:pPr marL="457200" indent="-457200"/>
            <a:r>
              <a:rPr lang="de-DE" sz="1400" b="1" i="1" dirty="0" smtClean="0">
                <a:solidFill>
                  <a:srgbClr val="FF0000"/>
                </a:solidFill>
              </a:rPr>
              <a:t>Ein Rechteck besteht aus 4 Linien!</a:t>
            </a:r>
            <a:endParaRPr lang="de-DE" sz="1400" b="1" i="1" dirty="0">
              <a:solidFill>
                <a:srgbClr val="FF0000"/>
              </a:solidFill>
            </a:endParaRPr>
          </a:p>
        </p:txBody>
      </p:sp>
      <p:pic>
        <p:nvPicPr>
          <p:cNvPr id="1026" name="Picture 2" descr="https://upload.wikimedia.org/wikipedia/commons/thumb/8/82/Line_equation_qtl5.svg/560px-Line_equation_qtl5.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9391" y="4725143"/>
            <a:ext cx="151216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236296" y="5034371"/>
            <a:ext cx="1018227" cy="461665"/>
          </a:xfrm>
          <a:prstGeom prst="rect">
            <a:avLst/>
          </a:prstGeom>
          <a:noFill/>
          <a:ln>
            <a:solidFill>
              <a:srgbClr val="00B0F0"/>
            </a:solidFill>
          </a:ln>
        </p:spPr>
        <p:txBody>
          <a:bodyPr wrap="none" rtlCol="0">
            <a:spAutoFit/>
          </a:bodyPr>
          <a:lstStyle/>
          <a:p>
            <a:r>
              <a:rPr lang="de-DE" sz="800" dirty="0" smtClean="0"/>
              <a:t>Bild:</a:t>
            </a:r>
          </a:p>
          <a:p>
            <a:r>
              <a:rPr lang="de-DE" sz="800" dirty="0" smtClean="0"/>
              <a:t>Quelle: Wikipedia</a:t>
            </a:r>
          </a:p>
          <a:p>
            <a:r>
              <a:rPr lang="de-DE" sz="800" dirty="0" smtClean="0"/>
              <a:t>„Koordinatenform“</a:t>
            </a:r>
            <a:endParaRPr lang="de-DE" sz="800" dirty="0"/>
          </a:p>
        </p:txBody>
      </p:sp>
    </p:spTree>
    <p:extLst>
      <p:ext uri="{BB962C8B-B14F-4D97-AF65-F5344CB8AC3E}">
        <p14:creationId xmlns:p14="http://schemas.microsoft.com/office/powerpoint/2010/main" val="2245338469"/>
      </p:ext>
    </p:extLst>
  </p:cSld>
  <p:clrMapOvr>
    <a:masterClrMapping/>
  </p:clrMapOvr>
  <p:transition>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0"/>
          </p:nvPr>
        </p:nvSpPr>
        <p:spPr>
          <a:xfrm>
            <a:off x="685800" y="6400800"/>
            <a:ext cx="7054552" cy="304800"/>
          </a:xfrm>
          <a:noFill/>
        </p:spPr>
        <p:txBody>
          <a:bodyPr/>
          <a:lstStyle/>
          <a:p>
            <a:r>
              <a:rPr lang="de-DE" smtClean="0"/>
              <a:t>Imperative Programmierung - 6.Übung</a:t>
            </a:r>
            <a:endParaRPr lang="en-US" dirty="0" smtClean="0"/>
          </a:p>
        </p:txBody>
      </p:sp>
      <p:sp>
        <p:nvSpPr>
          <p:cNvPr id="7171" name="Slide Number Placeholder 3"/>
          <p:cNvSpPr>
            <a:spLocks noGrp="1"/>
          </p:cNvSpPr>
          <p:nvPr>
            <p:ph type="sldNum" sz="quarter" idx="11"/>
          </p:nvPr>
        </p:nvSpPr>
        <p:spPr>
          <a:noFill/>
        </p:spPr>
        <p:txBody>
          <a:bodyPr/>
          <a:lstStyle/>
          <a:p>
            <a:fld id="{45D23BE4-3751-45B9-BDA2-2288243D5CFD}" type="slidenum">
              <a:rPr lang="en-US" smtClean="0"/>
              <a:pPr/>
              <a:t>22</a:t>
            </a:fld>
            <a:endParaRPr lang="en-US" sz="1400" smtClean="0"/>
          </a:p>
        </p:txBody>
      </p:sp>
      <p:sp>
        <p:nvSpPr>
          <p:cNvPr id="7172" name="Rectangle 2"/>
          <p:cNvSpPr>
            <a:spLocks noGrp="1" noChangeArrowheads="1"/>
          </p:cNvSpPr>
          <p:nvPr>
            <p:ph type="title"/>
          </p:nvPr>
        </p:nvSpPr>
        <p:spPr/>
        <p:txBody>
          <a:bodyPr/>
          <a:lstStyle/>
          <a:p>
            <a:r>
              <a:rPr lang="de-DE" sz="3600" dirty="0"/>
              <a:t>3</a:t>
            </a:r>
            <a:r>
              <a:rPr lang="de-DE" sz="3600" dirty="0" smtClean="0"/>
              <a:t>. Funktionen</a:t>
            </a:r>
            <a:endParaRPr lang="de-DE" i="1" dirty="0" smtClean="0">
              <a:solidFill>
                <a:schemeClr val="tx1"/>
              </a:solidFill>
              <a:latin typeface="Times" pitchFamily="18" charset="0"/>
            </a:endParaRPr>
          </a:p>
        </p:txBody>
      </p:sp>
      <p:sp>
        <p:nvSpPr>
          <p:cNvPr id="7173" name="Text Box 3"/>
          <p:cNvSpPr txBox="1">
            <a:spLocks noChangeArrowheads="1"/>
          </p:cNvSpPr>
          <p:nvPr/>
        </p:nvSpPr>
        <p:spPr bwMode="auto">
          <a:xfrm>
            <a:off x="105345" y="1041023"/>
            <a:ext cx="8857109" cy="5755422"/>
          </a:xfrm>
          <a:prstGeom prst="rect">
            <a:avLst/>
          </a:prstGeom>
          <a:noFill/>
          <a:ln w="12700" cap="sq">
            <a:noFill/>
            <a:miter lim="800000"/>
            <a:headEnd type="none" w="sm" len="sm"/>
            <a:tailEnd type="none" w="sm" len="sm"/>
          </a:ln>
        </p:spPr>
        <p:txBody>
          <a:bodyPr wrap="square">
            <a:spAutoFit/>
          </a:bodyPr>
          <a:lstStyle/>
          <a:p>
            <a:r>
              <a:rPr lang="de-DE" sz="1600" dirty="0">
                <a:solidFill>
                  <a:srgbClr val="000000"/>
                </a:solidFill>
                <a:latin typeface="Arial" panose="020B0604020202020204" pitchFamily="34" charset="0"/>
                <a:cs typeface="Arial" panose="020B0604020202020204" pitchFamily="34" charset="0"/>
              </a:rPr>
              <a:t>Blöcke mit Namen können in c als Funktionen aufgefasst werden.</a:t>
            </a:r>
          </a:p>
          <a:p>
            <a:r>
              <a:rPr lang="de-DE" sz="1600" dirty="0">
                <a:solidFill>
                  <a:srgbClr val="FF0000"/>
                </a:solidFill>
                <a:latin typeface="Arial" panose="020B0604020202020204" pitchFamily="34" charset="0"/>
                <a:cs typeface="Arial" panose="020B0604020202020204" pitchFamily="34" charset="0"/>
              </a:rPr>
              <a:t>Sie können über den Funktionsnamen Werte liefern.</a:t>
            </a:r>
          </a:p>
          <a:p>
            <a:r>
              <a:rPr lang="de-DE" sz="1600" dirty="0">
                <a:solidFill>
                  <a:srgbClr val="0070C0"/>
                </a:solidFill>
                <a:latin typeface="Arial" panose="020B0604020202020204" pitchFamily="34" charset="0"/>
                <a:cs typeface="Arial" panose="020B0604020202020204" pitchFamily="34" charset="0"/>
              </a:rPr>
              <a:t>Es können Parameter an den Block übergeben werden.</a:t>
            </a:r>
          </a:p>
          <a:p>
            <a:r>
              <a:rPr lang="de-DE" sz="1600" dirty="0" smtClean="0">
                <a:solidFill>
                  <a:srgbClr val="000000"/>
                </a:solidFill>
                <a:latin typeface="Arial" panose="020B0604020202020204" pitchFamily="34" charset="0"/>
                <a:cs typeface="Arial" panose="020B0604020202020204" pitchFamily="34" charset="0"/>
              </a:rPr>
              <a:t>Beispiel Berechnung Schuhgröße alt:</a:t>
            </a:r>
          </a:p>
          <a:p>
            <a:pPr>
              <a:buFontTx/>
              <a:buNone/>
            </a:pPr>
            <a:r>
              <a:rPr lang="en-US" sz="1000" dirty="0" err="1" smtClean="0">
                <a:solidFill>
                  <a:schemeClr val="accent5">
                    <a:lumMod val="75000"/>
                  </a:schemeClr>
                </a:solidFill>
                <a:latin typeface="Consolas" pitchFamily="49" charset="0"/>
                <a:cs typeface="Consolas" pitchFamily="49" charset="0"/>
              </a:rPr>
              <a:t>int</a:t>
            </a:r>
            <a:r>
              <a:rPr lang="en-US" sz="1000" dirty="0" smtClean="0">
                <a:solidFill>
                  <a:schemeClr val="accent5">
                    <a:lumMod val="75000"/>
                  </a:schemeClr>
                </a:solidFill>
                <a:latin typeface="Consolas" pitchFamily="49" charset="0"/>
                <a:cs typeface="Consolas" pitchFamily="49" charset="0"/>
              </a:rPr>
              <a:t> </a:t>
            </a:r>
            <a:r>
              <a:rPr lang="en-US" sz="1000" dirty="0" err="1">
                <a:solidFill>
                  <a:schemeClr val="accent5">
                    <a:lumMod val="75000"/>
                  </a:schemeClr>
                </a:solidFill>
                <a:latin typeface="Consolas" pitchFamily="49" charset="0"/>
                <a:cs typeface="Consolas" pitchFamily="49" charset="0"/>
              </a:rPr>
              <a:t>fusslaenge</a:t>
            </a:r>
            <a:r>
              <a:rPr lang="en-US" sz="1000" dirty="0" smtClean="0">
                <a:solidFill>
                  <a:schemeClr val="accent5">
                    <a:lumMod val="75000"/>
                  </a:schemeClr>
                </a:solidFill>
                <a:latin typeface="Consolas" pitchFamily="49" charset="0"/>
                <a:cs typeface="Consolas" pitchFamily="49" charset="0"/>
              </a:rPr>
              <a:t>;</a:t>
            </a:r>
            <a:endParaRPr lang="en-US" sz="1000" dirty="0">
              <a:solidFill>
                <a:schemeClr val="accent5">
                  <a:lumMod val="75000"/>
                </a:schemeClr>
              </a:solidFill>
              <a:latin typeface="Consolas" pitchFamily="49" charset="0"/>
              <a:cs typeface="Consolas" pitchFamily="49" charset="0"/>
            </a:endParaRPr>
          </a:p>
          <a:p>
            <a:pPr>
              <a:buFontTx/>
              <a:buNone/>
            </a:pPr>
            <a:r>
              <a:rPr lang="en-US" sz="1000" dirty="0" err="1">
                <a:solidFill>
                  <a:schemeClr val="accent5">
                    <a:lumMod val="75000"/>
                  </a:schemeClr>
                </a:solidFill>
                <a:latin typeface="Consolas" pitchFamily="49" charset="0"/>
                <a:cs typeface="Consolas" pitchFamily="49" charset="0"/>
              </a:rPr>
              <a:t>schuhgroesse_de</a:t>
            </a:r>
            <a:r>
              <a:rPr lang="en-US" sz="1000" dirty="0">
                <a:solidFill>
                  <a:schemeClr val="accent5">
                    <a:lumMod val="75000"/>
                  </a:schemeClr>
                </a:solidFill>
                <a:latin typeface="Consolas" pitchFamily="49" charset="0"/>
                <a:cs typeface="Consolas" pitchFamily="49" charset="0"/>
              </a:rPr>
              <a:t>() {</a:t>
            </a:r>
          </a:p>
          <a:p>
            <a:pPr>
              <a:buFontTx/>
              <a:buNone/>
            </a:pPr>
            <a:r>
              <a:rPr lang="en-US" sz="1000" dirty="0">
                <a:solidFill>
                  <a:schemeClr val="accent5">
                    <a:lumMod val="75000"/>
                  </a:schemeClr>
                </a:solidFill>
                <a:latin typeface="Consolas" pitchFamily="49" charset="0"/>
                <a:cs typeface="Consolas" pitchFamily="49" charset="0"/>
              </a:rPr>
              <a:t>	float </a:t>
            </a:r>
            <a:r>
              <a:rPr lang="en-US" sz="1000" dirty="0" err="1">
                <a:solidFill>
                  <a:schemeClr val="accent5">
                    <a:lumMod val="75000"/>
                  </a:schemeClr>
                </a:solidFill>
                <a:latin typeface="Consolas" pitchFamily="49" charset="0"/>
                <a:cs typeface="Consolas" pitchFamily="49" charset="0"/>
              </a:rPr>
              <a:t>schuhgroesse</a:t>
            </a:r>
            <a:r>
              <a:rPr lang="en-US" sz="1000" dirty="0">
                <a:solidFill>
                  <a:schemeClr val="accent5">
                    <a:lumMod val="75000"/>
                  </a:schemeClr>
                </a:solidFill>
                <a:latin typeface="Consolas" pitchFamily="49" charset="0"/>
                <a:cs typeface="Consolas" pitchFamily="49" charset="0"/>
              </a:rPr>
              <a:t> = (</a:t>
            </a:r>
            <a:r>
              <a:rPr lang="en-US" sz="1000" dirty="0" err="1">
                <a:solidFill>
                  <a:schemeClr val="accent5">
                    <a:lumMod val="75000"/>
                  </a:schemeClr>
                </a:solidFill>
                <a:latin typeface="Consolas" pitchFamily="49" charset="0"/>
                <a:cs typeface="Consolas" pitchFamily="49" charset="0"/>
              </a:rPr>
              <a:t>int</a:t>
            </a:r>
            <a:r>
              <a:rPr lang="en-US" sz="1000" dirty="0">
                <a:solidFill>
                  <a:schemeClr val="accent5">
                    <a:lumMod val="75000"/>
                  </a:schemeClr>
                </a:solidFill>
                <a:latin typeface="Consolas" pitchFamily="49" charset="0"/>
                <a:cs typeface="Consolas" pitchFamily="49" charset="0"/>
              </a:rPr>
              <a:t>)((</a:t>
            </a:r>
            <a:r>
              <a:rPr lang="en-US" sz="1000" dirty="0" err="1">
                <a:solidFill>
                  <a:schemeClr val="accent5">
                    <a:lumMod val="75000"/>
                  </a:schemeClr>
                </a:solidFill>
                <a:latin typeface="Consolas" pitchFamily="49" charset="0"/>
                <a:cs typeface="Consolas" pitchFamily="49" charset="0"/>
              </a:rPr>
              <a:t>fusslaenge</a:t>
            </a:r>
            <a:r>
              <a:rPr lang="en-US" sz="1000" dirty="0">
                <a:solidFill>
                  <a:schemeClr val="accent5">
                    <a:lumMod val="75000"/>
                  </a:schemeClr>
                </a:solidFill>
                <a:latin typeface="Consolas" pitchFamily="49" charset="0"/>
                <a:cs typeface="Consolas" pitchFamily="49" charset="0"/>
              </a:rPr>
              <a:t> + 1.54)/0.667);</a:t>
            </a:r>
          </a:p>
          <a:p>
            <a:pPr>
              <a:buFontTx/>
              <a:buNone/>
            </a:pPr>
            <a:r>
              <a:rPr lang="en-US" sz="1000" dirty="0">
                <a:solidFill>
                  <a:schemeClr val="accent5">
                    <a:lumMod val="75000"/>
                  </a:schemeClr>
                </a:solidFill>
                <a:latin typeface="Consolas" pitchFamily="49" charset="0"/>
                <a:cs typeface="Consolas" pitchFamily="49" charset="0"/>
              </a:rPr>
              <a:t>	</a:t>
            </a:r>
            <a:r>
              <a:rPr lang="en-US" sz="1000" dirty="0" err="1">
                <a:solidFill>
                  <a:schemeClr val="accent5">
                    <a:lumMod val="75000"/>
                  </a:schemeClr>
                </a:solidFill>
                <a:latin typeface="Consolas" pitchFamily="49" charset="0"/>
                <a:cs typeface="Consolas" pitchFamily="49" charset="0"/>
              </a:rPr>
              <a:t>printf</a:t>
            </a:r>
            <a:r>
              <a:rPr lang="en-US" sz="1000" dirty="0">
                <a:solidFill>
                  <a:schemeClr val="accent5">
                    <a:lumMod val="75000"/>
                  </a:schemeClr>
                </a:solidFill>
                <a:latin typeface="Consolas" pitchFamily="49" charset="0"/>
                <a:cs typeface="Consolas" pitchFamily="49" charset="0"/>
              </a:rPr>
              <a:t>("Die </a:t>
            </a:r>
            <a:r>
              <a:rPr lang="en-US" sz="1000" dirty="0" err="1">
                <a:solidFill>
                  <a:schemeClr val="accent5">
                    <a:lumMod val="75000"/>
                  </a:schemeClr>
                </a:solidFill>
                <a:latin typeface="Consolas" pitchFamily="49" charset="0"/>
                <a:cs typeface="Consolas" pitchFamily="49" charset="0"/>
              </a:rPr>
              <a:t>Schuhgroesse</a:t>
            </a:r>
            <a:r>
              <a:rPr lang="en-US" sz="1000" dirty="0">
                <a:solidFill>
                  <a:schemeClr val="accent5">
                    <a:lumMod val="75000"/>
                  </a:schemeClr>
                </a:solidFill>
                <a:latin typeface="Consolas" pitchFamily="49" charset="0"/>
                <a:cs typeface="Consolas" pitchFamily="49" charset="0"/>
              </a:rPr>
              <a:t> DE %.0f, </a:t>
            </a:r>
            <a:r>
              <a:rPr lang="en-US" sz="1000" dirty="0" err="1">
                <a:solidFill>
                  <a:schemeClr val="accent5">
                    <a:lumMod val="75000"/>
                  </a:schemeClr>
                </a:solidFill>
                <a:latin typeface="Consolas" pitchFamily="49" charset="0"/>
                <a:cs typeface="Consolas" pitchFamily="49" charset="0"/>
              </a:rPr>
              <a:t>bei</a:t>
            </a:r>
            <a:r>
              <a:rPr lang="en-US" sz="1000" dirty="0">
                <a:solidFill>
                  <a:schemeClr val="accent5">
                    <a:lumMod val="75000"/>
                  </a:schemeClr>
                </a:solidFill>
                <a:latin typeface="Consolas" pitchFamily="49" charset="0"/>
                <a:cs typeface="Consolas" pitchFamily="49" charset="0"/>
              </a:rPr>
              <a:t> </a:t>
            </a:r>
            <a:r>
              <a:rPr lang="en-US" sz="1000" dirty="0" err="1">
                <a:solidFill>
                  <a:schemeClr val="accent5">
                    <a:lumMod val="75000"/>
                  </a:schemeClr>
                </a:solidFill>
                <a:latin typeface="Consolas" pitchFamily="49" charset="0"/>
                <a:cs typeface="Consolas" pitchFamily="49" charset="0"/>
              </a:rPr>
              <a:t>Fusslaenge</a:t>
            </a:r>
            <a:r>
              <a:rPr lang="en-US" sz="1000" dirty="0">
                <a:solidFill>
                  <a:schemeClr val="accent5">
                    <a:lumMod val="75000"/>
                  </a:schemeClr>
                </a:solidFill>
                <a:latin typeface="Consolas" pitchFamily="49" charset="0"/>
                <a:cs typeface="Consolas" pitchFamily="49" charset="0"/>
              </a:rPr>
              <a:t> von %d cm\n", </a:t>
            </a:r>
            <a:r>
              <a:rPr lang="en-US" sz="1000" dirty="0" err="1">
                <a:solidFill>
                  <a:schemeClr val="accent5">
                    <a:lumMod val="75000"/>
                  </a:schemeClr>
                </a:solidFill>
                <a:latin typeface="Consolas" pitchFamily="49" charset="0"/>
                <a:cs typeface="Consolas" pitchFamily="49" charset="0"/>
              </a:rPr>
              <a:t>schuhgroesse</a:t>
            </a:r>
            <a:r>
              <a:rPr lang="en-US" sz="1000" dirty="0">
                <a:solidFill>
                  <a:schemeClr val="accent5">
                    <a:lumMod val="75000"/>
                  </a:schemeClr>
                </a:solidFill>
                <a:latin typeface="Consolas" pitchFamily="49" charset="0"/>
                <a:cs typeface="Consolas" pitchFamily="49" charset="0"/>
              </a:rPr>
              <a:t>, </a:t>
            </a:r>
            <a:r>
              <a:rPr lang="en-US" sz="1000" dirty="0" err="1">
                <a:solidFill>
                  <a:schemeClr val="accent5">
                    <a:lumMod val="75000"/>
                  </a:schemeClr>
                </a:solidFill>
                <a:latin typeface="Consolas" pitchFamily="49" charset="0"/>
                <a:cs typeface="Consolas" pitchFamily="49" charset="0"/>
              </a:rPr>
              <a:t>fusslaenge</a:t>
            </a:r>
            <a:r>
              <a:rPr lang="en-US" sz="1000" dirty="0">
                <a:solidFill>
                  <a:schemeClr val="accent5">
                    <a:lumMod val="75000"/>
                  </a:schemeClr>
                </a:solidFill>
                <a:latin typeface="Consolas" pitchFamily="49" charset="0"/>
                <a:cs typeface="Consolas" pitchFamily="49" charset="0"/>
              </a:rPr>
              <a:t>);</a:t>
            </a:r>
          </a:p>
          <a:p>
            <a:pPr>
              <a:buFontTx/>
              <a:buNone/>
            </a:pPr>
            <a:r>
              <a:rPr lang="en-US" sz="1000" dirty="0">
                <a:solidFill>
                  <a:schemeClr val="accent5">
                    <a:lumMod val="75000"/>
                  </a:schemeClr>
                </a:solidFill>
                <a:latin typeface="Consolas" pitchFamily="49" charset="0"/>
                <a:cs typeface="Consolas" pitchFamily="49" charset="0"/>
              </a:rPr>
              <a:t>}</a:t>
            </a:r>
          </a:p>
          <a:p>
            <a:pPr>
              <a:buFontTx/>
              <a:buNone/>
            </a:pPr>
            <a:endParaRPr lang="en-US" sz="1000" dirty="0">
              <a:solidFill>
                <a:schemeClr val="accent5">
                  <a:lumMod val="75000"/>
                </a:schemeClr>
              </a:solidFill>
              <a:latin typeface="Consolas" pitchFamily="49" charset="0"/>
              <a:cs typeface="Consolas" pitchFamily="49" charset="0"/>
            </a:endParaRPr>
          </a:p>
          <a:p>
            <a:pPr>
              <a:buFontTx/>
              <a:buNone/>
            </a:pPr>
            <a:endParaRPr lang="en-US" sz="1000" dirty="0">
              <a:solidFill>
                <a:schemeClr val="accent5">
                  <a:lumMod val="75000"/>
                </a:schemeClr>
              </a:solidFill>
              <a:latin typeface="Consolas" pitchFamily="49" charset="0"/>
              <a:cs typeface="Consolas" pitchFamily="49" charset="0"/>
            </a:endParaRPr>
          </a:p>
          <a:p>
            <a:pPr>
              <a:buFontTx/>
              <a:buNone/>
            </a:pPr>
            <a:r>
              <a:rPr lang="en-US" sz="1000" dirty="0" smtClean="0">
                <a:solidFill>
                  <a:schemeClr val="accent5">
                    <a:lumMod val="75000"/>
                  </a:schemeClr>
                </a:solidFill>
                <a:latin typeface="Consolas" pitchFamily="49" charset="0"/>
                <a:cs typeface="Consolas" pitchFamily="49" charset="0"/>
              </a:rPr>
              <a:t>main</a:t>
            </a:r>
            <a:r>
              <a:rPr lang="en-US" sz="1000" dirty="0">
                <a:solidFill>
                  <a:schemeClr val="accent5">
                    <a:lumMod val="75000"/>
                  </a:schemeClr>
                </a:solidFill>
                <a:latin typeface="Consolas" pitchFamily="49" charset="0"/>
                <a:cs typeface="Consolas" pitchFamily="49" charset="0"/>
              </a:rPr>
              <a:t>() { /* </a:t>
            </a:r>
            <a:r>
              <a:rPr lang="en-US" sz="1000" dirty="0" err="1">
                <a:solidFill>
                  <a:schemeClr val="accent5">
                    <a:lumMod val="75000"/>
                  </a:schemeClr>
                </a:solidFill>
                <a:latin typeface="Consolas" pitchFamily="49" charset="0"/>
                <a:cs typeface="Consolas" pitchFamily="49" charset="0"/>
              </a:rPr>
              <a:t>Eingaben</a:t>
            </a:r>
            <a:r>
              <a:rPr lang="en-US" sz="1000" dirty="0">
                <a:solidFill>
                  <a:schemeClr val="accent5">
                    <a:lumMod val="75000"/>
                  </a:schemeClr>
                </a:solidFill>
                <a:latin typeface="Consolas" pitchFamily="49" charset="0"/>
                <a:cs typeface="Consolas" pitchFamily="49" charset="0"/>
              </a:rPr>
              <a:t> und </a:t>
            </a:r>
            <a:r>
              <a:rPr lang="en-US" sz="1000" dirty="0" err="1">
                <a:solidFill>
                  <a:schemeClr val="accent5">
                    <a:lumMod val="75000"/>
                  </a:schemeClr>
                </a:solidFill>
                <a:latin typeface="Consolas" pitchFamily="49" charset="0"/>
                <a:cs typeface="Consolas" pitchFamily="49" charset="0"/>
              </a:rPr>
              <a:t>Ausgaben</a:t>
            </a:r>
            <a:r>
              <a:rPr lang="en-US" sz="1000" dirty="0">
                <a:solidFill>
                  <a:schemeClr val="accent5">
                    <a:lumMod val="75000"/>
                  </a:schemeClr>
                </a:solidFill>
                <a:latin typeface="Consolas" pitchFamily="49" charset="0"/>
                <a:cs typeface="Consolas" pitchFamily="49" charset="0"/>
              </a:rPr>
              <a:t> </a:t>
            </a:r>
            <a:r>
              <a:rPr lang="en-US" sz="1000" dirty="0" err="1">
                <a:solidFill>
                  <a:schemeClr val="accent5">
                    <a:lumMod val="75000"/>
                  </a:schemeClr>
                </a:solidFill>
                <a:latin typeface="Consolas" pitchFamily="49" charset="0"/>
                <a:cs typeface="Consolas" pitchFamily="49" charset="0"/>
              </a:rPr>
              <a:t>siehe</a:t>
            </a:r>
            <a:r>
              <a:rPr lang="en-US" sz="1000" dirty="0">
                <a:solidFill>
                  <a:schemeClr val="accent5">
                    <a:lumMod val="75000"/>
                  </a:schemeClr>
                </a:solidFill>
                <a:latin typeface="Consolas" pitchFamily="49" charset="0"/>
                <a:cs typeface="Consolas" pitchFamily="49" charset="0"/>
              </a:rPr>
              <a:t> </a:t>
            </a:r>
            <a:r>
              <a:rPr lang="en-US" sz="1000" dirty="0" err="1">
                <a:solidFill>
                  <a:schemeClr val="accent5">
                    <a:lumMod val="75000"/>
                  </a:schemeClr>
                </a:solidFill>
                <a:latin typeface="Consolas" pitchFamily="49" charset="0"/>
                <a:cs typeface="Consolas" pitchFamily="49" charset="0"/>
              </a:rPr>
              <a:t>Folie</a:t>
            </a:r>
            <a:r>
              <a:rPr lang="en-US" sz="1000" dirty="0">
                <a:solidFill>
                  <a:schemeClr val="accent5">
                    <a:lumMod val="75000"/>
                  </a:schemeClr>
                </a:solidFill>
                <a:latin typeface="Consolas" pitchFamily="49" charset="0"/>
                <a:cs typeface="Consolas" pitchFamily="49" charset="0"/>
              </a:rPr>
              <a:t> 9 </a:t>
            </a:r>
            <a:r>
              <a:rPr lang="en-US" sz="1000" dirty="0" err="1">
                <a:solidFill>
                  <a:schemeClr val="accent5">
                    <a:lumMod val="75000"/>
                  </a:schemeClr>
                </a:solidFill>
                <a:latin typeface="Consolas" pitchFamily="49" charset="0"/>
                <a:cs typeface="Consolas" pitchFamily="49" charset="0"/>
              </a:rPr>
              <a:t>Vorlesung</a:t>
            </a:r>
            <a:r>
              <a:rPr lang="en-US" sz="1000" dirty="0">
                <a:solidFill>
                  <a:schemeClr val="accent5">
                    <a:lumMod val="75000"/>
                  </a:schemeClr>
                </a:solidFill>
                <a:latin typeface="Consolas" pitchFamily="49" charset="0"/>
                <a:cs typeface="Consolas" pitchFamily="49" charset="0"/>
              </a:rPr>
              <a:t> */</a:t>
            </a:r>
          </a:p>
          <a:p>
            <a:pPr>
              <a:buFontTx/>
              <a:buNone/>
            </a:pPr>
            <a:r>
              <a:rPr lang="en-US" sz="1000" dirty="0">
                <a:solidFill>
                  <a:schemeClr val="accent5">
                    <a:lumMod val="75000"/>
                  </a:schemeClr>
                </a:solidFill>
                <a:latin typeface="Consolas" pitchFamily="49" charset="0"/>
                <a:cs typeface="Consolas" pitchFamily="49" charset="0"/>
              </a:rPr>
              <a:t>	</a:t>
            </a:r>
            <a:r>
              <a:rPr lang="en-US" sz="1000" dirty="0" err="1">
                <a:solidFill>
                  <a:schemeClr val="accent5">
                    <a:lumMod val="75000"/>
                  </a:schemeClr>
                </a:solidFill>
                <a:latin typeface="Consolas" pitchFamily="49" charset="0"/>
                <a:cs typeface="Consolas" pitchFamily="49" charset="0"/>
              </a:rPr>
              <a:t>printf</a:t>
            </a:r>
            <a:r>
              <a:rPr lang="en-US" sz="1000" dirty="0">
                <a:solidFill>
                  <a:schemeClr val="accent5">
                    <a:lumMod val="75000"/>
                  </a:schemeClr>
                </a:solidFill>
                <a:latin typeface="Consolas" pitchFamily="49" charset="0"/>
                <a:cs typeface="Consolas" pitchFamily="49" charset="0"/>
              </a:rPr>
              <a:t>("</a:t>
            </a:r>
            <a:r>
              <a:rPr lang="en-US" sz="1000" dirty="0" err="1">
                <a:solidFill>
                  <a:schemeClr val="accent5">
                    <a:lumMod val="75000"/>
                  </a:schemeClr>
                </a:solidFill>
                <a:latin typeface="Consolas" pitchFamily="49" charset="0"/>
                <a:cs typeface="Consolas" pitchFamily="49" charset="0"/>
              </a:rPr>
              <a:t>Eingabe</a:t>
            </a:r>
            <a:r>
              <a:rPr lang="en-US" sz="1000" dirty="0">
                <a:solidFill>
                  <a:schemeClr val="accent5">
                    <a:lumMod val="75000"/>
                  </a:schemeClr>
                </a:solidFill>
                <a:latin typeface="Consolas" pitchFamily="49" charset="0"/>
                <a:cs typeface="Consolas" pitchFamily="49" charset="0"/>
              </a:rPr>
              <a:t> der </a:t>
            </a:r>
            <a:r>
              <a:rPr lang="en-US" sz="1000" dirty="0" err="1">
                <a:solidFill>
                  <a:schemeClr val="accent5">
                    <a:lumMod val="75000"/>
                  </a:schemeClr>
                </a:solidFill>
                <a:latin typeface="Consolas" pitchFamily="49" charset="0"/>
                <a:cs typeface="Consolas" pitchFamily="49" charset="0"/>
              </a:rPr>
              <a:t>Fusslaenge</a:t>
            </a:r>
            <a:r>
              <a:rPr lang="en-US" sz="1000" dirty="0">
                <a:solidFill>
                  <a:schemeClr val="accent5">
                    <a:lumMod val="75000"/>
                  </a:schemeClr>
                </a:solidFill>
                <a:latin typeface="Consolas" pitchFamily="49" charset="0"/>
                <a:cs typeface="Consolas" pitchFamily="49" charset="0"/>
              </a:rPr>
              <a:t> in cm\n");</a:t>
            </a:r>
          </a:p>
          <a:p>
            <a:pPr>
              <a:buFontTx/>
              <a:buNone/>
            </a:pPr>
            <a:r>
              <a:rPr lang="en-US" sz="1000" dirty="0">
                <a:solidFill>
                  <a:schemeClr val="accent5">
                    <a:lumMod val="75000"/>
                  </a:schemeClr>
                </a:solidFill>
                <a:latin typeface="Consolas" pitchFamily="49" charset="0"/>
                <a:cs typeface="Consolas" pitchFamily="49" charset="0"/>
              </a:rPr>
              <a:t>	</a:t>
            </a:r>
            <a:r>
              <a:rPr lang="en-US" sz="1000" dirty="0" err="1">
                <a:solidFill>
                  <a:schemeClr val="accent5">
                    <a:lumMod val="75000"/>
                  </a:schemeClr>
                </a:solidFill>
                <a:latin typeface="Consolas" pitchFamily="49" charset="0"/>
                <a:cs typeface="Consolas" pitchFamily="49" charset="0"/>
              </a:rPr>
              <a:t>scanf</a:t>
            </a:r>
            <a:r>
              <a:rPr lang="en-US" sz="1000" dirty="0">
                <a:solidFill>
                  <a:schemeClr val="accent5">
                    <a:lumMod val="75000"/>
                  </a:schemeClr>
                </a:solidFill>
                <a:latin typeface="Consolas" pitchFamily="49" charset="0"/>
                <a:cs typeface="Consolas" pitchFamily="49" charset="0"/>
              </a:rPr>
              <a:t>("%d",&amp;</a:t>
            </a:r>
            <a:r>
              <a:rPr lang="en-US" sz="1000" dirty="0" err="1">
                <a:solidFill>
                  <a:schemeClr val="accent5">
                    <a:lumMod val="75000"/>
                  </a:schemeClr>
                </a:solidFill>
                <a:latin typeface="Consolas" pitchFamily="49" charset="0"/>
                <a:cs typeface="Consolas" pitchFamily="49" charset="0"/>
              </a:rPr>
              <a:t>fusslaenge</a:t>
            </a:r>
            <a:r>
              <a:rPr lang="en-US" sz="1000" dirty="0">
                <a:solidFill>
                  <a:schemeClr val="accent5">
                    <a:lumMod val="75000"/>
                  </a:schemeClr>
                </a:solidFill>
                <a:latin typeface="Consolas" pitchFamily="49" charset="0"/>
                <a:cs typeface="Consolas" pitchFamily="49" charset="0"/>
              </a:rPr>
              <a:t>);</a:t>
            </a:r>
          </a:p>
          <a:p>
            <a:pPr>
              <a:buFontTx/>
              <a:buNone/>
            </a:pPr>
            <a:r>
              <a:rPr lang="en-US" sz="1000" dirty="0">
                <a:solidFill>
                  <a:schemeClr val="accent5">
                    <a:lumMod val="75000"/>
                  </a:schemeClr>
                </a:solidFill>
                <a:latin typeface="Consolas" pitchFamily="49" charset="0"/>
                <a:cs typeface="Consolas" pitchFamily="49" charset="0"/>
              </a:rPr>
              <a:t>	</a:t>
            </a:r>
            <a:r>
              <a:rPr lang="en-US" sz="1000" dirty="0" err="1">
                <a:solidFill>
                  <a:schemeClr val="accent5">
                    <a:lumMod val="75000"/>
                  </a:schemeClr>
                </a:solidFill>
                <a:latin typeface="Consolas" pitchFamily="49" charset="0"/>
                <a:cs typeface="Consolas" pitchFamily="49" charset="0"/>
              </a:rPr>
              <a:t>schuhgroesse_de</a:t>
            </a:r>
            <a:r>
              <a:rPr lang="en-US" sz="1000" dirty="0">
                <a:solidFill>
                  <a:schemeClr val="accent5">
                    <a:lumMod val="75000"/>
                  </a:schemeClr>
                </a:solidFill>
                <a:latin typeface="Consolas" pitchFamily="49" charset="0"/>
                <a:cs typeface="Consolas" pitchFamily="49" charset="0"/>
              </a:rPr>
              <a:t>();</a:t>
            </a:r>
          </a:p>
          <a:p>
            <a:pPr>
              <a:buFontTx/>
              <a:buNone/>
            </a:pPr>
            <a:r>
              <a:rPr lang="en-US" sz="1000" dirty="0" smtClean="0">
                <a:solidFill>
                  <a:schemeClr val="accent5">
                    <a:lumMod val="75000"/>
                  </a:schemeClr>
                </a:solidFill>
                <a:latin typeface="Consolas" pitchFamily="49" charset="0"/>
                <a:cs typeface="Consolas" pitchFamily="49" charset="0"/>
              </a:rPr>
              <a:t>}</a:t>
            </a:r>
          </a:p>
          <a:p>
            <a:pPr>
              <a:buFontTx/>
              <a:buNone/>
            </a:pPr>
            <a:r>
              <a:rPr lang="en-US" sz="1600" dirty="0" err="1" smtClean="0">
                <a:latin typeface="Arial" panose="020B0604020202020204" pitchFamily="34" charset="0"/>
                <a:cs typeface="Arial" panose="020B0604020202020204" pitchFamily="34" charset="0"/>
              </a:rPr>
              <a:t>Neu</a:t>
            </a:r>
            <a:r>
              <a:rPr lang="en-US" sz="1600" dirty="0" smtClean="0">
                <a:latin typeface="Arial" panose="020B0604020202020204" pitchFamily="34" charset="0"/>
                <a:cs typeface="Arial" panose="020B0604020202020204" pitchFamily="34" charset="0"/>
              </a:rPr>
              <a:t> :</a:t>
            </a:r>
          </a:p>
          <a:p>
            <a:pPr>
              <a:buFontTx/>
              <a:buNone/>
            </a:pPr>
            <a:r>
              <a:rPr lang="en-US" sz="1200" b="1" dirty="0" smtClean="0">
                <a:solidFill>
                  <a:srgbClr val="FF0000"/>
                </a:solidFill>
                <a:latin typeface="Consolas" pitchFamily="49" charset="0"/>
                <a:cs typeface="Consolas" pitchFamily="49" charset="0"/>
              </a:rPr>
              <a:t>float</a:t>
            </a:r>
            <a:r>
              <a:rPr lang="en-US" sz="1200" b="1" dirty="0" smtClean="0">
                <a:latin typeface="Consolas" pitchFamily="49" charset="0"/>
                <a:cs typeface="Consolas" pitchFamily="49" charset="0"/>
              </a:rPr>
              <a:t> </a:t>
            </a:r>
            <a:r>
              <a:rPr lang="en-US" sz="1200" b="1" dirty="0" err="1" smtClean="0">
                <a:latin typeface="Consolas" pitchFamily="49" charset="0"/>
                <a:cs typeface="Consolas" pitchFamily="49" charset="0"/>
              </a:rPr>
              <a:t>schuhgroesse_de</a:t>
            </a:r>
            <a:r>
              <a:rPr lang="en-US" sz="1200" b="1" dirty="0" smtClean="0">
                <a:latin typeface="Consolas" pitchFamily="49" charset="0"/>
                <a:cs typeface="Consolas" pitchFamily="49" charset="0"/>
              </a:rPr>
              <a:t>( </a:t>
            </a:r>
            <a:r>
              <a:rPr lang="en-US" sz="1200" b="1" dirty="0" err="1" smtClean="0">
                <a:solidFill>
                  <a:srgbClr val="0070C0"/>
                </a:solidFill>
                <a:latin typeface="Consolas" pitchFamily="49" charset="0"/>
                <a:cs typeface="Consolas" pitchFamily="49" charset="0"/>
              </a:rPr>
              <a:t>int</a:t>
            </a:r>
            <a:r>
              <a:rPr lang="en-US" sz="1200" b="1" dirty="0" smtClean="0">
                <a:solidFill>
                  <a:srgbClr val="0070C0"/>
                </a:solidFill>
                <a:latin typeface="Consolas" pitchFamily="49" charset="0"/>
                <a:cs typeface="Consolas" pitchFamily="49" charset="0"/>
              </a:rPr>
              <a:t> </a:t>
            </a:r>
            <a:r>
              <a:rPr lang="en-US" sz="1200" b="1" dirty="0" err="1" smtClean="0">
                <a:solidFill>
                  <a:srgbClr val="0070C0"/>
                </a:solidFill>
                <a:latin typeface="Consolas" pitchFamily="49" charset="0"/>
                <a:cs typeface="Consolas" pitchFamily="49" charset="0"/>
              </a:rPr>
              <a:t>fusslaenge</a:t>
            </a:r>
            <a:r>
              <a:rPr lang="en-US" sz="1200" b="1" dirty="0" smtClean="0">
                <a:solidFill>
                  <a:srgbClr val="0070C0"/>
                </a:solidFill>
                <a:latin typeface="Consolas" pitchFamily="49" charset="0"/>
                <a:cs typeface="Consolas" pitchFamily="49" charset="0"/>
              </a:rPr>
              <a:t> </a:t>
            </a:r>
            <a:r>
              <a:rPr lang="en-US" sz="1200" b="1" dirty="0" smtClean="0">
                <a:latin typeface="Consolas" pitchFamily="49" charset="0"/>
                <a:cs typeface="Consolas" pitchFamily="49" charset="0"/>
              </a:rPr>
              <a:t>) </a:t>
            </a:r>
            <a:r>
              <a:rPr lang="en-US" sz="1200" dirty="0" smtClean="0">
                <a:latin typeface="Consolas" pitchFamily="49" charset="0"/>
                <a:cs typeface="Consolas" pitchFamily="49" charset="0"/>
              </a:rPr>
              <a:t>{ /* Function </a:t>
            </a:r>
            <a:r>
              <a:rPr lang="en-US" sz="1200" dirty="0" err="1" smtClean="0">
                <a:latin typeface="Consolas" pitchFamily="49" charset="0"/>
                <a:cs typeface="Consolas" pitchFamily="49" charset="0"/>
              </a:rPr>
              <a:t>mit</a:t>
            </a:r>
            <a:r>
              <a:rPr lang="en-US" sz="1200" dirty="0" smtClean="0">
                <a:latin typeface="Consolas" pitchFamily="49" charset="0"/>
                <a:cs typeface="Consolas" pitchFamily="49" charset="0"/>
              </a:rPr>
              <a:t> Parameter und </a:t>
            </a:r>
            <a:r>
              <a:rPr lang="en-US" sz="1200" dirty="0" err="1" smtClean="0">
                <a:latin typeface="Consolas" pitchFamily="49" charset="0"/>
                <a:cs typeface="Consolas" pitchFamily="49" charset="0"/>
              </a:rPr>
              <a:t>Rückgabedatentyp</a:t>
            </a:r>
            <a:r>
              <a:rPr lang="en-US" sz="1200" dirty="0" smtClean="0">
                <a:latin typeface="Consolas" pitchFamily="49" charset="0"/>
                <a:cs typeface="Consolas" pitchFamily="49" charset="0"/>
              </a:rPr>
              <a:t> */</a:t>
            </a:r>
            <a:endParaRPr lang="en-US" sz="1200" dirty="0">
              <a:latin typeface="Consolas" pitchFamily="49" charset="0"/>
              <a:cs typeface="Consolas" pitchFamily="49" charset="0"/>
            </a:endParaRPr>
          </a:p>
          <a:p>
            <a:pPr>
              <a:buFontTx/>
              <a:buNone/>
            </a:pPr>
            <a:r>
              <a:rPr lang="en-US" sz="1200" dirty="0">
                <a:latin typeface="Consolas" pitchFamily="49" charset="0"/>
                <a:cs typeface="Consolas" pitchFamily="49" charset="0"/>
              </a:rPr>
              <a:t>	float </a:t>
            </a:r>
            <a:r>
              <a:rPr lang="en-US" sz="1200" dirty="0" err="1">
                <a:latin typeface="Consolas" pitchFamily="49" charset="0"/>
                <a:cs typeface="Consolas" pitchFamily="49" charset="0"/>
              </a:rPr>
              <a:t>schuhgroesse</a:t>
            </a:r>
            <a:r>
              <a:rPr lang="en-US" sz="1200" dirty="0">
                <a:latin typeface="Consolas" pitchFamily="49" charset="0"/>
                <a:cs typeface="Consolas" pitchFamily="49" charset="0"/>
              </a:rPr>
              <a:t> = (</a:t>
            </a:r>
            <a:r>
              <a:rPr lang="en-US" sz="1200" dirty="0" err="1">
                <a:latin typeface="Consolas" pitchFamily="49" charset="0"/>
                <a:cs typeface="Consolas" pitchFamily="49" charset="0"/>
              </a:rPr>
              <a:t>int</a:t>
            </a:r>
            <a:r>
              <a:rPr lang="en-US" sz="1200" dirty="0">
                <a:latin typeface="Consolas" pitchFamily="49" charset="0"/>
                <a:cs typeface="Consolas" pitchFamily="49" charset="0"/>
              </a:rPr>
              <a:t>)((</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+ 1.54)/0.667);</a:t>
            </a:r>
          </a:p>
          <a:p>
            <a:pPr>
              <a:buFontTx/>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return </a:t>
            </a:r>
            <a:r>
              <a:rPr lang="en-US" sz="1200" dirty="0" err="1" smtClean="0">
                <a:latin typeface="Consolas" pitchFamily="49" charset="0"/>
                <a:cs typeface="Consolas" pitchFamily="49" charset="0"/>
              </a:rPr>
              <a:t>schuhgroesse</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Rueckgabe</a:t>
            </a:r>
            <a:r>
              <a:rPr lang="en-US" sz="1200" dirty="0" smtClean="0">
                <a:latin typeface="Consolas" pitchFamily="49" charset="0"/>
                <a:cs typeface="Consolas" pitchFamily="49" charset="0"/>
              </a:rPr>
              <a:t> der </a:t>
            </a:r>
            <a:r>
              <a:rPr lang="en-US" sz="1200" dirty="0" err="1" smtClean="0">
                <a:latin typeface="Consolas" pitchFamily="49" charset="0"/>
                <a:cs typeface="Consolas" pitchFamily="49" charset="0"/>
              </a:rPr>
              <a:t>schuhgroesse</a:t>
            </a:r>
            <a:r>
              <a:rPr lang="en-US" sz="1200" dirty="0" smtClean="0">
                <a:latin typeface="Consolas" pitchFamily="49" charset="0"/>
                <a:cs typeface="Consolas" pitchFamily="49" charset="0"/>
              </a:rPr>
              <a:t> auf </a:t>
            </a:r>
            <a:r>
              <a:rPr lang="en-US" sz="1200" dirty="0" err="1" smtClean="0">
                <a:latin typeface="Consolas" pitchFamily="49" charset="0"/>
                <a:cs typeface="Consolas" pitchFamily="49" charset="0"/>
              </a:rPr>
              <a:t>dem</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Funktionsnamen</a:t>
            </a:r>
            <a:r>
              <a:rPr lang="en-US" sz="1200" dirty="0" smtClean="0">
                <a:latin typeface="Consolas" pitchFamily="49" charset="0"/>
                <a:cs typeface="Consolas" pitchFamily="49" charset="0"/>
              </a:rPr>
              <a:t> */</a:t>
            </a:r>
            <a:endParaRPr lang="en-US" sz="1200" dirty="0">
              <a:latin typeface="Consolas" pitchFamily="49" charset="0"/>
              <a:cs typeface="Consolas" pitchFamily="49" charset="0"/>
            </a:endParaRPr>
          </a:p>
          <a:p>
            <a:pPr>
              <a:buFontTx/>
              <a:buNone/>
            </a:pPr>
            <a:r>
              <a:rPr lang="en-US" sz="1200" dirty="0">
                <a:latin typeface="Consolas" pitchFamily="49" charset="0"/>
                <a:cs typeface="Consolas" pitchFamily="49" charset="0"/>
              </a:rPr>
              <a:t>}</a:t>
            </a:r>
          </a:p>
          <a:p>
            <a:pPr>
              <a:buFontTx/>
              <a:buNone/>
            </a:pPr>
            <a:endParaRPr lang="en-US" sz="1200" dirty="0">
              <a:latin typeface="Consolas" pitchFamily="49" charset="0"/>
              <a:cs typeface="Consolas" pitchFamily="49" charset="0"/>
            </a:endParaRPr>
          </a:p>
          <a:p>
            <a:pPr>
              <a:buFontTx/>
              <a:buNone/>
            </a:pPr>
            <a:r>
              <a:rPr lang="en-US" sz="1200" dirty="0" err="1" smtClean="0">
                <a:latin typeface="Consolas" pitchFamily="49" charset="0"/>
                <a:cs typeface="Consolas" pitchFamily="49" charset="0"/>
              </a:rPr>
              <a:t>int</a:t>
            </a:r>
            <a:r>
              <a:rPr lang="en-US" sz="1200" dirty="0" smtClean="0">
                <a:latin typeface="Consolas" pitchFamily="49" charset="0"/>
                <a:cs typeface="Consolas" pitchFamily="49" charset="0"/>
              </a:rPr>
              <a:t> main</a:t>
            </a:r>
            <a:r>
              <a:rPr lang="en-US" sz="1200" dirty="0">
                <a:latin typeface="Consolas" pitchFamily="49" charset="0"/>
                <a:cs typeface="Consolas" pitchFamily="49" charset="0"/>
              </a:rPr>
              <a:t>() </a:t>
            </a:r>
            <a:r>
              <a:rPr lang="en-US" sz="1200" dirty="0" smtClean="0">
                <a:latin typeface="Consolas" pitchFamily="49" charset="0"/>
                <a:cs typeface="Consolas" pitchFamily="49" charset="0"/>
              </a:rPr>
              <a:t>{</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int</a:t>
            </a:r>
            <a:r>
              <a:rPr lang="en-US" sz="1200" dirty="0">
                <a:latin typeface="Consolas" pitchFamily="49" charset="0"/>
                <a:cs typeface="Consolas" pitchFamily="49" charset="0"/>
              </a:rPr>
              <a:t> </a:t>
            </a:r>
            <a:r>
              <a:rPr lang="en-US" sz="1200" dirty="0" err="1" smtClean="0">
                <a:latin typeface="Consolas" pitchFamily="49" charset="0"/>
                <a:cs typeface="Consolas" pitchFamily="49" charset="0"/>
              </a:rPr>
              <a:t>fussl</a:t>
            </a:r>
            <a:r>
              <a:rPr lang="en-US" sz="1200" dirty="0" smtClean="0">
                <a:latin typeface="Consolas" pitchFamily="49" charset="0"/>
                <a:cs typeface="Consolas" pitchFamily="49" charset="0"/>
              </a:rPr>
              <a:t>;</a:t>
            </a:r>
          </a:p>
          <a:p>
            <a:pPr>
              <a:buFontTx/>
              <a:buNone/>
            </a:pPr>
            <a:r>
              <a:rPr lang="en-US" sz="1200" dirty="0">
                <a:latin typeface="Consolas" pitchFamily="49" charset="0"/>
                <a:cs typeface="Consolas" pitchFamily="49" charset="0"/>
              </a:rPr>
              <a:t>	</a:t>
            </a:r>
            <a:r>
              <a:rPr lang="en-US" sz="1200" dirty="0" smtClean="0">
                <a:latin typeface="Consolas" pitchFamily="49" charset="0"/>
                <a:cs typeface="Consolas" pitchFamily="49" charset="0"/>
              </a:rPr>
              <a:t>float </a:t>
            </a:r>
            <a:r>
              <a:rPr lang="en-US" sz="1200" dirty="0" err="1" smtClean="0">
                <a:latin typeface="Consolas" pitchFamily="49" charset="0"/>
                <a:cs typeface="Consolas" pitchFamily="49" charset="0"/>
              </a:rPr>
              <a:t>groesse</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a:latin typeface="Consolas" pitchFamily="49" charset="0"/>
                <a:cs typeface="Consolas" pitchFamily="49" charset="0"/>
              </a:rPr>
              <a:t>("</a:t>
            </a:r>
            <a:r>
              <a:rPr lang="en-US" sz="1200" dirty="0" err="1">
                <a:latin typeface="Consolas" pitchFamily="49" charset="0"/>
                <a:cs typeface="Consolas" pitchFamily="49" charset="0"/>
              </a:rPr>
              <a:t>Eingabe</a:t>
            </a:r>
            <a:r>
              <a:rPr lang="en-US" sz="1200" dirty="0">
                <a:latin typeface="Consolas" pitchFamily="49" charset="0"/>
                <a:cs typeface="Consolas" pitchFamily="49" charset="0"/>
              </a:rPr>
              <a:t> der </a:t>
            </a:r>
            <a:r>
              <a:rPr lang="en-US" sz="1200" dirty="0" err="1">
                <a:latin typeface="Consolas" pitchFamily="49" charset="0"/>
                <a:cs typeface="Consolas" pitchFamily="49" charset="0"/>
              </a:rPr>
              <a:t>Fusslaenge</a:t>
            </a:r>
            <a:r>
              <a:rPr lang="en-US" sz="1200" dirty="0">
                <a:latin typeface="Consolas" pitchFamily="49" charset="0"/>
                <a:cs typeface="Consolas" pitchFamily="49" charset="0"/>
              </a:rPr>
              <a:t> in cm\n");</a:t>
            </a:r>
          </a:p>
          <a:p>
            <a:pPr>
              <a:buFontTx/>
              <a:buNone/>
            </a:pPr>
            <a:r>
              <a:rPr lang="en-US" sz="1200" dirty="0">
                <a:latin typeface="Consolas" pitchFamily="49" charset="0"/>
                <a:cs typeface="Consolas" pitchFamily="49" charset="0"/>
              </a:rPr>
              <a:t>	</a:t>
            </a:r>
            <a:r>
              <a:rPr lang="en-US" sz="1200" dirty="0" err="1">
                <a:latin typeface="Consolas" pitchFamily="49" charset="0"/>
                <a:cs typeface="Consolas" pitchFamily="49" charset="0"/>
              </a:rPr>
              <a:t>scanf</a:t>
            </a:r>
            <a:r>
              <a:rPr lang="en-US" sz="1200" dirty="0">
                <a:latin typeface="Consolas" pitchFamily="49" charset="0"/>
                <a:cs typeface="Consolas" pitchFamily="49" charset="0"/>
              </a:rPr>
              <a:t>("%d",&amp;</a:t>
            </a:r>
            <a:r>
              <a:rPr lang="en-US" sz="1200" dirty="0" err="1" smtClean="0">
                <a:latin typeface="Consolas" pitchFamily="49" charset="0"/>
                <a:cs typeface="Consolas" pitchFamily="49" charset="0"/>
              </a:rPr>
              <a:t>fussl</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r>
              <a:rPr lang="en-US" sz="1200" dirty="0">
                <a:latin typeface="Consolas" pitchFamily="49" charset="0"/>
                <a:cs typeface="Consolas" pitchFamily="49" charset="0"/>
              </a:rPr>
              <a:t>	</a:t>
            </a:r>
            <a:r>
              <a:rPr lang="en-US" sz="1200" dirty="0" err="1">
                <a:latin typeface="Consolas" pitchFamily="49" charset="0"/>
                <a:cs typeface="Consolas" pitchFamily="49" charset="0"/>
              </a:rPr>
              <a:t>printf</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Schuhgroesse</a:t>
            </a:r>
            <a:r>
              <a:rPr lang="en-US" sz="1200" dirty="0">
                <a:latin typeface="Consolas" pitchFamily="49" charset="0"/>
                <a:cs typeface="Consolas" pitchFamily="49" charset="0"/>
              </a:rPr>
              <a:t> </a:t>
            </a:r>
            <a:r>
              <a:rPr lang="en-US" sz="1200" dirty="0" smtClean="0">
                <a:latin typeface="Consolas" pitchFamily="49" charset="0"/>
                <a:cs typeface="Consolas" pitchFamily="49" charset="0"/>
              </a:rPr>
              <a:t>%.0f </a:t>
            </a:r>
            <a:r>
              <a:rPr lang="en-US" sz="1200" dirty="0" err="1" smtClean="0">
                <a:latin typeface="Consolas" pitchFamily="49" charset="0"/>
                <a:cs typeface="Consolas" pitchFamily="49" charset="0"/>
              </a:rPr>
              <a:t>bei</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Fusslaenge</a:t>
            </a:r>
            <a:r>
              <a:rPr lang="en-US" sz="1200" dirty="0" smtClean="0">
                <a:latin typeface="Consolas" pitchFamily="49" charset="0"/>
                <a:cs typeface="Consolas" pitchFamily="49" charset="0"/>
              </a:rPr>
              <a:t> %d\n</a:t>
            </a:r>
            <a:r>
              <a:rPr lang="en-US" sz="1200" dirty="0">
                <a:latin typeface="Consolas" pitchFamily="49" charset="0"/>
                <a:cs typeface="Consolas" pitchFamily="49" charset="0"/>
              </a:rPr>
              <a:t>", </a:t>
            </a:r>
            <a:r>
              <a:rPr lang="en-US" sz="1200" b="1" dirty="0" err="1" smtClean="0">
                <a:latin typeface="Consolas" pitchFamily="49" charset="0"/>
                <a:cs typeface="Consolas" pitchFamily="49" charset="0"/>
              </a:rPr>
              <a:t>schuhgroesse_de</a:t>
            </a:r>
            <a:r>
              <a:rPr lang="en-US" sz="1200" b="1" dirty="0" smtClean="0">
                <a:latin typeface="Consolas" pitchFamily="49" charset="0"/>
                <a:cs typeface="Consolas" pitchFamily="49" charset="0"/>
              </a:rPr>
              <a:t>(</a:t>
            </a:r>
            <a:r>
              <a:rPr lang="en-US" sz="1200" b="1" dirty="0" err="1" smtClean="0">
                <a:solidFill>
                  <a:srgbClr val="00B0F0"/>
                </a:solidFill>
                <a:latin typeface="Consolas" pitchFamily="49" charset="0"/>
                <a:cs typeface="Consolas" pitchFamily="49" charset="0"/>
              </a:rPr>
              <a:t>fussl</a:t>
            </a:r>
            <a:r>
              <a:rPr lang="en-US" sz="1200" b="1" dirty="0" smtClean="0">
                <a:latin typeface="Consolas" pitchFamily="49" charset="0"/>
                <a:cs typeface="Consolas" pitchFamily="49" charset="0"/>
              </a:rPr>
              <a:t>)</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fussl</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pPr>
              <a:buFontTx/>
              <a:buNone/>
            </a:pPr>
            <a:r>
              <a:rPr lang="en-US" sz="1200" dirty="0" smtClean="0">
                <a:latin typeface="Consolas" pitchFamily="49" charset="0"/>
                <a:cs typeface="Consolas" pitchFamily="49" charset="0"/>
              </a:rPr>
              <a:t>	</a:t>
            </a:r>
            <a:r>
              <a:rPr lang="en-US" sz="1200" dirty="0" err="1" smtClean="0">
                <a:solidFill>
                  <a:srgbClr val="FF0000"/>
                </a:solidFill>
                <a:latin typeface="Consolas" pitchFamily="49" charset="0"/>
                <a:cs typeface="Consolas" pitchFamily="49" charset="0"/>
              </a:rPr>
              <a:t>groesse</a:t>
            </a:r>
            <a:r>
              <a:rPr lang="en-US" sz="1200" dirty="0" smtClean="0">
                <a:solidFill>
                  <a:srgbClr val="FF0000"/>
                </a:solidFill>
                <a:latin typeface="Consolas" pitchFamily="49" charset="0"/>
                <a:cs typeface="Consolas" pitchFamily="49" charset="0"/>
              </a:rPr>
              <a:t> = </a:t>
            </a:r>
            <a:r>
              <a:rPr lang="en-US" sz="1200" b="1" dirty="0" err="1" smtClean="0">
                <a:latin typeface="Consolas" pitchFamily="49" charset="0"/>
                <a:cs typeface="Consolas" pitchFamily="49" charset="0"/>
              </a:rPr>
              <a:t>schuhgroesse_de</a:t>
            </a:r>
            <a:r>
              <a:rPr lang="en-US" sz="1200" b="1" dirty="0" smtClean="0">
                <a:latin typeface="Consolas" pitchFamily="49" charset="0"/>
                <a:cs typeface="Consolas" pitchFamily="49" charset="0"/>
              </a:rPr>
              <a:t>(</a:t>
            </a:r>
            <a:r>
              <a:rPr lang="en-US" sz="1200" b="1" dirty="0" err="1" smtClean="0">
                <a:solidFill>
                  <a:srgbClr val="00B0F0"/>
                </a:solidFill>
                <a:latin typeface="Consolas" pitchFamily="49" charset="0"/>
                <a:cs typeface="Consolas" pitchFamily="49" charset="0"/>
              </a:rPr>
              <a:t>fussl</a:t>
            </a:r>
            <a:r>
              <a:rPr lang="en-US" sz="1200" b="1" dirty="0" smtClean="0">
                <a:latin typeface="Consolas" pitchFamily="49" charset="0"/>
                <a:cs typeface="Consolas" pitchFamily="49" charset="0"/>
              </a:rPr>
              <a:t>);</a:t>
            </a:r>
          </a:p>
          <a:p>
            <a:pPr>
              <a:buFontTx/>
              <a:buNone/>
            </a:pPr>
            <a:r>
              <a:rPr lang="en-US" sz="1200" b="1" dirty="0">
                <a:latin typeface="Consolas" pitchFamily="49" charset="0"/>
                <a:cs typeface="Consolas" pitchFamily="49" charset="0"/>
              </a:rPr>
              <a:t>	</a:t>
            </a:r>
            <a:r>
              <a:rPr lang="en-US" sz="1200" dirty="0" smtClean="0">
                <a:latin typeface="Consolas" pitchFamily="49" charset="0"/>
                <a:cs typeface="Consolas" pitchFamily="49" charset="0"/>
              </a:rPr>
              <a:t>return(0); /* </a:t>
            </a:r>
            <a:r>
              <a:rPr lang="en-US" sz="1200" dirty="0" err="1" smtClean="0">
                <a:latin typeface="Consolas" pitchFamily="49" charset="0"/>
                <a:cs typeface="Consolas" pitchFamily="49" charset="0"/>
              </a:rPr>
              <a:t>Auch</a:t>
            </a:r>
            <a:r>
              <a:rPr lang="en-US" sz="1200" dirty="0" smtClean="0">
                <a:latin typeface="Consolas" pitchFamily="49" charset="0"/>
                <a:cs typeface="Consolas" pitchFamily="49" charset="0"/>
              </a:rPr>
              <a:t> main </a:t>
            </a:r>
            <a:r>
              <a:rPr lang="en-US" sz="1200" dirty="0" err="1" smtClean="0">
                <a:latin typeface="Consolas" pitchFamily="49" charset="0"/>
                <a:cs typeface="Consolas" pitchFamily="49" charset="0"/>
              </a:rPr>
              <a:t>ist</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eine</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Funktion</a:t>
            </a:r>
            <a:r>
              <a:rPr lang="en-US" sz="1200" dirty="0" smtClean="0">
                <a:latin typeface="Consolas" pitchFamily="49" charset="0"/>
                <a:cs typeface="Consolas" pitchFamily="49" charset="0"/>
              </a:rPr>
              <a:t> */</a:t>
            </a:r>
            <a:endParaRPr lang="en-US" sz="1200" dirty="0">
              <a:latin typeface="Consolas" pitchFamily="49" charset="0"/>
              <a:cs typeface="Consolas" pitchFamily="49" charset="0"/>
            </a:endParaRPr>
          </a:p>
          <a:p>
            <a:pPr>
              <a:buFontTx/>
              <a:buNone/>
            </a:pP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Tree>
    <p:extLst>
      <p:ext uri="{BB962C8B-B14F-4D97-AF65-F5344CB8AC3E}">
        <p14:creationId xmlns:p14="http://schemas.microsoft.com/office/powerpoint/2010/main" val="1762468029"/>
      </p:ext>
    </p:extLst>
  </p:cSld>
  <p:clrMapOvr>
    <a:masterClrMapping/>
  </p:clrMapOvr>
  <p:transition>
    <p:blind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23</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smtClean="0"/>
              <a:t>3. Funktionen</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4154984"/>
          </a:xfrm>
          <a:prstGeom prst="rect">
            <a:avLst/>
          </a:prstGeom>
          <a:noFill/>
          <a:ln w="12700" cap="sq">
            <a:noFill/>
            <a:miter lim="800000"/>
            <a:headEnd type="none" w="sm" len="sm"/>
            <a:tailEnd type="none" w="sm" len="sm"/>
          </a:ln>
        </p:spPr>
        <p:txBody>
          <a:bodyPr>
            <a:spAutoFit/>
          </a:bodyPr>
          <a:lstStyle/>
          <a:p>
            <a:pPr marL="457200" indent="-457200"/>
            <a:r>
              <a:rPr lang="de-DE" sz="1800" dirty="0" smtClean="0">
                <a:latin typeface="+mn-lt"/>
                <a:cs typeface="Consolas" panose="020B0609020204030204" pitchFamily="49" charset="0"/>
              </a:rPr>
              <a:t>Nach Variablen, Schleifen und Ausgaben jetzt ein neues Konzept:</a:t>
            </a:r>
          </a:p>
          <a:p>
            <a:pPr marL="457200" indent="-457200"/>
            <a:endParaRPr lang="de-DE" sz="1800" dirty="0" smtClean="0">
              <a:latin typeface="+mn-lt"/>
              <a:cs typeface="Consolas" panose="020B0609020204030204" pitchFamily="49" charset="0"/>
            </a:endParaRPr>
          </a:p>
          <a:p>
            <a:pPr marL="457200" indent="-457200"/>
            <a:r>
              <a:rPr lang="de-DE" sz="1800" b="1" dirty="0">
                <a:latin typeface="+mn-lt"/>
                <a:cs typeface="Consolas" panose="020B0609020204030204" pitchFamily="49" charset="0"/>
              </a:rPr>
              <a:t>	</a:t>
            </a:r>
            <a:r>
              <a:rPr lang="de-DE" sz="1800" b="1" dirty="0" smtClean="0">
                <a:latin typeface="+mn-lt"/>
                <a:cs typeface="Consolas" panose="020B0609020204030204" pitchFamily="49" charset="0"/>
              </a:rPr>
              <a:t>Funktionen</a:t>
            </a:r>
          </a:p>
          <a:p>
            <a:pPr marL="457200" indent="-457200"/>
            <a:endParaRPr lang="de-DE" sz="1800" dirty="0">
              <a:latin typeface="+mn-lt"/>
              <a:cs typeface="Consolas" panose="020B0609020204030204" pitchFamily="49" charset="0"/>
            </a:endParaRPr>
          </a:p>
          <a:p>
            <a:pPr marL="457200" indent="-457200"/>
            <a:r>
              <a:rPr lang="de-DE" sz="1800" dirty="0" smtClean="0">
                <a:latin typeface="+mn-lt"/>
                <a:cs typeface="Consolas" panose="020B0609020204030204" pitchFamily="49" charset="0"/>
              </a:rPr>
              <a:t>Teile von Algorithmen extra beschreiben (außerhalb von </a:t>
            </a:r>
            <a:r>
              <a:rPr lang="de-DE" sz="1800" dirty="0" err="1" smtClean="0">
                <a:latin typeface="+mn-lt"/>
                <a:cs typeface="Consolas" panose="020B0609020204030204" pitchFamily="49" charset="0"/>
              </a:rPr>
              <a:t>main</a:t>
            </a:r>
            <a:r>
              <a:rPr lang="de-DE" sz="1800" dirty="0" smtClean="0">
                <a:latin typeface="+mn-lt"/>
                <a:cs typeface="Consolas" panose="020B0609020204030204" pitchFamily="49" charset="0"/>
              </a:rPr>
              <a:t>)!</a:t>
            </a:r>
          </a:p>
          <a:p>
            <a:pPr marL="457200" indent="-457200"/>
            <a:endParaRPr lang="de-DE" sz="1800" dirty="0" smtClean="0">
              <a:latin typeface="+mn-lt"/>
              <a:cs typeface="Consolas" panose="020B0609020204030204" pitchFamily="49" charset="0"/>
            </a:endParaRPr>
          </a:p>
          <a:p>
            <a:pPr marL="457200" indent="-457200"/>
            <a:r>
              <a:rPr lang="de-DE" sz="1800" dirty="0" smtClean="0">
                <a:latin typeface="+mn-lt"/>
                <a:cs typeface="Consolas" panose="020B0609020204030204" pitchFamily="49" charset="0"/>
              </a:rPr>
              <a:t>Vorteile:</a:t>
            </a:r>
          </a:p>
          <a:p>
            <a:pPr marL="914400" lvl="1" indent="-457200">
              <a:buFont typeface="Arial" panose="020B0604020202020204" pitchFamily="34" charset="0"/>
              <a:buChar char="•"/>
            </a:pPr>
            <a:r>
              <a:rPr lang="de-DE" sz="1800" dirty="0" smtClean="0">
                <a:latin typeface="+mn-lt"/>
                <a:cs typeface="Consolas" panose="020B0609020204030204" pitchFamily="49" charset="0"/>
              </a:rPr>
              <a:t>Besser Lesbarkeit</a:t>
            </a:r>
          </a:p>
          <a:p>
            <a:pPr marL="914400" lvl="1" indent="-457200">
              <a:buFont typeface="Arial" panose="020B0604020202020204" pitchFamily="34" charset="0"/>
              <a:buChar char="•"/>
            </a:pPr>
            <a:r>
              <a:rPr lang="de-DE" sz="1800" dirty="0" smtClean="0">
                <a:latin typeface="+mn-lt"/>
                <a:cs typeface="Consolas" panose="020B0609020204030204" pitchFamily="49" charset="0"/>
              </a:rPr>
              <a:t>Wiederverwendbarkeit</a:t>
            </a:r>
          </a:p>
          <a:p>
            <a:pPr marL="914400" lvl="1" indent="-457200">
              <a:buFont typeface="Arial" panose="020B0604020202020204" pitchFamily="34" charset="0"/>
              <a:buChar char="•"/>
            </a:pPr>
            <a:r>
              <a:rPr lang="de-DE" sz="1800" dirty="0" smtClean="0">
                <a:latin typeface="+mn-lt"/>
                <a:cs typeface="Consolas" panose="020B0609020204030204" pitchFamily="49" charset="0"/>
              </a:rPr>
              <a:t>Leichter Wartbarkeit</a:t>
            </a:r>
          </a:p>
          <a:p>
            <a:endParaRPr lang="de-DE" sz="1800" dirty="0" smtClean="0">
              <a:latin typeface="+mn-lt"/>
              <a:cs typeface="Consolas" panose="020B0609020204030204" pitchFamily="49" charset="0"/>
            </a:endParaRPr>
          </a:p>
          <a:p>
            <a:r>
              <a:rPr lang="de-DE" sz="1800" b="1" dirty="0" smtClean="0">
                <a:latin typeface="+mn-lt"/>
                <a:cs typeface="Consolas" panose="020B0609020204030204" pitchFamily="49" charset="0"/>
              </a:rPr>
              <a:t>Generelle Syntax</a:t>
            </a:r>
            <a:r>
              <a:rPr lang="de-DE" sz="1800" dirty="0" smtClean="0">
                <a:latin typeface="+mn-lt"/>
                <a:cs typeface="Consolas" panose="020B0609020204030204" pitchFamily="49" charset="0"/>
              </a:rPr>
              <a:t>:</a:t>
            </a:r>
          </a:p>
          <a:p>
            <a:endParaRPr lang="de-DE" sz="1600" dirty="0" smtClean="0">
              <a:latin typeface="+mn-lt"/>
            </a:endParaRPr>
          </a:p>
          <a:p>
            <a:pPr lvl="1"/>
            <a:r>
              <a:rPr lang="de-DE" sz="1600" dirty="0" smtClean="0">
                <a:latin typeface="Courier New" panose="02070309020205020404" pitchFamily="49" charset="0"/>
                <a:cs typeface="Courier New" panose="02070309020205020404" pitchFamily="49" charset="0"/>
              </a:rPr>
              <a:t>Rückgabetyp </a:t>
            </a:r>
            <a:r>
              <a:rPr lang="de-DE" sz="1600" b="1" dirty="0">
                <a:latin typeface="Courier New" panose="02070309020205020404" pitchFamily="49" charset="0"/>
                <a:cs typeface="Courier New" panose="02070309020205020404" pitchFamily="49" charset="0"/>
              </a:rPr>
              <a:t>Funktionsname</a:t>
            </a:r>
            <a:r>
              <a:rPr lang="de-DE" sz="1600" dirty="0">
                <a:latin typeface="Courier New" panose="02070309020205020404" pitchFamily="49" charset="0"/>
                <a:cs typeface="Courier New" panose="02070309020205020404" pitchFamily="49" charset="0"/>
              </a:rPr>
              <a:t>(Parameterliste) { Anweisungen }</a:t>
            </a:r>
            <a:endParaRPr lang="de-DE" sz="1600" dirty="0" smtClean="0">
              <a:latin typeface="Courier New" panose="02070309020205020404" pitchFamily="49" charset="0"/>
              <a:cs typeface="Courier New" panose="02070309020205020404" pitchFamily="49" charset="0"/>
            </a:endParaRPr>
          </a:p>
          <a:p>
            <a:pPr marL="457200" indent="-457200"/>
            <a:endParaRPr lang="de-DE" sz="1600" dirty="0" smtClean="0">
              <a:latin typeface="+mn-lt"/>
              <a:cs typeface="Consolas" panose="020B0609020204030204" pitchFamily="49" charset="0"/>
            </a:endParaRPr>
          </a:p>
        </p:txBody>
      </p:sp>
    </p:spTree>
    <p:extLst>
      <p:ext uri="{BB962C8B-B14F-4D97-AF65-F5344CB8AC3E}">
        <p14:creationId xmlns:p14="http://schemas.microsoft.com/office/powerpoint/2010/main" val="287055228"/>
      </p:ext>
    </p:extLst>
  </p:cSld>
  <p:clrMapOvr>
    <a:masterClrMapping/>
  </p:clrMapOvr>
  <p:transition>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24</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smtClean="0"/>
              <a:t>3. Funktionen</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5170646"/>
          </a:xfrm>
          <a:prstGeom prst="rect">
            <a:avLst/>
          </a:prstGeom>
          <a:noFill/>
          <a:ln w="12700" cap="sq">
            <a:noFill/>
            <a:miter lim="800000"/>
            <a:headEnd type="none" w="sm" len="sm"/>
            <a:tailEnd type="none" w="sm" len="sm"/>
          </a:ln>
        </p:spPr>
        <p:txBody>
          <a:bodyPr>
            <a:spAutoFit/>
          </a:bodyPr>
          <a:lstStyle/>
          <a:p>
            <a:pPr marL="457200" indent="-457200"/>
            <a:r>
              <a:rPr lang="de-DE" sz="1800" b="1" dirty="0" smtClean="0">
                <a:latin typeface="+mn-lt"/>
                <a:cs typeface="Consolas" panose="020B0609020204030204" pitchFamily="49" charset="0"/>
              </a:rPr>
              <a:t>Umrechnung Gradmaß in Bogenmaß: </a:t>
            </a:r>
          </a:p>
          <a:p>
            <a:pPr marL="457200" indent="-457200"/>
            <a:r>
              <a:rPr lang="de-DE" sz="1400" dirty="0" smtClean="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include</a:t>
            </a:r>
            <a:r>
              <a:rPr lang="de-DE" sz="1400" dirty="0">
                <a:latin typeface="Courier New" panose="02070309020205020404" pitchFamily="49" charset="0"/>
                <a:cs typeface="Courier New" panose="02070309020205020404" pitchFamily="49" charset="0"/>
              </a:rPr>
              <a:t> &lt;</a:t>
            </a:r>
            <a:r>
              <a:rPr lang="de-DE" sz="1400" dirty="0" err="1">
                <a:latin typeface="Courier New" panose="02070309020205020404" pitchFamily="49" charset="0"/>
                <a:cs typeface="Courier New" panose="02070309020205020404" pitchFamily="49" charset="0"/>
              </a:rPr>
              <a:t>stdio.h</a:t>
            </a:r>
            <a:r>
              <a:rPr lang="de-DE" sz="1400" dirty="0" smtClean="0">
                <a:latin typeface="Courier New" panose="02070309020205020404" pitchFamily="49" charset="0"/>
                <a:cs typeface="Courier New" panose="02070309020205020404" pitchFamily="49" charset="0"/>
              </a:rPr>
              <a:t>&gt;</a:t>
            </a:r>
          </a:p>
          <a:p>
            <a:pPr marL="457200" indent="-457200"/>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include</a:t>
            </a:r>
            <a:r>
              <a:rPr lang="de-DE" sz="1400" dirty="0" smtClean="0">
                <a:latin typeface="Courier New" panose="02070309020205020404" pitchFamily="49" charset="0"/>
                <a:cs typeface="Courier New" panose="02070309020205020404" pitchFamily="49" charset="0"/>
              </a:rPr>
              <a:t> &lt;</a:t>
            </a:r>
            <a:r>
              <a:rPr lang="de-DE" sz="1400" dirty="0" err="1" smtClean="0">
                <a:latin typeface="Courier New" panose="02070309020205020404" pitchFamily="49" charset="0"/>
                <a:cs typeface="Courier New" panose="02070309020205020404" pitchFamily="49" charset="0"/>
              </a:rPr>
              <a:t>math.h</a:t>
            </a:r>
            <a:r>
              <a:rPr lang="de-DE" sz="1400" dirty="0" smtClean="0">
                <a:latin typeface="Courier New" panose="02070309020205020404" pitchFamily="49" charset="0"/>
                <a:cs typeface="Courier New" panose="02070309020205020404" pitchFamily="49" charset="0"/>
              </a:rPr>
              <a:t>&gt;</a:t>
            </a:r>
            <a:endParaRPr lang="de-DE" sz="1400" dirty="0">
              <a:latin typeface="Courier New" panose="02070309020205020404" pitchFamily="49" charset="0"/>
              <a:cs typeface="Courier New" panose="02070309020205020404" pitchFamily="49" charset="0"/>
            </a:endParaRPr>
          </a:p>
          <a:p>
            <a:pPr marL="457200" indent="-457200"/>
            <a:endParaRPr lang="de-DE" sz="1400" dirty="0" smtClean="0">
              <a:latin typeface="Courier New" panose="02070309020205020404" pitchFamily="49" charset="0"/>
              <a:cs typeface="Courier New" panose="02070309020205020404" pitchFamily="49" charset="0"/>
            </a:endParaRPr>
          </a:p>
          <a:p>
            <a:pPr marL="457200" indent="-457200"/>
            <a:r>
              <a:rPr lang="de-DE" sz="1400" b="1" dirty="0">
                <a:latin typeface="Courier New" panose="02070309020205020404" pitchFamily="49" charset="0"/>
                <a:cs typeface="Courier New" panose="02070309020205020404" pitchFamily="49" charset="0"/>
              </a:rPr>
              <a:t>i</a:t>
            </a:r>
            <a:r>
              <a:rPr lang="de-DE" sz="1400" b="1" dirty="0" smtClean="0">
                <a:latin typeface="Courier New" panose="02070309020205020404" pitchFamily="49" charset="0"/>
                <a:cs typeface="Courier New" panose="02070309020205020404" pitchFamily="49" charset="0"/>
              </a:rPr>
              <a:t>nt main</a:t>
            </a:r>
            <a:r>
              <a:rPr lang="de-DE" sz="1400" dirty="0">
                <a:latin typeface="Courier New" panose="02070309020205020404" pitchFamily="49" charset="0"/>
                <a:cs typeface="Courier New" panose="02070309020205020404" pitchFamily="49" charset="0"/>
              </a:rPr>
              <a:t>() {</a:t>
            </a:r>
          </a:p>
          <a:p>
            <a:pPr marL="457200" indent="-457200"/>
            <a:r>
              <a:rPr lang="de-DE" sz="1400" dirty="0" smtClean="0">
                <a:latin typeface="Courier New" panose="02070309020205020404" pitchFamily="49" charset="0"/>
                <a:cs typeface="Courier New" panose="02070309020205020404" pitchFamily="49" charset="0"/>
              </a:rPr>
              <a:t>	int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a:t>
            </a:r>
            <a:endParaRPr lang="de-DE" sz="1400" dirty="0">
              <a:latin typeface="Courier New" panose="02070309020205020404" pitchFamily="49" charset="0"/>
              <a:cs typeface="Courier New" panose="02070309020205020404" pitchFamily="49" charset="0"/>
            </a:endParaRPr>
          </a:p>
          <a:p>
            <a:pPr marL="914400" lvl="1" indent="-457200"/>
            <a:r>
              <a:rPr lang="de-DE" sz="1400" dirty="0">
                <a:latin typeface="Courier New" panose="02070309020205020404" pitchFamily="49" charset="0"/>
                <a:cs typeface="Courier New" panose="02070309020205020404" pitchFamily="49" charset="0"/>
              </a:rPr>
              <a:t>double </a:t>
            </a:r>
            <a:r>
              <a:rPr lang="de-DE" sz="1400" dirty="0" err="1" smtClean="0">
                <a:latin typeface="Courier New" panose="02070309020205020404" pitchFamily="49" charset="0"/>
                <a:cs typeface="Courier New" panose="02070309020205020404" pitchFamily="49" charset="0"/>
              </a:rPr>
              <a:t>xrad</a:t>
            </a:r>
            <a:r>
              <a:rPr lang="de-DE" sz="1400" dirty="0">
                <a:latin typeface="Courier New" panose="02070309020205020404" pitchFamily="49" charset="0"/>
                <a:cs typeface="Courier New" panose="02070309020205020404" pitchFamily="49" charset="0"/>
              </a:rPr>
              <a:t>;</a:t>
            </a: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for</a:t>
            </a:r>
            <a:r>
              <a:rPr lang="de-DE" sz="1400" dirty="0" smtClean="0">
                <a:latin typeface="Courier New" panose="02070309020205020404" pitchFamily="49" charset="0"/>
                <a:cs typeface="Courier New" panose="02070309020205020404" pitchFamily="49" charset="0"/>
              </a:rPr>
              <a:t> (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-360;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&lt;= 360 ;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15)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b="1" dirty="0" smtClean="0">
                <a:solidFill>
                  <a:srgbClr val="C00000"/>
                </a:solidFill>
                <a:latin typeface="Courier New" panose="02070309020205020404" pitchFamily="49" charset="0"/>
                <a:cs typeface="Courier New" panose="02070309020205020404" pitchFamily="49" charset="0"/>
              </a:rPr>
              <a:t>	</a:t>
            </a:r>
            <a:r>
              <a:rPr lang="de-DE" sz="1400" b="1" dirty="0" err="1" smtClean="0">
                <a:solidFill>
                  <a:srgbClr val="C00000"/>
                </a:solidFill>
                <a:latin typeface="Courier New" panose="02070309020205020404" pitchFamily="49" charset="0"/>
                <a:cs typeface="Courier New" panose="02070309020205020404" pitchFamily="49" charset="0"/>
              </a:rPr>
              <a:t>xrad</a:t>
            </a:r>
            <a:r>
              <a:rPr lang="de-DE" sz="1400" b="1" dirty="0" smtClean="0">
                <a:solidFill>
                  <a:srgbClr val="C00000"/>
                </a:solidFill>
                <a:latin typeface="Courier New" panose="02070309020205020404" pitchFamily="49" charset="0"/>
                <a:cs typeface="Courier New" panose="02070309020205020404" pitchFamily="49" charset="0"/>
              </a:rPr>
              <a:t> </a:t>
            </a:r>
            <a:r>
              <a:rPr lang="de-DE" sz="1400" b="1" dirty="0">
                <a:solidFill>
                  <a:srgbClr val="C00000"/>
                </a:solidFill>
                <a:latin typeface="Courier New" panose="02070309020205020404" pitchFamily="49" charset="0"/>
                <a:cs typeface="Courier New" panose="02070309020205020404" pitchFamily="49" charset="0"/>
              </a:rPr>
              <a:t>= </a:t>
            </a:r>
            <a:r>
              <a:rPr lang="de-DE" sz="1400" b="1" dirty="0" err="1" smtClean="0">
                <a:solidFill>
                  <a:srgbClr val="C00000"/>
                </a:solidFill>
                <a:latin typeface="Courier New" panose="02070309020205020404" pitchFamily="49" charset="0"/>
                <a:cs typeface="Courier New" panose="02070309020205020404" pitchFamily="49" charset="0"/>
              </a:rPr>
              <a:t>winkel</a:t>
            </a:r>
            <a:r>
              <a:rPr lang="de-DE" sz="1400" b="1" dirty="0" smtClean="0">
                <a:solidFill>
                  <a:srgbClr val="C00000"/>
                </a:solidFill>
                <a:latin typeface="Courier New" panose="02070309020205020404" pitchFamily="49" charset="0"/>
                <a:cs typeface="Courier New" panose="02070309020205020404" pitchFamily="49" charset="0"/>
              </a:rPr>
              <a:t> </a:t>
            </a:r>
            <a:r>
              <a:rPr lang="de-DE" sz="1400" b="1" dirty="0">
                <a:solidFill>
                  <a:srgbClr val="C00000"/>
                </a:solidFill>
                <a:latin typeface="Courier New" panose="02070309020205020404" pitchFamily="49" charset="0"/>
                <a:cs typeface="Courier New" panose="02070309020205020404" pitchFamily="49" charset="0"/>
              </a:rPr>
              <a:t>/180.0 * </a:t>
            </a:r>
            <a:r>
              <a:rPr lang="de-DE" sz="1400" b="1" dirty="0" smtClean="0">
                <a:solidFill>
                  <a:srgbClr val="C00000"/>
                </a:solidFill>
                <a:latin typeface="Courier New" panose="02070309020205020404" pitchFamily="49" charset="0"/>
                <a:cs typeface="Courier New" panose="02070309020205020404" pitchFamily="49" charset="0"/>
              </a:rPr>
              <a:t>M_PI</a:t>
            </a:r>
            <a:r>
              <a:rPr lang="de-DE" sz="1400" b="1" dirty="0">
                <a:solidFill>
                  <a:srgbClr val="C00000"/>
                </a:solidFill>
                <a:latin typeface="Courier New" panose="02070309020205020404" pitchFamily="49" charset="0"/>
                <a:cs typeface="Courier New" panose="02070309020205020404" pitchFamily="49" charset="0"/>
              </a:rPr>
              <a:t>; </a:t>
            </a:r>
            <a:r>
              <a:rPr lang="de-DE" sz="1400" b="1" dirty="0" smtClean="0">
                <a:solidFill>
                  <a:srgbClr val="C00000"/>
                </a:solidFill>
                <a:latin typeface="Courier New" panose="02070309020205020404" pitchFamily="49" charset="0"/>
                <a:cs typeface="Courier New" panose="02070309020205020404" pitchFamily="49" charset="0"/>
              </a:rPr>
              <a:t>/* </a:t>
            </a:r>
            <a:r>
              <a:rPr lang="de-DE" sz="1400" b="1" dirty="0">
                <a:solidFill>
                  <a:srgbClr val="C00000"/>
                </a:solidFill>
                <a:latin typeface="Courier New" panose="02070309020205020404" pitchFamily="49" charset="0"/>
                <a:cs typeface="Courier New" panose="02070309020205020404" pitchFamily="49" charset="0"/>
              </a:rPr>
              <a:t>Umrechnung in </a:t>
            </a:r>
            <a:r>
              <a:rPr lang="de-DE" sz="1400" b="1" dirty="0" err="1" smtClean="0">
                <a:solidFill>
                  <a:srgbClr val="C00000"/>
                </a:solidFill>
                <a:latin typeface="Courier New" panose="02070309020205020404" pitchFamily="49" charset="0"/>
                <a:cs typeface="Courier New" panose="02070309020205020404" pitchFamily="49" charset="0"/>
              </a:rPr>
              <a:t>Gradmass</a:t>
            </a:r>
            <a:r>
              <a:rPr lang="de-DE" sz="1400" b="1" dirty="0" smtClean="0">
                <a:solidFill>
                  <a:srgbClr val="C00000"/>
                </a:solidFill>
                <a:latin typeface="Courier New" panose="02070309020205020404" pitchFamily="49" charset="0"/>
                <a:cs typeface="Courier New" panose="02070309020205020404" pitchFamily="49" charset="0"/>
              </a:rPr>
              <a:t> */</a:t>
            </a:r>
            <a:endParaRPr lang="de-DE" sz="1400" b="1" dirty="0">
              <a:solidFill>
                <a:srgbClr val="C00000"/>
              </a:solidFill>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printf</a:t>
            </a:r>
            <a:r>
              <a:rPr lang="de-DE" sz="1400" dirty="0">
                <a:latin typeface="Courier New" panose="02070309020205020404" pitchFamily="49" charset="0"/>
                <a:cs typeface="Courier New" panose="02070309020205020404" pitchFamily="49" charset="0"/>
              </a:rPr>
              <a:t>("%10d </a:t>
            </a:r>
            <a:r>
              <a:rPr lang="de-DE" sz="1400" dirty="0" smtClean="0">
                <a:latin typeface="Courier New" panose="02070309020205020404" pitchFamily="49" charset="0"/>
                <a:cs typeface="Courier New" panose="02070309020205020404" pitchFamily="49" charset="0"/>
              </a:rPr>
              <a:t>| %15.5f\n</a:t>
            </a:r>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xrad</a:t>
            </a:r>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Ausgabe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a:t>
            </a:r>
            <a:endParaRPr lang="de-DE" sz="1400" dirty="0">
              <a:latin typeface="Courier New" panose="02070309020205020404" pitchFamily="49" charset="0"/>
              <a:cs typeface="Courier New" panose="02070309020205020404" pitchFamily="49" charset="0"/>
            </a:endParaRPr>
          </a:p>
          <a:p>
            <a:pPr marL="457200" indent="-457200"/>
            <a:r>
              <a:rPr lang="de-DE" sz="1600" b="1" dirty="0">
                <a:cs typeface="Consolas" panose="020B0609020204030204" pitchFamily="49" charset="0"/>
              </a:rPr>
              <a:t>Auslagerung der Umrechnung in eine Funktion „bogen“</a:t>
            </a:r>
          </a:p>
          <a:p>
            <a:pPr marL="457200" indent="-457200"/>
            <a:r>
              <a:rPr lang="de-DE" sz="1600" b="1" i="1" dirty="0" smtClean="0">
                <a:latin typeface="Courier New" panose="02070309020205020404" pitchFamily="49" charset="0"/>
                <a:cs typeface="Courier New" panose="02070309020205020404" pitchFamily="49" charset="0"/>
              </a:rPr>
              <a:t> </a:t>
            </a:r>
            <a:r>
              <a:rPr lang="de-DE" sz="1400" b="1" i="1" dirty="0" smtClean="0">
                <a:latin typeface="Courier New" panose="02070309020205020404" pitchFamily="49" charset="0"/>
                <a:cs typeface="Courier New" panose="02070309020205020404" pitchFamily="49" charset="0"/>
              </a:rPr>
              <a:t>Rückgabetyp </a:t>
            </a:r>
            <a:r>
              <a:rPr lang="de-DE" sz="1400" dirty="0" smtClean="0">
                <a:latin typeface="Courier New" panose="02070309020205020404" pitchFamily="49" charset="0"/>
                <a:cs typeface="Courier New" panose="02070309020205020404" pitchFamily="49" charset="0"/>
              </a:rPr>
              <a:t>– </a:t>
            </a:r>
            <a:r>
              <a:rPr lang="de-DE" sz="1400" b="1" dirty="0" smtClean="0">
                <a:latin typeface="Courier New" panose="02070309020205020404" pitchFamily="49" charset="0"/>
                <a:cs typeface="Courier New" panose="02070309020205020404" pitchFamily="49" charset="0"/>
              </a:rPr>
              <a:t>double</a:t>
            </a:r>
            <a:r>
              <a:rPr lang="de-DE" sz="1400" dirty="0" smtClean="0">
                <a:latin typeface="Courier New" panose="02070309020205020404" pitchFamily="49" charset="0"/>
                <a:cs typeface="Courier New" panose="02070309020205020404" pitchFamily="49" charset="0"/>
              </a:rPr>
              <a:t> , da das Bogenmaß als double-Wert benötigt wird,</a:t>
            </a:r>
          </a:p>
          <a:p>
            <a:pPr marL="457200" indent="-457200"/>
            <a:r>
              <a:rPr lang="de-DE" sz="1400" dirty="0">
                <a:latin typeface="Courier New" panose="02070309020205020404" pitchFamily="49" charset="0"/>
                <a:cs typeface="Courier New" panose="02070309020205020404" pitchFamily="49" charset="0"/>
              </a:rPr>
              <a:t> </a:t>
            </a:r>
            <a:r>
              <a:rPr lang="de-DE" sz="1400" b="1" i="1" dirty="0" smtClean="0">
                <a:latin typeface="Courier New" panose="02070309020205020404" pitchFamily="49" charset="0"/>
                <a:cs typeface="Courier New" panose="02070309020205020404" pitchFamily="49" charset="0"/>
              </a:rPr>
              <a:t>Funktionsname</a:t>
            </a:r>
            <a:r>
              <a:rPr lang="de-DE" sz="1400" dirty="0" smtClean="0">
                <a:latin typeface="Courier New" panose="02070309020205020404" pitchFamily="49" charset="0"/>
                <a:cs typeface="Courier New" panose="02070309020205020404" pitchFamily="49" charset="0"/>
              </a:rPr>
              <a:t> – </a:t>
            </a:r>
            <a:r>
              <a:rPr lang="de-DE" sz="1400" b="1" dirty="0" smtClean="0">
                <a:latin typeface="Courier New" panose="02070309020205020404" pitchFamily="49" charset="0"/>
                <a:cs typeface="Courier New" panose="02070309020205020404" pitchFamily="49" charset="0"/>
              </a:rPr>
              <a:t>bogen</a:t>
            </a:r>
            <a:r>
              <a:rPr lang="de-DE" sz="1400" dirty="0" smtClean="0">
                <a:latin typeface="Courier New" panose="02070309020205020404" pitchFamily="49" charset="0"/>
                <a:cs typeface="Courier New" panose="02070309020205020404" pitchFamily="49" charset="0"/>
              </a:rPr>
              <a:t>,</a:t>
            </a:r>
          </a:p>
          <a:p>
            <a:pPr marL="457200" indent="-457200"/>
            <a:r>
              <a:rPr lang="de-DE" sz="1400" dirty="0" smtClean="0">
                <a:latin typeface="Courier New" panose="02070309020205020404" pitchFamily="49" charset="0"/>
                <a:cs typeface="Courier New" panose="02070309020205020404" pitchFamily="49" charset="0"/>
              </a:rPr>
              <a:t> </a:t>
            </a:r>
            <a:r>
              <a:rPr lang="de-DE" sz="1400" b="1" i="1" dirty="0" smtClean="0">
                <a:latin typeface="Courier New" panose="02070309020205020404" pitchFamily="49" charset="0"/>
                <a:cs typeface="Courier New" panose="02070309020205020404" pitchFamily="49" charset="0"/>
              </a:rPr>
              <a:t>Ein Eingabeparameter </a:t>
            </a:r>
            <a:r>
              <a:rPr lang="de-DE" sz="1400" dirty="0" smtClean="0">
                <a:latin typeface="Courier New" panose="02070309020205020404" pitchFamily="49" charset="0"/>
                <a:cs typeface="Courier New" panose="02070309020205020404" pitchFamily="49" charset="0"/>
              </a:rPr>
              <a:t>vom Typ </a:t>
            </a:r>
            <a:r>
              <a:rPr lang="de-DE" sz="1400" b="1" dirty="0" smtClean="0">
                <a:latin typeface="Courier New" panose="02070309020205020404" pitchFamily="49" charset="0"/>
                <a:cs typeface="Courier New" panose="02070309020205020404" pitchFamily="49" charset="0"/>
              </a:rPr>
              <a:t>int</a:t>
            </a:r>
            <a:r>
              <a:rPr lang="de-DE" sz="1400" dirty="0" smtClean="0">
                <a:latin typeface="Courier New" panose="02070309020205020404" pitchFamily="49" charset="0"/>
                <a:cs typeface="Courier New" panose="02070309020205020404" pitchFamily="49" charset="0"/>
              </a:rPr>
              <a:t>, um Gradmaß anzugeben, wir bezeichnen mit ihn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mit </a:t>
            </a:r>
            <a:r>
              <a:rPr lang="de-DE" sz="1400" b="1" dirty="0" smtClean="0">
                <a:latin typeface="Courier New" panose="02070309020205020404" pitchFamily="49" charset="0"/>
                <a:cs typeface="Courier New" panose="02070309020205020404" pitchFamily="49" charset="0"/>
              </a:rPr>
              <a:t>g</a:t>
            </a:r>
          </a:p>
          <a:p>
            <a:pPr marL="457200" indent="-457200"/>
            <a:r>
              <a:rPr lang="de-DE" sz="1400" b="1" dirty="0">
                <a:latin typeface="Courier New" panose="02070309020205020404" pitchFamily="49" charset="0"/>
                <a:cs typeface="Courier New" panose="02070309020205020404" pitchFamily="49" charset="0"/>
              </a:rPr>
              <a:t> </a:t>
            </a:r>
            <a:endParaRPr lang="de-DE" sz="1400" b="1" dirty="0" smtClean="0">
              <a:latin typeface="Courier New" panose="02070309020205020404" pitchFamily="49" charset="0"/>
              <a:cs typeface="Courier New" panose="02070309020205020404" pitchFamily="49" charset="0"/>
            </a:endParaRPr>
          </a:p>
          <a:p>
            <a:pPr marL="457200" indent="-457200"/>
            <a:r>
              <a:rPr lang="de-DE" sz="1400" b="1" dirty="0">
                <a:solidFill>
                  <a:srgbClr val="FF0000"/>
                </a:solidFill>
                <a:latin typeface="Courier New" panose="02070309020205020404" pitchFamily="49" charset="0"/>
                <a:cs typeface="Courier New" panose="02070309020205020404" pitchFamily="49" charset="0"/>
              </a:rPr>
              <a:t> </a:t>
            </a:r>
            <a:r>
              <a:rPr lang="de-DE" sz="1400" b="1" dirty="0" smtClean="0">
                <a:solidFill>
                  <a:srgbClr val="FF0000"/>
                </a:solidFill>
                <a:latin typeface="Courier New" panose="02070309020205020404" pitchFamily="49" charset="0"/>
                <a:cs typeface="Courier New" panose="02070309020205020404" pitchFamily="49" charset="0"/>
              </a:rPr>
              <a:t>double bogen(</a:t>
            </a:r>
            <a:r>
              <a:rPr lang="de-DE" sz="1400" b="1" dirty="0" err="1" smtClean="0">
                <a:solidFill>
                  <a:srgbClr val="FF0000"/>
                </a:solidFill>
                <a:latin typeface="Courier New" panose="02070309020205020404" pitchFamily="49" charset="0"/>
                <a:cs typeface="Courier New" panose="02070309020205020404" pitchFamily="49" charset="0"/>
              </a:rPr>
              <a:t>int</a:t>
            </a:r>
            <a:r>
              <a:rPr lang="de-DE" sz="1400" b="1" dirty="0" smtClean="0">
                <a:solidFill>
                  <a:srgbClr val="FF0000"/>
                </a:solidFill>
                <a:latin typeface="Courier New" panose="02070309020205020404" pitchFamily="49" charset="0"/>
                <a:cs typeface="Courier New" panose="02070309020205020404" pitchFamily="49" charset="0"/>
              </a:rPr>
              <a:t> g) </a:t>
            </a:r>
            <a:r>
              <a:rPr lang="de-DE" sz="1400" dirty="0" smtClean="0">
                <a:solidFill>
                  <a:srgbClr val="FF0000"/>
                </a:solidFill>
                <a:latin typeface="Courier New" panose="02070309020205020404" pitchFamily="49" charset="0"/>
                <a:cs typeface="Courier New" panose="02070309020205020404" pitchFamily="49" charset="0"/>
              </a:rPr>
              <a:t>{ </a:t>
            </a:r>
          </a:p>
          <a:p>
            <a:pPr marL="457200" indent="-457200"/>
            <a:r>
              <a:rPr lang="de-DE" sz="1400" dirty="0">
                <a:solidFill>
                  <a:srgbClr val="FF0000"/>
                </a:solidFill>
                <a:latin typeface="Courier New" panose="02070309020205020404" pitchFamily="49" charset="0"/>
                <a:cs typeface="Courier New" panose="02070309020205020404" pitchFamily="49" charset="0"/>
              </a:rPr>
              <a:t> </a:t>
            </a:r>
            <a:r>
              <a:rPr lang="de-DE" sz="1400" dirty="0" smtClean="0">
                <a:solidFill>
                  <a:srgbClr val="FF0000"/>
                </a:solidFill>
                <a:latin typeface="Courier New" panose="02070309020205020404" pitchFamily="49" charset="0"/>
                <a:cs typeface="Courier New" panose="02070309020205020404" pitchFamily="49" charset="0"/>
              </a:rPr>
              <a:t>   double y;	/* lokale Variable */</a:t>
            </a:r>
          </a:p>
          <a:p>
            <a:pPr marL="457200" indent="-457200"/>
            <a:r>
              <a:rPr lang="de-DE" sz="1400" dirty="0">
                <a:solidFill>
                  <a:srgbClr val="FF0000"/>
                </a:solidFill>
                <a:latin typeface="Courier New" panose="02070309020205020404" pitchFamily="49" charset="0"/>
                <a:cs typeface="Courier New" panose="02070309020205020404" pitchFamily="49" charset="0"/>
              </a:rPr>
              <a:t> </a:t>
            </a:r>
            <a:r>
              <a:rPr lang="de-DE" sz="1400" dirty="0" smtClean="0">
                <a:solidFill>
                  <a:srgbClr val="FF0000"/>
                </a:solidFill>
                <a:latin typeface="Courier New" panose="02070309020205020404" pitchFamily="49" charset="0"/>
                <a:cs typeface="Courier New" panose="02070309020205020404" pitchFamily="49" charset="0"/>
              </a:rPr>
              <a:t>   y = g/180.0 * M_PI; /* Berechnung des Winkels in </a:t>
            </a:r>
            <a:r>
              <a:rPr lang="de-DE" sz="1400" dirty="0" err="1" smtClean="0">
                <a:solidFill>
                  <a:srgbClr val="FF0000"/>
                </a:solidFill>
                <a:latin typeface="Courier New" panose="02070309020205020404" pitchFamily="49" charset="0"/>
                <a:cs typeface="Courier New" panose="02070309020205020404" pitchFamily="49" charset="0"/>
              </a:rPr>
              <a:t>Bogenmass</a:t>
            </a:r>
            <a:r>
              <a:rPr lang="de-DE" sz="1400" dirty="0" smtClean="0">
                <a:solidFill>
                  <a:srgbClr val="FF0000"/>
                </a:solidFill>
                <a:latin typeface="Courier New" panose="02070309020205020404" pitchFamily="49" charset="0"/>
                <a:cs typeface="Courier New" panose="02070309020205020404" pitchFamily="49" charset="0"/>
              </a:rPr>
              <a:t> */</a:t>
            </a:r>
          </a:p>
          <a:p>
            <a:pPr marL="457200" indent="-457200"/>
            <a:r>
              <a:rPr lang="de-DE" sz="1400" dirty="0">
                <a:solidFill>
                  <a:srgbClr val="FF0000"/>
                </a:solidFill>
                <a:latin typeface="Courier New" panose="02070309020205020404" pitchFamily="49" charset="0"/>
                <a:cs typeface="Courier New" panose="02070309020205020404" pitchFamily="49" charset="0"/>
              </a:rPr>
              <a:t> </a:t>
            </a:r>
            <a:r>
              <a:rPr lang="de-DE" sz="1400" dirty="0" smtClean="0">
                <a:solidFill>
                  <a:srgbClr val="FF0000"/>
                </a:solidFill>
                <a:latin typeface="Courier New" panose="02070309020205020404" pitchFamily="49" charset="0"/>
                <a:cs typeface="Courier New" panose="02070309020205020404" pitchFamily="49" charset="0"/>
              </a:rPr>
              <a:t>   </a:t>
            </a:r>
            <a:r>
              <a:rPr lang="de-DE" sz="1400" dirty="0" err="1" smtClean="0">
                <a:solidFill>
                  <a:srgbClr val="FF0000"/>
                </a:solidFill>
                <a:latin typeface="Courier New" panose="02070309020205020404" pitchFamily="49" charset="0"/>
                <a:cs typeface="Courier New" panose="02070309020205020404" pitchFamily="49" charset="0"/>
              </a:rPr>
              <a:t>return</a:t>
            </a:r>
            <a:r>
              <a:rPr lang="de-DE" sz="1400" dirty="0" smtClean="0">
                <a:solidFill>
                  <a:srgbClr val="FF0000"/>
                </a:solidFill>
                <a:latin typeface="Courier New" panose="02070309020205020404" pitchFamily="49" charset="0"/>
                <a:cs typeface="Courier New" panose="02070309020205020404" pitchFamily="49" charset="0"/>
              </a:rPr>
              <a:t> y; /* </a:t>
            </a:r>
            <a:r>
              <a:rPr lang="de-DE" sz="1400" dirty="0" err="1" smtClean="0">
                <a:solidFill>
                  <a:srgbClr val="FF0000"/>
                </a:solidFill>
                <a:latin typeface="Courier New" panose="02070309020205020404" pitchFamily="49" charset="0"/>
                <a:cs typeface="Courier New" panose="02070309020205020404" pitchFamily="49" charset="0"/>
              </a:rPr>
              <a:t>Rueckgabewert</a:t>
            </a:r>
            <a:r>
              <a:rPr lang="de-DE" sz="1400" dirty="0" smtClean="0">
                <a:solidFill>
                  <a:srgbClr val="FF0000"/>
                </a:solidFill>
                <a:latin typeface="Courier New" panose="02070309020205020404" pitchFamily="49" charset="0"/>
                <a:cs typeface="Courier New" panose="02070309020205020404" pitchFamily="49" charset="0"/>
              </a:rPr>
              <a:t> liefern */</a:t>
            </a:r>
          </a:p>
          <a:p>
            <a:pPr marL="457200" indent="-457200"/>
            <a:r>
              <a:rPr lang="de-DE" sz="1400" dirty="0" smtClean="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69448202"/>
      </p:ext>
    </p:extLst>
  </p:cSld>
  <p:clrMapOvr>
    <a:masterClrMapping/>
  </p:clrMapOvr>
  <p:transition>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25</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smtClean="0"/>
              <a:t>3. Funktionen</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5386090"/>
          </a:xfrm>
          <a:prstGeom prst="rect">
            <a:avLst/>
          </a:prstGeom>
          <a:noFill/>
          <a:ln w="12700" cap="sq">
            <a:noFill/>
            <a:miter lim="800000"/>
            <a:headEnd type="none" w="sm" len="sm"/>
            <a:tailEnd type="none" w="sm" len="sm"/>
          </a:ln>
        </p:spPr>
        <p:txBody>
          <a:bodyPr>
            <a:spAutoFit/>
          </a:bodyPr>
          <a:lstStyle/>
          <a:p>
            <a:pPr marL="457200" indent="-457200"/>
            <a:r>
              <a:rPr lang="de-DE" sz="1800" b="1" dirty="0" smtClean="0">
                <a:latin typeface="+mn-lt"/>
                <a:cs typeface="Consolas" panose="020B0609020204030204" pitchFamily="49" charset="0"/>
              </a:rPr>
              <a:t>Neues Programm unter Beachtung auch </a:t>
            </a:r>
            <a:r>
              <a:rPr lang="de-DE" sz="1800" b="1" dirty="0" err="1" smtClean="0">
                <a:latin typeface="+mn-lt"/>
                <a:cs typeface="Consolas" panose="020B0609020204030204" pitchFamily="49" charset="0"/>
              </a:rPr>
              <a:t>main</a:t>
            </a:r>
            <a:r>
              <a:rPr lang="de-DE" sz="1800" b="1" dirty="0" smtClean="0">
                <a:latin typeface="+mn-lt"/>
                <a:cs typeface="Consolas" panose="020B0609020204030204" pitchFamily="49" charset="0"/>
              </a:rPr>
              <a:t> ist Funktion</a:t>
            </a:r>
            <a:r>
              <a:rPr lang="de-DE" sz="1800" b="1" dirty="0">
                <a:latin typeface="+mn-lt"/>
                <a:cs typeface="Consolas" panose="020B0609020204030204" pitchFamily="49" charset="0"/>
              </a:rPr>
              <a:t> </a:t>
            </a:r>
            <a:r>
              <a:rPr lang="de-DE" sz="1800" b="1" dirty="0" smtClean="0">
                <a:latin typeface="+mn-lt"/>
                <a:cs typeface="Consolas" panose="020B0609020204030204" pitchFamily="49" charset="0"/>
              </a:rPr>
              <a:t>: </a:t>
            </a:r>
          </a:p>
          <a:p>
            <a:pPr marL="457200" indent="-457200"/>
            <a:r>
              <a:rPr lang="de-DE" sz="1400" dirty="0" smtClean="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include</a:t>
            </a:r>
            <a:r>
              <a:rPr lang="de-DE" sz="1400" dirty="0">
                <a:latin typeface="Courier New" panose="02070309020205020404" pitchFamily="49" charset="0"/>
                <a:cs typeface="Courier New" panose="02070309020205020404" pitchFamily="49" charset="0"/>
              </a:rPr>
              <a:t> &lt;</a:t>
            </a:r>
            <a:r>
              <a:rPr lang="de-DE" sz="1400" dirty="0" err="1">
                <a:latin typeface="Courier New" panose="02070309020205020404" pitchFamily="49" charset="0"/>
                <a:cs typeface="Courier New" panose="02070309020205020404" pitchFamily="49" charset="0"/>
              </a:rPr>
              <a:t>stdio.h</a:t>
            </a:r>
            <a:r>
              <a:rPr lang="de-DE" sz="1400" dirty="0" smtClean="0">
                <a:latin typeface="Courier New" panose="02070309020205020404" pitchFamily="49" charset="0"/>
                <a:cs typeface="Courier New" panose="02070309020205020404" pitchFamily="49" charset="0"/>
              </a:rPr>
              <a:t>&gt;</a:t>
            </a:r>
          </a:p>
          <a:p>
            <a:pPr marL="457200" indent="-457200"/>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include</a:t>
            </a:r>
            <a:r>
              <a:rPr lang="de-DE" sz="1400" dirty="0" smtClean="0">
                <a:latin typeface="Courier New" panose="02070309020205020404" pitchFamily="49" charset="0"/>
                <a:cs typeface="Courier New" panose="02070309020205020404" pitchFamily="49" charset="0"/>
              </a:rPr>
              <a:t> &lt;</a:t>
            </a:r>
            <a:r>
              <a:rPr lang="de-DE" sz="1400" dirty="0" err="1" smtClean="0">
                <a:latin typeface="Courier New" panose="02070309020205020404" pitchFamily="49" charset="0"/>
                <a:cs typeface="Courier New" panose="02070309020205020404" pitchFamily="49" charset="0"/>
              </a:rPr>
              <a:t>math.h</a:t>
            </a:r>
            <a:r>
              <a:rPr lang="de-DE" sz="1400" dirty="0" smtClean="0">
                <a:latin typeface="Courier New" panose="02070309020205020404" pitchFamily="49" charset="0"/>
                <a:cs typeface="Courier New" panose="02070309020205020404" pitchFamily="49" charset="0"/>
              </a:rPr>
              <a:t>&gt;</a:t>
            </a:r>
          </a:p>
          <a:p>
            <a:pPr marL="457200" indent="-457200"/>
            <a:endParaRPr lang="de-DE" sz="1400" dirty="0">
              <a:latin typeface="Courier New" panose="02070309020205020404" pitchFamily="49" charset="0"/>
              <a:cs typeface="Courier New" panose="02070309020205020404" pitchFamily="49" charset="0"/>
            </a:endParaRPr>
          </a:p>
          <a:p>
            <a:pPr marL="457200" indent="-457200"/>
            <a:r>
              <a:rPr lang="de-DE" sz="1400" dirty="0">
                <a:latin typeface="Courier New" panose="02070309020205020404" pitchFamily="49" charset="0"/>
                <a:cs typeface="Courier New" panose="02070309020205020404" pitchFamily="49" charset="0"/>
              </a:rPr>
              <a:t>double </a:t>
            </a:r>
            <a:r>
              <a:rPr lang="de-DE" sz="1400" b="1" dirty="0">
                <a:latin typeface="Courier New" panose="02070309020205020404" pitchFamily="49" charset="0"/>
                <a:cs typeface="Courier New" panose="02070309020205020404" pitchFamily="49" charset="0"/>
              </a:rPr>
              <a:t>bogen</a:t>
            </a:r>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int</a:t>
            </a:r>
            <a:r>
              <a:rPr lang="de-DE" sz="1400" dirty="0">
                <a:latin typeface="Courier New" panose="02070309020205020404" pitchFamily="49" charset="0"/>
                <a:cs typeface="Courier New" panose="02070309020205020404" pitchFamily="49" charset="0"/>
              </a:rPr>
              <a:t> g) { </a:t>
            </a:r>
          </a:p>
          <a:p>
            <a:pPr marL="457200" indent="-457200"/>
            <a:r>
              <a:rPr lang="de-DE" sz="1400" dirty="0">
                <a:latin typeface="Courier New" panose="02070309020205020404" pitchFamily="49" charset="0"/>
                <a:cs typeface="Courier New" panose="02070309020205020404" pitchFamily="49" charset="0"/>
              </a:rPr>
              <a:t>    double y;</a:t>
            </a:r>
          </a:p>
          <a:p>
            <a:pPr marL="457200" indent="-457200"/>
            <a:r>
              <a:rPr lang="de-DE" sz="1400" dirty="0">
                <a:latin typeface="Courier New" panose="02070309020205020404" pitchFamily="49" charset="0"/>
                <a:cs typeface="Courier New" panose="02070309020205020404" pitchFamily="49" charset="0"/>
              </a:rPr>
              <a:t>    y = g/180.0 * M_PI;</a:t>
            </a:r>
          </a:p>
          <a:p>
            <a:pPr marL="457200" indent="-457200"/>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return</a:t>
            </a:r>
            <a:r>
              <a:rPr lang="de-DE" sz="1400" dirty="0">
                <a:latin typeface="Courier New" panose="02070309020205020404" pitchFamily="49" charset="0"/>
                <a:cs typeface="Courier New" panose="02070309020205020404" pitchFamily="49" charset="0"/>
              </a:rPr>
              <a:t> y;</a:t>
            </a:r>
          </a:p>
          <a:p>
            <a:pPr marL="457200" indent="-457200"/>
            <a:r>
              <a:rPr lang="de-DE" sz="1400" dirty="0">
                <a:latin typeface="Courier New" panose="02070309020205020404" pitchFamily="49" charset="0"/>
                <a:cs typeface="Courier New" panose="02070309020205020404" pitchFamily="49" charset="0"/>
              </a:rPr>
              <a:t>}</a:t>
            </a:r>
          </a:p>
          <a:p>
            <a:pPr marL="457200" indent="-457200"/>
            <a:endParaRPr lang="de-DE" sz="1400" dirty="0" smtClean="0">
              <a:latin typeface="Courier New" panose="02070309020205020404" pitchFamily="49" charset="0"/>
              <a:cs typeface="Courier New" panose="02070309020205020404" pitchFamily="49" charset="0"/>
            </a:endParaRPr>
          </a:p>
          <a:p>
            <a:pPr marL="457200" indent="-457200"/>
            <a:r>
              <a:rPr lang="de-DE" sz="1400" b="1" dirty="0" smtClean="0">
                <a:latin typeface="Courier New" panose="02070309020205020404" pitchFamily="49" charset="0"/>
                <a:cs typeface="Courier New" panose="02070309020205020404" pitchFamily="49" charset="0"/>
              </a:rPr>
              <a:t>int main</a:t>
            </a:r>
            <a:r>
              <a:rPr lang="de-DE" sz="1400" dirty="0">
                <a:latin typeface="Courier New" panose="02070309020205020404" pitchFamily="49" charset="0"/>
                <a:cs typeface="Courier New" panose="02070309020205020404" pitchFamily="49" charset="0"/>
              </a:rPr>
              <a:t>() {</a:t>
            </a:r>
          </a:p>
          <a:p>
            <a:pPr marL="457200" indent="-457200"/>
            <a:r>
              <a:rPr lang="de-DE" sz="1400" dirty="0" smtClean="0">
                <a:latin typeface="Courier New" panose="02070309020205020404" pitchFamily="49" charset="0"/>
                <a:cs typeface="Courier New" panose="02070309020205020404" pitchFamily="49" charset="0"/>
              </a:rPr>
              <a:t>	int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a:t>
            </a:r>
            <a:endParaRPr lang="de-DE" sz="1400" dirty="0">
              <a:latin typeface="Courier New" panose="02070309020205020404" pitchFamily="49" charset="0"/>
              <a:cs typeface="Courier New" panose="02070309020205020404" pitchFamily="49" charset="0"/>
            </a:endParaRPr>
          </a:p>
          <a:p>
            <a:pPr marL="914400" lvl="1" indent="-457200"/>
            <a:r>
              <a:rPr lang="de-DE" sz="1400" dirty="0">
                <a:latin typeface="Courier New" panose="02070309020205020404" pitchFamily="49" charset="0"/>
                <a:cs typeface="Courier New" panose="02070309020205020404" pitchFamily="49" charset="0"/>
              </a:rPr>
              <a:t>double </a:t>
            </a:r>
            <a:r>
              <a:rPr lang="de-DE" sz="1400" dirty="0" err="1" smtClean="0">
                <a:latin typeface="Courier New" panose="02070309020205020404" pitchFamily="49" charset="0"/>
                <a:cs typeface="Courier New" panose="02070309020205020404" pitchFamily="49" charset="0"/>
              </a:rPr>
              <a:t>xrad</a:t>
            </a:r>
            <a:r>
              <a:rPr lang="de-DE" sz="1400" dirty="0">
                <a:latin typeface="Courier New" panose="02070309020205020404" pitchFamily="49" charset="0"/>
                <a:cs typeface="Courier New" panose="02070309020205020404" pitchFamily="49" charset="0"/>
              </a:rPr>
              <a:t>;</a:t>
            </a: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for</a:t>
            </a:r>
            <a:r>
              <a:rPr lang="de-DE" sz="1400" dirty="0" smtClean="0">
                <a:latin typeface="Courier New" panose="02070309020205020404" pitchFamily="49" charset="0"/>
                <a:cs typeface="Courier New" panose="02070309020205020404" pitchFamily="49" charset="0"/>
              </a:rPr>
              <a:t> (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-360;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&lt;= 360 ;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15)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xrad</a:t>
            </a:r>
            <a:r>
              <a:rPr lang="de-DE" sz="1400" dirty="0" smtClean="0">
                <a:latin typeface="Courier New" panose="02070309020205020404" pitchFamily="49" charset="0"/>
                <a:cs typeface="Courier New" panose="02070309020205020404" pitchFamily="49" charset="0"/>
              </a:rPr>
              <a:t> </a:t>
            </a:r>
            <a:r>
              <a:rPr lang="de-DE" sz="1400" dirty="0">
                <a:latin typeface="Courier New" panose="02070309020205020404" pitchFamily="49" charset="0"/>
                <a:cs typeface="Courier New" panose="02070309020205020404" pitchFamily="49" charset="0"/>
              </a:rPr>
              <a:t>= </a:t>
            </a:r>
            <a:r>
              <a:rPr lang="de-DE" sz="1400" b="1" dirty="0" smtClean="0">
                <a:latin typeface="Courier New" panose="02070309020205020404" pitchFamily="49" charset="0"/>
                <a:cs typeface="Courier New" panose="02070309020205020404" pitchFamily="49" charset="0"/>
              </a:rPr>
              <a:t>bogen</a:t>
            </a:r>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a:t>
            </a:r>
            <a:r>
              <a:rPr lang="de-DE" sz="1400" dirty="0">
                <a:latin typeface="Courier New" panose="02070309020205020404" pitchFamily="49" charset="0"/>
                <a:cs typeface="Courier New" panose="02070309020205020404" pitchFamily="49" charset="0"/>
              </a:rPr>
              <a:t>Umrechnung in </a:t>
            </a:r>
            <a:r>
              <a:rPr lang="de-DE" sz="1400" dirty="0" err="1" smtClean="0">
                <a:latin typeface="Courier New" panose="02070309020205020404" pitchFamily="49" charset="0"/>
                <a:cs typeface="Courier New" panose="02070309020205020404" pitchFamily="49" charset="0"/>
              </a:rPr>
              <a:t>Gradmass</a:t>
            </a:r>
            <a:r>
              <a:rPr lang="de-DE" sz="1400" dirty="0" smtClean="0">
                <a:latin typeface="Courier New" panose="02070309020205020404" pitchFamily="49" charset="0"/>
                <a:cs typeface="Courier New" panose="02070309020205020404" pitchFamily="49" charset="0"/>
              </a:rPr>
              <a:t>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printf</a:t>
            </a:r>
            <a:r>
              <a:rPr lang="de-DE" sz="1400" dirty="0">
                <a:latin typeface="Courier New" panose="02070309020205020404" pitchFamily="49" charset="0"/>
                <a:cs typeface="Courier New" panose="02070309020205020404" pitchFamily="49" charset="0"/>
              </a:rPr>
              <a:t>("%10d </a:t>
            </a:r>
            <a:r>
              <a:rPr lang="de-DE" sz="1400" dirty="0" smtClean="0">
                <a:latin typeface="Courier New" panose="02070309020205020404" pitchFamily="49" charset="0"/>
                <a:cs typeface="Courier New" panose="02070309020205020404" pitchFamily="49" charset="0"/>
              </a:rPr>
              <a:t>| %15.5f\n</a:t>
            </a:r>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xrad</a:t>
            </a:r>
            <a:r>
              <a:rPr lang="de-DE" sz="1400" dirty="0">
                <a:latin typeface="Courier New" panose="02070309020205020404" pitchFamily="49" charset="0"/>
                <a:cs typeface="Courier New" panose="02070309020205020404" pitchFamily="49" charset="0"/>
              </a:rPr>
              <a:t>); </a:t>
            </a:r>
            <a:endParaRPr lang="de-DE" sz="1400" dirty="0" smtClean="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return</a:t>
            </a:r>
            <a:r>
              <a:rPr lang="de-DE" sz="1400" dirty="0" smtClean="0">
                <a:latin typeface="Courier New" panose="02070309020205020404" pitchFamily="49" charset="0"/>
                <a:cs typeface="Courier New" panose="02070309020205020404" pitchFamily="49" charset="0"/>
              </a:rPr>
              <a:t> 0;</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a:t>
            </a:r>
            <a:endParaRPr lang="de-DE" sz="1400" dirty="0">
              <a:latin typeface="Courier New" panose="02070309020205020404" pitchFamily="49" charset="0"/>
              <a:cs typeface="Courier New" panose="02070309020205020404" pitchFamily="49" charset="0"/>
            </a:endParaRPr>
          </a:p>
          <a:p>
            <a:pPr marL="457200" indent="-457200"/>
            <a:r>
              <a:rPr lang="de-DE" sz="1600" b="1" dirty="0">
                <a:cs typeface="Consolas" panose="020B0609020204030204" pitchFamily="49" charset="0"/>
              </a:rPr>
              <a:t>Auslagerung der Umrechnung in eine Funktion „bogen“</a:t>
            </a:r>
          </a:p>
          <a:p>
            <a:pPr marL="457200" indent="-457200"/>
            <a:r>
              <a:rPr lang="de-DE" sz="1600" dirty="0" smtClean="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Bei jedem Aufruf von </a:t>
            </a:r>
            <a:r>
              <a:rPr lang="de-DE" sz="1400" b="1" i="1" dirty="0" smtClean="0">
                <a:latin typeface="Courier New" panose="02070309020205020404" pitchFamily="49" charset="0"/>
                <a:cs typeface="Courier New" panose="02070309020205020404" pitchFamily="49" charset="0"/>
              </a:rPr>
              <a:t>bogen</a:t>
            </a:r>
            <a:r>
              <a:rPr lang="de-DE" sz="1400" dirty="0" smtClean="0">
                <a:latin typeface="Courier New" panose="02070309020205020404" pitchFamily="49" charset="0"/>
                <a:cs typeface="Courier New" panose="02070309020205020404" pitchFamily="49" charset="0"/>
              </a:rPr>
              <a:t> wird der Wert von </a:t>
            </a:r>
            <a:r>
              <a:rPr lang="de-DE" sz="1400" b="1" i="1"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in die Variable </a:t>
            </a:r>
            <a:r>
              <a:rPr lang="de-DE" sz="1400" b="1" i="1" dirty="0" smtClean="0">
                <a:latin typeface="Courier New" panose="02070309020205020404" pitchFamily="49" charset="0"/>
                <a:cs typeface="Courier New" panose="02070309020205020404" pitchFamily="49" charset="0"/>
              </a:rPr>
              <a:t>g</a:t>
            </a:r>
            <a:r>
              <a:rPr lang="de-DE" sz="1400" dirty="0" smtClean="0">
                <a:latin typeface="Courier New" panose="02070309020205020404" pitchFamily="49" charset="0"/>
                <a:cs typeface="Courier New" panose="02070309020205020404" pitchFamily="49" charset="0"/>
              </a:rPr>
              <a:t> kopiert.</a:t>
            </a:r>
          </a:p>
          <a:p>
            <a:pPr marL="457200" indent="-457200"/>
            <a:r>
              <a:rPr lang="de-DE" sz="1400" b="1"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Das Ergebnis der Funktion wird über </a:t>
            </a:r>
            <a:r>
              <a:rPr lang="de-DE" sz="1400" b="1" dirty="0" err="1" smtClean="0">
                <a:latin typeface="Courier New" panose="02070309020205020404" pitchFamily="49" charset="0"/>
                <a:cs typeface="Courier New" panose="02070309020205020404" pitchFamily="49" charset="0"/>
              </a:rPr>
              <a:t>return</a:t>
            </a:r>
            <a:r>
              <a:rPr lang="de-DE" sz="1400" dirty="0" smtClean="0">
                <a:latin typeface="Courier New" panose="02070309020205020404" pitchFamily="49" charset="0"/>
                <a:cs typeface="Courier New" panose="02070309020205020404" pitchFamily="49" charset="0"/>
              </a:rPr>
              <a:t> zurückgeliefert und in </a:t>
            </a:r>
            <a:r>
              <a:rPr lang="de-DE" sz="1400" dirty="0" err="1" smtClean="0">
                <a:latin typeface="Courier New" panose="02070309020205020404" pitchFamily="49" charset="0"/>
                <a:cs typeface="Courier New" panose="02070309020205020404" pitchFamily="49" charset="0"/>
              </a:rPr>
              <a:t>xrad</a:t>
            </a:r>
            <a:r>
              <a:rPr lang="de-DE" sz="1400" dirty="0" smtClean="0">
                <a:latin typeface="Courier New" panose="02070309020205020404" pitchFamily="49" charset="0"/>
                <a:cs typeface="Courier New" panose="02070309020205020404" pitchFamily="49" charset="0"/>
              </a:rPr>
              <a:t>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gespeichert.</a:t>
            </a:r>
            <a:endParaRPr lang="de-DE" sz="1400" b="1" dirty="0" smtClean="0">
              <a:latin typeface="Courier New" panose="02070309020205020404" pitchFamily="49" charset="0"/>
              <a:cs typeface="Courier New" panose="02070309020205020404" pitchFamily="49" charset="0"/>
            </a:endParaRPr>
          </a:p>
          <a:p>
            <a:pPr marL="457200" indent="-457200"/>
            <a:r>
              <a:rPr lang="de-DE" sz="1400" b="1" dirty="0">
                <a:latin typeface="Courier New" panose="02070309020205020404" pitchFamily="49" charset="0"/>
                <a:cs typeface="Courier New" panose="02070309020205020404" pitchFamily="49" charset="0"/>
              </a:rPr>
              <a:t> </a:t>
            </a:r>
            <a:endParaRPr lang="de-DE" sz="14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1683840"/>
      </p:ext>
    </p:extLst>
  </p:cSld>
  <p:clrMapOvr>
    <a:masterClrMapping/>
  </p:clrMapOvr>
  <p:transition>
    <p:blind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26</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smtClean="0"/>
              <a:t>3. Funktionen</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5109091"/>
          </a:xfrm>
          <a:prstGeom prst="rect">
            <a:avLst/>
          </a:prstGeom>
          <a:noFill/>
          <a:ln w="12700" cap="sq">
            <a:noFill/>
            <a:miter lim="800000"/>
            <a:headEnd type="none" w="sm" len="sm"/>
            <a:tailEnd type="none" w="sm" len="sm"/>
          </a:ln>
        </p:spPr>
        <p:txBody>
          <a:bodyPr>
            <a:spAutoFit/>
          </a:bodyPr>
          <a:lstStyle/>
          <a:p>
            <a:pPr marL="457200" indent="-457200"/>
            <a:r>
              <a:rPr lang="de-DE" sz="1800" b="1" dirty="0" smtClean="0">
                <a:latin typeface="+mn-lt"/>
                <a:cs typeface="Consolas" panose="020B0609020204030204" pitchFamily="49" charset="0"/>
              </a:rPr>
              <a:t>Neues Programm kürzer, da y in Funktion bogen nicht notwendig: </a:t>
            </a:r>
          </a:p>
          <a:p>
            <a:pPr marL="457200" indent="-457200"/>
            <a:r>
              <a:rPr lang="de-DE" sz="1400" dirty="0" smtClean="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include</a:t>
            </a:r>
            <a:r>
              <a:rPr lang="de-DE" sz="1400" dirty="0">
                <a:latin typeface="Courier New" panose="02070309020205020404" pitchFamily="49" charset="0"/>
                <a:cs typeface="Courier New" panose="02070309020205020404" pitchFamily="49" charset="0"/>
              </a:rPr>
              <a:t> &lt;</a:t>
            </a:r>
            <a:r>
              <a:rPr lang="de-DE" sz="1400" dirty="0" err="1">
                <a:latin typeface="Courier New" panose="02070309020205020404" pitchFamily="49" charset="0"/>
                <a:cs typeface="Courier New" panose="02070309020205020404" pitchFamily="49" charset="0"/>
              </a:rPr>
              <a:t>stdio.h</a:t>
            </a:r>
            <a:r>
              <a:rPr lang="de-DE" sz="1400" dirty="0" smtClean="0">
                <a:latin typeface="Courier New" panose="02070309020205020404" pitchFamily="49" charset="0"/>
                <a:cs typeface="Courier New" panose="02070309020205020404" pitchFamily="49" charset="0"/>
              </a:rPr>
              <a:t>&gt;</a:t>
            </a:r>
          </a:p>
          <a:p>
            <a:pPr marL="457200" indent="-457200"/>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include</a:t>
            </a:r>
            <a:r>
              <a:rPr lang="de-DE" sz="1400" dirty="0" smtClean="0">
                <a:latin typeface="Courier New" panose="02070309020205020404" pitchFamily="49" charset="0"/>
                <a:cs typeface="Courier New" panose="02070309020205020404" pitchFamily="49" charset="0"/>
              </a:rPr>
              <a:t> &lt;</a:t>
            </a:r>
            <a:r>
              <a:rPr lang="de-DE" sz="1400" dirty="0" err="1" smtClean="0">
                <a:latin typeface="Courier New" panose="02070309020205020404" pitchFamily="49" charset="0"/>
                <a:cs typeface="Courier New" panose="02070309020205020404" pitchFamily="49" charset="0"/>
              </a:rPr>
              <a:t>math.h</a:t>
            </a:r>
            <a:r>
              <a:rPr lang="de-DE" sz="1400" dirty="0" smtClean="0">
                <a:latin typeface="Courier New" panose="02070309020205020404" pitchFamily="49" charset="0"/>
                <a:cs typeface="Courier New" panose="02070309020205020404" pitchFamily="49" charset="0"/>
              </a:rPr>
              <a:t>&gt;</a:t>
            </a:r>
          </a:p>
          <a:p>
            <a:pPr marL="457200" indent="-457200"/>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include</a:t>
            </a:r>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&lt;</a:t>
            </a:r>
            <a:r>
              <a:rPr lang="de-DE" sz="1400" dirty="0" err="1" smtClean="0">
                <a:latin typeface="Courier New" panose="02070309020205020404" pitchFamily="49" charset="0"/>
                <a:cs typeface="Courier New" panose="02070309020205020404" pitchFamily="49" charset="0"/>
              </a:rPr>
              <a:t>stdlib.h</a:t>
            </a:r>
            <a:r>
              <a:rPr lang="de-DE" sz="1400" dirty="0">
                <a:latin typeface="Courier New" panose="02070309020205020404" pitchFamily="49" charset="0"/>
                <a:cs typeface="Courier New" panose="02070309020205020404" pitchFamily="49" charset="0"/>
              </a:rPr>
              <a:t>&gt;</a:t>
            </a:r>
          </a:p>
          <a:p>
            <a:pPr marL="457200" indent="-457200"/>
            <a:r>
              <a:rPr lang="de-DE" sz="1400" dirty="0" smtClean="0">
                <a:latin typeface="Courier New" panose="02070309020205020404" pitchFamily="49" charset="0"/>
                <a:cs typeface="Courier New" panose="02070309020205020404" pitchFamily="49" charset="0"/>
              </a:rPr>
              <a:t>/*double </a:t>
            </a:r>
            <a:r>
              <a:rPr lang="de-DE" sz="1400" b="1" dirty="0">
                <a:latin typeface="Courier New" panose="02070309020205020404" pitchFamily="49" charset="0"/>
                <a:cs typeface="Courier New" panose="02070309020205020404" pitchFamily="49" charset="0"/>
              </a:rPr>
              <a:t>bogen</a:t>
            </a:r>
            <a:r>
              <a:rPr lang="de-DE" sz="1400" dirty="0">
                <a:latin typeface="Courier New" panose="02070309020205020404" pitchFamily="49" charset="0"/>
                <a:cs typeface="Courier New" panose="02070309020205020404" pitchFamily="49" charset="0"/>
              </a:rPr>
              <a:t>(int g) { </a:t>
            </a:r>
          </a:p>
          <a:p>
            <a:pPr marL="457200" indent="-457200"/>
            <a:r>
              <a:rPr lang="de-DE" sz="1400" dirty="0">
                <a:latin typeface="Courier New" panose="02070309020205020404" pitchFamily="49" charset="0"/>
                <a:cs typeface="Courier New" panose="02070309020205020404" pitchFamily="49" charset="0"/>
              </a:rPr>
              <a:t>    double y;</a:t>
            </a:r>
          </a:p>
          <a:p>
            <a:pPr marL="457200" indent="-457200"/>
            <a:r>
              <a:rPr lang="de-DE" sz="1400" dirty="0">
                <a:latin typeface="Courier New" panose="02070309020205020404" pitchFamily="49" charset="0"/>
                <a:cs typeface="Courier New" panose="02070309020205020404" pitchFamily="49" charset="0"/>
              </a:rPr>
              <a:t>    y = g/180.0 * M_PI;</a:t>
            </a:r>
          </a:p>
          <a:p>
            <a:pPr marL="457200" indent="-457200"/>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return</a:t>
            </a:r>
            <a:r>
              <a:rPr lang="de-DE" sz="1400" dirty="0">
                <a:latin typeface="Courier New" panose="02070309020205020404" pitchFamily="49" charset="0"/>
                <a:cs typeface="Courier New" panose="02070309020205020404" pitchFamily="49" charset="0"/>
              </a:rPr>
              <a:t> y;</a:t>
            </a:r>
          </a:p>
          <a:p>
            <a:pPr marL="457200" indent="-457200"/>
            <a:r>
              <a:rPr lang="de-DE" sz="1400" dirty="0" smtClean="0">
                <a:latin typeface="Courier New" panose="02070309020205020404" pitchFamily="49" charset="0"/>
                <a:cs typeface="Courier New" panose="02070309020205020404" pitchFamily="49" charset="0"/>
              </a:rPr>
              <a:t>}*/</a:t>
            </a:r>
            <a:endParaRPr lang="de-DE" sz="1400" dirty="0">
              <a:latin typeface="Courier New" panose="02070309020205020404" pitchFamily="49" charset="0"/>
              <a:cs typeface="Courier New" panose="02070309020205020404" pitchFamily="49" charset="0"/>
            </a:endParaRPr>
          </a:p>
          <a:p>
            <a:pPr marL="457200" indent="-457200"/>
            <a:r>
              <a:rPr lang="de-DE" sz="1400" b="1" dirty="0">
                <a:solidFill>
                  <a:srgbClr val="FF0000"/>
                </a:solidFill>
                <a:latin typeface="Courier New" panose="02070309020205020404" pitchFamily="49" charset="0"/>
                <a:cs typeface="Courier New" panose="02070309020205020404" pitchFamily="49" charset="0"/>
              </a:rPr>
              <a:t>double bogen(</a:t>
            </a:r>
            <a:r>
              <a:rPr lang="de-DE" sz="1400" b="1" dirty="0" err="1">
                <a:solidFill>
                  <a:srgbClr val="FF0000"/>
                </a:solidFill>
                <a:latin typeface="Courier New" panose="02070309020205020404" pitchFamily="49" charset="0"/>
                <a:cs typeface="Courier New" panose="02070309020205020404" pitchFamily="49" charset="0"/>
              </a:rPr>
              <a:t>int</a:t>
            </a:r>
            <a:r>
              <a:rPr lang="de-DE" sz="1400" b="1" dirty="0">
                <a:solidFill>
                  <a:srgbClr val="FF0000"/>
                </a:solidFill>
                <a:latin typeface="Courier New" panose="02070309020205020404" pitchFamily="49" charset="0"/>
                <a:cs typeface="Courier New" panose="02070309020205020404" pitchFamily="49" charset="0"/>
              </a:rPr>
              <a:t> g) { </a:t>
            </a:r>
          </a:p>
          <a:p>
            <a:pPr marL="457200" indent="-457200"/>
            <a:r>
              <a:rPr lang="de-DE" sz="1400" b="1" dirty="0" smtClean="0">
                <a:solidFill>
                  <a:srgbClr val="FF0000"/>
                </a:solidFill>
                <a:latin typeface="Courier New" panose="02070309020205020404" pitchFamily="49" charset="0"/>
                <a:cs typeface="Courier New" panose="02070309020205020404" pitchFamily="49" charset="0"/>
              </a:rPr>
              <a:t>	</a:t>
            </a:r>
            <a:r>
              <a:rPr lang="de-DE" sz="1400" b="1" dirty="0" err="1" smtClean="0">
                <a:solidFill>
                  <a:srgbClr val="FF0000"/>
                </a:solidFill>
                <a:latin typeface="Courier New" panose="02070309020205020404" pitchFamily="49" charset="0"/>
                <a:cs typeface="Courier New" panose="02070309020205020404" pitchFamily="49" charset="0"/>
              </a:rPr>
              <a:t>return</a:t>
            </a:r>
            <a:r>
              <a:rPr lang="de-DE" sz="1400" b="1" dirty="0" smtClean="0">
                <a:solidFill>
                  <a:srgbClr val="FF0000"/>
                </a:solidFill>
                <a:latin typeface="Courier New" panose="02070309020205020404" pitchFamily="49" charset="0"/>
                <a:cs typeface="Courier New" panose="02070309020205020404" pitchFamily="49" charset="0"/>
              </a:rPr>
              <a:t> </a:t>
            </a:r>
            <a:r>
              <a:rPr lang="de-DE" sz="1400" b="1" dirty="0">
                <a:solidFill>
                  <a:srgbClr val="FF0000"/>
                </a:solidFill>
                <a:latin typeface="Courier New" panose="02070309020205020404" pitchFamily="49" charset="0"/>
                <a:cs typeface="Courier New" panose="02070309020205020404" pitchFamily="49" charset="0"/>
              </a:rPr>
              <a:t>g/180.0 * M_PI</a:t>
            </a:r>
            <a:r>
              <a:rPr lang="de-DE" sz="1400" b="1" dirty="0" smtClean="0">
                <a:solidFill>
                  <a:srgbClr val="FF0000"/>
                </a:solidFill>
                <a:latin typeface="Courier New" panose="02070309020205020404" pitchFamily="49" charset="0"/>
                <a:cs typeface="Courier New" panose="02070309020205020404" pitchFamily="49" charset="0"/>
              </a:rPr>
              <a:t>;</a:t>
            </a:r>
            <a:endParaRPr lang="de-DE" sz="1400" b="1" dirty="0">
              <a:solidFill>
                <a:srgbClr val="FF0000"/>
              </a:solidFill>
              <a:latin typeface="Courier New" panose="02070309020205020404" pitchFamily="49" charset="0"/>
              <a:cs typeface="Courier New" panose="02070309020205020404" pitchFamily="49" charset="0"/>
            </a:endParaRPr>
          </a:p>
          <a:p>
            <a:pPr marL="457200" indent="-457200"/>
            <a:r>
              <a:rPr lang="de-DE" sz="1400" b="1" dirty="0">
                <a:solidFill>
                  <a:srgbClr val="FF0000"/>
                </a:solidFill>
                <a:latin typeface="Courier New" panose="02070309020205020404" pitchFamily="49" charset="0"/>
                <a:cs typeface="Courier New" panose="02070309020205020404" pitchFamily="49" charset="0"/>
              </a:rPr>
              <a:t>}</a:t>
            </a:r>
          </a:p>
          <a:p>
            <a:pPr marL="457200" indent="-457200"/>
            <a:endParaRPr lang="de-DE" sz="1400" dirty="0" smtClean="0">
              <a:latin typeface="Courier New" panose="02070309020205020404" pitchFamily="49" charset="0"/>
              <a:cs typeface="Courier New" panose="02070309020205020404" pitchFamily="49" charset="0"/>
            </a:endParaRPr>
          </a:p>
          <a:p>
            <a:pPr marL="457200" indent="-457200"/>
            <a:r>
              <a:rPr lang="de-DE" sz="1400" b="1" dirty="0" smtClean="0">
                <a:latin typeface="Courier New" panose="02070309020205020404" pitchFamily="49" charset="0"/>
                <a:cs typeface="Courier New" panose="02070309020205020404" pitchFamily="49" charset="0"/>
              </a:rPr>
              <a:t>int main</a:t>
            </a:r>
            <a:r>
              <a:rPr lang="de-DE" sz="1400" dirty="0">
                <a:latin typeface="Courier New" panose="02070309020205020404" pitchFamily="49" charset="0"/>
                <a:cs typeface="Courier New" panose="02070309020205020404" pitchFamily="49" charset="0"/>
              </a:rPr>
              <a:t>() {</a:t>
            </a:r>
          </a:p>
          <a:p>
            <a:pPr marL="457200" indent="-457200"/>
            <a:r>
              <a:rPr lang="de-DE" sz="1400" dirty="0" smtClean="0">
                <a:latin typeface="Courier New" panose="02070309020205020404" pitchFamily="49" charset="0"/>
                <a:cs typeface="Courier New" panose="02070309020205020404" pitchFamily="49" charset="0"/>
              </a:rPr>
              <a:t>	int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a:t>
            </a:r>
            <a:endParaRPr lang="de-DE" sz="1400" dirty="0">
              <a:latin typeface="Courier New" panose="02070309020205020404" pitchFamily="49" charset="0"/>
              <a:cs typeface="Courier New" panose="02070309020205020404" pitchFamily="49" charset="0"/>
            </a:endParaRPr>
          </a:p>
          <a:p>
            <a:pPr marL="914400" lvl="1" indent="-457200"/>
            <a:r>
              <a:rPr lang="de-DE" sz="1400" dirty="0">
                <a:latin typeface="Courier New" panose="02070309020205020404" pitchFamily="49" charset="0"/>
                <a:cs typeface="Courier New" panose="02070309020205020404" pitchFamily="49" charset="0"/>
              </a:rPr>
              <a:t>double </a:t>
            </a:r>
            <a:r>
              <a:rPr lang="de-DE" sz="1400" dirty="0" err="1" smtClean="0">
                <a:latin typeface="Courier New" panose="02070309020205020404" pitchFamily="49" charset="0"/>
                <a:cs typeface="Courier New" panose="02070309020205020404" pitchFamily="49" charset="0"/>
              </a:rPr>
              <a:t>xrad</a:t>
            </a:r>
            <a:r>
              <a:rPr lang="de-DE" sz="1400" dirty="0">
                <a:latin typeface="Courier New" panose="02070309020205020404" pitchFamily="49" charset="0"/>
                <a:cs typeface="Courier New" panose="02070309020205020404" pitchFamily="49" charset="0"/>
              </a:rPr>
              <a:t>;</a:t>
            </a: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for</a:t>
            </a:r>
            <a:r>
              <a:rPr lang="de-DE" sz="1400" dirty="0" smtClean="0">
                <a:latin typeface="Courier New" panose="02070309020205020404" pitchFamily="49" charset="0"/>
                <a:cs typeface="Courier New" panose="02070309020205020404" pitchFamily="49" charset="0"/>
              </a:rPr>
              <a:t> (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-360;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&lt;= 360 ;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15)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xrad</a:t>
            </a:r>
            <a:r>
              <a:rPr lang="de-DE" sz="1400" dirty="0" smtClean="0">
                <a:latin typeface="Courier New" panose="02070309020205020404" pitchFamily="49" charset="0"/>
                <a:cs typeface="Courier New" panose="02070309020205020404" pitchFamily="49" charset="0"/>
              </a:rPr>
              <a:t> </a:t>
            </a:r>
            <a:r>
              <a:rPr lang="de-DE" sz="1400" dirty="0">
                <a:latin typeface="Courier New" panose="02070309020205020404" pitchFamily="49" charset="0"/>
                <a:cs typeface="Courier New" panose="02070309020205020404" pitchFamily="49" charset="0"/>
              </a:rPr>
              <a:t>= </a:t>
            </a:r>
            <a:r>
              <a:rPr lang="de-DE" sz="1400" b="1" dirty="0" smtClean="0">
                <a:latin typeface="Courier New" panose="02070309020205020404" pitchFamily="49" charset="0"/>
                <a:cs typeface="Courier New" panose="02070309020205020404" pitchFamily="49" charset="0"/>
              </a:rPr>
              <a:t>bogen</a:t>
            </a:r>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a:t>
            </a:r>
            <a:r>
              <a:rPr lang="de-DE" sz="1400" dirty="0">
                <a:latin typeface="Courier New" panose="02070309020205020404" pitchFamily="49" charset="0"/>
                <a:cs typeface="Courier New" panose="02070309020205020404" pitchFamily="49" charset="0"/>
              </a:rPr>
              <a:t>// Umrechnung in </a:t>
            </a:r>
            <a:r>
              <a:rPr lang="de-DE" sz="1400" dirty="0" err="1">
                <a:latin typeface="Courier New" panose="02070309020205020404" pitchFamily="49" charset="0"/>
                <a:cs typeface="Courier New" panose="02070309020205020404" pitchFamily="49" charset="0"/>
              </a:rPr>
              <a:t>Gradmass</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printf</a:t>
            </a:r>
            <a:r>
              <a:rPr lang="de-DE" sz="1400" dirty="0">
                <a:latin typeface="Courier New" panose="02070309020205020404" pitchFamily="49" charset="0"/>
                <a:cs typeface="Courier New" panose="02070309020205020404" pitchFamily="49" charset="0"/>
              </a:rPr>
              <a:t>("%10d </a:t>
            </a:r>
            <a:r>
              <a:rPr lang="de-DE" sz="1400" dirty="0" smtClean="0">
                <a:latin typeface="Courier New" panose="02070309020205020404" pitchFamily="49" charset="0"/>
                <a:cs typeface="Courier New" panose="02070309020205020404" pitchFamily="49" charset="0"/>
              </a:rPr>
              <a:t>| %15.5f\n</a:t>
            </a:r>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xrad</a:t>
            </a:r>
            <a:r>
              <a:rPr lang="de-DE" sz="1400" dirty="0">
                <a:latin typeface="Courier New" panose="02070309020205020404" pitchFamily="49" charset="0"/>
                <a:cs typeface="Courier New" panose="02070309020205020404" pitchFamily="49" charset="0"/>
              </a:rPr>
              <a:t>); // Ausgabe</a:t>
            </a:r>
          </a:p>
          <a:p>
            <a:pPr marL="457200" indent="-457200"/>
            <a:r>
              <a:rPr lang="de-DE" sz="1400" dirty="0" smtClean="0">
                <a:latin typeface="Courier New" panose="02070309020205020404" pitchFamily="49" charset="0"/>
                <a:cs typeface="Courier New" panose="02070309020205020404" pitchFamily="49" charset="0"/>
              </a:rPr>
              <a:t>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return</a:t>
            </a:r>
            <a:r>
              <a:rPr lang="de-DE" sz="1400" dirty="0" smtClean="0">
                <a:latin typeface="Courier New" panose="02070309020205020404" pitchFamily="49" charset="0"/>
                <a:cs typeface="Courier New" panose="02070309020205020404" pitchFamily="49" charset="0"/>
              </a:rPr>
              <a:t> EXIT_SUCCESS;</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a:t>
            </a:r>
            <a:endParaRPr lang="de-DE" sz="1400" dirty="0">
              <a:latin typeface="Courier New" panose="02070309020205020404" pitchFamily="49" charset="0"/>
              <a:cs typeface="Courier New" panose="02070309020205020404" pitchFamily="49" charset="0"/>
            </a:endParaRPr>
          </a:p>
          <a:p>
            <a:pPr marL="457200" indent="-457200"/>
            <a:r>
              <a:rPr lang="de-DE" sz="1400" b="1" dirty="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43505529"/>
      </p:ext>
    </p:extLst>
  </p:cSld>
  <p:clrMapOvr>
    <a:masterClrMapping/>
  </p:clrMapOvr>
  <p:transition>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27</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smtClean="0"/>
              <a:t>3. Funktionen</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5232202"/>
          </a:xfrm>
          <a:prstGeom prst="rect">
            <a:avLst/>
          </a:prstGeom>
          <a:noFill/>
          <a:ln w="12700" cap="sq">
            <a:noFill/>
            <a:miter lim="800000"/>
            <a:headEnd type="none" w="sm" len="sm"/>
            <a:tailEnd type="none" w="sm" len="sm"/>
          </a:ln>
        </p:spPr>
        <p:txBody>
          <a:bodyPr>
            <a:spAutoFit/>
          </a:bodyPr>
          <a:lstStyle/>
          <a:p>
            <a:pPr marL="457200" indent="-457200"/>
            <a:r>
              <a:rPr lang="de-DE" sz="1800" b="1" dirty="0" smtClean="0">
                <a:latin typeface="+mn-lt"/>
                <a:cs typeface="Consolas" panose="020B0609020204030204" pitchFamily="49" charset="0"/>
              </a:rPr>
              <a:t>Beachte Funktionsprototyp muss bei Verwendung bekannt sein!</a:t>
            </a:r>
          </a:p>
          <a:p>
            <a:pPr marL="457200" indent="-457200"/>
            <a:r>
              <a:rPr lang="de-DE" sz="1800" b="1" dirty="0" smtClean="0">
                <a:latin typeface="+mn-lt"/>
                <a:cs typeface="Consolas" panose="020B0609020204030204" pitchFamily="49" charset="0"/>
              </a:rPr>
              <a:t>Probleme, wenn Funktion nach </a:t>
            </a:r>
            <a:r>
              <a:rPr lang="de-DE" sz="1800" b="1" dirty="0" err="1" smtClean="0">
                <a:latin typeface="+mn-lt"/>
                <a:cs typeface="Consolas" panose="020B0609020204030204" pitchFamily="49" charset="0"/>
              </a:rPr>
              <a:t>main</a:t>
            </a:r>
            <a:r>
              <a:rPr lang="de-DE" sz="1800" b="1" dirty="0" smtClean="0">
                <a:latin typeface="+mn-lt"/>
                <a:cs typeface="Consolas" panose="020B0609020204030204" pitchFamily="49" charset="0"/>
              </a:rPr>
              <a:t> definiert wird:</a:t>
            </a:r>
          </a:p>
          <a:p>
            <a:pPr marL="457200" indent="-457200"/>
            <a:r>
              <a:rPr lang="de-DE" sz="1800" b="1" dirty="0" smtClean="0">
                <a:latin typeface="+mn-lt"/>
                <a:cs typeface="Consolas" panose="020B0609020204030204" pitchFamily="49" charset="0"/>
              </a:rPr>
              <a:t> </a:t>
            </a:r>
          </a:p>
          <a:p>
            <a:pPr marL="457200" indent="-457200"/>
            <a:r>
              <a:rPr lang="de-DE" sz="1400" dirty="0" smtClean="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include</a:t>
            </a:r>
            <a:r>
              <a:rPr lang="de-DE" sz="1400" dirty="0">
                <a:latin typeface="Courier New" panose="02070309020205020404" pitchFamily="49" charset="0"/>
                <a:cs typeface="Courier New" panose="02070309020205020404" pitchFamily="49" charset="0"/>
              </a:rPr>
              <a:t> &lt;</a:t>
            </a:r>
            <a:r>
              <a:rPr lang="de-DE" sz="1400" dirty="0" err="1">
                <a:latin typeface="Courier New" panose="02070309020205020404" pitchFamily="49" charset="0"/>
                <a:cs typeface="Courier New" panose="02070309020205020404" pitchFamily="49" charset="0"/>
              </a:rPr>
              <a:t>stdio.h</a:t>
            </a:r>
            <a:r>
              <a:rPr lang="de-DE" sz="1400" dirty="0" smtClean="0">
                <a:latin typeface="Courier New" panose="02070309020205020404" pitchFamily="49" charset="0"/>
                <a:cs typeface="Courier New" panose="02070309020205020404" pitchFamily="49" charset="0"/>
              </a:rPr>
              <a:t>&gt;</a:t>
            </a:r>
          </a:p>
          <a:p>
            <a:pPr marL="457200" indent="-457200"/>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include</a:t>
            </a:r>
            <a:r>
              <a:rPr lang="de-DE" sz="1400" dirty="0" smtClean="0">
                <a:latin typeface="Courier New" panose="02070309020205020404" pitchFamily="49" charset="0"/>
                <a:cs typeface="Courier New" panose="02070309020205020404" pitchFamily="49" charset="0"/>
              </a:rPr>
              <a:t> &lt;</a:t>
            </a:r>
            <a:r>
              <a:rPr lang="de-DE" sz="1400" dirty="0" err="1" smtClean="0">
                <a:latin typeface="Courier New" panose="02070309020205020404" pitchFamily="49" charset="0"/>
                <a:cs typeface="Courier New" panose="02070309020205020404" pitchFamily="49" charset="0"/>
              </a:rPr>
              <a:t>math.h</a:t>
            </a:r>
            <a:r>
              <a:rPr lang="de-DE" sz="1400" dirty="0" smtClean="0">
                <a:latin typeface="Courier New" panose="02070309020205020404" pitchFamily="49" charset="0"/>
                <a:cs typeface="Courier New" panose="02070309020205020404" pitchFamily="49" charset="0"/>
              </a:rPr>
              <a:t>&gt;</a:t>
            </a:r>
          </a:p>
          <a:p>
            <a:pPr marL="457200" indent="-457200"/>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include</a:t>
            </a:r>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&lt;</a:t>
            </a:r>
            <a:r>
              <a:rPr lang="de-DE" sz="1400" dirty="0" err="1" smtClean="0">
                <a:latin typeface="Courier New" panose="02070309020205020404" pitchFamily="49" charset="0"/>
                <a:cs typeface="Courier New" panose="02070309020205020404" pitchFamily="49" charset="0"/>
              </a:rPr>
              <a:t>stdlib.h</a:t>
            </a:r>
            <a:r>
              <a:rPr lang="de-DE" sz="1400" dirty="0">
                <a:latin typeface="Courier New" panose="02070309020205020404" pitchFamily="49" charset="0"/>
                <a:cs typeface="Courier New" panose="02070309020205020404" pitchFamily="49" charset="0"/>
              </a:rPr>
              <a:t>&gt;</a:t>
            </a:r>
          </a:p>
          <a:p>
            <a:pPr marL="457200" indent="-457200"/>
            <a:endParaRPr lang="de-DE" sz="1400" dirty="0" smtClean="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Definition von Funktionsprototypen */</a:t>
            </a:r>
            <a:endParaRPr lang="de-DE" sz="1400" dirty="0">
              <a:latin typeface="Courier New" panose="02070309020205020404" pitchFamily="49" charset="0"/>
              <a:cs typeface="Courier New" panose="02070309020205020404" pitchFamily="49" charset="0"/>
            </a:endParaRPr>
          </a:p>
          <a:p>
            <a:pPr marL="457200" indent="-457200"/>
            <a:r>
              <a:rPr lang="de-DE" sz="1400" dirty="0">
                <a:latin typeface="Courier New" panose="02070309020205020404" pitchFamily="49" charset="0"/>
                <a:cs typeface="Courier New" panose="02070309020205020404" pitchFamily="49" charset="0"/>
              </a:rPr>
              <a:t>double </a:t>
            </a:r>
            <a:r>
              <a:rPr lang="de-DE" sz="1400" b="1" dirty="0">
                <a:latin typeface="Courier New" panose="02070309020205020404" pitchFamily="49" charset="0"/>
                <a:cs typeface="Courier New" panose="02070309020205020404" pitchFamily="49" charset="0"/>
              </a:rPr>
              <a:t>bogen</a:t>
            </a:r>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int</a:t>
            </a:r>
            <a:r>
              <a:rPr lang="de-DE" sz="1400" dirty="0">
                <a:latin typeface="Courier New" panose="02070309020205020404" pitchFamily="49" charset="0"/>
                <a:cs typeface="Courier New" panose="02070309020205020404" pitchFamily="49" charset="0"/>
              </a:rPr>
              <a:t> g</a:t>
            </a:r>
            <a:r>
              <a:rPr lang="de-DE" sz="1400" dirty="0" smtClean="0">
                <a:latin typeface="Courier New" panose="02070309020205020404" pitchFamily="49" charset="0"/>
                <a:cs typeface="Courier New" panose="02070309020205020404" pitchFamily="49" charset="0"/>
              </a:rPr>
              <a:t>); </a:t>
            </a:r>
          </a:p>
          <a:p>
            <a:pPr marL="457200" indent="-457200"/>
            <a:endParaRPr lang="de-DE" sz="1400" dirty="0" smtClean="0">
              <a:latin typeface="Courier New" panose="02070309020205020404" pitchFamily="49" charset="0"/>
              <a:cs typeface="Courier New" panose="02070309020205020404" pitchFamily="49" charset="0"/>
            </a:endParaRPr>
          </a:p>
          <a:p>
            <a:pPr marL="457200" indent="-457200"/>
            <a:r>
              <a:rPr lang="de-DE" sz="1400" b="1" dirty="0" smtClean="0">
                <a:latin typeface="Courier New" panose="02070309020205020404" pitchFamily="49" charset="0"/>
                <a:cs typeface="Courier New" panose="02070309020205020404" pitchFamily="49" charset="0"/>
              </a:rPr>
              <a:t>int main</a:t>
            </a:r>
            <a:r>
              <a:rPr lang="de-DE" sz="1400" dirty="0">
                <a:latin typeface="Courier New" panose="02070309020205020404" pitchFamily="49" charset="0"/>
                <a:cs typeface="Courier New" panose="02070309020205020404" pitchFamily="49" charset="0"/>
              </a:rPr>
              <a:t>() {</a:t>
            </a:r>
          </a:p>
          <a:p>
            <a:pPr marL="457200" indent="-457200"/>
            <a:r>
              <a:rPr lang="de-DE" sz="1400" dirty="0" smtClean="0">
                <a:latin typeface="Courier New" panose="02070309020205020404" pitchFamily="49" charset="0"/>
                <a:cs typeface="Courier New" panose="02070309020205020404" pitchFamily="49" charset="0"/>
              </a:rPr>
              <a:t>	int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a:t>
            </a:r>
            <a:endParaRPr lang="de-DE" sz="1400" dirty="0">
              <a:latin typeface="Courier New" panose="02070309020205020404" pitchFamily="49" charset="0"/>
              <a:cs typeface="Courier New" panose="02070309020205020404" pitchFamily="49" charset="0"/>
            </a:endParaRPr>
          </a:p>
          <a:p>
            <a:pPr marL="914400" lvl="1" indent="-457200"/>
            <a:r>
              <a:rPr lang="de-DE" sz="1400" dirty="0">
                <a:latin typeface="Courier New" panose="02070309020205020404" pitchFamily="49" charset="0"/>
                <a:cs typeface="Courier New" panose="02070309020205020404" pitchFamily="49" charset="0"/>
              </a:rPr>
              <a:t>double </a:t>
            </a:r>
            <a:r>
              <a:rPr lang="de-DE" sz="1400" dirty="0" err="1" smtClean="0">
                <a:latin typeface="Courier New" panose="02070309020205020404" pitchFamily="49" charset="0"/>
                <a:cs typeface="Courier New" panose="02070309020205020404" pitchFamily="49" charset="0"/>
              </a:rPr>
              <a:t>xrad</a:t>
            </a:r>
            <a:r>
              <a:rPr lang="de-DE" sz="1400" dirty="0">
                <a:latin typeface="Courier New" panose="02070309020205020404" pitchFamily="49" charset="0"/>
                <a:cs typeface="Courier New" panose="02070309020205020404" pitchFamily="49" charset="0"/>
              </a:rPr>
              <a:t>;</a:t>
            </a: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for</a:t>
            </a:r>
            <a:r>
              <a:rPr lang="de-DE" sz="1400" dirty="0" smtClean="0">
                <a:latin typeface="Courier New" panose="02070309020205020404" pitchFamily="49" charset="0"/>
                <a:cs typeface="Courier New" panose="02070309020205020404" pitchFamily="49" charset="0"/>
              </a:rPr>
              <a:t> (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-360;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&lt;= 360 ;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15)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xrad</a:t>
            </a:r>
            <a:r>
              <a:rPr lang="de-DE" sz="1400" dirty="0" smtClean="0">
                <a:latin typeface="Courier New" panose="02070309020205020404" pitchFamily="49" charset="0"/>
                <a:cs typeface="Courier New" panose="02070309020205020404" pitchFamily="49" charset="0"/>
              </a:rPr>
              <a:t> </a:t>
            </a:r>
            <a:r>
              <a:rPr lang="de-DE" sz="1400" dirty="0">
                <a:latin typeface="Courier New" panose="02070309020205020404" pitchFamily="49" charset="0"/>
                <a:cs typeface="Courier New" panose="02070309020205020404" pitchFamily="49" charset="0"/>
              </a:rPr>
              <a:t>= </a:t>
            </a:r>
            <a:r>
              <a:rPr lang="de-DE" sz="1400" b="1" dirty="0" smtClean="0">
                <a:latin typeface="Courier New" panose="02070309020205020404" pitchFamily="49" charset="0"/>
                <a:cs typeface="Courier New" panose="02070309020205020404" pitchFamily="49" charset="0"/>
              </a:rPr>
              <a:t>bogen</a:t>
            </a:r>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a:t>
            </a:r>
            <a:r>
              <a:rPr lang="de-DE" sz="1400" dirty="0">
                <a:latin typeface="Courier New" panose="02070309020205020404" pitchFamily="49" charset="0"/>
                <a:cs typeface="Courier New" panose="02070309020205020404" pitchFamily="49" charset="0"/>
              </a:rPr>
              <a:t>Umrechnung in </a:t>
            </a:r>
            <a:r>
              <a:rPr lang="de-DE" sz="1400" dirty="0" err="1" smtClean="0">
                <a:latin typeface="Courier New" panose="02070309020205020404" pitchFamily="49" charset="0"/>
                <a:cs typeface="Courier New" panose="02070309020205020404" pitchFamily="49" charset="0"/>
              </a:rPr>
              <a:t>Gradmass</a:t>
            </a:r>
            <a:r>
              <a:rPr lang="de-DE" sz="1400" dirty="0" smtClean="0">
                <a:latin typeface="Courier New" panose="02070309020205020404" pitchFamily="49" charset="0"/>
                <a:cs typeface="Courier New" panose="02070309020205020404" pitchFamily="49" charset="0"/>
              </a:rPr>
              <a:t>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printf</a:t>
            </a:r>
            <a:r>
              <a:rPr lang="de-DE" sz="1400" dirty="0">
                <a:latin typeface="Courier New" panose="02070309020205020404" pitchFamily="49" charset="0"/>
                <a:cs typeface="Courier New" panose="02070309020205020404" pitchFamily="49" charset="0"/>
              </a:rPr>
              <a:t>("%10d </a:t>
            </a:r>
            <a:r>
              <a:rPr lang="de-DE" sz="1400" dirty="0" smtClean="0">
                <a:latin typeface="Courier New" panose="02070309020205020404" pitchFamily="49" charset="0"/>
                <a:cs typeface="Courier New" panose="02070309020205020404" pitchFamily="49" charset="0"/>
              </a:rPr>
              <a:t>| %15.5f\n</a:t>
            </a:r>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xrad</a:t>
            </a:r>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Ausgabe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return</a:t>
            </a:r>
            <a:r>
              <a:rPr lang="de-DE" sz="1400" dirty="0" smtClean="0">
                <a:latin typeface="Courier New" panose="02070309020205020404" pitchFamily="49" charset="0"/>
                <a:cs typeface="Courier New" panose="02070309020205020404" pitchFamily="49" charset="0"/>
              </a:rPr>
              <a:t> EXIT_SUCCESS;</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a:t>
            </a:r>
          </a:p>
          <a:p>
            <a:pPr marL="457200" indent="-457200"/>
            <a:r>
              <a:rPr lang="de-DE" sz="1400" dirty="0" smtClean="0">
                <a:latin typeface="Courier New" panose="02070309020205020404" pitchFamily="49" charset="0"/>
                <a:cs typeface="Courier New" panose="02070309020205020404" pitchFamily="49" charset="0"/>
              </a:rPr>
              <a:t>/* Eigentliche Funktion erst nach Verwendung definiert ! */</a:t>
            </a:r>
          </a:p>
          <a:p>
            <a:pPr marL="457200" indent="-457200"/>
            <a:r>
              <a:rPr lang="de-DE" sz="1400" dirty="0">
                <a:latin typeface="Courier New" panose="02070309020205020404" pitchFamily="49" charset="0"/>
                <a:cs typeface="Courier New" panose="02070309020205020404" pitchFamily="49" charset="0"/>
              </a:rPr>
              <a:t>double </a:t>
            </a:r>
            <a:r>
              <a:rPr lang="de-DE" sz="1400" b="1" dirty="0">
                <a:latin typeface="Courier New" panose="02070309020205020404" pitchFamily="49" charset="0"/>
                <a:cs typeface="Courier New" panose="02070309020205020404" pitchFamily="49" charset="0"/>
              </a:rPr>
              <a:t>bogen</a:t>
            </a:r>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int</a:t>
            </a:r>
            <a:r>
              <a:rPr lang="de-DE" sz="1400" dirty="0">
                <a:latin typeface="Courier New" panose="02070309020205020404" pitchFamily="49" charset="0"/>
                <a:cs typeface="Courier New" panose="02070309020205020404" pitchFamily="49" charset="0"/>
              </a:rPr>
              <a:t> g</a:t>
            </a:r>
            <a:r>
              <a:rPr lang="de-DE" sz="1400" dirty="0" smtClean="0">
                <a:latin typeface="Courier New" panose="02070309020205020404" pitchFamily="49" charset="0"/>
                <a:cs typeface="Courier New" panose="02070309020205020404" pitchFamily="49" charset="0"/>
              </a:rPr>
              <a:t>) { </a:t>
            </a:r>
            <a:endParaRPr lang="de-DE" sz="1400" dirty="0">
              <a:latin typeface="Courier New" panose="02070309020205020404" pitchFamily="49" charset="0"/>
              <a:cs typeface="Courier New" panose="02070309020205020404" pitchFamily="49" charset="0"/>
            </a:endParaRPr>
          </a:p>
          <a:p>
            <a:pPr marL="457200" indent="-457200"/>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return</a:t>
            </a:r>
            <a:r>
              <a:rPr lang="de-DE" sz="1400" dirty="0">
                <a:latin typeface="Courier New" panose="02070309020205020404" pitchFamily="49" charset="0"/>
                <a:cs typeface="Courier New" panose="02070309020205020404" pitchFamily="49" charset="0"/>
              </a:rPr>
              <a:t> g/180.0 * M_PI;</a:t>
            </a:r>
          </a:p>
          <a:p>
            <a:pPr marL="457200" indent="-457200"/>
            <a:r>
              <a:rPr lang="de-DE" sz="1400" dirty="0" smtClean="0">
                <a:latin typeface="Courier New" panose="02070309020205020404" pitchFamily="49" charset="0"/>
                <a:cs typeface="Courier New" panose="02070309020205020404" pitchFamily="49" charset="0"/>
              </a:rPr>
              <a:t>}</a:t>
            </a:r>
            <a:endParaRPr lang="de-DE"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3400349"/>
      </p:ext>
    </p:extLst>
  </p:cSld>
  <p:clrMapOvr>
    <a:masterClrMapping/>
  </p:clrMapOvr>
  <p:transition>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28</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3</a:t>
            </a:r>
            <a:r>
              <a:rPr lang="de-DE" sz="3600" dirty="0" smtClean="0"/>
              <a:t>. Variable - Felder</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5663089"/>
          </a:xfrm>
          <a:prstGeom prst="rect">
            <a:avLst/>
          </a:prstGeom>
          <a:noFill/>
          <a:ln w="12700" cap="sq">
            <a:noFill/>
            <a:miter lim="800000"/>
            <a:headEnd type="none" w="sm" len="sm"/>
            <a:tailEnd type="none" w="sm" len="sm"/>
          </a:ln>
        </p:spPr>
        <p:txBody>
          <a:bodyPr>
            <a:spAutoFit/>
          </a:bodyPr>
          <a:lstStyle/>
          <a:p>
            <a:pPr marL="457200" indent="-457200"/>
            <a:r>
              <a:rPr lang="de-DE" sz="1800" b="1" dirty="0" smtClean="0">
                <a:latin typeface="+mn-lt"/>
                <a:cs typeface="Consolas" panose="020B0609020204030204" pitchFamily="49" charset="0"/>
              </a:rPr>
              <a:t>Neben einfachen Variablen können wir in C  Felder verwenden!</a:t>
            </a:r>
          </a:p>
          <a:p>
            <a:pPr marL="457200" indent="-457200"/>
            <a:r>
              <a:rPr lang="de-DE" sz="1800" b="1" dirty="0" smtClean="0">
                <a:latin typeface="+mn-lt"/>
                <a:cs typeface="Consolas" panose="020B0609020204030204" pitchFamily="49" charset="0"/>
              </a:rPr>
              <a:t>Unter einer Variablenbezeichnung mehrere Speicherplätze verfügbar!</a:t>
            </a:r>
          </a:p>
          <a:p>
            <a:pPr marL="457200" indent="-457200"/>
            <a:r>
              <a:rPr lang="de-DE" sz="1400" dirty="0" smtClean="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include</a:t>
            </a:r>
            <a:r>
              <a:rPr lang="de-DE" sz="1400" dirty="0">
                <a:latin typeface="Courier New" panose="02070309020205020404" pitchFamily="49" charset="0"/>
                <a:cs typeface="Courier New" panose="02070309020205020404" pitchFamily="49" charset="0"/>
              </a:rPr>
              <a:t> &lt;</a:t>
            </a:r>
            <a:r>
              <a:rPr lang="de-DE" sz="1400" dirty="0" err="1">
                <a:latin typeface="Courier New" panose="02070309020205020404" pitchFamily="49" charset="0"/>
                <a:cs typeface="Courier New" panose="02070309020205020404" pitchFamily="49" charset="0"/>
              </a:rPr>
              <a:t>stdio.h</a:t>
            </a:r>
            <a:r>
              <a:rPr lang="de-DE" sz="1400" dirty="0" smtClean="0">
                <a:latin typeface="Courier New" panose="02070309020205020404" pitchFamily="49" charset="0"/>
                <a:cs typeface="Courier New" panose="02070309020205020404" pitchFamily="49" charset="0"/>
              </a:rPr>
              <a:t>&gt;</a:t>
            </a:r>
          </a:p>
          <a:p>
            <a:pPr marL="457200" indent="-457200"/>
            <a:r>
              <a:rPr lang="de-DE" sz="1400" dirty="0" smtClean="0">
                <a:latin typeface="Courier New" panose="02070309020205020404" pitchFamily="49" charset="0"/>
                <a:cs typeface="Courier New" panose="02070309020205020404" pitchFamily="49" charset="0"/>
              </a:rPr>
              <a:t>#</a:t>
            </a:r>
            <a:r>
              <a:rPr lang="de-DE" sz="1400" dirty="0" err="1" smtClean="0">
                <a:latin typeface="Courier New" panose="02070309020205020404" pitchFamily="49" charset="0"/>
                <a:cs typeface="Courier New" panose="02070309020205020404" pitchFamily="49" charset="0"/>
              </a:rPr>
              <a:t>include</a:t>
            </a:r>
            <a:r>
              <a:rPr lang="de-DE" sz="1400" dirty="0" smtClean="0">
                <a:latin typeface="Courier New" panose="02070309020205020404" pitchFamily="49" charset="0"/>
                <a:cs typeface="Courier New" panose="02070309020205020404" pitchFamily="49" charset="0"/>
              </a:rPr>
              <a:t> &lt;</a:t>
            </a:r>
            <a:r>
              <a:rPr lang="de-DE" sz="1400" dirty="0" err="1" smtClean="0">
                <a:latin typeface="Courier New" panose="02070309020205020404" pitchFamily="49" charset="0"/>
                <a:cs typeface="Courier New" panose="02070309020205020404" pitchFamily="49" charset="0"/>
              </a:rPr>
              <a:t>math.h</a:t>
            </a:r>
            <a:r>
              <a:rPr lang="de-DE" sz="1400" dirty="0" smtClean="0">
                <a:latin typeface="Courier New" panose="02070309020205020404" pitchFamily="49" charset="0"/>
                <a:cs typeface="Courier New" panose="02070309020205020404" pitchFamily="49" charset="0"/>
              </a:rPr>
              <a:t>&gt;</a:t>
            </a:r>
          </a:p>
          <a:p>
            <a:pPr marL="457200" indent="-457200"/>
            <a:r>
              <a:rPr lang="de-DE" sz="1400" dirty="0">
                <a:latin typeface="Courier New" panose="02070309020205020404" pitchFamily="49" charset="0"/>
                <a:cs typeface="Courier New" panose="02070309020205020404" pitchFamily="49" charset="0"/>
              </a:rPr>
              <a:t>#</a:t>
            </a:r>
            <a:r>
              <a:rPr lang="de-DE" sz="1400" dirty="0" err="1">
                <a:latin typeface="Courier New" panose="02070309020205020404" pitchFamily="49" charset="0"/>
                <a:cs typeface="Courier New" panose="02070309020205020404" pitchFamily="49" charset="0"/>
              </a:rPr>
              <a:t>include</a:t>
            </a:r>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&lt;</a:t>
            </a:r>
            <a:r>
              <a:rPr lang="de-DE" sz="1400" dirty="0" err="1" smtClean="0">
                <a:latin typeface="Courier New" panose="02070309020205020404" pitchFamily="49" charset="0"/>
                <a:cs typeface="Courier New" panose="02070309020205020404" pitchFamily="49" charset="0"/>
              </a:rPr>
              <a:t>stdlib.h</a:t>
            </a:r>
            <a:r>
              <a:rPr lang="de-DE" sz="1400" dirty="0">
                <a:latin typeface="Courier New" panose="02070309020205020404" pitchFamily="49" charset="0"/>
                <a:cs typeface="Courier New" panose="02070309020205020404" pitchFamily="49" charset="0"/>
              </a:rPr>
              <a:t>&gt;</a:t>
            </a:r>
          </a:p>
          <a:p>
            <a:pPr marL="457200" indent="-457200"/>
            <a:endParaRPr lang="de-DE" sz="1400" dirty="0" smtClean="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int a; </a:t>
            </a:r>
          </a:p>
          <a:p>
            <a:pPr marL="457200" indent="-457200"/>
            <a:r>
              <a:rPr lang="de-DE" sz="1400" dirty="0">
                <a:latin typeface="Courier New" panose="02070309020205020404" pitchFamily="49" charset="0"/>
                <a:cs typeface="Courier New" panose="02070309020205020404" pitchFamily="49" charset="0"/>
              </a:rPr>
              <a:t> </a:t>
            </a:r>
            <a:r>
              <a:rPr lang="de-DE" sz="1400" b="1" dirty="0" smtClean="0">
                <a:latin typeface="Courier New" panose="02070309020205020404" pitchFamily="49" charset="0"/>
                <a:cs typeface="Courier New" panose="02070309020205020404" pitchFamily="49" charset="0"/>
              </a:rPr>
              <a:t>double </a:t>
            </a:r>
            <a:r>
              <a:rPr lang="de-DE" sz="1400" b="1" dirty="0" err="1" smtClean="0">
                <a:latin typeface="Courier New" panose="02070309020205020404" pitchFamily="49" charset="0"/>
                <a:cs typeface="Courier New" panose="02070309020205020404" pitchFamily="49" charset="0"/>
              </a:rPr>
              <a:t>ywerte</a:t>
            </a:r>
            <a:r>
              <a:rPr lang="de-DE" sz="1400" b="1" dirty="0" smtClean="0">
                <a:latin typeface="Courier New" panose="02070309020205020404" pitchFamily="49" charset="0"/>
                <a:cs typeface="Courier New" panose="02070309020205020404" pitchFamily="49" charset="0"/>
              </a:rPr>
              <a:t>[100];</a:t>
            </a:r>
          </a:p>
          <a:p>
            <a:pPr marL="457200" indent="-457200"/>
            <a:endParaRPr lang="de-DE" sz="1400" b="1" dirty="0" smtClean="0">
              <a:latin typeface="Courier New" panose="02070309020205020404" pitchFamily="49" charset="0"/>
              <a:cs typeface="Courier New" panose="02070309020205020404" pitchFamily="49" charset="0"/>
            </a:endParaRPr>
          </a:p>
          <a:p>
            <a:pPr marL="457200" indent="-457200"/>
            <a:r>
              <a:rPr lang="en-US" sz="1400" dirty="0">
                <a:latin typeface="Courier New" panose="02070309020205020404" pitchFamily="49" charset="0"/>
                <a:cs typeface="Courier New" panose="02070309020205020404" pitchFamily="49" charset="0"/>
              </a:rPr>
              <a:t>double </a:t>
            </a:r>
            <a:r>
              <a:rPr lang="en-US" sz="1400" dirty="0" err="1">
                <a:latin typeface="Courier New" panose="02070309020205020404" pitchFamily="49" charset="0"/>
                <a:cs typeface="Courier New" panose="02070309020205020404" pitchFamily="49" charset="0"/>
              </a:rPr>
              <a:t>bogen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g); { </a:t>
            </a:r>
          </a:p>
          <a:p>
            <a:pPr marL="457200" indent="-457200"/>
            <a:r>
              <a:rPr lang="en-US" sz="1400" dirty="0">
                <a:latin typeface="Courier New" panose="02070309020205020404" pitchFamily="49" charset="0"/>
                <a:cs typeface="Courier New" panose="02070309020205020404" pitchFamily="49" charset="0"/>
              </a:rPr>
              <a:t>	return g/180.0 * M_PI;</a:t>
            </a:r>
          </a:p>
          <a:p>
            <a:pPr marL="457200" indent="-457200"/>
            <a:r>
              <a:rPr lang="en-US" sz="1400" dirty="0" smtClean="0">
                <a:latin typeface="Courier New" panose="02070309020205020404" pitchFamily="49" charset="0"/>
                <a:cs typeface="Courier New" panose="02070309020205020404" pitchFamily="49" charset="0"/>
              </a:rPr>
              <a:t>}</a:t>
            </a:r>
            <a:endParaRPr lang="de-DE" sz="1400" dirty="0" smtClean="0">
              <a:latin typeface="Courier New" panose="02070309020205020404" pitchFamily="49" charset="0"/>
              <a:cs typeface="Courier New" panose="02070309020205020404" pitchFamily="49" charset="0"/>
            </a:endParaRPr>
          </a:p>
          <a:p>
            <a:pPr marL="457200" indent="-457200"/>
            <a:r>
              <a:rPr lang="de-DE" sz="1400" b="1" dirty="0" smtClean="0">
                <a:latin typeface="Courier New" panose="02070309020205020404" pitchFamily="49" charset="0"/>
                <a:cs typeface="Courier New" panose="02070309020205020404" pitchFamily="49" charset="0"/>
              </a:rPr>
              <a:t>int main</a:t>
            </a:r>
            <a:r>
              <a:rPr lang="de-DE" sz="1400" dirty="0">
                <a:latin typeface="Courier New" panose="02070309020205020404" pitchFamily="49" charset="0"/>
                <a:cs typeface="Courier New" panose="02070309020205020404" pitchFamily="49" charset="0"/>
              </a:rPr>
              <a:t>() {</a:t>
            </a:r>
          </a:p>
          <a:p>
            <a:pPr marL="457200" indent="-457200"/>
            <a:r>
              <a:rPr lang="de-DE" sz="1400" dirty="0" smtClean="0">
                <a:latin typeface="Courier New" panose="02070309020205020404" pitchFamily="49" charset="0"/>
                <a:cs typeface="Courier New" panose="02070309020205020404" pitchFamily="49" charset="0"/>
              </a:rPr>
              <a:t>	int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i, n;</a:t>
            </a:r>
            <a:endParaRPr lang="de-DE" sz="1400" dirty="0">
              <a:latin typeface="Courier New" panose="02070309020205020404" pitchFamily="49" charset="0"/>
              <a:cs typeface="Courier New" panose="02070309020205020404" pitchFamily="49" charset="0"/>
            </a:endParaRPr>
          </a:p>
          <a:p>
            <a:pPr marL="914400" lvl="1" indent="-457200"/>
            <a:r>
              <a:rPr lang="de-DE" sz="1400" b="1" dirty="0" smtClean="0">
                <a:latin typeface="Courier New" panose="02070309020205020404" pitchFamily="49" charset="0"/>
                <a:cs typeface="Courier New" panose="02070309020205020404" pitchFamily="49" charset="0"/>
              </a:rPr>
              <a:t>double </a:t>
            </a:r>
            <a:r>
              <a:rPr lang="de-DE" sz="1400" b="1" dirty="0" err="1" smtClean="0">
                <a:latin typeface="Courier New" panose="02070309020205020404" pitchFamily="49" charset="0"/>
                <a:cs typeface="Courier New" panose="02070309020205020404" pitchFamily="49" charset="0"/>
              </a:rPr>
              <a:t>xwerte</a:t>
            </a:r>
            <a:r>
              <a:rPr lang="de-DE" sz="1400" b="1" dirty="0" smtClean="0">
                <a:latin typeface="Courier New" panose="02070309020205020404" pitchFamily="49" charset="0"/>
                <a:cs typeface="Courier New" panose="02070309020205020404" pitchFamily="49" charset="0"/>
              </a:rPr>
              <a:t>[100];</a:t>
            </a:r>
          </a:p>
          <a:p>
            <a:pPr marL="914400" lvl="1" indent="-457200"/>
            <a:r>
              <a:rPr lang="de-DE" sz="1400" dirty="0" smtClean="0">
                <a:latin typeface="Courier New" panose="02070309020205020404" pitchFamily="49" charset="0"/>
                <a:cs typeface="Courier New" panose="02070309020205020404" pitchFamily="49" charset="0"/>
              </a:rPr>
              <a:t>n = 0;</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for</a:t>
            </a:r>
            <a:r>
              <a:rPr lang="de-DE" sz="1400" dirty="0" smtClean="0">
                <a:latin typeface="Courier New" panose="02070309020205020404" pitchFamily="49" charset="0"/>
                <a:cs typeface="Courier New" panose="02070309020205020404" pitchFamily="49" charset="0"/>
              </a:rPr>
              <a:t> (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-360;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&lt;= 360 ;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 += 15)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b="1" dirty="0" err="1" smtClean="0">
                <a:latin typeface="Courier New" panose="02070309020205020404" pitchFamily="49" charset="0"/>
                <a:cs typeface="Courier New" panose="02070309020205020404" pitchFamily="49" charset="0"/>
              </a:rPr>
              <a:t>xwerte</a:t>
            </a:r>
            <a:r>
              <a:rPr lang="de-DE" sz="1400" b="1" dirty="0" smtClean="0">
                <a:latin typeface="Courier New" panose="02070309020205020404" pitchFamily="49" charset="0"/>
                <a:cs typeface="Courier New" panose="02070309020205020404" pitchFamily="49" charset="0"/>
              </a:rPr>
              <a:t>[n]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winkel</a:t>
            </a:r>
            <a:r>
              <a:rPr lang="de-DE" sz="1400" dirty="0" smtClean="0">
                <a:latin typeface="Courier New" panose="02070309020205020404" pitchFamily="49" charset="0"/>
                <a:cs typeface="Courier New" panose="02070309020205020404" pitchFamily="49" charset="0"/>
              </a:rPr>
              <a:t>;</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ywerte</a:t>
            </a:r>
            <a:r>
              <a:rPr lang="de-DE" sz="1400" dirty="0" smtClean="0">
                <a:latin typeface="Courier New" panose="02070309020205020404" pitchFamily="49" charset="0"/>
                <a:cs typeface="Courier New" panose="02070309020205020404" pitchFamily="49" charset="0"/>
              </a:rPr>
              <a:t>[n++] </a:t>
            </a:r>
            <a:r>
              <a:rPr lang="de-DE" sz="1400" dirty="0">
                <a:latin typeface="Courier New" panose="02070309020205020404" pitchFamily="49" charset="0"/>
                <a:cs typeface="Courier New" panose="02070309020205020404" pitchFamily="49" charset="0"/>
              </a:rPr>
              <a:t>= </a:t>
            </a:r>
            <a:r>
              <a:rPr lang="de-DE" sz="1400" b="1" dirty="0" smtClean="0">
                <a:latin typeface="Courier New" panose="02070309020205020404" pitchFamily="49" charset="0"/>
                <a:cs typeface="Courier New" panose="02070309020205020404" pitchFamily="49" charset="0"/>
              </a:rPr>
              <a:t>bogen</a:t>
            </a:r>
            <a:r>
              <a:rPr lang="de-DE" sz="1400" dirty="0" smtClean="0">
                <a:latin typeface="Courier New" panose="02070309020205020404" pitchFamily="49" charset="0"/>
                <a:cs typeface="Courier New" panose="02070309020205020404" pitchFamily="49" charset="0"/>
              </a:rPr>
              <a:t>( </a:t>
            </a:r>
            <a:r>
              <a:rPr lang="de-DE" sz="1400" b="1" dirty="0" err="1" smtClean="0">
                <a:latin typeface="Courier New" panose="02070309020205020404" pitchFamily="49" charset="0"/>
                <a:cs typeface="Courier New" panose="02070309020205020404" pitchFamily="49" charset="0"/>
              </a:rPr>
              <a:t>xwerte</a:t>
            </a:r>
            <a:r>
              <a:rPr lang="de-DE" sz="1400" b="1" dirty="0" smtClean="0">
                <a:latin typeface="Courier New" panose="02070309020205020404" pitchFamily="49" charset="0"/>
                <a:cs typeface="Courier New" panose="02070309020205020404" pitchFamily="49" charset="0"/>
              </a:rPr>
              <a:t>[i] </a:t>
            </a:r>
            <a:r>
              <a:rPr lang="de-DE" sz="1400" dirty="0" smtClean="0">
                <a:latin typeface="Courier New" panose="02070309020205020404" pitchFamily="49" charset="0"/>
                <a:cs typeface="Courier New" panose="02070309020205020404" pitchFamily="49" charset="0"/>
              </a:rPr>
              <a:t>); /* </a:t>
            </a:r>
            <a:r>
              <a:rPr lang="de-DE" sz="1400" dirty="0">
                <a:latin typeface="Courier New" panose="02070309020205020404" pitchFamily="49" charset="0"/>
                <a:cs typeface="Courier New" panose="02070309020205020404" pitchFamily="49" charset="0"/>
              </a:rPr>
              <a:t>Umrechnung in </a:t>
            </a:r>
            <a:r>
              <a:rPr lang="de-DE" sz="1400" dirty="0" err="1" smtClean="0">
                <a:latin typeface="Courier New" panose="02070309020205020404" pitchFamily="49" charset="0"/>
                <a:cs typeface="Courier New" panose="02070309020205020404" pitchFamily="49" charset="0"/>
              </a:rPr>
              <a:t>Gradmass</a:t>
            </a:r>
            <a:r>
              <a:rPr lang="de-DE" sz="1400" dirty="0" smtClean="0">
                <a:latin typeface="Courier New" panose="02070309020205020404" pitchFamily="49" charset="0"/>
                <a:cs typeface="Courier New" panose="02070309020205020404" pitchFamily="49" charset="0"/>
              </a:rPr>
              <a:t>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for</a:t>
            </a:r>
            <a:r>
              <a:rPr lang="de-DE" sz="1400" dirty="0" smtClean="0">
                <a:latin typeface="Courier New" panose="02070309020205020404" pitchFamily="49" charset="0"/>
                <a:cs typeface="Courier New" panose="02070309020205020404" pitchFamily="49" charset="0"/>
              </a:rPr>
              <a:t> (i =0; i&lt; n, i++)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printf</a:t>
            </a:r>
            <a:r>
              <a:rPr lang="de-DE" sz="1400" dirty="0">
                <a:latin typeface="Courier New" panose="02070309020205020404" pitchFamily="49" charset="0"/>
                <a:cs typeface="Courier New" panose="02070309020205020404" pitchFamily="49" charset="0"/>
              </a:rPr>
              <a:t>("%10d </a:t>
            </a:r>
            <a:r>
              <a:rPr lang="de-DE" sz="1400" dirty="0" smtClean="0">
                <a:latin typeface="Courier New" panose="02070309020205020404" pitchFamily="49" charset="0"/>
                <a:cs typeface="Courier New" panose="02070309020205020404" pitchFamily="49" charset="0"/>
              </a:rPr>
              <a:t>| %15.5f\n",</a:t>
            </a:r>
            <a:r>
              <a:rPr lang="de-DE" sz="1400" b="1" dirty="0" err="1" smtClean="0">
                <a:latin typeface="Courier New" panose="02070309020205020404" pitchFamily="49" charset="0"/>
                <a:cs typeface="Courier New" panose="02070309020205020404" pitchFamily="49" charset="0"/>
              </a:rPr>
              <a:t>xwerte</a:t>
            </a:r>
            <a:r>
              <a:rPr lang="de-DE" sz="1400" b="1" dirty="0" smtClean="0">
                <a:latin typeface="Courier New" panose="02070309020205020404" pitchFamily="49" charset="0"/>
                <a:cs typeface="Courier New" panose="02070309020205020404" pitchFamily="49" charset="0"/>
              </a:rPr>
              <a:t>[i]</a:t>
            </a:r>
            <a:r>
              <a:rPr lang="de-DE" sz="1400" dirty="0" smtClean="0">
                <a:latin typeface="Courier New" panose="02070309020205020404" pitchFamily="49" charset="0"/>
                <a:cs typeface="Courier New" panose="02070309020205020404" pitchFamily="49" charset="0"/>
              </a:rPr>
              <a:t>, </a:t>
            </a:r>
            <a:r>
              <a:rPr lang="de-DE" sz="1400" b="1" dirty="0" err="1" smtClean="0">
                <a:latin typeface="Courier New" panose="02070309020205020404" pitchFamily="49" charset="0"/>
                <a:cs typeface="Courier New" panose="02070309020205020404" pitchFamily="49" charset="0"/>
              </a:rPr>
              <a:t>ywerte</a:t>
            </a:r>
            <a:r>
              <a:rPr lang="de-DE" sz="1400" b="1" dirty="0" smtClean="0">
                <a:latin typeface="Courier New" panose="02070309020205020404" pitchFamily="49" charset="0"/>
                <a:cs typeface="Courier New" panose="02070309020205020404" pitchFamily="49" charset="0"/>
              </a:rPr>
              <a:t>[i] </a:t>
            </a:r>
            <a:r>
              <a:rPr lang="de-DE" sz="1400" dirty="0" smtClean="0">
                <a:latin typeface="Courier New" panose="02070309020205020404" pitchFamily="49" charset="0"/>
                <a:cs typeface="Courier New" panose="02070309020205020404" pitchFamily="49" charset="0"/>
              </a:rPr>
              <a:t>); /* Ausgabe */</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return</a:t>
            </a:r>
            <a:r>
              <a:rPr lang="de-DE" sz="1400" dirty="0" smtClean="0">
                <a:latin typeface="Courier New" panose="02070309020205020404" pitchFamily="49" charset="0"/>
                <a:cs typeface="Courier New" panose="02070309020205020404" pitchFamily="49" charset="0"/>
              </a:rPr>
              <a:t> EXIT_SUCCESS;</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85645783"/>
      </p:ext>
    </p:extLst>
  </p:cSld>
  <p:clrMapOvr>
    <a:masterClrMapping/>
  </p:clrMapOvr>
  <p:transition>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29</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3</a:t>
            </a:r>
            <a:r>
              <a:rPr lang="de-DE" sz="3600" dirty="0" smtClean="0"/>
              <a:t>. </a:t>
            </a:r>
            <a:r>
              <a:rPr lang="de-DE" sz="3600" dirty="0" err="1" smtClean="0"/>
              <a:t>getchar</a:t>
            </a:r>
            <a:r>
              <a:rPr lang="de-DE" sz="3600" dirty="0" smtClean="0"/>
              <a:t>, </a:t>
            </a:r>
            <a:r>
              <a:rPr lang="de-DE" sz="3600" dirty="0" err="1" smtClean="0"/>
              <a:t>putchar</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4616648"/>
          </a:xfrm>
          <a:prstGeom prst="rect">
            <a:avLst/>
          </a:prstGeom>
          <a:noFill/>
          <a:ln w="12700" cap="sq">
            <a:noFill/>
            <a:miter lim="800000"/>
            <a:headEnd type="none" w="sm" len="sm"/>
            <a:tailEnd type="none" w="sm" len="sm"/>
          </a:ln>
        </p:spPr>
        <p:txBody>
          <a:bodyPr>
            <a:spAutoFit/>
          </a:bodyPr>
          <a:lstStyle/>
          <a:p>
            <a:pPr marL="457200" indent="-457200"/>
            <a:r>
              <a:rPr lang="de-DE" sz="1800" b="1" dirty="0" smtClean="0">
                <a:latin typeface="+mn-lt"/>
                <a:cs typeface="Consolas" panose="020B0609020204030204" pitchFamily="49" charset="0"/>
              </a:rPr>
              <a:t>In der Vorlesung sind neben </a:t>
            </a:r>
            <a:r>
              <a:rPr lang="de-DE" sz="1800" b="1" dirty="0" err="1" smtClean="0">
                <a:latin typeface="+mn-lt"/>
                <a:cs typeface="Consolas" panose="020B0609020204030204" pitchFamily="49" charset="0"/>
              </a:rPr>
              <a:t>printf</a:t>
            </a:r>
            <a:r>
              <a:rPr lang="de-DE" sz="1800" b="1" dirty="0" smtClean="0">
                <a:latin typeface="+mn-lt"/>
                <a:cs typeface="Consolas" panose="020B0609020204030204" pitchFamily="49" charset="0"/>
              </a:rPr>
              <a:t> und </a:t>
            </a:r>
            <a:r>
              <a:rPr lang="de-DE" sz="1800" b="1" dirty="0" err="1" smtClean="0">
                <a:latin typeface="+mn-lt"/>
                <a:cs typeface="Consolas" panose="020B0609020204030204" pitchFamily="49" charset="0"/>
              </a:rPr>
              <a:t>scanf</a:t>
            </a:r>
            <a:r>
              <a:rPr lang="de-DE" sz="1800" b="1" dirty="0" smtClean="0">
                <a:latin typeface="+mn-lt"/>
                <a:cs typeface="Consolas" panose="020B0609020204030204" pitchFamily="49" charset="0"/>
              </a:rPr>
              <a:t> die Funktionen zum Lesen und </a:t>
            </a:r>
          </a:p>
          <a:p>
            <a:pPr marL="457200" indent="-457200"/>
            <a:r>
              <a:rPr lang="de-DE" sz="1800" b="1" dirty="0" smtClean="0">
                <a:latin typeface="+mn-lt"/>
                <a:cs typeface="Consolas" panose="020B0609020204030204" pitchFamily="49" charset="0"/>
              </a:rPr>
              <a:t>schreiben einzelner Zeichen behandelt worden.</a:t>
            </a:r>
          </a:p>
          <a:p>
            <a:pPr marL="457200" indent="-457200"/>
            <a:r>
              <a:rPr lang="de-DE" sz="1800" b="1" dirty="0" smtClean="0">
                <a:latin typeface="+mn-lt"/>
                <a:cs typeface="Consolas" panose="020B0609020204030204" pitchFamily="49" charset="0"/>
              </a:rPr>
              <a:t>Da mit </a:t>
            </a:r>
            <a:r>
              <a:rPr lang="de-DE" sz="1800" b="1" dirty="0" err="1" smtClean="0">
                <a:latin typeface="+mn-lt"/>
                <a:cs typeface="Consolas" panose="020B0609020204030204" pitchFamily="49" charset="0"/>
              </a:rPr>
              <a:t>getchar</a:t>
            </a:r>
            <a:r>
              <a:rPr lang="de-DE" sz="1800" b="1" dirty="0" smtClean="0">
                <a:latin typeface="+mn-lt"/>
                <a:cs typeface="Consolas" panose="020B0609020204030204" pitchFamily="49" charset="0"/>
              </a:rPr>
              <a:t> auch Dateien gelesen werden können, wo als </a:t>
            </a:r>
            <a:r>
              <a:rPr lang="de-DE" sz="1800" b="1" dirty="0" err="1" smtClean="0">
                <a:latin typeface="+mn-lt"/>
                <a:cs typeface="Consolas" panose="020B0609020204030204" pitchFamily="49" charset="0"/>
              </a:rPr>
              <a:t>Endezeichen</a:t>
            </a:r>
            <a:r>
              <a:rPr lang="de-DE" sz="1800" b="1" dirty="0" smtClean="0">
                <a:latin typeface="+mn-lt"/>
                <a:cs typeface="Consolas" panose="020B0609020204030204" pitchFamily="49" charset="0"/>
              </a:rPr>
              <a:t> der </a:t>
            </a:r>
          </a:p>
          <a:p>
            <a:pPr marL="457200" indent="-457200"/>
            <a:r>
              <a:rPr lang="de-DE" sz="1800" b="1" dirty="0" smtClean="0">
                <a:latin typeface="+mn-lt"/>
                <a:cs typeface="Consolas" panose="020B0609020204030204" pitchFamily="49" charset="0"/>
              </a:rPr>
              <a:t>Datei (EOF – End-</a:t>
            </a:r>
            <a:r>
              <a:rPr lang="de-DE" sz="1800" b="1" dirty="0" err="1" smtClean="0">
                <a:latin typeface="+mn-lt"/>
                <a:cs typeface="Consolas" panose="020B0609020204030204" pitchFamily="49" charset="0"/>
              </a:rPr>
              <a:t>of</a:t>
            </a:r>
            <a:r>
              <a:rPr lang="de-DE" sz="1800" b="1" dirty="0" smtClean="0">
                <a:latin typeface="+mn-lt"/>
                <a:cs typeface="Consolas" panose="020B0609020204030204" pitchFamily="49" charset="0"/>
              </a:rPr>
              <a:t>-File, welches -1 entspricht) ist der </a:t>
            </a:r>
            <a:r>
              <a:rPr lang="de-DE" sz="1800" b="1" dirty="0">
                <a:latin typeface="+mn-lt"/>
                <a:cs typeface="Consolas" panose="020B0609020204030204" pitchFamily="49" charset="0"/>
              </a:rPr>
              <a:t>D</a:t>
            </a:r>
            <a:r>
              <a:rPr lang="de-DE" sz="1800" b="1" dirty="0" smtClean="0">
                <a:latin typeface="+mn-lt"/>
                <a:cs typeface="Consolas" panose="020B0609020204030204" pitchFamily="49" charset="0"/>
              </a:rPr>
              <a:t>atentyp häufig int, </a:t>
            </a:r>
          </a:p>
          <a:p>
            <a:pPr marL="457200" indent="-457200"/>
            <a:r>
              <a:rPr lang="de-DE" sz="1800" b="1" dirty="0" smtClean="0">
                <a:latin typeface="+mn-lt"/>
                <a:cs typeface="Consolas" panose="020B0609020204030204" pitchFamily="49" charset="0"/>
              </a:rPr>
              <a:t>nicht </a:t>
            </a:r>
            <a:r>
              <a:rPr lang="de-DE" sz="1800" b="1" dirty="0" err="1" smtClean="0">
                <a:latin typeface="+mn-lt"/>
                <a:cs typeface="Consolas" panose="020B0609020204030204" pitchFamily="49" charset="0"/>
              </a:rPr>
              <a:t>char</a:t>
            </a:r>
            <a:r>
              <a:rPr lang="de-DE" sz="1800" b="1" dirty="0" smtClean="0">
                <a:latin typeface="+mn-lt"/>
                <a:cs typeface="Consolas" panose="020B0609020204030204" pitchFamily="49" charset="0"/>
              </a:rPr>
              <a:t>!</a:t>
            </a:r>
          </a:p>
          <a:p>
            <a:pPr marL="457200" indent="-457200"/>
            <a:r>
              <a:rPr lang="de-DE" sz="1800" b="1" dirty="0" smtClean="0">
                <a:latin typeface="+mn-lt"/>
                <a:cs typeface="Consolas" panose="020B0609020204030204" pitchFamily="49" charset="0"/>
              </a:rPr>
              <a:t>Mit </a:t>
            </a:r>
            <a:r>
              <a:rPr lang="de-DE" sz="1800" b="1" dirty="0" err="1" smtClean="0">
                <a:latin typeface="+mn-lt"/>
                <a:cs typeface="Consolas" panose="020B0609020204030204" pitchFamily="49" charset="0"/>
              </a:rPr>
              <a:t>putchar</a:t>
            </a:r>
            <a:r>
              <a:rPr lang="de-DE" sz="1800" b="1" dirty="0" smtClean="0">
                <a:latin typeface="+mn-lt"/>
                <a:cs typeface="Consolas" panose="020B0609020204030204" pitchFamily="49" charset="0"/>
              </a:rPr>
              <a:t> können einzelne Zeichen geschrieben werden.</a:t>
            </a:r>
          </a:p>
          <a:p>
            <a:pPr marL="457200" indent="-457200"/>
            <a:endParaRPr lang="de-DE" sz="1800" b="1" dirty="0" smtClean="0">
              <a:latin typeface="+mn-lt"/>
              <a:cs typeface="Consolas" panose="020B0609020204030204" pitchFamily="49" charset="0"/>
            </a:endParaRPr>
          </a:p>
          <a:p>
            <a:pPr marL="457200" indent="-457200"/>
            <a:r>
              <a:rPr lang="de-DE" sz="1400" b="1" dirty="0" smtClean="0">
                <a:latin typeface="Courier New" panose="02070309020205020404" pitchFamily="49" charset="0"/>
                <a:cs typeface="Courier New" panose="02070309020205020404" pitchFamily="49" charset="0"/>
              </a:rPr>
              <a:t>int main</a:t>
            </a:r>
            <a:r>
              <a:rPr lang="de-DE" sz="1400" dirty="0">
                <a:latin typeface="Courier New" panose="02070309020205020404" pitchFamily="49" charset="0"/>
                <a:cs typeface="Courier New" panose="02070309020205020404" pitchFamily="49" charset="0"/>
              </a:rPr>
              <a:t>() {</a:t>
            </a:r>
          </a:p>
          <a:p>
            <a:pPr marL="457200" indent="-457200"/>
            <a:r>
              <a:rPr lang="de-DE" sz="1400" dirty="0" smtClean="0">
                <a:latin typeface="Courier New" panose="02070309020205020404" pitchFamily="49" charset="0"/>
                <a:cs typeface="Courier New" panose="02070309020205020404" pitchFamily="49" charset="0"/>
              </a:rPr>
              <a:t>	int c;</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c = </a:t>
            </a:r>
            <a:r>
              <a:rPr lang="de-DE" sz="1400" b="1" dirty="0" err="1" smtClean="0">
                <a:latin typeface="Courier New" panose="02070309020205020404" pitchFamily="49" charset="0"/>
                <a:cs typeface="Courier New" panose="02070309020205020404" pitchFamily="49" charset="0"/>
              </a:rPr>
              <a:t>getchar</a:t>
            </a:r>
            <a:r>
              <a:rPr lang="de-DE" sz="1400" b="1" dirty="0" smtClean="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Lesen eines einzelnen Zeichens */</a:t>
            </a:r>
            <a:endParaRPr lang="de-DE" sz="1400" dirty="0">
              <a:latin typeface="Courier New" panose="02070309020205020404" pitchFamily="49" charset="0"/>
              <a:cs typeface="Courier New" panose="02070309020205020404" pitchFamily="49" charset="0"/>
            </a:endParaRPr>
          </a:p>
          <a:p>
            <a:pPr marL="914400" lvl="1" indent="-457200"/>
            <a:r>
              <a:rPr lang="de-DE" sz="1400" b="1" dirty="0" smtClean="0">
                <a:latin typeface="Courier New" panose="02070309020205020404" pitchFamily="49" charset="0"/>
                <a:cs typeface="Courier New" panose="02070309020205020404" pitchFamily="49" charset="0"/>
              </a:rPr>
              <a:t>…</a:t>
            </a:r>
          </a:p>
          <a:p>
            <a:pPr marL="914400" lvl="1" indent="-457200"/>
            <a:endParaRPr lang="de-DE" sz="1400" b="1" dirty="0">
              <a:latin typeface="Courier New" panose="02070309020205020404" pitchFamily="49" charset="0"/>
              <a:cs typeface="Courier New" panose="02070309020205020404" pitchFamily="49" charset="0"/>
            </a:endParaRPr>
          </a:p>
          <a:p>
            <a:pPr marL="914400" lvl="1" indent="-457200"/>
            <a:r>
              <a:rPr lang="de-DE" sz="1400" b="1" dirty="0" err="1" smtClean="0">
                <a:latin typeface="Courier New" panose="02070309020205020404" pitchFamily="49" charset="0"/>
                <a:cs typeface="Courier New" panose="02070309020205020404" pitchFamily="49" charset="0"/>
              </a:rPr>
              <a:t>putchar</a:t>
            </a:r>
            <a:r>
              <a:rPr lang="de-DE" sz="1400" b="1" dirty="0">
                <a:latin typeface="Courier New" panose="02070309020205020404" pitchFamily="49" charset="0"/>
                <a:cs typeface="Courier New" panose="02070309020205020404" pitchFamily="49" charset="0"/>
              </a:rPr>
              <a:t>('a</a:t>
            </a:r>
            <a:r>
              <a:rPr lang="de-DE" sz="1400" b="1" dirty="0" smtClean="0">
                <a:latin typeface="Courier New" panose="02070309020205020404" pitchFamily="49" charset="0"/>
                <a:cs typeface="Courier New" panose="02070309020205020404" pitchFamily="49" charset="0"/>
              </a:rPr>
              <a:t>');</a:t>
            </a:r>
            <a:r>
              <a:rPr lang="de-DE" sz="1400" dirty="0">
                <a:latin typeface="Courier New" panose="02070309020205020404" pitchFamily="49" charset="0"/>
                <a:cs typeface="Courier New" panose="02070309020205020404" pitchFamily="49" charset="0"/>
              </a:rPr>
              <a:t> /* </a:t>
            </a:r>
            <a:r>
              <a:rPr lang="de-DE" sz="1400" dirty="0" smtClean="0">
                <a:latin typeface="Courier New" panose="02070309020205020404" pitchFamily="49" charset="0"/>
                <a:cs typeface="Courier New" panose="02070309020205020404" pitchFamily="49" charset="0"/>
              </a:rPr>
              <a:t>Schreiben eines </a:t>
            </a:r>
            <a:r>
              <a:rPr lang="de-DE" sz="1400" dirty="0">
                <a:latin typeface="Courier New" panose="02070309020205020404" pitchFamily="49" charset="0"/>
                <a:cs typeface="Courier New" panose="02070309020205020404" pitchFamily="49" charset="0"/>
              </a:rPr>
              <a:t>einzelnen Zeichens */</a:t>
            </a:r>
            <a:endParaRPr lang="de-DE" sz="1400" b="1" dirty="0" smtClean="0">
              <a:latin typeface="Courier New" panose="02070309020205020404" pitchFamily="49" charset="0"/>
              <a:cs typeface="Courier New" panose="02070309020205020404" pitchFamily="49" charset="0"/>
            </a:endParaRPr>
          </a:p>
          <a:p>
            <a:pPr marL="914400" lvl="1" indent="-457200"/>
            <a:r>
              <a:rPr lang="de-DE" sz="1400" dirty="0" smtClean="0">
                <a:latin typeface="Courier New" panose="02070309020205020404" pitchFamily="49" charset="0"/>
                <a:cs typeface="Courier New" panose="02070309020205020404" pitchFamily="49" charset="0"/>
              </a:rPr>
              <a:t>c = 'b';</a:t>
            </a:r>
          </a:p>
          <a:p>
            <a:pPr marL="914400" lvl="1" indent="-457200"/>
            <a:r>
              <a:rPr lang="de-DE" sz="1400" b="1" dirty="0" err="1" smtClean="0">
                <a:latin typeface="Courier New" panose="02070309020205020404" pitchFamily="49" charset="0"/>
                <a:cs typeface="Courier New" panose="02070309020205020404" pitchFamily="49" charset="0"/>
              </a:rPr>
              <a:t>putchar</a:t>
            </a:r>
            <a:r>
              <a:rPr lang="de-DE" sz="1400" b="1" dirty="0" smtClean="0">
                <a:latin typeface="Courier New" panose="02070309020205020404" pitchFamily="49" charset="0"/>
                <a:cs typeface="Courier New" panose="02070309020205020404" pitchFamily="49" charset="0"/>
              </a:rPr>
              <a:t>(c);</a:t>
            </a:r>
            <a:r>
              <a:rPr lang="de-DE" sz="1400" dirty="0">
                <a:latin typeface="Courier New" panose="02070309020205020404" pitchFamily="49" charset="0"/>
                <a:cs typeface="Courier New" panose="02070309020205020404" pitchFamily="49" charset="0"/>
              </a:rPr>
              <a:t> /* </a:t>
            </a:r>
            <a:r>
              <a:rPr lang="de-DE" sz="1400" dirty="0" smtClean="0">
                <a:latin typeface="Courier New" panose="02070309020205020404" pitchFamily="49" charset="0"/>
                <a:cs typeface="Courier New" panose="02070309020205020404" pitchFamily="49" charset="0"/>
              </a:rPr>
              <a:t>Schreiben </a:t>
            </a:r>
            <a:r>
              <a:rPr lang="de-DE" sz="1400" dirty="0">
                <a:latin typeface="Courier New" panose="02070309020205020404" pitchFamily="49" charset="0"/>
                <a:cs typeface="Courier New" panose="02070309020205020404" pitchFamily="49" charset="0"/>
              </a:rPr>
              <a:t>eines einzelnen Zeichens */</a:t>
            </a:r>
            <a:endParaRPr lang="de-DE" sz="1400" b="1" dirty="0">
              <a:latin typeface="Courier New" panose="02070309020205020404" pitchFamily="49" charset="0"/>
              <a:cs typeface="Courier New" panose="02070309020205020404" pitchFamily="49" charset="0"/>
            </a:endParaRPr>
          </a:p>
          <a:p>
            <a:pPr marL="914400" lvl="1" indent="-457200"/>
            <a:endParaRPr lang="de-DE" sz="1400" dirty="0">
              <a:latin typeface="Courier New" panose="02070309020205020404" pitchFamily="49" charset="0"/>
              <a:cs typeface="Courier New" panose="02070309020205020404" pitchFamily="49" charset="0"/>
            </a:endParaRPr>
          </a:p>
          <a:p>
            <a:pPr marL="457200" indent="-457200"/>
            <a:endParaRPr lang="de-DE" sz="1400" dirty="0" smtClean="0">
              <a:latin typeface="Courier New" panose="02070309020205020404" pitchFamily="49" charset="0"/>
              <a:cs typeface="Courier New" panose="02070309020205020404" pitchFamily="49" charset="0"/>
            </a:endParaRP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return</a:t>
            </a:r>
            <a:r>
              <a:rPr lang="de-DE" sz="1400" dirty="0" smtClean="0">
                <a:latin typeface="Courier New" panose="02070309020205020404" pitchFamily="49" charset="0"/>
                <a:cs typeface="Courier New" panose="02070309020205020404" pitchFamily="49" charset="0"/>
              </a:rPr>
              <a:t> EXIT_SUCCESS;</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33800704"/>
      </p:ext>
    </p:extLst>
  </p:cSld>
  <p:clrMapOvr>
    <a:masterClrMapping/>
  </p:clrMapOvr>
  <p:transition>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3</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4555093"/>
          </a:xfrm>
          <a:prstGeom prst="rect">
            <a:avLst/>
          </a:prstGeom>
          <a:noFill/>
          <a:ln w="12700" cap="sq">
            <a:noFill/>
            <a:miter lim="800000"/>
            <a:headEnd type="none" w="sm" len="sm"/>
            <a:tailEnd type="none" w="sm" len="sm"/>
          </a:ln>
          <a:effectLst/>
        </p:spPr>
        <p:txBody>
          <a:bodyPr>
            <a:spAutoFit/>
          </a:bodyPr>
          <a:lstStyle/>
          <a:p>
            <a:pPr>
              <a:defRPr/>
            </a:pPr>
            <a:r>
              <a:rPr lang="de-DE" sz="1800" b="1" dirty="0" smtClean="0">
                <a:solidFill>
                  <a:srgbClr val="000000"/>
                </a:solidFill>
              </a:rPr>
              <a:t>2. Könnte </a:t>
            </a:r>
            <a:r>
              <a:rPr lang="de-DE" sz="1800" b="1" dirty="0">
                <a:solidFill>
                  <a:srgbClr val="000000"/>
                </a:solidFill>
              </a:rPr>
              <a:t>es sein, dass sehr lange Variablennamen in C aus bestimmten Gründen problematisch sind? </a:t>
            </a:r>
            <a:endParaRPr lang="de-DE" sz="1800" b="1" dirty="0" smtClean="0">
              <a:solidFill>
                <a:srgbClr val="000000"/>
              </a:solidFill>
            </a:endParaRPr>
          </a:p>
          <a:p>
            <a:pPr>
              <a:defRPr/>
            </a:pPr>
            <a:r>
              <a:rPr lang="de-DE" sz="1800" b="1" dirty="0" smtClean="0">
                <a:solidFill>
                  <a:srgbClr val="000000"/>
                </a:solidFill>
              </a:rPr>
              <a:t>Was </a:t>
            </a:r>
            <a:r>
              <a:rPr lang="de-DE" sz="1800" b="1" dirty="0">
                <a:solidFill>
                  <a:srgbClr val="000000"/>
                </a:solidFill>
              </a:rPr>
              <a:t>sagt der ANSI-Standard bzw. das </a:t>
            </a:r>
            <a:r>
              <a:rPr lang="de-DE" sz="1800" b="1" dirty="0" err="1">
                <a:solidFill>
                  <a:srgbClr val="000000"/>
                </a:solidFill>
              </a:rPr>
              <a:t>Kernighan-Ritchie</a:t>
            </a:r>
            <a:r>
              <a:rPr lang="de-DE" sz="1800" b="1" dirty="0">
                <a:solidFill>
                  <a:srgbClr val="000000"/>
                </a:solidFill>
              </a:rPr>
              <a:t> Buch hierzu?</a:t>
            </a:r>
          </a:p>
          <a:p>
            <a:pPr>
              <a:defRPr/>
            </a:pPr>
            <a:r>
              <a:rPr lang="de-DE" sz="1800" b="1" dirty="0">
                <a:solidFill>
                  <a:srgbClr val="000000"/>
                </a:solidFill>
              </a:rPr>
              <a:t>(3 Punkte)</a:t>
            </a:r>
          </a:p>
          <a:p>
            <a:pPr>
              <a:defRPr/>
            </a:pPr>
            <a:endParaRPr lang="de-DE" sz="1800" b="1" dirty="0">
              <a:solidFill>
                <a:srgbClr val="000000"/>
              </a:solidFill>
            </a:endParaRPr>
          </a:p>
          <a:p>
            <a:pPr>
              <a:defRPr/>
            </a:pPr>
            <a:r>
              <a:rPr lang="de-DE" b="1" dirty="0">
                <a:solidFill>
                  <a:srgbClr val="000000"/>
                </a:solidFill>
              </a:rPr>
              <a:t>Lösung: </a:t>
            </a:r>
            <a:endParaRPr lang="de-DE" b="1" dirty="0" smtClean="0">
              <a:solidFill>
                <a:srgbClr val="000000"/>
              </a:solidFill>
            </a:endParaRPr>
          </a:p>
          <a:p>
            <a:pPr>
              <a:defRPr/>
            </a:pPr>
            <a:r>
              <a:rPr lang="de-DE" sz="1800" dirty="0" smtClean="0">
                <a:solidFill>
                  <a:srgbClr val="000000"/>
                </a:solidFill>
                <a:latin typeface="Consolas" panose="020B0609020204030204" pitchFamily="49" charset="0"/>
                <a:cs typeface="Consolas" panose="020B0609020204030204" pitchFamily="49" charset="0"/>
              </a:rPr>
              <a:t>( auch Antworten </a:t>
            </a:r>
            <a:r>
              <a:rPr lang="de-DE" sz="1800" dirty="0">
                <a:solidFill>
                  <a:srgbClr val="000000"/>
                </a:solidFill>
                <a:latin typeface="Consolas" panose="020B0609020204030204" pitchFamily="49" charset="0"/>
                <a:cs typeface="Consolas" panose="020B0609020204030204" pitchFamily="49" charset="0"/>
              </a:rPr>
              <a:t>bezüglich neuere Standards als </a:t>
            </a:r>
            <a:r>
              <a:rPr lang="de-DE" sz="1800" dirty="0" smtClean="0">
                <a:solidFill>
                  <a:srgbClr val="000000"/>
                </a:solidFill>
                <a:latin typeface="Consolas" panose="020B0609020204030204" pitchFamily="49" charset="0"/>
                <a:cs typeface="Consolas" panose="020B0609020204030204" pitchFamily="49" charset="0"/>
              </a:rPr>
              <a:t>ANSI)</a:t>
            </a:r>
            <a:endParaRPr lang="de-DE" sz="1800" dirty="0">
              <a:solidFill>
                <a:srgbClr val="000000"/>
              </a:solidFill>
              <a:latin typeface="Consolas" panose="020B0609020204030204" pitchFamily="49" charset="0"/>
              <a:cs typeface="Consolas" panose="020B0609020204030204" pitchFamily="49" charset="0"/>
            </a:endParaRPr>
          </a:p>
          <a:p>
            <a:pPr>
              <a:defRPr/>
            </a:pPr>
            <a:r>
              <a:rPr lang="de-DE" sz="1800" dirty="0">
                <a:solidFill>
                  <a:srgbClr val="000000"/>
                </a:solidFill>
                <a:latin typeface="Consolas" panose="020B0609020204030204" pitchFamily="49" charset="0"/>
                <a:cs typeface="Consolas" panose="020B0609020204030204" pitchFamily="49" charset="0"/>
              </a:rPr>
              <a:t>Der Compiler hat eventuell Probleme für das Anlegen und Verwalten der Symboltabellen.</a:t>
            </a:r>
          </a:p>
          <a:p>
            <a:pPr>
              <a:defRPr/>
            </a:pPr>
            <a:r>
              <a:rPr lang="de-DE" sz="1800" dirty="0">
                <a:solidFill>
                  <a:srgbClr val="000000"/>
                </a:solidFill>
                <a:latin typeface="Consolas" panose="020B0609020204030204" pitchFamily="49" charset="0"/>
                <a:cs typeface="Consolas" panose="020B0609020204030204" pitchFamily="49" charset="0"/>
              </a:rPr>
              <a:t>Laut ANSI-Standard 32 Zeichen lang,</a:t>
            </a:r>
          </a:p>
          <a:p>
            <a:pPr>
              <a:defRPr/>
            </a:pPr>
            <a:r>
              <a:rPr lang="de-DE" sz="1800" b="1" dirty="0">
                <a:solidFill>
                  <a:srgbClr val="0070C0"/>
                </a:solidFill>
                <a:latin typeface="Consolas" panose="020B0609020204030204" pitchFamily="49" charset="0"/>
                <a:cs typeface="Consolas" panose="020B0609020204030204" pitchFamily="49" charset="0"/>
              </a:rPr>
              <a:t>K&amp;R, Seite 35: 31 Zeichen signifikant für interne Namen, 6 für externe Namen </a:t>
            </a:r>
            <a:r>
              <a:rPr lang="de-DE" sz="1800" b="1" dirty="0" smtClean="0">
                <a:solidFill>
                  <a:srgbClr val="0070C0"/>
                </a:solidFill>
                <a:latin typeface="Consolas" panose="020B0609020204030204" pitchFamily="49" charset="0"/>
                <a:cs typeface="Consolas" panose="020B0609020204030204" pitchFamily="49" charset="0"/>
              </a:rPr>
              <a:t>(z.B. Parameter </a:t>
            </a:r>
            <a:r>
              <a:rPr lang="de-DE" sz="1800" b="1" dirty="0">
                <a:solidFill>
                  <a:srgbClr val="0070C0"/>
                </a:solidFill>
                <a:latin typeface="Consolas" panose="020B0609020204030204" pitchFamily="49" charset="0"/>
                <a:cs typeface="Consolas" panose="020B0609020204030204" pitchFamily="49" charset="0"/>
              </a:rPr>
              <a:t>einer Funktion)</a:t>
            </a:r>
          </a:p>
          <a:p>
            <a:pPr>
              <a:defRPr/>
            </a:pPr>
            <a:endParaRPr lang="de-DE" sz="1800" dirty="0" smtClean="0">
              <a:solidFill>
                <a:srgbClr val="000000"/>
              </a:solidFill>
              <a:latin typeface="Consolas" panose="020B0609020204030204" pitchFamily="49" charset="0"/>
              <a:cs typeface="Consolas" panose="020B0609020204030204" pitchFamily="49" charset="0"/>
            </a:endParaRPr>
          </a:p>
          <a:p>
            <a:pPr>
              <a:defRPr/>
            </a:pPr>
            <a:r>
              <a:rPr lang="de-DE" sz="1800" dirty="0" smtClean="0">
                <a:solidFill>
                  <a:srgbClr val="000000"/>
                </a:solidFill>
                <a:latin typeface="Consolas" panose="020B0609020204030204" pitchFamily="49" charset="0"/>
                <a:cs typeface="Consolas" panose="020B0609020204030204" pitchFamily="49" charset="0"/>
              </a:rPr>
              <a:t>Laut </a:t>
            </a:r>
            <a:r>
              <a:rPr lang="de-DE" sz="1800" dirty="0">
                <a:solidFill>
                  <a:srgbClr val="000000"/>
                </a:solidFill>
                <a:latin typeface="Consolas" panose="020B0609020204030204" pitchFamily="49" charset="0"/>
                <a:cs typeface="Consolas" panose="020B0609020204030204" pitchFamily="49" charset="0"/>
              </a:rPr>
              <a:t>ISO C 2005: 63 Zeichen intern, 31 extern</a:t>
            </a:r>
          </a:p>
          <a:p>
            <a:pPr>
              <a:defRPr/>
            </a:pPr>
            <a:r>
              <a:rPr lang="de-DE" sz="1800" dirty="0">
                <a:solidFill>
                  <a:srgbClr val="000000"/>
                </a:solidFill>
                <a:latin typeface="Consolas" panose="020B0609020204030204" pitchFamily="49" charset="0"/>
                <a:cs typeface="Consolas" panose="020B0609020204030204" pitchFamily="49" charset="0"/>
              </a:rPr>
              <a:t>Laut ISO C 2011: </a:t>
            </a:r>
            <a:r>
              <a:rPr lang="de-DE" sz="1800" dirty="0" err="1">
                <a:solidFill>
                  <a:srgbClr val="000000"/>
                </a:solidFill>
                <a:latin typeface="Consolas" panose="020B0609020204030204" pitchFamily="49" charset="0"/>
                <a:cs typeface="Consolas" panose="020B0609020204030204" pitchFamily="49" charset="0"/>
              </a:rPr>
              <a:t>There</a:t>
            </a:r>
            <a:r>
              <a:rPr lang="de-DE" sz="1800" dirty="0">
                <a:solidFill>
                  <a:srgbClr val="000000"/>
                </a:solidFill>
                <a:latin typeface="Consolas" panose="020B0609020204030204" pitchFamily="49" charset="0"/>
                <a:cs typeface="Consolas" panose="020B0609020204030204" pitchFamily="49" charset="0"/>
              </a:rPr>
              <a:t> </a:t>
            </a:r>
            <a:r>
              <a:rPr lang="de-DE" sz="1800" dirty="0" err="1">
                <a:solidFill>
                  <a:srgbClr val="000000"/>
                </a:solidFill>
                <a:latin typeface="Consolas" panose="020B0609020204030204" pitchFamily="49" charset="0"/>
                <a:cs typeface="Consolas" panose="020B0609020204030204" pitchFamily="49" charset="0"/>
              </a:rPr>
              <a:t>is</a:t>
            </a:r>
            <a:r>
              <a:rPr lang="de-DE" sz="1800" dirty="0">
                <a:solidFill>
                  <a:srgbClr val="000000"/>
                </a:solidFill>
                <a:latin typeface="Consolas" panose="020B0609020204030204" pitchFamily="49" charset="0"/>
                <a:cs typeface="Consolas" panose="020B0609020204030204" pitchFamily="49" charset="0"/>
              </a:rPr>
              <a:t> </a:t>
            </a:r>
            <a:r>
              <a:rPr lang="de-DE" sz="1800" dirty="0" err="1">
                <a:solidFill>
                  <a:srgbClr val="000000"/>
                </a:solidFill>
                <a:latin typeface="Consolas" panose="020B0609020204030204" pitchFamily="49" charset="0"/>
                <a:cs typeface="Consolas" panose="020B0609020204030204" pitchFamily="49" charset="0"/>
              </a:rPr>
              <a:t>no</a:t>
            </a:r>
            <a:r>
              <a:rPr lang="de-DE" sz="1800" dirty="0">
                <a:solidFill>
                  <a:srgbClr val="000000"/>
                </a:solidFill>
                <a:latin typeface="Consolas" panose="020B0609020204030204" pitchFamily="49" charset="0"/>
                <a:cs typeface="Consolas" panose="020B0609020204030204" pitchFamily="49" charset="0"/>
              </a:rPr>
              <a:t> </a:t>
            </a:r>
            <a:r>
              <a:rPr lang="de-DE" sz="1800" dirty="0" err="1">
                <a:solidFill>
                  <a:srgbClr val="000000"/>
                </a:solidFill>
                <a:latin typeface="Consolas" panose="020B0609020204030204" pitchFamily="49" charset="0"/>
                <a:cs typeface="Consolas" panose="020B0609020204030204" pitchFamily="49" charset="0"/>
              </a:rPr>
              <a:t>specific</a:t>
            </a:r>
            <a:r>
              <a:rPr lang="de-DE" sz="1800" dirty="0">
                <a:solidFill>
                  <a:srgbClr val="000000"/>
                </a:solidFill>
                <a:latin typeface="Consolas" panose="020B0609020204030204" pitchFamily="49" charset="0"/>
                <a:cs typeface="Consolas" panose="020B0609020204030204" pitchFamily="49" charset="0"/>
              </a:rPr>
              <a:t> </a:t>
            </a:r>
            <a:r>
              <a:rPr lang="de-DE" sz="1800" dirty="0" err="1">
                <a:solidFill>
                  <a:srgbClr val="000000"/>
                </a:solidFill>
                <a:latin typeface="Consolas" panose="020B0609020204030204" pitchFamily="49" charset="0"/>
                <a:cs typeface="Consolas" panose="020B0609020204030204" pitchFamily="49" charset="0"/>
              </a:rPr>
              <a:t>limit</a:t>
            </a:r>
            <a:r>
              <a:rPr lang="de-DE" sz="1800" dirty="0">
                <a:solidFill>
                  <a:srgbClr val="000000"/>
                </a:solidFill>
                <a:latin typeface="Consolas" panose="020B0609020204030204" pitchFamily="49" charset="0"/>
                <a:cs typeface="Consolas" panose="020B0609020204030204" pitchFamily="49" charset="0"/>
              </a:rPr>
              <a:t> on </a:t>
            </a:r>
            <a:r>
              <a:rPr lang="de-DE" sz="1800" dirty="0" err="1">
                <a:solidFill>
                  <a:srgbClr val="000000"/>
                </a:solidFill>
                <a:latin typeface="Consolas" panose="020B0609020204030204" pitchFamily="49" charset="0"/>
                <a:cs typeface="Consolas" panose="020B0609020204030204" pitchFamily="49" charset="0"/>
              </a:rPr>
              <a:t>the</a:t>
            </a:r>
            <a:r>
              <a:rPr lang="de-DE" sz="1800" dirty="0">
                <a:solidFill>
                  <a:srgbClr val="000000"/>
                </a:solidFill>
                <a:latin typeface="Consolas" panose="020B0609020204030204" pitchFamily="49" charset="0"/>
                <a:cs typeface="Consolas" panose="020B0609020204030204" pitchFamily="49" charset="0"/>
              </a:rPr>
              <a:t> </a:t>
            </a:r>
            <a:r>
              <a:rPr lang="de-DE" sz="1800" dirty="0" err="1">
                <a:solidFill>
                  <a:srgbClr val="000000"/>
                </a:solidFill>
                <a:latin typeface="Consolas" panose="020B0609020204030204" pitchFamily="49" charset="0"/>
                <a:cs typeface="Consolas" panose="020B0609020204030204" pitchFamily="49" charset="0"/>
              </a:rPr>
              <a:t>maximum</a:t>
            </a:r>
            <a:r>
              <a:rPr lang="de-DE" sz="1800" dirty="0">
                <a:solidFill>
                  <a:srgbClr val="000000"/>
                </a:solidFill>
                <a:latin typeface="Consolas" panose="020B0609020204030204" pitchFamily="49" charset="0"/>
                <a:cs typeface="Consolas" panose="020B0609020204030204" pitchFamily="49" charset="0"/>
              </a:rPr>
              <a:t> </a:t>
            </a:r>
            <a:r>
              <a:rPr lang="de-DE" sz="1800" dirty="0" err="1">
                <a:solidFill>
                  <a:srgbClr val="000000"/>
                </a:solidFill>
                <a:latin typeface="Consolas" panose="020B0609020204030204" pitchFamily="49" charset="0"/>
                <a:cs typeface="Consolas" panose="020B0609020204030204" pitchFamily="49" charset="0"/>
              </a:rPr>
              <a:t>length</a:t>
            </a:r>
            <a:r>
              <a:rPr lang="de-DE" sz="1800" dirty="0">
                <a:solidFill>
                  <a:srgbClr val="000000"/>
                </a:solidFill>
                <a:latin typeface="Consolas" panose="020B0609020204030204" pitchFamily="49" charset="0"/>
                <a:cs typeface="Consolas" panose="020B0609020204030204" pitchFamily="49" charset="0"/>
              </a:rPr>
              <a:t> </a:t>
            </a:r>
            <a:r>
              <a:rPr lang="de-DE" sz="1800" dirty="0" err="1">
                <a:solidFill>
                  <a:srgbClr val="000000"/>
                </a:solidFill>
                <a:latin typeface="Consolas" panose="020B0609020204030204" pitchFamily="49" charset="0"/>
                <a:cs typeface="Consolas" panose="020B0609020204030204" pitchFamily="49" charset="0"/>
              </a:rPr>
              <a:t>of</a:t>
            </a:r>
            <a:r>
              <a:rPr lang="de-DE" sz="1800" dirty="0">
                <a:solidFill>
                  <a:srgbClr val="000000"/>
                </a:solidFill>
                <a:latin typeface="Consolas" panose="020B0609020204030204" pitchFamily="49" charset="0"/>
                <a:cs typeface="Consolas" panose="020B0609020204030204" pitchFamily="49" charset="0"/>
              </a:rPr>
              <a:t> an </a:t>
            </a:r>
            <a:r>
              <a:rPr lang="de-DE" sz="1800" dirty="0" err="1">
                <a:solidFill>
                  <a:srgbClr val="000000"/>
                </a:solidFill>
                <a:latin typeface="Consolas" panose="020B0609020204030204" pitchFamily="49" charset="0"/>
                <a:cs typeface="Consolas" panose="020B0609020204030204" pitchFamily="49" charset="0"/>
              </a:rPr>
              <a:t>identifier</a:t>
            </a:r>
            <a:r>
              <a:rPr lang="de-DE" sz="1800" dirty="0">
                <a:solidFill>
                  <a:srgbClr val="000000"/>
                </a:solidFill>
                <a:latin typeface="Consolas" panose="020B0609020204030204" pitchFamily="49" charset="0"/>
                <a:cs typeface="Consolas" panose="020B0609020204030204" pitchFamily="49" charset="0"/>
              </a:rPr>
              <a:t>. Implementation </a:t>
            </a:r>
            <a:r>
              <a:rPr lang="de-DE" sz="1800" dirty="0" err="1">
                <a:solidFill>
                  <a:srgbClr val="000000"/>
                </a:solidFill>
                <a:latin typeface="Consolas" panose="020B0609020204030204" pitchFamily="49" charset="0"/>
                <a:cs typeface="Consolas" panose="020B0609020204030204" pitchFamily="49" charset="0"/>
              </a:rPr>
              <a:t>decided</a:t>
            </a:r>
            <a:r>
              <a:rPr lang="de-DE" sz="1800" dirty="0">
                <a:solidFill>
                  <a:srgbClr val="000000"/>
                </a:solidFill>
                <a:latin typeface="Consolas" panose="020B0609020204030204" pitchFamily="49" charset="0"/>
                <a:cs typeface="Consolas" panose="020B0609020204030204" pitchFamily="49" charset="0"/>
              </a:rPr>
              <a:t> </a:t>
            </a:r>
            <a:r>
              <a:rPr lang="de-DE" sz="1800" dirty="0" err="1">
                <a:solidFill>
                  <a:srgbClr val="000000"/>
                </a:solidFill>
                <a:latin typeface="Consolas" panose="020B0609020204030204" pitchFamily="49" charset="0"/>
                <a:cs typeface="Consolas" panose="020B0609020204030204" pitchFamily="49" charset="0"/>
              </a:rPr>
              <a:t>of</a:t>
            </a:r>
            <a:r>
              <a:rPr lang="de-DE" sz="1800" dirty="0">
                <a:solidFill>
                  <a:srgbClr val="000000"/>
                </a:solidFill>
                <a:latin typeface="Consolas" panose="020B0609020204030204" pitchFamily="49" charset="0"/>
                <a:cs typeface="Consolas" panose="020B0609020204030204" pitchFamily="49" charset="0"/>
              </a:rPr>
              <a:t> an </a:t>
            </a:r>
            <a:r>
              <a:rPr lang="de-DE" sz="1800" dirty="0" err="1">
                <a:solidFill>
                  <a:srgbClr val="000000"/>
                </a:solidFill>
                <a:latin typeface="Consolas" panose="020B0609020204030204" pitchFamily="49" charset="0"/>
                <a:cs typeface="Consolas" panose="020B0609020204030204" pitchFamily="49" charset="0"/>
              </a:rPr>
              <a:t>implementation</a:t>
            </a:r>
            <a:r>
              <a:rPr lang="de-DE" sz="1800" dirty="0">
                <a:solidFill>
                  <a:srgbClr val="000000"/>
                </a:solidFill>
                <a:latin typeface="Consolas" panose="020B0609020204030204" pitchFamily="49" charset="0"/>
                <a:cs typeface="Consolas" panose="020B0609020204030204" pitchFamily="49" charset="0"/>
              </a:rPr>
              <a:t> </a:t>
            </a:r>
            <a:r>
              <a:rPr lang="de-DE" sz="1800" dirty="0" err="1">
                <a:solidFill>
                  <a:srgbClr val="000000"/>
                </a:solidFill>
                <a:latin typeface="Consolas" panose="020B0609020204030204" pitchFamily="49" charset="0"/>
                <a:cs typeface="Consolas" panose="020B0609020204030204" pitchFamily="49" charset="0"/>
              </a:rPr>
              <a:t>limit</a:t>
            </a:r>
            <a:r>
              <a:rPr lang="de-DE" sz="1800" dirty="0" smtClean="0">
                <a:solidFill>
                  <a:srgbClr val="000000"/>
                </a:solidFill>
                <a:latin typeface="Consolas" panose="020B0609020204030204" pitchFamily="49" charset="0"/>
                <a:cs typeface="Consolas" panose="020B0609020204030204" pitchFamily="49" charset="0"/>
              </a:rPr>
              <a:t>.</a:t>
            </a:r>
            <a:endParaRPr lang="de-DE" sz="180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12699511"/>
      </p:ext>
    </p:extLst>
  </p:cSld>
  <p:clrMapOvr>
    <a:masterClrMapping/>
  </p:clrMapOvr>
  <p:transition>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30</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3</a:t>
            </a:r>
            <a:r>
              <a:rPr lang="de-DE" sz="3600" dirty="0" smtClean="0"/>
              <a:t>. </a:t>
            </a:r>
            <a:r>
              <a:rPr lang="de-DE" sz="3600" dirty="0" err="1" smtClean="0"/>
              <a:t>getchar</a:t>
            </a:r>
            <a:r>
              <a:rPr lang="de-DE" sz="3600" dirty="0" smtClean="0"/>
              <a:t>, </a:t>
            </a:r>
            <a:r>
              <a:rPr lang="de-DE" sz="3600" dirty="0" err="1" smtClean="0"/>
              <a:t>putchar</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923330"/>
          </a:xfrm>
          <a:prstGeom prst="rect">
            <a:avLst/>
          </a:prstGeom>
          <a:noFill/>
          <a:ln w="12700" cap="sq">
            <a:noFill/>
            <a:miter lim="800000"/>
            <a:headEnd type="none" w="sm" len="sm"/>
            <a:tailEnd type="none" w="sm" len="sm"/>
          </a:ln>
        </p:spPr>
        <p:txBody>
          <a:bodyPr>
            <a:spAutoFit/>
          </a:bodyPr>
          <a:lstStyle/>
          <a:p>
            <a:pPr marL="457200" indent="-457200"/>
            <a:r>
              <a:rPr lang="de-DE" sz="1800" b="1" dirty="0">
                <a:cs typeface="Consolas" panose="020B0609020204030204" pitchFamily="49" charset="0"/>
              </a:rPr>
              <a:t>In Abwandlung von Folie 55, wollen wir ein Programm schreiben, welches </a:t>
            </a:r>
          </a:p>
          <a:p>
            <a:pPr marL="457200" indent="-457200"/>
            <a:r>
              <a:rPr lang="de-DE" sz="1800" b="1" dirty="0">
                <a:cs typeface="Consolas" panose="020B0609020204030204" pitchFamily="49" charset="0"/>
              </a:rPr>
              <a:t>Buchstaben und Trennzeichen in einem eingegebenen Text </a:t>
            </a:r>
            <a:r>
              <a:rPr lang="de-DE" sz="1800" b="1" dirty="0" err="1">
                <a:cs typeface="Consolas" panose="020B0609020204030204" pitchFamily="49" charset="0"/>
              </a:rPr>
              <a:t>zaehlt</a:t>
            </a:r>
            <a:r>
              <a:rPr lang="de-DE" sz="1800" b="1" dirty="0">
                <a:cs typeface="Consolas" panose="020B0609020204030204" pitchFamily="49" charset="0"/>
              </a:rPr>
              <a:t>.</a:t>
            </a:r>
          </a:p>
          <a:p>
            <a:pPr marL="457200" indent="-457200"/>
            <a:r>
              <a:rPr lang="de-DE" sz="1800" b="1" dirty="0" smtClean="0">
                <a:latin typeface="+mn-lt"/>
                <a:cs typeface="Consolas" panose="020B0609020204030204" pitchFamily="49" charset="0"/>
              </a:rPr>
              <a:t>Folie 55:</a:t>
            </a:r>
          </a:p>
        </p:txBody>
      </p:sp>
      <p:pic>
        <p:nvPicPr>
          <p:cNvPr id="2" name="Grafik 1"/>
          <p:cNvPicPr>
            <a:picLocks noChangeAspect="1"/>
          </p:cNvPicPr>
          <p:nvPr/>
        </p:nvPicPr>
        <p:blipFill>
          <a:blip r:embed="rId3"/>
          <a:stretch>
            <a:fillRect/>
          </a:stretch>
        </p:blipFill>
        <p:spPr>
          <a:xfrm>
            <a:off x="2374699" y="1985788"/>
            <a:ext cx="5869709" cy="3855290"/>
          </a:xfrm>
          <a:prstGeom prst="rect">
            <a:avLst/>
          </a:prstGeom>
        </p:spPr>
      </p:pic>
    </p:spTree>
    <p:extLst>
      <p:ext uri="{BB962C8B-B14F-4D97-AF65-F5344CB8AC3E}">
        <p14:creationId xmlns:p14="http://schemas.microsoft.com/office/powerpoint/2010/main" val="3495933830"/>
      </p:ext>
    </p:extLst>
  </p:cSld>
  <p:clrMapOvr>
    <a:masterClrMapping/>
  </p:clrMapOvr>
  <p:transition>
    <p:blinds/>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31</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3</a:t>
            </a:r>
            <a:r>
              <a:rPr lang="de-DE" sz="3600" dirty="0" smtClean="0"/>
              <a:t>. </a:t>
            </a:r>
            <a:r>
              <a:rPr lang="de-DE" sz="3600" dirty="0" err="1" smtClean="0"/>
              <a:t>getchar</a:t>
            </a:r>
            <a:r>
              <a:rPr lang="de-DE" sz="3600" dirty="0" smtClean="0"/>
              <a:t>, </a:t>
            </a:r>
            <a:r>
              <a:rPr lang="de-DE" sz="3600" dirty="0" err="1" smtClean="0"/>
              <a:t>putchar</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4247317"/>
          </a:xfrm>
          <a:prstGeom prst="rect">
            <a:avLst/>
          </a:prstGeom>
          <a:noFill/>
          <a:ln w="12700" cap="sq">
            <a:noFill/>
            <a:miter lim="800000"/>
            <a:headEnd type="none" w="sm" len="sm"/>
            <a:tailEnd type="none" w="sm" len="sm"/>
          </a:ln>
        </p:spPr>
        <p:txBody>
          <a:bodyPr>
            <a:spAutoFit/>
          </a:bodyPr>
          <a:lstStyle/>
          <a:p>
            <a:pPr marL="457200" indent="-457200"/>
            <a:r>
              <a:rPr lang="de-DE" sz="1800" b="1" dirty="0">
                <a:cs typeface="Consolas" panose="020B0609020204030204" pitchFamily="49" charset="0"/>
              </a:rPr>
              <a:t>In Abwandlung von Folie 55, wollen wir ein Programm schreiben, welches </a:t>
            </a:r>
          </a:p>
          <a:p>
            <a:pPr marL="457200" indent="-457200"/>
            <a:r>
              <a:rPr lang="de-DE" sz="1800" b="1" dirty="0">
                <a:cs typeface="Consolas" panose="020B0609020204030204" pitchFamily="49" charset="0"/>
              </a:rPr>
              <a:t>Buchstaben und Trennzeichen in einem eingegebenen Text </a:t>
            </a:r>
            <a:r>
              <a:rPr lang="de-DE" sz="1800" b="1" dirty="0" err="1">
                <a:cs typeface="Consolas" panose="020B0609020204030204" pitchFamily="49" charset="0"/>
              </a:rPr>
              <a:t>zaehlt</a:t>
            </a:r>
            <a:r>
              <a:rPr lang="de-DE" sz="1800" b="1" dirty="0">
                <a:cs typeface="Consolas" panose="020B0609020204030204" pitchFamily="49" charset="0"/>
              </a:rPr>
              <a:t>.</a:t>
            </a:r>
          </a:p>
          <a:p>
            <a:pPr marL="457200" indent="-457200"/>
            <a:r>
              <a:rPr lang="de-DE" sz="1800" b="1" dirty="0" smtClean="0">
                <a:latin typeface="+mn-lt"/>
                <a:cs typeface="Consolas" panose="020B0609020204030204" pitchFamily="49" charset="0"/>
              </a:rPr>
              <a:t>Folie 55:</a:t>
            </a:r>
          </a:p>
          <a:p>
            <a:pPr marL="457200" indent="-457200"/>
            <a:endParaRPr lang="de-DE" sz="1800" b="1" dirty="0">
              <a:latin typeface="+mn-lt"/>
              <a:cs typeface="Consolas" panose="020B0609020204030204" pitchFamily="49" charset="0"/>
            </a:endParaRPr>
          </a:p>
          <a:p>
            <a:pPr marL="457200" indent="-457200"/>
            <a:r>
              <a:rPr lang="de-DE" sz="1800" b="1" dirty="0" smtClean="0">
                <a:latin typeface="+mn-lt"/>
                <a:cs typeface="Consolas" panose="020B0609020204030204" pitchFamily="49" charset="0"/>
              </a:rPr>
              <a:t>Was können wir nutzen:</a:t>
            </a:r>
          </a:p>
          <a:p>
            <a:pPr marL="457200" indent="-457200"/>
            <a:r>
              <a:rPr lang="de-DE" sz="1800" b="1" dirty="0" err="1" smtClean="0">
                <a:latin typeface="+mn-lt"/>
                <a:cs typeface="Consolas" panose="020B0609020204030204" pitchFamily="49" charset="0"/>
              </a:rPr>
              <a:t>While</a:t>
            </a:r>
            <a:r>
              <a:rPr lang="de-DE" sz="1800" b="1" dirty="0" smtClean="0">
                <a:latin typeface="+mn-lt"/>
                <a:cs typeface="Consolas" panose="020B0609020204030204" pitchFamily="49" charset="0"/>
              </a:rPr>
              <a:t>-Schleife</a:t>
            </a:r>
          </a:p>
          <a:p>
            <a:pPr marL="457200" indent="-457200"/>
            <a:endParaRPr lang="de-DE" sz="1800" b="1" dirty="0">
              <a:latin typeface="+mn-lt"/>
              <a:cs typeface="Consolas" panose="020B0609020204030204" pitchFamily="49" charset="0"/>
            </a:endParaRPr>
          </a:p>
          <a:p>
            <a:pPr marL="457200" indent="-457200"/>
            <a:r>
              <a:rPr lang="de-DE" sz="1800" b="1" dirty="0" smtClean="0">
                <a:latin typeface="+mn-lt"/>
                <a:cs typeface="Consolas" panose="020B0609020204030204" pitchFamily="49" charset="0"/>
              </a:rPr>
              <a:t>Was müssen wir neu modellieren:</a:t>
            </a:r>
          </a:p>
          <a:p>
            <a:pPr marL="457200" indent="-457200"/>
            <a:r>
              <a:rPr lang="de-DE" sz="1800" b="1" dirty="0" smtClean="0">
                <a:latin typeface="+mn-lt"/>
                <a:cs typeface="Consolas" panose="020B0609020204030204" pitchFamily="49" charset="0"/>
              </a:rPr>
              <a:t>Speicher für 26 Buchstaben und </a:t>
            </a:r>
          </a:p>
          <a:p>
            <a:pPr marL="457200" indent="-457200"/>
            <a:r>
              <a:rPr lang="de-DE" sz="1800" b="1" dirty="0">
                <a:latin typeface="+mn-lt"/>
                <a:cs typeface="Consolas" panose="020B0609020204030204" pitchFamily="49" charset="0"/>
              </a:rPr>
              <a:t>e</a:t>
            </a:r>
            <a:r>
              <a:rPr lang="de-DE" sz="1800" b="1" dirty="0" smtClean="0">
                <a:latin typeface="+mn-lt"/>
                <a:cs typeface="Consolas" panose="020B0609020204030204" pitchFamily="49" charset="0"/>
              </a:rPr>
              <a:t>in  Feld für Sonderzeichen</a:t>
            </a:r>
          </a:p>
          <a:p>
            <a:pPr marL="914400" lvl="1" indent="-457200"/>
            <a:r>
              <a:rPr lang="de-DE" sz="1800" b="1" dirty="0">
                <a:latin typeface="Consolas" panose="020B0609020204030204" pitchFamily="49" charset="0"/>
                <a:cs typeface="Consolas" panose="020B0609020204030204" pitchFamily="49" charset="0"/>
              </a:rPr>
              <a:t>i</a:t>
            </a:r>
            <a:r>
              <a:rPr lang="de-DE" sz="1800" b="1" dirty="0" smtClean="0">
                <a:latin typeface="Consolas" panose="020B0609020204030204" pitchFamily="49" charset="0"/>
                <a:cs typeface="Consolas" panose="020B0609020204030204" pitchFamily="49" charset="0"/>
              </a:rPr>
              <a:t>nt </a:t>
            </a:r>
            <a:r>
              <a:rPr lang="de-DE" sz="1800" b="1" dirty="0" err="1" smtClean="0">
                <a:latin typeface="Consolas" panose="020B0609020204030204" pitchFamily="49" charset="0"/>
                <a:cs typeface="Consolas" panose="020B0609020204030204" pitchFamily="49" charset="0"/>
              </a:rPr>
              <a:t>alphabet</a:t>
            </a:r>
            <a:r>
              <a:rPr lang="de-DE" sz="1800" b="1" dirty="0" smtClean="0">
                <a:latin typeface="Consolas" panose="020B0609020204030204" pitchFamily="49" charset="0"/>
                <a:cs typeface="Consolas" panose="020B0609020204030204" pitchFamily="49" charset="0"/>
              </a:rPr>
              <a:t>[27];</a:t>
            </a:r>
          </a:p>
          <a:p>
            <a:pPr marL="457200" indent="-457200"/>
            <a:endParaRPr lang="de-DE" sz="1800" b="1" dirty="0" smtClean="0">
              <a:latin typeface="+mn-lt"/>
              <a:cs typeface="Consolas" panose="020B0609020204030204" pitchFamily="49" charset="0"/>
            </a:endParaRPr>
          </a:p>
          <a:p>
            <a:pPr marL="457200" indent="-457200"/>
            <a:r>
              <a:rPr lang="de-DE" sz="1800" b="1" dirty="0" smtClean="0">
                <a:latin typeface="+mn-lt"/>
                <a:cs typeface="Consolas" panose="020B0609020204030204" pitchFamily="49" charset="0"/>
              </a:rPr>
              <a:t>Kleinbuchstaben </a:t>
            </a:r>
            <a:r>
              <a:rPr lang="de-DE" sz="1800" b="1" dirty="0" smtClean="0">
                <a:cs typeface="Consolas" panose="020B0609020204030204" pitchFamily="49" charset="0"/>
              </a:rPr>
              <a:t>liegen </a:t>
            </a:r>
            <a:r>
              <a:rPr lang="de-DE" sz="1800" b="1" dirty="0">
                <a:cs typeface="Consolas" panose="020B0609020204030204" pitchFamily="49" charset="0"/>
              </a:rPr>
              <a:t>zwischen den Dezimalkodierungen </a:t>
            </a:r>
            <a:r>
              <a:rPr lang="de-DE" sz="1800" b="1" dirty="0" smtClean="0">
                <a:cs typeface="Consolas" panose="020B0609020204030204" pitchFamily="49" charset="0"/>
              </a:rPr>
              <a:t>97 </a:t>
            </a:r>
            <a:r>
              <a:rPr lang="de-DE" sz="1800" b="1" dirty="0">
                <a:cs typeface="Consolas" panose="020B0609020204030204" pitchFamily="49" charset="0"/>
              </a:rPr>
              <a:t>– </a:t>
            </a:r>
            <a:r>
              <a:rPr lang="de-DE" sz="1800" b="1" dirty="0" smtClean="0">
                <a:cs typeface="Consolas" panose="020B0609020204030204" pitchFamily="49" charset="0"/>
              </a:rPr>
              <a:t>a </a:t>
            </a:r>
            <a:r>
              <a:rPr lang="de-DE" sz="1800" b="1" dirty="0">
                <a:cs typeface="Consolas" panose="020B0609020204030204" pitchFamily="49" charset="0"/>
              </a:rPr>
              <a:t>und </a:t>
            </a:r>
            <a:r>
              <a:rPr lang="de-DE" sz="1800" b="1" dirty="0" smtClean="0">
                <a:cs typeface="Consolas" panose="020B0609020204030204" pitchFamily="49" charset="0"/>
              </a:rPr>
              <a:t>122-z</a:t>
            </a:r>
            <a:endParaRPr lang="de-DE" sz="1800" b="1" dirty="0">
              <a:cs typeface="Consolas" panose="020B0609020204030204" pitchFamily="49" charset="0"/>
            </a:endParaRPr>
          </a:p>
          <a:p>
            <a:pPr marL="457200" indent="-457200"/>
            <a:endParaRPr lang="de-DE" sz="1800" b="1" dirty="0" smtClean="0">
              <a:latin typeface="+mn-lt"/>
              <a:cs typeface="Consolas" panose="020B0609020204030204" pitchFamily="49" charset="0"/>
            </a:endParaRPr>
          </a:p>
          <a:p>
            <a:pPr marL="457200" indent="-457200"/>
            <a:endParaRPr lang="de-DE" sz="1800" b="1" dirty="0" smtClean="0">
              <a:latin typeface="+mn-lt"/>
              <a:cs typeface="Consolas" panose="020B0609020204030204" pitchFamily="49" charset="0"/>
            </a:endParaRPr>
          </a:p>
        </p:txBody>
      </p:sp>
      <p:pic>
        <p:nvPicPr>
          <p:cNvPr id="2" name="Grafik 1"/>
          <p:cNvPicPr>
            <a:picLocks noChangeAspect="1"/>
          </p:cNvPicPr>
          <p:nvPr/>
        </p:nvPicPr>
        <p:blipFill>
          <a:blip r:embed="rId3"/>
          <a:stretch>
            <a:fillRect/>
          </a:stretch>
        </p:blipFill>
        <p:spPr>
          <a:xfrm>
            <a:off x="5580112" y="1772816"/>
            <a:ext cx="3240360" cy="2128304"/>
          </a:xfrm>
          <a:prstGeom prst="rect">
            <a:avLst/>
          </a:prstGeom>
        </p:spPr>
      </p:pic>
    </p:spTree>
    <p:extLst>
      <p:ext uri="{BB962C8B-B14F-4D97-AF65-F5344CB8AC3E}">
        <p14:creationId xmlns:p14="http://schemas.microsoft.com/office/powerpoint/2010/main" val="502080709"/>
      </p:ext>
    </p:extLst>
  </p:cSld>
  <p:clrMapOvr>
    <a:masterClrMapping/>
  </p:clrMapOvr>
  <p:transition>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32</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3</a:t>
            </a:r>
            <a:r>
              <a:rPr lang="de-DE" sz="3600" dirty="0" smtClean="0"/>
              <a:t>. </a:t>
            </a:r>
            <a:r>
              <a:rPr lang="de-DE" sz="3600" dirty="0" err="1" smtClean="0"/>
              <a:t>getchar</a:t>
            </a:r>
            <a:r>
              <a:rPr lang="de-DE" sz="3600" dirty="0" smtClean="0"/>
              <a:t>, </a:t>
            </a:r>
            <a:r>
              <a:rPr lang="de-DE" sz="3600" dirty="0" err="1" smtClean="0"/>
              <a:t>putchar</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4154984"/>
          </a:xfrm>
          <a:prstGeom prst="rect">
            <a:avLst/>
          </a:prstGeom>
          <a:noFill/>
          <a:ln w="12700" cap="sq">
            <a:noFill/>
            <a:miter lim="800000"/>
            <a:headEnd type="none" w="sm" len="sm"/>
            <a:tailEnd type="none" w="sm" len="sm"/>
          </a:ln>
        </p:spPr>
        <p:txBody>
          <a:bodyPr>
            <a:spAutoFit/>
          </a:bodyPr>
          <a:lstStyle/>
          <a:p>
            <a:pPr marL="457200" indent="-457200"/>
            <a:r>
              <a:rPr lang="de-DE" sz="1800" b="1" dirty="0" smtClean="0">
                <a:latin typeface="+mn-lt"/>
                <a:cs typeface="Consolas" panose="020B0609020204030204" pitchFamily="49" charset="0"/>
              </a:rPr>
              <a:t>In Abwandlung von Folie 55, wollen wir ein Programm schreiben, welches </a:t>
            </a:r>
          </a:p>
          <a:p>
            <a:pPr marL="457200" indent="-457200"/>
            <a:r>
              <a:rPr lang="de-DE" sz="1800" b="1" dirty="0" smtClean="0">
                <a:latin typeface="+mn-lt"/>
                <a:cs typeface="Consolas" panose="020B0609020204030204" pitchFamily="49" charset="0"/>
              </a:rPr>
              <a:t>Buchstaben und Trennzeichen in einem eingegebenen Text </a:t>
            </a:r>
            <a:r>
              <a:rPr lang="de-DE" sz="1800" b="1" dirty="0" err="1" smtClean="0">
                <a:latin typeface="+mn-lt"/>
                <a:cs typeface="Consolas" panose="020B0609020204030204" pitchFamily="49" charset="0"/>
              </a:rPr>
              <a:t>zaehlt</a:t>
            </a:r>
            <a:r>
              <a:rPr lang="de-DE" sz="1800" b="1" dirty="0" smtClean="0">
                <a:latin typeface="+mn-lt"/>
                <a:cs typeface="Consolas" panose="020B0609020204030204" pitchFamily="49" charset="0"/>
              </a:rPr>
              <a:t>.</a:t>
            </a:r>
          </a:p>
          <a:p>
            <a:pPr marL="457200" indent="-457200"/>
            <a:endParaRPr lang="de-DE" sz="1800" b="1" dirty="0" smtClean="0">
              <a:latin typeface="+mn-lt"/>
              <a:cs typeface="Consolas" panose="020B0609020204030204" pitchFamily="49" charset="0"/>
            </a:endParaRPr>
          </a:p>
          <a:p>
            <a:pPr marL="457200" indent="-457200"/>
            <a:r>
              <a:rPr lang="de-DE" sz="1400" b="1" dirty="0" smtClean="0">
                <a:latin typeface="Courier New" panose="02070309020205020404" pitchFamily="49" charset="0"/>
                <a:cs typeface="Courier New" panose="02070309020205020404" pitchFamily="49" charset="0"/>
              </a:rPr>
              <a:t>int main</a:t>
            </a:r>
            <a:r>
              <a:rPr lang="de-DE" sz="1400" dirty="0">
                <a:latin typeface="Courier New" panose="02070309020205020404" pitchFamily="49" charset="0"/>
                <a:cs typeface="Courier New" panose="02070309020205020404" pitchFamily="49" charset="0"/>
              </a:rPr>
              <a:t>() {</a:t>
            </a:r>
          </a:p>
          <a:p>
            <a:pPr marL="457200" indent="-457200"/>
            <a:r>
              <a:rPr lang="de-DE" sz="1400" dirty="0" smtClean="0">
                <a:latin typeface="Courier New" panose="02070309020205020404" pitchFamily="49" charset="0"/>
                <a:cs typeface="Courier New" panose="02070309020205020404" pitchFamily="49" charset="0"/>
              </a:rPr>
              <a:t>	 int </a:t>
            </a:r>
            <a:r>
              <a:rPr lang="de-DE" sz="1400" dirty="0" err="1" smtClean="0">
                <a:latin typeface="Courier New" panose="02070309020205020404" pitchFamily="49" charset="0"/>
                <a:cs typeface="Courier New" panose="02070309020205020404" pitchFamily="49" charset="0"/>
              </a:rPr>
              <a:t>c,i</a:t>
            </a:r>
            <a:r>
              <a:rPr lang="de-DE" sz="1400" dirty="0" smtClean="0">
                <a:latin typeface="Courier New" panose="02070309020205020404" pitchFamily="49" charset="0"/>
                <a:cs typeface="Courier New" panose="02070309020205020404" pitchFamily="49" charset="0"/>
              </a:rPr>
              <a:t>;</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int </a:t>
            </a:r>
            <a:r>
              <a:rPr lang="de-DE" sz="1400" dirty="0" err="1" smtClean="0">
                <a:latin typeface="Courier New" panose="02070309020205020404" pitchFamily="49" charset="0"/>
                <a:cs typeface="Courier New" panose="02070309020205020404" pitchFamily="49" charset="0"/>
              </a:rPr>
              <a:t>alphabet</a:t>
            </a:r>
            <a:r>
              <a:rPr lang="de-DE" sz="1400" dirty="0" smtClean="0">
                <a:latin typeface="Courier New" panose="02070309020205020404" pitchFamily="49" charset="0"/>
                <a:cs typeface="Courier New" panose="02070309020205020404" pitchFamily="49" charset="0"/>
              </a:rPr>
              <a:t>[27]; /*26 Buchstaben und ein Trennzeichen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for</a:t>
            </a:r>
            <a:r>
              <a:rPr lang="de-DE" sz="1400" dirty="0" smtClean="0">
                <a:latin typeface="Courier New" panose="02070309020205020404" pitchFamily="49" charset="0"/>
                <a:cs typeface="Courier New" panose="02070309020205020404" pitchFamily="49" charset="0"/>
              </a:rPr>
              <a:t>(i=0; i&lt;=26;i++)</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alphabet</a:t>
            </a:r>
            <a:r>
              <a:rPr lang="de-DE" sz="1400" dirty="0" smtClean="0">
                <a:latin typeface="Courier New" panose="02070309020205020404" pitchFamily="49" charset="0"/>
                <a:cs typeface="Courier New" panose="02070309020205020404" pitchFamily="49" charset="0"/>
              </a:rPr>
              <a:t>[i]=0;</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while</a:t>
            </a:r>
            <a:r>
              <a:rPr lang="de-DE" sz="1400" dirty="0" smtClean="0">
                <a:latin typeface="Courier New" panose="02070309020205020404" pitchFamily="49" charset="0"/>
                <a:cs typeface="Courier New" panose="02070309020205020404" pitchFamily="49" charset="0"/>
              </a:rPr>
              <a:t>((c = </a:t>
            </a:r>
            <a:r>
              <a:rPr lang="de-DE" sz="1400" dirty="0" err="1" smtClean="0">
                <a:latin typeface="Courier New" panose="02070309020205020404" pitchFamily="49" charset="0"/>
                <a:cs typeface="Courier New" panose="02070309020205020404" pitchFamily="49" charset="0"/>
              </a:rPr>
              <a:t>getchar</a:t>
            </a:r>
            <a:r>
              <a:rPr lang="de-DE" sz="1400" dirty="0" smtClean="0">
                <a:latin typeface="Courier New" panose="02070309020205020404" pitchFamily="49" charset="0"/>
                <a:cs typeface="Courier New" panose="02070309020205020404" pitchFamily="49" charset="0"/>
              </a:rPr>
              <a:t>())!= EOF) { /* Lesen eines einzelnen Zeichens bis EOF*/</a:t>
            </a:r>
            <a:endParaRPr lang="de-DE" sz="1400" dirty="0">
              <a:latin typeface="Courier New" panose="02070309020205020404" pitchFamily="49" charset="0"/>
              <a:cs typeface="Courier New" panose="02070309020205020404" pitchFamily="49" charset="0"/>
            </a:endParaRPr>
          </a:p>
          <a:p>
            <a:pPr marL="914400" lvl="1"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if</a:t>
            </a:r>
            <a:r>
              <a:rPr lang="de-DE" sz="1400" dirty="0">
                <a:latin typeface="Courier New" panose="02070309020205020404" pitchFamily="49" charset="0"/>
                <a:cs typeface="Courier New" panose="02070309020205020404" pitchFamily="49" charset="0"/>
              </a:rPr>
              <a:t>((c</a:t>
            </a:r>
            <a:r>
              <a:rPr lang="de-DE" sz="1400" dirty="0" smtClean="0">
                <a:latin typeface="Courier New" panose="02070309020205020404" pitchFamily="49" charset="0"/>
                <a:cs typeface="Courier New" panose="02070309020205020404" pitchFamily="49" charset="0"/>
              </a:rPr>
              <a:t>&gt;=97)&amp;&amp;(</a:t>
            </a:r>
            <a:r>
              <a:rPr lang="de-DE" sz="1400" dirty="0">
                <a:latin typeface="Courier New" panose="02070309020205020404" pitchFamily="49" charset="0"/>
                <a:cs typeface="Courier New" panose="02070309020205020404" pitchFamily="49" charset="0"/>
              </a:rPr>
              <a:t>c</a:t>
            </a:r>
            <a:r>
              <a:rPr lang="de-DE" sz="1400" dirty="0" smtClean="0">
                <a:latin typeface="Courier New" panose="02070309020205020404" pitchFamily="49" charset="0"/>
                <a:cs typeface="Courier New" panose="02070309020205020404" pitchFamily="49" charset="0"/>
              </a:rPr>
              <a:t>&lt;=122)) </a:t>
            </a:r>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Kleinbuchstaben </a:t>
            </a:r>
            <a:r>
              <a:rPr lang="de-DE" sz="1400" dirty="0">
                <a:latin typeface="Courier New" panose="02070309020205020404" pitchFamily="49" charset="0"/>
                <a:cs typeface="Courier New" panose="02070309020205020404" pitchFamily="49" charset="0"/>
              </a:rPr>
              <a:t>*/</a:t>
            </a:r>
          </a:p>
          <a:p>
            <a:pPr marL="914400" lvl="1" indent="-457200"/>
            <a:r>
              <a:rPr lang="de-DE" sz="1400" dirty="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alphabet</a:t>
            </a:r>
            <a:r>
              <a:rPr lang="de-DE" sz="1400" dirty="0" smtClean="0">
                <a:latin typeface="Courier New" panose="02070309020205020404" pitchFamily="49" charset="0"/>
                <a:cs typeface="Courier New" panose="02070309020205020404" pitchFamily="49" charset="0"/>
              </a:rPr>
              <a:t>[c-97]++;</a:t>
            </a:r>
          </a:p>
          <a:p>
            <a:pPr marL="914400" lvl="1"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else</a:t>
            </a:r>
            <a:endParaRPr lang="de-DE" sz="1400" dirty="0" smtClean="0">
              <a:latin typeface="Courier New" panose="02070309020205020404" pitchFamily="49" charset="0"/>
              <a:cs typeface="Courier New" panose="02070309020205020404" pitchFamily="49" charset="0"/>
            </a:endParaRPr>
          </a:p>
          <a:p>
            <a:pPr marL="914400" lvl="1"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alphabet</a:t>
            </a:r>
            <a:r>
              <a:rPr lang="de-DE" sz="1400" dirty="0" smtClean="0">
                <a:latin typeface="Courier New" panose="02070309020205020404" pitchFamily="49" charset="0"/>
                <a:cs typeface="Courier New" panose="02070309020205020404" pitchFamily="49" charset="0"/>
              </a:rPr>
              <a:t>[26]++;</a:t>
            </a:r>
            <a:endParaRPr lang="de-DE" sz="1400" dirty="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p>
          <a:p>
            <a:pPr marL="457200" indent="-457200"/>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for</a:t>
            </a:r>
            <a:r>
              <a:rPr lang="de-DE" sz="1400" dirty="0" smtClean="0">
                <a:latin typeface="Courier New" panose="02070309020205020404" pitchFamily="49" charset="0"/>
                <a:cs typeface="Courier New" panose="02070309020205020404" pitchFamily="49" charset="0"/>
              </a:rPr>
              <a:t>(i=0</a:t>
            </a:r>
            <a:r>
              <a:rPr lang="de-DE" sz="1400" dirty="0">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i&lt;26;i</a:t>
            </a:r>
            <a:r>
              <a:rPr lang="de-DE" sz="1400" dirty="0">
                <a:latin typeface="Courier New" panose="02070309020205020404" pitchFamily="49" charset="0"/>
                <a:cs typeface="Courier New" panose="02070309020205020404" pitchFamily="49" charset="0"/>
              </a:rPr>
              <a:t>++)</a:t>
            </a:r>
          </a:p>
          <a:p>
            <a:pPr marL="457200" indent="-457200"/>
            <a:r>
              <a:rPr lang="de-DE" sz="1400" dirty="0">
                <a:latin typeface="Courier New" panose="02070309020205020404" pitchFamily="49" charset="0"/>
                <a:cs typeface="Courier New" panose="02070309020205020404" pitchFamily="49" charset="0"/>
              </a:rPr>
              <a:t>		</a:t>
            </a:r>
            <a:r>
              <a:rPr lang="de-DE" sz="1400" dirty="0" err="1">
                <a:latin typeface="Courier New" panose="02070309020205020404" pitchFamily="49" charset="0"/>
                <a:cs typeface="Courier New" panose="02070309020205020404" pitchFamily="49" charset="0"/>
              </a:rPr>
              <a:t>printf</a:t>
            </a:r>
            <a:r>
              <a:rPr lang="de-DE" sz="1400" dirty="0" smtClean="0">
                <a:latin typeface="Courier New" panose="02070309020205020404" pitchFamily="49" charset="0"/>
                <a:cs typeface="Courier New" panose="02070309020205020404" pitchFamily="49" charset="0"/>
              </a:rPr>
              <a:t>("Der Buchstabe %c kam %d mal vor\n", </a:t>
            </a:r>
            <a:r>
              <a:rPr lang="de-DE" sz="1400" dirty="0" smtClean="0">
                <a:latin typeface="Courier New" panose="02070309020205020404" pitchFamily="49" charset="0"/>
                <a:cs typeface="Courier New" panose="02070309020205020404" pitchFamily="49" charset="0"/>
              </a:rPr>
              <a:t>97+i, </a:t>
            </a:r>
            <a:r>
              <a:rPr lang="de-DE" sz="1400" b="1" dirty="0" err="1" smtClean="0">
                <a:latin typeface="Courier New" panose="02070309020205020404" pitchFamily="49" charset="0"/>
                <a:cs typeface="Courier New" panose="02070309020205020404" pitchFamily="49" charset="0"/>
              </a:rPr>
              <a:t>alphabet</a:t>
            </a:r>
            <a:r>
              <a:rPr lang="de-DE" sz="1400" b="1" dirty="0" smtClean="0">
                <a:latin typeface="Courier New" panose="02070309020205020404" pitchFamily="49" charset="0"/>
                <a:cs typeface="Courier New" panose="02070309020205020404" pitchFamily="49" charset="0"/>
              </a:rPr>
              <a:t>[i</a:t>
            </a:r>
            <a:r>
              <a:rPr lang="de-DE" sz="1400" b="1" dirty="0">
                <a:latin typeface="Courier New" panose="02070309020205020404" pitchFamily="49" charset="0"/>
                <a:cs typeface="Courier New" panose="02070309020205020404" pitchFamily="49" charset="0"/>
              </a:rPr>
              <a:t>] </a:t>
            </a:r>
            <a:r>
              <a:rPr lang="de-DE" sz="1400" dirty="0">
                <a:latin typeface="Courier New" panose="02070309020205020404" pitchFamily="49" charset="0"/>
                <a:cs typeface="Courier New" panose="02070309020205020404" pitchFamily="49" charset="0"/>
              </a:rPr>
              <a:t>); </a:t>
            </a:r>
            <a:endParaRPr lang="de-DE" sz="1400" dirty="0" smtClean="0">
              <a:latin typeface="Courier New" panose="02070309020205020404" pitchFamily="49" charset="0"/>
              <a:cs typeface="Courier New" panose="02070309020205020404" pitchFamily="49" charset="0"/>
            </a:endParaRPr>
          </a:p>
          <a:p>
            <a:pPr marL="457200" indent="-457200"/>
            <a:r>
              <a:rPr lang="de-DE" sz="1400" dirty="0" smtClean="0">
                <a:latin typeface="Courier New" panose="02070309020205020404" pitchFamily="49" charset="0"/>
                <a:cs typeface="Courier New" panose="02070309020205020404" pitchFamily="49" charset="0"/>
              </a:rPr>
              <a:t>     </a:t>
            </a:r>
            <a:r>
              <a:rPr lang="de-DE" sz="1400" dirty="0" err="1" smtClean="0">
                <a:latin typeface="Courier New" panose="02070309020205020404" pitchFamily="49" charset="0"/>
                <a:cs typeface="Courier New" panose="02070309020205020404" pitchFamily="49" charset="0"/>
              </a:rPr>
              <a:t>printf</a:t>
            </a:r>
            <a:r>
              <a:rPr lang="de-DE" sz="1400" dirty="0" smtClean="0">
                <a:latin typeface="Courier New" panose="02070309020205020404" pitchFamily="49" charset="0"/>
                <a:cs typeface="Courier New" panose="02070309020205020404" pitchFamily="49" charset="0"/>
              </a:rPr>
              <a:t>("Es waren %d sonstige Zeichen\n</a:t>
            </a:r>
            <a:r>
              <a:rPr lang="de-DE" sz="1400" dirty="0">
                <a:latin typeface="Courier New" panose="02070309020205020404" pitchFamily="49" charset="0"/>
                <a:cs typeface="Courier New" panose="02070309020205020404" pitchFamily="49" charset="0"/>
              </a:rPr>
              <a:t>", </a:t>
            </a:r>
            <a:r>
              <a:rPr lang="de-DE" sz="1400" b="1" dirty="0" err="1" smtClean="0">
                <a:latin typeface="Courier New" panose="02070309020205020404" pitchFamily="49" charset="0"/>
                <a:cs typeface="Courier New" panose="02070309020205020404" pitchFamily="49" charset="0"/>
              </a:rPr>
              <a:t>alphabet</a:t>
            </a:r>
            <a:r>
              <a:rPr lang="de-DE" sz="1400" b="1" dirty="0" smtClean="0">
                <a:latin typeface="Courier New" panose="02070309020205020404" pitchFamily="49" charset="0"/>
                <a:cs typeface="Courier New" panose="02070309020205020404" pitchFamily="49" charset="0"/>
              </a:rPr>
              <a:t>[26] </a:t>
            </a:r>
            <a:r>
              <a:rPr lang="de-DE" sz="1400" dirty="0" smtClean="0">
                <a:latin typeface="Courier New" panose="02070309020205020404" pitchFamily="49" charset="0"/>
                <a:cs typeface="Courier New" panose="02070309020205020404" pitchFamily="49" charset="0"/>
              </a:rPr>
              <a:t>);</a:t>
            </a:r>
          </a:p>
          <a:p>
            <a:pPr marL="457200" indent="-457200"/>
            <a:r>
              <a:rPr lang="de-DE" sz="1400" dirty="0">
                <a:latin typeface="Courier New" panose="02070309020205020404" pitchFamily="49" charset="0"/>
                <a:cs typeface="Courier New" panose="02070309020205020404" pitchFamily="49" charset="0"/>
              </a:rPr>
              <a:t>}</a:t>
            </a:r>
            <a:endParaRPr lang="de-DE"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8938300"/>
      </p:ext>
    </p:extLst>
  </p:cSld>
  <p:clrMapOvr>
    <a:masterClrMapping/>
  </p:clrMapOvr>
  <p:transition>
    <p:blind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0"/>
          </p:nvPr>
        </p:nvSpPr>
        <p:spPr>
          <a:noFill/>
        </p:spPr>
        <p:txBody>
          <a:bodyPr/>
          <a:lstStyle/>
          <a:p>
            <a:r>
              <a:rPr lang="de-DE" smtClean="0"/>
              <a:t>Imperative Programmierung - 6.Übung</a:t>
            </a:r>
            <a:endParaRPr lang="en-US" smtClean="0"/>
          </a:p>
        </p:txBody>
      </p:sp>
      <p:sp>
        <p:nvSpPr>
          <p:cNvPr id="29699" name="Slide Number Placeholder 3"/>
          <p:cNvSpPr>
            <a:spLocks noGrp="1"/>
          </p:cNvSpPr>
          <p:nvPr>
            <p:ph type="sldNum" sz="quarter" idx="11"/>
          </p:nvPr>
        </p:nvSpPr>
        <p:spPr>
          <a:noFill/>
        </p:spPr>
        <p:txBody>
          <a:bodyPr/>
          <a:lstStyle/>
          <a:p>
            <a:fld id="{4004F263-1FC1-4962-B72A-927858EFEF1E}" type="slidenum">
              <a:rPr lang="en-US" smtClean="0"/>
              <a:pPr/>
              <a:t>33</a:t>
            </a:fld>
            <a:endParaRPr lang="en-US" sz="1400" smtClean="0"/>
          </a:p>
        </p:txBody>
      </p:sp>
      <p:sp>
        <p:nvSpPr>
          <p:cNvPr id="29700" name="Rectangle 2"/>
          <p:cNvSpPr>
            <a:spLocks noGrp="1" noChangeArrowheads="1"/>
          </p:cNvSpPr>
          <p:nvPr>
            <p:ph type="title"/>
          </p:nvPr>
        </p:nvSpPr>
        <p:spPr>
          <a:xfrm>
            <a:off x="611560" y="110963"/>
            <a:ext cx="7848600" cy="1066800"/>
          </a:xfrm>
        </p:spPr>
        <p:txBody>
          <a:bodyPr/>
          <a:lstStyle/>
          <a:p>
            <a:r>
              <a:rPr lang="de-DE" sz="3600" dirty="0"/>
              <a:t>4</a:t>
            </a:r>
            <a:r>
              <a:rPr lang="de-DE" sz="3600" dirty="0" smtClean="0"/>
              <a:t>. Aufgaben für Übung</a:t>
            </a:r>
            <a:endParaRPr lang="de-DE" i="1" baseline="30000" dirty="0" smtClean="0">
              <a:solidFill>
                <a:schemeClr val="tx1"/>
              </a:solidFill>
              <a:latin typeface="Times" pitchFamily="18" charset="0"/>
            </a:endParaRPr>
          </a:p>
        </p:txBody>
      </p:sp>
      <p:sp>
        <p:nvSpPr>
          <p:cNvPr id="29701" name="Text Box 3"/>
          <p:cNvSpPr txBox="1">
            <a:spLocks noChangeArrowheads="1"/>
          </p:cNvSpPr>
          <p:nvPr/>
        </p:nvSpPr>
        <p:spPr bwMode="auto">
          <a:xfrm>
            <a:off x="304800" y="1102578"/>
            <a:ext cx="8686800" cy="5509200"/>
          </a:xfrm>
          <a:prstGeom prst="rect">
            <a:avLst/>
          </a:prstGeom>
          <a:noFill/>
          <a:ln w="12700" cap="sq">
            <a:noFill/>
            <a:miter lim="800000"/>
            <a:headEnd type="none" w="sm" len="sm"/>
            <a:tailEnd type="none" w="sm" len="sm"/>
          </a:ln>
        </p:spPr>
        <p:txBody>
          <a:bodyPr>
            <a:spAutoFit/>
          </a:bodyPr>
          <a:lstStyle/>
          <a:p>
            <a:pPr marL="457200" indent="-457200">
              <a:buFont typeface="+mj-lt"/>
              <a:buAutoNum type="arabicPeriod"/>
            </a:pPr>
            <a:r>
              <a:rPr lang="de-DE" sz="1600" dirty="0" smtClean="0">
                <a:latin typeface="Consolas" panose="020B0609020204030204" pitchFamily="49" charset="0"/>
                <a:cs typeface="Consolas" panose="020B0609020204030204" pitchFamily="49" charset="0"/>
              </a:rPr>
              <a:t>Zeichne die Sinusfunktion mit Nullachse.</a:t>
            </a:r>
          </a:p>
          <a:p>
            <a:pPr marL="914400" lvl="1" indent="-457200">
              <a:buFont typeface="Symbol" panose="05050102010706020507" pitchFamily="18" charset="2"/>
              <a:buChar char="-"/>
            </a:pPr>
            <a:r>
              <a:rPr lang="de-DE" sz="1600" dirty="0" smtClean="0">
                <a:latin typeface="Consolas" panose="020B0609020204030204" pitchFamily="49" charset="0"/>
                <a:cs typeface="Consolas" panose="020B0609020204030204" pitchFamily="49" charset="0"/>
              </a:rPr>
              <a:t>Berechne die Ganzzahlposition in einer </a:t>
            </a:r>
            <a:r>
              <a:rPr lang="de-DE" sz="1600" dirty="0">
                <a:latin typeface="Consolas" panose="020B0609020204030204" pitchFamily="49" charset="0"/>
                <a:cs typeface="Consolas" panose="020B0609020204030204" pitchFamily="49" charset="0"/>
              </a:rPr>
              <a:t>Funktion </a:t>
            </a:r>
            <a:r>
              <a:rPr lang="de-DE" sz="1600" dirty="0" smtClean="0">
                <a:latin typeface="Consolas" panose="020B0609020204030204" pitchFamily="49" charset="0"/>
                <a:cs typeface="Consolas" panose="020B0609020204030204" pitchFamily="49" charset="0"/>
              </a:rPr>
              <a:t>berechne, die </a:t>
            </a:r>
          </a:p>
          <a:p>
            <a:pPr lvl="1"/>
            <a:r>
              <a:rPr lang="de-DE" sz="1600" dirty="0" smtClean="0">
                <a:latin typeface="Consolas" panose="020B0609020204030204" pitchFamily="49" charset="0"/>
                <a:cs typeface="Consolas" panose="020B0609020204030204" pitchFamily="49" charset="0"/>
              </a:rPr>
              <a:t>	den sin aus </a:t>
            </a:r>
            <a:r>
              <a:rPr lang="de-DE" sz="1600" dirty="0" err="1" smtClean="0">
                <a:latin typeface="Consolas" panose="020B0609020204030204" pitchFamily="49" charset="0"/>
                <a:cs typeface="Consolas" panose="020B0609020204030204" pitchFamily="49" charset="0"/>
              </a:rPr>
              <a:t>math.h</a:t>
            </a:r>
            <a:r>
              <a:rPr lang="de-DE" sz="1600" dirty="0" smtClean="0">
                <a:latin typeface="Consolas" panose="020B0609020204030204" pitchFamily="49" charset="0"/>
                <a:cs typeface="Consolas" panose="020B0609020204030204" pitchFamily="49" charset="0"/>
              </a:rPr>
              <a:t> nutzt.</a:t>
            </a:r>
          </a:p>
          <a:p>
            <a:pPr lvl="1"/>
            <a:r>
              <a:rPr lang="de-DE" sz="1600" dirty="0" smtClean="0">
                <a:latin typeface="Consolas" panose="020B0609020204030204" pitchFamily="49" charset="0"/>
                <a:cs typeface="Consolas" panose="020B0609020204030204" pitchFamily="49" charset="0"/>
              </a:rPr>
              <a:t>int </a:t>
            </a:r>
            <a:r>
              <a:rPr lang="de-DE" sz="1600" b="1" dirty="0">
                <a:latin typeface="Consolas" panose="020B0609020204030204" pitchFamily="49" charset="0"/>
                <a:cs typeface="Consolas" panose="020B0609020204030204" pitchFamily="49" charset="0"/>
              </a:rPr>
              <a:t>berechne</a:t>
            </a:r>
            <a:r>
              <a:rPr lang="de-DE" sz="1600" dirty="0">
                <a:latin typeface="Consolas" panose="020B0609020204030204" pitchFamily="49" charset="0"/>
                <a:cs typeface="Consolas" panose="020B0609020204030204" pitchFamily="49" charset="0"/>
              </a:rPr>
              <a:t>(double x, int </a:t>
            </a:r>
            <a:r>
              <a:rPr lang="de-DE" sz="1600" dirty="0" err="1">
                <a:latin typeface="Consolas" panose="020B0609020204030204" pitchFamily="49" charset="0"/>
                <a:cs typeface="Consolas" panose="020B0609020204030204" pitchFamily="49" charset="0"/>
              </a:rPr>
              <a:t>offset</a:t>
            </a:r>
            <a:r>
              <a:rPr lang="de-DE" sz="1600" dirty="0">
                <a:latin typeface="Consolas" panose="020B0609020204030204" pitchFamily="49" charset="0"/>
                <a:cs typeface="Consolas" panose="020B0609020204030204" pitchFamily="49" charset="0"/>
              </a:rPr>
              <a:t>, int </a:t>
            </a:r>
            <a:r>
              <a:rPr lang="de-DE" sz="1600" dirty="0" err="1">
                <a:latin typeface="Consolas" panose="020B0609020204030204" pitchFamily="49" charset="0"/>
                <a:cs typeface="Consolas" panose="020B0609020204030204" pitchFamily="49" charset="0"/>
              </a:rPr>
              <a:t>scale</a:t>
            </a:r>
            <a:r>
              <a:rPr lang="de-DE" sz="1600" dirty="0" smtClean="0">
                <a:latin typeface="Consolas" panose="020B0609020204030204" pitchFamily="49" charset="0"/>
                <a:cs typeface="Consolas" panose="020B0609020204030204" pitchFamily="49" charset="0"/>
              </a:rPr>
              <a:t>) (z.B. </a:t>
            </a:r>
            <a:r>
              <a:rPr lang="de-DE" sz="1600" dirty="0" err="1" smtClean="0">
                <a:latin typeface="Consolas" panose="020B0609020204030204" pitchFamily="49" charset="0"/>
                <a:cs typeface="Consolas" panose="020B0609020204030204" pitchFamily="49" charset="0"/>
              </a:rPr>
              <a:t>offset</a:t>
            </a:r>
            <a:r>
              <a:rPr lang="de-DE" sz="1600" dirty="0" smtClean="0">
                <a:latin typeface="Consolas" panose="020B0609020204030204" pitchFamily="49" charset="0"/>
                <a:cs typeface="Consolas" panose="020B0609020204030204" pitchFamily="49" charset="0"/>
              </a:rPr>
              <a:t>=</a:t>
            </a:r>
            <a:r>
              <a:rPr lang="de-DE" sz="1600" dirty="0" err="1" smtClean="0">
                <a:latin typeface="Consolas" panose="020B0609020204030204" pitchFamily="49" charset="0"/>
                <a:cs typeface="Consolas" panose="020B0609020204030204" pitchFamily="49" charset="0"/>
              </a:rPr>
              <a:t>scale</a:t>
            </a:r>
            <a:r>
              <a:rPr lang="de-DE" sz="1600" dirty="0" smtClean="0">
                <a:latin typeface="Consolas" panose="020B0609020204030204" pitchFamily="49" charset="0"/>
                <a:cs typeface="Consolas" panose="020B0609020204030204" pitchFamily="49" charset="0"/>
              </a:rPr>
              <a:t>=10)</a:t>
            </a:r>
            <a:endParaRPr lang="de-DE" sz="1600" dirty="0">
              <a:latin typeface="Consolas" panose="020B0609020204030204" pitchFamily="49" charset="0"/>
              <a:cs typeface="Consolas" panose="020B0609020204030204" pitchFamily="49" charset="0"/>
            </a:endParaRPr>
          </a:p>
          <a:p>
            <a:pPr marL="914400" lvl="1" indent="-457200">
              <a:buFont typeface="Symbol" panose="05050102010706020507" pitchFamily="18" charset="2"/>
              <a:buChar char="-"/>
            </a:pPr>
            <a:r>
              <a:rPr lang="de-DE" sz="1600" dirty="0" smtClean="0">
                <a:latin typeface="Consolas" panose="020B0609020204030204" pitchFamily="49" charset="0"/>
                <a:cs typeface="Consolas" panose="020B0609020204030204" pitchFamily="49" charset="0"/>
              </a:rPr>
              <a:t>Gib anschließend * (Funktionswert) |(Koordinatenachse) + (Funktionswert auf Koordinatenachse oder Leerzeichen in den zweifachen offset-Zeichen </a:t>
            </a:r>
            <a:r>
              <a:rPr lang="de-DE" sz="1600" smtClean="0">
                <a:latin typeface="Consolas" panose="020B0609020204030204" pitchFamily="49" charset="0"/>
                <a:cs typeface="Consolas" panose="020B0609020204030204" pitchFamily="49" charset="0"/>
              </a:rPr>
              <a:t>aus.</a:t>
            </a:r>
            <a:endParaRPr lang="de-DE" sz="1600" dirty="0" smtClean="0">
              <a:latin typeface="Consolas" panose="020B0609020204030204" pitchFamily="49" charset="0"/>
              <a:cs typeface="Consolas" panose="020B0609020204030204" pitchFamily="49" charset="0"/>
            </a:endParaRPr>
          </a:p>
          <a:p>
            <a:pPr marL="457200" indent="-457200">
              <a:buFont typeface="+mj-lt"/>
              <a:buAutoNum type="arabicPeriod"/>
            </a:pPr>
            <a:r>
              <a:rPr lang="de-DE" sz="1600" dirty="0" smtClean="0">
                <a:latin typeface="Consolas" panose="020B0609020204030204" pitchFamily="49" charset="0"/>
                <a:cs typeface="Consolas" panose="020B0609020204030204" pitchFamily="49" charset="0"/>
              </a:rPr>
              <a:t>Erstelle eine Grafikprogramm für Kreise</a:t>
            </a:r>
          </a:p>
          <a:p>
            <a:pPr marL="914400" lvl="1" indent="-457200">
              <a:buFont typeface="Symbol" panose="05050102010706020507" pitchFamily="18" charset="2"/>
              <a:buChar char="-"/>
            </a:pPr>
            <a:r>
              <a:rPr lang="de-DE" sz="1600" dirty="0" smtClean="0">
                <a:latin typeface="Consolas" panose="020B0609020204030204" pitchFamily="49" charset="0"/>
                <a:cs typeface="Consolas" panose="020B0609020204030204" pitchFamily="49" charset="0"/>
              </a:rPr>
              <a:t>Erstelle eine Funktion </a:t>
            </a:r>
            <a:r>
              <a:rPr lang="de-DE" sz="1600" b="1" i="1" dirty="0" smtClean="0">
                <a:latin typeface="Consolas" panose="020B0609020204030204" pitchFamily="49" charset="0"/>
                <a:cs typeface="Consolas" panose="020B0609020204030204" pitchFamily="49" charset="0"/>
              </a:rPr>
              <a:t>int </a:t>
            </a:r>
            <a:r>
              <a:rPr lang="de-DE" sz="1600" b="1" i="1" dirty="0">
                <a:latin typeface="Consolas" panose="020B0609020204030204" pitchFamily="49" charset="0"/>
                <a:cs typeface="Consolas" panose="020B0609020204030204" pitchFamily="49" charset="0"/>
              </a:rPr>
              <a:t>kreis(double x, double y, double mx, double </a:t>
            </a:r>
            <a:r>
              <a:rPr lang="de-DE" sz="1600" b="1" i="1" dirty="0" err="1">
                <a:latin typeface="Consolas" panose="020B0609020204030204" pitchFamily="49" charset="0"/>
                <a:cs typeface="Consolas" panose="020B0609020204030204" pitchFamily="49" charset="0"/>
              </a:rPr>
              <a:t>my</a:t>
            </a:r>
            <a:r>
              <a:rPr lang="de-DE" sz="1600" b="1" i="1" dirty="0">
                <a:latin typeface="Consolas" panose="020B0609020204030204" pitchFamily="49" charset="0"/>
                <a:cs typeface="Consolas" panose="020B0609020204030204" pitchFamily="49" charset="0"/>
              </a:rPr>
              <a:t>, double </a:t>
            </a:r>
            <a:r>
              <a:rPr lang="de-DE" sz="1600" b="1" i="1" dirty="0" err="1">
                <a:latin typeface="Consolas" panose="020B0609020204030204" pitchFamily="49" charset="0"/>
                <a:cs typeface="Consolas" panose="020B0609020204030204" pitchFamily="49" charset="0"/>
              </a:rPr>
              <a:t>radius</a:t>
            </a:r>
            <a:r>
              <a:rPr lang="de-DE" sz="1600" b="1" i="1" dirty="0" smtClean="0">
                <a:latin typeface="Consolas" panose="020B0609020204030204" pitchFamily="49" charset="0"/>
                <a:cs typeface="Consolas" panose="020B0609020204030204" pitchFamily="49" charset="0"/>
              </a:rPr>
              <a:t>);</a:t>
            </a:r>
            <a:r>
              <a:rPr lang="de-DE" sz="1600" dirty="0" smtClean="0">
                <a:latin typeface="Consolas" panose="020B0609020204030204" pitchFamily="49" charset="0"/>
                <a:cs typeface="Consolas" panose="020B0609020204030204" pitchFamily="49" charset="0"/>
              </a:rPr>
              <a:t>,die entscheidet, ob der Punkt auf den Kreisbogen mit dem Mittelpunkt (</a:t>
            </a:r>
            <a:r>
              <a:rPr lang="de-DE" sz="1600" dirty="0" err="1" smtClean="0">
                <a:latin typeface="Consolas" panose="020B0609020204030204" pitchFamily="49" charset="0"/>
                <a:cs typeface="Consolas" panose="020B0609020204030204" pitchFamily="49" charset="0"/>
              </a:rPr>
              <a:t>mx,my</a:t>
            </a:r>
            <a:r>
              <a:rPr lang="de-DE" sz="1600" dirty="0" smtClean="0">
                <a:latin typeface="Consolas" panose="020B0609020204030204" pitchFamily="49" charset="0"/>
                <a:cs typeface="Consolas" panose="020B0609020204030204" pitchFamily="49" charset="0"/>
              </a:rPr>
              <a:t>)</a:t>
            </a:r>
            <a:r>
              <a:rPr lang="de-DE" sz="1600" b="1" i="1" dirty="0" smtClean="0">
                <a:latin typeface="Consolas" panose="020B0609020204030204" pitchFamily="49" charset="0"/>
                <a:cs typeface="Consolas" panose="020B0609020204030204" pitchFamily="49" charset="0"/>
              </a:rPr>
              <a:t> </a:t>
            </a:r>
            <a:r>
              <a:rPr lang="de-DE" sz="1600" dirty="0" smtClean="0">
                <a:latin typeface="Consolas" panose="020B0609020204030204" pitchFamily="49" charset="0"/>
                <a:cs typeface="Consolas" panose="020B0609020204030204" pitchFamily="49" charset="0"/>
              </a:rPr>
              <a:t>und dem Radius liegt. Rückgabewert 1, sonst 0.</a:t>
            </a:r>
          </a:p>
          <a:p>
            <a:pPr marL="914400" lvl="1" indent="-457200">
              <a:buFont typeface="Symbol" panose="05050102010706020507" pitchFamily="18" charset="2"/>
              <a:buChar char="-"/>
            </a:pPr>
            <a:r>
              <a:rPr lang="de-DE" sz="1600" dirty="0">
                <a:latin typeface="Consolas" panose="020B0609020204030204" pitchFamily="49" charset="0"/>
                <a:cs typeface="Consolas" panose="020B0609020204030204" pitchFamily="49" charset="0"/>
              </a:rPr>
              <a:t>Erstelle eine Funktion </a:t>
            </a:r>
            <a:endParaRPr lang="de-DE" sz="1600" dirty="0" smtClean="0">
              <a:latin typeface="Consolas" panose="020B0609020204030204" pitchFamily="49" charset="0"/>
              <a:cs typeface="Consolas" panose="020B0609020204030204" pitchFamily="49" charset="0"/>
            </a:endParaRPr>
          </a:p>
          <a:p>
            <a:pPr lvl="1"/>
            <a:r>
              <a:rPr lang="de-DE" sz="1600" b="1" i="1" dirty="0">
                <a:latin typeface="Consolas" panose="020B0609020204030204" pitchFamily="49" charset="0"/>
                <a:cs typeface="Consolas" panose="020B0609020204030204" pitchFamily="49" charset="0"/>
              </a:rPr>
              <a:t> </a:t>
            </a:r>
            <a:r>
              <a:rPr lang="de-DE" sz="1600" b="1" i="1" dirty="0" smtClean="0">
                <a:latin typeface="Consolas" panose="020B0609020204030204" pitchFamily="49" charset="0"/>
                <a:cs typeface="Consolas" panose="020B0609020204030204" pitchFamily="49" charset="0"/>
              </a:rPr>
              <a:t>   int </a:t>
            </a:r>
            <a:r>
              <a:rPr lang="de-DE" sz="1600" b="1" i="1" dirty="0" err="1" smtClean="0">
                <a:latin typeface="Consolas" panose="020B0609020204030204" pitchFamily="49" charset="0"/>
                <a:cs typeface="Consolas" panose="020B0609020204030204" pitchFamily="49" charset="0"/>
              </a:rPr>
              <a:t>isKoordinatenachse</a:t>
            </a:r>
            <a:r>
              <a:rPr lang="de-DE" sz="1600" b="1" i="1" dirty="0" smtClean="0">
                <a:latin typeface="Consolas" panose="020B0609020204030204" pitchFamily="49" charset="0"/>
                <a:cs typeface="Consolas" panose="020B0609020204030204" pitchFamily="49" charset="0"/>
              </a:rPr>
              <a:t>(double </a:t>
            </a:r>
            <a:r>
              <a:rPr lang="de-DE" sz="1600" b="1" i="1" dirty="0">
                <a:latin typeface="Consolas" panose="020B0609020204030204" pitchFamily="49" charset="0"/>
                <a:cs typeface="Consolas" panose="020B0609020204030204" pitchFamily="49" charset="0"/>
              </a:rPr>
              <a:t>x, double y</a:t>
            </a:r>
            <a:r>
              <a:rPr lang="de-DE" sz="1600" b="1" i="1" dirty="0" smtClean="0">
                <a:latin typeface="Consolas" panose="020B0609020204030204" pitchFamily="49" charset="0"/>
                <a:cs typeface="Consolas" panose="020B0609020204030204" pitchFamily="49" charset="0"/>
              </a:rPr>
              <a:t>);</a:t>
            </a:r>
            <a:r>
              <a:rPr lang="de-DE" sz="1600" dirty="0" smtClean="0">
                <a:latin typeface="Consolas" panose="020B0609020204030204" pitchFamily="49" charset="0"/>
                <a:cs typeface="Consolas" panose="020B0609020204030204" pitchFamily="49" charset="0"/>
              </a:rPr>
              <a:t>,</a:t>
            </a:r>
            <a:r>
              <a:rPr lang="de-DE" sz="1600" dirty="0">
                <a:latin typeface="Consolas" panose="020B0609020204030204" pitchFamily="49" charset="0"/>
                <a:cs typeface="Consolas" panose="020B0609020204030204" pitchFamily="49" charset="0"/>
              </a:rPr>
              <a:t>die entscheidet, ob der </a:t>
            </a:r>
            <a:r>
              <a:rPr lang="de-DE" sz="1600" dirty="0" smtClean="0">
                <a:latin typeface="Consolas" panose="020B0609020204030204" pitchFamily="49" charset="0"/>
                <a:cs typeface="Consolas" panose="020B0609020204030204" pitchFamily="49" charset="0"/>
              </a:rPr>
              <a:t>	Punkt </a:t>
            </a:r>
            <a:r>
              <a:rPr lang="de-DE" sz="1600" dirty="0">
                <a:latin typeface="Consolas" panose="020B0609020204030204" pitchFamily="49" charset="0"/>
                <a:cs typeface="Consolas" panose="020B0609020204030204" pitchFamily="49" charset="0"/>
              </a:rPr>
              <a:t>auf </a:t>
            </a:r>
            <a:r>
              <a:rPr lang="de-DE" sz="1600" dirty="0" smtClean="0">
                <a:latin typeface="Consolas" panose="020B0609020204030204" pitchFamily="49" charset="0"/>
                <a:cs typeface="Consolas" panose="020B0609020204030204" pitchFamily="49" charset="0"/>
              </a:rPr>
              <a:t>der Koordinatenachse liegt.</a:t>
            </a:r>
            <a:endParaRPr lang="de-DE" sz="1600" dirty="0">
              <a:latin typeface="Consolas" panose="020B0609020204030204" pitchFamily="49" charset="0"/>
              <a:cs typeface="Consolas" panose="020B0609020204030204" pitchFamily="49" charset="0"/>
            </a:endParaRPr>
          </a:p>
          <a:p>
            <a:pPr marL="914400" lvl="1" indent="-457200">
              <a:buFont typeface="Symbol" panose="05050102010706020507" pitchFamily="18" charset="2"/>
              <a:buChar char="-"/>
            </a:pPr>
            <a:r>
              <a:rPr lang="de-DE" sz="1600" dirty="0" smtClean="0">
                <a:latin typeface="Consolas" panose="020B0609020204030204" pitchFamily="49" charset="0"/>
                <a:cs typeface="Consolas" panose="020B0609020204030204" pitchFamily="49" charset="0"/>
              </a:rPr>
              <a:t>Geben Sie im Hauptprogramm in 2 Schleifen die Y-Koordinaten rückwärts und die x-Koordinaten vorwärts aus und prüfen, ob Information vorliegt oder nicht (* malen oder Leerzeichen).</a:t>
            </a:r>
          </a:p>
          <a:p>
            <a:pPr marL="457200" indent="-457200">
              <a:buFont typeface="+mj-lt"/>
              <a:buAutoNum type="arabicPeriod"/>
            </a:pPr>
            <a:r>
              <a:rPr lang="de-DE" sz="1600" dirty="0" smtClean="0">
                <a:latin typeface="Consolas" panose="020B0609020204030204" pitchFamily="49" charset="0"/>
                <a:cs typeface="Consolas" panose="020B0609020204030204" pitchFamily="49" charset="0"/>
              </a:rPr>
              <a:t>Erweitern Sie das Programm zum zählen der Buchstaben, um auch </a:t>
            </a:r>
            <a:r>
              <a:rPr lang="de-DE" sz="1600" dirty="0" err="1" smtClean="0">
                <a:latin typeface="Consolas" panose="020B0609020204030204" pitchFamily="49" charset="0"/>
                <a:cs typeface="Consolas" panose="020B0609020204030204" pitchFamily="49" charset="0"/>
              </a:rPr>
              <a:t>Grossbuchstaben</a:t>
            </a:r>
            <a:r>
              <a:rPr lang="de-DE" sz="1600" dirty="0" smtClean="0">
                <a:latin typeface="Consolas" panose="020B0609020204030204" pitchFamily="49" charset="0"/>
                <a:cs typeface="Consolas" panose="020B0609020204030204" pitchFamily="49" charset="0"/>
              </a:rPr>
              <a:t> neben den </a:t>
            </a:r>
            <a:r>
              <a:rPr lang="de-DE" sz="1600" dirty="0" err="1" smtClean="0">
                <a:latin typeface="Consolas" panose="020B0609020204030204" pitchFamily="49" charset="0"/>
                <a:cs typeface="Consolas" panose="020B0609020204030204" pitchFamily="49" charset="0"/>
              </a:rPr>
              <a:t>Kleinbuchaben</a:t>
            </a:r>
            <a:r>
              <a:rPr lang="de-DE" sz="1600" dirty="0" smtClean="0">
                <a:latin typeface="Consolas" panose="020B0609020204030204" pitchFamily="49" charset="0"/>
                <a:cs typeface="Consolas" panose="020B0609020204030204" pitchFamily="49" charset="0"/>
              </a:rPr>
              <a:t> in den gleichen Feldern zu </a:t>
            </a:r>
            <a:r>
              <a:rPr lang="de-DE" sz="1600" dirty="0" err="1" smtClean="0">
                <a:latin typeface="Consolas" panose="020B0609020204030204" pitchFamily="49" charset="0"/>
                <a:cs typeface="Consolas" panose="020B0609020204030204" pitchFamily="49" charset="0"/>
              </a:rPr>
              <a:t>zaehlen</a:t>
            </a:r>
            <a:r>
              <a:rPr lang="de-DE" sz="1600" dirty="0" smtClean="0">
                <a:latin typeface="Consolas" panose="020B0609020204030204" pitchFamily="49" charset="0"/>
                <a:cs typeface="Consolas" panose="020B0609020204030204" pitchFamily="49" charset="0"/>
              </a:rPr>
              <a:t>. Groß- wie Kleinbuchstaben </a:t>
            </a:r>
          </a:p>
          <a:p>
            <a:pPr lvl="1"/>
            <a:r>
              <a:rPr lang="de-DE" sz="1600" dirty="0">
                <a:latin typeface="Consolas" panose="020B0609020204030204" pitchFamily="49" charset="0"/>
                <a:cs typeface="Consolas" panose="020B0609020204030204" pitchFamily="49" charset="0"/>
              </a:rPr>
              <a:t>	</a:t>
            </a:r>
            <a:r>
              <a:rPr lang="de-DE" sz="1600" dirty="0" smtClean="0">
                <a:latin typeface="Consolas" panose="020B0609020204030204" pitchFamily="49" charset="0"/>
                <a:cs typeface="Consolas" panose="020B0609020204030204" pitchFamily="49" charset="0"/>
              </a:rPr>
              <a:t>(65 – A,... 90 –Z, 97 a ...122 z)</a:t>
            </a:r>
            <a:endParaRPr lang="de-DE" sz="1600" dirty="0">
              <a:latin typeface="Consolas" panose="020B0609020204030204" pitchFamily="49" charset="0"/>
              <a:cs typeface="Consolas" panose="020B0609020204030204" pitchFamily="49" charset="0"/>
            </a:endParaRPr>
          </a:p>
        </p:txBody>
      </p:sp>
      <p:pic>
        <p:nvPicPr>
          <p:cNvPr id="2" name="Picture 1"/>
          <p:cNvPicPr>
            <a:picLocks noChangeAspect="1"/>
          </p:cNvPicPr>
          <p:nvPr/>
        </p:nvPicPr>
        <p:blipFill>
          <a:blip r:embed="rId3"/>
          <a:stretch>
            <a:fillRect/>
          </a:stretch>
        </p:blipFill>
        <p:spPr>
          <a:xfrm>
            <a:off x="8276464" y="68723"/>
            <a:ext cx="712717" cy="1512168"/>
          </a:xfrm>
          <a:prstGeom prst="rect">
            <a:avLst/>
          </a:prstGeom>
          <a:ln w="12700">
            <a:solidFill>
              <a:schemeClr val="accent1"/>
            </a:solidFill>
          </a:ln>
        </p:spPr>
      </p:pic>
      <p:pic>
        <p:nvPicPr>
          <p:cNvPr id="3" name="Picture 2"/>
          <p:cNvPicPr>
            <a:picLocks noChangeAspect="1"/>
          </p:cNvPicPr>
          <p:nvPr/>
        </p:nvPicPr>
        <p:blipFill>
          <a:blip r:embed="rId4"/>
          <a:stretch>
            <a:fillRect/>
          </a:stretch>
        </p:blipFill>
        <p:spPr>
          <a:xfrm>
            <a:off x="44858" y="30925"/>
            <a:ext cx="1008112" cy="1151691"/>
          </a:xfrm>
          <a:prstGeom prst="rect">
            <a:avLst/>
          </a:prstGeom>
          <a:ln w="12700">
            <a:solidFill>
              <a:schemeClr val="accent1"/>
            </a:solidFill>
          </a:ln>
        </p:spPr>
      </p:pic>
    </p:spTree>
    <p:extLst>
      <p:ext uri="{BB962C8B-B14F-4D97-AF65-F5344CB8AC3E}">
        <p14:creationId xmlns:p14="http://schemas.microsoft.com/office/powerpoint/2010/main" val="2619715294"/>
      </p:ext>
    </p:extLst>
  </p:cSld>
  <p:clrMapOvr>
    <a:masterClrMapping/>
  </p:clrMapOvr>
  <p:transition>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5</a:t>
            </a:r>
            <a:r>
              <a:rPr lang="en-US" dirty="0" smtClean="0"/>
              <a:t>. </a:t>
            </a:r>
            <a:r>
              <a:rPr lang="en-US" dirty="0" err="1" smtClean="0"/>
              <a:t>Lösungen</a:t>
            </a:r>
            <a:r>
              <a:rPr lang="en-US" dirty="0" smtClean="0"/>
              <a:t> –Sinus</a:t>
            </a:r>
          </a:p>
        </p:txBody>
      </p:sp>
      <p:sp>
        <p:nvSpPr>
          <p:cNvPr id="51203" name="Content Placeholder 2"/>
          <p:cNvSpPr>
            <a:spLocks noGrp="1"/>
          </p:cNvSpPr>
          <p:nvPr>
            <p:ph idx="1"/>
          </p:nvPr>
        </p:nvSpPr>
        <p:spPr>
          <a:xfrm>
            <a:off x="105345" y="1124744"/>
            <a:ext cx="9003159" cy="4800600"/>
          </a:xfrm>
        </p:spPr>
        <p:txBody>
          <a:bodyPr/>
          <a:lstStyle/>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include</a:t>
            </a:r>
            <a:r>
              <a:rPr lang="de-DE" sz="1200" dirty="0">
                <a:solidFill>
                  <a:srgbClr val="000000"/>
                </a:solidFill>
                <a:latin typeface="Consolas" panose="020B0609020204030204" pitchFamily="49" charset="0"/>
                <a:cs typeface="Consolas" panose="020B0609020204030204" pitchFamily="49" charset="0"/>
              </a:rPr>
              <a:t> &lt;</a:t>
            </a:r>
            <a:r>
              <a:rPr lang="de-DE" sz="1200" dirty="0" err="1">
                <a:solidFill>
                  <a:srgbClr val="000000"/>
                </a:solidFill>
                <a:latin typeface="Consolas" panose="020B0609020204030204" pitchFamily="49" charset="0"/>
                <a:cs typeface="Consolas" panose="020B0609020204030204" pitchFamily="49" charset="0"/>
              </a:rPr>
              <a:t>stdio.h</a:t>
            </a:r>
            <a:r>
              <a:rPr lang="de-DE" sz="1200" dirty="0">
                <a:solidFill>
                  <a:srgbClr val="000000"/>
                </a:solidFill>
                <a:latin typeface="Consolas" panose="020B0609020204030204" pitchFamily="49" charset="0"/>
                <a:cs typeface="Consolas" panose="020B0609020204030204" pitchFamily="49" charset="0"/>
              </a:rPr>
              <a:t>&gt;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include</a:t>
            </a:r>
            <a:r>
              <a:rPr lang="de-DE" sz="1200" dirty="0">
                <a:solidFill>
                  <a:srgbClr val="000000"/>
                </a:solidFill>
                <a:latin typeface="Consolas" panose="020B0609020204030204" pitchFamily="49" charset="0"/>
                <a:cs typeface="Consolas" panose="020B0609020204030204" pitchFamily="49" charset="0"/>
              </a:rPr>
              <a:t> &lt;</a:t>
            </a:r>
            <a:r>
              <a:rPr lang="de-DE" sz="1200" dirty="0" err="1">
                <a:solidFill>
                  <a:srgbClr val="000000"/>
                </a:solidFill>
                <a:latin typeface="Consolas" panose="020B0609020204030204" pitchFamily="49" charset="0"/>
                <a:cs typeface="Consolas" panose="020B0609020204030204" pitchFamily="49" charset="0"/>
              </a:rPr>
              <a:t>math.h</a:t>
            </a:r>
            <a:r>
              <a:rPr lang="de-DE" sz="1200" dirty="0" smtClean="0">
                <a:solidFill>
                  <a:srgbClr val="000000"/>
                </a:solidFill>
                <a:latin typeface="Consolas" panose="020B0609020204030204" pitchFamily="49" charset="0"/>
                <a:cs typeface="Consolas" panose="020B0609020204030204" pitchFamily="49" charset="0"/>
              </a:rPr>
              <a:t>&gt;</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int </a:t>
            </a:r>
            <a:r>
              <a:rPr lang="de-DE" sz="1200" b="1" dirty="0" smtClean="0">
                <a:solidFill>
                  <a:srgbClr val="000000"/>
                </a:solidFill>
                <a:latin typeface="Consolas" panose="020B0609020204030204" pitchFamily="49" charset="0"/>
                <a:cs typeface="Consolas" panose="020B0609020204030204" pitchFamily="49" charset="0"/>
              </a:rPr>
              <a:t>berechne</a:t>
            </a:r>
            <a:r>
              <a:rPr lang="de-DE" sz="1200" dirty="0" smtClean="0">
                <a:solidFill>
                  <a:srgbClr val="000000"/>
                </a:solidFill>
                <a:latin typeface="Consolas" panose="020B0609020204030204" pitchFamily="49" charset="0"/>
                <a:cs typeface="Consolas" panose="020B0609020204030204" pitchFamily="49" charset="0"/>
              </a:rPr>
              <a:t>(double </a:t>
            </a:r>
            <a:r>
              <a:rPr lang="de-DE" sz="1200" dirty="0">
                <a:solidFill>
                  <a:srgbClr val="000000"/>
                </a:solidFill>
                <a:latin typeface="Consolas" panose="020B0609020204030204" pitchFamily="49" charset="0"/>
                <a:cs typeface="Consolas" panose="020B0609020204030204" pitchFamily="49" charset="0"/>
              </a:rPr>
              <a:t>x, int </a:t>
            </a:r>
            <a:r>
              <a:rPr lang="de-DE" sz="1200" dirty="0" err="1">
                <a:solidFill>
                  <a:srgbClr val="000000"/>
                </a:solidFill>
                <a:latin typeface="Consolas" panose="020B0609020204030204" pitchFamily="49" charset="0"/>
                <a:cs typeface="Consolas" panose="020B0609020204030204" pitchFamily="49" charset="0"/>
              </a:rPr>
              <a:t>offset</a:t>
            </a:r>
            <a:r>
              <a:rPr lang="de-DE" sz="1200" dirty="0">
                <a:solidFill>
                  <a:srgbClr val="000000"/>
                </a:solidFill>
                <a:latin typeface="Consolas" panose="020B0609020204030204" pitchFamily="49" charset="0"/>
                <a:cs typeface="Consolas" panose="020B0609020204030204" pitchFamily="49" charset="0"/>
              </a:rPr>
              <a:t>, int </a:t>
            </a:r>
            <a:r>
              <a:rPr lang="de-DE" sz="1200" dirty="0" err="1">
                <a:solidFill>
                  <a:srgbClr val="000000"/>
                </a:solidFill>
                <a:latin typeface="Consolas" panose="020B0609020204030204" pitchFamily="49" charset="0"/>
                <a:cs typeface="Consolas" panose="020B0609020204030204" pitchFamily="49" charset="0"/>
              </a:rPr>
              <a:t>scale</a:t>
            </a: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smtClean="0">
                <a:solidFill>
                  <a:srgbClr val="000000"/>
                </a:solidFill>
                <a:latin typeface="Consolas" panose="020B0609020204030204" pitchFamily="49" charset="0"/>
                <a:cs typeface="Consolas" panose="020B0609020204030204" pitchFamily="49" charset="0"/>
              </a:rPr>
              <a:t>return</a:t>
            </a:r>
            <a:r>
              <a:rPr lang="de-DE" sz="1200" dirty="0" smtClean="0">
                <a:solidFill>
                  <a:srgbClr val="000000"/>
                </a:solidFill>
                <a:latin typeface="Consolas" panose="020B0609020204030204" pitchFamily="49" charset="0"/>
                <a:cs typeface="Consolas" panose="020B0609020204030204" pitchFamily="49" charset="0"/>
              </a:rPr>
              <a:t> </a:t>
            </a:r>
            <a:r>
              <a:rPr lang="de-DE" sz="1200" dirty="0">
                <a:solidFill>
                  <a:srgbClr val="000000"/>
                </a:solidFill>
                <a:latin typeface="Consolas" panose="020B0609020204030204" pitchFamily="49" charset="0"/>
                <a:cs typeface="Consolas" panose="020B0609020204030204" pitchFamily="49" charset="0"/>
              </a:rPr>
              <a:t>sin(x/180.0*M_PI) *</a:t>
            </a:r>
            <a:r>
              <a:rPr lang="de-DE" sz="1200" dirty="0" err="1">
                <a:solidFill>
                  <a:srgbClr val="000000"/>
                </a:solidFill>
                <a:latin typeface="Consolas" panose="020B0609020204030204" pitchFamily="49" charset="0"/>
                <a:cs typeface="Consolas" panose="020B0609020204030204" pitchFamily="49" charset="0"/>
              </a:rPr>
              <a:t>scale</a:t>
            </a:r>
            <a:r>
              <a:rPr lang="de-DE" sz="1200" dirty="0">
                <a:solidFill>
                  <a:srgbClr val="000000"/>
                </a:solidFill>
                <a:latin typeface="Consolas" panose="020B0609020204030204" pitchFamily="49" charset="0"/>
                <a:cs typeface="Consolas" panose="020B0609020204030204" pitchFamily="49" charset="0"/>
              </a:rPr>
              <a:t> + </a:t>
            </a:r>
            <a:r>
              <a:rPr lang="de-DE" sz="1200" dirty="0" err="1">
                <a:solidFill>
                  <a:srgbClr val="000000"/>
                </a:solidFill>
                <a:latin typeface="Consolas" panose="020B0609020204030204" pitchFamily="49" charset="0"/>
                <a:cs typeface="Consolas" panose="020B0609020204030204" pitchFamily="49" charset="0"/>
              </a:rPr>
              <a:t>offset</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smtClean="0">
                <a:solidFill>
                  <a:srgbClr val="000000"/>
                </a:solidFill>
                <a:latin typeface="Consolas" panose="020B0609020204030204" pitchFamily="49" charset="0"/>
                <a:cs typeface="Consolas" panose="020B0609020204030204" pitchFamily="49" charset="0"/>
              </a:rPr>
              <a:t>}</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int main ()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double x;</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int </a:t>
            </a:r>
            <a:r>
              <a:rPr lang="de-DE" sz="1200" dirty="0" err="1">
                <a:solidFill>
                  <a:srgbClr val="000000"/>
                </a:solidFill>
                <a:latin typeface="Consolas" panose="020B0609020204030204" pitchFamily="49" charset="0"/>
                <a:cs typeface="Consolas" panose="020B0609020204030204" pitchFamily="49" charset="0"/>
              </a:rPr>
              <a:t>ysin</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int </a:t>
            </a:r>
            <a:r>
              <a:rPr lang="de-DE" sz="1200" dirty="0" err="1">
                <a:solidFill>
                  <a:srgbClr val="000000"/>
                </a:solidFill>
                <a:latin typeface="Consolas" panose="020B0609020204030204" pitchFamily="49" charset="0"/>
                <a:cs typeface="Consolas" panose="020B0609020204030204" pitchFamily="49" charset="0"/>
              </a:rPr>
              <a:t>indent,scale</a:t>
            </a:r>
            <a:r>
              <a:rPr lang="de-DE" sz="1200" dirty="0">
                <a:solidFill>
                  <a:srgbClr val="000000"/>
                </a:solidFill>
                <a:latin typeface="Consolas" panose="020B0609020204030204" pitchFamily="49" charset="0"/>
                <a:cs typeface="Consolas" panose="020B0609020204030204" pitchFamily="49" charset="0"/>
              </a:rPr>
              <a:t>, i;</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indent</a:t>
            </a:r>
            <a:r>
              <a:rPr lang="de-DE" sz="1200" dirty="0">
                <a:solidFill>
                  <a:srgbClr val="000000"/>
                </a:solidFill>
                <a:latin typeface="Consolas" panose="020B0609020204030204" pitchFamily="49" charset="0"/>
                <a:cs typeface="Consolas" panose="020B0609020204030204" pitchFamily="49" charset="0"/>
              </a:rPr>
              <a:t> = 10;</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scale</a:t>
            </a:r>
            <a:r>
              <a:rPr lang="de-DE" sz="1200" dirty="0">
                <a:solidFill>
                  <a:srgbClr val="000000"/>
                </a:solidFill>
                <a:latin typeface="Consolas" panose="020B0609020204030204" pitchFamily="49" charset="0"/>
                <a:cs typeface="Consolas" panose="020B0609020204030204" pitchFamily="49" charset="0"/>
              </a:rPr>
              <a:t> = 10;</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for</a:t>
            </a:r>
            <a:r>
              <a:rPr lang="de-DE" sz="1200" dirty="0">
                <a:solidFill>
                  <a:srgbClr val="000000"/>
                </a:solidFill>
                <a:latin typeface="Consolas" panose="020B0609020204030204" pitchFamily="49" charset="0"/>
                <a:cs typeface="Consolas" panose="020B0609020204030204" pitchFamily="49" charset="0"/>
              </a:rPr>
              <a:t>(x = -180.0;x &lt;=180.0; x = x + 15.0)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ysin</a:t>
            </a:r>
            <a:r>
              <a:rPr lang="de-DE" sz="1200" dirty="0">
                <a:solidFill>
                  <a:srgbClr val="000000"/>
                </a:solidFill>
                <a:latin typeface="Consolas" panose="020B0609020204030204" pitchFamily="49" charset="0"/>
                <a:cs typeface="Consolas" panose="020B0609020204030204" pitchFamily="49" charset="0"/>
              </a:rPr>
              <a:t> = berechne(x</a:t>
            </a:r>
            <a:r>
              <a:rPr lang="de-DE" sz="1200" dirty="0" smtClean="0">
                <a:solidFill>
                  <a:srgbClr val="000000"/>
                </a:solidFill>
                <a:latin typeface="Consolas" panose="020B0609020204030204" pitchFamily="49" charset="0"/>
                <a:cs typeface="Consolas" panose="020B0609020204030204" pitchFamily="49" charset="0"/>
              </a:rPr>
              <a:t>, </a:t>
            </a:r>
            <a:r>
              <a:rPr lang="de-DE" sz="1200" dirty="0" err="1" smtClean="0">
                <a:solidFill>
                  <a:srgbClr val="000000"/>
                </a:solidFill>
                <a:latin typeface="Consolas" panose="020B0609020204030204" pitchFamily="49" charset="0"/>
                <a:cs typeface="Consolas" panose="020B0609020204030204" pitchFamily="49" charset="0"/>
              </a:rPr>
              <a:t>indent</a:t>
            </a:r>
            <a:r>
              <a:rPr lang="de-DE" sz="1200" dirty="0" smtClean="0">
                <a:solidFill>
                  <a:srgbClr val="000000"/>
                </a:solidFill>
                <a:latin typeface="Consolas" panose="020B0609020204030204" pitchFamily="49" charset="0"/>
                <a:cs typeface="Consolas" panose="020B0609020204030204" pitchFamily="49" charset="0"/>
              </a:rPr>
              <a:t>, </a:t>
            </a:r>
            <a:r>
              <a:rPr lang="de-DE" sz="1200" dirty="0" err="1" smtClean="0">
                <a:solidFill>
                  <a:srgbClr val="000000"/>
                </a:solidFill>
                <a:latin typeface="Consolas" panose="020B0609020204030204" pitchFamily="49" charset="0"/>
                <a:cs typeface="Consolas" panose="020B0609020204030204" pitchFamily="49" charset="0"/>
              </a:rPr>
              <a:t>scale</a:t>
            </a:r>
            <a:r>
              <a:rPr lang="de-DE" sz="1200" dirty="0">
                <a:solidFill>
                  <a:srgbClr val="000000"/>
                </a:solidFill>
                <a:latin typeface="Consolas" panose="020B0609020204030204" pitchFamily="49" charset="0"/>
                <a:cs typeface="Consolas" panose="020B0609020204030204" pitchFamily="49" charset="0"/>
              </a:rPr>
              <a:t>); /* Funktionswert berechnen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for</a:t>
            </a:r>
            <a:r>
              <a:rPr lang="de-DE" sz="1200" dirty="0">
                <a:solidFill>
                  <a:srgbClr val="000000"/>
                </a:solidFill>
                <a:latin typeface="Consolas" panose="020B0609020204030204" pitchFamily="49" charset="0"/>
                <a:cs typeface="Consolas" panose="020B0609020204030204" pitchFamily="49" charset="0"/>
              </a:rPr>
              <a:t>(i = 0;i &lt;=2*</a:t>
            </a:r>
            <a:r>
              <a:rPr lang="de-DE" sz="1200" dirty="0" err="1">
                <a:solidFill>
                  <a:srgbClr val="000000"/>
                </a:solidFill>
                <a:latin typeface="Consolas" panose="020B0609020204030204" pitchFamily="49" charset="0"/>
                <a:cs typeface="Consolas" panose="020B0609020204030204" pitchFamily="49" charset="0"/>
              </a:rPr>
              <a:t>indent</a:t>
            </a:r>
            <a:r>
              <a:rPr lang="de-DE" sz="1200" dirty="0">
                <a:solidFill>
                  <a:srgbClr val="000000"/>
                </a:solidFill>
                <a:latin typeface="Consolas" panose="020B0609020204030204" pitchFamily="49" charset="0"/>
                <a:cs typeface="Consolas" panose="020B0609020204030204" pitchFamily="49" charset="0"/>
              </a:rPr>
              <a:t>; i++) { /* Zeile ausgeben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if((i==</a:t>
            </a:r>
            <a:r>
              <a:rPr lang="de-DE" sz="1200" dirty="0" err="1">
                <a:solidFill>
                  <a:srgbClr val="000000"/>
                </a:solidFill>
                <a:latin typeface="Consolas" panose="020B0609020204030204" pitchFamily="49" charset="0"/>
                <a:cs typeface="Consolas" panose="020B0609020204030204" pitchFamily="49" charset="0"/>
              </a:rPr>
              <a:t>ysin</a:t>
            </a:r>
            <a:r>
              <a:rPr lang="de-DE" sz="1200" dirty="0">
                <a:solidFill>
                  <a:srgbClr val="000000"/>
                </a:solidFill>
                <a:latin typeface="Consolas" panose="020B0609020204030204" pitchFamily="49" charset="0"/>
                <a:cs typeface="Consolas" panose="020B0609020204030204" pitchFamily="49" charset="0"/>
              </a:rPr>
              <a:t>)||(i==</a:t>
            </a:r>
            <a:r>
              <a:rPr lang="de-DE" sz="1200" dirty="0" err="1">
                <a:solidFill>
                  <a:srgbClr val="000000"/>
                </a:solidFill>
                <a:latin typeface="Consolas" panose="020B0609020204030204" pitchFamily="49" charset="0"/>
                <a:cs typeface="Consolas" panose="020B0609020204030204" pitchFamily="49" charset="0"/>
              </a:rPr>
              <a:t>indent</a:t>
            </a:r>
            <a:r>
              <a:rPr lang="de-DE" sz="1200" dirty="0">
                <a:solidFill>
                  <a:srgbClr val="000000"/>
                </a:solidFill>
                <a:latin typeface="Consolas" panose="020B0609020204030204" pitchFamily="49" charset="0"/>
                <a:cs typeface="Consolas" panose="020B0609020204030204" pitchFamily="49" charset="0"/>
              </a:rPr>
              <a:t>)) { /* i Funktionswert oder Achse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if(</a:t>
            </a:r>
            <a:r>
              <a:rPr lang="de-DE" sz="1200" dirty="0" err="1">
                <a:solidFill>
                  <a:srgbClr val="000000"/>
                </a:solidFill>
                <a:latin typeface="Consolas" panose="020B0609020204030204" pitchFamily="49" charset="0"/>
                <a:cs typeface="Consolas" panose="020B0609020204030204" pitchFamily="49" charset="0"/>
              </a:rPr>
              <a:t>indent</a:t>
            </a: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ysin</a:t>
            </a:r>
            <a:r>
              <a:rPr lang="de-DE" sz="1200" dirty="0">
                <a:solidFill>
                  <a:srgbClr val="000000"/>
                </a:solidFill>
                <a:latin typeface="Consolas" panose="020B0609020204030204" pitchFamily="49" charset="0"/>
                <a:cs typeface="Consolas" panose="020B0609020204030204" pitchFamily="49" charset="0"/>
              </a:rPr>
              <a:t>)  /* Funktionswert auf der Achse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putchar</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else</a:t>
            </a:r>
            <a:r>
              <a:rPr lang="de-DE" sz="1200" dirty="0">
                <a:solidFill>
                  <a:srgbClr val="000000"/>
                </a:solidFill>
                <a:latin typeface="Consolas" panose="020B0609020204030204" pitchFamily="49" charset="0"/>
                <a:cs typeface="Consolas" panose="020B0609020204030204" pitchFamily="49" charset="0"/>
              </a:rPr>
              <a:t> if(i==</a:t>
            </a:r>
            <a:r>
              <a:rPr lang="de-DE" sz="1200" dirty="0" err="1">
                <a:solidFill>
                  <a:srgbClr val="000000"/>
                </a:solidFill>
                <a:latin typeface="Consolas" panose="020B0609020204030204" pitchFamily="49" charset="0"/>
                <a:cs typeface="Consolas" panose="020B0609020204030204" pitchFamily="49" charset="0"/>
              </a:rPr>
              <a:t>ysin</a:t>
            </a:r>
            <a:r>
              <a:rPr lang="de-DE" sz="1200" dirty="0">
                <a:solidFill>
                  <a:srgbClr val="000000"/>
                </a:solidFill>
                <a:latin typeface="Consolas" panose="020B0609020204030204" pitchFamily="49" charset="0"/>
                <a:cs typeface="Consolas" panose="020B0609020204030204" pitchFamily="49" charset="0"/>
              </a:rPr>
              <a:t>) /* Funktionswert zeichnen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putchar</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else</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putchar</a:t>
            </a:r>
            <a:r>
              <a:rPr lang="de-DE" sz="1200" dirty="0">
                <a:solidFill>
                  <a:srgbClr val="000000"/>
                </a:solidFill>
                <a:latin typeface="Consolas" panose="020B0609020204030204" pitchFamily="49" charset="0"/>
                <a:cs typeface="Consolas" panose="020B0609020204030204" pitchFamily="49" charset="0"/>
              </a:rPr>
              <a:t>('|'); /* Achse zeichnen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 </a:t>
            </a:r>
            <a:r>
              <a:rPr lang="de-DE" sz="1200" dirty="0" err="1">
                <a:solidFill>
                  <a:srgbClr val="000000"/>
                </a:solidFill>
                <a:latin typeface="Consolas" panose="020B0609020204030204" pitchFamily="49" charset="0"/>
                <a:cs typeface="Consolas" panose="020B0609020204030204" pitchFamily="49" charset="0"/>
              </a:rPr>
              <a:t>else</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putchar</a:t>
            </a:r>
            <a:r>
              <a:rPr lang="de-DE" sz="1200" dirty="0">
                <a:solidFill>
                  <a:srgbClr val="000000"/>
                </a:solidFill>
                <a:latin typeface="Consolas" panose="020B0609020204030204" pitchFamily="49" charset="0"/>
                <a:cs typeface="Consolas" panose="020B0609020204030204" pitchFamily="49" charset="0"/>
              </a:rPr>
              <a:t>(' ');	</a:t>
            </a:r>
            <a:r>
              <a:rPr lang="de-DE" sz="1200" dirty="0" smtClean="0">
                <a:solidFill>
                  <a:srgbClr val="000000"/>
                </a:solidFill>
                <a:latin typeface="Consolas" panose="020B0609020204030204" pitchFamily="49" charset="0"/>
                <a:cs typeface="Consolas" panose="020B0609020204030204" pitchFamily="49" charset="0"/>
              </a:rPr>
              <a:t>/* sonst Leerzeichen </a:t>
            </a:r>
            <a:r>
              <a:rPr lang="de-DE" sz="1200" dirty="0">
                <a:solidFill>
                  <a:srgbClr val="000000"/>
                </a:solidFill>
                <a:latin typeface="Consolas" panose="020B0609020204030204" pitchFamily="49" charset="0"/>
                <a:cs typeface="Consolas" panose="020B0609020204030204" pitchFamily="49" charset="0"/>
              </a:rPr>
              <a:t>ausgeben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putchar</a:t>
            </a:r>
            <a:r>
              <a:rPr lang="de-DE" sz="1200" dirty="0">
                <a:solidFill>
                  <a:srgbClr val="000000"/>
                </a:solidFill>
                <a:latin typeface="Consolas" panose="020B0609020204030204" pitchFamily="49" charset="0"/>
                <a:cs typeface="Consolas" panose="020B0609020204030204" pitchFamily="49" charset="0"/>
              </a:rPr>
              <a:t>('\n'); /* neue Zeile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return</a:t>
            </a:r>
            <a:r>
              <a:rPr lang="de-DE" sz="1200" dirty="0">
                <a:solidFill>
                  <a:srgbClr val="000000"/>
                </a:solidFill>
                <a:latin typeface="Consolas" panose="020B0609020204030204" pitchFamily="49" charset="0"/>
                <a:cs typeface="Consolas" panose="020B0609020204030204" pitchFamily="49" charset="0"/>
              </a:rPr>
              <a:t> 0;</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endParaRPr lang="de-DE" sz="2000" dirty="0" smtClean="0">
              <a:solidFill>
                <a:srgbClr val="000000"/>
              </a:solidFill>
            </a:endParaRPr>
          </a:p>
        </p:txBody>
      </p:sp>
      <p:sp>
        <p:nvSpPr>
          <p:cNvPr id="51204" name="Slide Number Placeholder 6"/>
          <p:cNvSpPr>
            <a:spLocks noGrp="1"/>
          </p:cNvSpPr>
          <p:nvPr>
            <p:ph type="sldNum" sz="quarter" idx="11"/>
          </p:nvPr>
        </p:nvSpPr>
        <p:spPr>
          <a:noFill/>
        </p:spPr>
        <p:txBody>
          <a:bodyPr/>
          <a:lstStyle/>
          <a:p>
            <a:fld id="{AFB41163-1BAE-4D0F-BC07-AD8498D210A6}" type="slidenum">
              <a:rPr lang="en-US" smtClean="0"/>
              <a:pPr/>
              <a:t>34</a:t>
            </a:fld>
            <a:endParaRPr lang="en-US" sz="1400" smtClean="0"/>
          </a:p>
        </p:txBody>
      </p:sp>
      <p:sp>
        <p:nvSpPr>
          <p:cNvPr id="51205" name="Footer Placeholder 7"/>
          <p:cNvSpPr>
            <a:spLocks noGrp="1"/>
          </p:cNvSpPr>
          <p:nvPr>
            <p:ph type="ftr" sz="quarter" idx="10"/>
          </p:nvPr>
        </p:nvSpPr>
        <p:spPr>
          <a:xfrm>
            <a:off x="685800" y="6400800"/>
            <a:ext cx="6982544" cy="304800"/>
          </a:xfrm>
          <a:noFill/>
        </p:spPr>
        <p:txBody>
          <a:bodyPr/>
          <a:lstStyle/>
          <a:p>
            <a:r>
              <a:rPr lang="de-DE" smtClean="0"/>
              <a:t>Imperative Programmierung - 6.Übung</a:t>
            </a:r>
            <a:endParaRPr lang="en-US" dirty="0" smtClean="0"/>
          </a:p>
        </p:txBody>
      </p:sp>
    </p:spTree>
    <p:extLst>
      <p:ext uri="{BB962C8B-B14F-4D97-AF65-F5344CB8AC3E}">
        <p14:creationId xmlns:p14="http://schemas.microsoft.com/office/powerpoint/2010/main" val="3343031517"/>
      </p:ext>
    </p:extLst>
  </p:cSld>
  <p:clrMapOvr>
    <a:masterClrMapping/>
  </p:clrMapOvr>
  <p:transition>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5</a:t>
            </a:r>
            <a:r>
              <a:rPr lang="en-US" dirty="0" smtClean="0"/>
              <a:t>. </a:t>
            </a:r>
            <a:r>
              <a:rPr lang="en-US" dirty="0" err="1" smtClean="0"/>
              <a:t>Lösungen</a:t>
            </a:r>
            <a:r>
              <a:rPr lang="en-US" dirty="0" smtClean="0"/>
              <a:t> –</a:t>
            </a:r>
            <a:r>
              <a:rPr lang="en-US" dirty="0" err="1" smtClean="0"/>
              <a:t>Grafik</a:t>
            </a:r>
            <a:endParaRPr lang="en-US" dirty="0" smtClean="0"/>
          </a:p>
        </p:txBody>
      </p:sp>
      <p:sp>
        <p:nvSpPr>
          <p:cNvPr id="51203" name="Content Placeholder 2"/>
          <p:cNvSpPr>
            <a:spLocks noGrp="1"/>
          </p:cNvSpPr>
          <p:nvPr>
            <p:ph idx="1"/>
          </p:nvPr>
        </p:nvSpPr>
        <p:spPr>
          <a:xfrm>
            <a:off x="105345" y="1124744"/>
            <a:ext cx="9003159" cy="4800600"/>
          </a:xfrm>
        </p:spPr>
        <p:txBody>
          <a:bodyPr/>
          <a:lstStyle/>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include</a:t>
            </a:r>
            <a:r>
              <a:rPr lang="de-DE" sz="1200" dirty="0">
                <a:solidFill>
                  <a:srgbClr val="000000"/>
                </a:solidFill>
                <a:latin typeface="Consolas" panose="020B0609020204030204" pitchFamily="49" charset="0"/>
                <a:cs typeface="Consolas" panose="020B0609020204030204" pitchFamily="49" charset="0"/>
              </a:rPr>
              <a:t> &lt;</a:t>
            </a:r>
            <a:r>
              <a:rPr lang="de-DE" sz="1200" dirty="0" err="1">
                <a:solidFill>
                  <a:srgbClr val="000000"/>
                </a:solidFill>
                <a:latin typeface="Consolas" panose="020B0609020204030204" pitchFamily="49" charset="0"/>
                <a:cs typeface="Consolas" panose="020B0609020204030204" pitchFamily="49" charset="0"/>
              </a:rPr>
              <a:t>stdio.h</a:t>
            </a:r>
            <a:r>
              <a:rPr lang="de-DE" sz="1200" dirty="0">
                <a:solidFill>
                  <a:srgbClr val="000000"/>
                </a:solidFill>
                <a:latin typeface="Consolas" panose="020B0609020204030204" pitchFamily="49" charset="0"/>
                <a:cs typeface="Consolas" panose="020B0609020204030204" pitchFamily="49" charset="0"/>
              </a:rPr>
              <a:t>&gt;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include</a:t>
            </a:r>
            <a:r>
              <a:rPr lang="de-DE" sz="1200" dirty="0">
                <a:solidFill>
                  <a:srgbClr val="000000"/>
                </a:solidFill>
                <a:latin typeface="Consolas" panose="020B0609020204030204" pitchFamily="49" charset="0"/>
                <a:cs typeface="Consolas" panose="020B0609020204030204" pitchFamily="49" charset="0"/>
              </a:rPr>
              <a:t> &lt;</a:t>
            </a:r>
            <a:r>
              <a:rPr lang="de-DE" sz="1200" dirty="0" err="1">
                <a:solidFill>
                  <a:srgbClr val="000000"/>
                </a:solidFill>
                <a:latin typeface="Consolas" panose="020B0609020204030204" pitchFamily="49" charset="0"/>
                <a:cs typeface="Consolas" panose="020B0609020204030204" pitchFamily="49" charset="0"/>
              </a:rPr>
              <a:t>math.h</a:t>
            </a:r>
            <a:r>
              <a:rPr lang="de-DE" sz="1200" dirty="0">
                <a:solidFill>
                  <a:srgbClr val="000000"/>
                </a:solidFill>
                <a:latin typeface="Consolas" panose="020B0609020204030204" pitchFamily="49" charset="0"/>
                <a:cs typeface="Consolas" panose="020B0609020204030204" pitchFamily="49" charset="0"/>
              </a:rPr>
              <a:t>&gt;</a:t>
            </a:r>
          </a:p>
          <a:p>
            <a:pPr marL="400050" lvl="1" indent="0">
              <a:lnSpc>
                <a:spcPct val="80000"/>
              </a:lnSpc>
              <a:buNone/>
            </a:pP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int kreis(double x, double y, double </a:t>
            </a:r>
            <a:r>
              <a:rPr lang="de-DE" sz="1200" dirty="0" err="1">
                <a:solidFill>
                  <a:srgbClr val="000000"/>
                </a:solidFill>
                <a:latin typeface="Consolas" panose="020B0609020204030204" pitchFamily="49" charset="0"/>
                <a:cs typeface="Consolas" panose="020B0609020204030204" pitchFamily="49" charset="0"/>
              </a:rPr>
              <a:t>mpx</a:t>
            </a:r>
            <a:r>
              <a:rPr lang="de-DE" sz="1200" dirty="0">
                <a:solidFill>
                  <a:srgbClr val="000000"/>
                </a:solidFill>
                <a:latin typeface="Consolas" panose="020B0609020204030204" pitchFamily="49" charset="0"/>
                <a:cs typeface="Consolas" panose="020B0609020204030204" pitchFamily="49" charset="0"/>
              </a:rPr>
              <a:t>, double </a:t>
            </a:r>
            <a:r>
              <a:rPr lang="de-DE" sz="1200" dirty="0" err="1">
                <a:solidFill>
                  <a:srgbClr val="000000"/>
                </a:solidFill>
                <a:latin typeface="Consolas" panose="020B0609020204030204" pitchFamily="49" charset="0"/>
                <a:cs typeface="Consolas" panose="020B0609020204030204" pitchFamily="49" charset="0"/>
              </a:rPr>
              <a:t>mpy</a:t>
            </a:r>
            <a:r>
              <a:rPr lang="de-DE" sz="1200" dirty="0">
                <a:solidFill>
                  <a:srgbClr val="000000"/>
                </a:solidFill>
                <a:latin typeface="Consolas" panose="020B0609020204030204" pitchFamily="49" charset="0"/>
                <a:cs typeface="Consolas" panose="020B0609020204030204" pitchFamily="49" charset="0"/>
              </a:rPr>
              <a:t>, double </a:t>
            </a:r>
            <a:r>
              <a:rPr lang="de-DE" sz="1200" dirty="0" err="1">
                <a:solidFill>
                  <a:srgbClr val="000000"/>
                </a:solidFill>
                <a:latin typeface="Consolas" panose="020B0609020204030204" pitchFamily="49" charset="0"/>
                <a:cs typeface="Consolas" panose="020B0609020204030204" pitchFamily="49" charset="0"/>
              </a:rPr>
              <a:t>radius</a:t>
            </a: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double dx = x - </a:t>
            </a:r>
            <a:r>
              <a:rPr lang="de-DE" sz="1200" dirty="0" err="1">
                <a:solidFill>
                  <a:srgbClr val="000000"/>
                </a:solidFill>
                <a:latin typeface="Consolas" panose="020B0609020204030204" pitchFamily="49" charset="0"/>
                <a:cs typeface="Consolas" panose="020B0609020204030204" pitchFamily="49" charset="0"/>
              </a:rPr>
              <a:t>mpx</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double </a:t>
            </a:r>
            <a:r>
              <a:rPr lang="de-DE" sz="1200" dirty="0" err="1">
                <a:solidFill>
                  <a:srgbClr val="000000"/>
                </a:solidFill>
                <a:latin typeface="Consolas" panose="020B0609020204030204" pitchFamily="49" charset="0"/>
                <a:cs typeface="Consolas" panose="020B0609020204030204" pitchFamily="49" charset="0"/>
              </a:rPr>
              <a:t>dy</a:t>
            </a:r>
            <a:r>
              <a:rPr lang="de-DE" sz="1200" dirty="0">
                <a:solidFill>
                  <a:srgbClr val="000000"/>
                </a:solidFill>
                <a:latin typeface="Consolas" panose="020B0609020204030204" pitchFamily="49" charset="0"/>
                <a:cs typeface="Consolas" panose="020B0609020204030204" pitchFamily="49" charset="0"/>
              </a:rPr>
              <a:t> = y - </a:t>
            </a:r>
            <a:r>
              <a:rPr lang="de-DE" sz="1200" dirty="0" err="1">
                <a:solidFill>
                  <a:srgbClr val="000000"/>
                </a:solidFill>
                <a:latin typeface="Consolas" panose="020B0609020204030204" pitchFamily="49" charset="0"/>
                <a:cs typeface="Consolas" panose="020B0609020204030204" pitchFamily="49" charset="0"/>
              </a:rPr>
              <a:t>mpy</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double </a:t>
            </a:r>
            <a:r>
              <a:rPr lang="de-DE" sz="1200" dirty="0" err="1">
                <a:solidFill>
                  <a:srgbClr val="000000"/>
                </a:solidFill>
                <a:latin typeface="Consolas" panose="020B0609020204030204" pitchFamily="49" charset="0"/>
                <a:cs typeface="Consolas" panose="020B0609020204030204" pitchFamily="49" charset="0"/>
              </a:rPr>
              <a:t>hr</a:t>
            </a:r>
            <a:r>
              <a:rPr lang="de-DE" sz="1200" dirty="0">
                <a:solidFill>
                  <a:srgbClr val="000000"/>
                </a:solidFill>
                <a:latin typeface="Consolas" panose="020B0609020204030204" pitchFamily="49" charset="0"/>
                <a:cs typeface="Consolas" panose="020B0609020204030204" pitchFamily="49" charset="0"/>
              </a:rPr>
              <a:t> = </a:t>
            </a:r>
            <a:r>
              <a:rPr lang="de-DE" sz="1200" dirty="0" err="1">
                <a:solidFill>
                  <a:srgbClr val="000000"/>
                </a:solidFill>
                <a:latin typeface="Consolas" panose="020B0609020204030204" pitchFamily="49" charset="0"/>
                <a:cs typeface="Consolas" panose="020B0609020204030204" pitchFamily="49" charset="0"/>
              </a:rPr>
              <a:t>sqrt</a:t>
            </a:r>
            <a:r>
              <a:rPr lang="de-DE" sz="1200" dirty="0">
                <a:solidFill>
                  <a:srgbClr val="000000"/>
                </a:solidFill>
                <a:latin typeface="Consolas" panose="020B0609020204030204" pitchFamily="49" charset="0"/>
                <a:cs typeface="Consolas" panose="020B0609020204030204" pitchFamily="49" charset="0"/>
              </a:rPr>
              <a:t>(dx*dx + </a:t>
            </a:r>
            <a:r>
              <a:rPr lang="de-DE" sz="1200" dirty="0" err="1">
                <a:solidFill>
                  <a:srgbClr val="000000"/>
                </a:solidFill>
                <a:latin typeface="Consolas" panose="020B0609020204030204" pitchFamily="49" charset="0"/>
                <a:cs typeface="Consolas" panose="020B0609020204030204" pitchFamily="49" charset="0"/>
              </a:rPr>
              <a:t>dy</a:t>
            </a: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dy</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if ((int)</a:t>
            </a:r>
            <a:r>
              <a:rPr lang="de-DE" sz="1200" dirty="0" err="1">
                <a:solidFill>
                  <a:srgbClr val="000000"/>
                </a:solidFill>
                <a:latin typeface="Consolas" panose="020B0609020204030204" pitchFamily="49" charset="0"/>
                <a:cs typeface="Consolas" panose="020B0609020204030204" pitchFamily="49" charset="0"/>
              </a:rPr>
              <a:t>hr</a:t>
            </a:r>
            <a:r>
              <a:rPr lang="de-DE" sz="1200" dirty="0">
                <a:solidFill>
                  <a:srgbClr val="000000"/>
                </a:solidFill>
                <a:latin typeface="Consolas" panose="020B0609020204030204" pitchFamily="49" charset="0"/>
                <a:cs typeface="Consolas" panose="020B0609020204030204" pitchFamily="49" charset="0"/>
              </a:rPr>
              <a:t> == </a:t>
            </a:r>
            <a:r>
              <a:rPr lang="de-DE" sz="1200" dirty="0" err="1">
                <a:solidFill>
                  <a:srgbClr val="000000"/>
                </a:solidFill>
                <a:latin typeface="Consolas" panose="020B0609020204030204" pitchFamily="49" charset="0"/>
                <a:cs typeface="Consolas" panose="020B0609020204030204" pitchFamily="49" charset="0"/>
              </a:rPr>
              <a:t>radius</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return</a:t>
            </a:r>
            <a:r>
              <a:rPr lang="de-DE" sz="1200" dirty="0">
                <a:solidFill>
                  <a:srgbClr val="000000"/>
                </a:solidFill>
                <a:latin typeface="Consolas" panose="020B0609020204030204" pitchFamily="49" charset="0"/>
                <a:cs typeface="Consolas" panose="020B0609020204030204" pitchFamily="49" charset="0"/>
              </a:rPr>
              <a:t> 1; </a:t>
            </a:r>
            <a:r>
              <a:rPr lang="de-DE" sz="1200" dirty="0" err="1">
                <a:solidFill>
                  <a:srgbClr val="000000"/>
                </a:solidFill>
                <a:latin typeface="Consolas" panose="020B0609020204030204" pitchFamily="49" charset="0"/>
                <a:cs typeface="Consolas" panose="020B0609020204030204" pitchFamily="49" charset="0"/>
              </a:rPr>
              <a:t>else</a:t>
            </a: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return</a:t>
            </a:r>
            <a:r>
              <a:rPr lang="de-DE" sz="1200" dirty="0">
                <a:solidFill>
                  <a:srgbClr val="000000"/>
                </a:solidFill>
                <a:latin typeface="Consolas" panose="020B0609020204030204" pitchFamily="49" charset="0"/>
                <a:cs typeface="Consolas" panose="020B0609020204030204" pitchFamily="49" charset="0"/>
              </a:rPr>
              <a:t> 0;</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int </a:t>
            </a:r>
            <a:r>
              <a:rPr lang="de-DE" sz="1200" dirty="0" err="1">
                <a:solidFill>
                  <a:srgbClr val="000000"/>
                </a:solidFill>
                <a:latin typeface="Consolas" panose="020B0609020204030204" pitchFamily="49" charset="0"/>
                <a:cs typeface="Consolas" panose="020B0609020204030204" pitchFamily="49" charset="0"/>
              </a:rPr>
              <a:t>isKoordinatenachse</a:t>
            </a:r>
            <a:r>
              <a:rPr lang="de-DE" sz="1200" dirty="0">
                <a:solidFill>
                  <a:srgbClr val="000000"/>
                </a:solidFill>
                <a:latin typeface="Consolas" panose="020B0609020204030204" pitchFamily="49" charset="0"/>
                <a:cs typeface="Consolas" panose="020B0609020204030204" pitchFamily="49" charset="0"/>
              </a:rPr>
              <a:t>(double x, double y)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if (x==0||y==0)</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return</a:t>
            </a:r>
            <a:r>
              <a:rPr lang="de-DE" sz="1200" dirty="0">
                <a:solidFill>
                  <a:srgbClr val="000000"/>
                </a:solidFill>
                <a:latin typeface="Consolas" panose="020B0609020204030204" pitchFamily="49" charset="0"/>
                <a:cs typeface="Consolas" panose="020B0609020204030204" pitchFamily="49" charset="0"/>
              </a:rPr>
              <a:t> 1; </a:t>
            </a:r>
            <a:r>
              <a:rPr lang="de-DE" sz="1200" dirty="0" err="1">
                <a:solidFill>
                  <a:srgbClr val="000000"/>
                </a:solidFill>
                <a:latin typeface="Consolas" panose="020B0609020204030204" pitchFamily="49" charset="0"/>
                <a:cs typeface="Consolas" panose="020B0609020204030204" pitchFamily="49" charset="0"/>
              </a:rPr>
              <a:t>else</a:t>
            </a: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return</a:t>
            </a:r>
            <a:r>
              <a:rPr lang="de-DE" sz="1200" dirty="0">
                <a:solidFill>
                  <a:srgbClr val="000000"/>
                </a:solidFill>
                <a:latin typeface="Consolas" panose="020B0609020204030204" pitchFamily="49" charset="0"/>
                <a:cs typeface="Consolas" panose="020B0609020204030204" pitchFamily="49" charset="0"/>
              </a:rPr>
              <a:t> 0;</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endParaRPr lang="de-DE" sz="1200" dirty="0">
              <a:solidFill>
                <a:srgbClr val="000000"/>
              </a:solidFill>
              <a:latin typeface="Consolas" panose="020B0609020204030204" pitchFamily="49" charset="0"/>
              <a:cs typeface="Consolas" panose="020B0609020204030204" pitchFamily="49" charset="0"/>
            </a:endParaRPr>
          </a:p>
        </p:txBody>
      </p:sp>
      <p:sp>
        <p:nvSpPr>
          <p:cNvPr id="51204" name="Slide Number Placeholder 6"/>
          <p:cNvSpPr>
            <a:spLocks noGrp="1"/>
          </p:cNvSpPr>
          <p:nvPr>
            <p:ph type="sldNum" sz="quarter" idx="11"/>
          </p:nvPr>
        </p:nvSpPr>
        <p:spPr>
          <a:noFill/>
        </p:spPr>
        <p:txBody>
          <a:bodyPr/>
          <a:lstStyle/>
          <a:p>
            <a:fld id="{AFB41163-1BAE-4D0F-BC07-AD8498D210A6}" type="slidenum">
              <a:rPr lang="en-US" smtClean="0"/>
              <a:pPr/>
              <a:t>35</a:t>
            </a:fld>
            <a:endParaRPr lang="en-US" sz="1400" smtClean="0"/>
          </a:p>
        </p:txBody>
      </p:sp>
      <p:sp>
        <p:nvSpPr>
          <p:cNvPr id="51205" name="Footer Placeholder 7"/>
          <p:cNvSpPr>
            <a:spLocks noGrp="1"/>
          </p:cNvSpPr>
          <p:nvPr>
            <p:ph type="ftr" sz="quarter" idx="10"/>
          </p:nvPr>
        </p:nvSpPr>
        <p:spPr>
          <a:xfrm>
            <a:off x="685800" y="6400800"/>
            <a:ext cx="6982544" cy="304800"/>
          </a:xfrm>
          <a:noFill/>
        </p:spPr>
        <p:txBody>
          <a:bodyPr/>
          <a:lstStyle/>
          <a:p>
            <a:r>
              <a:rPr lang="de-DE" smtClean="0"/>
              <a:t>Imperative Programmierung - 6.Übung</a:t>
            </a:r>
            <a:endParaRPr lang="en-US" dirty="0" smtClean="0"/>
          </a:p>
        </p:txBody>
      </p:sp>
    </p:spTree>
    <p:extLst>
      <p:ext uri="{BB962C8B-B14F-4D97-AF65-F5344CB8AC3E}">
        <p14:creationId xmlns:p14="http://schemas.microsoft.com/office/powerpoint/2010/main" val="511616790"/>
      </p:ext>
    </p:extLst>
  </p:cSld>
  <p:clrMapOvr>
    <a:masterClrMapping/>
  </p:clrMapOvr>
  <p:transition>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5</a:t>
            </a:r>
            <a:r>
              <a:rPr lang="en-US" dirty="0" smtClean="0"/>
              <a:t>. </a:t>
            </a:r>
            <a:r>
              <a:rPr lang="en-US" dirty="0" err="1" smtClean="0"/>
              <a:t>Lösungen</a:t>
            </a:r>
            <a:r>
              <a:rPr lang="en-US" dirty="0" smtClean="0"/>
              <a:t> –</a:t>
            </a:r>
            <a:r>
              <a:rPr lang="en-US" dirty="0" err="1" smtClean="0"/>
              <a:t>Grafik</a:t>
            </a:r>
            <a:endParaRPr lang="en-US" dirty="0" smtClean="0"/>
          </a:p>
        </p:txBody>
      </p:sp>
      <p:sp>
        <p:nvSpPr>
          <p:cNvPr id="51203" name="Content Placeholder 2"/>
          <p:cNvSpPr>
            <a:spLocks noGrp="1"/>
          </p:cNvSpPr>
          <p:nvPr>
            <p:ph idx="1"/>
          </p:nvPr>
        </p:nvSpPr>
        <p:spPr>
          <a:xfrm>
            <a:off x="105345" y="1124744"/>
            <a:ext cx="9003159" cy="4800600"/>
          </a:xfrm>
        </p:spPr>
        <p:txBody>
          <a:bodyPr/>
          <a:lstStyle/>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include</a:t>
            </a:r>
            <a:r>
              <a:rPr lang="de-DE" sz="1200" dirty="0">
                <a:solidFill>
                  <a:srgbClr val="000000"/>
                </a:solidFill>
                <a:latin typeface="Consolas" panose="020B0609020204030204" pitchFamily="49" charset="0"/>
                <a:cs typeface="Consolas" panose="020B0609020204030204" pitchFamily="49" charset="0"/>
              </a:rPr>
              <a:t> &lt;</a:t>
            </a:r>
            <a:r>
              <a:rPr lang="de-DE" sz="1200" dirty="0" err="1">
                <a:solidFill>
                  <a:srgbClr val="000000"/>
                </a:solidFill>
                <a:latin typeface="Consolas" panose="020B0609020204030204" pitchFamily="49" charset="0"/>
                <a:cs typeface="Consolas" panose="020B0609020204030204" pitchFamily="49" charset="0"/>
              </a:rPr>
              <a:t>stdio.h</a:t>
            </a:r>
            <a:r>
              <a:rPr lang="de-DE" sz="1200" dirty="0">
                <a:solidFill>
                  <a:srgbClr val="000000"/>
                </a:solidFill>
                <a:latin typeface="Consolas" panose="020B0609020204030204" pitchFamily="49" charset="0"/>
                <a:cs typeface="Consolas" panose="020B0609020204030204" pitchFamily="49" charset="0"/>
              </a:rPr>
              <a:t>&gt;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include</a:t>
            </a:r>
            <a:r>
              <a:rPr lang="de-DE" sz="1200" dirty="0">
                <a:solidFill>
                  <a:srgbClr val="000000"/>
                </a:solidFill>
                <a:latin typeface="Consolas" panose="020B0609020204030204" pitchFamily="49" charset="0"/>
                <a:cs typeface="Consolas" panose="020B0609020204030204" pitchFamily="49" charset="0"/>
              </a:rPr>
              <a:t> &lt;</a:t>
            </a:r>
            <a:r>
              <a:rPr lang="de-DE" sz="1200" dirty="0" err="1">
                <a:solidFill>
                  <a:srgbClr val="000000"/>
                </a:solidFill>
                <a:latin typeface="Consolas" panose="020B0609020204030204" pitchFamily="49" charset="0"/>
                <a:cs typeface="Consolas" panose="020B0609020204030204" pitchFamily="49" charset="0"/>
              </a:rPr>
              <a:t>math.h</a:t>
            </a:r>
            <a:r>
              <a:rPr lang="de-DE" sz="1200" dirty="0">
                <a:solidFill>
                  <a:srgbClr val="000000"/>
                </a:solidFill>
                <a:latin typeface="Consolas" panose="020B0609020204030204" pitchFamily="49" charset="0"/>
                <a:cs typeface="Consolas" panose="020B0609020204030204" pitchFamily="49" charset="0"/>
              </a:rPr>
              <a:t>&gt;</a:t>
            </a:r>
          </a:p>
          <a:p>
            <a:pPr marL="400050" lvl="1" indent="0">
              <a:lnSpc>
                <a:spcPct val="80000"/>
              </a:lnSpc>
              <a:buNone/>
            </a:pP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int kreis(double x, double y, double </a:t>
            </a:r>
            <a:r>
              <a:rPr lang="de-DE" sz="1200" dirty="0" err="1">
                <a:solidFill>
                  <a:srgbClr val="000000"/>
                </a:solidFill>
                <a:latin typeface="Consolas" panose="020B0609020204030204" pitchFamily="49" charset="0"/>
                <a:cs typeface="Consolas" panose="020B0609020204030204" pitchFamily="49" charset="0"/>
              </a:rPr>
              <a:t>mpx</a:t>
            </a:r>
            <a:r>
              <a:rPr lang="de-DE" sz="1200" dirty="0">
                <a:solidFill>
                  <a:srgbClr val="000000"/>
                </a:solidFill>
                <a:latin typeface="Consolas" panose="020B0609020204030204" pitchFamily="49" charset="0"/>
                <a:cs typeface="Consolas" panose="020B0609020204030204" pitchFamily="49" charset="0"/>
              </a:rPr>
              <a:t>, double </a:t>
            </a:r>
            <a:r>
              <a:rPr lang="de-DE" sz="1200" dirty="0" err="1">
                <a:solidFill>
                  <a:srgbClr val="000000"/>
                </a:solidFill>
                <a:latin typeface="Consolas" panose="020B0609020204030204" pitchFamily="49" charset="0"/>
                <a:cs typeface="Consolas" panose="020B0609020204030204" pitchFamily="49" charset="0"/>
              </a:rPr>
              <a:t>mpy</a:t>
            </a:r>
            <a:r>
              <a:rPr lang="de-DE" sz="1200" dirty="0">
                <a:solidFill>
                  <a:srgbClr val="000000"/>
                </a:solidFill>
                <a:latin typeface="Consolas" panose="020B0609020204030204" pitchFamily="49" charset="0"/>
                <a:cs typeface="Consolas" panose="020B0609020204030204" pitchFamily="49" charset="0"/>
              </a:rPr>
              <a:t>, double </a:t>
            </a:r>
            <a:r>
              <a:rPr lang="de-DE" sz="1200" dirty="0" err="1">
                <a:solidFill>
                  <a:srgbClr val="000000"/>
                </a:solidFill>
                <a:latin typeface="Consolas" panose="020B0609020204030204" pitchFamily="49" charset="0"/>
                <a:cs typeface="Consolas" panose="020B0609020204030204" pitchFamily="49" charset="0"/>
              </a:rPr>
              <a:t>radius</a:t>
            </a:r>
            <a:r>
              <a:rPr lang="de-DE" sz="1200" dirty="0" smtClean="0">
                <a:solidFill>
                  <a:srgbClr val="000000"/>
                </a:solidFill>
                <a:latin typeface="Consolas" panose="020B0609020204030204" pitchFamily="49" charset="0"/>
                <a:cs typeface="Consolas" panose="020B0609020204030204" pitchFamily="49" charset="0"/>
              </a:rPr>
              <a:t>); </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int </a:t>
            </a:r>
            <a:r>
              <a:rPr lang="de-DE" sz="1200" dirty="0" err="1">
                <a:solidFill>
                  <a:srgbClr val="000000"/>
                </a:solidFill>
                <a:latin typeface="Consolas" panose="020B0609020204030204" pitchFamily="49" charset="0"/>
                <a:cs typeface="Consolas" panose="020B0609020204030204" pitchFamily="49" charset="0"/>
              </a:rPr>
              <a:t>isKoordinatenachse</a:t>
            </a:r>
            <a:r>
              <a:rPr lang="de-DE" sz="1200" dirty="0">
                <a:solidFill>
                  <a:srgbClr val="000000"/>
                </a:solidFill>
                <a:latin typeface="Consolas" panose="020B0609020204030204" pitchFamily="49" charset="0"/>
                <a:cs typeface="Consolas" panose="020B0609020204030204" pitchFamily="49" charset="0"/>
              </a:rPr>
              <a:t>(double x, double y</a:t>
            </a:r>
            <a:r>
              <a:rPr lang="de-DE" sz="1200" dirty="0" smtClean="0">
                <a:solidFill>
                  <a:srgbClr val="000000"/>
                </a:solidFill>
                <a:latin typeface="Consolas" panose="020B0609020204030204" pitchFamily="49" charset="0"/>
                <a:cs typeface="Consolas" panose="020B0609020204030204" pitchFamily="49" charset="0"/>
              </a:rPr>
              <a:t>); </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int main()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double x, y;</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for</a:t>
            </a:r>
            <a:r>
              <a:rPr lang="de-DE" sz="1200" dirty="0">
                <a:solidFill>
                  <a:srgbClr val="000000"/>
                </a:solidFill>
                <a:latin typeface="Consolas" panose="020B0609020204030204" pitchFamily="49" charset="0"/>
                <a:cs typeface="Consolas" panose="020B0609020204030204" pitchFamily="49" charset="0"/>
              </a:rPr>
              <a:t> (y = 24; y &gt;= -10; y = y - 1) </a:t>
            </a:r>
            <a:r>
              <a:rPr lang="de-DE" sz="1200" dirty="0" smtClean="0">
                <a:solidFill>
                  <a:srgbClr val="000000"/>
                </a:solidFill>
                <a:latin typeface="Consolas" panose="020B0609020204030204" pitchFamily="49" charset="0"/>
                <a:cs typeface="Consolas" panose="020B0609020204030204" pitchFamily="49" charset="0"/>
              </a:rPr>
              <a:t>{ /* Ausgabe aller Zeilen */</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for</a:t>
            </a:r>
            <a:r>
              <a:rPr lang="de-DE" sz="1200" dirty="0">
                <a:solidFill>
                  <a:srgbClr val="000000"/>
                </a:solidFill>
                <a:latin typeface="Consolas" panose="020B0609020204030204" pitchFamily="49" charset="0"/>
                <a:cs typeface="Consolas" panose="020B0609020204030204" pitchFamily="49" charset="0"/>
              </a:rPr>
              <a:t> (x = 0; x &lt;= 40; x = x + 1) </a:t>
            </a:r>
            <a:r>
              <a:rPr lang="de-DE" sz="1200" dirty="0" smtClean="0">
                <a:solidFill>
                  <a:srgbClr val="000000"/>
                </a:solidFill>
                <a:latin typeface="Consolas" panose="020B0609020204030204" pitchFamily="49" charset="0"/>
                <a:cs typeface="Consolas" panose="020B0609020204030204" pitchFamily="49" charset="0"/>
              </a:rPr>
              <a:t>{ /* Ausgabe in der Zeile y */</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if (kreis(x, y, 10, 5, 6</a:t>
            </a:r>
            <a:r>
              <a:rPr lang="de-DE" sz="1200" dirty="0" smtClean="0">
                <a:solidFill>
                  <a:srgbClr val="000000"/>
                </a:solidFill>
                <a:latin typeface="Consolas" panose="020B0609020204030204" pitchFamily="49" charset="0"/>
                <a:cs typeface="Consolas" panose="020B0609020204030204" pitchFamily="49" charset="0"/>
              </a:rPr>
              <a:t>)) /* aktuelle Koordinate im Kreis */</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putchar</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else</a:t>
            </a:r>
            <a:r>
              <a:rPr lang="de-DE" sz="1200" dirty="0">
                <a:solidFill>
                  <a:srgbClr val="000000"/>
                </a:solidFill>
                <a:latin typeface="Consolas" panose="020B0609020204030204" pitchFamily="49" charset="0"/>
                <a:cs typeface="Consolas" panose="020B0609020204030204" pitchFamily="49" charset="0"/>
              </a:rPr>
              <a:t> if (kreis(x, y, 18, -3, 7</a:t>
            </a:r>
            <a:r>
              <a:rPr lang="de-DE" sz="1200" dirty="0" smtClean="0">
                <a:solidFill>
                  <a:srgbClr val="000000"/>
                </a:solidFill>
                <a:latin typeface="Consolas" panose="020B0609020204030204" pitchFamily="49" charset="0"/>
                <a:cs typeface="Consolas" panose="020B0609020204030204" pitchFamily="49" charset="0"/>
              </a:rPr>
              <a:t>)) </a:t>
            </a:r>
            <a:r>
              <a:rPr lang="de-DE" sz="900" dirty="0">
                <a:solidFill>
                  <a:srgbClr val="000000"/>
                </a:solidFill>
                <a:latin typeface="Consolas" panose="020B0609020204030204" pitchFamily="49" charset="0"/>
                <a:cs typeface="Consolas" panose="020B0609020204030204" pitchFamily="49" charset="0"/>
              </a:rPr>
              <a:t>/* aktuelle Koordinate im Kreis </a:t>
            </a:r>
            <a:r>
              <a:rPr lang="de-DE" sz="900" dirty="0" smtClean="0">
                <a:solidFill>
                  <a:srgbClr val="000000"/>
                </a:solidFill>
                <a:latin typeface="Consolas" panose="020B0609020204030204" pitchFamily="49" charset="0"/>
                <a:cs typeface="Consolas" panose="020B0609020204030204" pitchFamily="49" charset="0"/>
              </a:rPr>
              <a:t>*/</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putchar</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else</a:t>
            </a:r>
            <a:r>
              <a:rPr lang="de-DE" sz="1200" dirty="0">
                <a:solidFill>
                  <a:srgbClr val="000000"/>
                </a:solidFill>
                <a:latin typeface="Consolas" panose="020B0609020204030204" pitchFamily="49" charset="0"/>
                <a:cs typeface="Consolas" panose="020B0609020204030204" pitchFamily="49" charset="0"/>
              </a:rPr>
              <a:t> if (</a:t>
            </a:r>
            <a:r>
              <a:rPr lang="de-DE" sz="1200" dirty="0" err="1">
                <a:solidFill>
                  <a:srgbClr val="000000"/>
                </a:solidFill>
                <a:latin typeface="Consolas" panose="020B0609020204030204" pitchFamily="49" charset="0"/>
                <a:cs typeface="Consolas" panose="020B0609020204030204" pitchFamily="49" charset="0"/>
              </a:rPr>
              <a:t>isKoordinatenachse</a:t>
            </a:r>
            <a:r>
              <a:rPr lang="de-DE" sz="1200" dirty="0">
                <a:solidFill>
                  <a:srgbClr val="000000"/>
                </a:solidFill>
                <a:latin typeface="Consolas" panose="020B0609020204030204" pitchFamily="49" charset="0"/>
                <a:cs typeface="Consolas" panose="020B0609020204030204" pitchFamily="49" charset="0"/>
              </a:rPr>
              <a:t>(x, y)) </a:t>
            </a:r>
            <a:r>
              <a:rPr lang="de-DE" sz="1200" dirty="0" smtClean="0">
                <a:solidFill>
                  <a:srgbClr val="000000"/>
                </a:solidFill>
                <a:latin typeface="Consolas" panose="020B0609020204030204" pitchFamily="49" charset="0"/>
                <a:cs typeface="Consolas" panose="020B0609020204030204" pitchFamily="49" charset="0"/>
              </a:rPr>
              <a:t>{ /* Koordinatenachse */</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if(x==0)</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putchar</a:t>
            </a:r>
            <a:r>
              <a:rPr lang="de-DE" sz="1200" dirty="0" smtClean="0">
                <a:solidFill>
                  <a:srgbClr val="000000"/>
                </a:solidFill>
                <a:latin typeface="Consolas" panose="020B0609020204030204" pitchFamily="49" charset="0"/>
                <a:cs typeface="Consolas" panose="020B0609020204030204" pitchFamily="49" charset="0"/>
              </a:rPr>
              <a:t>('|'); </a:t>
            </a:r>
            <a:r>
              <a:rPr lang="de-DE" sz="1200" dirty="0">
                <a:solidFill>
                  <a:srgbClr val="000000"/>
                </a:solidFill>
                <a:latin typeface="Consolas" panose="020B0609020204030204" pitchFamily="49" charset="0"/>
                <a:cs typeface="Consolas" panose="020B0609020204030204" pitchFamily="49" charset="0"/>
              </a:rPr>
              <a:t>/* </a:t>
            </a:r>
            <a:r>
              <a:rPr lang="de-DE" sz="1200" dirty="0" smtClean="0">
                <a:solidFill>
                  <a:srgbClr val="000000"/>
                </a:solidFill>
                <a:latin typeface="Consolas" panose="020B0609020204030204" pitchFamily="49" charset="0"/>
                <a:cs typeface="Consolas" panose="020B0609020204030204" pitchFamily="49" charset="0"/>
              </a:rPr>
              <a:t>X-Achse */</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else</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putchar</a:t>
            </a:r>
            <a:r>
              <a:rPr lang="de-DE" sz="1200" dirty="0" smtClean="0">
                <a:solidFill>
                  <a:srgbClr val="000000"/>
                </a:solidFill>
                <a:latin typeface="Consolas" panose="020B0609020204030204" pitchFamily="49" charset="0"/>
                <a:cs typeface="Consolas" panose="020B0609020204030204" pitchFamily="49" charset="0"/>
              </a:rPr>
              <a:t>('-'); </a:t>
            </a:r>
            <a:r>
              <a:rPr lang="de-DE" sz="1200" dirty="0">
                <a:solidFill>
                  <a:srgbClr val="000000"/>
                </a:solidFill>
                <a:latin typeface="Consolas" panose="020B0609020204030204" pitchFamily="49" charset="0"/>
                <a:cs typeface="Consolas" panose="020B0609020204030204" pitchFamily="49" charset="0"/>
              </a:rPr>
              <a:t>/* </a:t>
            </a:r>
            <a:r>
              <a:rPr lang="de-DE" sz="1200" dirty="0" smtClean="0">
                <a:solidFill>
                  <a:srgbClr val="000000"/>
                </a:solidFill>
                <a:latin typeface="Consolas" panose="020B0609020204030204" pitchFamily="49" charset="0"/>
                <a:cs typeface="Consolas" panose="020B0609020204030204" pitchFamily="49" charset="0"/>
              </a:rPr>
              <a:t>Y-Achse */</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else</a:t>
            </a: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putchar</a:t>
            </a:r>
            <a:r>
              <a:rPr lang="de-DE" sz="1200" dirty="0">
                <a:solidFill>
                  <a:srgbClr val="000000"/>
                </a:solidFill>
                <a:latin typeface="Consolas" panose="020B0609020204030204" pitchFamily="49" charset="0"/>
                <a:cs typeface="Consolas" panose="020B0609020204030204" pitchFamily="49" charset="0"/>
              </a:rPr>
              <a:t>(' </a:t>
            </a:r>
            <a:r>
              <a:rPr lang="de-DE" sz="1200" dirty="0" smtClean="0">
                <a:solidFill>
                  <a:srgbClr val="000000"/>
                </a:solidFill>
                <a:latin typeface="Consolas" panose="020B0609020204030204" pitchFamily="49" charset="0"/>
                <a:cs typeface="Consolas" panose="020B0609020204030204" pitchFamily="49" charset="0"/>
              </a:rPr>
              <a:t>'); </a:t>
            </a:r>
            <a:r>
              <a:rPr lang="de-DE" sz="1200" dirty="0">
                <a:solidFill>
                  <a:srgbClr val="000000"/>
                </a:solidFill>
                <a:latin typeface="Consolas" panose="020B0609020204030204" pitchFamily="49" charset="0"/>
                <a:cs typeface="Consolas" panose="020B0609020204030204" pitchFamily="49" charset="0"/>
              </a:rPr>
              <a:t>/* </a:t>
            </a:r>
            <a:r>
              <a:rPr lang="de-DE" sz="1200" dirty="0" smtClean="0">
                <a:solidFill>
                  <a:srgbClr val="000000"/>
                </a:solidFill>
                <a:latin typeface="Consolas" panose="020B0609020204030204" pitchFamily="49" charset="0"/>
                <a:cs typeface="Consolas" panose="020B0609020204030204" pitchFamily="49" charset="0"/>
              </a:rPr>
              <a:t>Leerzeichen */</a:t>
            </a: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printf</a:t>
            </a:r>
            <a:r>
              <a:rPr lang="de-DE" sz="1200" dirty="0">
                <a:solidFill>
                  <a:srgbClr val="000000"/>
                </a:solidFill>
                <a:latin typeface="Consolas" panose="020B0609020204030204" pitchFamily="49" charset="0"/>
                <a:cs typeface="Consolas" panose="020B0609020204030204" pitchFamily="49" charset="0"/>
              </a:rPr>
              <a:t>("\n");</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return</a:t>
            </a:r>
            <a:r>
              <a:rPr lang="de-DE" sz="1200" dirty="0">
                <a:solidFill>
                  <a:srgbClr val="000000"/>
                </a:solidFill>
                <a:latin typeface="Consolas" panose="020B0609020204030204" pitchFamily="49" charset="0"/>
                <a:cs typeface="Consolas" panose="020B0609020204030204" pitchFamily="49" charset="0"/>
              </a:rPr>
              <a:t> 0;</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endParaRPr lang="de-DE" sz="2000" dirty="0" smtClean="0">
              <a:solidFill>
                <a:srgbClr val="000000"/>
              </a:solidFill>
            </a:endParaRPr>
          </a:p>
        </p:txBody>
      </p:sp>
      <p:sp>
        <p:nvSpPr>
          <p:cNvPr id="51204" name="Slide Number Placeholder 6"/>
          <p:cNvSpPr>
            <a:spLocks noGrp="1"/>
          </p:cNvSpPr>
          <p:nvPr>
            <p:ph type="sldNum" sz="quarter" idx="11"/>
          </p:nvPr>
        </p:nvSpPr>
        <p:spPr>
          <a:noFill/>
        </p:spPr>
        <p:txBody>
          <a:bodyPr/>
          <a:lstStyle/>
          <a:p>
            <a:fld id="{AFB41163-1BAE-4D0F-BC07-AD8498D210A6}" type="slidenum">
              <a:rPr lang="en-US" smtClean="0"/>
              <a:pPr/>
              <a:t>36</a:t>
            </a:fld>
            <a:endParaRPr lang="en-US" sz="1400" smtClean="0"/>
          </a:p>
        </p:txBody>
      </p:sp>
      <p:sp>
        <p:nvSpPr>
          <p:cNvPr id="51205" name="Footer Placeholder 7"/>
          <p:cNvSpPr>
            <a:spLocks noGrp="1"/>
          </p:cNvSpPr>
          <p:nvPr>
            <p:ph type="ftr" sz="quarter" idx="10"/>
          </p:nvPr>
        </p:nvSpPr>
        <p:spPr>
          <a:xfrm>
            <a:off x="685800" y="6400800"/>
            <a:ext cx="6982544" cy="304800"/>
          </a:xfrm>
          <a:noFill/>
        </p:spPr>
        <p:txBody>
          <a:bodyPr/>
          <a:lstStyle/>
          <a:p>
            <a:r>
              <a:rPr lang="de-DE" smtClean="0"/>
              <a:t>Imperative Programmierung - 6.Übung</a:t>
            </a:r>
            <a:endParaRPr lang="en-US" dirty="0" smtClean="0"/>
          </a:p>
        </p:txBody>
      </p:sp>
    </p:spTree>
    <p:extLst>
      <p:ext uri="{BB962C8B-B14F-4D97-AF65-F5344CB8AC3E}">
        <p14:creationId xmlns:p14="http://schemas.microsoft.com/office/powerpoint/2010/main" val="3391757435"/>
      </p:ext>
    </p:extLst>
  </p:cSld>
  <p:clrMapOvr>
    <a:masterClrMapping/>
  </p:clrMapOvr>
  <p:transition>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t>5. </a:t>
            </a:r>
            <a:r>
              <a:rPr lang="en-US" dirty="0" err="1" smtClean="0"/>
              <a:t>Lösungen</a:t>
            </a:r>
            <a:r>
              <a:rPr lang="en-US" dirty="0" smtClean="0"/>
              <a:t> –</a:t>
            </a:r>
            <a:r>
              <a:rPr lang="en-US" dirty="0" err="1" smtClean="0"/>
              <a:t>Zählen</a:t>
            </a:r>
            <a:endParaRPr lang="en-US" dirty="0" smtClean="0"/>
          </a:p>
        </p:txBody>
      </p:sp>
      <p:sp>
        <p:nvSpPr>
          <p:cNvPr id="51203" name="Content Placeholder 2"/>
          <p:cNvSpPr>
            <a:spLocks noGrp="1"/>
          </p:cNvSpPr>
          <p:nvPr>
            <p:ph idx="1"/>
          </p:nvPr>
        </p:nvSpPr>
        <p:spPr>
          <a:xfrm>
            <a:off x="105345" y="1124744"/>
            <a:ext cx="9003159" cy="4800600"/>
          </a:xfrm>
        </p:spPr>
        <p:txBody>
          <a:bodyPr/>
          <a:lstStyle/>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include</a:t>
            </a:r>
            <a:r>
              <a:rPr lang="de-DE" sz="1200" dirty="0">
                <a:solidFill>
                  <a:srgbClr val="000000"/>
                </a:solidFill>
                <a:latin typeface="Consolas" panose="020B0609020204030204" pitchFamily="49" charset="0"/>
                <a:cs typeface="Consolas" panose="020B0609020204030204" pitchFamily="49" charset="0"/>
              </a:rPr>
              <a:t> &lt;</a:t>
            </a:r>
            <a:r>
              <a:rPr lang="de-DE" sz="1200" dirty="0" err="1">
                <a:solidFill>
                  <a:srgbClr val="000000"/>
                </a:solidFill>
                <a:latin typeface="Consolas" panose="020B0609020204030204" pitchFamily="49" charset="0"/>
                <a:cs typeface="Consolas" panose="020B0609020204030204" pitchFamily="49" charset="0"/>
              </a:rPr>
              <a:t>stdio.h</a:t>
            </a:r>
            <a:r>
              <a:rPr lang="de-DE" sz="1200" dirty="0">
                <a:solidFill>
                  <a:srgbClr val="000000"/>
                </a:solidFill>
                <a:latin typeface="Consolas" panose="020B0609020204030204" pitchFamily="49" charset="0"/>
                <a:cs typeface="Consolas" panose="020B0609020204030204" pitchFamily="49" charset="0"/>
              </a:rPr>
              <a:t>&gt;</a:t>
            </a:r>
          </a:p>
          <a:p>
            <a:pPr marL="400050" lvl="1" indent="0">
              <a:lnSpc>
                <a:spcPct val="80000"/>
              </a:lnSpc>
              <a:buNone/>
            </a:pPr>
            <a:endParaRPr lang="de-DE" sz="1200" dirty="0">
              <a:solidFill>
                <a:srgbClr val="000000"/>
              </a:solidFill>
              <a:latin typeface="Consolas" panose="020B0609020204030204" pitchFamily="49" charset="0"/>
              <a:cs typeface="Consolas" panose="020B0609020204030204" pitchFamily="49" charset="0"/>
            </a:endParaRP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count</a:t>
            </a: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character</a:t>
            </a: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int main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int c, i,  </a:t>
            </a:r>
            <a:r>
              <a:rPr lang="de-DE" sz="1200" dirty="0" err="1">
                <a:solidFill>
                  <a:srgbClr val="000000"/>
                </a:solidFill>
                <a:latin typeface="Consolas" panose="020B0609020204030204" pitchFamily="49" charset="0"/>
                <a:cs typeface="Consolas" panose="020B0609020204030204" pitchFamily="49" charset="0"/>
              </a:rPr>
              <a:t>nc</a:t>
            </a:r>
            <a:r>
              <a:rPr lang="de-DE" sz="1200" dirty="0">
                <a:solidFill>
                  <a:srgbClr val="000000"/>
                </a:solidFill>
                <a:latin typeface="Consolas" panose="020B0609020204030204" pitchFamily="49" charset="0"/>
                <a:cs typeface="Consolas" panose="020B0609020204030204" pitchFamily="49" charset="0"/>
              </a:rPr>
              <a:t> , </a:t>
            </a:r>
            <a:r>
              <a:rPr lang="de-DE" sz="1200" dirty="0" err="1">
                <a:solidFill>
                  <a:srgbClr val="000000"/>
                </a:solidFill>
                <a:latin typeface="Consolas" panose="020B0609020204030204" pitchFamily="49" charset="0"/>
                <a:cs typeface="Consolas" panose="020B0609020204030204" pitchFamily="49" charset="0"/>
              </a:rPr>
              <a:t>pos</a:t>
            </a: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int </a:t>
            </a:r>
            <a:r>
              <a:rPr lang="de-DE" sz="1200" dirty="0" err="1">
                <a:solidFill>
                  <a:srgbClr val="000000"/>
                </a:solidFill>
                <a:latin typeface="Consolas" panose="020B0609020204030204" pitchFamily="49" charset="0"/>
                <a:cs typeface="Consolas" panose="020B0609020204030204" pitchFamily="49" charset="0"/>
              </a:rPr>
              <a:t>zzaehl</a:t>
            </a:r>
            <a:r>
              <a:rPr lang="de-DE" sz="1200" dirty="0">
                <a:solidFill>
                  <a:srgbClr val="000000"/>
                </a:solidFill>
                <a:latin typeface="Consolas" panose="020B0609020204030204" pitchFamily="49" charset="0"/>
                <a:cs typeface="Consolas" panose="020B0609020204030204" pitchFamily="49" charset="0"/>
              </a:rPr>
              <a:t>[26];</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nc</a:t>
            </a:r>
            <a:r>
              <a:rPr lang="de-DE" sz="1200" dirty="0">
                <a:solidFill>
                  <a:srgbClr val="000000"/>
                </a:solidFill>
                <a:latin typeface="Consolas" panose="020B0609020204030204" pitchFamily="49" charset="0"/>
                <a:cs typeface="Consolas" panose="020B0609020204030204" pitchFamily="49" charset="0"/>
              </a:rPr>
              <a:t> = 0;</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for</a:t>
            </a:r>
            <a:r>
              <a:rPr lang="de-DE" sz="1200" dirty="0">
                <a:solidFill>
                  <a:srgbClr val="000000"/>
                </a:solidFill>
                <a:latin typeface="Consolas" panose="020B0609020204030204" pitchFamily="49" charset="0"/>
                <a:cs typeface="Consolas" panose="020B0609020204030204" pitchFamily="49" charset="0"/>
              </a:rPr>
              <a:t>(i=0; i&lt;26; i++)</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zzaehl</a:t>
            </a:r>
            <a:r>
              <a:rPr lang="de-DE" sz="1200" dirty="0">
                <a:solidFill>
                  <a:srgbClr val="000000"/>
                </a:solidFill>
                <a:latin typeface="Consolas" panose="020B0609020204030204" pitchFamily="49" charset="0"/>
                <a:cs typeface="Consolas" panose="020B0609020204030204" pitchFamily="49" charset="0"/>
              </a:rPr>
              <a:t>[i]=0; /* alle </a:t>
            </a:r>
            <a:r>
              <a:rPr lang="de-DE" sz="1200" dirty="0" err="1">
                <a:solidFill>
                  <a:srgbClr val="000000"/>
                </a:solidFill>
                <a:latin typeface="Consolas" panose="020B0609020204030204" pitchFamily="49" charset="0"/>
                <a:cs typeface="Consolas" panose="020B0609020204030204" pitchFamily="49" charset="0"/>
              </a:rPr>
              <a:t>Zaehler</a:t>
            </a: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loeschen</a:t>
            </a: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while</a:t>
            </a:r>
            <a:r>
              <a:rPr lang="de-DE" sz="1200" dirty="0">
                <a:solidFill>
                  <a:srgbClr val="000000"/>
                </a:solidFill>
                <a:latin typeface="Consolas" panose="020B0609020204030204" pitchFamily="49" charset="0"/>
                <a:cs typeface="Consolas" panose="020B0609020204030204" pitchFamily="49" charset="0"/>
              </a:rPr>
              <a:t> ((c = </a:t>
            </a:r>
            <a:r>
              <a:rPr lang="de-DE" sz="1200" dirty="0" err="1">
                <a:solidFill>
                  <a:srgbClr val="000000"/>
                </a:solidFill>
                <a:latin typeface="Consolas" panose="020B0609020204030204" pitchFamily="49" charset="0"/>
                <a:cs typeface="Consolas" panose="020B0609020204030204" pitchFamily="49" charset="0"/>
              </a:rPr>
              <a:t>getchar</a:t>
            </a:r>
            <a:r>
              <a:rPr lang="de-DE" sz="1200" dirty="0">
                <a:solidFill>
                  <a:srgbClr val="000000"/>
                </a:solidFill>
                <a:latin typeface="Consolas" panose="020B0609020204030204" pitchFamily="49" charset="0"/>
                <a:cs typeface="Consolas" panose="020B0609020204030204" pitchFamily="49" charset="0"/>
              </a:rPr>
              <a:t> ()) != EOF)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 </a:t>
            </a:r>
            <a:r>
              <a:rPr lang="de-DE" sz="1200" dirty="0" err="1">
                <a:solidFill>
                  <a:srgbClr val="000000"/>
                </a:solidFill>
                <a:latin typeface="Consolas" panose="020B0609020204030204" pitchFamily="49" charset="0"/>
                <a:cs typeface="Consolas" panose="020B0609020204030204" pitchFamily="49" charset="0"/>
              </a:rPr>
              <a:t>nc</a:t>
            </a:r>
            <a:r>
              <a:rPr lang="de-DE" sz="1200" dirty="0">
                <a:solidFill>
                  <a:srgbClr val="000000"/>
                </a:solidFill>
                <a:latin typeface="Consolas" panose="020B0609020204030204" pitchFamily="49" charset="0"/>
                <a:cs typeface="Consolas" panose="020B0609020204030204" pitchFamily="49" charset="0"/>
              </a:rPr>
              <a:t>;</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if ((c &gt;=65)&amp;&amp;(c&lt;=90)) { /* </a:t>
            </a:r>
            <a:r>
              <a:rPr lang="de-DE" sz="1200" dirty="0" err="1">
                <a:solidFill>
                  <a:srgbClr val="000000"/>
                </a:solidFill>
                <a:latin typeface="Consolas" panose="020B0609020204030204" pitchFamily="49" charset="0"/>
                <a:cs typeface="Consolas" panose="020B0609020204030204" pitchFamily="49" charset="0"/>
              </a:rPr>
              <a:t>Grossbuchstabe</a:t>
            </a: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pos</a:t>
            </a:r>
            <a:r>
              <a:rPr lang="de-DE" sz="1200" dirty="0">
                <a:solidFill>
                  <a:srgbClr val="000000"/>
                </a:solidFill>
                <a:latin typeface="Consolas" panose="020B0609020204030204" pitchFamily="49" charset="0"/>
                <a:cs typeface="Consolas" panose="020B0609020204030204" pitchFamily="49" charset="0"/>
              </a:rPr>
              <a:t> = c -65;</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zzaehl</a:t>
            </a: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pos</a:t>
            </a:r>
            <a:r>
              <a:rPr lang="de-DE" sz="1200" dirty="0">
                <a:solidFill>
                  <a:srgbClr val="000000"/>
                </a:solidFill>
                <a:latin typeface="Consolas" panose="020B0609020204030204" pitchFamily="49" charset="0"/>
                <a:cs typeface="Consolas" panose="020B0609020204030204" pitchFamily="49" charset="0"/>
              </a:rPr>
              <a:t>] = </a:t>
            </a:r>
            <a:r>
              <a:rPr lang="de-DE" sz="1200" dirty="0" err="1">
                <a:solidFill>
                  <a:srgbClr val="000000"/>
                </a:solidFill>
                <a:latin typeface="Consolas" panose="020B0609020204030204" pitchFamily="49" charset="0"/>
                <a:cs typeface="Consolas" panose="020B0609020204030204" pitchFamily="49" charset="0"/>
              </a:rPr>
              <a:t>zzaehl</a:t>
            </a: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pos</a:t>
            </a:r>
            <a:r>
              <a:rPr lang="de-DE" sz="1200" dirty="0">
                <a:solidFill>
                  <a:srgbClr val="000000"/>
                </a:solidFill>
                <a:latin typeface="Consolas" panose="020B0609020204030204" pitchFamily="49" charset="0"/>
                <a:cs typeface="Consolas" panose="020B0609020204030204" pitchFamily="49" charset="0"/>
              </a:rPr>
              <a:t>] +1; /* Buchstabe </a:t>
            </a:r>
            <a:r>
              <a:rPr lang="de-DE" sz="1200" dirty="0" err="1">
                <a:solidFill>
                  <a:srgbClr val="000000"/>
                </a:solidFill>
                <a:latin typeface="Consolas" panose="020B0609020204030204" pitchFamily="49" charset="0"/>
                <a:cs typeface="Consolas" panose="020B0609020204030204" pitchFamily="49" charset="0"/>
              </a:rPr>
              <a:t>zaehlen</a:t>
            </a: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 </a:t>
            </a:r>
            <a:r>
              <a:rPr lang="de-DE" sz="1200" dirty="0" err="1">
                <a:solidFill>
                  <a:srgbClr val="000000"/>
                </a:solidFill>
                <a:latin typeface="Consolas" panose="020B0609020204030204" pitchFamily="49" charset="0"/>
                <a:cs typeface="Consolas" panose="020B0609020204030204" pitchFamily="49" charset="0"/>
              </a:rPr>
              <a:t>else</a:t>
            </a:r>
            <a:r>
              <a:rPr lang="de-DE" sz="1200" dirty="0">
                <a:solidFill>
                  <a:srgbClr val="000000"/>
                </a:solidFill>
                <a:latin typeface="Consolas" panose="020B0609020204030204" pitchFamily="49" charset="0"/>
                <a:cs typeface="Consolas" panose="020B0609020204030204" pitchFamily="49" charset="0"/>
              </a:rPr>
              <a:t> if ((c &gt;=97)&amp;&amp;(c&lt;=122)) { /* Kleinbuchstabe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pos</a:t>
            </a:r>
            <a:r>
              <a:rPr lang="de-DE" sz="1200" dirty="0">
                <a:solidFill>
                  <a:srgbClr val="000000"/>
                </a:solidFill>
                <a:latin typeface="Consolas" panose="020B0609020204030204" pitchFamily="49" charset="0"/>
                <a:cs typeface="Consolas" panose="020B0609020204030204" pitchFamily="49" charset="0"/>
              </a:rPr>
              <a:t> = c -97;</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zzaehl</a:t>
            </a: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pos</a:t>
            </a:r>
            <a:r>
              <a:rPr lang="de-DE" sz="1200" dirty="0">
                <a:solidFill>
                  <a:srgbClr val="000000"/>
                </a:solidFill>
                <a:latin typeface="Consolas" panose="020B0609020204030204" pitchFamily="49" charset="0"/>
                <a:cs typeface="Consolas" panose="020B0609020204030204" pitchFamily="49" charset="0"/>
              </a:rPr>
              <a:t>] = </a:t>
            </a:r>
            <a:r>
              <a:rPr lang="de-DE" sz="1200" dirty="0" err="1">
                <a:solidFill>
                  <a:srgbClr val="000000"/>
                </a:solidFill>
                <a:latin typeface="Consolas" panose="020B0609020204030204" pitchFamily="49" charset="0"/>
                <a:cs typeface="Consolas" panose="020B0609020204030204" pitchFamily="49" charset="0"/>
              </a:rPr>
              <a:t>zzaehl</a:t>
            </a:r>
            <a:r>
              <a:rPr lang="de-DE" sz="1200" dirty="0">
                <a:solidFill>
                  <a:srgbClr val="000000"/>
                </a:solidFill>
                <a:latin typeface="Consolas" panose="020B0609020204030204" pitchFamily="49" charset="0"/>
                <a:cs typeface="Consolas" panose="020B0609020204030204" pitchFamily="49" charset="0"/>
              </a:rPr>
              <a:t>[</a:t>
            </a:r>
            <a:r>
              <a:rPr lang="de-DE" sz="1200" dirty="0" err="1">
                <a:solidFill>
                  <a:srgbClr val="000000"/>
                </a:solidFill>
                <a:latin typeface="Consolas" panose="020B0609020204030204" pitchFamily="49" charset="0"/>
                <a:cs typeface="Consolas" panose="020B0609020204030204" pitchFamily="49" charset="0"/>
              </a:rPr>
              <a:t>pos</a:t>
            </a:r>
            <a:r>
              <a:rPr lang="de-DE" sz="1200" dirty="0">
                <a:solidFill>
                  <a:srgbClr val="000000"/>
                </a:solidFill>
                <a:latin typeface="Consolas" panose="020B0609020204030204" pitchFamily="49" charset="0"/>
                <a:cs typeface="Consolas" panose="020B0609020204030204" pitchFamily="49" charset="0"/>
              </a:rPr>
              <a:t>] +1; /* Buchstabe </a:t>
            </a:r>
            <a:r>
              <a:rPr lang="de-DE" sz="1200" dirty="0" err="1">
                <a:solidFill>
                  <a:srgbClr val="000000"/>
                </a:solidFill>
                <a:latin typeface="Consolas" panose="020B0609020204030204" pitchFamily="49" charset="0"/>
                <a:cs typeface="Consolas" panose="020B0609020204030204" pitchFamily="49" charset="0"/>
              </a:rPr>
              <a:t>zaehlen</a:t>
            </a: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printf</a:t>
            </a:r>
            <a:r>
              <a:rPr lang="de-DE" sz="1200" dirty="0">
                <a:solidFill>
                  <a:srgbClr val="000000"/>
                </a:solidFill>
                <a:latin typeface="Consolas" panose="020B0609020204030204" pitchFamily="49" charset="0"/>
                <a:cs typeface="Consolas" panose="020B0609020204030204" pitchFamily="49" charset="0"/>
              </a:rPr>
              <a:t> ("%d </a:t>
            </a:r>
            <a:r>
              <a:rPr lang="de-DE" sz="1200" dirty="0" err="1">
                <a:solidFill>
                  <a:srgbClr val="000000"/>
                </a:solidFill>
                <a:latin typeface="Consolas" panose="020B0609020204030204" pitchFamily="49" charset="0"/>
                <a:cs typeface="Consolas" panose="020B0609020204030204" pitchFamily="49" charset="0"/>
              </a:rPr>
              <a:t>characters</a:t>
            </a:r>
            <a:r>
              <a:rPr lang="de-DE" sz="1200" dirty="0">
                <a:solidFill>
                  <a:srgbClr val="000000"/>
                </a:solidFill>
                <a:latin typeface="Consolas" panose="020B0609020204030204" pitchFamily="49" charset="0"/>
                <a:cs typeface="Consolas" panose="020B0609020204030204" pitchFamily="49" charset="0"/>
              </a:rPr>
              <a:t> \n", </a:t>
            </a:r>
            <a:r>
              <a:rPr lang="de-DE" sz="1200" dirty="0" err="1">
                <a:solidFill>
                  <a:srgbClr val="000000"/>
                </a:solidFill>
                <a:latin typeface="Consolas" panose="020B0609020204030204" pitchFamily="49" charset="0"/>
                <a:cs typeface="Consolas" panose="020B0609020204030204" pitchFamily="49" charset="0"/>
              </a:rPr>
              <a:t>nc</a:t>
            </a: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for</a:t>
            </a:r>
            <a:r>
              <a:rPr lang="de-DE" sz="1200" dirty="0">
                <a:solidFill>
                  <a:srgbClr val="000000"/>
                </a:solidFill>
                <a:latin typeface="Consolas" panose="020B0609020204030204" pitchFamily="49" charset="0"/>
                <a:cs typeface="Consolas" panose="020B0609020204030204" pitchFamily="49" charset="0"/>
              </a:rPr>
              <a:t>(i=0; i&lt;26; i++)</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 </a:t>
            </a:r>
            <a:r>
              <a:rPr lang="de-DE" sz="1200" dirty="0" err="1">
                <a:solidFill>
                  <a:srgbClr val="000000"/>
                </a:solidFill>
                <a:latin typeface="Consolas" panose="020B0609020204030204" pitchFamily="49" charset="0"/>
                <a:cs typeface="Consolas" panose="020B0609020204030204" pitchFamily="49" charset="0"/>
              </a:rPr>
              <a:t>Haeufigkeit</a:t>
            </a:r>
            <a:r>
              <a:rPr lang="de-DE" sz="1200" dirty="0">
                <a:solidFill>
                  <a:srgbClr val="000000"/>
                </a:solidFill>
                <a:latin typeface="Consolas" panose="020B0609020204030204" pitchFamily="49" charset="0"/>
                <a:cs typeface="Consolas" panose="020B0609020204030204" pitchFamily="49" charset="0"/>
              </a:rPr>
              <a:t> ausgeben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printf</a:t>
            </a:r>
            <a:r>
              <a:rPr lang="de-DE" sz="1200" dirty="0">
                <a:solidFill>
                  <a:srgbClr val="000000"/>
                </a:solidFill>
                <a:latin typeface="Consolas" panose="020B0609020204030204" pitchFamily="49" charset="0"/>
                <a:cs typeface="Consolas" panose="020B0609020204030204" pitchFamily="49" charset="0"/>
              </a:rPr>
              <a:t>("%c kommt %d mal in Zeichenkette vor!\n", (65+i),</a:t>
            </a:r>
            <a:r>
              <a:rPr lang="de-DE" sz="1200" dirty="0" err="1">
                <a:solidFill>
                  <a:srgbClr val="000000"/>
                </a:solidFill>
                <a:latin typeface="Consolas" panose="020B0609020204030204" pitchFamily="49" charset="0"/>
                <a:cs typeface="Consolas" panose="020B0609020204030204" pitchFamily="49" charset="0"/>
              </a:rPr>
              <a:t>zzaehl</a:t>
            </a:r>
            <a:r>
              <a:rPr lang="de-DE" sz="1200" dirty="0">
                <a:solidFill>
                  <a:srgbClr val="000000"/>
                </a:solidFill>
                <a:latin typeface="Consolas" panose="020B0609020204030204" pitchFamily="49" charset="0"/>
                <a:cs typeface="Consolas" panose="020B0609020204030204" pitchFamily="49" charset="0"/>
              </a:rPr>
              <a:t>[i]);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cs typeface="Consolas" panose="020B0609020204030204" pitchFamily="49" charset="0"/>
              </a:rPr>
              <a:t>return</a:t>
            </a:r>
            <a:r>
              <a:rPr lang="de-DE" sz="1200" dirty="0">
                <a:solidFill>
                  <a:srgbClr val="000000"/>
                </a:solidFill>
                <a:latin typeface="Consolas" panose="020B0609020204030204" pitchFamily="49" charset="0"/>
                <a:cs typeface="Consolas" panose="020B0609020204030204" pitchFamily="49" charset="0"/>
              </a:rPr>
              <a:t> 0;</a:t>
            </a:r>
          </a:p>
          <a:p>
            <a:pPr marL="400050" lvl="1" indent="0">
              <a:lnSpc>
                <a:spcPct val="80000"/>
              </a:lnSpc>
              <a:buNone/>
            </a:pPr>
            <a:r>
              <a:rPr lang="de-DE" sz="1200" dirty="0">
                <a:solidFill>
                  <a:srgbClr val="000000"/>
                </a:solidFill>
                <a:latin typeface="Consolas" panose="020B0609020204030204" pitchFamily="49" charset="0"/>
                <a:cs typeface="Consolas" panose="020B0609020204030204" pitchFamily="49" charset="0"/>
              </a:rPr>
              <a:t>}</a:t>
            </a:r>
            <a:endParaRPr lang="de-DE" sz="2000" dirty="0" smtClean="0">
              <a:solidFill>
                <a:srgbClr val="000000"/>
              </a:solidFill>
            </a:endParaRPr>
          </a:p>
        </p:txBody>
      </p:sp>
      <p:sp>
        <p:nvSpPr>
          <p:cNvPr id="51204" name="Slide Number Placeholder 6"/>
          <p:cNvSpPr>
            <a:spLocks noGrp="1"/>
          </p:cNvSpPr>
          <p:nvPr>
            <p:ph type="sldNum" sz="quarter" idx="11"/>
          </p:nvPr>
        </p:nvSpPr>
        <p:spPr>
          <a:noFill/>
        </p:spPr>
        <p:txBody>
          <a:bodyPr/>
          <a:lstStyle/>
          <a:p>
            <a:fld id="{AFB41163-1BAE-4D0F-BC07-AD8498D210A6}" type="slidenum">
              <a:rPr lang="en-US" smtClean="0"/>
              <a:pPr/>
              <a:t>37</a:t>
            </a:fld>
            <a:endParaRPr lang="en-US" sz="1400" smtClean="0"/>
          </a:p>
        </p:txBody>
      </p:sp>
      <p:sp>
        <p:nvSpPr>
          <p:cNvPr id="51205" name="Footer Placeholder 7"/>
          <p:cNvSpPr>
            <a:spLocks noGrp="1"/>
          </p:cNvSpPr>
          <p:nvPr>
            <p:ph type="ftr" sz="quarter" idx="10"/>
          </p:nvPr>
        </p:nvSpPr>
        <p:spPr>
          <a:xfrm>
            <a:off x="685800" y="6400800"/>
            <a:ext cx="6982544" cy="304800"/>
          </a:xfrm>
          <a:noFill/>
        </p:spPr>
        <p:txBody>
          <a:bodyPr/>
          <a:lstStyle/>
          <a:p>
            <a:r>
              <a:rPr lang="de-DE" smtClean="0"/>
              <a:t>Imperative Programmierung - 6.Übung</a:t>
            </a:r>
            <a:endParaRPr lang="en-US" dirty="0" smtClean="0"/>
          </a:p>
        </p:txBody>
      </p:sp>
    </p:spTree>
    <p:extLst>
      <p:ext uri="{BB962C8B-B14F-4D97-AF65-F5344CB8AC3E}">
        <p14:creationId xmlns:p14="http://schemas.microsoft.com/office/powerpoint/2010/main" val="1419348432"/>
      </p:ext>
    </p:extLst>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4</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5109091"/>
          </a:xfrm>
          <a:prstGeom prst="rect">
            <a:avLst/>
          </a:prstGeom>
          <a:noFill/>
          <a:ln w="12700" cap="sq">
            <a:noFill/>
            <a:miter lim="800000"/>
            <a:headEnd type="none" w="sm" len="sm"/>
            <a:tailEnd type="none" w="sm" len="sm"/>
          </a:ln>
          <a:effectLst/>
        </p:spPr>
        <p:txBody>
          <a:bodyPr>
            <a:spAutoFit/>
          </a:bodyPr>
          <a:lstStyle/>
          <a:p>
            <a:pPr>
              <a:defRPr/>
            </a:pPr>
            <a:r>
              <a:rPr lang="de-DE" sz="1800" b="1" dirty="0" smtClean="0">
                <a:solidFill>
                  <a:srgbClr val="000000"/>
                </a:solidFill>
              </a:rPr>
              <a:t>3. Schreiben </a:t>
            </a:r>
            <a:r>
              <a:rPr lang="de-DE" sz="1800" b="1" dirty="0">
                <a:solidFill>
                  <a:srgbClr val="000000"/>
                </a:solidFill>
              </a:rPr>
              <a:t>Sie ein Programm, das Beträge von Euro in US Dollar umrechnet. Der aktuelle Währungskurs ist: </a:t>
            </a:r>
            <a:r>
              <a:rPr lang="de-DE" sz="1800" b="1" dirty="0" smtClean="0">
                <a:solidFill>
                  <a:srgbClr val="000000"/>
                </a:solidFill>
              </a:rPr>
              <a:t> </a:t>
            </a:r>
            <a:r>
              <a:rPr lang="de-DE" sz="1800" b="1" dirty="0">
                <a:solidFill>
                  <a:srgbClr val="000000"/>
                </a:solidFill>
              </a:rPr>
              <a:t>1 Euro entspricht </a:t>
            </a:r>
            <a:r>
              <a:rPr lang="de-DE" sz="1800" b="1" dirty="0" smtClean="0">
                <a:solidFill>
                  <a:srgbClr val="000000"/>
                </a:solidFill>
              </a:rPr>
              <a:t>1.10 </a:t>
            </a:r>
            <a:r>
              <a:rPr lang="de-DE" sz="1800" b="1" dirty="0">
                <a:solidFill>
                  <a:srgbClr val="000000"/>
                </a:solidFill>
              </a:rPr>
              <a:t>USD</a:t>
            </a:r>
          </a:p>
          <a:p>
            <a:pPr>
              <a:defRPr/>
            </a:pPr>
            <a:r>
              <a:rPr lang="de-DE" sz="1800" b="1" dirty="0">
                <a:solidFill>
                  <a:srgbClr val="000000"/>
                </a:solidFill>
              </a:rPr>
              <a:t>Überlegen Sie sich, mit welcher Formel Sie einen Betrag von Euro in USD umrechnen können. Ihr Programm soll solange Beträge einlesen, bis der Benutzer eine 0 eingegeben hat – dann soll das Programm beendet werden. Wenn der Benutzer einen anderen Wert eingibt, dann soll die Umrechnung in USD und die Ausgabe des Wertes erfolgen</a:t>
            </a:r>
            <a:r>
              <a:rPr lang="de-DE" sz="1800" b="1" dirty="0" smtClean="0">
                <a:solidFill>
                  <a:srgbClr val="000000"/>
                </a:solidFill>
              </a:rPr>
              <a:t>. </a:t>
            </a:r>
            <a:r>
              <a:rPr lang="de-DE" sz="1800" dirty="0">
                <a:solidFill>
                  <a:srgbClr val="000000"/>
                </a:solidFill>
                <a:latin typeface="Consolas" panose="020B0609020204030204" pitchFamily="49" charset="0"/>
                <a:cs typeface="Consolas" panose="020B0609020204030204" pitchFamily="49" charset="0"/>
              </a:rPr>
              <a:t>(6 Punkte)</a:t>
            </a:r>
          </a:p>
          <a:p>
            <a:pPr>
              <a:defRPr/>
            </a:pPr>
            <a:endParaRPr lang="de-DE" sz="1800" b="1" dirty="0">
              <a:solidFill>
                <a:srgbClr val="000000"/>
              </a:solidFill>
            </a:endParaRPr>
          </a:p>
          <a:p>
            <a:pPr>
              <a:defRPr/>
            </a:pPr>
            <a:r>
              <a:rPr lang="de-DE" sz="1800" b="1" dirty="0">
                <a:solidFill>
                  <a:srgbClr val="000000"/>
                </a:solidFill>
              </a:rPr>
              <a:t>Ein exemplarischer Programmablauf ist:</a:t>
            </a:r>
          </a:p>
          <a:p>
            <a:pPr>
              <a:defRPr/>
            </a:pPr>
            <a:r>
              <a:rPr lang="de-DE" sz="1800" dirty="0">
                <a:solidFill>
                  <a:srgbClr val="000000"/>
                </a:solidFill>
                <a:latin typeface="Consolas" panose="020B0609020204030204" pitchFamily="49" charset="0"/>
                <a:cs typeface="Consolas" panose="020B0609020204030204" pitchFamily="49" charset="0"/>
              </a:rPr>
              <a:t>Bitte geben Sie einen Betrag in Euro ein (Abbruch mit 0): 10.00</a:t>
            </a:r>
          </a:p>
          <a:p>
            <a:pPr>
              <a:defRPr/>
            </a:pPr>
            <a:r>
              <a:rPr lang="de-DE" sz="1800" dirty="0">
                <a:solidFill>
                  <a:srgbClr val="000000"/>
                </a:solidFill>
                <a:latin typeface="Consolas" panose="020B0609020204030204" pitchFamily="49" charset="0"/>
                <a:cs typeface="Consolas" panose="020B0609020204030204" pitchFamily="49" charset="0"/>
              </a:rPr>
              <a:t>Der Betrag entspricht </a:t>
            </a:r>
            <a:r>
              <a:rPr lang="de-DE" sz="1800" dirty="0" smtClean="0">
                <a:solidFill>
                  <a:srgbClr val="000000"/>
                </a:solidFill>
                <a:latin typeface="Consolas" panose="020B0609020204030204" pitchFamily="49" charset="0"/>
                <a:cs typeface="Consolas" panose="020B0609020204030204" pitchFamily="49" charset="0"/>
              </a:rPr>
              <a:t>11.</a:t>
            </a:r>
            <a:r>
              <a:rPr lang="de-DE" sz="1800" strike="sngStrike" dirty="0" smtClean="0">
                <a:solidFill>
                  <a:srgbClr val="000000"/>
                </a:solidFill>
                <a:latin typeface="Consolas" panose="020B0609020204030204" pitchFamily="49" charset="0"/>
                <a:cs typeface="Consolas" panose="020B0609020204030204" pitchFamily="49" charset="0"/>
              </a:rPr>
              <a:t>7</a:t>
            </a:r>
            <a:r>
              <a:rPr lang="de-DE" sz="1800" dirty="0" smtClean="0">
                <a:solidFill>
                  <a:srgbClr val="000000"/>
                </a:solidFill>
                <a:latin typeface="Consolas" panose="020B0609020204030204" pitchFamily="49" charset="0"/>
                <a:cs typeface="Consolas" panose="020B0609020204030204" pitchFamily="49" charset="0"/>
              </a:rPr>
              <a:t>00 </a:t>
            </a:r>
            <a:r>
              <a:rPr lang="de-DE" sz="1800" dirty="0">
                <a:solidFill>
                  <a:srgbClr val="000000"/>
                </a:solidFill>
                <a:latin typeface="Consolas" panose="020B0609020204030204" pitchFamily="49" charset="0"/>
                <a:cs typeface="Consolas" panose="020B0609020204030204" pitchFamily="49" charset="0"/>
              </a:rPr>
              <a:t>USD</a:t>
            </a:r>
          </a:p>
          <a:p>
            <a:pPr>
              <a:defRPr/>
            </a:pPr>
            <a:r>
              <a:rPr lang="de-DE" sz="1800" dirty="0">
                <a:solidFill>
                  <a:srgbClr val="000000"/>
                </a:solidFill>
                <a:latin typeface="Consolas" panose="020B0609020204030204" pitchFamily="49" charset="0"/>
                <a:cs typeface="Consolas" panose="020B0609020204030204" pitchFamily="49" charset="0"/>
              </a:rPr>
              <a:t>Bitte geben Sie einen Betrag in Euro ein (Abbruch mit 0): 20.00</a:t>
            </a:r>
          </a:p>
          <a:p>
            <a:pPr>
              <a:defRPr/>
            </a:pPr>
            <a:r>
              <a:rPr lang="de-DE" sz="1800" dirty="0">
                <a:solidFill>
                  <a:srgbClr val="000000"/>
                </a:solidFill>
                <a:latin typeface="Consolas" panose="020B0609020204030204" pitchFamily="49" charset="0"/>
                <a:cs typeface="Consolas" panose="020B0609020204030204" pitchFamily="49" charset="0"/>
              </a:rPr>
              <a:t>Der Betrag entspricht 23.</a:t>
            </a:r>
            <a:r>
              <a:rPr lang="de-DE" sz="1800" dirty="0">
                <a:solidFill>
                  <a:srgbClr val="FF0000"/>
                </a:solidFill>
                <a:latin typeface="Consolas" panose="020B0609020204030204" pitchFamily="49" charset="0"/>
                <a:cs typeface="Consolas" panose="020B0609020204030204" pitchFamily="49" charset="0"/>
              </a:rPr>
              <a:t>4</a:t>
            </a:r>
            <a:r>
              <a:rPr lang="de-DE" sz="1800" dirty="0">
                <a:solidFill>
                  <a:srgbClr val="000000"/>
                </a:solidFill>
                <a:latin typeface="Consolas" panose="020B0609020204030204" pitchFamily="49" charset="0"/>
                <a:cs typeface="Consolas" panose="020B0609020204030204" pitchFamily="49" charset="0"/>
              </a:rPr>
              <a:t>0 USD</a:t>
            </a:r>
          </a:p>
          <a:p>
            <a:pPr>
              <a:defRPr/>
            </a:pPr>
            <a:r>
              <a:rPr lang="de-DE" sz="1800" dirty="0">
                <a:solidFill>
                  <a:srgbClr val="000000"/>
                </a:solidFill>
                <a:latin typeface="Consolas" panose="020B0609020204030204" pitchFamily="49" charset="0"/>
                <a:cs typeface="Consolas" panose="020B0609020204030204" pitchFamily="49" charset="0"/>
              </a:rPr>
              <a:t>Bitte geben Sie einen Betrag in Euro ein (Abbruch mit 0): -100000.00</a:t>
            </a:r>
          </a:p>
          <a:p>
            <a:pPr>
              <a:defRPr/>
            </a:pPr>
            <a:r>
              <a:rPr lang="de-DE" sz="1800" dirty="0">
                <a:solidFill>
                  <a:srgbClr val="000000"/>
                </a:solidFill>
                <a:latin typeface="Consolas" panose="020B0609020204030204" pitchFamily="49" charset="0"/>
                <a:cs typeface="Consolas" panose="020B0609020204030204" pitchFamily="49" charset="0"/>
              </a:rPr>
              <a:t>Der Betrag entspricht -11</a:t>
            </a:r>
            <a:r>
              <a:rPr lang="de-DE" sz="1800" b="1" dirty="0">
                <a:solidFill>
                  <a:srgbClr val="FF0000"/>
                </a:solidFill>
                <a:latin typeface="Consolas" panose="020B0609020204030204" pitchFamily="49" charset="0"/>
                <a:cs typeface="Consolas" panose="020B0609020204030204" pitchFamily="49" charset="0"/>
              </a:rPr>
              <a:t>7</a:t>
            </a:r>
            <a:r>
              <a:rPr lang="de-DE" sz="1800" dirty="0">
                <a:solidFill>
                  <a:srgbClr val="000000"/>
                </a:solidFill>
                <a:latin typeface="Consolas" panose="020B0609020204030204" pitchFamily="49" charset="0"/>
                <a:cs typeface="Consolas" panose="020B0609020204030204" pitchFamily="49" charset="0"/>
              </a:rPr>
              <a:t>000.00</a:t>
            </a:r>
          </a:p>
          <a:p>
            <a:pPr>
              <a:defRPr/>
            </a:pPr>
            <a:r>
              <a:rPr lang="de-DE" sz="1800" dirty="0">
                <a:solidFill>
                  <a:srgbClr val="000000"/>
                </a:solidFill>
                <a:latin typeface="Consolas" panose="020B0609020204030204" pitchFamily="49" charset="0"/>
                <a:cs typeface="Consolas" panose="020B0609020204030204" pitchFamily="49" charset="0"/>
              </a:rPr>
              <a:t>Bitte geben Sie einen Betrag in Euro ein (Abbruch mit 0): </a:t>
            </a:r>
            <a:r>
              <a:rPr lang="de-DE" sz="1800" dirty="0" smtClean="0">
                <a:solidFill>
                  <a:srgbClr val="000000"/>
                </a:solidFill>
                <a:latin typeface="Consolas" panose="020B0609020204030204" pitchFamily="49" charset="0"/>
                <a:cs typeface="Consolas" panose="020B0609020204030204" pitchFamily="49" charset="0"/>
              </a:rPr>
              <a:t>0</a:t>
            </a:r>
            <a:endParaRPr lang="de-DE" sz="1800" b="1" dirty="0">
              <a:solidFill>
                <a:srgbClr val="000000"/>
              </a:solidFill>
            </a:endParaRPr>
          </a:p>
          <a:p>
            <a:pPr>
              <a:defRPr/>
            </a:pPr>
            <a:endParaRPr lang="de-DE" sz="1800" b="1" dirty="0">
              <a:solidFill>
                <a:srgbClr val="000000"/>
              </a:solidFill>
            </a:endParaRPr>
          </a:p>
          <a:p>
            <a:pPr>
              <a:defRPr/>
            </a:pPr>
            <a:r>
              <a:rPr lang="de-DE" b="1" dirty="0">
                <a:solidFill>
                  <a:srgbClr val="000000"/>
                </a:solidFill>
              </a:rPr>
              <a:t>Lösung: </a:t>
            </a:r>
            <a:endParaRPr lang="de-DE" b="1" dirty="0" smtClean="0">
              <a:solidFill>
                <a:srgbClr val="000000"/>
              </a:solidFill>
            </a:endParaRPr>
          </a:p>
        </p:txBody>
      </p:sp>
    </p:spTree>
    <p:extLst>
      <p:ext uri="{BB962C8B-B14F-4D97-AF65-F5344CB8AC3E}">
        <p14:creationId xmlns:p14="http://schemas.microsoft.com/office/powerpoint/2010/main" val="1033683326"/>
      </p:ext>
    </p:extLst>
  </p:cSld>
  <p:clrMapOvr>
    <a:masterClrMapping/>
  </p:clrMapOvr>
  <p:transition>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5</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2893100"/>
          </a:xfrm>
          <a:prstGeom prst="rect">
            <a:avLst/>
          </a:prstGeom>
          <a:noFill/>
          <a:ln w="12700" cap="sq">
            <a:noFill/>
            <a:miter lim="800000"/>
            <a:headEnd type="none" w="sm" len="sm"/>
            <a:tailEnd type="none" w="sm" len="sm"/>
          </a:ln>
          <a:effectLst/>
        </p:spPr>
        <p:txBody>
          <a:bodyPr>
            <a:spAutoFit/>
          </a:bodyPr>
          <a:lstStyle/>
          <a:p>
            <a:pPr>
              <a:defRPr/>
            </a:pPr>
            <a:r>
              <a:rPr lang="de-DE" sz="1400" dirty="0" smtClean="0">
                <a:solidFill>
                  <a:srgbClr val="000000"/>
                </a:solidFill>
                <a:latin typeface="Consolas" panose="020B0609020204030204" pitchFamily="49" charset="0"/>
                <a:cs typeface="Consolas" panose="020B0609020204030204" pitchFamily="49" charset="0"/>
              </a:rPr>
              <a:t>#</a:t>
            </a:r>
            <a:r>
              <a:rPr lang="de-DE" sz="1400" dirty="0" err="1">
                <a:solidFill>
                  <a:srgbClr val="000000"/>
                </a:solidFill>
                <a:latin typeface="Consolas" panose="020B0609020204030204" pitchFamily="49" charset="0"/>
                <a:cs typeface="Consolas" panose="020B0609020204030204" pitchFamily="49" charset="0"/>
              </a:rPr>
              <a:t>include</a:t>
            </a:r>
            <a:r>
              <a:rPr lang="de-DE" sz="1400" dirty="0">
                <a:solidFill>
                  <a:srgbClr val="000000"/>
                </a:solidFill>
                <a:latin typeface="Consolas" panose="020B0609020204030204" pitchFamily="49" charset="0"/>
                <a:cs typeface="Consolas" panose="020B0609020204030204" pitchFamily="49" charset="0"/>
              </a:rPr>
              <a:t> &lt;</a:t>
            </a:r>
            <a:r>
              <a:rPr lang="de-DE" sz="1400" dirty="0" err="1">
                <a:solidFill>
                  <a:srgbClr val="000000"/>
                </a:solidFill>
                <a:latin typeface="Consolas" panose="020B0609020204030204" pitchFamily="49" charset="0"/>
                <a:cs typeface="Consolas" panose="020B0609020204030204" pitchFamily="49" charset="0"/>
              </a:rPr>
              <a:t>stdio.h</a:t>
            </a:r>
            <a:r>
              <a:rPr lang="de-DE" sz="1400" dirty="0">
                <a:solidFill>
                  <a:srgbClr val="000000"/>
                </a:solidFill>
                <a:latin typeface="Consolas" panose="020B0609020204030204" pitchFamily="49" charset="0"/>
                <a:cs typeface="Consolas" panose="020B0609020204030204" pitchFamily="49" charset="0"/>
              </a:rPr>
              <a:t>&gt;</a:t>
            </a:r>
          </a:p>
          <a:p>
            <a:pPr>
              <a:defRPr/>
            </a:pPr>
            <a:r>
              <a:rPr lang="de-DE" sz="1400" dirty="0">
                <a:solidFill>
                  <a:srgbClr val="000000"/>
                </a:solidFill>
                <a:latin typeface="Consolas" panose="020B0609020204030204" pitchFamily="49" charset="0"/>
                <a:cs typeface="Consolas" panose="020B0609020204030204" pitchFamily="49" charset="0"/>
              </a:rPr>
              <a:t>main() {	</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float</a:t>
            </a:r>
            <a:r>
              <a:rPr lang="de-DE" sz="1400" dirty="0" smtClean="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kurs</a:t>
            </a:r>
            <a:r>
              <a:rPr lang="de-DE" sz="1400" dirty="0" smtClean="0">
                <a:solidFill>
                  <a:srgbClr val="000000"/>
                </a:solidFill>
                <a:latin typeface="Consolas" panose="020B0609020204030204" pitchFamily="49" charset="0"/>
                <a:cs typeface="Consolas" panose="020B0609020204030204" pitchFamily="49" charset="0"/>
              </a:rPr>
              <a:t>=1.1;</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smtClean="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float</a:t>
            </a:r>
            <a:r>
              <a:rPr lang="de-DE" sz="1400" dirty="0" smtClean="0">
                <a:solidFill>
                  <a:srgbClr val="000000"/>
                </a:solidFill>
                <a:latin typeface="Consolas" panose="020B0609020204030204" pitchFamily="49" charset="0"/>
                <a:cs typeface="Consolas" panose="020B0609020204030204" pitchFamily="49" charset="0"/>
              </a:rPr>
              <a:t> </a:t>
            </a:r>
            <a:r>
              <a:rPr lang="de-DE" sz="1400" dirty="0" err="1">
                <a:solidFill>
                  <a:srgbClr val="000000"/>
                </a:solidFill>
                <a:latin typeface="Consolas" panose="020B0609020204030204" pitchFamily="49" charset="0"/>
                <a:cs typeface="Consolas" panose="020B0609020204030204" pitchFamily="49" charset="0"/>
              </a:rPr>
              <a:t>euro</a:t>
            </a:r>
            <a:r>
              <a:rPr lang="de-DE" sz="1400" dirty="0">
                <a:solidFill>
                  <a:srgbClr val="000000"/>
                </a:solidFill>
                <a:latin typeface="Consolas" panose="020B0609020204030204" pitchFamily="49" charset="0"/>
                <a:cs typeface="Consolas" panose="020B0609020204030204" pitchFamily="49" charset="0"/>
              </a:rPr>
              <a:t>, </a:t>
            </a:r>
            <a:r>
              <a:rPr lang="de-DE" sz="1400" dirty="0" err="1">
                <a:solidFill>
                  <a:srgbClr val="000000"/>
                </a:solidFill>
                <a:latin typeface="Consolas" panose="020B0609020204030204" pitchFamily="49" charset="0"/>
                <a:cs typeface="Consolas" panose="020B0609020204030204" pitchFamily="49" charset="0"/>
              </a:rPr>
              <a:t>us</a:t>
            </a:r>
            <a:r>
              <a:rPr lang="de-DE" sz="1400" dirty="0" smtClean="0">
                <a:solidFill>
                  <a:srgbClr val="000000"/>
                </a:solidFill>
                <a:latin typeface="Consolas" panose="020B0609020204030204" pitchFamily="49" charset="0"/>
                <a:cs typeface="Consolas" panose="020B0609020204030204" pitchFamily="49" charset="0"/>
              </a:rPr>
              <a:t>;</a:t>
            </a:r>
          </a:p>
          <a:p>
            <a:pPr>
              <a:defRPr/>
            </a:pPr>
            <a:r>
              <a:rPr lang="de-DE" sz="1400" dirty="0" smtClean="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printf</a:t>
            </a:r>
            <a:r>
              <a:rPr lang="de-DE" sz="1400" dirty="0">
                <a:solidFill>
                  <a:srgbClr val="000000"/>
                </a:solidFill>
                <a:latin typeface="Consolas" panose="020B0609020204030204" pitchFamily="49" charset="0"/>
                <a:cs typeface="Consolas" panose="020B0609020204030204" pitchFamily="49" charset="0"/>
              </a:rPr>
              <a:t>("Bitte geben Sie einen Betrag in Euro ein (Abbruch mit 0):");</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scanf</a:t>
            </a:r>
            <a:r>
              <a:rPr lang="de-DE" sz="1400" dirty="0">
                <a:solidFill>
                  <a:srgbClr val="000000"/>
                </a:solidFill>
                <a:latin typeface="Consolas" panose="020B0609020204030204" pitchFamily="49" charset="0"/>
                <a:cs typeface="Consolas" panose="020B0609020204030204" pitchFamily="49" charset="0"/>
              </a:rPr>
              <a:t>("%f",&amp;</a:t>
            </a:r>
            <a:r>
              <a:rPr lang="de-DE" sz="1400" dirty="0" err="1">
                <a:solidFill>
                  <a:srgbClr val="000000"/>
                </a:solidFill>
                <a:latin typeface="Consolas" panose="020B0609020204030204" pitchFamily="49" charset="0"/>
                <a:cs typeface="Consolas" panose="020B0609020204030204" pitchFamily="49" charset="0"/>
              </a:rPr>
              <a:t>euro</a:t>
            </a:r>
            <a:r>
              <a:rPr lang="de-DE" sz="1400" dirty="0" smtClean="0">
                <a:solidFill>
                  <a:srgbClr val="000000"/>
                </a:solidFill>
                <a:latin typeface="Consolas" panose="020B0609020204030204" pitchFamily="49" charset="0"/>
                <a:cs typeface="Consolas" panose="020B0609020204030204" pitchFamily="49" charset="0"/>
              </a:rPr>
              <a:t>);</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smtClean="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while</a:t>
            </a:r>
            <a:r>
              <a:rPr lang="de-DE" sz="1400" dirty="0" smtClean="0">
                <a:solidFill>
                  <a:srgbClr val="000000"/>
                </a:solidFill>
                <a:latin typeface="Consolas" panose="020B0609020204030204" pitchFamily="49" charset="0"/>
                <a:cs typeface="Consolas" panose="020B0609020204030204" pitchFamily="49" charset="0"/>
              </a:rPr>
              <a:t>(</a:t>
            </a:r>
            <a:r>
              <a:rPr lang="de-DE" sz="1400" dirty="0" err="1" smtClean="0">
                <a:solidFill>
                  <a:srgbClr val="000000"/>
                </a:solidFill>
                <a:latin typeface="Consolas" panose="020B0609020204030204" pitchFamily="49" charset="0"/>
                <a:cs typeface="Consolas" panose="020B0609020204030204" pitchFamily="49" charset="0"/>
              </a:rPr>
              <a:t>euro</a:t>
            </a:r>
            <a:r>
              <a:rPr lang="de-DE" sz="1400" dirty="0">
                <a:solidFill>
                  <a:srgbClr val="000000"/>
                </a:solidFill>
                <a:latin typeface="Consolas" panose="020B0609020204030204" pitchFamily="49" charset="0"/>
                <a:cs typeface="Consolas" panose="020B0609020204030204" pitchFamily="49" charset="0"/>
              </a:rPr>
              <a:t>!=0</a:t>
            </a:r>
            <a:r>
              <a:rPr lang="de-DE" sz="1400" dirty="0" smtClean="0">
                <a:solidFill>
                  <a:srgbClr val="000000"/>
                </a:solidFill>
                <a:latin typeface="Consolas" panose="020B0609020204030204" pitchFamily="49" charset="0"/>
                <a:cs typeface="Consolas" panose="020B0609020204030204" pitchFamily="49" charset="0"/>
              </a:rPr>
              <a:t>){</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us</a:t>
            </a:r>
            <a:r>
              <a:rPr lang="de-DE" sz="1400" dirty="0" smtClean="0">
                <a:solidFill>
                  <a:srgbClr val="000000"/>
                </a:solidFill>
                <a:latin typeface="Consolas" panose="020B0609020204030204" pitchFamily="49" charset="0"/>
                <a:cs typeface="Consolas" panose="020B0609020204030204" pitchFamily="49" charset="0"/>
              </a:rPr>
              <a:t> </a:t>
            </a:r>
            <a:r>
              <a:rPr lang="de-DE" sz="1400" dirty="0">
                <a:solidFill>
                  <a:srgbClr val="000000"/>
                </a:solidFill>
                <a:latin typeface="Consolas" panose="020B0609020204030204" pitchFamily="49" charset="0"/>
                <a:cs typeface="Consolas" panose="020B0609020204030204" pitchFamily="49" charset="0"/>
              </a:rPr>
              <a:t>= </a:t>
            </a:r>
            <a:r>
              <a:rPr lang="de-DE" sz="1400" dirty="0" err="1">
                <a:solidFill>
                  <a:srgbClr val="000000"/>
                </a:solidFill>
                <a:latin typeface="Consolas" panose="020B0609020204030204" pitchFamily="49" charset="0"/>
                <a:cs typeface="Consolas" panose="020B0609020204030204" pitchFamily="49" charset="0"/>
              </a:rPr>
              <a:t>euro</a:t>
            </a:r>
            <a:r>
              <a:rPr lang="de-DE" sz="1400" dirty="0">
                <a:solidFill>
                  <a:srgbClr val="000000"/>
                </a:solidFill>
                <a:latin typeface="Consolas" panose="020B0609020204030204" pitchFamily="49" charset="0"/>
                <a:cs typeface="Consolas" panose="020B0609020204030204" pitchFamily="49" charset="0"/>
              </a:rPr>
              <a:t>*</a:t>
            </a:r>
            <a:r>
              <a:rPr lang="de-DE" sz="1400" dirty="0" err="1">
                <a:solidFill>
                  <a:srgbClr val="000000"/>
                </a:solidFill>
                <a:latin typeface="Consolas" panose="020B0609020204030204" pitchFamily="49" charset="0"/>
                <a:cs typeface="Consolas" panose="020B0609020204030204" pitchFamily="49" charset="0"/>
              </a:rPr>
              <a:t>kurs</a:t>
            </a:r>
            <a:r>
              <a:rPr lang="de-DE" sz="1400" dirty="0">
                <a:solidFill>
                  <a:srgbClr val="000000"/>
                </a:solidFill>
                <a:latin typeface="Consolas" panose="020B0609020204030204" pitchFamily="49" charset="0"/>
                <a:cs typeface="Consolas" panose="020B0609020204030204" pitchFamily="49" charset="0"/>
              </a:rPr>
              <a:t>;</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		printf</a:t>
            </a:r>
            <a:r>
              <a:rPr lang="de-DE" sz="1400" dirty="0">
                <a:solidFill>
                  <a:srgbClr val="000000"/>
                </a:solidFill>
                <a:latin typeface="Consolas" panose="020B0609020204030204" pitchFamily="49" charset="0"/>
                <a:cs typeface="Consolas" panose="020B0609020204030204" pitchFamily="49" charset="0"/>
              </a:rPr>
              <a:t>(" Der Betrag entspricht %.2f USD\n", </a:t>
            </a:r>
            <a:r>
              <a:rPr lang="de-DE" sz="1400" dirty="0" err="1">
                <a:solidFill>
                  <a:srgbClr val="000000"/>
                </a:solidFill>
                <a:latin typeface="Consolas" panose="020B0609020204030204" pitchFamily="49" charset="0"/>
                <a:cs typeface="Consolas" panose="020B0609020204030204" pitchFamily="49" charset="0"/>
              </a:rPr>
              <a:t>us</a:t>
            </a:r>
            <a:r>
              <a:rPr lang="de-DE" sz="1400" dirty="0" smtClean="0">
                <a:solidFill>
                  <a:srgbClr val="000000"/>
                </a:solidFill>
                <a:latin typeface="Consolas" panose="020B0609020204030204" pitchFamily="49" charset="0"/>
                <a:cs typeface="Consolas" panose="020B0609020204030204" pitchFamily="49" charset="0"/>
              </a:rPr>
              <a:t>);</a:t>
            </a:r>
          </a:p>
          <a:p>
            <a:pPr>
              <a:defRPr/>
            </a:pPr>
            <a:r>
              <a:rPr lang="de-DE" sz="1400" dirty="0" smtClean="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printf</a:t>
            </a:r>
            <a:r>
              <a:rPr lang="de-DE" sz="1400" dirty="0">
                <a:solidFill>
                  <a:srgbClr val="000000"/>
                </a:solidFill>
                <a:latin typeface="Consolas" panose="020B0609020204030204" pitchFamily="49" charset="0"/>
                <a:cs typeface="Consolas" panose="020B0609020204030204" pitchFamily="49" charset="0"/>
              </a:rPr>
              <a:t>("Bitte geben Sie einen Betrag in Euro ein (Abbruch mit 0):");</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scanf</a:t>
            </a:r>
            <a:r>
              <a:rPr lang="de-DE" sz="1400" dirty="0">
                <a:solidFill>
                  <a:srgbClr val="000000"/>
                </a:solidFill>
                <a:latin typeface="Consolas" panose="020B0609020204030204" pitchFamily="49" charset="0"/>
                <a:cs typeface="Consolas" panose="020B0609020204030204" pitchFamily="49" charset="0"/>
              </a:rPr>
              <a:t>("%f",&amp;</a:t>
            </a:r>
            <a:r>
              <a:rPr lang="de-DE" sz="1400" dirty="0" err="1">
                <a:solidFill>
                  <a:srgbClr val="000000"/>
                </a:solidFill>
                <a:latin typeface="Consolas" panose="020B0609020204030204" pitchFamily="49" charset="0"/>
                <a:cs typeface="Consolas" panose="020B0609020204030204" pitchFamily="49" charset="0"/>
              </a:rPr>
              <a:t>euro</a:t>
            </a:r>
            <a:r>
              <a:rPr lang="de-DE" sz="1400" dirty="0" smtClean="0">
                <a:solidFill>
                  <a:srgbClr val="000000"/>
                </a:solidFill>
                <a:latin typeface="Consolas" panose="020B0609020204030204" pitchFamily="49" charset="0"/>
                <a:cs typeface="Consolas" panose="020B0609020204030204" pitchFamily="49" charset="0"/>
              </a:rPr>
              <a:t>);</a:t>
            </a:r>
            <a:r>
              <a:rPr lang="de-DE" sz="1400" dirty="0">
                <a:solidFill>
                  <a:srgbClr val="000000"/>
                </a:solidFill>
                <a:latin typeface="Consolas" panose="020B0609020204030204" pitchFamily="49" charset="0"/>
                <a:cs typeface="Consolas" panose="020B0609020204030204" pitchFamily="49" charset="0"/>
              </a:rPr>
              <a:t>	</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   }</a:t>
            </a:r>
          </a:p>
          <a:p>
            <a:pPr>
              <a:defRPr/>
            </a:pPr>
            <a:r>
              <a:rPr lang="de-DE" sz="1400" dirty="0" smtClean="0">
                <a:solidFill>
                  <a:srgbClr val="000000"/>
                </a:solidFill>
                <a:latin typeface="Consolas" panose="020B0609020204030204" pitchFamily="49" charset="0"/>
                <a:cs typeface="Consolas" panose="020B0609020204030204" pitchFamily="49" charset="0"/>
              </a:rPr>
              <a:t>}</a:t>
            </a:r>
            <a:endParaRPr lang="de-DE" sz="140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53017611"/>
      </p:ext>
    </p:extLst>
  </p:cSld>
  <p:clrMapOvr>
    <a:masterClrMapping/>
  </p:clrMapOvr>
  <p:transition>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6</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4832092"/>
          </a:xfrm>
          <a:prstGeom prst="rect">
            <a:avLst/>
          </a:prstGeom>
          <a:noFill/>
          <a:ln w="12700" cap="sq">
            <a:noFill/>
            <a:miter lim="800000"/>
            <a:headEnd type="none" w="sm" len="sm"/>
            <a:tailEnd type="none" w="sm" len="sm"/>
          </a:ln>
          <a:effectLst/>
        </p:spPr>
        <p:txBody>
          <a:bodyPr>
            <a:spAutoFit/>
          </a:bodyPr>
          <a:lstStyle/>
          <a:p>
            <a:pPr>
              <a:defRPr/>
            </a:pPr>
            <a:r>
              <a:rPr lang="de-DE" sz="1800" b="1" dirty="0" smtClean="0">
                <a:solidFill>
                  <a:srgbClr val="000000"/>
                </a:solidFill>
              </a:rPr>
              <a:t>4. Schreiben </a:t>
            </a:r>
            <a:r>
              <a:rPr lang="de-DE" sz="1800" b="1" dirty="0">
                <a:solidFill>
                  <a:srgbClr val="000000"/>
                </a:solidFill>
              </a:rPr>
              <a:t>Sie ein Programm, das eine positive ganze Zahl in das binäre Zahlensystem übersetzt. Dabei dürfen Sie die Binärstellen in umgedrehter Reihenfolge ausgeben (d.h., niederwertigste Stelle zuerst), so dass Sie etwa für die Zahl 1310 die Ausgabe </a:t>
            </a:r>
            <a:r>
              <a:rPr lang="de-DE" sz="1800" b="1" dirty="0" smtClean="0">
                <a:solidFill>
                  <a:srgbClr val="000000"/>
                </a:solidFill>
              </a:rPr>
              <a:t>1011[2]</a:t>
            </a:r>
            <a:endParaRPr lang="de-DE" sz="1800" b="1" dirty="0">
              <a:solidFill>
                <a:srgbClr val="000000"/>
              </a:solidFill>
            </a:endParaRPr>
          </a:p>
          <a:p>
            <a:pPr>
              <a:defRPr/>
            </a:pPr>
            <a:r>
              <a:rPr lang="de-DE" sz="1800" b="1" dirty="0">
                <a:solidFill>
                  <a:srgbClr val="000000"/>
                </a:solidFill>
              </a:rPr>
              <a:t>erhalten (in normaler Reihung wäre die Ausgabe </a:t>
            </a:r>
            <a:r>
              <a:rPr lang="de-DE" sz="1800" b="1" dirty="0" smtClean="0">
                <a:solidFill>
                  <a:srgbClr val="000000"/>
                </a:solidFill>
              </a:rPr>
              <a:t>1101[2]). </a:t>
            </a:r>
            <a:r>
              <a:rPr lang="de-DE" sz="1800" b="1" dirty="0">
                <a:solidFill>
                  <a:srgbClr val="000000"/>
                </a:solidFill>
              </a:rPr>
              <a:t>(10 Punkte)</a:t>
            </a:r>
          </a:p>
          <a:p>
            <a:pPr>
              <a:defRPr/>
            </a:pPr>
            <a:endParaRPr lang="de-DE" sz="1800" b="1" dirty="0" smtClean="0">
              <a:solidFill>
                <a:srgbClr val="000000"/>
              </a:solidFill>
            </a:endParaRPr>
          </a:p>
          <a:p>
            <a:pPr>
              <a:defRPr/>
            </a:pPr>
            <a:r>
              <a:rPr lang="de-DE" sz="1800" b="1" dirty="0" smtClean="0">
                <a:solidFill>
                  <a:srgbClr val="000000"/>
                </a:solidFill>
              </a:rPr>
              <a:t>Lösung :</a:t>
            </a:r>
            <a:endParaRPr lang="de-DE" sz="1800" b="1" dirty="0">
              <a:solidFill>
                <a:srgbClr val="000000"/>
              </a:solidFill>
            </a:endParaRPr>
          </a:p>
          <a:p>
            <a:pPr>
              <a:defRPr/>
            </a:pPr>
            <a:r>
              <a:rPr lang="de-DE" sz="1400" dirty="0">
                <a:solidFill>
                  <a:srgbClr val="000000"/>
                </a:solidFill>
                <a:latin typeface="Consolas" panose="020B0609020204030204" pitchFamily="49" charset="0"/>
                <a:cs typeface="Consolas" panose="020B0609020204030204" pitchFamily="49" charset="0"/>
              </a:rPr>
              <a:t>#</a:t>
            </a:r>
            <a:r>
              <a:rPr lang="de-DE" sz="1400" dirty="0" err="1">
                <a:solidFill>
                  <a:srgbClr val="000000"/>
                </a:solidFill>
                <a:latin typeface="Consolas" panose="020B0609020204030204" pitchFamily="49" charset="0"/>
                <a:cs typeface="Consolas" panose="020B0609020204030204" pitchFamily="49" charset="0"/>
              </a:rPr>
              <a:t>include</a:t>
            </a:r>
            <a:r>
              <a:rPr lang="de-DE" sz="1400" dirty="0">
                <a:solidFill>
                  <a:srgbClr val="000000"/>
                </a:solidFill>
                <a:latin typeface="Consolas" panose="020B0609020204030204" pitchFamily="49" charset="0"/>
                <a:cs typeface="Consolas" panose="020B0609020204030204" pitchFamily="49" charset="0"/>
              </a:rPr>
              <a:t> &lt;</a:t>
            </a:r>
            <a:r>
              <a:rPr lang="de-DE" sz="1400" dirty="0" err="1">
                <a:solidFill>
                  <a:srgbClr val="000000"/>
                </a:solidFill>
                <a:latin typeface="Consolas" panose="020B0609020204030204" pitchFamily="49" charset="0"/>
                <a:cs typeface="Consolas" panose="020B0609020204030204" pitchFamily="49" charset="0"/>
              </a:rPr>
              <a:t>stdio.h</a:t>
            </a:r>
            <a:r>
              <a:rPr lang="de-DE" sz="1400" dirty="0">
                <a:solidFill>
                  <a:srgbClr val="000000"/>
                </a:solidFill>
                <a:latin typeface="Consolas" panose="020B0609020204030204" pitchFamily="49" charset="0"/>
                <a:cs typeface="Consolas" panose="020B0609020204030204" pitchFamily="49" charset="0"/>
              </a:rPr>
              <a:t>&gt;</a:t>
            </a:r>
          </a:p>
          <a:p>
            <a:pPr>
              <a:defRPr/>
            </a:pPr>
            <a:r>
              <a:rPr lang="de-DE" sz="1400" dirty="0">
                <a:solidFill>
                  <a:srgbClr val="000000"/>
                </a:solidFill>
                <a:latin typeface="Consolas" panose="020B0609020204030204" pitchFamily="49" charset="0"/>
                <a:cs typeface="Consolas" panose="020B0609020204030204" pitchFamily="49" charset="0"/>
              </a:rPr>
              <a:t>main() {</a:t>
            </a:r>
          </a:p>
          <a:p>
            <a:pPr>
              <a:defRPr/>
            </a:pPr>
            <a:r>
              <a:rPr lang="de-DE" sz="1400" dirty="0">
                <a:solidFill>
                  <a:srgbClr val="000000"/>
                </a:solidFill>
                <a:latin typeface="Consolas" panose="020B0609020204030204" pitchFamily="49" charset="0"/>
                <a:cs typeface="Consolas" panose="020B0609020204030204" pitchFamily="49" charset="0"/>
              </a:rPr>
              <a:t>  	 int n, n1;</a:t>
            </a:r>
          </a:p>
          <a:p>
            <a:pPr>
              <a:defRPr/>
            </a:pPr>
            <a:r>
              <a:rPr lang="de-DE" sz="1400" dirty="0">
                <a:solidFill>
                  <a:srgbClr val="000000"/>
                </a:solidFill>
                <a:latin typeface="Consolas" panose="020B0609020204030204" pitchFamily="49" charset="0"/>
                <a:cs typeface="Consolas" panose="020B0609020204030204" pitchFamily="49" charset="0"/>
              </a:rPr>
              <a:t>  	 printf("Zahl? ");</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a:solidFill>
                  <a:srgbClr val="000000"/>
                </a:solidFill>
                <a:latin typeface="Consolas" panose="020B0609020204030204" pitchFamily="49" charset="0"/>
                <a:cs typeface="Consolas" panose="020B0609020204030204" pitchFamily="49" charset="0"/>
              </a:rPr>
              <a:t>scanf</a:t>
            </a:r>
            <a:r>
              <a:rPr lang="de-DE" sz="1400" dirty="0">
                <a:solidFill>
                  <a:srgbClr val="000000"/>
                </a:solidFill>
                <a:latin typeface="Consolas" panose="020B0609020204030204" pitchFamily="49" charset="0"/>
                <a:cs typeface="Consolas" panose="020B0609020204030204" pitchFamily="49" charset="0"/>
              </a:rPr>
              <a:t>("%</a:t>
            </a:r>
            <a:r>
              <a:rPr lang="de-DE" sz="1400" dirty="0" err="1">
                <a:solidFill>
                  <a:srgbClr val="000000"/>
                </a:solidFill>
                <a:latin typeface="Consolas" panose="020B0609020204030204" pitchFamily="49" charset="0"/>
                <a:cs typeface="Consolas" panose="020B0609020204030204" pitchFamily="49" charset="0"/>
              </a:rPr>
              <a:t>d",&amp;n</a:t>
            </a:r>
            <a:r>
              <a:rPr lang="de-DE" sz="1400" dirty="0" smtClean="0">
                <a:solidFill>
                  <a:srgbClr val="000000"/>
                </a:solidFill>
                <a:latin typeface="Consolas" panose="020B0609020204030204" pitchFamily="49" charset="0"/>
                <a:cs typeface="Consolas" panose="020B0609020204030204" pitchFamily="49" charset="0"/>
              </a:rPr>
              <a:t>);	/* Eingabe der Dezimalzahl */</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printf("%d[10] = ",n</a:t>
            </a:r>
            <a:r>
              <a:rPr lang="de-DE" sz="1400" dirty="0" smtClean="0">
                <a:solidFill>
                  <a:srgbClr val="000000"/>
                </a:solidFill>
                <a:latin typeface="Consolas" panose="020B0609020204030204" pitchFamily="49" charset="0"/>
                <a:cs typeface="Consolas" panose="020B0609020204030204" pitchFamily="49" charset="0"/>
              </a:rPr>
              <a:t>); /* Ausgabe der Dezimalzahl */</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a:solidFill>
                  <a:srgbClr val="000000"/>
                </a:solidFill>
                <a:latin typeface="Consolas" panose="020B0609020204030204" pitchFamily="49" charset="0"/>
                <a:cs typeface="Consolas" panose="020B0609020204030204" pitchFamily="49" charset="0"/>
              </a:rPr>
              <a:t>while</a:t>
            </a:r>
            <a:r>
              <a:rPr lang="de-DE" sz="1400" dirty="0">
                <a:solidFill>
                  <a:srgbClr val="000000"/>
                </a:solidFill>
                <a:latin typeface="Consolas" panose="020B0609020204030204" pitchFamily="49" charset="0"/>
                <a:cs typeface="Consolas" panose="020B0609020204030204" pitchFamily="49" charset="0"/>
              </a:rPr>
              <a:t>(n &gt; 0) </a:t>
            </a:r>
            <a:r>
              <a:rPr lang="de-DE" sz="1400" dirty="0" smtClean="0">
                <a:solidFill>
                  <a:srgbClr val="000000"/>
                </a:solidFill>
                <a:latin typeface="Consolas" panose="020B0609020204030204" pitchFamily="49" charset="0"/>
                <a:cs typeface="Consolas" panose="020B0609020204030204" pitchFamily="49" charset="0"/>
              </a:rPr>
              <a:t>{ /* Solange Konvertierung nicht beendet */</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n1 = n/2;</a:t>
            </a:r>
          </a:p>
          <a:p>
            <a:pPr>
              <a:defRPr/>
            </a:pPr>
            <a:r>
              <a:rPr lang="de-DE" sz="1400" dirty="0">
                <a:solidFill>
                  <a:srgbClr val="000000"/>
                </a:solidFill>
                <a:latin typeface="Consolas" panose="020B0609020204030204" pitchFamily="49" charset="0"/>
                <a:cs typeface="Consolas" panose="020B0609020204030204" pitchFamily="49" charset="0"/>
              </a:rPr>
              <a:t>    	   printf("%</a:t>
            </a:r>
            <a:r>
              <a:rPr lang="de-DE" sz="1400" dirty="0" err="1">
                <a:solidFill>
                  <a:srgbClr val="000000"/>
                </a:solidFill>
                <a:latin typeface="Consolas" panose="020B0609020204030204" pitchFamily="49" charset="0"/>
                <a:cs typeface="Consolas" panose="020B0609020204030204" pitchFamily="49" charset="0"/>
              </a:rPr>
              <a:t>d",n</a:t>
            </a:r>
            <a:r>
              <a:rPr lang="de-DE" sz="1400" dirty="0">
                <a:solidFill>
                  <a:srgbClr val="000000"/>
                </a:solidFill>
                <a:latin typeface="Consolas" panose="020B0609020204030204" pitchFamily="49" charset="0"/>
                <a:cs typeface="Consolas" panose="020B0609020204030204" pitchFamily="49" charset="0"/>
              </a:rPr>
              <a:t> - 2*n1</a:t>
            </a:r>
            <a:r>
              <a:rPr lang="de-DE" sz="1400" dirty="0" smtClean="0">
                <a:solidFill>
                  <a:srgbClr val="000000"/>
                </a:solidFill>
                <a:latin typeface="Consolas" panose="020B0609020204030204" pitchFamily="49" charset="0"/>
                <a:cs typeface="Consolas" panose="020B0609020204030204" pitchFamily="49" charset="0"/>
              </a:rPr>
              <a:t>); /* Ausgabe der </a:t>
            </a:r>
            <a:r>
              <a:rPr lang="de-DE" sz="1400" dirty="0" err="1" smtClean="0">
                <a:solidFill>
                  <a:srgbClr val="000000"/>
                </a:solidFill>
                <a:latin typeface="Consolas" panose="020B0609020204030204" pitchFamily="49" charset="0"/>
                <a:cs typeface="Consolas" panose="020B0609020204030204" pitchFamily="49" charset="0"/>
              </a:rPr>
              <a:t>binaeren</a:t>
            </a:r>
            <a:r>
              <a:rPr lang="de-DE" sz="1400" dirty="0" smtClean="0">
                <a:solidFill>
                  <a:srgbClr val="000000"/>
                </a:solidFill>
                <a:latin typeface="Consolas" panose="020B0609020204030204" pitchFamily="49" charset="0"/>
                <a:cs typeface="Consolas" panose="020B0609020204030204" pitchFamily="49" charset="0"/>
              </a:rPr>
              <a:t> Ziffer */</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n = </a:t>
            </a:r>
            <a:r>
              <a:rPr lang="de-DE" sz="1400" dirty="0" smtClean="0">
                <a:solidFill>
                  <a:srgbClr val="000000"/>
                </a:solidFill>
                <a:latin typeface="Consolas" panose="020B0609020204030204" pitchFamily="49" charset="0"/>
                <a:cs typeface="Consolas" panose="020B0609020204030204" pitchFamily="49" charset="0"/>
              </a:rPr>
              <a:t>n1;</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a:t>
            </a:r>
          </a:p>
          <a:p>
            <a:pPr>
              <a:defRPr/>
            </a:pPr>
            <a:r>
              <a:rPr lang="de-DE" sz="1400" dirty="0">
                <a:solidFill>
                  <a:srgbClr val="000000"/>
                </a:solidFill>
                <a:latin typeface="Consolas" panose="020B0609020204030204" pitchFamily="49" charset="0"/>
                <a:cs typeface="Consolas" panose="020B0609020204030204" pitchFamily="49" charset="0"/>
              </a:rPr>
              <a:t>       printf("[2]\n");</a:t>
            </a:r>
          </a:p>
          <a:p>
            <a:pPr>
              <a:defRPr/>
            </a:pPr>
            <a:r>
              <a:rPr lang="de-DE" sz="14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26182066"/>
      </p:ext>
    </p:extLst>
  </p:cSld>
  <p:clrMapOvr>
    <a:masterClrMapping/>
  </p:clrMapOvr>
  <p:transition>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7</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5047536"/>
          </a:xfrm>
          <a:prstGeom prst="rect">
            <a:avLst/>
          </a:prstGeom>
          <a:noFill/>
          <a:ln w="12700" cap="sq">
            <a:noFill/>
            <a:miter lim="800000"/>
            <a:headEnd type="none" w="sm" len="sm"/>
            <a:tailEnd type="none" w="sm" len="sm"/>
          </a:ln>
          <a:effectLst/>
        </p:spPr>
        <p:txBody>
          <a:bodyPr>
            <a:spAutoFit/>
          </a:bodyPr>
          <a:lstStyle/>
          <a:p>
            <a:pPr>
              <a:defRPr/>
            </a:pPr>
            <a:r>
              <a:rPr lang="de-DE" sz="1400" b="1" dirty="0" smtClean="0">
                <a:solidFill>
                  <a:srgbClr val="000000"/>
                </a:solidFill>
                <a:latin typeface="+mn-lt"/>
                <a:cs typeface="Consolas" panose="020B0609020204030204" pitchFamily="49" charset="0"/>
              </a:rPr>
              <a:t>Alternative Berechnung mit % - Operator </a:t>
            </a:r>
          </a:p>
          <a:p>
            <a:pPr>
              <a:defRPr/>
            </a:pPr>
            <a:r>
              <a:rPr lang="de-DE" sz="1400" dirty="0" smtClean="0">
                <a:solidFill>
                  <a:srgbClr val="000000"/>
                </a:solidFill>
                <a:latin typeface="Consolas" panose="020B0609020204030204" pitchFamily="49" charset="0"/>
                <a:cs typeface="Consolas" panose="020B0609020204030204" pitchFamily="49" charset="0"/>
              </a:rPr>
              <a:t>#</a:t>
            </a:r>
            <a:r>
              <a:rPr lang="de-DE" sz="1400" dirty="0" err="1" smtClean="0">
                <a:solidFill>
                  <a:srgbClr val="000000"/>
                </a:solidFill>
                <a:latin typeface="Consolas" panose="020B0609020204030204" pitchFamily="49" charset="0"/>
                <a:cs typeface="Consolas" panose="020B0609020204030204" pitchFamily="49" charset="0"/>
              </a:rPr>
              <a:t>include</a:t>
            </a:r>
            <a:r>
              <a:rPr lang="de-DE" sz="1400" dirty="0" smtClean="0">
                <a:solidFill>
                  <a:srgbClr val="000000"/>
                </a:solidFill>
                <a:latin typeface="Consolas" panose="020B0609020204030204" pitchFamily="49" charset="0"/>
                <a:cs typeface="Consolas" panose="020B0609020204030204" pitchFamily="49" charset="0"/>
              </a:rPr>
              <a:t> </a:t>
            </a:r>
            <a:r>
              <a:rPr lang="de-DE" sz="1400" dirty="0">
                <a:solidFill>
                  <a:srgbClr val="000000"/>
                </a:solidFill>
                <a:latin typeface="Consolas" panose="020B0609020204030204" pitchFamily="49" charset="0"/>
                <a:cs typeface="Consolas" panose="020B0609020204030204" pitchFamily="49" charset="0"/>
              </a:rPr>
              <a:t>&lt;</a:t>
            </a:r>
            <a:r>
              <a:rPr lang="de-DE" sz="1400" dirty="0" err="1">
                <a:solidFill>
                  <a:srgbClr val="000000"/>
                </a:solidFill>
                <a:latin typeface="Consolas" panose="020B0609020204030204" pitchFamily="49" charset="0"/>
                <a:cs typeface="Consolas" panose="020B0609020204030204" pitchFamily="49" charset="0"/>
              </a:rPr>
              <a:t>stdio.h</a:t>
            </a:r>
            <a:r>
              <a:rPr lang="de-DE" sz="1400" dirty="0">
                <a:solidFill>
                  <a:srgbClr val="000000"/>
                </a:solidFill>
                <a:latin typeface="Consolas" panose="020B0609020204030204" pitchFamily="49" charset="0"/>
                <a:cs typeface="Consolas" panose="020B0609020204030204" pitchFamily="49" charset="0"/>
              </a:rPr>
              <a:t>&gt;</a:t>
            </a:r>
          </a:p>
          <a:p>
            <a:pPr>
              <a:defRPr/>
            </a:pPr>
            <a:r>
              <a:rPr lang="de-DE" sz="1400" dirty="0">
                <a:solidFill>
                  <a:srgbClr val="000000"/>
                </a:solidFill>
                <a:latin typeface="Consolas" panose="020B0609020204030204" pitchFamily="49" charset="0"/>
                <a:cs typeface="Consolas" panose="020B0609020204030204" pitchFamily="49" charset="0"/>
              </a:rPr>
              <a:t>main() {	</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int </a:t>
            </a:r>
            <a:r>
              <a:rPr lang="de-DE" sz="1400" dirty="0">
                <a:solidFill>
                  <a:srgbClr val="000000"/>
                </a:solidFill>
                <a:latin typeface="Consolas" panose="020B0609020204030204" pitchFamily="49" charset="0"/>
                <a:cs typeface="Consolas" panose="020B0609020204030204" pitchFamily="49" charset="0"/>
              </a:rPr>
              <a:t>n;</a:t>
            </a:r>
          </a:p>
          <a:p>
            <a:pPr>
              <a:defRPr/>
            </a:pPr>
            <a:r>
              <a:rPr lang="de-DE" sz="1400" dirty="0" smtClean="0">
                <a:solidFill>
                  <a:srgbClr val="000000"/>
                </a:solidFill>
                <a:latin typeface="Consolas" panose="020B0609020204030204" pitchFamily="49" charset="0"/>
                <a:cs typeface="Consolas" panose="020B0609020204030204" pitchFamily="49" charset="0"/>
              </a:rPr>
              <a:t>	printf</a:t>
            </a:r>
            <a:r>
              <a:rPr lang="de-DE" sz="1400" dirty="0">
                <a:solidFill>
                  <a:srgbClr val="000000"/>
                </a:solidFill>
                <a:latin typeface="Consolas" panose="020B0609020204030204" pitchFamily="49" charset="0"/>
                <a:cs typeface="Consolas" panose="020B0609020204030204" pitchFamily="49" charset="0"/>
              </a:rPr>
              <a:t>("Zahl? ");</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scanf</a:t>
            </a:r>
            <a:r>
              <a:rPr lang="de-DE" sz="1400" dirty="0">
                <a:solidFill>
                  <a:srgbClr val="000000"/>
                </a:solidFill>
                <a:latin typeface="Consolas" panose="020B0609020204030204" pitchFamily="49" charset="0"/>
                <a:cs typeface="Consolas" panose="020B0609020204030204" pitchFamily="49" charset="0"/>
              </a:rPr>
              <a:t>("%</a:t>
            </a:r>
            <a:r>
              <a:rPr lang="de-DE" sz="1400" dirty="0" err="1">
                <a:solidFill>
                  <a:srgbClr val="000000"/>
                </a:solidFill>
                <a:latin typeface="Consolas" panose="020B0609020204030204" pitchFamily="49" charset="0"/>
                <a:cs typeface="Consolas" panose="020B0609020204030204" pitchFamily="49" charset="0"/>
              </a:rPr>
              <a:t>d",&amp;n</a:t>
            </a:r>
            <a:r>
              <a:rPr lang="de-DE" sz="1400" dirty="0">
                <a:solidFill>
                  <a:srgbClr val="000000"/>
                </a:solidFill>
                <a:latin typeface="Consolas" panose="020B0609020204030204" pitchFamily="49" charset="0"/>
                <a:cs typeface="Consolas" panose="020B0609020204030204" pitchFamily="49" charset="0"/>
              </a:rPr>
              <a:t>);</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while</a:t>
            </a:r>
            <a:r>
              <a:rPr lang="de-DE" sz="1400" dirty="0" smtClean="0">
                <a:solidFill>
                  <a:srgbClr val="000000"/>
                </a:solidFill>
                <a:latin typeface="Consolas" panose="020B0609020204030204" pitchFamily="49" charset="0"/>
                <a:cs typeface="Consolas" panose="020B0609020204030204" pitchFamily="49" charset="0"/>
              </a:rPr>
              <a:t>(n&gt;0) </a:t>
            </a:r>
            <a:r>
              <a:rPr lang="de-DE" sz="1400" dirty="0">
                <a:solidFill>
                  <a:srgbClr val="000000"/>
                </a:solidFill>
                <a:latin typeface="Consolas" panose="020B0609020204030204" pitchFamily="49" charset="0"/>
                <a:cs typeface="Consolas" panose="020B0609020204030204" pitchFamily="49" charset="0"/>
              </a:rPr>
              <a:t>{</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	printf</a:t>
            </a:r>
            <a:r>
              <a:rPr lang="de-DE" sz="1400" dirty="0">
                <a:solidFill>
                  <a:srgbClr val="000000"/>
                </a:solidFill>
                <a:latin typeface="Consolas" panose="020B0609020204030204" pitchFamily="49" charset="0"/>
                <a:cs typeface="Consolas" panose="020B0609020204030204" pitchFamily="49" charset="0"/>
              </a:rPr>
              <a:t>("%1d",n%2);</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n=n/2</a:t>
            </a:r>
            <a:r>
              <a:rPr lang="de-DE" sz="1400" dirty="0">
                <a:solidFill>
                  <a:srgbClr val="000000"/>
                </a:solidFill>
                <a:latin typeface="Consolas" panose="020B0609020204030204" pitchFamily="49" charset="0"/>
                <a:cs typeface="Consolas" panose="020B0609020204030204" pitchFamily="49" charset="0"/>
              </a:rPr>
              <a:t>;</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smtClean="0">
                <a:solidFill>
                  <a:srgbClr val="000000"/>
                </a:solidFill>
                <a:latin typeface="Consolas" panose="020B0609020204030204" pitchFamily="49" charset="0"/>
                <a:cs typeface="Consolas" panose="020B0609020204030204" pitchFamily="49" charset="0"/>
              </a:rPr>
              <a:t>	printf</a:t>
            </a:r>
            <a:r>
              <a:rPr lang="de-DE" sz="1400" dirty="0">
                <a:solidFill>
                  <a:srgbClr val="000000"/>
                </a:solidFill>
                <a:latin typeface="Consolas" panose="020B0609020204030204" pitchFamily="49" charset="0"/>
                <a:cs typeface="Consolas" panose="020B0609020204030204" pitchFamily="49" charset="0"/>
              </a:rPr>
              <a:t>("[2]\n");</a:t>
            </a:r>
          </a:p>
          <a:p>
            <a:pPr>
              <a:defRPr/>
            </a:pPr>
            <a:r>
              <a:rPr lang="de-DE" sz="1400" dirty="0" smtClean="0">
                <a:solidFill>
                  <a:srgbClr val="000000"/>
                </a:solidFill>
                <a:latin typeface="Consolas" panose="020B0609020204030204" pitchFamily="49" charset="0"/>
                <a:cs typeface="Consolas" panose="020B0609020204030204" pitchFamily="49" charset="0"/>
              </a:rPr>
              <a:t>}</a:t>
            </a:r>
          </a:p>
          <a:p>
            <a:pPr>
              <a:defRPr/>
            </a:pPr>
            <a:r>
              <a:rPr lang="de-DE" sz="1400" b="1" dirty="0" smtClean="0">
                <a:solidFill>
                  <a:srgbClr val="000000"/>
                </a:solidFill>
                <a:latin typeface="Consolas" panose="020B0609020204030204" pitchFamily="49" charset="0"/>
                <a:cs typeface="Consolas" panose="020B0609020204030204" pitchFamily="49" charset="0"/>
              </a:rPr>
              <a:t>______________________________________________________________________________</a:t>
            </a:r>
            <a:endParaRPr lang="de-DE" sz="1400" b="1" dirty="0">
              <a:solidFill>
                <a:srgbClr val="000000"/>
              </a:solidFill>
              <a:latin typeface="Consolas" panose="020B0609020204030204" pitchFamily="49" charset="0"/>
              <a:cs typeface="Consolas" panose="020B0609020204030204" pitchFamily="49" charset="0"/>
            </a:endParaRPr>
          </a:p>
          <a:p>
            <a:pPr>
              <a:defRPr/>
            </a:pPr>
            <a:r>
              <a:rPr lang="de-DE" sz="1400" b="1" dirty="0">
                <a:solidFill>
                  <a:srgbClr val="000000"/>
                </a:solidFill>
                <a:latin typeface="+mn-lt"/>
                <a:cs typeface="Consolas" panose="020B0609020204030204" pitchFamily="49" charset="0"/>
              </a:rPr>
              <a:t>oder kürzer mit </a:t>
            </a:r>
            <a:r>
              <a:rPr lang="de-DE" sz="1400" b="1" dirty="0" err="1">
                <a:solidFill>
                  <a:srgbClr val="000000"/>
                </a:solidFill>
                <a:latin typeface="+mn-lt"/>
                <a:cs typeface="Consolas" panose="020B0609020204030204" pitchFamily="49" charset="0"/>
              </a:rPr>
              <a:t>for</a:t>
            </a:r>
            <a:r>
              <a:rPr lang="de-DE" sz="1400" b="1" dirty="0">
                <a:solidFill>
                  <a:srgbClr val="000000"/>
                </a:solidFill>
                <a:latin typeface="+mn-lt"/>
                <a:cs typeface="Consolas" panose="020B0609020204030204" pitchFamily="49" charset="0"/>
              </a:rPr>
              <a:t>-Schleife:</a:t>
            </a:r>
          </a:p>
          <a:p>
            <a:pPr>
              <a:defRPr/>
            </a:pPr>
            <a:r>
              <a:rPr lang="de-DE" sz="1400" dirty="0">
                <a:solidFill>
                  <a:srgbClr val="000000"/>
                </a:solidFill>
                <a:latin typeface="Consolas" panose="020B0609020204030204" pitchFamily="49" charset="0"/>
                <a:cs typeface="Consolas" panose="020B0609020204030204" pitchFamily="49" charset="0"/>
              </a:rPr>
              <a:t>#</a:t>
            </a:r>
            <a:r>
              <a:rPr lang="de-DE" sz="1400" dirty="0" err="1">
                <a:solidFill>
                  <a:srgbClr val="000000"/>
                </a:solidFill>
                <a:latin typeface="Consolas" panose="020B0609020204030204" pitchFamily="49" charset="0"/>
                <a:cs typeface="Consolas" panose="020B0609020204030204" pitchFamily="49" charset="0"/>
              </a:rPr>
              <a:t>include</a:t>
            </a:r>
            <a:r>
              <a:rPr lang="de-DE" sz="1400" dirty="0">
                <a:solidFill>
                  <a:srgbClr val="000000"/>
                </a:solidFill>
                <a:latin typeface="Consolas" panose="020B0609020204030204" pitchFamily="49" charset="0"/>
                <a:cs typeface="Consolas" panose="020B0609020204030204" pitchFamily="49" charset="0"/>
              </a:rPr>
              <a:t> &lt;</a:t>
            </a:r>
            <a:r>
              <a:rPr lang="de-DE" sz="1400" dirty="0" err="1">
                <a:solidFill>
                  <a:srgbClr val="000000"/>
                </a:solidFill>
                <a:latin typeface="Consolas" panose="020B0609020204030204" pitchFamily="49" charset="0"/>
                <a:cs typeface="Consolas" panose="020B0609020204030204" pitchFamily="49" charset="0"/>
              </a:rPr>
              <a:t>stdio.h</a:t>
            </a:r>
            <a:r>
              <a:rPr lang="de-DE" sz="1400" dirty="0">
                <a:solidFill>
                  <a:srgbClr val="000000"/>
                </a:solidFill>
                <a:latin typeface="Consolas" panose="020B0609020204030204" pitchFamily="49" charset="0"/>
                <a:cs typeface="Consolas" panose="020B0609020204030204" pitchFamily="49" charset="0"/>
              </a:rPr>
              <a:t>&gt;</a:t>
            </a:r>
          </a:p>
          <a:p>
            <a:pPr>
              <a:defRPr/>
            </a:pPr>
            <a:r>
              <a:rPr lang="de-DE" sz="1400" dirty="0" smtClean="0">
                <a:solidFill>
                  <a:srgbClr val="000000"/>
                </a:solidFill>
                <a:latin typeface="Consolas" panose="020B0609020204030204" pitchFamily="49" charset="0"/>
                <a:cs typeface="Consolas" panose="020B0609020204030204" pitchFamily="49" charset="0"/>
              </a:rPr>
              <a:t>	main</a:t>
            </a:r>
            <a:r>
              <a:rPr lang="de-DE" sz="1400" dirty="0">
                <a:solidFill>
                  <a:srgbClr val="000000"/>
                </a:solidFill>
                <a:latin typeface="Consolas" panose="020B0609020204030204" pitchFamily="49" charset="0"/>
                <a:cs typeface="Consolas" panose="020B0609020204030204" pitchFamily="49" charset="0"/>
              </a:rPr>
              <a:t>() {	</a:t>
            </a:r>
          </a:p>
          <a:p>
            <a:pPr>
              <a:defRPr/>
            </a:pPr>
            <a:r>
              <a:rPr lang="de-DE" sz="1400" dirty="0" smtClean="0">
                <a:solidFill>
                  <a:srgbClr val="000000"/>
                </a:solidFill>
                <a:latin typeface="Consolas" panose="020B0609020204030204" pitchFamily="49" charset="0"/>
                <a:cs typeface="Consolas" panose="020B0609020204030204" pitchFamily="49" charset="0"/>
              </a:rPr>
              <a:t>	int </a:t>
            </a:r>
            <a:r>
              <a:rPr lang="de-DE" sz="1400" dirty="0">
                <a:solidFill>
                  <a:srgbClr val="000000"/>
                </a:solidFill>
                <a:latin typeface="Consolas" panose="020B0609020204030204" pitchFamily="49" charset="0"/>
                <a:cs typeface="Consolas" panose="020B0609020204030204" pitchFamily="49" charset="0"/>
              </a:rPr>
              <a:t>n, i;</a:t>
            </a:r>
          </a:p>
          <a:p>
            <a:pPr>
              <a:defRPr/>
            </a:pPr>
            <a:r>
              <a:rPr lang="de-DE" sz="1400" dirty="0" smtClean="0">
                <a:solidFill>
                  <a:srgbClr val="000000"/>
                </a:solidFill>
                <a:latin typeface="Consolas" panose="020B0609020204030204" pitchFamily="49" charset="0"/>
                <a:cs typeface="Consolas" panose="020B0609020204030204" pitchFamily="49" charset="0"/>
              </a:rPr>
              <a:t>	printf</a:t>
            </a:r>
            <a:r>
              <a:rPr lang="de-DE" sz="1400" dirty="0">
                <a:solidFill>
                  <a:srgbClr val="000000"/>
                </a:solidFill>
                <a:latin typeface="Consolas" panose="020B0609020204030204" pitchFamily="49" charset="0"/>
                <a:cs typeface="Consolas" panose="020B0609020204030204" pitchFamily="49" charset="0"/>
              </a:rPr>
              <a:t>("Zahl? ");</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scanf</a:t>
            </a:r>
            <a:r>
              <a:rPr lang="de-DE" sz="1400" dirty="0">
                <a:solidFill>
                  <a:srgbClr val="000000"/>
                </a:solidFill>
                <a:latin typeface="Consolas" panose="020B0609020204030204" pitchFamily="49" charset="0"/>
                <a:cs typeface="Consolas" panose="020B0609020204030204" pitchFamily="49" charset="0"/>
              </a:rPr>
              <a:t>("%</a:t>
            </a:r>
            <a:r>
              <a:rPr lang="de-DE" sz="1400" dirty="0" err="1">
                <a:solidFill>
                  <a:srgbClr val="000000"/>
                </a:solidFill>
                <a:latin typeface="Consolas" panose="020B0609020204030204" pitchFamily="49" charset="0"/>
                <a:cs typeface="Consolas" panose="020B0609020204030204" pitchFamily="49" charset="0"/>
              </a:rPr>
              <a:t>d",&amp;n</a:t>
            </a:r>
            <a:r>
              <a:rPr lang="de-DE" sz="1400" dirty="0">
                <a:solidFill>
                  <a:srgbClr val="000000"/>
                </a:solidFill>
                <a:latin typeface="Consolas" panose="020B0609020204030204" pitchFamily="49" charset="0"/>
                <a:cs typeface="Consolas" panose="020B0609020204030204" pitchFamily="49" charset="0"/>
              </a:rPr>
              <a:t>);</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smtClean="0">
                <a:solidFill>
                  <a:srgbClr val="000000"/>
                </a:solidFill>
                <a:latin typeface="Consolas" panose="020B0609020204030204" pitchFamily="49" charset="0"/>
                <a:cs typeface="Consolas" panose="020B0609020204030204" pitchFamily="49" charset="0"/>
              </a:rPr>
              <a:t>for</a:t>
            </a:r>
            <a:r>
              <a:rPr lang="de-DE" sz="1400" dirty="0" smtClean="0">
                <a:solidFill>
                  <a:srgbClr val="000000"/>
                </a:solidFill>
                <a:latin typeface="Consolas" panose="020B0609020204030204" pitchFamily="49" charset="0"/>
                <a:cs typeface="Consolas" panose="020B0609020204030204" pitchFamily="49" charset="0"/>
              </a:rPr>
              <a:t>(i=</a:t>
            </a:r>
            <a:r>
              <a:rPr lang="de-DE" sz="1400" dirty="0" err="1" smtClean="0">
                <a:solidFill>
                  <a:srgbClr val="000000"/>
                </a:solidFill>
                <a:latin typeface="Consolas" panose="020B0609020204030204" pitchFamily="49" charset="0"/>
                <a:cs typeface="Consolas" panose="020B0609020204030204" pitchFamily="49" charset="0"/>
              </a:rPr>
              <a:t>n;i</a:t>
            </a:r>
            <a:r>
              <a:rPr lang="de-DE" sz="1400" dirty="0" smtClean="0">
                <a:solidFill>
                  <a:srgbClr val="000000"/>
                </a:solidFill>
                <a:latin typeface="Consolas" panose="020B0609020204030204" pitchFamily="49" charset="0"/>
                <a:cs typeface="Consolas" panose="020B0609020204030204" pitchFamily="49" charset="0"/>
              </a:rPr>
              <a:t>&gt;0;i=i/2</a:t>
            </a: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 </a:t>
            </a:r>
            <a:r>
              <a:rPr lang="de-DE" sz="1400" dirty="0" err="1">
                <a:solidFill>
                  <a:srgbClr val="000000"/>
                </a:solidFill>
                <a:latin typeface="Consolas" panose="020B0609020204030204" pitchFamily="49" charset="0"/>
                <a:cs typeface="Consolas" panose="020B0609020204030204" pitchFamily="49" charset="0"/>
              </a:rPr>
              <a:t>moeglich</a:t>
            </a:r>
            <a:r>
              <a:rPr lang="de-DE" sz="1400" dirty="0">
                <a:solidFill>
                  <a:srgbClr val="000000"/>
                </a:solidFill>
                <a:latin typeface="Consolas" panose="020B0609020204030204" pitchFamily="49" charset="0"/>
                <a:cs typeface="Consolas" panose="020B0609020204030204" pitchFamily="49" charset="0"/>
              </a:rPr>
              <a:t> auch </a:t>
            </a:r>
            <a:r>
              <a:rPr lang="de-DE" sz="1400" dirty="0" err="1">
                <a:solidFill>
                  <a:srgbClr val="000000"/>
                </a:solidFill>
                <a:latin typeface="Consolas" panose="020B0609020204030204" pitchFamily="49" charset="0"/>
                <a:cs typeface="Consolas" panose="020B0609020204030204" pitchFamily="49" charset="0"/>
              </a:rPr>
              <a:t>for</a:t>
            </a:r>
            <a:r>
              <a:rPr lang="de-DE" sz="1400" dirty="0">
                <a:solidFill>
                  <a:srgbClr val="000000"/>
                </a:solidFill>
                <a:latin typeface="Consolas" panose="020B0609020204030204" pitchFamily="49" charset="0"/>
                <a:cs typeface="Consolas" panose="020B0609020204030204" pitchFamily="49" charset="0"/>
              </a:rPr>
              <a:t>(;n&gt;0;n=n/2) und dann </a:t>
            </a:r>
            <a:r>
              <a:rPr lang="de-DE" sz="1400" dirty="0" smtClean="0">
                <a:solidFill>
                  <a:srgbClr val="000000"/>
                </a:solidFill>
                <a:latin typeface="Consolas" panose="020B0609020204030204" pitchFamily="49" charset="0"/>
                <a:cs typeface="Consolas" panose="020B0609020204030204" pitchFamily="49" charset="0"/>
              </a:rPr>
              <a:t>n%2 */  </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	printf</a:t>
            </a:r>
            <a:r>
              <a:rPr lang="de-DE" sz="1400" dirty="0">
                <a:solidFill>
                  <a:srgbClr val="000000"/>
                </a:solidFill>
                <a:latin typeface="Consolas" panose="020B0609020204030204" pitchFamily="49" charset="0"/>
                <a:cs typeface="Consolas" panose="020B0609020204030204" pitchFamily="49" charset="0"/>
              </a:rPr>
              <a:t>("%1d",i%2);</a:t>
            </a:r>
          </a:p>
          <a:p>
            <a:pPr>
              <a:defRPr/>
            </a:pPr>
            <a:r>
              <a:rPr lang="de-DE" sz="1400" dirty="0" smtClean="0">
                <a:solidFill>
                  <a:srgbClr val="000000"/>
                </a:solidFill>
                <a:latin typeface="Consolas" panose="020B0609020204030204" pitchFamily="49" charset="0"/>
                <a:cs typeface="Consolas" panose="020B0609020204030204" pitchFamily="49" charset="0"/>
              </a:rPr>
              <a:t>	printf</a:t>
            </a:r>
            <a:r>
              <a:rPr lang="de-DE" sz="1400" dirty="0">
                <a:solidFill>
                  <a:srgbClr val="000000"/>
                </a:solidFill>
                <a:latin typeface="Consolas" panose="020B0609020204030204" pitchFamily="49" charset="0"/>
                <a:cs typeface="Consolas" panose="020B0609020204030204" pitchFamily="49" charset="0"/>
              </a:rPr>
              <a:t>("[2]\n");</a:t>
            </a:r>
          </a:p>
          <a:p>
            <a:pPr>
              <a:defRPr/>
            </a:pPr>
            <a:r>
              <a:rPr lang="de-DE" sz="1400" dirty="0" smtClean="0">
                <a:solidFill>
                  <a:srgbClr val="000000"/>
                </a:solidFill>
                <a:latin typeface="Consolas" panose="020B0609020204030204" pitchFamily="49" charset="0"/>
                <a:cs typeface="Consolas" panose="020B0609020204030204" pitchFamily="49" charset="0"/>
              </a:rPr>
              <a:t>}</a:t>
            </a:r>
            <a:endParaRPr lang="de-DE" sz="140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97194094"/>
      </p:ext>
    </p:extLst>
  </p:cSld>
  <p:clrMapOvr>
    <a:masterClrMapping/>
  </p:clrMapOvr>
  <p:transition>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8</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 *</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4616648"/>
          </a:xfrm>
          <a:prstGeom prst="rect">
            <a:avLst/>
          </a:prstGeom>
          <a:noFill/>
          <a:ln w="12700" cap="sq">
            <a:noFill/>
            <a:miter lim="800000"/>
            <a:headEnd type="none" w="sm" len="sm"/>
            <a:tailEnd type="none" w="sm" len="sm"/>
          </a:ln>
          <a:effectLst/>
        </p:spPr>
        <p:txBody>
          <a:bodyPr>
            <a:spAutoFit/>
          </a:bodyPr>
          <a:lstStyle/>
          <a:p>
            <a:pPr>
              <a:defRPr/>
            </a:pPr>
            <a:r>
              <a:rPr lang="de-DE" sz="1400" b="1" dirty="0" smtClean="0">
                <a:solidFill>
                  <a:srgbClr val="FF0000"/>
                </a:solidFill>
                <a:latin typeface="+mn-lt"/>
                <a:cs typeface="Consolas" panose="020B0609020204030204" pitchFamily="49" charset="0"/>
              </a:rPr>
              <a:t>Beispiel - Korrekte Reihenfolge der binären Ziffern:</a:t>
            </a:r>
          </a:p>
          <a:p>
            <a:pPr>
              <a:defRPr/>
            </a:pPr>
            <a:r>
              <a:rPr lang="de-DE" sz="1400" dirty="0">
                <a:solidFill>
                  <a:srgbClr val="000000"/>
                </a:solidFill>
                <a:latin typeface="Consolas" panose="020B0609020204030204" pitchFamily="49" charset="0"/>
                <a:cs typeface="Consolas" panose="020B0609020204030204" pitchFamily="49" charset="0"/>
              </a:rPr>
              <a:t>#</a:t>
            </a:r>
            <a:r>
              <a:rPr lang="de-DE" sz="1400" dirty="0" err="1">
                <a:solidFill>
                  <a:srgbClr val="000000"/>
                </a:solidFill>
                <a:latin typeface="Consolas" panose="020B0609020204030204" pitchFamily="49" charset="0"/>
                <a:cs typeface="Consolas" panose="020B0609020204030204" pitchFamily="49" charset="0"/>
              </a:rPr>
              <a:t>include</a:t>
            </a:r>
            <a:r>
              <a:rPr lang="de-DE" sz="1400" dirty="0">
                <a:solidFill>
                  <a:srgbClr val="000000"/>
                </a:solidFill>
                <a:latin typeface="Consolas" panose="020B0609020204030204" pitchFamily="49" charset="0"/>
                <a:cs typeface="Consolas" panose="020B0609020204030204" pitchFamily="49" charset="0"/>
              </a:rPr>
              <a:t> &lt;</a:t>
            </a:r>
            <a:r>
              <a:rPr lang="de-DE" sz="1400" dirty="0" err="1">
                <a:solidFill>
                  <a:srgbClr val="000000"/>
                </a:solidFill>
                <a:latin typeface="Consolas" panose="020B0609020204030204" pitchFamily="49" charset="0"/>
                <a:cs typeface="Consolas" panose="020B0609020204030204" pitchFamily="49" charset="0"/>
              </a:rPr>
              <a:t>stdio.h</a:t>
            </a:r>
            <a:r>
              <a:rPr lang="de-DE" sz="1400" dirty="0">
                <a:solidFill>
                  <a:srgbClr val="000000"/>
                </a:solidFill>
                <a:latin typeface="Consolas" panose="020B0609020204030204" pitchFamily="49" charset="0"/>
                <a:cs typeface="Consolas" panose="020B0609020204030204" pitchFamily="49" charset="0"/>
              </a:rPr>
              <a:t>&gt;</a:t>
            </a:r>
          </a:p>
          <a:p>
            <a:pPr>
              <a:defRPr/>
            </a:pPr>
            <a:r>
              <a:rPr lang="de-DE" sz="1400" dirty="0">
                <a:solidFill>
                  <a:srgbClr val="000000"/>
                </a:solidFill>
                <a:latin typeface="Consolas" panose="020B0609020204030204" pitchFamily="49" charset="0"/>
                <a:cs typeface="Consolas" panose="020B0609020204030204" pitchFamily="49" charset="0"/>
              </a:rPr>
              <a:t>main() {	</a:t>
            </a:r>
          </a:p>
          <a:p>
            <a:pPr>
              <a:defRPr/>
            </a:pPr>
            <a:r>
              <a:rPr lang="de-DE" sz="1400" dirty="0">
                <a:solidFill>
                  <a:srgbClr val="000000"/>
                </a:solidFill>
                <a:latin typeface="Consolas" panose="020B0609020204030204" pitchFamily="49" charset="0"/>
                <a:cs typeface="Consolas" panose="020B0609020204030204" pitchFamily="49" charset="0"/>
              </a:rPr>
              <a:t>	int n, j, p;</a:t>
            </a:r>
          </a:p>
          <a:p>
            <a:pPr>
              <a:defRPr/>
            </a:pPr>
            <a:r>
              <a:rPr lang="de-DE" sz="1400" dirty="0">
                <a:solidFill>
                  <a:srgbClr val="000000"/>
                </a:solidFill>
                <a:latin typeface="Consolas" panose="020B0609020204030204" pitchFamily="49" charset="0"/>
                <a:cs typeface="Consolas" panose="020B0609020204030204" pitchFamily="49" charset="0"/>
              </a:rPr>
              <a:t>	printf("Zahl? ");</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a:solidFill>
                  <a:srgbClr val="000000"/>
                </a:solidFill>
                <a:latin typeface="Consolas" panose="020B0609020204030204" pitchFamily="49" charset="0"/>
                <a:cs typeface="Consolas" panose="020B0609020204030204" pitchFamily="49" charset="0"/>
              </a:rPr>
              <a:t>scanf</a:t>
            </a:r>
            <a:r>
              <a:rPr lang="de-DE" sz="1400" dirty="0">
                <a:solidFill>
                  <a:srgbClr val="000000"/>
                </a:solidFill>
                <a:latin typeface="Consolas" panose="020B0609020204030204" pitchFamily="49" charset="0"/>
                <a:cs typeface="Consolas" panose="020B0609020204030204" pitchFamily="49" charset="0"/>
              </a:rPr>
              <a:t>("%</a:t>
            </a:r>
            <a:r>
              <a:rPr lang="de-DE" sz="1400" dirty="0" err="1">
                <a:solidFill>
                  <a:srgbClr val="000000"/>
                </a:solidFill>
                <a:latin typeface="Consolas" panose="020B0609020204030204" pitchFamily="49" charset="0"/>
                <a:cs typeface="Consolas" panose="020B0609020204030204" pitchFamily="49" charset="0"/>
              </a:rPr>
              <a:t>d",&amp;n</a:t>
            </a:r>
            <a:r>
              <a:rPr lang="de-DE" sz="1400" dirty="0">
                <a:solidFill>
                  <a:srgbClr val="000000"/>
                </a:solidFill>
                <a:latin typeface="Consolas" panose="020B0609020204030204" pitchFamily="49" charset="0"/>
                <a:cs typeface="Consolas" panose="020B0609020204030204" pitchFamily="49" charset="0"/>
              </a:rPr>
              <a:t>);</a:t>
            </a:r>
          </a:p>
          <a:p>
            <a:pPr>
              <a:defRPr/>
            </a:pPr>
            <a:r>
              <a:rPr lang="de-DE" sz="1400" dirty="0">
                <a:solidFill>
                  <a:srgbClr val="000000"/>
                </a:solidFill>
                <a:latin typeface="Consolas" panose="020B0609020204030204" pitchFamily="49" charset="0"/>
                <a:cs typeface="Consolas" panose="020B0609020204030204" pitchFamily="49" charset="0"/>
              </a:rPr>
              <a:t>	printf("\n");</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a:solidFill>
                  <a:srgbClr val="000000"/>
                </a:solidFill>
                <a:latin typeface="Consolas" panose="020B0609020204030204" pitchFamily="49" charset="0"/>
                <a:cs typeface="Consolas" panose="020B0609020204030204" pitchFamily="49" charset="0"/>
              </a:rPr>
              <a:t>for</a:t>
            </a:r>
            <a:r>
              <a:rPr lang="de-DE" sz="1400" dirty="0">
                <a:solidFill>
                  <a:srgbClr val="000000"/>
                </a:solidFill>
                <a:latin typeface="Consolas" panose="020B0609020204030204" pitchFamily="49" charset="0"/>
                <a:cs typeface="Consolas" panose="020B0609020204030204" pitchFamily="49" charset="0"/>
              </a:rPr>
              <a:t> (j = 0, p=1; j &lt;= </a:t>
            </a:r>
            <a:r>
              <a:rPr lang="de-DE" sz="1400" dirty="0" err="1">
                <a:solidFill>
                  <a:srgbClr val="000000"/>
                </a:solidFill>
                <a:latin typeface="Consolas" panose="020B0609020204030204" pitchFamily="49" charset="0"/>
                <a:cs typeface="Consolas" panose="020B0609020204030204" pitchFamily="49" charset="0"/>
              </a:rPr>
              <a:t>sizeof</a:t>
            </a:r>
            <a:r>
              <a:rPr lang="de-DE" sz="1400" dirty="0">
                <a:solidFill>
                  <a:srgbClr val="000000"/>
                </a:solidFill>
                <a:latin typeface="Consolas" panose="020B0609020204030204" pitchFamily="49" charset="0"/>
                <a:cs typeface="Consolas" panose="020B0609020204030204" pitchFamily="49" charset="0"/>
              </a:rPr>
              <a:t> n; </a:t>
            </a:r>
            <a:r>
              <a:rPr lang="de-DE" sz="1400" dirty="0" err="1">
                <a:solidFill>
                  <a:srgbClr val="000000"/>
                </a:solidFill>
                <a:latin typeface="Consolas" panose="020B0609020204030204" pitchFamily="49" charset="0"/>
                <a:cs typeface="Consolas" panose="020B0609020204030204" pitchFamily="49" charset="0"/>
              </a:rPr>
              <a:t>j++</a:t>
            </a: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 </a:t>
            </a:r>
            <a:r>
              <a:rPr lang="de-DE" sz="1400" dirty="0" err="1">
                <a:solidFill>
                  <a:srgbClr val="000000"/>
                </a:solidFill>
                <a:latin typeface="Consolas" panose="020B0609020204030204" pitchFamily="49" charset="0"/>
                <a:cs typeface="Consolas" panose="020B0609020204030204" pitchFamily="49" charset="0"/>
              </a:rPr>
              <a:t>hoechste</a:t>
            </a: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Potenz </a:t>
            </a:r>
            <a:r>
              <a:rPr lang="de-DE" sz="1400" dirty="0">
                <a:solidFill>
                  <a:srgbClr val="000000"/>
                </a:solidFill>
                <a:latin typeface="Consolas" panose="020B0609020204030204" pitchFamily="49" charset="0"/>
                <a:cs typeface="Consolas" panose="020B0609020204030204" pitchFamily="49" charset="0"/>
              </a:rPr>
              <a:t>bestimmen 2 hoch </a:t>
            </a:r>
            <a:r>
              <a:rPr lang="de-DE" sz="1400" dirty="0" smtClean="0">
                <a:solidFill>
                  <a:srgbClr val="000000"/>
                </a:solidFill>
                <a:latin typeface="Consolas" panose="020B0609020204030204" pitchFamily="49" charset="0"/>
                <a:cs typeface="Consolas" panose="020B0609020204030204" pitchFamily="49" charset="0"/>
              </a:rPr>
              <a:t>31*/</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p = p * 64;</a:t>
            </a:r>
          </a:p>
          <a:p>
            <a:pPr>
              <a:defRPr/>
            </a:pPr>
            <a:r>
              <a:rPr lang="de-DE" sz="1400" dirty="0">
                <a:solidFill>
                  <a:srgbClr val="000000"/>
                </a:solidFill>
                <a:latin typeface="Consolas" panose="020B0609020204030204" pitchFamily="49" charset="0"/>
                <a:cs typeface="Consolas" panose="020B0609020204030204" pitchFamily="49" charset="0"/>
              </a:rPr>
              <a:t>	</a:t>
            </a:r>
          </a:p>
          <a:p>
            <a:pPr>
              <a:defRPr/>
            </a:pPr>
            <a:r>
              <a:rPr lang="de-DE" sz="1400" dirty="0">
                <a:solidFill>
                  <a:srgbClr val="000000"/>
                </a:solidFill>
                <a:latin typeface="Consolas" panose="020B0609020204030204" pitchFamily="49" charset="0"/>
                <a:cs typeface="Consolas" panose="020B0609020204030204" pitchFamily="49" charset="0"/>
              </a:rPr>
              <a:t>	while (p&gt;0) { </a:t>
            </a:r>
            <a:r>
              <a:rPr lang="de-DE" sz="1400" dirty="0" smtClean="0">
                <a:solidFill>
                  <a:srgbClr val="000000"/>
                </a:solidFill>
                <a:latin typeface="Consolas" panose="020B0609020204030204" pitchFamily="49" charset="0"/>
                <a:cs typeface="Consolas" panose="020B0609020204030204" pitchFamily="49" charset="0"/>
              </a:rPr>
              <a:t>/* </a:t>
            </a:r>
            <a:r>
              <a:rPr lang="de-DE" sz="1400" dirty="0">
                <a:solidFill>
                  <a:srgbClr val="000000"/>
                </a:solidFill>
                <a:latin typeface="Consolas" panose="020B0609020204030204" pitchFamily="49" charset="0"/>
                <a:cs typeface="Consolas" panose="020B0609020204030204" pitchFamily="49" charset="0"/>
              </a:rPr>
              <a:t>solange nicht </a:t>
            </a:r>
            <a:r>
              <a:rPr lang="de-DE" sz="1400" dirty="0" smtClean="0">
                <a:solidFill>
                  <a:srgbClr val="000000"/>
                </a:solidFill>
                <a:latin typeface="Consolas" panose="020B0609020204030204" pitchFamily="49" charset="0"/>
                <a:cs typeface="Consolas" panose="020B0609020204030204" pitchFamily="49" charset="0"/>
              </a:rPr>
              <a:t>alle </a:t>
            </a:r>
            <a:r>
              <a:rPr lang="de-DE" sz="1400" dirty="0" err="1" smtClean="0">
                <a:solidFill>
                  <a:srgbClr val="000000"/>
                </a:solidFill>
                <a:latin typeface="Consolas" panose="020B0609020204030204" pitchFamily="49" charset="0"/>
                <a:cs typeface="Consolas" panose="020B0609020204030204" pitchFamily="49" charset="0"/>
              </a:rPr>
              <a:t>Binaerziffern</a:t>
            </a:r>
            <a:r>
              <a:rPr lang="de-DE" sz="1400" dirty="0" smtClean="0">
                <a:solidFill>
                  <a:srgbClr val="000000"/>
                </a:solidFill>
                <a:latin typeface="Consolas" panose="020B0609020204030204" pitchFamily="49" charset="0"/>
                <a:cs typeface="Consolas" panose="020B0609020204030204" pitchFamily="49" charset="0"/>
              </a:rPr>
              <a:t> konvertiert */</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if (n / p &gt; 0) { </a:t>
            </a:r>
            <a:r>
              <a:rPr lang="de-DE" sz="1400" dirty="0" smtClean="0">
                <a:solidFill>
                  <a:srgbClr val="000000"/>
                </a:solidFill>
                <a:latin typeface="Consolas" panose="020B0609020204030204" pitchFamily="49" charset="0"/>
                <a:cs typeface="Consolas" panose="020B0609020204030204" pitchFamily="49" charset="0"/>
              </a:rPr>
              <a:t>/* </a:t>
            </a:r>
            <a:r>
              <a:rPr lang="de-DE" sz="1400" dirty="0">
                <a:solidFill>
                  <a:srgbClr val="000000"/>
                </a:solidFill>
                <a:latin typeface="Consolas" panose="020B0609020204030204" pitchFamily="49" charset="0"/>
                <a:cs typeface="Consolas" panose="020B0609020204030204" pitchFamily="49" charset="0"/>
              </a:rPr>
              <a:t>Division durch aktuelle </a:t>
            </a:r>
            <a:r>
              <a:rPr lang="de-DE" sz="1400" dirty="0" smtClean="0">
                <a:solidFill>
                  <a:srgbClr val="000000"/>
                </a:solidFill>
                <a:latin typeface="Consolas" panose="020B0609020204030204" pitchFamily="49" charset="0"/>
                <a:cs typeface="Consolas" panose="020B0609020204030204" pitchFamily="49" charset="0"/>
              </a:rPr>
              <a:t>Zweipotenz </a:t>
            </a:r>
            <a:r>
              <a:rPr lang="de-DE" sz="1400" dirty="0">
                <a:solidFill>
                  <a:srgbClr val="000000"/>
                </a:solidFill>
                <a:latin typeface="Consolas" panose="020B0609020204030204" pitchFamily="49" charset="0"/>
                <a:cs typeface="Consolas" panose="020B0609020204030204" pitchFamily="49" charset="0"/>
              </a:rPr>
              <a:t>ist </a:t>
            </a:r>
            <a:r>
              <a:rPr lang="de-DE" sz="1400" dirty="0" err="1">
                <a:solidFill>
                  <a:srgbClr val="000000"/>
                </a:solidFill>
                <a:latin typeface="Consolas" panose="020B0609020204030204" pitchFamily="49" charset="0"/>
                <a:cs typeface="Consolas" panose="020B0609020204030204" pitchFamily="49" charset="0"/>
              </a:rPr>
              <a:t>groesser</a:t>
            </a:r>
            <a:r>
              <a:rPr lang="de-DE" sz="1400" dirty="0">
                <a:solidFill>
                  <a:srgbClr val="000000"/>
                </a:solidFill>
                <a:latin typeface="Consolas" panose="020B0609020204030204" pitchFamily="49" charset="0"/>
                <a:cs typeface="Consolas" panose="020B0609020204030204" pitchFamily="49" charset="0"/>
              </a:rPr>
              <a:t> </a:t>
            </a:r>
            <a:r>
              <a:rPr lang="de-DE" sz="1400" dirty="0" smtClean="0">
                <a:solidFill>
                  <a:srgbClr val="000000"/>
                </a:solidFill>
                <a:latin typeface="Consolas" panose="020B0609020204030204" pitchFamily="49" charset="0"/>
                <a:cs typeface="Consolas" panose="020B0609020204030204" pitchFamily="49" charset="0"/>
              </a:rPr>
              <a:t>*/</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printf("1");</a:t>
            </a:r>
          </a:p>
          <a:p>
            <a:pPr>
              <a:defRPr/>
            </a:pPr>
            <a:r>
              <a:rPr lang="de-DE" sz="1400" dirty="0">
                <a:solidFill>
                  <a:srgbClr val="000000"/>
                </a:solidFill>
                <a:latin typeface="Consolas" panose="020B0609020204030204" pitchFamily="49" charset="0"/>
                <a:cs typeface="Consolas" panose="020B0609020204030204" pitchFamily="49" charset="0"/>
              </a:rPr>
              <a:t>			n = n - p; </a:t>
            </a:r>
            <a:r>
              <a:rPr lang="de-DE" sz="1400" dirty="0" smtClean="0">
                <a:solidFill>
                  <a:srgbClr val="000000"/>
                </a:solidFill>
                <a:latin typeface="Consolas" panose="020B0609020204030204" pitchFamily="49" charset="0"/>
                <a:cs typeface="Consolas" panose="020B0609020204030204" pitchFamily="49" charset="0"/>
              </a:rPr>
              <a:t>/* </a:t>
            </a:r>
            <a:r>
              <a:rPr lang="de-DE" sz="1400" dirty="0">
                <a:solidFill>
                  <a:srgbClr val="000000"/>
                </a:solidFill>
                <a:latin typeface="Consolas" panose="020B0609020204030204" pitchFamily="49" charset="0"/>
                <a:cs typeface="Consolas" panose="020B0609020204030204" pitchFamily="49" charset="0"/>
              </a:rPr>
              <a:t>subtrahiere diese Potenz von </a:t>
            </a:r>
            <a:r>
              <a:rPr lang="de-DE" sz="1400" dirty="0" smtClean="0">
                <a:solidFill>
                  <a:srgbClr val="000000"/>
                </a:solidFill>
                <a:latin typeface="Consolas" panose="020B0609020204030204" pitchFamily="49" charset="0"/>
                <a:cs typeface="Consolas" panose="020B0609020204030204" pitchFamily="49" charset="0"/>
              </a:rPr>
              <a:t>n */</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a:t>
            </a:r>
          </a:p>
          <a:p>
            <a:pPr>
              <a:defRPr/>
            </a:pPr>
            <a:r>
              <a:rPr lang="de-DE" sz="1400" dirty="0">
                <a:solidFill>
                  <a:srgbClr val="000000"/>
                </a:solidFill>
                <a:latin typeface="Consolas" panose="020B0609020204030204" pitchFamily="49" charset="0"/>
                <a:cs typeface="Consolas" panose="020B0609020204030204" pitchFamily="49" charset="0"/>
              </a:rPr>
              <a:t>		</a:t>
            </a:r>
            <a:r>
              <a:rPr lang="de-DE" sz="1400" dirty="0" err="1">
                <a:solidFill>
                  <a:srgbClr val="000000"/>
                </a:solidFill>
                <a:latin typeface="Consolas" panose="020B0609020204030204" pitchFamily="49" charset="0"/>
                <a:cs typeface="Consolas" panose="020B0609020204030204" pitchFamily="49" charset="0"/>
              </a:rPr>
              <a:t>else</a:t>
            </a:r>
            <a:r>
              <a:rPr lang="de-DE" sz="1400" dirty="0">
                <a:solidFill>
                  <a:srgbClr val="000000"/>
                </a:solidFill>
                <a:latin typeface="Consolas" panose="020B0609020204030204" pitchFamily="49" charset="0"/>
                <a:cs typeface="Consolas" panose="020B0609020204030204" pitchFamily="49" charset="0"/>
              </a:rPr>
              <a:t> printf("0");</a:t>
            </a:r>
          </a:p>
          <a:p>
            <a:pPr>
              <a:defRPr/>
            </a:pPr>
            <a:r>
              <a:rPr lang="de-DE" sz="1400" dirty="0">
                <a:solidFill>
                  <a:srgbClr val="000000"/>
                </a:solidFill>
                <a:latin typeface="Consolas" panose="020B0609020204030204" pitchFamily="49" charset="0"/>
                <a:cs typeface="Consolas" panose="020B0609020204030204" pitchFamily="49" charset="0"/>
              </a:rPr>
              <a:t>		p = p/2; </a:t>
            </a:r>
            <a:r>
              <a:rPr lang="de-DE" sz="1400" dirty="0" smtClean="0">
                <a:solidFill>
                  <a:srgbClr val="000000"/>
                </a:solidFill>
                <a:latin typeface="Consolas" panose="020B0609020204030204" pitchFamily="49" charset="0"/>
                <a:cs typeface="Consolas" panose="020B0609020204030204" pitchFamily="49" charset="0"/>
              </a:rPr>
              <a:t>/* </a:t>
            </a:r>
            <a:r>
              <a:rPr lang="de-DE" sz="1400" dirty="0">
                <a:solidFill>
                  <a:srgbClr val="000000"/>
                </a:solidFill>
                <a:latin typeface="Consolas" panose="020B0609020204030204" pitchFamily="49" charset="0"/>
                <a:cs typeface="Consolas" panose="020B0609020204030204" pitchFamily="49" charset="0"/>
              </a:rPr>
              <a:t>teste </a:t>
            </a:r>
            <a:r>
              <a:rPr lang="de-DE" sz="1400" dirty="0" err="1" smtClean="0">
                <a:solidFill>
                  <a:srgbClr val="000000"/>
                </a:solidFill>
                <a:latin typeface="Consolas" panose="020B0609020204030204" pitchFamily="49" charset="0"/>
                <a:cs typeface="Consolas" panose="020B0609020204030204" pitchFamily="49" charset="0"/>
              </a:rPr>
              <a:t>naechste</a:t>
            </a:r>
            <a:r>
              <a:rPr lang="de-DE" sz="1400" dirty="0" smtClean="0">
                <a:solidFill>
                  <a:srgbClr val="000000"/>
                </a:solidFill>
                <a:latin typeface="Consolas" panose="020B0609020204030204" pitchFamily="49" charset="0"/>
                <a:cs typeface="Consolas" panose="020B0609020204030204" pitchFamily="49" charset="0"/>
              </a:rPr>
              <a:t> kleinere Zweierpotenz */</a:t>
            </a:r>
            <a:endParaRPr lang="de-DE" sz="1400" dirty="0">
              <a:solidFill>
                <a:srgbClr val="000000"/>
              </a:solidFill>
              <a:latin typeface="Consolas" panose="020B0609020204030204" pitchFamily="49" charset="0"/>
              <a:cs typeface="Consolas" panose="020B0609020204030204" pitchFamily="49" charset="0"/>
            </a:endParaRPr>
          </a:p>
          <a:p>
            <a:pPr>
              <a:defRPr/>
            </a:pPr>
            <a:r>
              <a:rPr lang="de-DE" sz="1400" dirty="0">
                <a:solidFill>
                  <a:srgbClr val="000000"/>
                </a:solidFill>
                <a:latin typeface="Consolas" panose="020B0609020204030204" pitchFamily="49" charset="0"/>
                <a:cs typeface="Consolas" panose="020B0609020204030204" pitchFamily="49" charset="0"/>
              </a:rPr>
              <a:t>	}</a:t>
            </a:r>
          </a:p>
          <a:p>
            <a:pPr>
              <a:defRPr/>
            </a:pPr>
            <a:r>
              <a:rPr lang="de-DE" sz="1400" dirty="0">
                <a:solidFill>
                  <a:srgbClr val="000000"/>
                </a:solidFill>
                <a:latin typeface="Consolas" panose="020B0609020204030204" pitchFamily="49" charset="0"/>
                <a:cs typeface="Consolas" panose="020B0609020204030204" pitchFamily="49" charset="0"/>
              </a:rPr>
              <a:t>	printf("[2]\n");</a:t>
            </a:r>
          </a:p>
          <a:p>
            <a:pPr>
              <a:defRPr/>
            </a:pPr>
            <a:r>
              <a:rPr lang="de-DE" sz="1400" dirty="0">
                <a:solidFill>
                  <a:srgbClr val="000000"/>
                </a:solidFill>
                <a:latin typeface="Consolas" panose="020B0609020204030204" pitchFamily="49" charset="0"/>
                <a:cs typeface="Consolas" panose="020B0609020204030204" pitchFamily="49" charset="0"/>
              </a:rPr>
              <a:t>	</a:t>
            </a:r>
          </a:p>
          <a:p>
            <a:pPr>
              <a:defRPr/>
            </a:pPr>
            <a:r>
              <a:rPr lang="de-DE" sz="14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35310868"/>
      </p:ext>
    </p:extLst>
  </p:cSld>
  <p:clrMapOvr>
    <a:masterClrMapping/>
  </p:clrMapOvr>
  <p:transition>
    <p:blind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0"/>
          </p:nvPr>
        </p:nvSpPr>
        <p:spPr>
          <a:xfrm>
            <a:off x="685800" y="6400800"/>
            <a:ext cx="7126560" cy="304800"/>
          </a:xfrm>
          <a:noFill/>
        </p:spPr>
        <p:txBody>
          <a:bodyPr/>
          <a:lstStyle/>
          <a:p>
            <a:r>
              <a:rPr lang="de-DE" smtClean="0"/>
              <a:t>Imperative Programmierung - Funktionen und Zustände</a:t>
            </a:r>
            <a:endParaRPr lang="en-US" dirty="0" smtClean="0"/>
          </a:p>
        </p:txBody>
      </p:sp>
      <p:sp>
        <p:nvSpPr>
          <p:cNvPr id="4099" name="Slide Number Placeholder 3"/>
          <p:cNvSpPr>
            <a:spLocks noGrp="1"/>
          </p:cNvSpPr>
          <p:nvPr>
            <p:ph type="sldNum" sz="quarter" idx="11"/>
          </p:nvPr>
        </p:nvSpPr>
        <p:spPr>
          <a:noFill/>
        </p:spPr>
        <p:txBody>
          <a:bodyPr/>
          <a:lstStyle/>
          <a:p>
            <a:fld id="{621168C3-6BAC-417D-B763-723F1F4E6EA0}" type="slidenum">
              <a:rPr lang="en-US" smtClean="0"/>
              <a:pPr/>
              <a:t>9</a:t>
            </a:fld>
            <a:endParaRPr lang="en-US" sz="1400" smtClean="0"/>
          </a:p>
        </p:txBody>
      </p:sp>
      <p:sp>
        <p:nvSpPr>
          <p:cNvPr id="4100" name="Rectangle 2"/>
          <p:cNvSpPr>
            <a:spLocks noGrp="1" noChangeArrowheads="1"/>
          </p:cNvSpPr>
          <p:nvPr>
            <p:ph type="title"/>
          </p:nvPr>
        </p:nvSpPr>
        <p:spPr/>
        <p:txBody>
          <a:bodyPr/>
          <a:lstStyle/>
          <a:p>
            <a:r>
              <a:rPr lang="de-DE" sz="3600" dirty="0" smtClean="0"/>
              <a:t>1. Auswertung Ha - Erwartungsbild</a:t>
            </a:r>
            <a:endParaRPr lang="de-DE" i="1" dirty="0" smtClean="0">
              <a:solidFill>
                <a:schemeClr val="tx1"/>
              </a:solidFill>
              <a:latin typeface="Times" pitchFamily="18" charset="0"/>
            </a:endParaRPr>
          </a:p>
        </p:txBody>
      </p:sp>
      <p:sp>
        <p:nvSpPr>
          <p:cNvPr id="41987" name="Text Box 3"/>
          <p:cNvSpPr txBox="1">
            <a:spLocks noChangeArrowheads="1"/>
          </p:cNvSpPr>
          <p:nvPr/>
        </p:nvSpPr>
        <p:spPr bwMode="auto">
          <a:xfrm>
            <a:off x="179388" y="1268760"/>
            <a:ext cx="8964612" cy="5324535"/>
          </a:xfrm>
          <a:prstGeom prst="rect">
            <a:avLst/>
          </a:prstGeom>
          <a:noFill/>
          <a:ln w="12700" cap="sq">
            <a:noFill/>
            <a:miter lim="800000"/>
            <a:headEnd type="none" w="sm" len="sm"/>
            <a:tailEnd type="none" w="sm" len="sm"/>
          </a:ln>
          <a:effectLst/>
        </p:spPr>
        <p:txBody>
          <a:bodyPr>
            <a:spAutoFit/>
          </a:bodyPr>
          <a:lstStyle/>
          <a:p>
            <a:pPr>
              <a:defRPr/>
            </a:pPr>
            <a:r>
              <a:rPr lang="de-DE" sz="1800" b="1" dirty="0" smtClean="0">
                <a:solidFill>
                  <a:srgbClr val="000000"/>
                </a:solidFill>
              </a:rPr>
              <a:t>5. Betrachten </a:t>
            </a:r>
            <a:r>
              <a:rPr lang="de-DE" sz="1800" b="1" dirty="0">
                <a:solidFill>
                  <a:srgbClr val="000000"/>
                </a:solidFill>
              </a:rPr>
              <a:t>Sie das folgende Programm:</a:t>
            </a:r>
          </a:p>
          <a:p>
            <a:pPr>
              <a:defRPr/>
            </a:pPr>
            <a:r>
              <a:rPr lang="de-DE" sz="1400" b="1" dirty="0">
                <a:solidFill>
                  <a:srgbClr val="000000"/>
                </a:solidFill>
                <a:latin typeface="Consolas" panose="020B0609020204030204" pitchFamily="49" charset="0"/>
                <a:cs typeface="Consolas" panose="020B0609020204030204" pitchFamily="49" charset="0"/>
              </a:rPr>
              <a:t>#</a:t>
            </a:r>
            <a:r>
              <a:rPr lang="de-DE" sz="1400" b="1" dirty="0" err="1">
                <a:solidFill>
                  <a:srgbClr val="000000"/>
                </a:solidFill>
                <a:latin typeface="Consolas" panose="020B0609020204030204" pitchFamily="49" charset="0"/>
                <a:cs typeface="Consolas" panose="020B0609020204030204" pitchFamily="49" charset="0"/>
              </a:rPr>
              <a:t>include</a:t>
            </a:r>
            <a:r>
              <a:rPr lang="de-DE" sz="1400" b="1" dirty="0">
                <a:solidFill>
                  <a:srgbClr val="000000"/>
                </a:solidFill>
                <a:latin typeface="Consolas" panose="020B0609020204030204" pitchFamily="49" charset="0"/>
                <a:cs typeface="Consolas" panose="020B0609020204030204" pitchFamily="49" charset="0"/>
              </a:rPr>
              <a:t> &lt;</a:t>
            </a:r>
            <a:r>
              <a:rPr lang="de-DE" sz="1400" b="1" dirty="0" err="1">
                <a:solidFill>
                  <a:srgbClr val="000000"/>
                </a:solidFill>
                <a:latin typeface="Consolas" panose="020B0609020204030204" pitchFamily="49" charset="0"/>
                <a:cs typeface="Consolas" panose="020B0609020204030204" pitchFamily="49" charset="0"/>
              </a:rPr>
              <a:t>stdio.h</a:t>
            </a:r>
            <a:r>
              <a:rPr lang="de-DE" sz="1400" b="1" dirty="0">
                <a:solidFill>
                  <a:srgbClr val="000000"/>
                </a:solidFill>
                <a:latin typeface="Consolas" panose="020B0609020204030204" pitchFamily="49" charset="0"/>
                <a:cs typeface="Consolas" panose="020B0609020204030204" pitchFamily="49" charset="0"/>
              </a:rPr>
              <a:t>&gt;</a:t>
            </a:r>
          </a:p>
          <a:p>
            <a:pPr>
              <a:defRPr/>
            </a:pPr>
            <a:r>
              <a:rPr lang="de-DE" sz="1400" b="1" dirty="0">
                <a:solidFill>
                  <a:srgbClr val="000000"/>
                </a:solidFill>
                <a:latin typeface="Consolas" panose="020B0609020204030204" pitchFamily="49" charset="0"/>
                <a:cs typeface="Consolas" panose="020B0609020204030204" pitchFamily="49" charset="0"/>
              </a:rPr>
              <a:t>main() {</a:t>
            </a:r>
          </a:p>
          <a:p>
            <a:pPr>
              <a:defRPr/>
            </a:pPr>
            <a:r>
              <a:rPr lang="de-DE" sz="1400" b="1" dirty="0" smtClean="0">
                <a:solidFill>
                  <a:srgbClr val="000000"/>
                </a:solidFill>
                <a:latin typeface="Consolas" panose="020B0609020204030204" pitchFamily="49" charset="0"/>
                <a:cs typeface="Consolas" panose="020B0609020204030204" pitchFamily="49" charset="0"/>
              </a:rPr>
              <a:t>	int </a:t>
            </a:r>
            <a:r>
              <a:rPr lang="de-DE" sz="1400" b="1" dirty="0">
                <a:solidFill>
                  <a:srgbClr val="000000"/>
                </a:solidFill>
                <a:latin typeface="Consolas" panose="020B0609020204030204" pitchFamily="49" charset="0"/>
                <a:cs typeface="Consolas" panose="020B0609020204030204" pitchFamily="49" charset="0"/>
              </a:rPr>
              <a:t>w, x, y, z;</a:t>
            </a:r>
          </a:p>
          <a:p>
            <a:pPr>
              <a:defRPr/>
            </a:pPr>
            <a:r>
              <a:rPr lang="de-DE" sz="1400" b="1" dirty="0" smtClean="0">
                <a:solidFill>
                  <a:srgbClr val="000000"/>
                </a:solidFill>
                <a:latin typeface="Consolas" panose="020B0609020204030204" pitchFamily="49" charset="0"/>
                <a:cs typeface="Consolas" panose="020B0609020204030204" pitchFamily="49" charset="0"/>
              </a:rPr>
              <a:t>	printf</a:t>
            </a:r>
            <a:r>
              <a:rPr lang="de-DE" sz="1400" b="1" dirty="0">
                <a:solidFill>
                  <a:srgbClr val="000000"/>
                </a:solidFill>
                <a:latin typeface="Consolas" panose="020B0609020204030204" pitchFamily="49" charset="0"/>
                <a:cs typeface="Consolas" panose="020B0609020204030204" pitchFamily="49" charset="0"/>
              </a:rPr>
              <a:t>("W? ");</a:t>
            </a:r>
          </a:p>
          <a:p>
            <a:pPr>
              <a:defRPr/>
            </a:pPr>
            <a:r>
              <a:rPr lang="de-DE" sz="1400" b="1" dirty="0" smtClean="0">
                <a:solidFill>
                  <a:srgbClr val="000000"/>
                </a:solidFill>
                <a:latin typeface="Consolas" panose="020B0609020204030204" pitchFamily="49" charset="0"/>
                <a:cs typeface="Consolas" panose="020B0609020204030204" pitchFamily="49" charset="0"/>
              </a:rPr>
              <a:t>	</a:t>
            </a:r>
            <a:r>
              <a:rPr lang="de-DE" sz="1400" b="1" dirty="0" err="1" smtClean="0">
                <a:solidFill>
                  <a:srgbClr val="000000"/>
                </a:solidFill>
                <a:latin typeface="Consolas" panose="020B0609020204030204" pitchFamily="49" charset="0"/>
                <a:cs typeface="Consolas" panose="020B0609020204030204" pitchFamily="49" charset="0"/>
              </a:rPr>
              <a:t>scanf</a:t>
            </a:r>
            <a:r>
              <a:rPr lang="de-DE" sz="1400" b="1" dirty="0">
                <a:solidFill>
                  <a:srgbClr val="000000"/>
                </a:solidFill>
                <a:latin typeface="Consolas" panose="020B0609020204030204" pitchFamily="49" charset="0"/>
                <a:cs typeface="Consolas" panose="020B0609020204030204" pitchFamily="49" charset="0"/>
              </a:rPr>
              <a:t>("%</a:t>
            </a:r>
            <a:r>
              <a:rPr lang="de-DE" sz="1400" b="1" dirty="0" err="1">
                <a:solidFill>
                  <a:srgbClr val="000000"/>
                </a:solidFill>
                <a:latin typeface="Consolas" panose="020B0609020204030204" pitchFamily="49" charset="0"/>
                <a:cs typeface="Consolas" panose="020B0609020204030204" pitchFamily="49" charset="0"/>
              </a:rPr>
              <a:t>d",&amp;w</a:t>
            </a:r>
            <a:r>
              <a:rPr lang="de-DE" sz="1400" b="1" dirty="0">
                <a:solidFill>
                  <a:srgbClr val="000000"/>
                </a:solidFill>
                <a:latin typeface="Consolas" panose="020B0609020204030204" pitchFamily="49" charset="0"/>
                <a:cs typeface="Consolas" panose="020B0609020204030204" pitchFamily="49" charset="0"/>
              </a:rPr>
              <a:t>);</a:t>
            </a:r>
          </a:p>
          <a:p>
            <a:pPr>
              <a:defRPr/>
            </a:pPr>
            <a:r>
              <a:rPr lang="de-DE" sz="1400" b="1" dirty="0" smtClean="0">
                <a:solidFill>
                  <a:srgbClr val="000000"/>
                </a:solidFill>
                <a:latin typeface="Consolas" panose="020B0609020204030204" pitchFamily="49" charset="0"/>
                <a:cs typeface="Consolas" panose="020B0609020204030204" pitchFamily="49" charset="0"/>
              </a:rPr>
              <a:t>	printf</a:t>
            </a:r>
            <a:r>
              <a:rPr lang="de-DE" sz="1400" b="1" dirty="0">
                <a:solidFill>
                  <a:srgbClr val="000000"/>
                </a:solidFill>
                <a:latin typeface="Consolas" panose="020B0609020204030204" pitchFamily="49" charset="0"/>
                <a:cs typeface="Consolas" panose="020B0609020204030204" pitchFamily="49" charset="0"/>
              </a:rPr>
              <a:t>("X? ");</a:t>
            </a:r>
          </a:p>
          <a:p>
            <a:pPr>
              <a:defRPr/>
            </a:pPr>
            <a:r>
              <a:rPr lang="de-DE" sz="1400" b="1" dirty="0" smtClean="0">
                <a:solidFill>
                  <a:srgbClr val="000000"/>
                </a:solidFill>
                <a:latin typeface="Consolas" panose="020B0609020204030204" pitchFamily="49" charset="0"/>
                <a:cs typeface="Consolas" panose="020B0609020204030204" pitchFamily="49" charset="0"/>
              </a:rPr>
              <a:t>	</a:t>
            </a:r>
            <a:r>
              <a:rPr lang="de-DE" sz="1400" b="1" dirty="0" err="1" smtClean="0">
                <a:solidFill>
                  <a:srgbClr val="000000"/>
                </a:solidFill>
                <a:latin typeface="Consolas" panose="020B0609020204030204" pitchFamily="49" charset="0"/>
                <a:cs typeface="Consolas" panose="020B0609020204030204" pitchFamily="49" charset="0"/>
              </a:rPr>
              <a:t>scanf</a:t>
            </a:r>
            <a:r>
              <a:rPr lang="de-DE" sz="1400" b="1" dirty="0">
                <a:solidFill>
                  <a:srgbClr val="000000"/>
                </a:solidFill>
                <a:latin typeface="Consolas" panose="020B0609020204030204" pitchFamily="49" charset="0"/>
                <a:cs typeface="Consolas" panose="020B0609020204030204" pitchFamily="49" charset="0"/>
              </a:rPr>
              <a:t>("%</a:t>
            </a:r>
            <a:r>
              <a:rPr lang="de-DE" sz="1400" b="1" dirty="0" err="1">
                <a:solidFill>
                  <a:srgbClr val="000000"/>
                </a:solidFill>
                <a:latin typeface="Consolas" panose="020B0609020204030204" pitchFamily="49" charset="0"/>
                <a:cs typeface="Consolas" panose="020B0609020204030204" pitchFamily="49" charset="0"/>
              </a:rPr>
              <a:t>d",&amp;x</a:t>
            </a:r>
            <a:r>
              <a:rPr lang="de-DE" sz="1400" b="1" dirty="0">
                <a:solidFill>
                  <a:srgbClr val="000000"/>
                </a:solidFill>
                <a:latin typeface="Consolas" panose="020B0609020204030204" pitchFamily="49" charset="0"/>
                <a:cs typeface="Consolas" panose="020B0609020204030204" pitchFamily="49" charset="0"/>
              </a:rPr>
              <a:t>);</a:t>
            </a:r>
          </a:p>
          <a:p>
            <a:pPr>
              <a:defRPr/>
            </a:pPr>
            <a:r>
              <a:rPr lang="de-DE" sz="1400" b="1" dirty="0" smtClean="0">
                <a:solidFill>
                  <a:srgbClr val="000000"/>
                </a:solidFill>
                <a:latin typeface="Consolas" panose="020B0609020204030204" pitchFamily="49" charset="0"/>
                <a:cs typeface="Consolas" panose="020B0609020204030204" pitchFamily="49" charset="0"/>
              </a:rPr>
              <a:t>	y=1</a:t>
            </a:r>
            <a:r>
              <a:rPr lang="de-DE" sz="1400" b="1" dirty="0">
                <a:solidFill>
                  <a:srgbClr val="000000"/>
                </a:solidFill>
                <a:latin typeface="Consolas" panose="020B0609020204030204" pitchFamily="49" charset="0"/>
                <a:cs typeface="Consolas" panose="020B0609020204030204" pitchFamily="49" charset="0"/>
              </a:rPr>
              <a:t>;</a:t>
            </a:r>
          </a:p>
          <a:p>
            <a:pPr>
              <a:defRPr/>
            </a:pPr>
            <a:r>
              <a:rPr lang="de-DE" sz="1400" b="1" dirty="0" smtClean="0">
                <a:solidFill>
                  <a:srgbClr val="000000"/>
                </a:solidFill>
                <a:latin typeface="Consolas" panose="020B0609020204030204" pitchFamily="49" charset="0"/>
                <a:cs typeface="Consolas" panose="020B0609020204030204" pitchFamily="49" charset="0"/>
              </a:rPr>
              <a:t>	</a:t>
            </a:r>
            <a:r>
              <a:rPr lang="de-DE" sz="1400" b="1" dirty="0" err="1" smtClean="0">
                <a:solidFill>
                  <a:srgbClr val="000000"/>
                </a:solidFill>
                <a:latin typeface="Consolas" panose="020B0609020204030204" pitchFamily="49" charset="0"/>
                <a:cs typeface="Consolas" panose="020B0609020204030204" pitchFamily="49" charset="0"/>
              </a:rPr>
              <a:t>while</a:t>
            </a:r>
            <a:r>
              <a:rPr lang="de-DE" sz="1400" b="1" dirty="0" smtClean="0">
                <a:solidFill>
                  <a:srgbClr val="000000"/>
                </a:solidFill>
                <a:latin typeface="Consolas" panose="020B0609020204030204" pitchFamily="49" charset="0"/>
                <a:cs typeface="Consolas" panose="020B0609020204030204" pitchFamily="49" charset="0"/>
              </a:rPr>
              <a:t>(y</a:t>
            </a:r>
            <a:r>
              <a:rPr lang="de-DE" sz="1400" b="1" dirty="0">
                <a:solidFill>
                  <a:srgbClr val="000000"/>
                </a:solidFill>
                <a:latin typeface="Consolas" panose="020B0609020204030204" pitchFamily="49" charset="0"/>
                <a:cs typeface="Consolas" panose="020B0609020204030204" pitchFamily="49" charset="0"/>
              </a:rPr>
              <a:t>&lt;=x) y=y*w;</a:t>
            </a:r>
          </a:p>
          <a:p>
            <a:pPr>
              <a:defRPr/>
            </a:pPr>
            <a:r>
              <a:rPr lang="de-DE" sz="1400" b="1" dirty="0" smtClean="0">
                <a:solidFill>
                  <a:srgbClr val="000000"/>
                </a:solidFill>
                <a:latin typeface="Consolas" panose="020B0609020204030204" pitchFamily="49" charset="0"/>
                <a:cs typeface="Consolas" panose="020B0609020204030204" pitchFamily="49" charset="0"/>
              </a:rPr>
              <a:t>	y=y/w</a:t>
            </a:r>
            <a:r>
              <a:rPr lang="de-DE" sz="1400" b="1" dirty="0">
                <a:solidFill>
                  <a:srgbClr val="000000"/>
                </a:solidFill>
                <a:latin typeface="Consolas" panose="020B0609020204030204" pitchFamily="49" charset="0"/>
                <a:cs typeface="Consolas" panose="020B0609020204030204" pitchFamily="49" charset="0"/>
              </a:rPr>
              <a:t>;</a:t>
            </a:r>
          </a:p>
          <a:p>
            <a:pPr>
              <a:defRPr/>
            </a:pPr>
            <a:r>
              <a:rPr lang="de-DE" sz="1400" b="1" dirty="0" smtClean="0">
                <a:solidFill>
                  <a:srgbClr val="000000"/>
                </a:solidFill>
                <a:latin typeface="Consolas" panose="020B0609020204030204" pitchFamily="49" charset="0"/>
                <a:cs typeface="Consolas" panose="020B0609020204030204" pitchFamily="49" charset="0"/>
              </a:rPr>
              <a:t>	</a:t>
            </a:r>
            <a:r>
              <a:rPr lang="de-DE" sz="1400" b="1" dirty="0" err="1" smtClean="0">
                <a:solidFill>
                  <a:srgbClr val="000000"/>
                </a:solidFill>
                <a:latin typeface="Consolas" panose="020B0609020204030204" pitchFamily="49" charset="0"/>
                <a:cs typeface="Consolas" panose="020B0609020204030204" pitchFamily="49" charset="0"/>
              </a:rPr>
              <a:t>while</a:t>
            </a:r>
            <a:r>
              <a:rPr lang="de-DE" sz="1400" b="1" dirty="0" smtClean="0">
                <a:solidFill>
                  <a:srgbClr val="000000"/>
                </a:solidFill>
                <a:latin typeface="Consolas" panose="020B0609020204030204" pitchFamily="49" charset="0"/>
                <a:cs typeface="Consolas" panose="020B0609020204030204" pitchFamily="49" charset="0"/>
              </a:rPr>
              <a:t>(y </a:t>
            </a:r>
            <a:r>
              <a:rPr lang="de-DE" sz="1400" b="1" dirty="0">
                <a:solidFill>
                  <a:srgbClr val="000000"/>
                </a:solidFill>
                <a:latin typeface="Consolas" panose="020B0609020204030204" pitchFamily="49" charset="0"/>
                <a:cs typeface="Consolas" panose="020B0609020204030204" pitchFamily="49" charset="0"/>
              </a:rPr>
              <a:t>&gt; 0) {</a:t>
            </a:r>
          </a:p>
          <a:p>
            <a:pPr>
              <a:defRPr/>
            </a:pPr>
            <a:r>
              <a:rPr lang="de-DE" sz="1400" b="1" dirty="0" smtClean="0">
                <a:solidFill>
                  <a:srgbClr val="000000"/>
                </a:solidFill>
                <a:latin typeface="Consolas" panose="020B0609020204030204" pitchFamily="49" charset="0"/>
                <a:cs typeface="Consolas" panose="020B0609020204030204" pitchFamily="49" charset="0"/>
              </a:rPr>
              <a:t>		z </a:t>
            </a:r>
            <a:r>
              <a:rPr lang="de-DE" sz="1400" b="1" dirty="0">
                <a:solidFill>
                  <a:srgbClr val="000000"/>
                </a:solidFill>
                <a:latin typeface="Consolas" panose="020B0609020204030204" pitchFamily="49" charset="0"/>
                <a:cs typeface="Consolas" panose="020B0609020204030204" pitchFamily="49" charset="0"/>
              </a:rPr>
              <a:t>= x/y;</a:t>
            </a:r>
          </a:p>
          <a:p>
            <a:pPr>
              <a:defRPr/>
            </a:pPr>
            <a:r>
              <a:rPr lang="de-DE" sz="1400" b="1" dirty="0" smtClean="0">
                <a:solidFill>
                  <a:srgbClr val="000000"/>
                </a:solidFill>
                <a:latin typeface="Consolas" panose="020B0609020204030204" pitchFamily="49" charset="0"/>
                <a:cs typeface="Consolas" panose="020B0609020204030204" pitchFamily="49" charset="0"/>
              </a:rPr>
              <a:t>		printf</a:t>
            </a:r>
            <a:r>
              <a:rPr lang="de-DE" sz="1400" b="1" dirty="0">
                <a:solidFill>
                  <a:srgbClr val="000000"/>
                </a:solidFill>
                <a:latin typeface="Consolas" panose="020B0609020204030204" pitchFamily="49" charset="0"/>
                <a:cs typeface="Consolas" panose="020B0609020204030204" pitchFamily="49" charset="0"/>
              </a:rPr>
              <a:t>("%</a:t>
            </a:r>
            <a:r>
              <a:rPr lang="de-DE" sz="1400" b="1" dirty="0" err="1">
                <a:solidFill>
                  <a:srgbClr val="000000"/>
                </a:solidFill>
                <a:latin typeface="Consolas" panose="020B0609020204030204" pitchFamily="49" charset="0"/>
                <a:cs typeface="Consolas" panose="020B0609020204030204" pitchFamily="49" charset="0"/>
              </a:rPr>
              <a:t>d",z</a:t>
            </a:r>
            <a:r>
              <a:rPr lang="de-DE" sz="1400" b="1" dirty="0">
                <a:solidFill>
                  <a:srgbClr val="000000"/>
                </a:solidFill>
                <a:latin typeface="Consolas" panose="020B0609020204030204" pitchFamily="49" charset="0"/>
                <a:cs typeface="Consolas" panose="020B0609020204030204" pitchFamily="49" charset="0"/>
              </a:rPr>
              <a:t>);</a:t>
            </a:r>
          </a:p>
          <a:p>
            <a:pPr>
              <a:defRPr/>
            </a:pPr>
            <a:r>
              <a:rPr lang="de-DE" sz="1400" b="1" dirty="0" smtClean="0">
                <a:solidFill>
                  <a:srgbClr val="000000"/>
                </a:solidFill>
                <a:latin typeface="Consolas" panose="020B0609020204030204" pitchFamily="49" charset="0"/>
                <a:cs typeface="Consolas" panose="020B0609020204030204" pitchFamily="49" charset="0"/>
              </a:rPr>
              <a:t>		x </a:t>
            </a:r>
            <a:r>
              <a:rPr lang="de-DE" sz="1400" b="1" dirty="0">
                <a:solidFill>
                  <a:srgbClr val="000000"/>
                </a:solidFill>
                <a:latin typeface="Consolas" panose="020B0609020204030204" pitchFamily="49" charset="0"/>
                <a:cs typeface="Consolas" panose="020B0609020204030204" pitchFamily="49" charset="0"/>
              </a:rPr>
              <a:t>= x - y*z;</a:t>
            </a:r>
          </a:p>
          <a:p>
            <a:pPr>
              <a:defRPr/>
            </a:pPr>
            <a:r>
              <a:rPr lang="de-DE" sz="1400" b="1" dirty="0" smtClean="0">
                <a:solidFill>
                  <a:srgbClr val="000000"/>
                </a:solidFill>
                <a:latin typeface="Consolas" panose="020B0609020204030204" pitchFamily="49" charset="0"/>
                <a:cs typeface="Consolas" panose="020B0609020204030204" pitchFamily="49" charset="0"/>
              </a:rPr>
              <a:t>	y </a:t>
            </a:r>
            <a:r>
              <a:rPr lang="de-DE" sz="1400" b="1" dirty="0">
                <a:solidFill>
                  <a:srgbClr val="000000"/>
                </a:solidFill>
                <a:latin typeface="Consolas" panose="020B0609020204030204" pitchFamily="49" charset="0"/>
                <a:cs typeface="Consolas" panose="020B0609020204030204" pitchFamily="49" charset="0"/>
              </a:rPr>
              <a:t>= y/w;</a:t>
            </a:r>
          </a:p>
          <a:p>
            <a:pPr>
              <a:defRPr/>
            </a:pPr>
            <a:r>
              <a:rPr lang="de-DE" sz="1400" b="1" dirty="0" smtClean="0">
                <a:solidFill>
                  <a:srgbClr val="000000"/>
                </a:solidFill>
                <a:latin typeface="Consolas" panose="020B0609020204030204" pitchFamily="49" charset="0"/>
                <a:cs typeface="Consolas" panose="020B0609020204030204" pitchFamily="49" charset="0"/>
              </a:rPr>
              <a:t>	}</a:t>
            </a:r>
            <a:endParaRPr lang="de-DE" sz="1400" b="1" dirty="0">
              <a:solidFill>
                <a:srgbClr val="000000"/>
              </a:solidFill>
              <a:latin typeface="Consolas" panose="020B0609020204030204" pitchFamily="49" charset="0"/>
              <a:cs typeface="Consolas" panose="020B0609020204030204" pitchFamily="49" charset="0"/>
            </a:endParaRPr>
          </a:p>
          <a:p>
            <a:pPr>
              <a:defRPr/>
            </a:pPr>
            <a:r>
              <a:rPr lang="de-DE" sz="1400" b="1" dirty="0" smtClean="0">
                <a:solidFill>
                  <a:srgbClr val="000000"/>
                </a:solidFill>
                <a:latin typeface="Consolas" panose="020B0609020204030204" pitchFamily="49" charset="0"/>
                <a:cs typeface="Consolas" panose="020B0609020204030204" pitchFamily="49" charset="0"/>
              </a:rPr>
              <a:t>	printf</a:t>
            </a:r>
            <a:r>
              <a:rPr lang="de-DE" sz="1400" b="1" dirty="0">
                <a:solidFill>
                  <a:srgbClr val="000000"/>
                </a:solidFill>
                <a:latin typeface="Consolas" panose="020B0609020204030204" pitchFamily="49" charset="0"/>
                <a:cs typeface="Consolas" panose="020B0609020204030204" pitchFamily="49" charset="0"/>
              </a:rPr>
              <a:t>("\n</a:t>
            </a:r>
            <a:r>
              <a:rPr lang="de-DE" sz="1400" b="1" dirty="0" smtClean="0">
                <a:solidFill>
                  <a:srgbClr val="000000"/>
                </a:solidFill>
                <a:latin typeface="Consolas" panose="020B0609020204030204" pitchFamily="49" charset="0"/>
                <a:cs typeface="Consolas" panose="020B0609020204030204" pitchFamily="49" charset="0"/>
              </a:rPr>
              <a:t>");</a:t>
            </a:r>
          </a:p>
          <a:p>
            <a:pPr>
              <a:defRPr/>
            </a:pPr>
            <a:r>
              <a:rPr lang="de-DE" sz="1400" b="1" dirty="0" smtClean="0">
                <a:solidFill>
                  <a:srgbClr val="000000"/>
                </a:solidFill>
                <a:latin typeface="Consolas" panose="020B0609020204030204" pitchFamily="49" charset="0"/>
                <a:cs typeface="Consolas" panose="020B0609020204030204" pitchFamily="49" charset="0"/>
              </a:rPr>
              <a:t>}</a:t>
            </a:r>
          </a:p>
          <a:p>
            <a:pPr>
              <a:defRPr/>
            </a:pPr>
            <a:endParaRPr lang="de-DE" sz="1400" b="1" dirty="0" smtClean="0">
              <a:solidFill>
                <a:srgbClr val="000000"/>
              </a:solidFill>
              <a:latin typeface="Consolas" panose="020B0609020204030204" pitchFamily="49" charset="0"/>
              <a:cs typeface="Consolas" panose="020B0609020204030204" pitchFamily="49" charset="0"/>
            </a:endParaRPr>
          </a:p>
          <a:p>
            <a:pPr>
              <a:defRPr/>
            </a:pPr>
            <a:r>
              <a:rPr lang="de-DE" sz="1400" b="1" dirty="0">
                <a:solidFill>
                  <a:srgbClr val="000000"/>
                </a:solidFill>
                <a:latin typeface="+mn-lt"/>
                <a:cs typeface="Consolas" panose="020B0609020204030204" pitchFamily="49" charset="0"/>
              </a:rPr>
              <a:t>Erläutern Sie, was das Programm macht. (7 Punkte)</a:t>
            </a:r>
          </a:p>
          <a:p>
            <a:pPr>
              <a:defRPr/>
            </a:pPr>
            <a:r>
              <a:rPr lang="de-DE" sz="1400" b="1" dirty="0" smtClean="0">
                <a:solidFill>
                  <a:srgbClr val="000000"/>
                </a:solidFill>
                <a:latin typeface="+mn-lt"/>
                <a:cs typeface="Consolas" panose="020B0609020204030204" pitchFamily="49" charset="0"/>
              </a:rPr>
              <a:t>Erläutern </a:t>
            </a:r>
            <a:r>
              <a:rPr lang="de-DE" sz="1400" b="1" dirty="0">
                <a:solidFill>
                  <a:srgbClr val="000000"/>
                </a:solidFill>
                <a:latin typeface="+mn-lt"/>
                <a:cs typeface="Consolas" panose="020B0609020204030204" pitchFamily="49" charset="0"/>
              </a:rPr>
              <a:t>Sie, wie es das Programm macht – d. h., welchen Algorithmus das Programm</a:t>
            </a:r>
          </a:p>
          <a:p>
            <a:pPr>
              <a:defRPr/>
            </a:pPr>
            <a:r>
              <a:rPr lang="de-DE" sz="1400" b="1" dirty="0">
                <a:solidFill>
                  <a:srgbClr val="000000"/>
                </a:solidFill>
                <a:latin typeface="+mn-lt"/>
                <a:cs typeface="Consolas" panose="020B0609020204030204" pitchFamily="49" charset="0"/>
              </a:rPr>
              <a:t>verwendet, um seine Aufgabe zu erfüllen. (8 Punkte)</a:t>
            </a:r>
          </a:p>
          <a:p>
            <a:pPr>
              <a:defRPr/>
            </a:pPr>
            <a:endParaRPr lang="de-DE" sz="1400" b="1"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10646169"/>
      </p:ext>
    </p:extLst>
  </p:cSld>
  <p:clrMapOvr>
    <a:masterClrMapping/>
  </p:clrMapOvr>
  <p:transition>
    <p:blinds/>
  </p:transition>
  <p:timing>
    <p:tnLst>
      <p:par>
        <p:cTn id="1" dur="indefinite" restart="never" nodeType="tmRoot"/>
      </p:par>
    </p:tnLst>
  </p:timing>
</p:sld>
</file>

<file path=ppt/theme/theme1.xml><?xml version="1.0" encoding="utf-8"?>
<a:theme xmlns:a="http://schemas.openxmlformats.org/drawingml/2006/main" name="Modern">
  <a:themeElements>
    <a:clrScheme name="">
      <a:dk1>
        <a:srgbClr val="000000"/>
      </a:dk1>
      <a:lt1>
        <a:srgbClr val="FFFF99"/>
      </a:lt1>
      <a:dk2>
        <a:srgbClr val="616161"/>
      </a:dk2>
      <a:lt2>
        <a:srgbClr val="FFFFCC"/>
      </a:lt2>
      <a:accent1>
        <a:srgbClr val="009999"/>
      </a:accent1>
      <a:accent2>
        <a:srgbClr val="FF9933"/>
      </a:accent2>
      <a:accent3>
        <a:srgbClr val="FFFFCA"/>
      </a:accent3>
      <a:accent4>
        <a:srgbClr val="000000"/>
      </a:accent4>
      <a:accent5>
        <a:srgbClr val="AACACA"/>
      </a:accent5>
      <a:accent6>
        <a:srgbClr val="E78A2D"/>
      </a:accent6>
      <a:hlink>
        <a:srgbClr val="330099"/>
      </a:hlink>
      <a:folHlink>
        <a:srgbClr val="CBCBCB"/>
      </a:folHlink>
    </a:clrScheme>
    <a:fontScheme name="Moder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Modern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Moder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Modern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W:\OFFICE97\Vorlagen\Designs\MODERN.POT</Template>
  <TotalTime>0</TotalTime>
  <Words>2089</Words>
  <Application>Microsoft Office PowerPoint</Application>
  <PresentationFormat>Bildschirmpräsentation (4:3)</PresentationFormat>
  <Paragraphs>832</Paragraphs>
  <Slides>37</Slides>
  <Notes>37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37</vt:i4>
      </vt:variant>
    </vt:vector>
  </HeadingPairs>
  <TitlesOfParts>
    <vt:vector size="44" baseType="lpstr">
      <vt:lpstr>Arial</vt:lpstr>
      <vt:lpstr>Consolas</vt:lpstr>
      <vt:lpstr>Courier New</vt:lpstr>
      <vt:lpstr>Symbol</vt:lpstr>
      <vt:lpstr>Times</vt:lpstr>
      <vt:lpstr>Times New Roman</vt:lpstr>
      <vt:lpstr>Modern</vt:lpstr>
      <vt:lpstr>7. Übung </vt:lpstr>
      <vt:lpstr>1. Auswertung Ha - Erwartungsbild</vt:lpstr>
      <vt:lpstr>1. Auswertung Ha - Erwartungsbild</vt:lpstr>
      <vt:lpstr>1. Auswertung Ha - Erwartungsbild</vt:lpstr>
      <vt:lpstr>1. Auswertung Ha - Erwartungsbild</vt:lpstr>
      <vt:lpstr>1. Auswertung Ha - Erwartungsbild</vt:lpstr>
      <vt:lpstr>1. Auswertung Ha - Erwartungsbild</vt:lpstr>
      <vt:lpstr>1. Auswertung Ha – Erwartungsbild *</vt:lpstr>
      <vt:lpstr>1. Auswertung Ha - Erwartungsbild</vt:lpstr>
      <vt:lpstr>1. Auswertung Ha - Erwartungsbild</vt:lpstr>
      <vt:lpstr>1. Auswertung Ha - Erwartungsbild</vt:lpstr>
      <vt:lpstr>1. Auswertung Ha - Erwartungsbild</vt:lpstr>
      <vt:lpstr>1. Auswertung Ha - Erwartungsbild</vt:lpstr>
      <vt:lpstr>2. Aufgabenblatt 3 </vt:lpstr>
      <vt:lpstr>2. Ideen zu Hausaufgabenserie 3</vt:lpstr>
      <vt:lpstr>2. Ideen zu Hausaufgabenserie 3</vt:lpstr>
      <vt:lpstr>2. Ideen zu Hausaufgabenserie 3</vt:lpstr>
      <vt:lpstr>2. Ideen zu Übungsaufgabe heute</vt:lpstr>
      <vt:lpstr>2. Ideen zu Hausaufgabenserie 3</vt:lpstr>
      <vt:lpstr>2. Ideen zu Übungsaufgabe heute</vt:lpstr>
      <vt:lpstr>2. Tipps zu Hausaufgabenserie 3</vt:lpstr>
      <vt:lpstr>3. Funktionen</vt:lpstr>
      <vt:lpstr>3. Funktionen</vt:lpstr>
      <vt:lpstr>3. Funktionen</vt:lpstr>
      <vt:lpstr>3. Funktionen</vt:lpstr>
      <vt:lpstr>3. Funktionen</vt:lpstr>
      <vt:lpstr>3. Funktionen</vt:lpstr>
      <vt:lpstr>3. Variable - Felder</vt:lpstr>
      <vt:lpstr>3. getchar, putchar</vt:lpstr>
      <vt:lpstr>3. getchar, putchar</vt:lpstr>
      <vt:lpstr>3. getchar, putchar</vt:lpstr>
      <vt:lpstr>3. getchar, putchar</vt:lpstr>
      <vt:lpstr>4. Aufgaben für Übung</vt:lpstr>
      <vt:lpstr>5. Lösungen –Sinus</vt:lpstr>
      <vt:lpstr>5. Lösungen –Grafik</vt:lpstr>
      <vt:lpstr>5. Lösungen –Grafik</vt:lpstr>
      <vt:lpstr>5. Lösungen –Zählen</vt:lpstr>
    </vt:vector>
  </TitlesOfParts>
  <Company>FBIN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 Imperative Programmierung</dc:title>
  <dc:creator>karstens</dc:creator>
  <cp:lastModifiedBy>Bernd</cp:lastModifiedBy>
  <cp:revision>321</cp:revision>
  <cp:lastPrinted>2017-11-08T07:35:53Z</cp:lastPrinted>
  <dcterms:created xsi:type="dcterms:W3CDTF">2002-03-21T15:48:13Z</dcterms:created>
  <dcterms:modified xsi:type="dcterms:W3CDTF">2019-11-27T09:31:04Z</dcterms:modified>
</cp:coreProperties>
</file>