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256" r:id="rId2"/>
    <p:sldId id="508" r:id="rId3"/>
    <p:sldId id="532" r:id="rId4"/>
    <p:sldId id="533" r:id="rId5"/>
    <p:sldId id="534" r:id="rId6"/>
    <p:sldId id="535" r:id="rId7"/>
    <p:sldId id="536" r:id="rId8"/>
    <p:sldId id="537" r:id="rId9"/>
    <p:sldId id="538" r:id="rId10"/>
    <p:sldId id="539" r:id="rId11"/>
    <p:sldId id="540" r:id="rId12"/>
    <p:sldId id="541" r:id="rId13"/>
    <p:sldId id="542" r:id="rId14"/>
    <p:sldId id="543" r:id="rId15"/>
    <p:sldId id="544" r:id="rId16"/>
    <p:sldId id="545" r:id="rId17"/>
    <p:sldId id="546" r:id="rId18"/>
    <p:sldId id="547" r:id="rId19"/>
    <p:sldId id="548" r:id="rId20"/>
    <p:sldId id="549" r:id="rId21"/>
    <p:sldId id="554" r:id="rId22"/>
    <p:sldId id="555" r:id="rId23"/>
    <p:sldId id="556" r:id="rId24"/>
    <p:sldId id="557" r:id="rId25"/>
    <p:sldId id="558" r:id="rId26"/>
    <p:sldId id="559" r:id="rId27"/>
    <p:sldId id="560" r:id="rId28"/>
    <p:sldId id="561" r:id="rId29"/>
    <p:sldId id="567" r:id="rId30"/>
    <p:sldId id="568" r:id="rId31"/>
    <p:sldId id="553" r:id="rId32"/>
    <p:sldId id="454" r:id="rId33"/>
    <p:sldId id="565" r:id="rId34"/>
    <p:sldId id="522" r:id="rId35"/>
    <p:sldId id="563" r:id="rId36"/>
    <p:sldId id="562" r:id="rId37"/>
    <p:sldId id="564" r:id="rId38"/>
    <p:sldId id="569" r:id="rId39"/>
    <p:sldId id="566" r:id="rId40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33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258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3" tIns="49505" rIns="99013" bIns="49505" numCol="1" anchor="t" anchorCtr="0" compatLnSpc="1">
            <a:prstTxWarp prst="textNoShape">
              <a:avLst/>
            </a:prstTxWarp>
          </a:bodyPr>
          <a:lstStyle>
            <a:lvl1pPr defTabSz="990504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043" y="0"/>
            <a:ext cx="3075258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3" tIns="49505" rIns="99013" bIns="49505" numCol="1" anchor="t" anchorCtr="0" compatLnSpc="1">
            <a:prstTxWarp prst="textNoShape">
              <a:avLst/>
            </a:prstTxWarp>
          </a:bodyPr>
          <a:lstStyle>
            <a:lvl1pPr algn="r" defTabSz="990504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5258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3" tIns="49505" rIns="99013" bIns="49505" numCol="1" anchor="b" anchorCtr="0" compatLnSpc="1">
            <a:prstTxWarp prst="textNoShape">
              <a:avLst/>
            </a:prstTxWarp>
          </a:bodyPr>
          <a:lstStyle>
            <a:lvl1pPr defTabSz="990504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043" y="9722882"/>
            <a:ext cx="3075258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3" tIns="49505" rIns="99013" bIns="49505" numCol="1" anchor="b" anchorCtr="0" compatLnSpc="1">
            <a:prstTxWarp prst="textNoShape">
              <a:avLst/>
            </a:prstTxWarp>
          </a:bodyPr>
          <a:lstStyle>
            <a:lvl1pPr algn="r" defTabSz="990504">
              <a:defRPr sz="1200"/>
            </a:lvl1pPr>
          </a:lstStyle>
          <a:p>
            <a:pPr>
              <a:defRPr/>
            </a:pPr>
            <a:fld id="{F800C5DA-E918-4121-A59A-E817030A7E0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106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258" cy="5117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13" tIns="49505" rIns="99013" bIns="49505" numCol="1" anchor="t" anchorCtr="0" compatLnSpc="1">
            <a:prstTxWarp prst="textNoShape">
              <a:avLst/>
            </a:prstTxWarp>
          </a:bodyPr>
          <a:lstStyle>
            <a:lvl1pPr defTabSz="99050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043" y="0"/>
            <a:ext cx="3075258" cy="5117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13" tIns="49505" rIns="99013" bIns="49505" numCol="1" anchor="t" anchorCtr="0" compatLnSpc="1">
            <a:prstTxWarp prst="textNoShape">
              <a:avLst/>
            </a:prstTxWarp>
          </a:bodyPr>
          <a:lstStyle>
            <a:lvl1pPr algn="r" defTabSz="99050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468" y="4861441"/>
            <a:ext cx="5208365" cy="46055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13" tIns="49505" rIns="99013" bIns="495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5258" cy="5117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13" tIns="49505" rIns="99013" bIns="49505" numCol="1" anchor="b" anchorCtr="0" compatLnSpc="1">
            <a:prstTxWarp prst="textNoShape">
              <a:avLst/>
            </a:prstTxWarp>
          </a:bodyPr>
          <a:lstStyle>
            <a:lvl1pPr defTabSz="99050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043" y="9722882"/>
            <a:ext cx="3075258" cy="5117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13" tIns="49505" rIns="99013" bIns="49505" numCol="1" anchor="b" anchorCtr="0" compatLnSpc="1">
            <a:prstTxWarp prst="textNoShape">
              <a:avLst/>
            </a:prstTxWarp>
          </a:bodyPr>
          <a:lstStyle>
            <a:lvl1pPr algn="r" defTabSz="99050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D549842-4C11-4546-B057-70FB9BBD860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284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310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9088CF-AA25-41F1-B8ED-25A237DDC7CA}" type="slidenum">
              <a:rPr lang="de-DE" smtClean="0"/>
              <a:pPr/>
              <a:t>38</a:t>
            </a:fld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211485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9088CF-AA25-41F1-B8ED-25A237DDC7CA}" type="slidenum">
              <a:rPr lang="de-DE" smtClean="0"/>
              <a:pPr/>
              <a:t>39</a:t>
            </a:fld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732020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88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81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9088CF-AA25-41F1-B8ED-25A237DDC7CA}" type="slidenum">
              <a:rPr lang="de-DE" smtClean="0"/>
              <a:pPr/>
              <a:t>32</a:t>
            </a:fld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613255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9088CF-AA25-41F1-B8ED-25A237DDC7CA}" type="slidenum">
              <a:rPr lang="de-DE" smtClean="0"/>
              <a:pPr/>
              <a:t>33</a:t>
            </a:fld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186333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9088CF-AA25-41F1-B8ED-25A237DDC7CA}" type="slidenum">
              <a:rPr lang="de-DE" smtClean="0"/>
              <a:pPr/>
              <a:t>34</a:t>
            </a:fld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48813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9088CF-AA25-41F1-B8ED-25A237DDC7CA}" type="slidenum">
              <a:rPr lang="de-DE" smtClean="0"/>
              <a:pPr/>
              <a:t>35</a:t>
            </a:fld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1296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9088CF-AA25-41F1-B8ED-25A237DDC7CA}" type="slidenum">
              <a:rPr lang="de-DE" smtClean="0"/>
              <a:pPr/>
              <a:t>36</a:t>
            </a:fld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255662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9088CF-AA25-41F1-B8ED-25A237DDC7CA}" type="slidenum">
              <a:rPr lang="de-DE" smtClean="0"/>
              <a:pPr/>
              <a:t>37</a:t>
            </a:fld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7115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17475"/>
            <a:ext cx="9142413" cy="6738938"/>
            <a:chOff x="0" y="74"/>
            <a:chExt cx="5759" cy="4245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invGray">
            <a:xfrm>
              <a:off x="432" y="4113"/>
              <a:ext cx="2208" cy="206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invGray">
            <a:xfrm>
              <a:off x="432" y="1536"/>
              <a:ext cx="5327" cy="48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invGray">
            <a:xfrm>
              <a:off x="555" y="74"/>
              <a:ext cx="42" cy="42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invGray">
            <a:xfrm>
              <a:off x="555" y="219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invGray">
            <a:xfrm>
              <a:off x="555" y="362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invGray">
            <a:xfrm>
              <a:off x="555" y="651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invGray">
            <a:xfrm>
              <a:off x="555" y="794"/>
              <a:ext cx="42" cy="42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invGray">
            <a:xfrm>
              <a:off x="555" y="939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invGray">
            <a:xfrm>
              <a:off x="555" y="1082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invGray">
            <a:xfrm>
              <a:off x="555" y="1227"/>
              <a:ext cx="42" cy="4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invGray">
            <a:xfrm>
              <a:off x="555" y="1371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grpSp>
          <p:nvGrpSpPr>
            <p:cNvPr id="16" name="Group 14"/>
            <p:cNvGrpSpPr>
              <a:grpSpLocks/>
            </p:cNvGrpSpPr>
            <p:nvPr/>
          </p:nvGrpSpPr>
          <p:grpSpPr bwMode="auto">
            <a:xfrm>
              <a:off x="2859" y="4202"/>
              <a:ext cx="2729" cy="41"/>
              <a:chOff x="2859" y="4202"/>
              <a:chExt cx="2729" cy="41"/>
            </a:xfrm>
          </p:grpSpPr>
          <p:sp>
            <p:nvSpPr>
              <p:cNvPr id="22" name="Oval 15"/>
              <p:cNvSpPr>
                <a:spLocks noChangeArrowheads="1"/>
              </p:cNvSpPr>
              <p:nvPr/>
            </p:nvSpPr>
            <p:spPr bwMode="invGray">
              <a:xfrm>
                <a:off x="2859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3" name="Oval 16"/>
              <p:cNvSpPr>
                <a:spLocks noChangeArrowheads="1"/>
              </p:cNvSpPr>
              <p:nvPr/>
            </p:nvSpPr>
            <p:spPr bwMode="invGray">
              <a:xfrm>
                <a:off x="3243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4" name="Oval 17"/>
              <p:cNvSpPr>
                <a:spLocks noChangeArrowheads="1"/>
              </p:cNvSpPr>
              <p:nvPr/>
            </p:nvSpPr>
            <p:spPr bwMode="invGray">
              <a:xfrm>
                <a:off x="3627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5" name="Oval 18"/>
              <p:cNvSpPr>
                <a:spLocks noChangeArrowheads="1"/>
              </p:cNvSpPr>
              <p:nvPr/>
            </p:nvSpPr>
            <p:spPr bwMode="invGray">
              <a:xfrm>
                <a:off x="4011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6" name="Oval 19"/>
              <p:cNvSpPr>
                <a:spLocks noChangeArrowheads="1"/>
              </p:cNvSpPr>
              <p:nvPr/>
            </p:nvSpPr>
            <p:spPr bwMode="invGray">
              <a:xfrm>
                <a:off x="4395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7" name="Oval 20"/>
              <p:cNvSpPr>
                <a:spLocks noChangeArrowheads="1"/>
              </p:cNvSpPr>
              <p:nvPr/>
            </p:nvSpPr>
            <p:spPr bwMode="invGray">
              <a:xfrm>
                <a:off x="4779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8" name="Oval 21"/>
              <p:cNvSpPr>
                <a:spLocks noChangeArrowheads="1"/>
              </p:cNvSpPr>
              <p:nvPr/>
            </p:nvSpPr>
            <p:spPr bwMode="invGray">
              <a:xfrm>
                <a:off x="5163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9" name="Oval 22"/>
              <p:cNvSpPr>
                <a:spLocks noChangeArrowheads="1"/>
              </p:cNvSpPr>
              <p:nvPr/>
            </p:nvSpPr>
            <p:spPr bwMode="invGray">
              <a:xfrm>
                <a:off x="5547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</p:grpSp>
        <p:sp>
          <p:nvSpPr>
            <p:cNvPr id="17" name="Oval 23"/>
            <p:cNvSpPr>
              <a:spLocks noChangeArrowheads="1"/>
            </p:cNvSpPr>
            <p:nvPr/>
          </p:nvSpPr>
          <p:spPr bwMode="invGray">
            <a:xfrm>
              <a:off x="555" y="507"/>
              <a:ext cx="42" cy="4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grpSp>
          <p:nvGrpSpPr>
            <p:cNvPr id="18" name="Group 24"/>
            <p:cNvGrpSpPr>
              <a:grpSpLocks/>
            </p:cNvGrpSpPr>
            <p:nvPr/>
          </p:nvGrpSpPr>
          <p:grpSpPr bwMode="auto">
            <a:xfrm>
              <a:off x="0" y="2327"/>
              <a:ext cx="1203" cy="1203"/>
              <a:chOff x="0" y="2327"/>
              <a:chExt cx="1203" cy="1203"/>
            </a:xfrm>
          </p:grpSpPr>
          <p:sp>
            <p:nvSpPr>
              <p:cNvPr id="19" name="Freeform 25"/>
              <p:cNvSpPr>
                <a:spLocks/>
              </p:cNvSpPr>
              <p:nvPr/>
            </p:nvSpPr>
            <p:spPr bwMode="invGray">
              <a:xfrm>
                <a:off x="0" y="2394"/>
                <a:ext cx="443" cy="1033"/>
              </a:xfrm>
              <a:custGeom>
                <a:avLst/>
                <a:gdLst/>
                <a:ahLst/>
                <a:cxnLst>
                  <a:cxn ang="0">
                    <a:pos x="290" y="1016"/>
                  </a:cxn>
                  <a:cxn ang="0">
                    <a:pos x="316" y="974"/>
                  </a:cxn>
                  <a:cxn ang="0">
                    <a:pos x="354" y="920"/>
                  </a:cxn>
                  <a:cxn ang="0">
                    <a:pos x="384" y="884"/>
                  </a:cxn>
                  <a:cxn ang="0">
                    <a:pos x="381" y="832"/>
                  </a:cxn>
                  <a:cxn ang="0">
                    <a:pos x="370" y="794"/>
                  </a:cxn>
                  <a:cxn ang="0">
                    <a:pos x="361" y="760"/>
                  </a:cxn>
                  <a:cxn ang="0">
                    <a:pos x="361" y="734"/>
                  </a:cxn>
                  <a:cxn ang="0">
                    <a:pos x="359" y="707"/>
                  </a:cxn>
                  <a:cxn ang="0">
                    <a:pos x="373" y="691"/>
                  </a:cxn>
                  <a:cxn ang="0">
                    <a:pos x="391" y="686"/>
                  </a:cxn>
                  <a:cxn ang="0">
                    <a:pos x="395" y="680"/>
                  </a:cxn>
                  <a:cxn ang="0">
                    <a:pos x="390" y="671"/>
                  </a:cxn>
                  <a:cxn ang="0">
                    <a:pos x="386" y="660"/>
                  </a:cxn>
                  <a:cxn ang="0">
                    <a:pos x="437" y="635"/>
                  </a:cxn>
                  <a:cxn ang="0">
                    <a:pos x="442" y="619"/>
                  </a:cxn>
                  <a:cxn ang="0">
                    <a:pos x="438" y="604"/>
                  </a:cxn>
                  <a:cxn ang="0">
                    <a:pos x="400" y="543"/>
                  </a:cxn>
                  <a:cxn ang="0">
                    <a:pos x="384" y="474"/>
                  </a:cxn>
                  <a:cxn ang="0">
                    <a:pos x="354" y="455"/>
                  </a:cxn>
                  <a:cxn ang="0">
                    <a:pos x="326" y="433"/>
                  </a:cxn>
                  <a:cxn ang="0">
                    <a:pos x="312" y="411"/>
                  </a:cxn>
                  <a:cxn ang="0">
                    <a:pos x="307" y="391"/>
                  </a:cxn>
                  <a:cxn ang="0">
                    <a:pos x="290" y="339"/>
                  </a:cxn>
                  <a:cxn ang="0">
                    <a:pos x="308" y="289"/>
                  </a:cxn>
                  <a:cxn ang="0">
                    <a:pos x="298" y="278"/>
                  </a:cxn>
                  <a:cxn ang="0">
                    <a:pos x="280" y="307"/>
                  </a:cxn>
                  <a:cxn ang="0">
                    <a:pos x="269" y="283"/>
                  </a:cxn>
                  <a:cxn ang="0">
                    <a:pos x="272" y="224"/>
                  </a:cxn>
                  <a:cxn ang="0">
                    <a:pos x="280" y="177"/>
                  </a:cxn>
                  <a:cxn ang="0">
                    <a:pos x="280" y="146"/>
                  </a:cxn>
                  <a:cxn ang="0">
                    <a:pos x="281" y="123"/>
                  </a:cxn>
                  <a:cxn ang="0">
                    <a:pos x="290" y="104"/>
                  </a:cxn>
                  <a:cxn ang="0">
                    <a:pos x="296" y="97"/>
                  </a:cxn>
                  <a:cxn ang="0">
                    <a:pos x="298" y="94"/>
                  </a:cxn>
                  <a:cxn ang="0">
                    <a:pos x="301" y="92"/>
                  </a:cxn>
                  <a:cxn ang="0">
                    <a:pos x="307" y="83"/>
                  </a:cxn>
                  <a:cxn ang="0">
                    <a:pos x="317" y="79"/>
                  </a:cxn>
                  <a:cxn ang="0">
                    <a:pos x="328" y="77"/>
                  </a:cxn>
                  <a:cxn ang="0">
                    <a:pos x="337" y="74"/>
                  </a:cxn>
                  <a:cxn ang="0">
                    <a:pos x="345" y="67"/>
                  </a:cxn>
                  <a:cxn ang="0">
                    <a:pos x="337" y="50"/>
                  </a:cxn>
                  <a:cxn ang="0">
                    <a:pos x="337" y="47"/>
                  </a:cxn>
                  <a:cxn ang="0">
                    <a:pos x="337" y="43"/>
                  </a:cxn>
                  <a:cxn ang="0">
                    <a:pos x="337" y="41"/>
                  </a:cxn>
                  <a:cxn ang="0">
                    <a:pos x="334" y="38"/>
                  </a:cxn>
                  <a:cxn ang="0">
                    <a:pos x="321" y="21"/>
                  </a:cxn>
                  <a:cxn ang="0">
                    <a:pos x="316" y="0"/>
                  </a:cxn>
                  <a:cxn ang="0">
                    <a:pos x="188" y="94"/>
                  </a:cxn>
                  <a:cxn ang="0">
                    <a:pos x="88" y="218"/>
                  </a:cxn>
                  <a:cxn ang="0">
                    <a:pos x="21" y="366"/>
                  </a:cxn>
                  <a:cxn ang="0">
                    <a:pos x="0" y="530"/>
                  </a:cxn>
                  <a:cxn ang="0">
                    <a:pos x="20" y="680"/>
                  </a:cxn>
                  <a:cxn ang="0">
                    <a:pos x="74" y="819"/>
                  </a:cxn>
                  <a:cxn ang="0">
                    <a:pos x="160" y="938"/>
                  </a:cxn>
                  <a:cxn ang="0">
                    <a:pos x="272" y="1032"/>
                  </a:cxn>
                </a:cxnLst>
                <a:rect l="0" t="0" r="r" b="b"/>
                <a:pathLst>
                  <a:path w="443" h="1033">
                    <a:moveTo>
                      <a:pt x="272" y="1032"/>
                    </a:moveTo>
                    <a:lnTo>
                      <a:pt x="290" y="1016"/>
                    </a:lnTo>
                    <a:lnTo>
                      <a:pt x="301" y="992"/>
                    </a:lnTo>
                    <a:lnTo>
                      <a:pt x="316" y="974"/>
                    </a:lnTo>
                    <a:lnTo>
                      <a:pt x="328" y="955"/>
                    </a:lnTo>
                    <a:lnTo>
                      <a:pt x="354" y="920"/>
                    </a:lnTo>
                    <a:lnTo>
                      <a:pt x="373" y="904"/>
                    </a:lnTo>
                    <a:lnTo>
                      <a:pt x="384" y="884"/>
                    </a:lnTo>
                    <a:lnTo>
                      <a:pt x="390" y="848"/>
                    </a:lnTo>
                    <a:lnTo>
                      <a:pt x="381" y="832"/>
                    </a:lnTo>
                    <a:lnTo>
                      <a:pt x="375" y="812"/>
                    </a:lnTo>
                    <a:lnTo>
                      <a:pt x="370" y="794"/>
                    </a:lnTo>
                    <a:lnTo>
                      <a:pt x="361" y="774"/>
                    </a:lnTo>
                    <a:lnTo>
                      <a:pt x="361" y="760"/>
                    </a:lnTo>
                    <a:lnTo>
                      <a:pt x="361" y="747"/>
                    </a:lnTo>
                    <a:lnTo>
                      <a:pt x="361" y="734"/>
                    </a:lnTo>
                    <a:lnTo>
                      <a:pt x="359" y="722"/>
                    </a:lnTo>
                    <a:lnTo>
                      <a:pt x="359" y="707"/>
                    </a:lnTo>
                    <a:lnTo>
                      <a:pt x="364" y="698"/>
                    </a:lnTo>
                    <a:lnTo>
                      <a:pt x="373" y="691"/>
                    </a:lnTo>
                    <a:lnTo>
                      <a:pt x="390" y="686"/>
                    </a:lnTo>
                    <a:lnTo>
                      <a:pt x="391" y="686"/>
                    </a:lnTo>
                    <a:lnTo>
                      <a:pt x="395" y="682"/>
                    </a:lnTo>
                    <a:lnTo>
                      <a:pt x="395" y="680"/>
                    </a:lnTo>
                    <a:lnTo>
                      <a:pt x="395" y="677"/>
                    </a:lnTo>
                    <a:lnTo>
                      <a:pt x="390" y="671"/>
                    </a:lnTo>
                    <a:lnTo>
                      <a:pt x="386" y="666"/>
                    </a:lnTo>
                    <a:lnTo>
                      <a:pt x="386" y="660"/>
                    </a:lnTo>
                    <a:lnTo>
                      <a:pt x="395" y="655"/>
                    </a:lnTo>
                    <a:lnTo>
                      <a:pt x="437" y="635"/>
                    </a:lnTo>
                    <a:lnTo>
                      <a:pt x="442" y="626"/>
                    </a:lnTo>
                    <a:lnTo>
                      <a:pt x="442" y="619"/>
                    </a:lnTo>
                    <a:lnTo>
                      <a:pt x="442" y="613"/>
                    </a:lnTo>
                    <a:lnTo>
                      <a:pt x="438" y="604"/>
                    </a:lnTo>
                    <a:lnTo>
                      <a:pt x="417" y="577"/>
                    </a:lnTo>
                    <a:lnTo>
                      <a:pt x="400" y="543"/>
                    </a:lnTo>
                    <a:lnTo>
                      <a:pt x="391" y="511"/>
                    </a:lnTo>
                    <a:lnTo>
                      <a:pt x="384" y="474"/>
                    </a:lnTo>
                    <a:lnTo>
                      <a:pt x="368" y="465"/>
                    </a:lnTo>
                    <a:lnTo>
                      <a:pt x="354" y="455"/>
                    </a:lnTo>
                    <a:lnTo>
                      <a:pt x="339" y="444"/>
                    </a:lnTo>
                    <a:lnTo>
                      <a:pt x="326" y="433"/>
                    </a:lnTo>
                    <a:lnTo>
                      <a:pt x="317" y="422"/>
                    </a:lnTo>
                    <a:lnTo>
                      <a:pt x="312" y="411"/>
                    </a:lnTo>
                    <a:lnTo>
                      <a:pt x="308" y="402"/>
                    </a:lnTo>
                    <a:lnTo>
                      <a:pt x="307" y="391"/>
                    </a:lnTo>
                    <a:lnTo>
                      <a:pt x="285" y="363"/>
                    </a:lnTo>
                    <a:lnTo>
                      <a:pt x="290" y="339"/>
                    </a:lnTo>
                    <a:lnTo>
                      <a:pt x="301" y="314"/>
                    </a:lnTo>
                    <a:lnTo>
                      <a:pt x="308" y="289"/>
                    </a:lnTo>
                    <a:lnTo>
                      <a:pt x="308" y="267"/>
                    </a:lnTo>
                    <a:lnTo>
                      <a:pt x="298" y="278"/>
                    </a:lnTo>
                    <a:lnTo>
                      <a:pt x="287" y="294"/>
                    </a:lnTo>
                    <a:lnTo>
                      <a:pt x="280" y="307"/>
                    </a:lnTo>
                    <a:lnTo>
                      <a:pt x="272" y="314"/>
                    </a:lnTo>
                    <a:lnTo>
                      <a:pt x="269" y="283"/>
                    </a:lnTo>
                    <a:lnTo>
                      <a:pt x="271" y="254"/>
                    </a:lnTo>
                    <a:lnTo>
                      <a:pt x="272" y="224"/>
                    </a:lnTo>
                    <a:lnTo>
                      <a:pt x="272" y="195"/>
                    </a:lnTo>
                    <a:lnTo>
                      <a:pt x="280" y="177"/>
                    </a:lnTo>
                    <a:lnTo>
                      <a:pt x="280" y="164"/>
                    </a:lnTo>
                    <a:lnTo>
                      <a:pt x="280" y="146"/>
                    </a:lnTo>
                    <a:lnTo>
                      <a:pt x="281" y="133"/>
                    </a:lnTo>
                    <a:lnTo>
                      <a:pt x="281" y="123"/>
                    </a:lnTo>
                    <a:lnTo>
                      <a:pt x="285" y="113"/>
                    </a:lnTo>
                    <a:lnTo>
                      <a:pt x="290" y="104"/>
                    </a:lnTo>
                    <a:lnTo>
                      <a:pt x="296" y="97"/>
                    </a:lnTo>
                    <a:lnTo>
                      <a:pt x="296" y="97"/>
                    </a:lnTo>
                    <a:lnTo>
                      <a:pt x="298" y="94"/>
                    </a:lnTo>
                    <a:lnTo>
                      <a:pt x="298" y="94"/>
                    </a:lnTo>
                    <a:lnTo>
                      <a:pt x="298" y="94"/>
                    </a:lnTo>
                    <a:lnTo>
                      <a:pt x="301" y="92"/>
                    </a:lnTo>
                    <a:lnTo>
                      <a:pt x="303" y="86"/>
                    </a:lnTo>
                    <a:lnTo>
                      <a:pt x="307" y="83"/>
                    </a:lnTo>
                    <a:lnTo>
                      <a:pt x="308" y="83"/>
                    </a:lnTo>
                    <a:lnTo>
                      <a:pt x="317" y="79"/>
                    </a:lnTo>
                    <a:lnTo>
                      <a:pt x="323" y="77"/>
                    </a:lnTo>
                    <a:lnTo>
                      <a:pt x="328" y="77"/>
                    </a:lnTo>
                    <a:lnTo>
                      <a:pt x="334" y="74"/>
                    </a:lnTo>
                    <a:lnTo>
                      <a:pt x="337" y="74"/>
                    </a:lnTo>
                    <a:lnTo>
                      <a:pt x="339" y="72"/>
                    </a:lnTo>
                    <a:lnTo>
                      <a:pt x="345" y="67"/>
                    </a:lnTo>
                    <a:lnTo>
                      <a:pt x="345" y="63"/>
                    </a:lnTo>
                    <a:lnTo>
                      <a:pt x="337" y="50"/>
                    </a:lnTo>
                    <a:lnTo>
                      <a:pt x="337" y="50"/>
                    </a:lnTo>
                    <a:lnTo>
                      <a:pt x="337" y="47"/>
                    </a:lnTo>
                    <a:lnTo>
                      <a:pt x="337" y="47"/>
                    </a:lnTo>
                    <a:lnTo>
                      <a:pt x="337" y="43"/>
                    </a:lnTo>
                    <a:lnTo>
                      <a:pt x="337" y="43"/>
                    </a:lnTo>
                    <a:lnTo>
                      <a:pt x="337" y="41"/>
                    </a:lnTo>
                    <a:lnTo>
                      <a:pt x="334" y="41"/>
                    </a:lnTo>
                    <a:lnTo>
                      <a:pt x="334" y="38"/>
                    </a:lnTo>
                    <a:lnTo>
                      <a:pt x="328" y="30"/>
                    </a:lnTo>
                    <a:lnTo>
                      <a:pt x="321" y="21"/>
                    </a:lnTo>
                    <a:lnTo>
                      <a:pt x="317" y="11"/>
                    </a:lnTo>
                    <a:lnTo>
                      <a:pt x="316" y="0"/>
                    </a:lnTo>
                    <a:lnTo>
                      <a:pt x="249" y="41"/>
                    </a:lnTo>
                    <a:lnTo>
                      <a:pt x="188" y="94"/>
                    </a:lnTo>
                    <a:lnTo>
                      <a:pt x="133" y="151"/>
                    </a:lnTo>
                    <a:lnTo>
                      <a:pt x="88" y="218"/>
                    </a:lnTo>
                    <a:lnTo>
                      <a:pt x="50" y="289"/>
                    </a:lnTo>
                    <a:lnTo>
                      <a:pt x="21" y="366"/>
                    </a:lnTo>
                    <a:lnTo>
                      <a:pt x="5" y="446"/>
                    </a:lnTo>
                    <a:lnTo>
                      <a:pt x="0" y="530"/>
                    </a:lnTo>
                    <a:lnTo>
                      <a:pt x="5" y="608"/>
                    </a:lnTo>
                    <a:lnTo>
                      <a:pt x="20" y="680"/>
                    </a:lnTo>
                    <a:lnTo>
                      <a:pt x="45" y="751"/>
                    </a:lnTo>
                    <a:lnTo>
                      <a:pt x="74" y="819"/>
                    </a:lnTo>
                    <a:lnTo>
                      <a:pt x="114" y="879"/>
                    </a:lnTo>
                    <a:lnTo>
                      <a:pt x="160" y="938"/>
                    </a:lnTo>
                    <a:lnTo>
                      <a:pt x="215" y="987"/>
                    </a:lnTo>
                    <a:lnTo>
                      <a:pt x="272" y="1032"/>
                    </a:lnTo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0" name="Freeform 26"/>
              <p:cNvSpPr>
                <a:spLocks/>
              </p:cNvSpPr>
              <p:nvPr/>
            </p:nvSpPr>
            <p:spPr bwMode="invGray">
              <a:xfrm>
                <a:off x="379" y="2327"/>
                <a:ext cx="824" cy="1203"/>
              </a:xfrm>
              <a:custGeom>
                <a:avLst/>
                <a:gdLst/>
                <a:ahLst/>
                <a:cxnLst>
                  <a:cxn ang="0">
                    <a:pos x="796" y="688"/>
                  </a:cxn>
                  <a:cxn ang="0">
                    <a:pos x="756" y="641"/>
                  </a:cxn>
                  <a:cxn ang="0">
                    <a:pos x="812" y="615"/>
                  </a:cxn>
                  <a:cxn ang="0">
                    <a:pos x="814" y="502"/>
                  </a:cxn>
                  <a:cxn ang="0">
                    <a:pos x="705" y="247"/>
                  </a:cxn>
                  <a:cxn ang="0">
                    <a:pos x="651" y="262"/>
                  </a:cxn>
                  <a:cxn ang="0">
                    <a:pos x="574" y="289"/>
                  </a:cxn>
                  <a:cxn ang="0">
                    <a:pos x="536" y="258"/>
                  </a:cxn>
                  <a:cxn ang="0">
                    <a:pos x="563" y="170"/>
                  </a:cxn>
                  <a:cxn ang="0">
                    <a:pos x="532" y="81"/>
                  </a:cxn>
                  <a:cxn ang="0">
                    <a:pos x="455" y="56"/>
                  </a:cxn>
                  <a:cxn ang="0">
                    <a:pos x="484" y="150"/>
                  </a:cxn>
                  <a:cxn ang="0">
                    <a:pos x="465" y="190"/>
                  </a:cxn>
                  <a:cxn ang="0">
                    <a:pos x="442" y="200"/>
                  </a:cxn>
                  <a:cxn ang="0">
                    <a:pos x="419" y="164"/>
                  </a:cxn>
                  <a:cxn ang="0">
                    <a:pos x="381" y="108"/>
                  </a:cxn>
                  <a:cxn ang="0">
                    <a:pos x="406" y="108"/>
                  </a:cxn>
                  <a:cxn ang="0">
                    <a:pos x="424" y="72"/>
                  </a:cxn>
                  <a:cxn ang="0">
                    <a:pos x="325" y="0"/>
                  </a:cxn>
                  <a:cxn ang="0">
                    <a:pos x="281" y="27"/>
                  </a:cxn>
                  <a:cxn ang="0">
                    <a:pos x="240" y="72"/>
                  </a:cxn>
                  <a:cxn ang="0">
                    <a:pos x="209" y="114"/>
                  </a:cxn>
                  <a:cxn ang="0">
                    <a:pos x="209" y="150"/>
                  </a:cxn>
                  <a:cxn ang="0">
                    <a:pos x="240" y="164"/>
                  </a:cxn>
                  <a:cxn ang="0">
                    <a:pos x="209" y="222"/>
                  </a:cxn>
                  <a:cxn ang="0">
                    <a:pos x="213" y="242"/>
                  </a:cxn>
                  <a:cxn ang="0">
                    <a:pos x="267" y="222"/>
                  </a:cxn>
                  <a:cxn ang="0">
                    <a:pos x="303" y="170"/>
                  </a:cxn>
                  <a:cxn ang="0">
                    <a:pos x="354" y="231"/>
                  </a:cxn>
                  <a:cxn ang="0">
                    <a:pos x="372" y="291"/>
                  </a:cxn>
                  <a:cxn ang="0">
                    <a:pos x="348" y="294"/>
                  </a:cxn>
                  <a:cxn ang="0">
                    <a:pos x="298" y="309"/>
                  </a:cxn>
                  <a:cxn ang="0">
                    <a:pos x="323" y="330"/>
                  </a:cxn>
                  <a:cxn ang="0">
                    <a:pos x="260" y="339"/>
                  </a:cxn>
                  <a:cxn ang="0">
                    <a:pos x="189" y="411"/>
                  </a:cxn>
                  <a:cxn ang="0">
                    <a:pos x="184" y="469"/>
                  </a:cxn>
                  <a:cxn ang="0">
                    <a:pos x="148" y="435"/>
                  </a:cxn>
                  <a:cxn ang="0">
                    <a:pos x="83" y="402"/>
                  </a:cxn>
                  <a:cxn ang="0">
                    <a:pos x="0" y="455"/>
                  </a:cxn>
                  <a:cxn ang="0">
                    <a:pos x="54" y="496"/>
                  </a:cxn>
                  <a:cxn ang="0">
                    <a:pos x="74" y="485"/>
                  </a:cxn>
                  <a:cxn ang="0">
                    <a:pos x="54" y="608"/>
                  </a:cxn>
                  <a:cxn ang="0">
                    <a:pos x="132" y="641"/>
                  </a:cxn>
                  <a:cxn ang="0">
                    <a:pos x="195" y="661"/>
                  </a:cxn>
                  <a:cxn ang="0">
                    <a:pos x="249" y="744"/>
                  </a:cxn>
                  <a:cxn ang="0">
                    <a:pos x="334" y="886"/>
                  </a:cxn>
                  <a:cxn ang="0">
                    <a:pos x="391" y="1007"/>
                  </a:cxn>
                  <a:cxn ang="0">
                    <a:pos x="292" y="1052"/>
                  </a:cxn>
                  <a:cxn ang="0">
                    <a:pos x="182" y="1105"/>
                  </a:cxn>
                  <a:cxn ang="0">
                    <a:pos x="68" y="1180"/>
                  </a:cxn>
                  <a:cxn ang="0">
                    <a:pos x="200" y="1202"/>
                  </a:cxn>
                  <a:cxn ang="0">
                    <a:pos x="417" y="1168"/>
                  </a:cxn>
                  <a:cxn ang="0">
                    <a:pos x="613" y="1052"/>
                  </a:cxn>
                  <a:cxn ang="0">
                    <a:pos x="610" y="929"/>
                  </a:cxn>
                  <a:cxn ang="0">
                    <a:pos x="543" y="888"/>
                  </a:cxn>
                  <a:cxn ang="0">
                    <a:pos x="567" y="791"/>
                  </a:cxn>
                  <a:cxn ang="0">
                    <a:pos x="655" y="738"/>
                  </a:cxn>
                  <a:cxn ang="0">
                    <a:pos x="725" y="713"/>
                  </a:cxn>
                  <a:cxn ang="0">
                    <a:pos x="792" y="729"/>
                  </a:cxn>
                </a:cxnLst>
                <a:rect l="0" t="0" r="r" b="b"/>
                <a:pathLst>
                  <a:path w="824" h="1203">
                    <a:moveTo>
                      <a:pt x="803" y="736"/>
                    </a:moveTo>
                    <a:lnTo>
                      <a:pt x="807" y="724"/>
                    </a:lnTo>
                    <a:lnTo>
                      <a:pt x="808" y="713"/>
                    </a:lnTo>
                    <a:lnTo>
                      <a:pt x="812" y="702"/>
                    </a:lnTo>
                    <a:lnTo>
                      <a:pt x="814" y="691"/>
                    </a:lnTo>
                    <a:lnTo>
                      <a:pt x="803" y="691"/>
                    </a:lnTo>
                    <a:lnTo>
                      <a:pt x="796" y="688"/>
                    </a:lnTo>
                    <a:lnTo>
                      <a:pt x="783" y="686"/>
                    </a:lnTo>
                    <a:lnTo>
                      <a:pt x="776" y="680"/>
                    </a:lnTo>
                    <a:lnTo>
                      <a:pt x="770" y="675"/>
                    </a:lnTo>
                    <a:lnTo>
                      <a:pt x="767" y="666"/>
                    </a:lnTo>
                    <a:lnTo>
                      <a:pt x="761" y="661"/>
                    </a:lnTo>
                    <a:lnTo>
                      <a:pt x="760" y="655"/>
                    </a:lnTo>
                    <a:lnTo>
                      <a:pt x="756" y="641"/>
                    </a:lnTo>
                    <a:lnTo>
                      <a:pt x="756" y="624"/>
                    </a:lnTo>
                    <a:lnTo>
                      <a:pt x="760" y="610"/>
                    </a:lnTo>
                    <a:lnTo>
                      <a:pt x="767" y="599"/>
                    </a:lnTo>
                    <a:lnTo>
                      <a:pt x="781" y="597"/>
                    </a:lnTo>
                    <a:lnTo>
                      <a:pt x="792" y="599"/>
                    </a:lnTo>
                    <a:lnTo>
                      <a:pt x="803" y="608"/>
                    </a:lnTo>
                    <a:lnTo>
                      <a:pt x="812" y="615"/>
                    </a:lnTo>
                    <a:lnTo>
                      <a:pt x="819" y="628"/>
                    </a:lnTo>
                    <a:lnTo>
                      <a:pt x="823" y="619"/>
                    </a:lnTo>
                    <a:lnTo>
                      <a:pt x="823" y="610"/>
                    </a:lnTo>
                    <a:lnTo>
                      <a:pt x="823" y="605"/>
                    </a:lnTo>
                    <a:lnTo>
                      <a:pt x="823" y="597"/>
                    </a:lnTo>
                    <a:lnTo>
                      <a:pt x="819" y="549"/>
                    </a:lnTo>
                    <a:lnTo>
                      <a:pt x="814" y="502"/>
                    </a:lnTo>
                    <a:lnTo>
                      <a:pt x="807" y="455"/>
                    </a:lnTo>
                    <a:lnTo>
                      <a:pt x="792" y="411"/>
                    </a:lnTo>
                    <a:lnTo>
                      <a:pt x="776" y="366"/>
                    </a:lnTo>
                    <a:lnTo>
                      <a:pt x="756" y="325"/>
                    </a:lnTo>
                    <a:lnTo>
                      <a:pt x="734" y="285"/>
                    </a:lnTo>
                    <a:lnTo>
                      <a:pt x="709" y="247"/>
                    </a:lnTo>
                    <a:lnTo>
                      <a:pt x="705" y="247"/>
                    </a:lnTo>
                    <a:lnTo>
                      <a:pt x="702" y="244"/>
                    </a:lnTo>
                    <a:lnTo>
                      <a:pt x="698" y="244"/>
                    </a:lnTo>
                    <a:lnTo>
                      <a:pt x="693" y="242"/>
                    </a:lnTo>
                    <a:lnTo>
                      <a:pt x="677" y="253"/>
                    </a:lnTo>
                    <a:lnTo>
                      <a:pt x="668" y="254"/>
                    </a:lnTo>
                    <a:lnTo>
                      <a:pt x="660" y="258"/>
                    </a:lnTo>
                    <a:lnTo>
                      <a:pt x="651" y="262"/>
                    </a:lnTo>
                    <a:lnTo>
                      <a:pt x="642" y="264"/>
                    </a:lnTo>
                    <a:lnTo>
                      <a:pt x="631" y="267"/>
                    </a:lnTo>
                    <a:lnTo>
                      <a:pt x="619" y="273"/>
                    </a:lnTo>
                    <a:lnTo>
                      <a:pt x="606" y="278"/>
                    </a:lnTo>
                    <a:lnTo>
                      <a:pt x="594" y="283"/>
                    </a:lnTo>
                    <a:lnTo>
                      <a:pt x="583" y="285"/>
                    </a:lnTo>
                    <a:lnTo>
                      <a:pt x="574" y="289"/>
                    </a:lnTo>
                    <a:lnTo>
                      <a:pt x="567" y="291"/>
                    </a:lnTo>
                    <a:lnTo>
                      <a:pt x="557" y="289"/>
                    </a:lnTo>
                    <a:lnTo>
                      <a:pt x="554" y="285"/>
                    </a:lnTo>
                    <a:lnTo>
                      <a:pt x="548" y="280"/>
                    </a:lnTo>
                    <a:lnTo>
                      <a:pt x="547" y="278"/>
                    </a:lnTo>
                    <a:lnTo>
                      <a:pt x="543" y="273"/>
                    </a:lnTo>
                    <a:lnTo>
                      <a:pt x="536" y="258"/>
                    </a:lnTo>
                    <a:lnTo>
                      <a:pt x="532" y="244"/>
                    </a:lnTo>
                    <a:lnTo>
                      <a:pt x="532" y="231"/>
                    </a:lnTo>
                    <a:lnTo>
                      <a:pt x="530" y="217"/>
                    </a:lnTo>
                    <a:lnTo>
                      <a:pt x="532" y="202"/>
                    </a:lnTo>
                    <a:lnTo>
                      <a:pt x="541" y="190"/>
                    </a:lnTo>
                    <a:lnTo>
                      <a:pt x="552" y="177"/>
                    </a:lnTo>
                    <a:lnTo>
                      <a:pt x="563" y="170"/>
                    </a:lnTo>
                    <a:lnTo>
                      <a:pt x="574" y="159"/>
                    </a:lnTo>
                    <a:lnTo>
                      <a:pt x="583" y="146"/>
                    </a:lnTo>
                    <a:lnTo>
                      <a:pt x="588" y="134"/>
                    </a:lnTo>
                    <a:lnTo>
                      <a:pt x="588" y="119"/>
                    </a:lnTo>
                    <a:lnTo>
                      <a:pt x="568" y="105"/>
                    </a:lnTo>
                    <a:lnTo>
                      <a:pt x="552" y="92"/>
                    </a:lnTo>
                    <a:lnTo>
                      <a:pt x="532" y="81"/>
                    </a:lnTo>
                    <a:lnTo>
                      <a:pt x="512" y="70"/>
                    </a:lnTo>
                    <a:lnTo>
                      <a:pt x="491" y="58"/>
                    </a:lnTo>
                    <a:lnTo>
                      <a:pt x="471" y="47"/>
                    </a:lnTo>
                    <a:lnTo>
                      <a:pt x="449" y="38"/>
                    </a:lnTo>
                    <a:lnTo>
                      <a:pt x="428" y="31"/>
                    </a:lnTo>
                    <a:lnTo>
                      <a:pt x="442" y="45"/>
                    </a:lnTo>
                    <a:lnTo>
                      <a:pt x="455" y="56"/>
                    </a:lnTo>
                    <a:lnTo>
                      <a:pt x="465" y="63"/>
                    </a:lnTo>
                    <a:lnTo>
                      <a:pt x="484" y="74"/>
                    </a:lnTo>
                    <a:lnTo>
                      <a:pt x="485" y="88"/>
                    </a:lnTo>
                    <a:lnTo>
                      <a:pt x="484" y="105"/>
                    </a:lnTo>
                    <a:lnTo>
                      <a:pt x="478" y="123"/>
                    </a:lnTo>
                    <a:lnTo>
                      <a:pt x="478" y="135"/>
                    </a:lnTo>
                    <a:lnTo>
                      <a:pt x="484" y="150"/>
                    </a:lnTo>
                    <a:lnTo>
                      <a:pt x="484" y="155"/>
                    </a:lnTo>
                    <a:lnTo>
                      <a:pt x="480" y="161"/>
                    </a:lnTo>
                    <a:lnTo>
                      <a:pt x="474" y="166"/>
                    </a:lnTo>
                    <a:lnTo>
                      <a:pt x="469" y="170"/>
                    </a:lnTo>
                    <a:lnTo>
                      <a:pt x="465" y="175"/>
                    </a:lnTo>
                    <a:lnTo>
                      <a:pt x="465" y="180"/>
                    </a:lnTo>
                    <a:lnTo>
                      <a:pt x="465" y="190"/>
                    </a:lnTo>
                    <a:lnTo>
                      <a:pt x="464" y="195"/>
                    </a:lnTo>
                    <a:lnTo>
                      <a:pt x="460" y="197"/>
                    </a:lnTo>
                    <a:lnTo>
                      <a:pt x="458" y="200"/>
                    </a:lnTo>
                    <a:lnTo>
                      <a:pt x="455" y="200"/>
                    </a:lnTo>
                    <a:lnTo>
                      <a:pt x="453" y="200"/>
                    </a:lnTo>
                    <a:lnTo>
                      <a:pt x="447" y="197"/>
                    </a:lnTo>
                    <a:lnTo>
                      <a:pt x="442" y="200"/>
                    </a:lnTo>
                    <a:lnTo>
                      <a:pt x="433" y="202"/>
                    </a:lnTo>
                    <a:lnTo>
                      <a:pt x="428" y="202"/>
                    </a:lnTo>
                    <a:lnTo>
                      <a:pt x="424" y="200"/>
                    </a:lnTo>
                    <a:lnTo>
                      <a:pt x="424" y="197"/>
                    </a:lnTo>
                    <a:lnTo>
                      <a:pt x="424" y="197"/>
                    </a:lnTo>
                    <a:lnTo>
                      <a:pt x="422" y="195"/>
                    </a:lnTo>
                    <a:lnTo>
                      <a:pt x="419" y="164"/>
                    </a:lnTo>
                    <a:lnTo>
                      <a:pt x="411" y="159"/>
                    </a:lnTo>
                    <a:lnTo>
                      <a:pt x="406" y="150"/>
                    </a:lnTo>
                    <a:lnTo>
                      <a:pt x="397" y="141"/>
                    </a:lnTo>
                    <a:lnTo>
                      <a:pt x="390" y="134"/>
                    </a:lnTo>
                    <a:lnTo>
                      <a:pt x="386" y="125"/>
                    </a:lnTo>
                    <a:lnTo>
                      <a:pt x="384" y="117"/>
                    </a:lnTo>
                    <a:lnTo>
                      <a:pt x="381" y="108"/>
                    </a:lnTo>
                    <a:lnTo>
                      <a:pt x="384" y="103"/>
                    </a:lnTo>
                    <a:lnTo>
                      <a:pt x="386" y="99"/>
                    </a:lnTo>
                    <a:lnTo>
                      <a:pt x="390" y="99"/>
                    </a:lnTo>
                    <a:lnTo>
                      <a:pt x="390" y="97"/>
                    </a:lnTo>
                    <a:lnTo>
                      <a:pt x="391" y="97"/>
                    </a:lnTo>
                    <a:lnTo>
                      <a:pt x="397" y="103"/>
                    </a:lnTo>
                    <a:lnTo>
                      <a:pt x="406" y="108"/>
                    </a:lnTo>
                    <a:lnTo>
                      <a:pt x="413" y="110"/>
                    </a:lnTo>
                    <a:lnTo>
                      <a:pt x="422" y="110"/>
                    </a:lnTo>
                    <a:lnTo>
                      <a:pt x="424" y="110"/>
                    </a:lnTo>
                    <a:lnTo>
                      <a:pt x="424" y="108"/>
                    </a:lnTo>
                    <a:lnTo>
                      <a:pt x="424" y="108"/>
                    </a:lnTo>
                    <a:lnTo>
                      <a:pt x="424" y="108"/>
                    </a:lnTo>
                    <a:lnTo>
                      <a:pt x="424" y="72"/>
                    </a:lnTo>
                    <a:lnTo>
                      <a:pt x="411" y="56"/>
                    </a:lnTo>
                    <a:lnTo>
                      <a:pt x="395" y="42"/>
                    </a:lnTo>
                    <a:lnTo>
                      <a:pt x="377" y="27"/>
                    </a:lnTo>
                    <a:lnTo>
                      <a:pt x="364" y="9"/>
                    </a:lnTo>
                    <a:lnTo>
                      <a:pt x="350" y="5"/>
                    </a:lnTo>
                    <a:lnTo>
                      <a:pt x="339" y="2"/>
                    </a:lnTo>
                    <a:lnTo>
                      <a:pt x="325" y="0"/>
                    </a:lnTo>
                    <a:lnTo>
                      <a:pt x="312" y="0"/>
                    </a:lnTo>
                    <a:lnTo>
                      <a:pt x="308" y="0"/>
                    </a:lnTo>
                    <a:lnTo>
                      <a:pt x="308" y="2"/>
                    </a:lnTo>
                    <a:lnTo>
                      <a:pt x="308" y="5"/>
                    </a:lnTo>
                    <a:lnTo>
                      <a:pt x="307" y="9"/>
                    </a:lnTo>
                    <a:lnTo>
                      <a:pt x="289" y="14"/>
                    </a:lnTo>
                    <a:lnTo>
                      <a:pt x="281" y="27"/>
                    </a:lnTo>
                    <a:lnTo>
                      <a:pt x="276" y="42"/>
                    </a:lnTo>
                    <a:lnTo>
                      <a:pt x="265" y="56"/>
                    </a:lnTo>
                    <a:lnTo>
                      <a:pt x="260" y="56"/>
                    </a:lnTo>
                    <a:lnTo>
                      <a:pt x="256" y="56"/>
                    </a:lnTo>
                    <a:lnTo>
                      <a:pt x="251" y="56"/>
                    </a:lnTo>
                    <a:lnTo>
                      <a:pt x="249" y="58"/>
                    </a:lnTo>
                    <a:lnTo>
                      <a:pt x="240" y="72"/>
                    </a:lnTo>
                    <a:lnTo>
                      <a:pt x="231" y="87"/>
                    </a:lnTo>
                    <a:lnTo>
                      <a:pt x="224" y="99"/>
                    </a:lnTo>
                    <a:lnTo>
                      <a:pt x="213" y="110"/>
                    </a:lnTo>
                    <a:lnTo>
                      <a:pt x="209" y="110"/>
                    </a:lnTo>
                    <a:lnTo>
                      <a:pt x="209" y="110"/>
                    </a:lnTo>
                    <a:lnTo>
                      <a:pt x="209" y="110"/>
                    </a:lnTo>
                    <a:lnTo>
                      <a:pt x="209" y="114"/>
                    </a:lnTo>
                    <a:lnTo>
                      <a:pt x="184" y="139"/>
                    </a:lnTo>
                    <a:lnTo>
                      <a:pt x="184" y="139"/>
                    </a:lnTo>
                    <a:lnTo>
                      <a:pt x="184" y="139"/>
                    </a:lnTo>
                    <a:lnTo>
                      <a:pt x="184" y="139"/>
                    </a:lnTo>
                    <a:lnTo>
                      <a:pt x="184" y="141"/>
                    </a:lnTo>
                    <a:lnTo>
                      <a:pt x="195" y="146"/>
                    </a:lnTo>
                    <a:lnTo>
                      <a:pt x="209" y="150"/>
                    </a:lnTo>
                    <a:lnTo>
                      <a:pt x="224" y="153"/>
                    </a:lnTo>
                    <a:lnTo>
                      <a:pt x="234" y="153"/>
                    </a:lnTo>
                    <a:lnTo>
                      <a:pt x="236" y="155"/>
                    </a:lnTo>
                    <a:lnTo>
                      <a:pt x="240" y="155"/>
                    </a:lnTo>
                    <a:lnTo>
                      <a:pt x="240" y="159"/>
                    </a:lnTo>
                    <a:lnTo>
                      <a:pt x="242" y="161"/>
                    </a:lnTo>
                    <a:lnTo>
                      <a:pt x="240" y="164"/>
                    </a:lnTo>
                    <a:lnTo>
                      <a:pt x="234" y="166"/>
                    </a:lnTo>
                    <a:lnTo>
                      <a:pt x="231" y="170"/>
                    </a:lnTo>
                    <a:lnTo>
                      <a:pt x="225" y="171"/>
                    </a:lnTo>
                    <a:lnTo>
                      <a:pt x="220" y="180"/>
                    </a:lnTo>
                    <a:lnTo>
                      <a:pt x="215" y="195"/>
                    </a:lnTo>
                    <a:lnTo>
                      <a:pt x="209" y="208"/>
                    </a:lnTo>
                    <a:lnTo>
                      <a:pt x="209" y="222"/>
                    </a:lnTo>
                    <a:lnTo>
                      <a:pt x="213" y="227"/>
                    </a:lnTo>
                    <a:lnTo>
                      <a:pt x="215" y="227"/>
                    </a:lnTo>
                    <a:lnTo>
                      <a:pt x="213" y="231"/>
                    </a:lnTo>
                    <a:lnTo>
                      <a:pt x="209" y="238"/>
                    </a:lnTo>
                    <a:lnTo>
                      <a:pt x="209" y="238"/>
                    </a:lnTo>
                    <a:lnTo>
                      <a:pt x="213" y="242"/>
                    </a:lnTo>
                    <a:lnTo>
                      <a:pt x="213" y="242"/>
                    </a:lnTo>
                    <a:lnTo>
                      <a:pt x="215" y="244"/>
                    </a:lnTo>
                    <a:lnTo>
                      <a:pt x="231" y="233"/>
                    </a:lnTo>
                    <a:lnTo>
                      <a:pt x="260" y="231"/>
                    </a:lnTo>
                    <a:lnTo>
                      <a:pt x="260" y="227"/>
                    </a:lnTo>
                    <a:lnTo>
                      <a:pt x="262" y="226"/>
                    </a:lnTo>
                    <a:lnTo>
                      <a:pt x="265" y="226"/>
                    </a:lnTo>
                    <a:lnTo>
                      <a:pt x="267" y="222"/>
                    </a:lnTo>
                    <a:lnTo>
                      <a:pt x="267" y="200"/>
                    </a:lnTo>
                    <a:lnTo>
                      <a:pt x="289" y="155"/>
                    </a:lnTo>
                    <a:lnTo>
                      <a:pt x="289" y="155"/>
                    </a:lnTo>
                    <a:lnTo>
                      <a:pt x="292" y="155"/>
                    </a:lnTo>
                    <a:lnTo>
                      <a:pt x="292" y="155"/>
                    </a:lnTo>
                    <a:lnTo>
                      <a:pt x="292" y="155"/>
                    </a:lnTo>
                    <a:lnTo>
                      <a:pt x="303" y="170"/>
                    </a:lnTo>
                    <a:lnTo>
                      <a:pt x="312" y="180"/>
                    </a:lnTo>
                    <a:lnTo>
                      <a:pt x="323" y="195"/>
                    </a:lnTo>
                    <a:lnTo>
                      <a:pt x="336" y="206"/>
                    </a:lnTo>
                    <a:lnTo>
                      <a:pt x="343" y="211"/>
                    </a:lnTo>
                    <a:lnTo>
                      <a:pt x="345" y="217"/>
                    </a:lnTo>
                    <a:lnTo>
                      <a:pt x="350" y="226"/>
                    </a:lnTo>
                    <a:lnTo>
                      <a:pt x="354" y="231"/>
                    </a:lnTo>
                    <a:lnTo>
                      <a:pt x="354" y="244"/>
                    </a:lnTo>
                    <a:lnTo>
                      <a:pt x="354" y="258"/>
                    </a:lnTo>
                    <a:lnTo>
                      <a:pt x="359" y="273"/>
                    </a:lnTo>
                    <a:lnTo>
                      <a:pt x="364" y="283"/>
                    </a:lnTo>
                    <a:lnTo>
                      <a:pt x="366" y="285"/>
                    </a:lnTo>
                    <a:lnTo>
                      <a:pt x="370" y="289"/>
                    </a:lnTo>
                    <a:lnTo>
                      <a:pt x="372" y="291"/>
                    </a:lnTo>
                    <a:lnTo>
                      <a:pt x="375" y="294"/>
                    </a:lnTo>
                    <a:lnTo>
                      <a:pt x="375" y="298"/>
                    </a:lnTo>
                    <a:lnTo>
                      <a:pt x="372" y="300"/>
                    </a:lnTo>
                    <a:lnTo>
                      <a:pt x="372" y="305"/>
                    </a:lnTo>
                    <a:lnTo>
                      <a:pt x="370" y="309"/>
                    </a:lnTo>
                    <a:lnTo>
                      <a:pt x="359" y="305"/>
                    </a:lnTo>
                    <a:lnTo>
                      <a:pt x="348" y="294"/>
                    </a:lnTo>
                    <a:lnTo>
                      <a:pt x="336" y="285"/>
                    </a:lnTo>
                    <a:lnTo>
                      <a:pt x="323" y="283"/>
                    </a:lnTo>
                    <a:lnTo>
                      <a:pt x="314" y="289"/>
                    </a:lnTo>
                    <a:lnTo>
                      <a:pt x="308" y="294"/>
                    </a:lnTo>
                    <a:lnTo>
                      <a:pt x="299" y="300"/>
                    </a:lnTo>
                    <a:lnTo>
                      <a:pt x="296" y="305"/>
                    </a:lnTo>
                    <a:lnTo>
                      <a:pt x="298" y="309"/>
                    </a:lnTo>
                    <a:lnTo>
                      <a:pt x="299" y="310"/>
                    </a:lnTo>
                    <a:lnTo>
                      <a:pt x="299" y="314"/>
                    </a:lnTo>
                    <a:lnTo>
                      <a:pt x="303" y="314"/>
                    </a:lnTo>
                    <a:lnTo>
                      <a:pt x="312" y="314"/>
                    </a:lnTo>
                    <a:lnTo>
                      <a:pt x="317" y="316"/>
                    </a:lnTo>
                    <a:lnTo>
                      <a:pt x="319" y="321"/>
                    </a:lnTo>
                    <a:lnTo>
                      <a:pt x="323" y="330"/>
                    </a:lnTo>
                    <a:lnTo>
                      <a:pt x="323" y="330"/>
                    </a:lnTo>
                    <a:lnTo>
                      <a:pt x="319" y="334"/>
                    </a:lnTo>
                    <a:lnTo>
                      <a:pt x="317" y="339"/>
                    </a:lnTo>
                    <a:lnTo>
                      <a:pt x="317" y="339"/>
                    </a:lnTo>
                    <a:lnTo>
                      <a:pt x="260" y="327"/>
                    </a:lnTo>
                    <a:lnTo>
                      <a:pt x="260" y="334"/>
                    </a:lnTo>
                    <a:lnTo>
                      <a:pt x="260" y="339"/>
                    </a:lnTo>
                    <a:lnTo>
                      <a:pt x="260" y="345"/>
                    </a:lnTo>
                    <a:lnTo>
                      <a:pt x="256" y="347"/>
                    </a:lnTo>
                    <a:lnTo>
                      <a:pt x="251" y="356"/>
                    </a:lnTo>
                    <a:lnTo>
                      <a:pt x="249" y="357"/>
                    </a:lnTo>
                    <a:lnTo>
                      <a:pt x="242" y="366"/>
                    </a:lnTo>
                    <a:lnTo>
                      <a:pt x="225" y="393"/>
                    </a:lnTo>
                    <a:lnTo>
                      <a:pt x="189" y="411"/>
                    </a:lnTo>
                    <a:lnTo>
                      <a:pt x="188" y="413"/>
                    </a:lnTo>
                    <a:lnTo>
                      <a:pt x="184" y="419"/>
                    </a:lnTo>
                    <a:lnTo>
                      <a:pt x="184" y="424"/>
                    </a:lnTo>
                    <a:lnTo>
                      <a:pt x="184" y="430"/>
                    </a:lnTo>
                    <a:lnTo>
                      <a:pt x="184" y="439"/>
                    </a:lnTo>
                    <a:lnTo>
                      <a:pt x="184" y="453"/>
                    </a:lnTo>
                    <a:lnTo>
                      <a:pt x="184" y="469"/>
                    </a:lnTo>
                    <a:lnTo>
                      <a:pt x="184" y="478"/>
                    </a:lnTo>
                    <a:lnTo>
                      <a:pt x="173" y="478"/>
                    </a:lnTo>
                    <a:lnTo>
                      <a:pt x="164" y="475"/>
                    </a:lnTo>
                    <a:lnTo>
                      <a:pt x="157" y="469"/>
                    </a:lnTo>
                    <a:lnTo>
                      <a:pt x="151" y="464"/>
                    </a:lnTo>
                    <a:lnTo>
                      <a:pt x="151" y="449"/>
                    </a:lnTo>
                    <a:lnTo>
                      <a:pt x="148" y="435"/>
                    </a:lnTo>
                    <a:lnTo>
                      <a:pt x="141" y="424"/>
                    </a:lnTo>
                    <a:lnTo>
                      <a:pt x="130" y="413"/>
                    </a:lnTo>
                    <a:lnTo>
                      <a:pt x="117" y="417"/>
                    </a:lnTo>
                    <a:lnTo>
                      <a:pt x="110" y="417"/>
                    </a:lnTo>
                    <a:lnTo>
                      <a:pt x="101" y="413"/>
                    </a:lnTo>
                    <a:lnTo>
                      <a:pt x="94" y="408"/>
                    </a:lnTo>
                    <a:lnTo>
                      <a:pt x="83" y="402"/>
                    </a:lnTo>
                    <a:lnTo>
                      <a:pt x="72" y="397"/>
                    </a:lnTo>
                    <a:lnTo>
                      <a:pt x="59" y="393"/>
                    </a:lnTo>
                    <a:lnTo>
                      <a:pt x="49" y="392"/>
                    </a:lnTo>
                    <a:lnTo>
                      <a:pt x="38" y="402"/>
                    </a:lnTo>
                    <a:lnTo>
                      <a:pt x="21" y="424"/>
                    </a:lnTo>
                    <a:lnTo>
                      <a:pt x="5" y="448"/>
                    </a:lnTo>
                    <a:lnTo>
                      <a:pt x="0" y="455"/>
                    </a:lnTo>
                    <a:lnTo>
                      <a:pt x="21" y="475"/>
                    </a:lnTo>
                    <a:lnTo>
                      <a:pt x="25" y="516"/>
                    </a:lnTo>
                    <a:lnTo>
                      <a:pt x="29" y="516"/>
                    </a:lnTo>
                    <a:lnTo>
                      <a:pt x="38" y="513"/>
                    </a:lnTo>
                    <a:lnTo>
                      <a:pt x="43" y="511"/>
                    </a:lnTo>
                    <a:lnTo>
                      <a:pt x="49" y="505"/>
                    </a:lnTo>
                    <a:lnTo>
                      <a:pt x="54" y="496"/>
                    </a:lnTo>
                    <a:lnTo>
                      <a:pt x="58" y="491"/>
                    </a:lnTo>
                    <a:lnTo>
                      <a:pt x="63" y="485"/>
                    </a:lnTo>
                    <a:lnTo>
                      <a:pt x="72" y="480"/>
                    </a:lnTo>
                    <a:lnTo>
                      <a:pt x="74" y="480"/>
                    </a:lnTo>
                    <a:lnTo>
                      <a:pt x="74" y="484"/>
                    </a:lnTo>
                    <a:lnTo>
                      <a:pt x="74" y="484"/>
                    </a:lnTo>
                    <a:lnTo>
                      <a:pt x="74" y="485"/>
                    </a:lnTo>
                    <a:lnTo>
                      <a:pt x="63" y="538"/>
                    </a:lnTo>
                    <a:lnTo>
                      <a:pt x="79" y="556"/>
                    </a:lnTo>
                    <a:lnTo>
                      <a:pt x="77" y="567"/>
                    </a:lnTo>
                    <a:lnTo>
                      <a:pt x="68" y="574"/>
                    </a:lnTo>
                    <a:lnTo>
                      <a:pt x="59" y="583"/>
                    </a:lnTo>
                    <a:lnTo>
                      <a:pt x="54" y="597"/>
                    </a:lnTo>
                    <a:lnTo>
                      <a:pt x="54" y="608"/>
                    </a:lnTo>
                    <a:lnTo>
                      <a:pt x="63" y="619"/>
                    </a:lnTo>
                    <a:lnTo>
                      <a:pt x="74" y="630"/>
                    </a:lnTo>
                    <a:lnTo>
                      <a:pt x="88" y="641"/>
                    </a:lnTo>
                    <a:lnTo>
                      <a:pt x="101" y="646"/>
                    </a:lnTo>
                    <a:lnTo>
                      <a:pt x="114" y="646"/>
                    </a:lnTo>
                    <a:lnTo>
                      <a:pt x="124" y="644"/>
                    </a:lnTo>
                    <a:lnTo>
                      <a:pt x="132" y="641"/>
                    </a:lnTo>
                    <a:lnTo>
                      <a:pt x="141" y="635"/>
                    </a:lnTo>
                    <a:lnTo>
                      <a:pt x="148" y="635"/>
                    </a:lnTo>
                    <a:lnTo>
                      <a:pt x="153" y="639"/>
                    </a:lnTo>
                    <a:lnTo>
                      <a:pt x="160" y="641"/>
                    </a:lnTo>
                    <a:lnTo>
                      <a:pt x="168" y="644"/>
                    </a:lnTo>
                    <a:lnTo>
                      <a:pt x="184" y="652"/>
                    </a:lnTo>
                    <a:lnTo>
                      <a:pt x="195" y="661"/>
                    </a:lnTo>
                    <a:lnTo>
                      <a:pt x="209" y="670"/>
                    </a:lnTo>
                    <a:lnTo>
                      <a:pt x="220" y="677"/>
                    </a:lnTo>
                    <a:lnTo>
                      <a:pt x="225" y="691"/>
                    </a:lnTo>
                    <a:lnTo>
                      <a:pt x="229" y="706"/>
                    </a:lnTo>
                    <a:lnTo>
                      <a:pt x="231" y="722"/>
                    </a:lnTo>
                    <a:lnTo>
                      <a:pt x="234" y="738"/>
                    </a:lnTo>
                    <a:lnTo>
                      <a:pt x="249" y="744"/>
                    </a:lnTo>
                    <a:lnTo>
                      <a:pt x="262" y="749"/>
                    </a:lnTo>
                    <a:lnTo>
                      <a:pt x="276" y="758"/>
                    </a:lnTo>
                    <a:lnTo>
                      <a:pt x="287" y="772"/>
                    </a:lnTo>
                    <a:lnTo>
                      <a:pt x="298" y="800"/>
                    </a:lnTo>
                    <a:lnTo>
                      <a:pt x="308" y="830"/>
                    </a:lnTo>
                    <a:lnTo>
                      <a:pt x="319" y="861"/>
                    </a:lnTo>
                    <a:lnTo>
                      <a:pt x="334" y="886"/>
                    </a:lnTo>
                    <a:lnTo>
                      <a:pt x="350" y="904"/>
                    </a:lnTo>
                    <a:lnTo>
                      <a:pt x="366" y="924"/>
                    </a:lnTo>
                    <a:lnTo>
                      <a:pt x="381" y="944"/>
                    </a:lnTo>
                    <a:lnTo>
                      <a:pt x="395" y="966"/>
                    </a:lnTo>
                    <a:lnTo>
                      <a:pt x="397" y="980"/>
                    </a:lnTo>
                    <a:lnTo>
                      <a:pt x="397" y="993"/>
                    </a:lnTo>
                    <a:lnTo>
                      <a:pt x="391" y="1007"/>
                    </a:lnTo>
                    <a:lnTo>
                      <a:pt x="381" y="1018"/>
                    </a:lnTo>
                    <a:lnTo>
                      <a:pt x="364" y="1022"/>
                    </a:lnTo>
                    <a:lnTo>
                      <a:pt x="348" y="1027"/>
                    </a:lnTo>
                    <a:lnTo>
                      <a:pt x="334" y="1032"/>
                    </a:lnTo>
                    <a:lnTo>
                      <a:pt x="319" y="1038"/>
                    </a:lnTo>
                    <a:lnTo>
                      <a:pt x="307" y="1043"/>
                    </a:lnTo>
                    <a:lnTo>
                      <a:pt x="292" y="1052"/>
                    </a:lnTo>
                    <a:lnTo>
                      <a:pt x="278" y="1063"/>
                    </a:lnTo>
                    <a:lnTo>
                      <a:pt x="262" y="1074"/>
                    </a:lnTo>
                    <a:lnTo>
                      <a:pt x="249" y="1083"/>
                    </a:lnTo>
                    <a:lnTo>
                      <a:pt x="231" y="1090"/>
                    </a:lnTo>
                    <a:lnTo>
                      <a:pt x="215" y="1094"/>
                    </a:lnTo>
                    <a:lnTo>
                      <a:pt x="198" y="1099"/>
                    </a:lnTo>
                    <a:lnTo>
                      <a:pt x="182" y="1105"/>
                    </a:lnTo>
                    <a:lnTo>
                      <a:pt x="164" y="1110"/>
                    </a:lnTo>
                    <a:lnTo>
                      <a:pt x="151" y="1119"/>
                    </a:lnTo>
                    <a:lnTo>
                      <a:pt x="141" y="1132"/>
                    </a:lnTo>
                    <a:lnTo>
                      <a:pt x="124" y="1146"/>
                    </a:lnTo>
                    <a:lnTo>
                      <a:pt x="106" y="1160"/>
                    </a:lnTo>
                    <a:lnTo>
                      <a:pt x="88" y="1171"/>
                    </a:lnTo>
                    <a:lnTo>
                      <a:pt x="68" y="1180"/>
                    </a:lnTo>
                    <a:lnTo>
                      <a:pt x="88" y="1186"/>
                    </a:lnTo>
                    <a:lnTo>
                      <a:pt x="106" y="1188"/>
                    </a:lnTo>
                    <a:lnTo>
                      <a:pt x="124" y="1193"/>
                    </a:lnTo>
                    <a:lnTo>
                      <a:pt x="142" y="1197"/>
                    </a:lnTo>
                    <a:lnTo>
                      <a:pt x="162" y="1198"/>
                    </a:lnTo>
                    <a:lnTo>
                      <a:pt x="182" y="1198"/>
                    </a:lnTo>
                    <a:lnTo>
                      <a:pt x="200" y="1202"/>
                    </a:lnTo>
                    <a:lnTo>
                      <a:pt x="220" y="1202"/>
                    </a:lnTo>
                    <a:lnTo>
                      <a:pt x="252" y="1202"/>
                    </a:lnTo>
                    <a:lnTo>
                      <a:pt x="287" y="1198"/>
                    </a:lnTo>
                    <a:lnTo>
                      <a:pt x="319" y="1193"/>
                    </a:lnTo>
                    <a:lnTo>
                      <a:pt x="354" y="1186"/>
                    </a:lnTo>
                    <a:lnTo>
                      <a:pt x="386" y="1177"/>
                    </a:lnTo>
                    <a:lnTo>
                      <a:pt x="417" y="1168"/>
                    </a:lnTo>
                    <a:lnTo>
                      <a:pt x="447" y="1155"/>
                    </a:lnTo>
                    <a:lnTo>
                      <a:pt x="478" y="1141"/>
                    </a:lnTo>
                    <a:lnTo>
                      <a:pt x="505" y="1126"/>
                    </a:lnTo>
                    <a:lnTo>
                      <a:pt x="536" y="1110"/>
                    </a:lnTo>
                    <a:lnTo>
                      <a:pt x="559" y="1094"/>
                    </a:lnTo>
                    <a:lnTo>
                      <a:pt x="588" y="1074"/>
                    </a:lnTo>
                    <a:lnTo>
                      <a:pt x="613" y="1052"/>
                    </a:lnTo>
                    <a:lnTo>
                      <a:pt x="637" y="1029"/>
                    </a:lnTo>
                    <a:lnTo>
                      <a:pt x="660" y="1007"/>
                    </a:lnTo>
                    <a:lnTo>
                      <a:pt x="682" y="982"/>
                    </a:lnTo>
                    <a:lnTo>
                      <a:pt x="666" y="966"/>
                    </a:lnTo>
                    <a:lnTo>
                      <a:pt x="646" y="955"/>
                    </a:lnTo>
                    <a:lnTo>
                      <a:pt x="626" y="940"/>
                    </a:lnTo>
                    <a:lnTo>
                      <a:pt x="610" y="929"/>
                    </a:lnTo>
                    <a:lnTo>
                      <a:pt x="590" y="922"/>
                    </a:lnTo>
                    <a:lnTo>
                      <a:pt x="574" y="917"/>
                    </a:lnTo>
                    <a:lnTo>
                      <a:pt x="557" y="904"/>
                    </a:lnTo>
                    <a:lnTo>
                      <a:pt x="547" y="893"/>
                    </a:lnTo>
                    <a:lnTo>
                      <a:pt x="547" y="892"/>
                    </a:lnTo>
                    <a:lnTo>
                      <a:pt x="547" y="888"/>
                    </a:lnTo>
                    <a:lnTo>
                      <a:pt x="543" y="888"/>
                    </a:lnTo>
                    <a:lnTo>
                      <a:pt x="543" y="886"/>
                    </a:lnTo>
                    <a:lnTo>
                      <a:pt x="543" y="874"/>
                    </a:lnTo>
                    <a:lnTo>
                      <a:pt x="547" y="863"/>
                    </a:lnTo>
                    <a:lnTo>
                      <a:pt x="547" y="855"/>
                    </a:lnTo>
                    <a:lnTo>
                      <a:pt x="548" y="845"/>
                    </a:lnTo>
                    <a:lnTo>
                      <a:pt x="557" y="819"/>
                    </a:lnTo>
                    <a:lnTo>
                      <a:pt x="567" y="791"/>
                    </a:lnTo>
                    <a:lnTo>
                      <a:pt x="579" y="769"/>
                    </a:lnTo>
                    <a:lnTo>
                      <a:pt x="601" y="753"/>
                    </a:lnTo>
                    <a:lnTo>
                      <a:pt x="613" y="749"/>
                    </a:lnTo>
                    <a:lnTo>
                      <a:pt x="624" y="744"/>
                    </a:lnTo>
                    <a:lnTo>
                      <a:pt x="631" y="742"/>
                    </a:lnTo>
                    <a:lnTo>
                      <a:pt x="642" y="738"/>
                    </a:lnTo>
                    <a:lnTo>
                      <a:pt x="655" y="738"/>
                    </a:lnTo>
                    <a:lnTo>
                      <a:pt x="666" y="736"/>
                    </a:lnTo>
                    <a:lnTo>
                      <a:pt x="673" y="729"/>
                    </a:lnTo>
                    <a:lnTo>
                      <a:pt x="684" y="727"/>
                    </a:lnTo>
                    <a:lnTo>
                      <a:pt x="695" y="727"/>
                    </a:lnTo>
                    <a:lnTo>
                      <a:pt x="704" y="722"/>
                    </a:lnTo>
                    <a:lnTo>
                      <a:pt x="715" y="718"/>
                    </a:lnTo>
                    <a:lnTo>
                      <a:pt x="725" y="713"/>
                    </a:lnTo>
                    <a:lnTo>
                      <a:pt x="736" y="711"/>
                    </a:lnTo>
                    <a:lnTo>
                      <a:pt x="749" y="707"/>
                    </a:lnTo>
                    <a:lnTo>
                      <a:pt x="760" y="707"/>
                    </a:lnTo>
                    <a:lnTo>
                      <a:pt x="770" y="711"/>
                    </a:lnTo>
                    <a:lnTo>
                      <a:pt x="776" y="717"/>
                    </a:lnTo>
                    <a:lnTo>
                      <a:pt x="783" y="722"/>
                    </a:lnTo>
                    <a:lnTo>
                      <a:pt x="792" y="729"/>
                    </a:lnTo>
                    <a:lnTo>
                      <a:pt x="803" y="736"/>
                    </a:lnTo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1" name="Freeform 27"/>
              <p:cNvSpPr>
                <a:spLocks/>
              </p:cNvSpPr>
              <p:nvPr/>
            </p:nvSpPr>
            <p:spPr bwMode="invGray">
              <a:xfrm>
                <a:off x="530" y="2834"/>
                <a:ext cx="63" cy="73"/>
              </a:xfrm>
              <a:custGeom>
                <a:avLst/>
                <a:gdLst/>
                <a:ahLst/>
                <a:cxnLst>
                  <a:cxn ang="0">
                    <a:pos x="42" y="65"/>
                  </a:cxn>
                  <a:cxn ang="0">
                    <a:pos x="58" y="72"/>
                  </a:cxn>
                  <a:cxn ang="0">
                    <a:pos x="62" y="72"/>
                  </a:cxn>
                  <a:cxn ang="0">
                    <a:pos x="62" y="67"/>
                  </a:cxn>
                  <a:cxn ang="0">
                    <a:pos x="58" y="65"/>
                  </a:cxn>
                  <a:cxn ang="0">
                    <a:pos x="58" y="62"/>
                  </a:cxn>
                  <a:cxn ang="0">
                    <a:pos x="44" y="56"/>
                  </a:cxn>
                  <a:cxn ang="0">
                    <a:pos x="37" y="45"/>
                  </a:cxn>
                  <a:cxn ang="0">
                    <a:pos x="31" y="34"/>
                  </a:cxn>
                  <a:cxn ang="0">
                    <a:pos x="26" y="20"/>
                  </a:cxn>
                  <a:cxn ang="0">
                    <a:pos x="9" y="0"/>
                  </a:cxn>
                  <a:cxn ang="0">
                    <a:pos x="6" y="4"/>
                  </a:cxn>
                  <a:cxn ang="0">
                    <a:pos x="2" y="9"/>
                  </a:cxn>
                  <a:cxn ang="0">
                    <a:pos x="0" y="11"/>
                  </a:cxn>
                  <a:cxn ang="0">
                    <a:pos x="0" y="18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9" y="31"/>
                  </a:cxn>
                  <a:cxn ang="0">
                    <a:pos x="20" y="45"/>
                  </a:cxn>
                  <a:cxn ang="0">
                    <a:pos x="31" y="56"/>
                  </a:cxn>
                  <a:cxn ang="0">
                    <a:pos x="42" y="65"/>
                  </a:cxn>
                </a:cxnLst>
                <a:rect l="0" t="0" r="r" b="b"/>
                <a:pathLst>
                  <a:path w="63" h="73">
                    <a:moveTo>
                      <a:pt x="42" y="65"/>
                    </a:moveTo>
                    <a:lnTo>
                      <a:pt x="58" y="72"/>
                    </a:lnTo>
                    <a:lnTo>
                      <a:pt x="62" y="72"/>
                    </a:lnTo>
                    <a:lnTo>
                      <a:pt x="62" y="67"/>
                    </a:lnTo>
                    <a:lnTo>
                      <a:pt x="58" y="65"/>
                    </a:lnTo>
                    <a:lnTo>
                      <a:pt x="58" y="62"/>
                    </a:lnTo>
                    <a:lnTo>
                      <a:pt x="44" y="56"/>
                    </a:lnTo>
                    <a:lnTo>
                      <a:pt x="37" y="45"/>
                    </a:lnTo>
                    <a:lnTo>
                      <a:pt x="31" y="34"/>
                    </a:lnTo>
                    <a:lnTo>
                      <a:pt x="26" y="20"/>
                    </a:lnTo>
                    <a:lnTo>
                      <a:pt x="9" y="0"/>
                    </a:lnTo>
                    <a:lnTo>
                      <a:pt x="6" y="4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9" y="31"/>
                    </a:lnTo>
                    <a:lnTo>
                      <a:pt x="20" y="45"/>
                    </a:lnTo>
                    <a:lnTo>
                      <a:pt x="31" y="56"/>
                    </a:lnTo>
                    <a:lnTo>
                      <a:pt x="42" y="65"/>
                    </a:lnTo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</p:grp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Hier klicken, um Master-Titelformat zu bearbeiten.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Hier klicken, um Master-Untertitelformat zu bearbeiten.</a:t>
            </a:r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de-DE" smtClean="0"/>
              <a:t>Imperative Programmierung - 8.Übung</a:t>
            </a:r>
            <a:endParaRPr lang="en-US"/>
          </a:p>
        </p:txBody>
      </p:sp>
      <p:sp>
        <p:nvSpPr>
          <p:cNvPr id="32" name="Rectangle 3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710DF4A-A2DB-49A2-937A-B9E68DA5715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- 8.Übung</a:t>
            </a: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1969F-F580-4036-8569-1ECC18F84F21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52400"/>
            <a:ext cx="19621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340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- 8.Übung</a:t>
            </a: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1EB90-A149-46AA-A40E-7B4BF532A92C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- 8.Übung</a:t>
            </a: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36FC2-5551-4920-9964-603C65BFA14C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- 8.Übung</a:t>
            </a: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821FC-538F-49E3-92E0-9EF945572642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38481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447800"/>
            <a:ext cx="38481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- 8.Übung</a:t>
            </a: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AD5C1-6D04-43EF-94AA-B09397B1326E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- 8.Übung</a:t>
            </a:r>
            <a:endParaRPr lang="en-U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7606D-1B43-444B-85FC-DC81D3FF7989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- 8.Übung</a:t>
            </a: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F1E34-EA48-4E24-BD63-6191931B4DDE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- 8.Übung</a:t>
            </a:r>
            <a:endParaRPr 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604F5-1782-4595-99AD-A887F9F9FB4B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- 8.Übung</a:t>
            </a: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23185-9FA0-4A8C-B99C-D71BE6803247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- 8.Übung</a:t>
            </a: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CD4C5-887B-4DA5-8C80-E5CF70DA60DC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848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Hier klicken, um Master-Titelformat zu bearbeiten.</a:t>
            </a:r>
          </a:p>
        </p:txBody>
      </p:sp>
      <p:sp>
        <p:nvSpPr>
          <p:cNvPr id="1027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7848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Hier klicken, um Master-Textformat zu bearbeiten.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00800"/>
            <a:ext cx="53340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de-DE" smtClean="0"/>
              <a:t>Imperative Programmierung - 8.Übung</a:t>
            </a: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400800"/>
            <a:ext cx="19050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60CAA96F-992D-4028-9EBF-D97B78349924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blinds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7056784" cy="304800"/>
          </a:xfrm>
          <a:noFill/>
        </p:spPr>
        <p:txBody>
          <a:bodyPr/>
          <a:lstStyle/>
          <a:p>
            <a:r>
              <a:rPr lang="de-DE" smtClean="0"/>
              <a:t>Imperative Programmierung - 8.Übung</a:t>
            </a:r>
            <a:endParaRPr lang="en-US" dirty="0" smtClean="0"/>
          </a:p>
        </p:txBody>
      </p:sp>
      <p:sp>
        <p:nvSpPr>
          <p:cNvPr id="30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6885AE-300A-41E7-9BA2-8F73714F80C5}" type="slidenum">
              <a:rPr lang="en-US" smtClean="0"/>
              <a:pPr/>
              <a:t>1</a:t>
            </a:fld>
            <a:endParaRPr lang="en-US" sz="1400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de-DE" sz="3600" dirty="0"/>
              <a:t>8</a:t>
            </a:r>
            <a:r>
              <a:rPr lang="de-DE" sz="3600" dirty="0" smtClean="0"/>
              <a:t>.</a:t>
            </a:r>
            <a:r>
              <a:rPr lang="de-DE" sz="3600" dirty="0" smtClean="0">
                <a:solidFill>
                  <a:srgbClr val="00B050"/>
                </a:solidFill>
              </a:rPr>
              <a:t> </a:t>
            </a:r>
            <a:r>
              <a:rPr lang="de-DE" sz="3600" dirty="0" smtClean="0"/>
              <a:t>Übung </a:t>
            </a:r>
            <a:endParaRPr lang="de-DE" dirty="0" smtClean="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2816"/>
            <a:ext cx="7056784" cy="36004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AutoNum type="arabicPlain"/>
            </a:pPr>
            <a:r>
              <a:rPr lang="de-DE" sz="2800" dirty="0" smtClean="0"/>
              <a:t>Rekursive Funktionen</a:t>
            </a:r>
          </a:p>
          <a:p>
            <a:pPr marL="609600" indent="-609600">
              <a:lnSpc>
                <a:spcPct val="80000"/>
              </a:lnSpc>
              <a:buFontTx/>
              <a:buAutoNum type="arabicPlain"/>
            </a:pPr>
            <a:r>
              <a:rPr lang="de-DE" sz="2800" dirty="0" smtClean="0"/>
              <a:t>Felder</a:t>
            </a:r>
          </a:p>
          <a:p>
            <a:pPr marL="609600" indent="-609600">
              <a:lnSpc>
                <a:spcPct val="80000"/>
              </a:lnSpc>
              <a:buFontTx/>
              <a:buAutoNum type="arabicPlain"/>
            </a:pPr>
            <a:r>
              <a:rPr lang="de-DE" sz="2800" dirty="0" smtClean="0"/>
              <a:t>Übungen     </a:t>
            </a:r>
          </a:p>
          <a:p>
            <a:pPr marL="609600" indent="-609600">
              <a:lnSpc>
                <a:spcPct val="80000"/>
              </a:lnSpc>
              <a:buFontTx/>
              <a:buAutoNum type="arabicPlain"/>
            </a:pPr>
            <a:r>
              <a:rPr lang="de-DE" sz="2800" dirty="0" smtClean="0"/>
              <a:t>Lösungen 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- 8.Übung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10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3 Rekursive Funktionen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107504" y="908720"/>
            <a:ext cx="8884096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57200" indent="-457200"/>
            <a:r>
              <a:rPr lang="de-DE" sz="1800" dirty="0" smtClean="0">
                <a:latin typeface="+mn-lt"/>
                <a:cs typeface="Courier New" panose="02070309020205020404" pitchFamily="49" charset="0"/>
              </a:rPr>
              <a:t>Darstellung des Aufrufes</a:t>
            </a:r>
            <a:endParaRPr lang="de-DE" sz="1800" b="1" dirty="0">
              <a:latin typeface="+mn-lt"/>
              <a:cs typeface="Courier New" panose="02070309020205020404" pitchFamily="49" charset="0"/>
            </a:endParaRPr>
          </a:p>
          <a:p>
            <a:pPr marL="457200" indent="-457200"/>
            <a:endParaRPr lang="de-DE" sz="14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4536" y="2204864"/>
            <a:ext cx="152638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fak(4)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4 ist != 0</a:t>
            </a:r>
          </a:p>
          <a:p>
            <a:r>
              <a:rPr lang="de-DE" sz="1400" dirty="0"/>
              <a:t> </a:t>
            </a:r>
            <a:r>
              <a:rPr lang="de-DE" sz="1400" dirty="0" err="1" smtClean="0"/>
              <a:t>return</a:t>
            </a:r>
            <a:r>
              <a:rPr lang="de-DE" sz="1400" dirty="0" smtClean="0"/>
              <a:t> 4 * fak(3);</a:t>
            </a:r>
            <a:endParaRPr lang="de-D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3096361"/>
            <a:ext cx="152638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fak(3)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3 ist != 0</a:t>
            </a:r>
          </a:p>
          <a:p>
            <a:r>
              <a:rPr lang="de-DE" sz="1400" dirty="0"/>
              <a:t> </a:t>
            </a:r>
            <a:r>
              <a:rPr lang="de-DE" sz="1400" dirty="0" err="1" smtClean="0"/>
              <a:t>return</a:t>
            </a:r>
            <a:r>
              <a:rPr lang="de-DE" sz="1400" dirty="0" smtClean="0"/>
              <a:t> 3 * fak(2);</a:t>
            </a:r>
            <a:endParaRPr lang="de-D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721435" y="3969459"/>
            <a:ext cx="152638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fak(2)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2 ist != 0</a:t>
            </a:r>
          </a:p>
          <a:p>
            <a:r>
              <a:rPr lang="de-DE" sz="1400" dirty="0"/>
              <a:t> </a:t>
            </a:r>
            <a:r>
              <a:rPr lang="de-DE" sz="1400" dirty="0" err="1" smtClean="0"/>
              <a:t>return</a:t>
            </a:r>
            <a:r>
              <a:rPr lang="de-DE" sz="1400" dirty="0" smtClean="0"/>
              <a:t> 2 * fak(1);</a:t>
            </a:r>
            <a:endParaRPr lang="de-D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14864" y="4818314"/>
            <a:ext cx="152638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fak(1)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1 ist != 0</a:t>
            </a:r>
          </a:p>
          <a:p>
            <a:r>
              <a:rPr lang="de-DE" sz="1400" dirty="0"/>
              <a:t> </a:t>
            </a:r>
            <a:r>
              <a:rPr lang="de-DE" sz="1400" dirty="0" err="1" smtClean="0"/>
              <a:t>return</a:t>
            </a:r>
            <a:r>
              <a:rPr lang="de-DE" sz="1400" dirty="0" smtClean="0"/>
              <a:t> 1 * fak(0);</a:t>
            </a:r>
            <a:endParaRPr lang="de-DE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7504" y="1556792"/>
            <a:ext cx="1043876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main()</a:t>
            </a:r>
          </a:p>
          <a:p>
            <a:r>
              <a:rPr lang="de-DE" sz="1400" dirty="0" smtClean="0"/>
              <a:t> n = fak(4);</a:t>
            </a:r>
          </a:p>
        </p:txBody>
      </p:sp>
      <p:cxnSp>
        <p:nvCxnSpPr>
          <p:cNvPr id="4" name="Elbow Connector 3"/>
          <p:cNvCxnSpPr>
            <a:stCxn id="11" idx="2"/>
          </p:cNvCxnSpPr>
          <p:nvPr/>
        </p:nvCxnSpPr>
        <p:spPr bwMode="auto">
          <a:xfrm rot="16200000" flipH="1">
            <a:off x="652555" y="2056899"/>
            <a:ext cx="268868" cy="315094"/>
          </a:xfrm>
          <a:prstGeom prst="bentConnector2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4" name="Elbow Connector 23"/>
          <p:cNvCxnSpPr/>
          <p:nvPr/>
        </p:nvCxnSpPr>
        <p:spPr bwMode="auto">
          <a:xfrm>
            <a:off x="1907704" y="2943528"/>
            <a:ext cx="432048" cy="34145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6" name="Elbow Connector 25"/>
          <p:cNvCxnSpPr/>
          <p:nvPr/>
        </p:nvCxnSpPr>
        <p:spPr bwMode="auto">
          <a:xfrm rot="16200000" flipH="1">
            <a:off x="3429454" y="3811912"/>
            <a:ext cx="268868" cy="315094"/>
          </a:xfrm>
          <a:prstGeom prst="bentConnector2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7" name="Elbow Connector 26"/>
          <p:cNvCxnSpPr/>
          <p:nvPr/>
        </p:nvCxnSpPr>
        <p:spPr bwMode="auto">
          <a:xfrm rot="16200000" flipH="1">
            <a:off x="4811137" y="4685010"/>
            <a:ext cx="268868" cy="315094"/>
          </a:xfrm>
          <a:prstGeom prst="bentConnector2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24657510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- 8.Übung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11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3 Rekursive Funktionen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107504" y="908720"/>
            <a:ext cx="8884096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57200" indent="-457200"/>
            <a:r>
              <a:rPr lang="de-DE" sz="1800" dirty="0" smtClean="0">
                <a:latin typeface="+mn-lt"/>
                <a:cs typeface="Courier New" panose="02070309020205020404" pitchFamily="49" charset="0"/>
              </a:rPr>
              <a:t>Darstellung des Aufrufes</a:t>
            </a:r>
            <a:endParaRPr lang="de-DE" sz="1800" b="1" dirty="0">
              <a:latin typeface="+mn-lt"/>
              <a:cs typeface="Courier New" panose="02070309020205020404" pitchFamily="49" charset="0"/>
            </a:endParaRPr>
          </a:p>
          <a:p>
            <a:pPr marL="457200" indent="-457200"/>
            <a:endParaRPr lang="de-DE" sz="14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4536" y="2204864"/>
            <a:ext cx="152638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fak(4)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4 ist != 0</a:t>
            </a:r>
          </a:p>
          <a:p>
            <a:r>
              <a:rPr lang="de-DE" sz="1400" dirty="0"/>
              <a:t> </a:t>
            </a:r>
            <a:r>
              <a:rPr lang="de-DE" sz="1400" dirty="0" err="1" smtClean="0"/>
              <a:t>return</a:t>
            </a:r>
            <a:r>
              <a:rPr lang="de-DE" sz="1400" dirty="0" smtClean="0"/>
              <a:t> 4 * fak(3);</a:t>
            </a:r>
            <a:endParaRPr lang="de-D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3096361"/>
            <a:ext cx="152638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fak(3)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3 ist != 0</a:t>
            </a:r>
          </a:p>
          <a:p>
            <a:r>
              <a:rPr lang="de-DE" sz="1400" dirty="0"/>
              <a:t> </a:t>
            </a:r>
            <a:r>
              <a:rPr lang="de-DE" sz="1400" dirty="0" err="1" smtClean="0"/>
              <a:t>return</a:t>
            </a:r>
            <a:r>
              <a:rPr lang="de-DE" sz="1400" dirty="0" smtClean="0"/>
              <a:t> 3 * fak(2);</a:t>
            </a:r>
            <a:endParaRPr lang="de-D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721435" y="3969459"/>
            <a:ext cx="152638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fak(2)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2 ist != 0</a:t>
            </a:r>
          </a:p>
          <a:p>
            <a:r>
              <a:rPr lang="de-DE" sz="1400" dirty="0"/>
              <a:t> </a:t>
            </a:r>
            <a:r>
              <a:rPr lang="de-DE" sz="1400" dirty="0" err="1" smtClean="0"/>
              <a:t>return</a:t>
            </a:r>
            <a:r>
              <a:rPr lang="de-DE" sz="1400" dirty="0" smtClean="0"/>
              <a:t> 2 * fak(1);</a:t>
            </a:r>
            <a:endParaRPr lang="de-D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14864" y="4818314"/>
            <a:ext cx="152638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fak(1)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1 ist != 0</a:t>
            </a:r>
          </a:p>
          <a:p>
            <a:r>
              <a:rPr lang="de-DE" sz="1400" dirty="0"/>
              <a:t> </a:t>
            </a:r>
            <a:r>
              <a:rPr lang="de-DE" sz="1400" dirty="0" err="1" smtClean="0"/>
              <a:t>return</a:t>
            </a:r>
            <a:r>
              <a:rPr lang="de-DE" sz="1400" dirty="0" smtClean="0"/>
              <a:t> 1 * fak(0);</a:t>
            </a:r>
            <a:endParaRPr lang="de-D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471270" y="5676034"/>
            <a:ext cx="970137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fak(0)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0 ist == 0</a:t>
            </a:r>
          </a:p>
          <a:p>
            <a:r>
              <a:rPr lang="de-DE" sz="1400" dirty="0"/>
              <a:t> </a:t>
            </a:r>
            <a:r>
              <a:rPr lang="de-DE" sz="1400" dirty="0" err="1" smtClean="0"/>
              <a:t>return</a:t>
            </a:r>
            <a:r>
              <a:rPr lang="de-DE" sz="1400" dirty="0" smtClean="0"/>
              <a:t> 1;</a:t>
            </a:r>
            <a:endParaRPr lang="de-DE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7504" y="1556792"/>
            <a:ext cx="1043876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main()</a:t>
            </a:r>
          </a:p>
          <a:p>
            <a:r>
              <a:rPr lang="de-DE" sz="1400" dirty="0" smtClean="0"/>
              <a:t> n = fak(4);</a:t>
            </a:r>
          </a:p>
        </p:txBody>
      </p:sp>
      <p:cxnSp>
        <p:nvCxnSpPr>
          <p:cNvPr id="4" name="Elbow Connector 3"/>
          <p:cNvCxnSpPr>
            <a:stCxn id="11" idx="2"/>
          </p:cNvCxnSpPr>
          <p:nvPr/>
        </p:nvCxnSpPr>
        <p:spPr bwMode="auto">
          <a:xfrm rot="16200000" flipH="1">
            <a:off x="652555" y="2056899"/>
            <a:ext cx="268868" cy="315094"/>
          </a:xfrm>
          <a:prstGeom prst="bentConnector2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4" name="Elbow Connector 23"/>
          <p:cNvCxnSpPr/>
          <p:nvPr/>
        </p:nvCxnSpPr>
        <p:spPr bwMode="auto">
          <a:xfrm>
            <a:off x="1907704" y="2943528"/>
            <a:ext cx="432048" cy="34145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6" name="Elbow Connector 25"/>
          <p:cNvCxnSpPr/>
          <p:nvPr/>
        </p:nvCxnSpPr>
        <p:spPr bwMode="auto">
          <a:xfrm rot="16200000" flipH="1">
            <a:off x="3429454" y="3811912"/>
            <a:ext cx="268868" cy="315094"/>
          </a:xfrm>
          <a:prstGeom prst="bentConnector2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7" name="Elbow Connector 26"/>
          <p:cNvCxnSpPr/>
          <p:nvPr/>
        </p:nvCxnSpPr>
        <p:spPr bwMode="auto">
          <a:xfrm rot="16200000" flipH="1">
            <a:off x="4811137" y="4685010"/>
            <a:ext cx="268868" cy="315094"/>
          </a:xfrm>
          <a:prstGeom prst="bentConnector2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8" name="Elbow Connector 27"/>
          <p:cNvCxnSpPr/>
          <p:nvPr/>
        </p:nvCxnSpPr>
        <p:spPr bwMode="auto">
          <a:xfrm rot="16200000" flipH="1">
            <a:off x="6179289" y="5533865"/>
            <a:ext cx="268868" cy="315094"/>
          </a:xfrm>
          <a:prstGeom prst="bentConnector2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31144282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- 8.Übung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12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3 Rekursive Funktionen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107504" y="908720"/>
            <a:ext cx="8884096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57200" indent="-457200"/>
            <a:r>
              <a:rPr lang="de-DE" sz="1800" dirty="0" smtClean="0">
                <a:latin typeface="+mn-lt"/>
                <a:cs typeface="Courier New" panose="02070309020205020404" pitchFamily="49" charset="0"/>
              </a:rPr>
              <a:t>Nutzung und Darstellung des Aufrufes</a:t>
            </a:r>
            <a:endParaRPr lang="de-DE" sz="1800" b="1" dirty="0">
              <a:latin typeface="+mn-lt"/>
              <a:cs typeface="Courier New" panose="02070309020205020404" pitchFamily="49" charset="0"/>
            </a:endParaRPr>
          </a:p>
          <a:p>
            <a:pPr marL="457200" indent="-457200"/>
            <a:endParaRPr lang="de-DE" sz="14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4536" y="2204864"/>
            <a:ext cx="152638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fak(4)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4 ist != 0</a:t>
            </a:r>
          </a:p>
          <a:p>
            <a:r>
              <a:rPr lang="de-DE" sz="1400" dirty="0"/>
              <a:t> </a:t>
            </a:r>
            <a:r>
              <a:rPr lang="de-DE" sz="1400" dirty="0" err="1" smtClean="0"/>
              <a:t>return</a:t>
            </a:r>
            <a:r>
              <a:rPr lang="de-DE" sz="1400" dirty="0" smtClean="0"/>
              <a:t> 4 * fak(3);</a:t>
            </a:r>
            <a:endParaRPr lang="de-D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3096361"/>
            <a:ext cx="152638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fak(3)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3 ist != 0</a:t>
            </a:r>
          </a:p>
          <a:p>
            <a:r>
              <a:rPr lang="de-DE" sz="1400" dirty="0"/>
              <a:t> </a:t>
            </a:r>
            <a:r>
              <a:rPr lang="de-DE" sz="1400" dirty="0" err="1" smtClean="0"/>
              <a:t>return</a:t>
            </a:r>
            <a:r>
              <a:rPr lang="de-DE" sz="1400" dirty="0" smtClean="0"/>
              <a:t> 3 * fak(2);</a:t>
            </a:r>
            <a:endParaRPr lang="de-D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721435" y="3969459"/>
            <a:ext cx="152638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fak(2)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2 ist != 0</a:t>
            </a:r>
          </a:p>
          <a:p>
            <a:r>
              <a:rPr lang="de-DE" sz="1400" dirty="0"/>
              <a:t> </a:t>
            </a:r>
            <a:r>
              <a:rPr lang="de-DE" sz="1400" dirty="0" err="1" smtClean="0"/>
              <a:t>return</a:t>
            </a:r>
            <a:r>
              <a:rPr lang="de-DE" sz="1400" dirty="0" smtClean="0"/>
              <a:t> 2 * fak(1);</a:t>
            </a:r>
            <a:endParaRPr lang="de-D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14864" y="4818314"/>
            <a:ext cx="152638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fak(1)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1 ist != 0</a:t>
            </a:r>
          </a:p>
          <a:p>
            <a:r>
              <a:rPr lang="de-DE" sz="1400" dirty="0"/>
              <a:t> </a:t>
            </a:r>
            <a:r>
              <a:rPr lang="de-DE" sz="1400" dirty="0" err="1" smtClean="0"/>
              <a:t>return</a:t>
            </a:r>
            <a:r>
              <a:rPr lang="de-DE" sz="1400" dirty="0" smtClean="0"/>
              <a:t> 1 * fak(0);</a:t>
            </a:r>
            <a:endParaRPr lang="de-D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471270" y="5676034"/>
            <a:ext cx="970137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fak(0)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0 ist == 0</a:t>
            </a:r>
          </a:p>
          <a:p>
            <a:r>
              <a:rPr lang="de-DE" sz="1400" dirty="0"/>
              <a:t> </a:t>
            </a:r>
            <a:r>
              <a:rPr lang="de-DE" sz="1400" dirty="0" err="1" smtClean="0"/>
              <a:t>return</a:t>
            </a:r>
            <a:r>
              <a:rPr lang="de-DE" sz="1400" dirty="0" smtClean="0"/>
              <a:t> 1;</a:t>
            </a:r>
            <a:endParaRPr lang="de-DE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7504" y="1556792"/>
            <a:ext cx="1043876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main()</a:t>
            </a:r>
          </a:p>
          <a:p>
            <a:r>
              <a:rPr lang="de-DE" sz="1400" dirty="0" smtClean="0"/>
              <a:t> n = fak(4);</a:t>
            </a:r>
          </a:p>
        </p:txBody>
      </p:sp>
      <p:cxnSp>
        <p:nvCxnSpPr>
          <p:cNvPr id="4" name="Elbow Connector 3"/>
          <p:cNvCxnSpPr>
            <a:stCxn id="11" idx="2"/>
          </p:cNvCxnSpPr>
          <p:nvPr/>
        </p:nvCxnSpPr>
        <p:spPr bwMode="auto">
          <a:xfrm rot="16200000" flipH="1">
            <a:off x="652555" y="2056899"/>
            <a:ext cx="268868" cy="315094"/>
          </a:xfrm>
          <a:prstGeom prst="bentConnector2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4" name="Elbow Connector 23"/>
          <p:cNvCxnSpPr/>
          <p:nvPr/>
        </p:nvCxnSpPr>
        <p:spPr bwMode="auto">
          <a:xfrm>
            <a:off x="1907704" y="2943528"/>
            <a:ext cx="432048" cy="34145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6" name="Elbow Connector 25"/>
          <p:cNvCxnSpPr/>
          <p:nvPr/>
        </p:nvCxnSpPr>
        <p:spPr bwMode="auto">
          <a:xfrm rot="16200000" flipH="1">
            <a:off x="3429454" y="3811912"/>
            <a:ext cx="268868" cy="315094"/>
          </a:xfrm>
          <a:prstGeom prst="bentConnector2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7" name="Elbow Connector 26"/>
          <p:cNvCxnSpPr/>
          <p:nvPr/>
        </p:nvCxnSpPr>
        <p:spPr bwMode="auto">
          <a:xfrm rot="16200000" flipH="1">
            <a:off x="4811137" y="4685010"/>
            <a:ext cx="268868" cy="315094"/>
          </a:xfrm>
          <a:prstGeom prst="bentConnector2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8" name="Elbow Connector 27"/>
          <p:cNvCxnSpPr/>
          <p:nvPr/>
        </p:nvCxnSpPr>
        <p:spPr bwMode="auto">
          <a:xfrm rot="16200000" flipH="1">
            <a:off x="6179289" y="5533865"/>
            <a:ext cx="268868" cy="315094"/>
          </a:xfrm>
          <a:prstGeom prst="bentConnector2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40" name="Group 39"/>
          <p:cNvGrpSpPr/>
          <p:nvPr/>
        </p:nvGrpSpPr>
        <p:grpSpPr>
          <a:xfrm>
            <a:off x="5396446" y="5556978"/>
            <a:ext cx="1074824" cy="752342"/>
            <a:chOff x="4067944" y="5373216"/>
            <a:chExt cx="481608" cy="576064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V="1">
              <a:off x="4067944" y="5373216"/>
              <a:ext cx="0" cy="576064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4067944" y="5949280"/>
              <a:ext cx="481608" cy="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41" name="TextBox 40"/>
          <p:cNvSpPr txBox="1"/>
          <p:nvPr/>
        </p:nvSpPr>
        <p:spPr>
          <a:xfrm>
            <a:off x="5658297" y="6001543"/>
            <a:ext cx="284052" cy="30777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B050"/>
                </a:solidFill>
              </a:rPr>
              <a:t>1</a:t>
            </a:r>
            <a:endParaRPr lang="de-DE" sz="1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77808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- 8.Übung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13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3 Rekursive Funktionen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107504" y="908720"/>
            <a:ext cx="8884096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57200" indent="-457200"/>
            <a:r>
              <a:rPr lang="de-DE" sz="1800" dirty="0" smtClean="0">
                <a:latin typeface="+mn-lt"/>
                <a:cs typeface="Courier New" panose="02070309020205020404" pitchFamily="49" charset="0"/>
              </a:rPr>
              <a:t>Nutzung und Darstellung des Aufrufes</a:t>
            </a:r>
            <a:endParaRPr lang="de-DE" sz="1800" b="1" dirty="0">
              <a:latin typeface="+mn-lt"/>
              <a:cs typeface="Courier New" panose="02070309020205020404" pitchFamily="49" charset="0"/>
            </a:endParaRPr>
          </a:p>
          <a:p>
            <a:pPr marL="457200" indent="-457200"/>
            <a:endParaRPr lang="de-DE" sz="14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4536" y="2204864"/>
            <a:ext cx="152638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fak(4)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4 ist != 0</a:t>
            </a:r>
          </a:p>
          <a:p>
            <a:r>
              <a:rPr lang="de-DE" sz="1400" dirty="0"/>
              <a:t> </a:t>
            </a:r>
            <a:r>
              <a:rPr lang="de-DE" sz="1400" dirty="0" err="1" smtClean="0"/>
              <a:t>return</a:t>
            </a:r>
            <a:r>
              <a:rPr lang="de-DE" sz="1400" dirty="0" smtClean="0"/>
              <a:t> 4 * fak(3);</a:t>
            </a:r>
            <a:endParaRPr lang="de-D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3096361"/>
            <a:ext cx="152638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fak(3)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3 ist != 0</a:t>
            </a:r>
          </a:p>
          <a:p>
            <a:r>
              <a:rPr lang="de-DE" sz="1400" dirty="0"/>
              <a:t> </a:t>
            </a:r>
            <a:r>
              <a:rPr lang="de-DE" sz="1400" dirty="0" err="1" smtClean="0"/>
              <a:t>return</a:t>
            </a:r>
            <a:r>
              <a:rPr lang="de-DE" sz="1400" dirty="0" smtClean="0"/>
              <a:t> 3 * fak(2);</a:t>
            </a:r>
            <a:endParaRPr lang="de-D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721435" y="3969459"/>
            <a:ext cx="152638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fak(2)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2 ist != 0</a:t>
            </a:r>
          </a:p>
          <a:p>
            <a:r>
              <a:rPr lang="de-DE" sz="1400" dirty="0"/>
              <a:t> </a:t>
            </a:r>
            <a:r>
              <a:rPr lang="de-DE" sz="1400" dirty="0" err="1" smtClean="0"/>
              <a:t>return</a:t>
            </a:r>
            <a:r>
              <a:rPr lang="de-DE" sz="1400" dirty="0" smtClean="0"/>
              <a:t> 2 * fak(1);</a:t>
            </a:r>
            <a:endParaRPr lang="de-D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14864" y="4818314"/>
            <a:ext cx="152638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fak(1)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1 ist != 0</a:t>
            </a:r>
          </a:p>
          <a:p>
            <a:r>
              <a:rPr lang="de-DE" sz="1400" dirty="0"/>
              <a:t> </a:t>
            </a:r>
            <a:r>
              <a:rPr lang="de-DE" sz="1400" dirty="0" err="1" smtClean="0"/>
              <a:t>return</a:t>
            </a:r>
            <a:r>
              <a:rPr lang="de-DE" sz="1400" dirty="0" smtClean="0"/>
              <a:t> 1 * fak(0);</a:t>
            </a:r>
            <a:endParaRPr lang="de-D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471270" y="5676034"/>
            <a:ext cx="970137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fak(0)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0 ist == 0</a:t>
            </a:r>
          </a:p>
          <a:p>
            <a:r>
              <a:rPr lang="de-DE" sz="1400" dirty="0"/>
              <a:t> </a:t>
            </a:r>
            <a:r>
              <a:rPr lang="de-DE" sz="1400" dirty="0" err="1" smtClean="0"/>
              <a:t>return</a:t>
            </a:r>
            <a:r>
              <a:rPr lang="de-DE" sz="1400" dirty="0" smtClean="0"/>
              <a:t> 1;</a:t>
            </a:r>
            <a:endParaRPr lang="de-DE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7504" y="1556792"/>
            <a:ext cx="1043876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main()</a:t>
            </a:r>
          </a:p>
          <a:p>
            <a:r>
              <a:rPr lang="de-DE" sz="1400" dirty="0" smtClean="0"/>
              <a:t> n = fak(4);</a:t>
            </a:r>
          </a:p>
        </p:txBody>
      </p:sp>
      <p:cxnSp>
        <p:nvCxnSpPr>
          <p:cNvPr id="4" name="Elbow Connector 3"/>
          <p:cNvCxnSpPr>
            <a:stCxn id="11" idx="2"/>
          </p:cNvCxnSpPr>
          <p:nvPr/>
        </p:nvCxnSpPr>
        <p:spPr bwMode="auto">
          <a:xfrm rot="16200000" flipH="1">
            <a:off x="652555" y="2056899"/>
            <a:ext cx="268868" cy="315094"/>
          </a:xfrm>
          <a:prstGeom prst="bentConnector2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4" name="Elbow Connector 23"/>
          <p:cNvCxnSpPr/>
          <p:nvPr/>
        </p:nvCxnSpPr>
        <p:spPr bwMode="auto">
          <a:xfrm>
            <a:off x="1907704" y="2943528"/>
            <a:ext cx="432048" cy="34145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6" name="Elbow Connector 25"/>
          <p:cNvCxnSpPr/>
          <p:nvPr/>
        </p:nvCxnSpPr>
        <p:spPr bwMode="auto">
          <a:xfrm rot="16200000" flipH="1">
            <a:off x="3429454" y="3811912"/>
            <a:ext cx="268868" cy="315094"/>
          </a:xfrm>
          <a:prstGeom prst="bentConnector2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7" name="Elbow Connector 26"/>
          <p:cNvCxnSpPr/>
          <p:nvPr/>
        </p:nvCxnSpPr>
        <p:spPr bwMode="auto">
          <a:xfrm rot="16200000" flipH="1">
            <a:off x="4811137" y="4685010"/>
            <a:ext cx="268868" cy="315094"/>
          </a:xfrm>
          <a:prstGeom prst="bentConnector2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8" name="Elbow Connector 27"/>
          <p:cNvCxnSpPr/>
          <p:nvPr/>
        </p:nvCxnSpPr>
        <p:spPr bwMode="auto">
          <a:xfrm rot="16200000" flipH="1">
            <a:off x="6179289" y="5533865"/>
            <a:ext cx="268868" cy="315094"/>
          </a:xfrm>
          <a:prstGeom prst="bentConnector2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40" name="Group 39"/>
          <p:cNvGrpSpPr/>
          <p:nvPr/>
        </p:nvGrpSpPr>
        <p:grpSpPr>
          <a:xfrm>
            <a:off x="5396446" y="5556978"/>
            <a:ext cx="1074824" cy="752342"/>
            <a:chOff x="4067944" y="5373216"/>
            <a:chExt cx="481608" cy="576064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V="1">
              <a:off x="4067944" y="5373216"/>
              <a:ext cx="0" cy="576064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4067944" y="5949280"/>
              <a:ext cx="481608" cy="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41" name="TextBox 40"/>
          <p:cNvSpPr txBox="1"/>
          <p:nvPr/>
        </p:nvSpPr>
        <p:spPr>
          <a:xfrm>
            <a:off x="5658297" y="6001543"/>
            <a:ext cx="284052" cy="30777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B050"/>
                </a:solidFill>
              </a:rPr>
              <a:t>1</a:t>
            </a:r>
            <a:endParaRPr lang="de-DE" sz="1400" b="1" dirty="0">
              <a:solidFill>
                <a:srgbClr val="00B050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028294" y="4684386"/>
            <a:ext cx="1074824" cy="752342"/>
            <a:chOff x="4067944" y="5373216"/>
            <a:chExt cx="481608" cy="576064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 flipV="1">
              <a:off x="4067944" y="5373216"/>
              <a:ext cx="0" cy="576064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4067944" y="5949280"/>
              <a:ext cx="481608" cy="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62" name="TextBox 61"/>
          <p:cNvSpPr txBox="1"/>
          <p:nvPr/>
        </p:nvSpPr>
        <p:spPr>
          <a:xfrm>
            <a:off x="4265500" y="5128951"/>
            <a:ext cx="284052" cy="30777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B050"/>
                </a:solidFill>
              </a:rPr>
              <a:t>1</a:t>
            </a:r>
            <a:endParaRPr lang="de-DE" sz="1400" b="1" dirty="0">
              <a:solidFill>
                <a:srgbClr val="00B050"/>
              </a:solidFill>
            </a:endParaRPr>
          </a:p>
        </p:txBody>
      </p:sp>
      <p:cxnSp>
        <p:nvCxnSpPr>
          <p:cNvPr id="5" name="Straight Connector 4"/>
          <p:cNvCxnSpPr>
            <a:endCxn id="29699" idx="0"/>
          </p:cNvCxnSpPr>
          <p:nvPr/>
        </p:nvCxnSpPr>
        <p:spPr bwMode="auto">
          <a:xfrm>
            <a:off x="6471270" y="5676034"/>
            <a:ext cx="958230" cy="724766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V="1">
            <a:off x="6471270" y="5676034"/>
            <a:ext cx="970137" cy="738664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85037130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- 8.Übung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14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3 Rekursive Funktionen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107504" y="908720"/>
            <a:ext cx="8884096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57200" indent="-457200"/>
            <a:r>
              <a:rPr lang="de-DE" sz="1800" dirty="0" smtClean="0">
                <a:latin typeface="+mn-lt"/>
                <a:cs typeface="Courier New" panose="02070309020205020404" pitchFamily="49" charset="0"/>
              </a:rPr>
              <a:t>Nutzung und Darstellung des Aufrufes</a:t>
            </a:r>
            <a:endParaRPr lang="de-DE" sz="1800" b="1" dirty="0">
              <a:latin typeface="+mn-lt"/>
              <a:cs typeface="Courier New" panose="02070309020205020404" pitchFamily="49" charset="0"/>
            </a:endParaRPr>
          </a:p>
          <a:p>
            <a:pPr marL="457200" indent="-457200"/>
            <a:endParaRPr lang="de-DE" sz="14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4536" y="2204864"/>
            <a:ext cx="152638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fak(4)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4 ist != 0</a:t>
            </a:r>
          </a:p>
          <a:p>
            <a:r>
              <a:rPr lang="de-DE" sz="1400" dirty="0"/>
              <a:t> </a:t>
            </a:r>
            <a:r>
              <a:rPr lang="de-DE" sz="1400" dirty="0" err="1" smtClean="0"/>
              <a:t>return</a:t>
            </a:r>
            <a:r>
              <a:rPr lang="de-DE" sz="1400" dirty="0" smtClean="0"/>
              <a:t> 4 * fak(3);</a:t>
            </a:r>
            <a:endParaRPr lang="de-D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3096361"/>
            <a:ext cx="152638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fak(3)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3 ist != 0</a:t>
            </a:r>
          </a:p>
          <a:p>
            <a:r>
              <a:rPr lang="de-DE" sz="1400" dirty="0"/>
              <a:t> </a:t>
            </a:r>
            <a:r>
              <a:rPr lang="de-DE" sz="1400" dirty="0" err="1" smtClean="0"/>
              <a:t>return</a:t>
            </a:r>
            <a:r>
              <a:rPr lang="de-DE" sz="1400" dirty="0" smtClean="0"/>
              <a:t> 3 * fak(2);</a:t>
            </a:r>
            <a:endParaRPr lang="de-D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721435" y="3969459"/>
            <a:ext cx="152638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fak(2)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2 ist != 0</a:t>
            </a:r>
          </a:p>
          <a:p>
            <a:r>
              <a:rPr lang="de-DE" sz="1400" dirty="0"/>
              <a:t> </a:t>
            </a:r>
            <a:r>
              <a:rPr lang="de-DE" sz="1400" dirty="0" err="1" smtClean="0"/>
              <a:t>return</a:t>
            </a:r>
            <a:r>
              <a:rPr lang="de-DE" sz="1400" dirty="0" smtClean="0"/>
              <a:t> 2 * fak(1);</a:t>
            </a:r>
            <a:endParaRPr lang="de-D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14864" y="4818314"/>
            <a:ext cx="152638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fak(1)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1 ist != 0</a:t>
            </a:r>
          </a:p>
          <a:p>
            <a:r>
              <a:rPr lang="de-DE" sz="1400" dirty="0"/>
              <a:t> </a:t>
            </a:r>
            <a:r>
              <a:rPr lang="de-DE" sz="1400" dirty="0" err="1" smtClean="0"/>
              <a:t>return</a:t>
            </a:r>
            <a:r>
              <a:rPr lang="de-DE" sz="1400" dirty="0" smtClean="0"/>
              <a:t> 1 * fak(0);</a:t>
            </a:r>
            <a:endParaRPr lang="de-D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471270" y="5676034"/>
            <a:ext cx="970137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fak(0)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0 ist == 0</a:t>
            </a:r>
          </a:p>
          <a:p>
            <a:r>
              <a:rPr lang="de-DE" sz="1400" dirty="0"/>
              <a:t> </a:t>
            </a:r>
            <a:r>
              <a:rPr lang="de-DE" sz="1400" dirty="0" err="1" smtClean="0"/>
              <a:t>return</a:t>
            </a:r>
            <a:r>
              <a:rPr lang="de-DE" sz="1400" dirty="0" smtClean="0"/>
              <a:t> 1;</a:t>
            </a:r>
            <a:endParaRPr lang="de-DE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7504" y="1556792"/>
            <a:ext cx="1043876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main()</a:t>
            </a:r>
          </a:p>
          <a:p>
            <a:r>
              <a:rPr lang="de-DE" sz="1400" dirty="0" smtClean="0"/>
              <a:t> n = fak(4);</a:t>
            </a:r>
          </a:p>
        </p:txBody>
      </p:sp>
      <p:cxnSp>
        <p:nvCxnSpPr>
          <p:cNvPr id="4" name="Elbow Connector 3"/>
          <p:cNvCxnSpPr>
            <a:stCxn id="11" idx="2"/>
          </p:cNvCxnSpPr>
          <p:nvPr/>
        </p:nvCxnSpPr>
        <p:spPr bwMode="auto">
          <a:xfrm rot="16200000" flipH="1">
            <a:off x="652555" y="2056899"/>
            <a:ext cx="268868" cy="315094"/>
          </a:xfrm>
          <a:prstGeom prst="bentConnector2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4" name="Elbow Connector 23"/>
          <p:cNvCxnSpPr/>
          <p:nvPr/>
        </p:nvCxnSpPr>
        <p:spPr bwMode="auto">
          <a:xfrm>
            <a:off x="1907704" y="2943528"/>
            <a:ext cx="432048" cy="34145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6" name="Elbow Connector 25"/>
          <p:cNvCxnSpPr/>
          <p:nvPr/>
        </p:nvCxnSpPr>
        <p:spPr bwMode="auto">
          <a:xfrm rot="16200000" flipH="1">
            <a:off x="3429454" y="3811912"/>
            <a:ext cx="268868" cy="315094"/>
          </a:xfrm>
          <a:prstGeom prst="bentConnector2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7" name="Elbow Connector 26"/>
          <p:cNvCxnSpPr/>
          <p:nvPr/>
        </p:nvCxnSpPr>
        <p:spPr bwMode="auto">
          <a:xfrm rot="16200000" flipH="1">
            <a:off x="4811137" y="4685010"/>
            <a:ext cx="268868" cy="315094"/>
          </a:xfrm>
          <a:prstGeom prst="bentConnector2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8" name="Elbow Connector 27"/>
          <p:cNvCxnSpPr/>
          <p:nvPr/>
        </p:nvCxnSpPr>
        <p:spPr bwMode="auto">
          <a:xfrm rot="16200000" flipH="1">
            <a:off x="6179289" y="5533865"/>
            <a:ext cx="268868" cy="315094"/>
          </a:xfrm>
          <a:prstGeom prst="bentConnector2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40" name="Group 39"/>
          <p:cNvGrpSpPr/>
          <p:nvPr/>
        </p:nvGrpSpPr>
        <p:grpSpPr>
          <a:xfrm>
            <a:off x="5396446" y="5556978"/>
            <a:ext cx="1074824" cy="752342"/>
            <a:chOff x="4067944" y="5373216"/>
            <a:chExt cx="481608" cy="576064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V="1">
              <a:off x="4067944" y="5373216"/>
              <a:ext cx="0" cy="576064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4067944" y="5949280"/>
              <a:ext cx="481608" cy="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41" name="TextBox 40"/>
          <p:cNvSpPr txBox="1"/>
          <p:nvPr/>
        </p:nvSpPr>
        <p:spPr>
          <a:xfrm>
            <a:off x="5658297" y="6001543"/>
            <a:ext cx="284052" cy="30777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B050"/>
                </a:solidFill>
              </a:rPr>
              <a:t>1</a:t>
            </a:r>
            <a:endParaRPr lang="de-DE" sz="1400" b="1" dirty="0">
              <a:solidFill>
                <a:srgbClr val="00B050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028294" y="4684386"/>
            <a:ext cx="1074824" cy="752342"/>
            <a:chOff x="4067944" y="5373216"/>
            <a:chExt cx="481608" cy="576064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 flipV="1">
              <a:off x="4067944" y="5373216"/>
              <a:ext cx="0" cy="576064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4067944" y="5949280"/>
              <a:ext cx="481608" cy="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50" name="Group 49"/>
          <p:cNvGrpSpPr/>
          <p:nvPr/>
        </p:nvGrpSpPr>
        <p:grpSpPr>
          <a:xfrm>
            <a:off x="2646611" y="3846226"/>
            <a:ext cx="1074824" cy="752342"/>
            <a:chOff x="4067944" y="5373216"/>
            <a:chExt cx="481608" cy="576064"/>
          </a:xfrm>
        </p:grpSpPr>
        <p:cxnSp>
          <p:nvCxnSpPr>
            <p:cNvPr id="51" name="Straight Arrow Connector 50"/>
            <p:cNvCxnSpPr/>
            <p:nvPr/>
          </p:nvCxnSpPr>
          <p:spPr bwMode="auto">
            <a:xfrm flipV="1">
              <a:off x="4067944" y="5373216"/>
              <a:ext cx="0" cy="576064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4067944" y="5949280"/>
              <a:ext cx="481608" cy="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62" name="TextBox 61"/>
          <p:cNvSpPr txBox="1"/>
          <p:nvPr/>
        </p:nvSpPr>
        <p:spPr>
          <a:xfrm>
            <a:off x="4265500" y="5128951"/>
            <a:ext cx="284052" cy="30777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B050"/>
                </a:solidFill>
              </a:rPr>
              <a:t>1</a:t>
            </a:r>
            <a:endParaRPr lang="de-DE" sz="1400" b="1" dirty="0">
              <a:solidFill>
                <a:srgbClr val="00B05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99971" y="4290791"/>
            <a:ext cx="284052" cy="30777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B050"/>
                </a:solidFill>
              </a:rPr>
              <a:t>2</a:t>
            </a:r>
            <a:endParaRPr lang="de-DE" sz="1400" b="1" dirty="0">
              <a:solidFill>
                <a:srgbClr val="00B05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flipV="1">
            <a:off x="6471270" y="5676034"/>
            <a:ext cx="970137" cy="738664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Straight Connector 41"/>
          <p:cNvCxnSpPr>
            <a:stCxn id="29699" idx="0"/>
          </p:cNvCxnSpPr>
          <p:nvPr/>
        </p:nvCxnSpPr>
        <p:spPr bwMode="auto">
          <a:xfrm flipH="1" flipV="1">
            <a:off x="6471270" y="5676034"/>
            <a:ext cx="958230" cy="724766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flipV="1">
            <a:off x="5114864" y="4842556"/>
            <a:ext cx="1526380" cy="714421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flipH="1" flipV="1">
            <a:off x="5114864" y="4842556"/>
            <a:ext cx="1526380" cy="714422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4279566948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- 8.Übung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15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3 Rekursive Funktionen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107504" y="908720"/>
            <a:ext cx="8884096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57200" indent="-457200"/>
            <a:r>
              <a:rPr lang="de-DE" sz="1800" dirty="0" smtClean="0">
                <a:latin typeface="+mn-lt"/>
                <a:cs typeface="Courier New" panose="02070309020205020404" pitchFamily="49" charset="0"/>
              </a:rPr>
              <a:t>Nutzung und Darstellung des Aufrufes</a:t>
            </a:r>
            <a:endParaRPr lang="de-DE" sz="1800" b="1" dirty="0">
              <a:latin typeface="+mn-lt"/>
              <a:cs typeface="Courier New" panose="02070309020205020404" pitchFamily="49" charset="0"/>
            </a:endParaRPr>
          </a:p>
          <a:p>
            <a:pPr marL="457200" indent="-457200"/>
            <a:endParaRPr lang="de-DE" sz="14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4536" y="2204864"/>
            <a:ext cx="152638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fak(4)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4 ist != 0</a:t>
            </a:r>
          </a:p>
          <a:p>
            <a:r>
              <a:rPr lang="de-DE" sz="1400" dirty="0"/>
              <a:t> </a:t>
            </a:r>
            <a:r>
              <a:rPr lang="de-DE" sz="1400" dirty="0" err="1" smtClean="0"/>
              <a:t>return</a:t>
            </a:r>
            <a:r>
              <a:rPr lang="de-DE" sz="1400" dirty="0" smtClean="0"/>
              <a:t> 4 * fak(3);</a:t>
            </a:r>
            <a:endParaRPr lang="de-D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3096361"/>
            <a:ext cx="152638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fak(3)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3 ist != 0</a:t>
            </a:r>
          </a:p>
          <a:p>
            <a:r>
              <a:rPr lang="de-DE" sz="1400" dirty="0"/>
              <a:t> </a:t>
            </a:r>
            <a:r>
              <a:rPr lang="de-DE" sz="1400" dirty="0" err="1" smtClean="0"/>
              <a:t>return</a:t>
            </a:r>
            <a:r>
              <a:rPr lang="de-DE" sz="1400" dirty="0" smtClean="0"/>
              <a:t> 3 * fak(2);</a:t>
            </a:r>
            <a:endParaRPr lang="de-D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721435" y="3969459"/>
            <a:ext cx="152638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fak(2)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2 ist != 0</a:t>
            </a:r>
          </a:p>
          <a:p>
            <a:r>
              <a:rPr lang="de-DE" sz="1400" dirty="0"/>
              <a:t> </a:t>
            </a:r>
            <a:r>
              <a:rPr lang="de-DE" sz="1400" dirty="0" err="1" smtClean="0"/>
              <a:t>return</a:t>
            </a:r>
            <a:r>
              <a:rPr lang="de-DE" sz="1400" dirty="0" smtClean="0"/>
              <a:t> 2 * fak(1);</a:t>
            </a:r>
            <a:endParaRPr lang="de-D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14864" y="4818314"/>
            <a:ext cx="152638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fak(1)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1 ist != 0</a:t>
            </a:r>
          </a:p>
          <a:p>
            <a:r>
              <a:rPr lang="de-DE" sz="1400" dirty="0"/>
              <a:t> </a:t>
            </a:r>
            <a:r>
              <a:rPr lang="de-DE" sz="1400" dirty="0" err="1" smtClean="0"/>
              <a:t>return</a:t>
            </a:r>
            <a:r>
              <a:rPr lang="de-DE" sz="1400" dirty="0" smtClean="0"/>
              <a:t> 1 * fak(0);</a:t>
            </a:r>
            <a:endParaRPr lang="de-D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471270" y="5676034"/>
            <a:ext cx="970137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fak(0)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0 ist == 0</a:t>
            </a:r>
          </a:p>
          <a:p>
            <a:r>
              <a:rPr lang="de-DE" sz="1400" dirty="0"/>
              <a:t> </a:t>
            </a:r>
            <a:r>
              <a:rPr lang="de-DE" sz="1400" dirty="0" err="1" smtClean="0"/>
              <a:t>return</a:t>
            </a:r>
            <a:r>
              <a:rPr lang="de-DE" sz="1400" dirty="0" smtClean="0"/>
              <a:t> 1;</a:t>
            </a:r>
            <a:endParaRPr lang="de-DE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7504" y="1556792"/>
            <a:ext cx="1043876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main()</a:t>
            </a:r>
          </a:p>
          <a:p>
            <a:r>
              <a:rPr lang="de-DE" sz="1400" dirty="0" smtClean="0"/>
              <a:t> n = fak(4);</a:t>
            </a:r>
          </a:p>
        </p:txBody>
      </p:sp>
      <p:cxnSp>
        <p:nvCxnSpPr>
          <p:cNvPr id="4" name="Elbow Connector 3"/>
          <p:cNvCxnSpPr>
            <a:stCxn id="11" idx="2"/>
          </p:cNvCxnSpPr>
          <p:nvPr/>
        </p:nvCxnSpPr>
        <p:spPr bwMode="auto">
          <a:xfrm rot="16200000" flipH="1">
            <a:off x="652555" y="2056899"/>
            <a:ext cx="268868" cy="315094"/>
          </a:xfrm>
          <a:prstGeom prst="bentConnector2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4" name="Elbow Connector 23"/>
          <p:cNvCxnSpPr/>
          <p:nvPr/>
        </p:nvCxnSpPr>
        <p:spPr bwMode="auto">
          <a:xfrm>
            <a:off x="1907704" y="2943528"/>
            <a:ext cx="432048" cy="34145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6" name="Elbow Connector 25"/>
          <p:cNvCxnSpPr/>
          <p:nvPr/>
        </p:nvCxnSpPr>
        <p:spPr bwMode="auto">
          <a:xfrm rot="16200000" flipH="1">
            <a:off x="3429454" y="3811912"/>
            <a:ext cx="268868" cy="315094"/>
          </a:xfrm>
          <a:prstGeom prst="bentConnector2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7" name="Elbow Connector 26"/>
          <p:cNvCxnSpPr/>
          <p:nvPr/>
        </p:nvCxnSpPr>
        <p:spPr bwMode="auto">
          <a:xfrm rot="16200000" flipH="1">
            <a:off x="4811137" y="4685010"/>
            <a:ext cx="268868" cy="315094"/>
          </a:xfrm>
          <a:prstGeom prst="bentConnector2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8" name="Elbow Connector 27"/>
          <p:cNvCxnSpPr/>
          <p:nvPr/>
        </p:nvCxnSpPr>
        <p:spPr bwMode="auto">
          <a:xfrm rot="16200000" flipH="1">
            <a:off x="6179289" y="5533865"/>
            <a:ext cx="268868" cy="315094"/>
          </a:xfrm>
          <a:prstGeom prst="bentConnector2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40" name="Group 39"/>
          <p:cNvGrpSpPr/>
          <p:nvPr/>
        </p:nvGrpSpPr>
        <p:grpSpPr>
          <a:xfrm>
            <a:off x="5396446" y="5556978"/>
            <a:ext cx="1074824" cy="752342"/>
            <a:chOff x="4067944" y="5373216"/>
            <a:chExt cx="481608" cy="576064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V="1">
              <a:off x="4067944" y="5373216"/>
              <a:ext cx="0" cy="576064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4067944" y="5949280"/>
              <a:ext cx="481608" cy="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41" name="TextBox 40"/>
          <p:cNvSpPr txBox="1"/>
          <p:nvPr/>
        </p:nvSpPr>
        <p:spPr>
          <a:xfrm>
            <a:off x="5658297" y="6001543"/>
            <a:ext cx="284052" cy="30777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B050"/>
                </a:solidFill>
              </a:rPr>
              <a:t>1</a:t>
            </a:r>
            <a:endParaRPr lang="de-DE" sz="1400" b="1" dirty="0">
              <a:solidFill>
                <a:srgbClr val="00B050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028294" y="4684386"/>
            <a:ext cx="1074824" cy="752342"/>
            <a:chOff x="4067944" y="5373216"/>
            <a:chExt cx="481608" cy="576064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 flipV="1">
              <a:off x="4067944" y="5373216"/>
              <a:ext cx="0" cy="576064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4067944" y="5949280"/>
              <a:ext cx="481608" cy="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50" name="Group 49"/>
          <p:cNvGrpSpPr/>
          <p:nvPr/>
        </p:nvGrpSpPr>
        <p:grpSpPr>
          <a:xfrm>
            <a:off x="2646611" y="3846226"/>
            <a:ext cx="1074824" cy="752342"/>
            <a:chOff x="4067944" y="5373216"/>
            <a:chExt cx="481608" cy="576064"/>
          </a:xfrm>
        </p:grpSpPr>
        <p:cxnSp>
          <p:nvCxnSpPr>
            <p:cNvPr id="51" name="Straight Arrow Connector 50"/>
            <p:cNvCxnSpPr/>
            <p:nvPr/>
          </p:nvCxnSpPr>
          <p:spPr bwMode="auto">
            <a:xfrm flipV="1">
              <a:off x="4067944" y="5373216"/>
              <a:ext cx="0" cy="576064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4067944" y="5949280"/>
              <a:ext cx="481608" cy="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1257575" y="2943528"/>
            <a:ext cx="1074824" cy="752342"/>
            <a:chOff x="4067944" y="5373216"/>
            <a:chExt cx="481608" cy="576064"/>
          </a:xfrm>
        </p:grpSpPr>
        <p:cxnSp>
          <p:nvCxnSpPr>
            <p:cNvPr id="54" name="Straight Arrow Connector 53"/>
            <p:cNvCxnSpPr/>
            <p:nvPr/>
          </p:nvCxnSpPr>
          <p:spPr bwMode="auto">
            <a:xfrm flipV="1">
              <a:off x="4067944" y="5373216"/>
              <a:ext cx="0" cy="576064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4067944" y="5949280"/>
              <a:ext cx="481608" cy="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62" name="TextBox 61"/>
          <p:cNvSpPr txBox="1"/>
          <p:nvPr/>
        </p:nvSpPr>
        <p:spPr>
          <a:xfrm>
            <a:off x="4265500" y="5128951"/>
            <a:ext cx="284052" cy="30777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B050"/>
                </a:solidFill>
              </a:rPr>
              <a:t>1</a:t>
            </a:r>
            <a:endParaRPr lang="de-DE" sz="1400" b="1" dirty="0">
              <a:solidFill>
                <a:srgbClr val="00B05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99971" y="4290791"/>
            <a:ext cx="284052" cy="30777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B050"/>
                </a:solidFill>
              </a:rPr>
              <a:t>2</a:t>
            </a:r>
            <a:endParaRPr lang="de-DE" sz="1400" b="1" dirty="0">
              <a:solidFill>
                <a:srgbClr val="00B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65700" y="3388093"/>
            <a:ext cx="284052" cy="30777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B050"/>
                </a:solidFill>
              </a:rPr>
              <a:t>6</a:t>
            </a:r>
            <a:endParaRPr lang="de-DE" sz="1400" b="1" dirty="0">
              <a:solidFill>
                <a:srgbClr val="00B05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flipV="1">
            <a:off x="6471270" y="5676034"/>
            <a:ext cx="970137" cy="738664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flipV="1">
            <a:off x="5152572" y="4842556"/>
            <a:ext cx="1488672" cy="709096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flipV="1">
            <a:off x="3721435" y="3969459"/>
            <a:ext cx="1526380" cy="734315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flipH="1" flipV="1">
            <a:off x="6471270" y="5691412"/>
            <a:ext cx="970137" cy="723286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flipH="1" flipV="1">
            <a:off x="5114864" y="4842556"/>
            <a:ext cx="1526380" cy="714422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 flipH="1" flipV="1">
            <a:off x="3721436" y="3969460"/>
            <a:ext cx="1526379" cy="738663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271412330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- 8.Übung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16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3 Rekursive Funktionen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107504" y="908720"/>
            <a:ext cx="8884096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57200" indent="-457200"/>
            <a:r>
              <a:rPr lang="de-DE" sz="1800" dirty="0" smtClean="0">
                <a:latin typeface="+mn-lt"/>
                <a:cs typeface="Courier New" panose="02070309020205020404" pitchFamily="49" charset="0"/>
              </a:rPr>
              <a:t>Nutzung und Darstellung des Aufrufes</a:t>
            </a:r>
            <a:endParaRPr lang="de-DE" sz="1800" b="1" dirty="0">
              <a:latin typeface="+mn-lt"/>
              <a:cs typeface="Courier New" panose="02070309020205020404" pitchFamily="49" charset="0"/>
            </a:endParaRPr>
          </a:p>
          <a:p>
            <a:pPr marL="457200" indent="-457200"/>
            <a:endParaRPr lang="de-DE" sz="14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4536" y="2204864"/>
            <a:ext cx="152638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fak(4)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4 ist != 0</a:t>
            </a:r>
          </a:p>
          <a:p>
            <a:r>
              <a:rPr lang="de-DE" sz="1400" dirty="0"/>
              <a:t> </a:t>
            </a:r>
            <a:r>
              <a:rPr lang="de-DE" sz="1400" dirty="0" err="1" smtClean="0"/>
              <a:t>return</a:t>
            </a:r>
            <a:r>
              <a:rPr lang="de-DE" sz="1400" dirty="0" smtClean="0"/>
              <a:t> 4 * fak(3);</a:t>
            </a:r>
            <a:endParaRPr lang="de-D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3096361"/>
            <a:ext cx="152638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fak(3)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3 ist != 0</a:t>
            </a:r>
          </a:p>
          <a:p>
            <a:r>
              <a:rPr lang="de-DE" sz="1400" dirty="0"/>
              <a:t> </a:t>
            </a:r>
            <a:r>
              <a:rPr lang="de-DE" sz="1400" dirty="0" err="1" smtClean="0"/>
              <a:t>return</a:t>
            </a:r>
            <a:r>
              <a:rPr lang="de-DE" sz="1400" dirty="0" smtClean="0"/>
              <a:t> 3 * fak(2);</a:t>
            </a:r>
            <a:endParaRPr lang="de-D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721435" y="3969459"/>
            <a:ext cx="152638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fak(2)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2 ist != 0</a:t>
            </a:r>
          </a:p>
          <a:p>
            <a:r>
              <a:rPr lang="de-DE" sz="1400" dirty="0"/>
              <a:t> </a:t>
            </a:r>
            <a:r>
              <a:rPr lang="de-DE" sz="1400" dirty="0" err="1" smtClean="0"/>
              <a:t>return</a:t>
            </a:r>
            <a:r>
              <a:rPr lang="de-DE" sz="1400" dirty="0" smtClean="0"/>
              <a:t> 2 * fak(1);</a:t>
            </a:r>
            <a:endParaRPr lang="de-D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14864" y="4818314"/>
            <a:ext cx="152638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fak(1)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1 ist != 0</a:t>
            </a:r>
          </a:p>
          <a:p>
            <a:r>
              <a:rPr lang="de-DE" sz="1400" dirty="0"/>
              <a:t> </a:t>
            </a:r>
            <a:r>
              <a:rPr lang="de-DE" sz="1400" dirty="0" err="1" smtClean="0"/>
              <a:t>return</a:t>
            </a:r>
            <a:r>
              <a:rPr lang="de-DE" sz="1400" dirty="0" smtClean="0"/>
              <a:t> 1 * fak(0);</a:t>
            </a:r>
            <a:endParaRPr lang="de-D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471270" y="5676034"/>
            <a:ext cx="970137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fak(0)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0 ist == 0</a:t>
            </a:r>
          </a:p>
          <a:p>
            <a:r>
              <a:rPr lang="de-DE" sz="1400" dirty="0"/>
              <a:t> </a:t>
            </a:r>
            <a:r>
              <a:rPr lang="de-DE" sz="1400" dirty="0" err="1" smtClean="0"/>
              <a:t>return</a:t>
            </a:r>
            <a:r>
              <a:rPr lang="de-DE" sz="1400" dirty="0" smtClean="0"/>
              <a:t> 1;</a:t>
            </a:r>
            <a:endParaRPr lang="de-DE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7504" y="1556792"/>
            <a:ext cx="1043876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main()</a:t>
            </a:r>
          </a:p>
          <a:p>
            <a:r>
              <a:rPr lang="de-DE" sz="1400" dirty="0" smtClean="0"/>
              <a:t> n = fak(4);</a:t>
            </a:r>
          </a:p>
        </p:txBody>
      </p:sp>
      <p:cxnSp>
        <p:nvCxnSpPr>
          <p:cNvPr id="4" name="Elbow Connector 3"/>
          <p:cNvCxnSpPr>
            <a:stCxn id="11" idx="2"/>
          </p:cNvCxnSpPr>
          <p:nvPr/>
        </p:nvCxnSpPr>
        <p:spPr bwMode="auto">
          <a:xfrm rot="16200000" flipH="1">
            <a:off x="652555" y="2056899"/>
            <a:ext cx="268868" cy="315094"/>
          </a:xfrm>
          <a:prstGeom prst="bentConnector2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4" name="Elbow Connector 23"/>
          <p:cNvCxnSpPr/>
          <p:nvPr/>
        </p:nvCxnSpPr>
        <p:spPr bwMode="auto">
          <a:xfrm>
            <a:off x="1907704" y="2943528"/>
            <a:ext cx="432048" cy="34145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6" name="Elbow Connector 25"/>
          <p:cNvCxnSpPr/>
          <p:nvPr/>
        </p:nvCxnSpPr>
        <p:spPr bwMode="auto">
          <a:xfrm rot="16200000" flipH="1">
            <a:off x="3429454" y="3811912"/>
            <a:ext cx="268868" cy="315094"/>
          </a:xfrm>
          <a:prstGeom prst="bentConnector2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7" name="Elbow Connector 26"/>
          <p:cNvCxnSpPr/>
          <p:nvPr/>
        </p:nvCxnSpPr>
        <p:spPr bwMode="auto">
          <a:xfrm rot="16200000" flipH="1">
            <a:off x="4811137" y="4685010"/>
            <a:ext cx="268868" cy="315094"/>
          </a:xfrm>
          <a:prstGeom prst="bentConnector2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8" name="Elbow Connector 27"/>
          <p:cNvCxnSpPr/>
          <p:nvPr/>
        </p:nvCxnSpPr>
        <p:spPr bwMode="auto">
          <a:xfrm rot="16200000" flipH="1">
            <a:off x="6179289" y="5533865"/>
            <a:ext cx="268868" cy="315094"/>
          </a:xfrm>
          <a:prstGeom prst="bentConnector2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40" name="Group 39"/>
          <p:cNvGrpSpPr/>
          <p:nvPr/>
        </p:nvGrpSpPr>
        <p:grpSpPr>
          <a:xfrm>
            <a:off x="5396446" y="5556978"/>
            <a:ext cx="1074824" cy="752342"/>
            <a:chOff x="4067944" y="5373216"/>
            <a:chExt cx="481608" cy="576064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V="1">
              <a:off x="4067944" y="5373216"/>
              <a:ext cx="0" cy="576064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4067944" y="5949280"/>
              <a:ext cx="481608" cy="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41" name="TextBox 40"/>
          <p:cNvSpPr txBox="1"/>
          <p:nvPr/>
        </p:nvSpPr>
        <p:spPr>
          <a:xfrm>
            <a:off x="5658297" y="6001543"/>
            <a:ext cx="284052" cy="30777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B050"/>
                </a:solidFill>
              </a:rPr>
              <a:t>1</a:t>
            </a:r>
            <a:endParaRPr lang="de-DE" sz="1400" b="1" dirty="0">
              <a:solidFill>
                <a:srgbClr val="00B050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028294" y="4684386"/>
            <a:ext cx="1074824" cy="752342"/>
            <a:chOff x="4067944" y="5373216"/>
            <a:chExt cx="481608" cy="576064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 flipV="1">
              <a:off x="4067944" y="5373216"/>
              <a:ext cx="0" cy="576064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4067944" y="5949280"/>
              <a:ext cx="481608" cy="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50" name="Group 49"/>
          <p:cNvGrpSpPr/>
          <p:nvPr/>
        </p:nvGrpSpPr>
        <p:grpSpPr>
          <a:xfrm>
            <a:off x="2646611" y="3846226"/>
            <a:ext cx="1074824" cy="752342"/>
            <a:chOff x="4067944" y="5373216"/>
            <a:chExt cx="481608" cy="576064"/>
          </a:xfrm>
        </p:grpSpPr>
        <p:cxnSp>
          <p:nvCxnSpPr>
            <p:cNvPr id="51" name="Straight Arrow Connector 50"/>
            <p:cNvCxnSpPr/>
            <p:nvPr/>
          </p:nvCxnSpPr>
          <p:spPr bwMode="auto">
            <a:xfrm flipV="1">
              <a:off x="4067944" y="5373216"/>
              <a:ext cx="0" cy="576064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4067944" y="5949280"/>
              <a:ext cx="481608" cy="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1257575" y="2943528"/>
            <a:ext cx="1074824" cy="752342"/>
            <a:chOff x="4067944" y="5373216"/>
            <a:chExt cx="481608" cy="576064"/>
          </a:xfrm>
        </p:grpSpPr>
        <p:cxnSp>
          <p:nvCxnSpPr>
            <p:cNvPr id="54" name="Straight Arrow Connector 53"/>
            <p:cNvCxnSpPr/>
            <p:nvPr/>
          </p:nvCxnSpPr>
          <p:spPr bwMode="auto">
            <a:xfrm flipV="1">
              <a:off x="4067944" y="5373216"/>
              <a:ext cx="0" cy="576064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4067944" y="5949280"/>
              <a:ext cx="481608" cy="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59" name="Group 58"/>
          <p:cNvGrpSpPr/>
          <p:nvPr/>
        </p:nvGrpSpPr>
        <p:grpSpPr>
          <a:xfrm>
            <a:off x="182751" y="2080012"/>
            <a:ext cx="761785" cy="752342"/>
            <a:chOff x="4067944" y="5373216"/>
            <a:chExt cx="481608" cy="576064"/>
          </a:xfrm>
        </p:grpSpPr>
        <p:cxnSp>
          <p:nvCxnSpPr>
            <p:cNvPr id="60" name="Straight Arrow Connector 59"/>
            <p:cNvCxnSpPr/>
            <p:nvPr/>
          </p:nvCxnSpPr>
          <p:spPr bwMode="auto">
            <a:xfrm flipV="1">
              <a:off x="4067944" y="5373216"/>
              <a:ext cx="0" cy="576064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4067944" y="5949280"/>
              <a:ext cx="481608" cy="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62" name="TextBox 61"/>
          <p:cNvSpPr txBox="1"/>
          <p:nvPr/>
        </p:nvSpPr>
        <p:spPr>
          <a:xfrm>
            <a:off x="4265500" y="5128951"/>
            <a:ext cx="284052" cy="30777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B050"/>
                </a:solidFill>
              </a:rPr>
              <a:t>1</a:t>
            </a:r>
            <a:endParaRPr lang="de-DE" sz="1400" b="1" dirty="0">
              <a:solidFill>
                <a:srgbClr val="00B05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99971" y="4290791"/>
            <a:ext cx="284052" cy="30777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B050"/>
                </a:solidFill>
              </a:rPr>
              <a:t>2</a:t>
            </a:r>
            <a:endParaRPr lang="de-DE" sz="1400" b="1" dirty="0">
              <a:solidFill>
                <a:srgbClr val="00B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65700" y="3388093"/>
            <a:ext cx="284052" cy="30777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B050"/>
                </a:solidFill>
              </a:rPr>
              <a:t>6</a:t>
            </a:r>
            <a:endParaRPr lang="de-DE" sz="1400" b="1" dirty="0">
              <a:solidFill>
                <a:srgbClr val="00B05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4138" y="2524577"/>
            <a:ext cx="383438" cy="30777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B050"/>
                </a:solidFill>
              </a:rPr>
              <a:t>24</a:t>
            </a:r>
            <a:endParaRPr lang="de-DE" sz="1400" b="1" dirty="0">
              <a:solidFill>
                <a:srgbClr val="00B05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flipV="1">
            <a:off x="3721435" y="3969459"/>
            <a:ext cx="1526380" cy="734315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flipV="1">
            <a:off x="2347455" y="3096361"/>
            <a:ext cx="1526380" cy="734315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flipV="1">
            <a:off x="5105986" y="4822663"/>
            <a:ext cx="1526380" cy="734315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flipV="1">
            <a:off x="6471270" y="5676034"/>
            <a:ext cx="970137" cy="722555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H="1" flipV="1">
            <a:off x="2332399" y="3114257"/>
            <a:ext cx="1533733" cy="731969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flipH="1" flipV="1">
            <a:off x="3721435" y="3969459"/>
            <a:ext cx="1526380" cy="738663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5114864" y="4842556"/>
            <a:ext cx="1517502" cy="714422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7" name="Straight Connector 56"/>
          <p:cNvCxnSpPr>
            <a:endCxn id="29699" idx="0"/>
          </p:cNvCxnSpPr>
          <p:nvPr/>
        </p:nvCxnSpPr>
        <p:spPr bwMode="auto">
          <a:xfrm>
            <a:off x="6471271" y="5691412"/>
            <a:ext cx="958229" cy="709388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046021962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- 8.Übung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17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3 Rekursive Funktionen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107504" y="908720"/>
            <a:ext cx="8884096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57200" indent="-457200"/>
            <a:r>
              <a:rPr lang="de-DE" sz="1800" dirty="0" smtClean="0">
                <a:latin typeface="+mn-lt"/>
                <a:cs typeface="Courier New" panose="02070309020205020404" pitchFamily="49" charset="0"/>
              </a:rPr>
              <a:t>Nutzung und Darstellung des Aufrufes</a:t>
            </a:r>
            <a:endParaRPr lang="de-DE" sz="1800" b="1" dirty="0">
              <a:latin typeface="+mn-lt"/>
              <a:cs typeface="Courier New" panose="02070309020205020404" pitchFamily="49" charset="0"/>
            </a:endParaRPr>
          </a:p>
          <a:p>
            <a:pPr marL="457200" indent="-457200"/>
            <a:endParaRPr lang="de-DE" sz="14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4536" y="2204864"/>
            <a:ext cx="152638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fak(4)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4 ist != 0</a:t>
            </a:r>
          </a:p>
          <a:p>
            <a:r>
              <a:rPr lang="de-DE" sz="1400" dirty="0"/>
              <a:t> </a:t>
            </a:r>
            <a:r>
              <a:rPr lang="de-DE" sz="1400" dirty="0" err="1" smtClean="0"/>
              <a:t>return</a:t>
            </a:r>
            <a:r>
              <a:rPr lang="de-DE" sz="1400" dirty="0" smtClean="0"/>
              <a:t> 4 * fak(3);</a:t>
            </a:r>
            <a:endParaRPr lang="de-D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3096361"/>
            <a:ext cx="152638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fak(3)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3 ist != 0</a:t>
            </a:r>
          </a:p>
          <a:p>
            <a:r>
              <a:rPr lang="de-DE" sz="1400" dirty="0"/>
              <a:t> </a:t>
            </a:r>
            <a:r>
              <a:rPr lang="de-DE" sz="1400" dirty="0" err="1" smtClean="0"/>
              <a:t>return</a:t>
            </a:r>
            <a:r>
              <a:rPr lang="de-DE" sz="1400" dirty="0" smtClean="0"/>
              <a:t> 3 * fak(2);</a:t>
            </a:r>
            <a:endParaRPr lang="de-D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721435" y="3969459"/>
            <a:ext cx="152638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fak(2)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2 ist != 0</a:t>
            </a:r>
          </a:p>
          <a:p>
            <a:r>
              <a:rPr lang="de-DE" sz="1400" dirty="0"/>
              <a:t> </a:t>
            </a:r>
            <a:r>
              <a:rPr lang="de-DE" sz="1400" dirty="0" err="1" smtClean="0"/>
              <a:t>return</a:t>
            </a:r>
            <a:r>
              <a:rPr lang="de-DE" sz="1400" dirty="0" smtClean="0"/>
              <a:t> 2 * fak(1);</a:t>
            </a:r>
            <a:endParaRPr lang="de-D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14864" y="4818314"/>
            <a:ext cx="152638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fak(1)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1 ist != 0</a:t>
            </a:r>
          </a:p>
          <a:p>
            <a:r>
              <a:rPr lang="de-DE" sz="1400" dirty="0"/>
              <a:t> </a:t>
            </a:r>
            <a:r>
              <a:rPr lang="de-DE" sz="1400" dirty="0" err="1" smtClean="0"/>
              <a:t>return</a:t>
            </a:r>
            <a:r>
              <a:rPr lang="de-DE" sz="1400" dirty="0" smtClean="0"/>
              <a:t> 1 * fak(0);</a:t>
            </a:r>
            <a:endParaRPr lang="de-D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471270" y="5676034"/>
            <a:ext cx="970137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fak(0)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0 ist == 0</a:t>
            </a:r>
          </a:p>
          <a:p>
            <a:r>
              <a:rPr lang="de-DE" sz="1400" dirty="0"/>
              <a:t> </a:t>
            </a:r>
            <a:r>
              <a:rPr lang="de-DE" sz="1400" dirty="0" err="1" smtClean="0"/>
              <a:t>return</a:t>
            </a:r>
            <a:r>
              <a:rPr lang="de-DE" sz="1400" dirty="0" smtClean="0"/>
              <a:t> 1;</a:t>
            </a:r>
            <a:endParaRPr lang="de-DE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7504" y="1556792"/>
            <a:ext cx="1043876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main()</a:t>
            </a:r>
          </a:p>
          <a:p>
            <a:r>
              <a:rPr lang="de-DE" sz="1400" dirty="0" smtClean="0"/>
              <a:t> n = fak(4);</a:t>
            </a:r>
          </a:p>
        </p:txBody>
      </p:sp>
      <p:cxnSp>
        <p:nvCxnSpPr>
          <p:cNvPr id="4" name="Elbow Connector 3"/>
          <p:cNvCxnSpPr>
            <a:stCxn id="11" idx="2"/>
          </p:cNvCxnSpPr>
          <p:nvPr/>
        </p:nvCxnSpPr>
        <p:spPr bwMode="auto">
          <a:xfrm rot="16200000" flipH="1">
            <a:off x="652555" y="2056899"/>
            <a:ext cx="268868" cy="315094"/>
          </a:xfrm>
          <a:prstGeom prst="bentConnector2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4" name="Elbow Connector 23"/>
          <p:cNvCxnSpPr/>
          <p:nvPr/>
        </p:nvCxnSpPr>
        <p:spPr bwMode="auto">
          <a:xfrm>
            <a:off x="1907704" y="2943528"/>
            <a:ext cx="432048" cy="34145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6" name="Elbow Connector 25"/>
          <p:cNvCxnSpPr/>
          <p:nvPr/>
        </p:nvCxnSpPr>
        <p:spPr bwMode="auto">
          <a:xfrm rot="16200000" flipH="1">
            <a:off x="3429454" y="3811912"/>
            <a:ext cx="268868" cy="315094"/>
          </a:xfrm>
          <a:prstGeom prst="bentConnector2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7" name="Elbow Connector 26"/>
          <p:cNvCxnSpPr/>
          <p:nvPr/>
        </p:nvCxnSpPr>
        <p:spPr bwMode="auto">
          <a:xfrm rot="16200000" flipH="1">
            <a:off x="4811137" y="4685010"/>
            <a:ext cx="268868" cy="315094"/>
          </a:xfrm>
          <a:prstGeom prst="bentConnector2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8" name="Elbow Connector 27"/>
          <p:cNvCxnSpPr/>
          <p:nvPr/>
        </p:nvCxnSpPr>
        <p:spPr bwMode="auto">
          <a:xfrm rot="16200000" flipH="1">
            <a:off x="6179289" y="5533865"/>
            <a:ext cx="268868" cy="315094"/>
          </a:xfrm>
          <a:prstGeom prst="bentConnector2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40" name="Group 39"/>
          <p:cNvGrpSpPr/>
          <p:nvPr/>
        </p:nvGrpSpPr>
        <p:grpSpPr>
          <a:xfrm>
            <a:off x="5396446" y="5556978"/>
            <a:ext cx="1074824" cy="752342"/>
            <a:chOff x="4067944" y="5373216"/>
            <a:chExt cx="481608" cy="576064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V="1">
              <a:off x="4067944" y="5373216"/>
              <a:ext cx="0" cy="576064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4067944" y="5949280"/>
              <a:ext cx="481608" cy="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41" name="TextBox 40"/>
          <p:cNvSpPr txBox="1"/>
          <p:nvPr/>
        </p:nvSpPr>
        <p:spPr>
          <a:xfrm>
            <a:off x="5658297" y="6001543"/>
            <a:ext cx="284052" cy="30777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B050"/>
                </a:solidFill>
              </a:rPr>
              <a:t>1</a:t>
            </a:r>
            <a:endParaRPr lang="de-DE" sz="1400" b="1" dirty="0">
              <a:solidFill>
                <a:srgbClr val="00B050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028294" y="4684386"/>
            <a:ext cx="1074824" cy="752342"/>
            <a:chOff x="4067944" y="5373216"/>
            <a:chExt cx="481608" cy="576064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 flipV="1">
              <a:off x="4067944" y="5373216"/>
              <a:ext cx="0" cy="576064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4067944" y="5949280"/>
              <a:ext cx="481608" cy="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50" name="Group 49"/>
          <p:cNvGrpSpPr/>
          <p:nvPr/>
        </p:nvGrpSpPr>
        <p:grpSpPr>
          <a:xfrm>
            <a:off x="2646611" y="3846226"/>
            <a:ext cx="1074824" cy="752342"/>
            <a:chOff x="4067944" y="5373216"/>
            <a:chExt cx="481608" cy="576064"/>
          </a:xfrm>
        </p:grpSpPr>
        <p:cxnSp>
          <p:nvCxnSpPr>
            <p:cNvPr id="51" name="Straight Arrow Connector 50"/>
            <p:cNvCxnSpPr/>
            <p:nvPr/>
          </p:nvCxnSpPr>
          <p:spPr bwMode="auto">
            <a:xfrm flipV="1">
              <a:off x="4067944" y="5373216"/>
              <a:ext cx="0" cy="576064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4067944" y="5949280"/>
              <a:ext cx="481608" cy="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1257575" y="2943528"/>
            <a:ext cx="1074824" cy="752342"/>
            <a:chOff x="4067944" y="5373216"/>
            <a:chExt cx="481608" cy="576064"/>
          </a:xfrm>
        </p:grpSpPr>
        <p:cxnSp>
          <p:nvCxnSpPr>
            <p:cNvPr id="54" name="Straight Arrow Connector 53"/>
            <p:cNvCxnSpPr/>
            <p:nvPr/>
          </p:nvCxnSpPr>
          <p:spPr bwMode="auto">
            <a:xfrm flipV="1">
              <a:off x="4067944" y="5373216"/>
              <a:ext cx="0" cy="576064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4067944" y="5949280"/>
              <a:ext cx="481608" cy="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59" name="Group 58"/>
          <p:cNvGrpSpPr/>
          <p:nvPr/>
        </p:nvGrpSpPr>
        <p:grpSpPr>
          <a:xfrm>
            <a:off x="182751" y="2080012"/>
            <a:ext cx="761785" cy="752342"/>
            <a:chOff x="4067944" y="5373216"/>
            <a:chExt cx="481608" cy="576064"/>
          </a:xfrm>
        </p:grpSpPr>
        <p:cxnSp>
          <p:nvCxnSpPr>
            <p:cNvPr id="60" name="Straight Arrow Connector 59"/>
            <p:cNvCxnSpPr/>
            <p:nvPr/>
          </p:nvCxnSpPr>
          <p:spPr bwMode="auto">
            <a:xfrm flipV="1">
              <a:off x="4067944" y="5373216"/>
              <a:ext cx="0" cy="576064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4067944" y="5949280"/>
              <a:ext cx="481608" cy="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62" name="TextBox 61"/>
          <p:cNvSpPr txBox="1"/>
          <p:nvPr/>
        </p:nvSpPr>
        <p:spPr>
          <a:xfrm>
            <a:off x="4265500" y="5128951"/>
            <a:ext cx="284052" cy="30777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B050"/>
                </a:solidFill>
              </a:rPr>
              <a:t>1</a:t>
            </a:r>
            <a:endParaRPr lang="de-DE" sz="1400" b="1" dirty="0">
              <a:solidFill>
                <a:srgbClr val="00B05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99971" y="4290791"/>
            <a:ext cx="284052" cy="30777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B050"/>
                </a:solidFill>
              </a:rPr>
              <a:t>2</a:t>
            </a:r>
            <a:endParaRPr lang="de-DE" sz="1400" b="1" dirty="0">
              <a:solidFill>
                <a:srgbClr val="00B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65700" y="3388093"/>
            <a:ext cx="284052" cy="30777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B050"/>
                </a:solidFill>
              </a:rPr>
              <a:t>6</a:t>
            </a:r>
            <a:endParaRPr lang="de-DE" sz="1400" b="1" dirty="0">
              <a:solidFill>
                <a:srgbClr val="00B05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4138" y="2524577"/>
            <a:ext cx="383438" cy="30777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B050"/>
                </a:solidFill>
              </a:rPr>
              <a:t>24</a:t>
            </a:r>
            <a:endParaRPr lang="de-DE" sz="1400" b="1" dirty="0">
              <a:solidFill>
                <a:srgbClr val="00B05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flipV="1">
            <a:off x="3721435" y="3969459"/>
            <a:ext cx="1526380" cy="734315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flipV="1">
            <a:off x="2347455" y="3096361"/>
            <a:ext cx="1526380" cy="734315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flipH="1" flipV="1">
            <a:off x="2332399" y="3114257"/>
            <a:ext cx="1533733" cy="731969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flipH="1" flipV="1">
            <a:off x="3721435" y="3969459"/>
            <a:ext cx="1526380" cy="738663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5114864" y="4842556"/>
            <a:ext cx="1517502" cy="714422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flipV="1">
            <a:off x="5105986" y="4822663"/>
            <a:ext cx="1526380" cy="734315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6471271" y="5691412"/>
            <a:ext cx="958229" cy="709388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 flipV="1">
            <a:off x="6471270" y="5676034"/>
            <a:ext cx="970137" cy="722555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 flipV="1">
            <a:off x="937567" y="2214446"/>
            <a:ext cx="1533349" cy="729083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flipH="1" flipV="1">
            <a:off x="937568" y="2214446"/>
            <a:ext cx="1533348" cy="729083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836011" y="1664513"/>
            <a:ext cx="696024" cy="30777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00B050"/>
                </a:solidFill>
              </a:rPr>
              <a:t>n</a:t>
            </a:r>
            <a:r>
              <a:rPr lang="de-DE" sz="1400" b="1" dirty="0" smtClean="0">
                <a:solidFill>
                  <a:srgbClr val="00B050"/>
                </a:solidFill>
              </a:rPr>
              <a:t> = 24</a:t>
            </a:r>
            <a:endParaRPr lang="de-DE" sz="1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679203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- 8.Übung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18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1</a:t>
            </a:r>
            <a:r>
              <a:rPr lang="de-DE" sz="3600" dirty="0" smtClean="0"/>
              <a:t> Rekursive Funktionen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107504" y="1102579"/>
            <a:ext cx="9036496" cy="443198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57200" indent="-457200"/>
            <a:r>
              <a:rPr lang="de-DE" sz="1800" dirty="0" smtClean="0">
                <a:latin typeface="+mn-lt"/>
                <a:cs typeface="Courier New" panose="02070309020205020404" pitchFamily="49" charset="0"/>
              </a:rPr>
              <a:t>Bei einer rekursiven Lösung des Problems wird meist eine Schleife der Iteration durch </a:t>
            </a:r>
          </a:p>
          <a:p>
            <a:pPr marL="457200" indent="-457200"/>
            <a:r>
              <a:rPr lang="de-DE" sz="1800" dirty="0" smtClean="0">
                <a:latin typeface="+mn-lt"/>
                <a:cs typeface="Courier New" panose="02070309020205020404" pitchFamily="49" charset="0"/>
              </a:rPr>
              <a:t>den rekursiven Aufruf ersetzt.</a:t>
            </a:r>
          </a:p>
          <a:p>
            <a:pPr marL="457200" indent="-457200"/>
            <a:endParaRPr lang="de-DE" sz="1800" i="1" dirty="0" smtClean="0">
              <a:latin typeface="+mn-lt"/>
              <a:cs typeface="Courier New" panose="02070309020205020404" pitchFamily="49" charset="0"/>
            </a:endParaRPr>
          </a:p>
          <a:p>
            <a:pPr marL="457200" indent="-457200"/>
            <a:r>
              <a:rPr lang="de-DE" sz="1800" i="1" dirty="0" smtClean="0">
                <a:latin typeface="+mn-lt"/>
                <a:cs typeface="Courier New" panose="02070309020205020404" pitchFamily="49" charset="0"/>
              </a:rPr>
              <a:t>Beispiel 2 – Ausgabe einer Datei von Standardeingabe Lösung mit iterativer Funktion</a:t>
            </a:r>
          </a:p>
          <a:p>
            <a:pPr marL="457200" indent="-457200"/>
            <a:endParaRPr lang="de-DE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e-DE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de-DE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/>
            <a:endParaRPr lang="de-DE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de-DE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e-DE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leseZeichen</a:t>
            </a:r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457200" indent="-457200"/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c;</a:t>
            </a:r>
          </a:p>
          <a:p>
            <a:pPr marL="457200" indent="-457200"/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((c </a:t>
            </a:r>
            <a:r>
              <a:rPr lang="de-DE" sz="1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e-DE" sz="14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de-DE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())!= EOF) </a:t>
            </a:r>
            <a:r>
              <a:rPr lang="de-DE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Solange nicht Ende der Datei */</a:t>
            </a:r>
            <a:endParaRPr lang="de-DE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e-DE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de-DE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</a:t>
            </a:r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de-DE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Gib  das gespeicherte Zeichen aus</a:t>
            </a:r>
            <a:r>
              <a:rPr lang="de-DE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*/</a:t>
            </a:r>
            <a:endParaRPr lang="de-DE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de-DE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endParaRPr lang="de-DE" sz="14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endParaRPr lang="de-DE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(){</a:t>
            </a:r>
          </a:p>
          <a:p>
            <a:pPr marL="457200" indent="-457200"/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leseZeichen</a:t>
            </a:r>
            <a:r>
              <a:rPr lang="de-DE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/* Aufruf der Funktion */</a:t>
            </a:r>
            <a:endParaRPr lang="de-DE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457200" indent="-457200"/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457200" indent="-457200"/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0496854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- 8.Übung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19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 smtClean="0"/>
              <a:t>1 Rekursive Funktionen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107504" y="1102579"/>
            <a:ext cx="9036496" cy="443198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57200" indent="-457200"/>
            <a:r>
              <a:rPr lang="de-DE" sz="1800" dirty="0" smtClean="0">
                <a:latin typeface="+mn-lt"/>
                <a:cs typeface="Courier New" panose="02070309020205020404" pitchFamily="49" charset="0"/>
              </a:rPr>
              <a:t>Bei einer rekursiven Lösung des Problems wird meist eine Schleife der Iteration durch </a:t>
            </a:r>
          </a:p>
          <a:p>
            <a:pPr marL="457200" indent="-457200"/>
            <a:r>
              <a:rPr lang="de-DE" sz="1800" dirty="0" smtClean="0">
                <a:latin typeface="+mn-lt"/>
                <a:cs typeface="Courier New" panose="02070309020205020404" pitchFamily="49" charset="0"/>
              </a:rPr>
              <a:t>den rekursiven Aufruf ersetzt.</a:t>
            </a:r>
          </a:p>
          <a:p>
            <a:pPr marL="457200" indent="-457200"/>
            <a:endParaRPr lang="de-DE" sz="1800" i="1" dirty="0" smtClean="0">
              <a:latin typeface="+mn-lt"/>
              <a:cs typeface="Courier New" panose="02070309020205020404" pitchFamily="49" charset="0"/>
            </a:endParaRPr>
          </a:p>
          <a:p>
            <a:pPr marL="457200" indent="-457200"/>
            <a:r>
              <a:rPr lang="de-DE" sz="1800" i="1" dirty="0" smtClean="0">
                <a:latin typeface="+mn-lt"/>
                <a:cs typeface="Courier New" panose="02070309020205020404" pitchFamily="49" charset="0"/>
              </a:rPr>
              <a:t>Beispiel 2 – Ausgabe einer Datei von Standardeingabe Lösung mit rekursiver Funktion</a:t>
            </a:r>
          </a:p>
          <a:p>
            <a:pPr marL="457200" indent="-457200"/>
            <a:endParaRPr lang="de-DE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e-DE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de-DE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/>
            <a:endParaRPr lang="de-DE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de-DE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e-DE" sz="14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leseZeichenR</a:t>
            </a:r>
            <a:r>
              <a:rPr lang="de-DE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de-DE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c;</a:t>
            </a:r>
          </a:p>
          <a:p>
            <a:pPr marL="457200" indent="-457200"/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if((c </a:t>
            </a:r>
            <a:r>
              <a:rPr lang="de-DE" sz="1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e-DE" sz="14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de-DE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())!= EOF) </a:t>
            </a:r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de-DE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Wenn das gelesene Zeichen nicht EOF </a:t>
            </a:r>
            <a:r>
              <a:rPr lang="de-DE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ist  */ </a:t>
            </a:r>
          </a:p>
          <a:p>
            <a:pPr marL="457200" indent="-457200"/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de-DE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de-DE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</a:t>
            </a:r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lang="de-DE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Gib  das gespeicherte Zeichen aus</a:t>
            </a:r>
            <a:r>
              <a:rPr lang="de-DE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.*/</a:t>
            </a:r>
            <a:endParaRPr lang="de-DE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de-DE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de-DE" sz="14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leseZeichenR</a:t>
            </a:r>
            <a:r>
              <a:rPr lang="de-DE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 /* </a:t>
            </a:r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lies das </a:t>
            </a:r>
            <a:r>
              <a:rPr lang="de-DE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naechste</a:t>
            </a:r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Zeichen mit </a:t>
            </a:r>
            <a:r>
              <a:rPr lang="de-DE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rekursiver Funktion */</a:t>
            </a:r>
            <a:endParaRPr lang="de-DE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457200" indent="-457200"/>
            <a:r>
              <a:rPr lang="de-DE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(){</a:t>
            </a:r>
          </a:p>
          <a:p>
            <a:pPr marL="457200" indent="-457200"/>
            <a:r>
              <a:rPr lang="de-DE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leseZeichenR</a:t>
            </a:r>
            <a:r>
              <a:rPr lang="de-DE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/* Aufruf der Funktion */</a:t>
            </a:r>
            <a:endParaRPr lang="de-DE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457200" indent="-457200"/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457200" indent="-457200"/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3302323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- 8.Übung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2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1</a:t>
            </a:r>
            <a:r>
              <a:rPr lang="de-DE" sz="3600" dirty="0" smtClean="0"/>
              <a:t>. Funktionen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04800" y="1102578"/>
            <a:ext cx="8686800" cy="415498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sz="1800" dirty="0" smtClean="0">
                <a:latin typeface="+mn-lt"/>
                <a:cs typeface="Consolas" panose="020B0609020204030204" pitchFamily="49" charset="0"/>
              </a:rPr>
              <a:t>Nach Variablen, Schleifen und Ausgaben jetzt ein neues Konzept:</a:t>
            </a:r>
          </a:p>
          <a:p>
            <a:pPr marL="457200" indent="-457200"/>
            <a:endParaRPr lang="de-DE" sz="18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sz="1800" b="1" dirty="0">
                <a:latin typeface="+mn-lt"/>
                <a:cs typeface="Consolas" panose="020B0609020204030204" pitchFamily="49" charset="0"/>
              </a:rPr>
              <a:t>	</a:t>
            </a:r>
            <a:r>
              <a:rPr lang="de-DE" sz="1800" b="1" dirty="0" smtClean="0">
                <a:latin typeface="+mn-lt"/>
                <a:cs typeface="Consolas" panose="020B0609020204030204" pitchFamily="49" charset="0"/>
              </a:rPr>
              <a:t>Funktionen</a:t>
            </a:r>
          </a:p>
          <a:p>
            <a:pPr marL="457200" indent="-457200"/>
            <a:endParaRPr lang="de-DE" sz="18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sz="1800" dirty="0" smtClean="0">
                <a:latin typeface="+mn-lt"/>
                <a:cs typeface="Consolas" panose="020B0609020204030204" pitchFamily="49" charset="0"/>
              </a:rPr>
              <a:t>Teile von Algorithmen extra beschreiben (außerhalb von main)!</a:t>
            </a:r>
          </a:p>
          <a:p>
            <a:pPr marL="457200" indent="-457200"/>
            <a:endParaRPr lang="de-DE" sz="18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sz="1800" dirty="0" smtClean="0">
                <a:latin typeface="+mn-lt"/>
                <a:cs typeface="Consolas" panose="020B0609020204030204" pitchFamily="49" charset="0"/>
              </a:rPr>
              <a:t>Vorteile: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+mn-lt"/>
                <a:cs typeface="Consolas" panose="020B0609020204030204" pitchFamily="49" charset="0"/>
              </a:rPr>
              <a:t>Besser Lesbarkeit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+mn-lt"/>
                <a:cs typeface="Consolas" panose="020B0609020204030204" pitchFamily="49" charset="0"/>
              </a:rPr>
              <a:t>Wiederverwendbarkeit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+mn-lt"/>
                <a:cs typeface="Consolas" panose="020B0609020204030204" pitchFamily="49" charset="0"/>
              </a:rPr>
              <a:t>Leichter Wartbarkeit</a:t>
            </a:r>
          </a:p>
          <a:p>
            <a:endParaRPr lang="de-DE" sz="1800" dirty="0" smtClean="0">
              <a:latin typeface="+mn-lt"/>
              <a:cs typeface="Consolas" panose="020B0609020204030204" pitchFamily="49" charset="0"/>
            </a:endParaRPr>
          </a:p>
          <a:p>
            <a:r>
              <a:rPr lang="de-DE" sz="1800" b="1" dirty="0" smtClean="0">
                <a:latin typeface="+mn-lt"/>
                <a:cs typeface="Consolas" panose="020B0609020204030204" pitchFamily="49" charset="0"/>
              </a:rPr>
              <a:t>Generelle Syntax</a:t>
            </a:r>
            <a:r>
              <a:rPr lang="de-DE" sz="1800" dirty="0" smtClean="0">
                <a:latin typeface="+mn-lt"/>
                <a:cs typeface="Consolas" panose="020B0609020204030204" pitchFamily="49" charset="0"/>
              </a:rPr>
              <a:t>:</a:t>
            </a:r>
          </a:p>
          <a:p>
            <a:endParaRPr lang="de-DE" sz="1600" dirty="0" smtClean="0">
              <a:latin typeface="+mn-lt"/>
            </a:endParaRPr>
          </a:p>
          <a:p>
            <a:pPr lvl="1"/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Rückgabetyp 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Funktionsname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(Parameterliste) { Anweisungen }</a:t>
            </a:r>
            <a:endParaRPr lang="de-D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303988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- 8.Übung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20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1</a:t>
            </a:r>
            <a:r>
              <a:rPr lang="de-DE" sz="3600" dirty="0" smtClean="0"/>
              <a:t> Rekursive Funktionen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107504" y="1102579"/>
            <a:ext cx="9036496" cy="464742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57200" indent="-457200"/>
            <a:r>
              <a:rPr lang="de-DE" sz="1800" dirty="0" smtClean="0">
                <a:latin typeface="+mn-lt"/>
                <a:cs typeface="Courier New" panose="02070309020205020404" pitchFamily="49" charset="0"/>
              </a:rPr>
              <a:t>Was passiert, wenn in der Funktion </a:t>
            </a:r>
            <a:r>
              <a:rPr lang="de-DE" sz="1800" dirty="0" err="1" smtClean="0">
                <a:latin typeface="+mn-lt"/>
                <a:cs typeface="Courier New" panose="02070309020205020404" pitchFamily="49" charset="0"/>
              </a:rPr>
              <a:t>leseZeichen</a:t>
            </a:r>
            <a:r>
              <a:rPr lang="de-DE" sz="1800" dirty="0" smtClean="0">
                <a:latin typeface="+mn-lt"/>
                <a:cs typeface="Courier New" panose="02070309020205020404" pitchFamily="49" charset="0"/>
              </a:rPr>
              <a:t> die beiden Anweisungen putchar und</a:t>
            </a:r>
          </a:p>
          <a:p>
            <a:pPr marL="457200" indent="-457200"/>
            <a:r>
              <a:rPr lang="de-DE" sz="1800" dirty="0" smtClean="0">
                <a:latin typeface="+mn-lt"/>
                <a:cs typeface="Courier New" panose="02070309020205020404" pitchFamily="49" charset="0"/>
              </a:rPr>
              <a:t>der rekursive Aufruf von </a:t>
            </a:r>
            <a:r>
              <a:rPr lang="de-DE" sz="1800" dirty="0" err="1" smtClean="0">
                <a:latin typeface="+mn-lt"/>
                <a:cs typeface="Courier New" panose="02070309020205020404" pitchFamily="49" charset="0"/>
              </a:rPr>
              <a:t>leseZeichen</a:t>
            </a:r>
            <a:r>
              <a:rPr lang="de-DE" sz="1800" dirty="0" smtClean="0">
                <a:latin typeface="+mn-lt"/>
                <a:cs typeface="Courier New" panose="02070309020205020404" pitchFamily="49" charset="0"/>
              </a:rPr>
              <a:t>()  getauscht werden?</a:t>
            </a:r>
          </a:p>
          <a:p>
            <a:pPr marL="457200" indent="-457200"/>
            <a:endParaRPr lang="de-DE" sz="1800" i="1" dirty="0" smtClean="0">
              <a:latin typeface="+mn-lt"/>
              <a:cs typeface="Courier New" panose="02070309020205020404" pitchFamily="49" charset="0"/>
            </a:endParaRPr>
          </a:p>
          <a:p>
            <a:pPr marL="457200" indent="-457200"/>
            <a:r>
              <a:rPr lang="de-DE" sz="1800" i="1" dirty="0" smtClean="0">
                <a:latin typeface="+mn-lt"/>
                <a:cs typeface="Courier New" panose="02070309020205020404" pitchFamily="49" charset="0"/>
              </a:rPr>
              <a:t>Beispiel 2 – Ausgabe einer Datei von Standardeingabe Lösung mit rekursiver Funktion</a:t>
            </a:r>
          </a:p>
          <a:p>
            <a:pPr marL="457200" indent="-457200"/>
            <a:endParaRPr lang="de-DE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e-DE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de-DE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/>
            <a:endParaRPr lang="de-DE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de-DE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e-DE" sz="1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leseZeichenR1</a:t>
            </a:r>
            <a:r>
              <a:rPr lang="de-DE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de-DE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c;</a:t>
            </a:r>
          </a:p>
          <a:p>
            <a:pPr marL="457200" indent="-457200"/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if((c </a:t>
            </a:r>
            <a:r>
              <a:rPr lang="de-DE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e-DE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())!= EOF) { </a:t>
            </a:r>
            <a:r>
              <a:rPr lang="de-DE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Wenn das gelesene Zeichen nicht EOF </a:t>
            </a:r>
            <a:r>
              <a:rPr lang="de-DE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ist */ </a:t>
            </a:r>
            <a:r>
              <a:rPr lang="de-DE" sz="1400" b="1" i="1" strike="sngStrike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de-DE" sz="1400" b="1" i="1" strike="sngStrik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</a:t>
            </a:r>
            <a:r>
              <a:rPr lang="de-DE" sz="1400" b="1" i="1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lang="de-DE" sz="1400" b="1" i="1" strike="sngStrik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de-DE" sz="1400" b="1" i="1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Gib  das gespeicherte Zeichen aus</a:t>
            </a:r>
            <a:r>
              <a:rPr lang="de-DE" sz="1400" b="1" i="1" strike="sngStrik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.*/</a:t>
            </a:r>
            <a:endParaRPr lang="de-DE" sz="1400" b="1" i="1" strike="sngStrike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de-DE" sz="1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400" b="1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leseZeichenR1();  /* </a:t>
            </a:r>
            <a:r>
              <a:rPr lang="de-DE" sz="1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lies das </a:t>
            </a:r>
            <a:r>
              <a:rPr lang="de-DE" sz="14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naechste</a:t>
            </a:r>
            <a:r>
              <a:rPr lang="de-DE" sz="1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Zeichen mit </a:t>
            </a:r>
            <a:r>
              <a:rPr lang="de-DE" sz="1400" b="1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rekursiver Funktion</a:t>
            </a:r>
          </a:p>
          <a:p>
            <a:pPr marL="457200" indent="-457200"/>
            <a:r>
              <a:rPr lang="de-DE" sz="1400" b="1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putchar(c</a:t>
            </a:r>
            <a:r>
              <a:rPr lang="de-DE" sz="1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lang="de-DE" sz="1400" b="1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de-DE" sz="1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Gib </a:t>
            </a:r>
            <a:r>
              <a:rPr lang="de-DE" sz="1400" b="1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das </a:t>
            </a:r>
            <a:r>
              <a:rPr lang="de-DE" sz="1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gespeicherte Zeichen aus</a:t>
            </a:r>
            <a:r>
              <a:rPr lang="de-DE" sz="1400" b="1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.*/</a:t>
            </a:r>
            <a:endParaRPr lang="de-DE" sz="14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457200" indent="-457200"/>
            <a:r>
              <a:rPr lang="de-DE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 </a:t>
            </a:r>
            <a:r>
              <a:rPr lang="de-DE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de-DE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leseZeichenR1(); /* Aufruf der Funktion */</a:t>
            </a:r>
            <a:endParaRPr lang="de-DE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457200" indent="-457200"/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457200" indent="-457200"/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8464399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- 8.Übung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21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1</a:t>
            </a:r>
            <a:r>
              <a:rPr lang="de-DE" sz="3600" dirty="0" smtClean="0"/>
              <a:t> Rekursive Funktionen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107504" y="1102579"/>
            <a:ext cx="9036496" cy="520142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57200" indent="-457200"/>
            <a:r>
              <a:rPr lang="de-DE" sz="1800" dirty="0" smtClean="0">
                <a:latin typeface="+mn-lt"/>
                <a:cs typeface="Courier New" panose="02070309020205020404" pitchFamily="49" charset="0"/>
              </a:rPr>
              <a:t>Was passiert, wenn in der Funktion </a:t>
            </a:r>
            <a:r>
              <a:rPr lang="de-DE" sz="1800" dirty="0" err="1" smtClean="0">
                <a:latin typeface="+mn-lt"/>
                <a:cs typeface="Courier New" panose="02070309020205020404" pitchFamily="49" charset="0"/>
              </a:rPr>
              <a:t>leseZeichen</a:t>
            </a:r>
            <a:r>
              <a:rPr lang="de-DE" sz="1800" dirty="0" smtClean="0">
                <a:latin typeface="+mn-lt"/>
                <a:cs typeface="Courier New" panose="02070309020205020404" pitchFamily="49" charset="0"/>
              </a:rPr>
              <a:t> die beiden Anweisungen putchar und</a:t>
            </a:r>
          </a:p>
          <a:p>
            <a:pPr marL="457200" indent="-457200"/>
            <a:r>
              <a:rPr lang="de-DE" sz="1800" dirty="0" smtClean="0">
                <a:latin typeface="+mn-lt"/>
                <a:cs typeface="Courier New" panose="02070309020205020404" pitchFamily="49" charset="0"/>
              </a:rPr>
              <a:t>der rekursive Aufruf von </a:t>
            </a:r>
            <a:r>
              <a:rPr lang="de-DE" sz="1800" dirty="0" err="1" smtClean="0">
                <a:latin typeface="+mn-lt"/>
                <a:cs typeface="Courier New" panose="02070309020205020404" pitchFamily="49" charset="0"/>
              </a:rPr>
              <a:t>leseZeichen</a:t>
            </a:r>
            <a:r>
              <a:rPr lang="de-DE" sz="1800" dirty="0" smtClean="0">
                <a:latin typeface="+mn-lt"/>
                <a:cs typeface="Courier New" panose="02070309020205020404" pitchFamily="49" charset="0"/>
              </a:rPr>
              <a:t>()  getauscht werden?</a:t>
            </a:r>
          </a:p>
          <a:p>
            <a:pPr marL="457200" indent="-457200"/>
            <a:r>
              <a:rPr lang="de-DE" sz="1800" i="1" dirty="0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Beim EOF erfolgt die Beendigung der Aufrufkette und die ganzen offenen </a:t>
            </a:r>
          </a:p>
          <a:p>
            <a:pPr marL="457200" indent="-457200"/>
            <a:r>
              <a:rPr lang="de-DE" sz="1800" i="1" dirty="0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Funktonsaufrufe werden von hinten nach vorn durch Ausgabe </a:t>
            </a:r>
            <a:r>
              <a:rPr lang="de-DE" sz="1800" i="1" dirty="0" smtClean="0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der Zeichen </a:t>
            </a:r>
            <a:r>
              <a:rPr lang="de-DE" sz="1800" i="1" dirty="0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beendet.</a:t>
            </a:r>
          </a:p>
          <a:p>
            <a:pPr marL="457200" indent="-457200"/>
            <a:r>
              <a:rPr lang="de-DE" sz="1800" i="1" dirty="0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D</a:t>
            </a:r>
            <a:r>
              <a:rPr lang="de-DE" sz="1800" i="1" dirty="0" smtClean="0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ie </a:t>
            </a:r>
            <a:r>
              <a:rPr lang="de-DE" sz="1800" i="1" dirty="0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gesamte Datei wird rückwärts ausgegeben</a:t>
            </a:r>
            <a:r>
              <a:rPr lang="de-DE" sz="1800" i="1" dirty="0" smtClean="0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!</a:t>
            </a:r>
          </a:p>
          <a:p>
            <a:pPr marL="457200" indent="-457200"/>
            <a:r>
              <a:rPr lang="de-DE" sz="1800" i="1" dirty="0" smtClean="0">
                <a:latin typeface="+mn-lt"/>
                <a:cs typeface="Courier New" panose="02070309020205020404" pitchFamily="49" charset="0"/>
              </a:rPr>
              <a:t>Ausgabe einer Datei von Standardeingabe Lösung mit rekursiver Funktion</a:t>
            </a:r>
          </a:p>
          <a:p>
            <a:pPr marL="457200" indent="-457200"/>
            <a:endParaRPr lang="de-DE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e-DE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de-DE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/>
            <a:endParaRPr lang="de-DE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de-DE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e-DE" sz="1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leseZeichenR1</a:t>
            </a:r>
            <a:r>
              <a:rPr lang="de-DE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de-DE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c;</a:t>
            </a:r>
          </a:p>
          <a:p>
            <a:pPr marL="457200" indent="-457200"/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if((c </a:t>
            </a:r>
            <a:r>
              <a:rPr lang="de-DE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e-DE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())!= EOF) { </a:t>
            </a:r>
            <a:r>
              <a:rPr lang="de-DE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Wenn das gelesene Zeichen nicht EOF </a:t>
            </a:r>
            <a:r>
              <a:rPr lang="de-DE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ist */ </a:t>
            </a:r>
            <a:r>
              <a:rPr lang="de-DE" sz="1400" b="1" i="1" strike="sngStrike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de-DE" sz="1400" b="1" i="1" strike="sngStrik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</a:t>
            </a:r>
            <a:r>
              <a:rPr lang="de-DE" sz="1400" b="1" i="1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lang="de-DE" sz="1400" b="1" i="1" strike="sngStrik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de-DE" sz="1400" b="1" i="1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Gib  das gespeicherte Zeichen aus</a:t>
            </a:r>
            <a:r>
              <a:rPr lang="de-DE" sz="1400" b="1" i="1" strike="sngStrik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.*/</a:t>
            </a:r>
            <a:endParaRPr lang="de-DE" sz="1400" b="1" i="1" strike="sngStrike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de-DE" sz="1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400" b="1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leseZeichenR1();  /* </a:t>
            </a:r>
            <a:r>
              <a:rPr lang="de-DE" sz="1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lies das </a:t>
            </a:r>
            <a:r>
              <a:rPr lang="de-DE" sz="14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naechste</a:t>
            </a:r>
            <a:r>
              <a:rPr lang="de-DE" sz="1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Zeichen mit </a:t>
            </a:r>
            <a:r>
              <a:rPr lang="de-DE" sz="1400" b="1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rekursiver Funktion</a:t>
            </a:r>
          </a:p>
          <a:p>
            <a:pPr marL="457200" indent="-457200"/>
            <a:r>
              <a:rPr lang="de-DE" sz="1400" b="1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putchar(c</a:t>
            </a:r>
            <a:r>
              <a:rPr lang="de-DE" sz="1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lang="de-DE" sz="1400" b="1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de-DE" sz="1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Gib </a:t>
            </a:r>
            <a:r>
              <a:rPr lang="de-DE" sz="1400" b="1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das </a:t>
            </a:r>
            <a:r>
              <a:rPr lang="de-DE" sz="1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gespeicherte Zeichen aus</a:t>
            </a:r>
            <a:r>
              <a:rPr lang="de-DE" sz="1400" b="1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.*/</a:t>
            </a:r>
            <a:endParaRPr lang="de-DE" sz="14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457200" indent="-457200"/>
            <a:r>
              <a:rPr lang="de-DE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 </a:t>
            </a:r>
            <a:r>
              <a:rPr lang="de-DE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de-DE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leseZeichenR1(); /* Aufruf der Funktion */</a:t>
            </a:r>
            <a:endParaRPr lang="de-DE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457200" indent="-457200"/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457200" indent="-457200"/>
            <a:r>
              <a:rPr lang="de-DE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7883419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- 8.Übung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22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2</a:t>
            </a:r>
            <a:r>
              <a:rPr lang="de-DE" sz="3600" dirty="0" smtClean="0"/>
              <a:t>. Felder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04800" y="1102578"/>
            <a:ext cx="8686800" cy="517064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sz="1800" dirty="0" smtClean="0">
                <a:latin typeface="+mn-lt"/>
                <a:cs typeface="Consolas" panose="020B0609020204030204" pitchFamily="49" charset="0"/>
              </a:rPr>
              <a:t>Nach einfachen Variablen jetzt auch Variable für mehrere Werte!</a:t>
            </a:r>
          </a:p>
          <a:p>
            <a:pPr marL="457200" indent="-457200"/>
            <a:r>
              <a:rPr lang="de-DE" sz="1800" dirty="0" smtClean="0">
                <a:latin typeface="+mn-lt"/>
                <a:cs typeface="Consolas" panose="020B0609020204030204" pitchFamily="49" charset="0"/>
              </a:rPr>
              <a:t>Deklaration  </a:t>
            </a:r>
          </a:p>
          <a:p>
            <a:pPr marL="457200" indent="-457200"/>
            <a:r>
              <a:rPr lang="de-DE" sz="1800" b="1" dirty="0">
                <a:latin typeface="+mn-lt"/>
                <a:cs typeface="Consolas" panose="020B0609020204030204" pitchFamily="49" charset="0"/>
              </a:rPr>
              <a:t>	</a:t>
            </a:r>
            <a:r>
              <a:rPr lang="de-DE" sz="1800" b="1" dirty="0" smtClean="0">
                <a:latin typeface="+mn-lt"/>
                <a:cs typeface="Consolas" panose="020B0609020204030204" pitchFamily="49" charset="0"/>
              </a:rPr>
              <a:t>Datentyp Variablenname[</a:t>
            </a:r>
            <a:r>
              <a:rPr lang="de-DE" sz="1800" b="1" dirty="0" err="1" smtClean="0">
                <a:latin typeface="+mn-lt"/>
                <a:cs typeface="Consolas" panose="020B0609020204030204" pitchFamily="49" charset="0"/>
              </a:rPr>
              <a:t>Kapazitaet</a:t>
            </a:r>
            <a:r>
              <a:rPr lang="de-DE" sz="1800" b="1" dirty="0" smtClean="0">
                <a:latin typeface="+mn-lt"/>
                <a:cs typeface="Consolas" panose="020B0609020204030204" pitchFamily="49" charset="0"/>
              </a:rPr>
              <a:t>];</a:t>
            </a:r>
          </a:p>
          <a:p>
            <a:r>
              <a:rPr lang="de-DE" sz="1800" dirty="0" smtClean="0">
                <a:latin typeface="+mn-lt"/>
                <a:cs typeface="Consolas" panose="020B0609020204030204" pitchFamily="49" charset="0"/>
              </a:rPr>
              <a:t>Vor der Verwendung eines Arrays muss die Größe feststehen!</a:t>
            </a:r>
          </a:p>
          <a:p>
            <a:r>
              <a:rPr lang="de-DE" sz="1800" dirty="0" smtClean="0">
                <a:latin typeface="+mn-lt"/>
                <a:cs typeface="Consolas" panose="020B0609020204030204" pitchFamily="49" charset="0"/>
              </a:rPr>
              <a:t>Arrays in C  können ihren aktuellen Füllstand nicht selbst bestimmen!</a:t>
            </a:r>
          </a:p>
          <a:p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Variable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fuer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100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Werte */</a:t>
            </a:r>
          </a:p>
          <a:p>
            <a:pPr lvl="1"/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f[100];</a:t>
            </a: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de-DE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Variable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100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Werte */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de-DE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har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puffer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[100];</a:t>
            </a: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Variable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 x 100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Werte */</a:t>
            </a:r>
          </a:p>
          <a:p>
            <a:pPr marL="457200" indent="-457200"/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feld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[100][100];</a:t>
            </a: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Weise dem 10sten Eintrag den Wert 42 zu (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Zaehlung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beginnt bei 0) */</a:t>
            </a:r>
          </a:p>
          <a:p>
            <a:pPr marL="457200" indent="-457200"/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f[9] = 42; </a:t>
            </a:r>
          </a:p>
          <a:p>
            <a:pPr marL="457200" indent="-457200"/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Weise dem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ersten beiden Einträgen die Zeichen ‚T‘ und ‚r‘ zu; */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de-DE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puffer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 </a:t>
            </a: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= 'T'; </a:t>
            </a:r>
          </a:p>
          <a:p>
            <a:pPr marL="457200" indent="-457200"/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de-DE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puffer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[1] </a:t>
            </a: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'r'; </a:t>
            </a:r>
          </a:p>
          <a:p>
            <a:pPr marL="457200" indent="-457200"/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Steht in der 3- Zeile und im 4. Zeichen ein ‚T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‘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 */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feld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[2][3] </a:t>
            </a: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'T')</a:t>
            </a:r>
            <a:endParaRPr lang="de-DE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607559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- 8.Übung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23</a:t>
            </a:fld>
            <a:endParaRPr lang="en-US" sz="1400" dirty="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2</a:t>
            </a:r>
            <a:r>
              <a:rPr lang="de-DE" sz="3600" dirty="0" smtClean="0"/>
              <a:t>. Felder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73039" y="1068851"/>
            <a:ext cx="8686800" cy="500136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sz="1800" dirty="0" smtClean="0">
                <a:latin typeface="+mn-lt"/>
                <a:cs typeface="Consolas" panose="020B0609020204030204" pitchFamily="49" charset="0"/>
              </a:rPr>
              <a:t>Beispiel: Folgende Textdatei soll in eine Variable </a:t>
            </a:r>
            <a:r>
              <a:rPr lang="de-DE" sz="1800" dirty="0" err="1" smtClean="0">
                <a:latin typeface="+mn-lt"/>
                <a:cs typeface="Consolas" panose="020B0609020204030204" pitchFamily="49" charset="0"/>
              </a:rPr>
              <a:t>feld</a:t>
            </a:r>
            <a:r>
              <a:rPr lang="de-DE" sz="1800" dirty="0" smtClean="0">
                <a:latin typeface="+mn-lt"/>
                <a:cs typeface="Consolas" panose="020B0609020204030204" pitchFamily="49" charset="0"/>
              </a:rPr>
              <a:t> eingelesen werden:</a:t>
            </a:r>
          </a:p>
          <a:p>
            <a:pPr marL="457200" indent="-457200"/>
            <a:r>
              <a:rPr lang="de-DE" sz="1600" b="1" dirty="0" smtClean="0">
                <a:latin typeface="+mn-lt"/>
                <a:cs typeface="Consolas" panose="020B0609020204030204" pitchFamily="49" charset="0"/>
              </a:rPr>
              <a:t>Dies ist\n</a:t>
            </a:r>
          </a:p>
          <a:p>
            <a:pPr marL="457200" indent="-457200"/>
            <a:r>
              <a:rPr lang="de-DE" sz="1600" b="1" dirty="0">
                <a:latin typeface="+mn-lt"/>
                <a:cs typeface="Consolas" panose="020B0609020204030204" pitchFamily="49" charset="0"/>
              </a:rPr>
              <a:t>e</a:t>
            </a:r>
            <a:r>
              <a:rPr lang="de-DE" sz="1600" b="1" dirty="0" smtClean="0">
                <a:latin typeface="+mn-lt"/>
                <a:cs typeface="Consolas" panose="020B0609020204030204" pitchFamily="49" charset="0"/>
              </a:rPr>
              <a:t>in Beispiel\n</a:t>
            </a:r>
          </a:p>
          <a:p>
            <a:pPr marL="457200" indent="-457200"/>
            <a:r>
              <a:rPr lang="de-DE" sz="1600" b="1" dirty="0">
                <a:latin typeface="+mn-lt"/>
                <a:cs typeface="Consolas" panose="020B0609020204030204" pitchFamily="49" charset="0"/>
              </a:rPr>
              <a:t>z</a:t>
            </a:r>
            <a:r>
              <a:rPr lang="de-DE" sz="1600" b="1" dirty="0" smtClean="0">
                <a:latin typeface="+mn-lt"/>
                <a:cs typeface="Consolas" panose="020B0609020204030204" pitchFamily="49" charset="0"/>
              </a:rPr>
              <a:t>um testen!\n</a:t>
            </a:r>
          </a:p>
          <a:p>
            <a:pPr marL="457200" indent="-457200"/>
            <a:r>
              <a:rPr lang="de-DE" sz="1600" b="1" dirty="0" smtClean="0">
                <a:latin typeface="+mn-lt"/>
                <a:cs typeface="Consolas" panose="020B0609020204030204" pitchFamily="49" charset="0"/>
              </a:rPr>
              <a:t>&lt;EOF&gt;</a:t>
            </a:r>
          </a:p>
          <a:p>
            <a:pPr marL="457200" indent="-457200"/>
            <a:endParaRPr lang="de-DE" sz="1800" b="1" dirty="0" smtClean="0">
              <a:latin typeface="+mn-lt"/>
              <a:cs typeface="Consolas" panose="020B0609020204030204" pitchFamily="49" charset="0"/>
            </a:endParaRPr>
          </a:p>
          <a:p>
            <a:r>
              <a:rPr lang="de-DE" sz="1800" dirty="0" smtClean="0">
                <a:latin typeface="+mn-lt"/>
                <a:cs typeface="Consolas" panose="020B0609020204030204" pitchFamily="49" charset="0"/>
              </a:rPr>
              <a:t>Da wir nicht wissen, wie viele Zeilen der Nutzer und wieviel Zeichen pro Zeile der Nutzer eingeben wird, müssen wir Annahmen tätigen. Wir wählen ein Feld mit </a:t>
            </a:r>
          </a:p>
          <a:p>
            <a:r>
              <a:rPr lang="de-DE" sz="1800" dirty="0" smtClean="0">
                <a:latin typeface="+mn-lt"/>
                <a:cs typeface="Consolas" panose="020B0609020204030204" pitchFamily="49" charset="0"/>
              </a:rPr>
              <a:t>5 Zeilen zu je 13 Zeichen!</a:t>
            </a: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Variable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 x 13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Werte */</a:t>
            </a:r>
          </a:p>
          <a:p>
            <a:pPr marL="457200" indent="-457200"/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feld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[5][13];</a:t>
            </a: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spcBef>
                <a:spcPts val="600"/>
              </a:spcBef>
            </a:pPr>
            <a:r>
              <a:rPr lang="de-DE" sz="1600" dirty="0" smtClean="0">
                <a:latin typeface="+mn-lt"/>
                <a:cs typeface="Consolas" panose="020B0609020204030204" pitchFamily="49" charset="0"/>
              </a:rPr>
              <a:t>Wir können uns die Variable </a:t>
            </a:r>
            <a:r>
              <a:rPr lang="de-DE" sz="1600" dirty="0" err="1" smtClean="0">
                <a:latin typeface="+mn-lt"/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 nach einlesen aller Zeichen ohne </a:t>
            </a:r>
            <a:r>
              <a:rPr lang="de-DE" sz="1600" dirty="0" err="1" smtClean="0">
                <a:latin typeface="+mn-lt"/>
                <a:cs typeface="Consolas" panose="020B0609020204030204" pitchFamily="49" charset="0"/>
              </a:rPr>
              <a:t>Newlines</a:t>
            </a:r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 smtClean="0">
                <a:latin typeface="+mn-lt"/>
                <a:cs typeface="Consolas" panose="020B0609020204030204" pitchFamily="49" charset="0"/>
              </a:rPr>
              <a:t>so vorstellen:</a:t>
            </a:r>
          </a:p>
          <a:p>
            <a:pPr marL="457200" indent="-457200"/>
            <a:r>
              <a:rPr lang="de-DE" sz="1600" dirty="0" smtClean="0">
                <a:latin typeface="+mn-lt"/>
                <a:cs typeface="Consolas" panose="020B0609020204030204" pitchFamily="49" charset="0"/>
              </a:rPr>
              <a:t>(wir lassen Feldelemente</a:t>
            </a:r>
          </a:p>
          <a:p>
            <a:pPr marL="457200" indent="-457200"/>
            <a:r>
              <a:rPr lang="de-DE" sz="1600" dirty="0" smtClean="0">
                <a:latin typeface="+mn-lt"/>
                <a:cs typeface="Consolas" panose="020B0609020204030204" pitchFamily="49" charset="0"/>
              </a:rPr>
              <a:t>ungenutzt, da variable</a:t>
            </a:r>
          </a:p>
          <a:p>
            <a:pPr marL="457200" indent="-457200"/>
            <a:r>
              <a:rPr lang="de-DE" sz="1600" dirty="0" smtClean="0">
                <a:latin typeface="+mn-lt"/>
                <a:cs typeface="Consolas" panose="020B0609020204030204" pitchFamily="49" charset="0"/>
              </a:rPr>
              <a:t>Zeilenlängen nicht möglich sind!)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 smtClean="0">
                <a:latin typeface="+mn-lt"/>
                <a:cs typeface="Consolas" panose="020B0609020204030204" pitchFamily="49" charset="0"/>
              </a:rPr>
              <a:t>Oder wir betrachten das </a:t>
            </a:r>
            <a:r>
              <a:rPr lang="de-DE" sz="1600" dirty="0" err="1" smtClean="0">
                <a:latin typeface="+mn-lt"/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 als fortlaufende Speicherstellen im Rechner:</a:t>
            </a:r>
          </a:p>
          <a:p>
            <a:pPr marL="457200" indent="-457200"/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6813"/>
            <a:ext cx="8892480" cy="58681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256290"/>
            <a:ext cx="3629532" cy="128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64199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- 8.Übung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24</a:t>
            </a:fld>
            <a:endParaRPr lang="en-US" sz="1400" dirty="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2</a:t>
            </a:r>
            <a:r>
              <a:rPr lang="de-DE" sz="3600" dirty="0" smtClean="0"/>
              <a:t>. Felder und Funktionen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73039" y="1068851"/>
            <a:ext cx="8686800" cy="56323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dirty="0" smtClean="0">
                <a:latin typeface="+mn-lt"/>
                <a:cs typeface="Consolas" panose="020B0609020204030204" pitchFamily="49" charset="0"/>
              </a:rPr>
              <a:t>Berechnung von </a:t>
            </a:r>
            <a:r>
              <a:rPr lang="de-DE" dirty="0" err="1" smtClean="0">
                <a:latin typeface="+mn-lt"/>
                <a:cs typeface="Consolas" panose="020B0609020204030204" pitchFamily="49" charset="0"/>
              </a:rPr>
              <a:t>Teilersummen</a:t>
            </a:r>
            <a:endParaRPr lang="de-DE" b="1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sz="1800" b="1" dirty="0" smtClean="0">
                <a:latin typeface="+mn-lt"/>
                <a:cs typeface="Consolas" panose="020B0609020204030204" pitchFamily="49" charset="0"/>
              </a:rPr>
              <a:t>Bei einer vollkommenen Zahl ist die Zahl gleich der Summe ihrer Teiler kleiner </a:t>
            </a:r>
          </a:p>
          <a:p>
            <a:pPr marL="457200" indent="-457200"/>
            <a:r>
              <a:rPr lang="de-DE" sz="1800" b="1" dirty="0" smtClean="0">
                <a:latin typeface="+mn-lt"/>
                <a:cs typeface="Consolas" panose="020B0609020204030204" pitchFamily="49" charset="0"/>
              </a:rPr>
              <a:t>als die Zahl!</a:t>
            </a:r>
          </a:p>
          <a:p>
            <a:r>
              <a:rPr lang="de-DE" sz="1800" dirty="0" smtClean="0">
                <a:latin typeface="+mn-lt"/>
                <a:cs typeface="Consolas" panose="020B0609020204030204" pitchFamily="49" charset="0"/>
              </a:rPr>
              <a:t>z.B. </a:t>
            </a:r>
            <a:r>
              <a:rPr lang="de-DE" sz="1800" dirty="0" err="1" smtClean="0">
                <a:latin typeface="+mn-lt"/>
                <a:cs typeface="Consolas" panose="020B0609020204030204" pitchFamily="49" charset="0"/>
              </a:rPr>
              <a:t>Teilersummen</a:t>
            </a:r>
            <a:r>
              <a:rPr lang="de-DE" sz="1800" dirty="0" smtClean="0">
                <a:latin typeface="+mn-lt"/>
                <a:cs typeface="Consolas" panose="020B0609020204030204" pitchFamily="49" charset="0"/>
              </a:rPr>
              <a:t> berechnen und in einem Feld speichern!</a:t>
            </a: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endParaRPr lang="de-DE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b="1" dirty="0" smtClean="0">
                <a:latin typeface="+mn-lt"/>
                <a:cs typeface="Consolas" panose="020B0609020204030204" pitchFamily="49" charset="0"/>
              </a:rPr>
              <a:t>Nutzung von     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f[16]; </a:t>
            </a: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// Variable </a:t>
            </a:r>
            <a:r>
              <a:rPr lang="de-DE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fuer</a:t>
            </a: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16 int - Werte</a:t>
            </a:r>
          </a:p>
          <a:p>
            <a:pPr marL="457200" indent="-457200"/>
            <a:endParaRPr lang="de-DE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tsum</a:t>
            </a: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(int n){ 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Funktion zur Berechnung */</a:t>
            </a:r>
            <a:endParaRPr lang="de-DE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int i, g;</a:t>
            </a:r>
          </a:p>
          <a:p>
            <a:pPr marL="457200" indent="-457200"/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de-DE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erg</a:t>
            </a: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1; 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1 </a:t>
            </a: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ist immer Teiler (auch bei Primzahlen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*/</a:t>
            </a:r>
            <a:endParaRPr lang="de-DE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(i=2; 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 &lt; n; </a:t>
            </a: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i++)  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Alle Zahlen 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durchmustern */</a:t>
            </a:r>
            <a:endParaRPr lang="de-DE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if(</a:t>
            </a:r>
            <a:r>
              <a:rPr lang="de-DE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n%i</a:t>
            </a: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==0)  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Teiler gefunden */</a:t>
            </a:r>
            <a:endParaRPr lang="de-DE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de-DE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erg</a:t>
            </a: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+=i; 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Teiler addieren 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*/      </a:t>
            </a:r>
            <a:endParaRPr lang="de-DE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erg</a:t>
            </a: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de-DE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Rueckgabe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der </a:t>
            </a:r>
            <a:r>
              <a:rPr lang="de-DE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Teilersumme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de-DE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57200" indent="-457200"/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int main(){</a:t>
            </a:r>
          </a:p>
          <a:p>
            <a:pPr marL="457200" indent="-457200"/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indent="-457200"/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f[16]; /* Felddeklaration alle 16 Werte nicht initialisiert */</a:t>
            </a:r>
            <a:endParaRPr lang="de-DE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(j=0; j &lt; 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16; </a:t>
            </a:r>
            <a:r>
              <a:rPr lang="de-DE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de-DE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DE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f[j]= </a:t>
            </a:r>
            <a:r>
              <a:rPr lang="de-DE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tsum</a:t>
            </a: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(j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indent="-457200"/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772816"/>
            <a:ext cx="1200318" cy="371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53564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- 8.Übung</a:t>
            </a:r>
            <a:endParaRPr lang="en-US" dirty="0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25</a:t>
            </a:fld>
            <a:endParaRPr lang="en-US" sz="1400" dirty="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2</a:t>
            </a:r>
            <a:r>
              <a:rPr lang="de-DE" sz="3600" dirty="0" smtClean="0"/>
              <a:t>. Felder und Funktionen 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73039" y="1068851"/>
            <a:ext cx="8686800" cy="541686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sz="1600" dirty="0" smtClean="0">
                <a:latin typeface="+mn-lt"/>
                <a:cs typeface="Consolas" panose="020B0609020204030204" pitchFamily="49" charset="0"/>
              </a:rPr>
              <a:t>Berechnung von </a:t>
            </a:r>
            <a:r>
              <a:rPr lang="de-DE" sz="1600" dirty="0" err="1" smtClean="0">
                <a:latin typeface="+mn-lt"/>
                <a:cs typeface="Consolas" panose="020B0609020204030204" pitchFamily="49" charset="0"/>
              </a:rPr>
              <a:t>Teilersummen</a:t>
            </a:r>
            <a:endParaRPr lang="de-DE" sz="1600" b="1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b="1" dirty="0" err="1" smtClean="0">
                <a:latin typeface="+mn-lt"/>
                <a:cs typeface="Consolas" panose="020B0609020204030204" pitchFamily="49" charset="0"/>
              </a:rPr>
              <a:t>Kapzität</a:t>
            </a:r>
            <a:r>
              <a:rPr lang="de-DE" sz="1600" b="1" dirty="0" smtClean="0">
                <a:latin typeface="+mn-lt"/>
                <a:cs typeface="Consolas" panose="020B0609020204030204" pitchFamily="49" charset="0"/>
              </a:rPr>
              <a:t> der Felder muss größer als der Füllstand sein!</a:t>
            </a:r>
          </a:p>
          <a:p>
            <a:r>
              <a:rPr lang="de-DE" sz="1600" dirty="0" err="1" smtClean="0">
                <a:latin typeface="+mn-lt"/>
                <a:cs typeface="Consolas" panose="020B0609020204030204" pitchFamily="49" charset="0"/>
              </a:rPr>
              <a:t>Teilersummen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 berechnen und in einem Feld speichern!</a:t>
            </a: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MAX 10000</a:t>
            </a:r>
          </a:p>
          <a:p>
            <a:pPr marL="457200" indent="-457200"/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/* globale Felddefinition </a:t>
            </a: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ausserhalb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von main und jeder anderen Funktion */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feld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[MAX]; /* Variable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fuer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MAX int - Werte */</a:t>
            </a:r>
          </a:p>
          <a:p>
            <a:pPr marL="457200" indent="-457200"/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tsum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(int n){ /* Funktion zur Berechnung */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int i, g;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erg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= 1; /* 1 ist immer Teiler (auch bei Primzahlen) */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(i=2; i &lt; n; i++)  /* Alle Zahlen bis zur Wurzel aus n durchmustern */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if(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n%i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==0)  /* Teiler gefunden */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erg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+=i; /* Teiler addieren */      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erg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; /*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Rueckgabe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der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Teilersumme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	int j;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	int f[MAX]; /* Felddeklaration alle </a:t>
            </a: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10000 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Werte nicht initialisiert */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(j=0; j &lt; MAX;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f[j] =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tsum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(j);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		  /*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feld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[j] =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tsum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(j); */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		  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("Vollkommene Zahlen sind: ");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(j=0; j &lt; MAX;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if(j==f[j]) /* Zahl ist Summe ihrer echten Teiler */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(" %d, ", f[j]);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("\n");</a:t>
            </a:r>
          </a:p>
          <a:p>
            <a:pPr marL="457200" indent="-457200"/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898809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- 8.Übung</a:t>
            </a:r>
            <a:endParaRPr lang="en-US" dirty="0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26</a:t>
            </a:fld>
            <a:endParaRPr lang="en-US" sz="1400" dirty="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2</a:t>
            </a:r>
            <a:r>
              <a:rPr lang="de-DE" sz="3600" dirty="0" smtClean="0"/>
              <a:t>. Felder und Funktionen 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179512" y="1068851"/>
            <a:ext cx="8880327" cy="541686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57200" indent="-457200"/>
            <a:r>
              <a:rPr lang="de-DE" dirty="0" smtClean="0">
                <a:solidFill>
                  <a:srgbClr val="FF0000"/>
                </a:solidFill>
                <a:latin typeface="+mn-lt"/>
                <a:cs typeface="Consolas" panose="020B0609020204030204" pitchFamily="49" charset="0"/>
              </a:rPr>
              <a:t>Vorsicht Fehler</a:t>
            </a:r>
            <a:endParaRPr lang="de-DE" b="1" dirty="0" smtClean="0">
              <a:solidFill>
                <a:srgbClr val="FF0000"/>
              </a:solidFill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sz="1800" b="1" dirty="0" smtClean="0">
                <a:solidFill>
                  <a:srgbClr val="FF0000"/>
                </a:solidFill>
                <a:latin typeface="+mn-lt"/>
                <a:cs typeface="Consolas" panose="020B0609020204030204" pitchFamily="49" charset="0"/>
              </a:rPr>
              <a:t>Kein Schutz von Feldgrenzen!</a:t>
            </a:r>
          </a:p>
          <a:p>
            <a:pPr marL="457200" indent="-457200"/>
            <a:r>
              <a:rPr lang="de-DE" sz="1800" b="1" dirty="0" smtClean="0">
                <a:solidFill>
                  <a:srgbClr val="FF0000"/>
                </a:solidFill>
                <a:latin typeface="+mn-lt"/>
                <a:cs typeface="Consolas" panose="020B0609020204030204" pitchFamily="49" charset="0"/>
              </a:rPr>
              <a:t>Keine Möglichkeit in der Programmiersprache C  zur Laufzeit die Feldgröße zu </a:t>
            </a:r>
          </a:p>
          <a:p>
            <a:pPr marL="457200" indent="-457200"/>
            <a:r>
              <a:rPr lang="de-DE" sz="1800" b="1" dirty="0" smtClean="0">
                <a:solidFill>
                  <a:srgbClr val="FF0000"/>
                </a:solidFill>
                <a:latin typeface="+mn-lt"/>
                <a:cs typeface="Consolas" panose="020B0609020204030204" pitchFamily="49" charset="0"/>
              </a:rPr>
              <a:t>ermitteln!</a:t>
            </a:r>
          </a:p>
          <a:p>
            <a:pPr marL="457200" indent="-457200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fgh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 int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anz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int f[]) {</a:t>
            </a:r>
          </a:p>
          <a:p>
            <a:pPr marL="457200" indent="-457200"/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int i, j, r;</a:t>
            </a:r>
          </a:p>
          <a:p>
            <a:pPr marL="457200" indent="-457200"/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r = 0;</a:t>
            </a:r>
          </a:p>
          <a:p>
            <a:pPr marL="457200" indent="-457200"/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j= </a:t>
            </a:r>
            <a:r>
              <a:rPr lang="de-DE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(f)/</a:t>
            </a:r>
            <a:r>
              <a:rPr lang="de-DE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(int); </a:t>
            </a:r>
            <a:r>
              <a:rPr lang="de-DE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de-DE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wird schon zur </a:t>
            </a:r>
            <a:r>
              <a:rPr lang="de-DE" sz="16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Uebersetzungszeit</a:t>
            </a:r>
            <a:r>
              <a:rPr lang="de-DE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entschieden,</a:t>
            </a:r>
          </a:p>
          <a:p>
            <a:pPr marL="457200" indent="-457200"/>
            <a:r>
              <a:rPr lang="de-DE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					daher hier unbrauchbar */</a:t>
            </a:r>
            <a:endParaRPr lang="de-DE" sz="16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j;</a:t>
            </a:r>
          </a:p>
          <a:p>
            <a:pPr marL="457200" indent="-457200"/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marL="457200" indent="-457200"/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int x,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i;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int a[] = {3, 5, 12, 7, 4};</a:t>
            </a:r>
          </a:p>
          <a:p>
            <a:pPr marL="457200" indent="-457200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x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fgh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(5, a);</a:t>
            </a:r>
          </a:p>
          <a:p>
            <a:pPr marL="457200" indent="-457200"/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("x =%d\n", x);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x = 1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??? */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("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a = %d \n", </a:t>
            </a:r>
            <a:r>
              <a:rPr lang="de-DE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= 20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Bytes */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("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a = %d \n", </a:t>
            </a:r>
            <a:r>
              <a:rPr lang="de-DE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(a)/</a:t>
            </a:r>
            <a:r>
              <a:rPr lang="de-DE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(int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/*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= 5 (int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*/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(i=0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i&lt;10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;i++)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Kein Schutz von Feldgrenzen a hat nur 5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– Elemente */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("a[%d]= %d\n", i, a[i]);</a:t>
            </a:r>
          </a:p>
          <a:p>
            <a:pPr marL="457200" indent="-457200"/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</p:txBody>
      </p:sp>
    </p:spTree>
    <p:extLst>
      <p:ext uri="{BB962C8B-B14F-4D97-AF65-F5344CB8AC3E}">
        <p14:creationId xmlns:p14="http://schemas.microsoft.com/office/powerpoint/2010/main" val="2143280997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- 8.Übung</a:t>
            </a:r>
            <a:endParaRPr lang="en-US" dirty="0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27</a:t>
            </a:fld>
            <a:endParaRPr lang="en-US" sz="1400" dirty="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200" dirty="0"/>
              <a:t>2</a:t>
            </a:r>
            <a:r>
              <a:rPr lang="de-DE" sz="3200" dirty="0" smtClean="0"/>
              <a:t>. Felder und Funktionen-Vorsicht Fehler </a:t>
            </a:r>
            <a:endParaRPr lang="de-DE" sz="3200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179512" y="1068851"/>
            <a:ext cx="8880327" cy="547842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57200" indent="-457200"/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/* Achtung Fehler */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fgh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( int f[]) {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/*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Feldgroesse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kann nicht in Funktion bestimmt werden !*/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int j;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j=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(f)/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(int); /* wird schon zur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Uebersetzungszeit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entschieden, daher unbrauchbar */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j;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int a[] = {3, 5, 12, 7, 4};/* Feld der </a:t>
            </a:r>
            <a:r>
              <a:rPr lang="de-DE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Laenge</a:t>
            </a:r>
            <a:r>
              <a:rPr lang="de-DE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initialisiert </a:t>
            </a:r>
            <a:r>
              <a:rPr lang="de-DE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 marL="457200" indent="-457200"/>
            <a:r>
              <a:rPr lang="de-DE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int x = 9, i, j, k, l;</a:t>
            </a:r>
          </a:p>
          <a:p>
            <a:pPr marL="457200" indent="-457200"/>
            <a:r>
              <a:rPr lang="de-DE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int b[5]; /* Feld der </a:t>
            </a:r>
            <a:r>
              <a:rPr lang="de-DE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Laenge</a:t>
            </a:r>
            <a:r>
              <a:rPr lang="de-DE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5  </a:t>
            </a:r>
            <a:r>
              <a:rPr lang="de-DE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nicht initialisiert */</a:t>
            </a:r>
          </a:p>
          <a:p>
            <a:pPr marL="457200" indent="-457200"/>
            <a:r>
              <a:rPr lang="de-DE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(i=0; i&lt;5;i++) // Ausgabe der Elemente</a:t>
            </a:r>
          </a:p>
          <a:p>
            <a:pPr marL="457200" indent="-457200"/>
            <a:r>
              <a:rPr lang="de-DE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de-DE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("a[%d]= %d, b[%d]= %d,\n", i, a[i], i, b[i]);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("\n");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("x = %d (ok), j = %d ???\n", x); /* x = 9, j = ??? */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a = %d Bytes\n",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(a)); /*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Feldgroesse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= 20 Bytes */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/*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Feldgroesse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= 20 Bytes /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Groesse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von int 4 Bytes = 5 */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a/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int  = %d (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Feldlaenge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hier berechenbar)\n",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(a)/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(int) ); 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Rueckgabe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aus Funktion: = %d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Feldlaenge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dort unbekannt!\n",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fgh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(a)) ; /* = 1 ? (int) */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("Kein Schutz von Feldgrenzen a und b haben nur 5 - Elemente\n");</a:t>
            </a:r>
          </a:p>
          <a:p>
            <a:pPr marL="457200" indent="-457200"/>
            <a:r>
              <a:rPr lang="de-DE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(i=0; i&lt;10;i++) /* Kein Schutz von Feldgrenzen a und b haben nur 5 - Elemente - Ausgabe*/</a:t>
            </a:r>
          </a:p>
          <a:p>
            <a:pPr marL="457200" indent="-457200"/>
            <a:r>
              <a:rPr lang="de-DE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de-DE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("a[%d]= %d, b[%d]= %d,\n", i, a[i], i, b[i]);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("\n");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("Kein Schutz von Feldgrenzen a und b haben nur 5 - Elemente\n");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(i=0; i&lt;10;i++) /* Kein Schutz von Feldgrenzen a und b haben nur 5 - Elemente - umspeichern */</a:t>
            </a:r>
          </a:p>
          <a:p>
            <a:pPr marL="457200" indent="-457200"/>
            <a:r>
              <a:rPr lang="de-DE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  b[i] = a[i];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("\n");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("Kein Schutz von Feldgrenzen a und b haben nur 5 - Elemente\n");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(i=0; i&lt;10;i++) /* Kein Schutz von Feldgrenzen a und b haben nur 5 - Elemente - Ausgabe  */</a:t>
            </a:r>
          </a:p>
          <a:p>
            <a:pPr marL="457200" indent="-457200"/>
            <a:r>
              <a:rPr lang="de-DE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de-DE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("a[%d]= %d, b[%d]= %d,\n", i, a[i], i, b[i]);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214588788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- 8.Übung</a:t>
            </a:r>
            <a:endParaRPr lang="en-US" dirty="0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28</a:t>
            </a:fld>
            <a:endParaRPr lang="en-US" sz="1400" dirty="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200" dirty="0"/>
              <a:t>2</a:t>
            </a:r>
            <a:r>
              <a:rPr lang="de-DE" sz="3200" dirty="0" smtClean="0"/>
              <a:t>. Felder und Funktionen-Vorsicht Fehler </a:t>
            </a:r>
            <a:endParaRPr lang="de-DE" sz="3200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179512" y="1068851"/>
            <a:ext cx="8880327" cy="547842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57200" indent="-457200"/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/* Achtung Fehler */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fgh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( int f[]) {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/*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Feldgroesse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kann nicht in Funktion bestimmt werden !*/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int j;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j=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(f)/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(int); /* wird schon zur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Uebersetzungszeit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entschieden, daher unbrauchbar */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j;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int a[] = {3, 5, 12, 7, 4};/* Feld der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Laenge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4 initialisiert */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int x = 9, i, j, k, l;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int b[5]; /* Feld der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Laenge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  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nicht initialisiert */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(i=0; i&lt;5;i++) // Ausgabe der Elemente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("a[%d]= %d, b[%d]= %d,\n", i, a[i], i, b[i]);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("\n");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("x = %d (ok), j = %d ???\n", x); /* x = 9, j = ??? */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a = %d Bytes\n",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(a)); /*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Feldgroesse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= 20 Bytes */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/*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Feldgroesse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= 20 Bytes /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Groesse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von int 4 Bytes = 5 */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a/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int  = %d (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Feldlaenge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hier berechenbar)\n",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(a)/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(int) ); 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Rueckgabe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aus Funktion: = %d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Feldlaenge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dort unbekannt!\n",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fgh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(a)) ; /* = 1 ? (int) */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("Kein Schutz von Feldgrenzen a und b haben nur 5 - Elemente\n");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(i=0; i&lt;10;i++) /* Kein Schutz von Feldgrenzen a und b haben nur 5 - Elemente - Ausgabe*/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("a[%d]= %d, b[%d]= %d,\n", i, a[i], i, b[i]);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("\n");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("Kein Schutz von Feldgrenzen a und b haben nur 5 - Elemente\n");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(i=0; i&lt;10;i++) /* Kein Schutz von Feldgrenzen a und b haben nur 5 - Elemente - umspeichern */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b[i] = a[i];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("\n");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("Kein Schutz von Feldgrenzen a und b haben nur 5 - Elemente\n");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(i=0; i&lt;10;i++) /* Kein Schutz von Feldgrenzen a und b haben nur 5 - Elemente - Ausgabe  */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("a[%d]= %d, b[%d]= %d,\n", i, a[i], i, b[i]);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1" y="1700808"/>
            <a:ext cx="3261519" cy="4104456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23353993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- 8.Übung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29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 smtClean="0"/>
              <a:t> 3. Aufgabe zu rekursive Funktionen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107504" y="1102579"/>
            <a:ext cx="9036496" cy="547842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57200" indent="-457200"/>
            <a:r>
              <a:rPr lang="de-DE" sz="1600" dirty="0" smtClean="0">
                <a:latin typeface="+mn-lt"/>
                <a:cs typeface="Courier New" panose="02070309020205020404" pitchFamily="49" charset="0"/>
              </a:rPr>
              <a:t>Schreiben </a:t>
            </a:r>
            <a:r>
              <a:rPr lang="de-DE" sz="1600" dirty="0">
                <a:latin typeface="+mn-lt"/>
                <a:cs typeface="Courier New" panose="02070309020205020404" pitchFamily="49" charset="0"/>
              </a:rPr>
              <a:t>Sie ein Programm, das eine positive ganze Zahl in das binäre Zahlensystem übersetzt.</a:t>
            </a:r>
          </a:p>
          <a:p>
            <a:pPr marL="457200" indent="-457200"/>
            <a:r>
              <a:rPr lang="de-DE" sz="1600" dirty="0">
                <a:latin typeface="+mn-lt"/>
                <a:cs typeface="Courier New" panose="02070309020205020404" pitchFamily="49" charset="0"/>
              </a:rPr>
              <a:t>Dabei dürfen Sie die Binärstellen in umgedrehter Reihenfolge ausgeben (d.h., niederwertigste</a:t>
            </a:r>
          </a:p>
          <a:p>
            <a:pPr marL="457200" indent="-457200"/>
            <a:r>
              <a:rPr lang="de-DE" sz="1600" dirty="0">
                <a:latin typeface="+mn-lt"/>
                <a:cs typeface="Courier New" panose="02070309020205020404" pitchFamily="49" charset="0"/>
              </a:rPr>
              <a:t>Stelle zuerst), so dass Sie etwa für die Zahl 13</a:t>
            </a:r>
            <a:r>
              <a:rPr lang="de-DE" sz="1600" baseline="-25000" dirty="0">
                <a:latin typeface="+mn-lt"/>
                <a:cs typeface="Courier New" panose="02070309020205020404" pitchFamily="49" charset="0"/>
              </a:rPr>
              <a:t>10</a:t>
            </a:r>
            <a:r>
              <a:rPr lang="de-DE" sz="1600" dirty="0">
                <a:latin typeface="+mn-lt"/>
                <a:cs typeface="Courier New" panose="02070309020205020404" pitchFamily="49" charset="0"/>
              </a:rPr>
              <a:t> die Ausgabe 1011</a:t>
            </a:r>
            <a:r>
              <a:rPr lang="de-DE" sz="1600" baseline="-25000" dirty="0">
                <a:latin typeface="+mn-lt"/>
                <a:cs typeface="Courier New" panose="02070309020205020404" pitchFamily="49" charset="0"/>
              </a:rPr>
              <a:t>2</a:t>
            </a:r>
            <a:r>
              <a:rPr lang="de-DE" sz="1600" dirty="0">
                <a:latin typeface="+mn-lt"/>
                <a:cs typeface="Courier New" panose="02070309020205020404" pitchFamily="49" charset="0"/>
              </a:rPr>
              <a:t> erhalten (in normaler Reihung</a:t>
            </a:r>
          </a:p>
          <a:p>
            <a:pPr marL="457200" indent="-457200"/>
            <a:r>
              <a:rPr lang="de-DE" sz="1600" dirty="0">
                <a:latin typeface="+mn-lt"/>
                <a:cs typeface="Courier New" panose="02070309020205020404" pitchFamily="49" charset="0"/>
              </a:rPr>
              <a:t>wäre die Ausgabe 1101</a:t>
            </a:r>
            <a:r>
              <a:rPr lang="de-DE" sz="1600" baseline="-25000" dirty="0">
                <a:latin typeface="+mn-lt"/>
                <a:cs typeface="Courier New" panose="02070309020205020404" pitchFamily="49" charset="0"/>
              </a:rPr>
              <a:t>2</a:t>
            </a:r>
            <a:r>
              <a:rPr lang="de-DE" sz="1600" dirty="0" smtClean="0">
                <a:latin typeface="+mn-lt"/>
                <a:cs typeface="Courier New" panose="02070309020205020404" pitchFamily="49" charset="0"/>
              </a:rPr>
              <a:t>). (</a:t>
            </a:r>
            <a:r>
              <a:rPr lang="de-DE" sz="1600" b="1" i="1" dirty="0" smtClean="0">
                <a:cs typeface="Courier New" panose="02070309020205020404" pitchFamily="49" charset="0"/>
              </a:rPr>
              <a:t>Abwandlung aus </a:t>
            </a:r>
            <a:r>
              <a:rPr lang="de-DE" sz="1600" b="1" i="1" dirty="0">
                <a:cs typeface="Courier New" panose="02070309020205020404" pitchFamily="49" charset="0"/>
              </a:rPr>
              <a:t>Hausaufgabe Serie 2</a:t>
            </a:r>
            <a:r>
              <a:rPr lang="de-DE" sz="1600" b="1" i="1" dirty="0" smtClean="0">
                <a:cs typeface="Courier New" panose="02070309020205020404" pitchFamily="49" charset="0"/>
              </a:rPr>
              <a:t>!)</a:t>
            </a:r>
            <a:endParaRPr lang="de-DE" sz="1600" b="1" i="1" dirty="0">
              <a:cs typeface="Courier New" panose="02070309020205020404" pitchFamily="49" charset="0"/>
            </a:endParaRPr>
          </a:p>
          <a:p>
            <a:pPr marL="457200" indent="-457200"/>
            <a:endParaRPr lang="de-DE" sz="800" dirty="0">
              <a:latin typeface="+mn-lt"/>
              <a:cs typeface="Courier New" panose="02070309020205020404" pitchFamily="49" charset="0"/>
            </a:endParaRP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indent="-457200"/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main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	 int n, n1;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	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("Zahl? ");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	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("%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d",&amp;n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Eingabe der </a:t>
            </a: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Dezimalzahl */</a:t>
            </a: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	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("%d[10] = ",n); </a:t>
            </a: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Ausgabe der </a:t>
            </a: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Dezimalzahl */</a:t>
            </a: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	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(n &gt; 0) { </a:t>
            </a: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Solange Konvertierung nicht </a:t>
            </a: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beendet */</a:t>
            </a: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	   n1 = n/2;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	 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("%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d",n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- 2*n1); </a:t>
            </a: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Ausgabe der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binaeren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Ziffer */</a:t>
            </a: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	   n = n1;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("[2]\n");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57200" indent="-457200"/>
            <a:endParaRPr lang="de-DE" sz="800" dirty="0" smtClean="0">
              <a:latin typeface="+mn-lt"/>
              <a:cs typeface="Courier New" panose="02070309020205020404" pitchFamily="49" charset="0"/>
            </a:endParaRPr>
          </a:p>
          <a:p>
            <a:pPr marL="457200" indent="-457200"/>
            <a:r>
              <a:rPr lang="de-DE" sz="14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Schreiben Sie eine rekursive Funktion, die diese Problem löst! </a:t>
            </a:r>
          </a:p>
          <a:p>
            <a:pPr marL="457200" indent="-457200"/>
            <a:r>
              <a:rPr lang="de-DE" sz="14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Wie ist die Ausgabe in korrekter Reihenfolge möglich?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indent="-457200"/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de-DE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binaer</a:t>
            </a: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(int zahl) </a:t>
            </a:r>
            <a:r>
              <a:rPr lang="de-DE" sz="1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{/* hier rekursiven Algorithmus programmieren */}</a:t>
            </a:r>
            <a:endParaRPr lang="de-DE" sz="1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	 int n, n1;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	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("Zahl? ");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	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("%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d",&amp;n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);	/* Eingabe der Dezimalzahl */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	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("%d[10] = ",n); /* Ausgabe der Dezimalzahl */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	 </a:t>
            </a:r>
            <a:r>
              <a:rPr lang="de-DE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binaer</a:t>
            </a: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(z); /* Ausgabe der ziffernfolge */</a:t>
            </a: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("\n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457200" indent="-457200"/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565423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- 8.Übung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3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1</a:t>
            </a:r>
            <a:r>
              <a:rPr lang="de-DE" sz="3600" dirty="0" smtClean="0"/>
              <a:t> Rekursive Funktionen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107504" y="1102579"/>
            <a:ext cx="9036496" cy="34470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57200" indent="-457200"/>
            <a:r>
              <a:rPr lang="de-DE" sz="1800" dirty="0" smtClean="0">
                <a:latin typeface="+mn-lt"/>
                <a:cs typeface="Courier New" panose="02070309020205020404" pitchFamily="49" charset="0"/>
              </a:rPr>
              <a:t>Ein rekursive Funktion in der Programmierung ist eine Funktion, die sich </a:t>
            </a:r>
          </a:p>
          <a:p>
            <a:pPr marL="457200" indent="-457200"/>
            <a:r>
              <a:rPr lang="de-DE" sz="1800" dirty="0" smtClean="0">
                <a:latin typeface="+mn-lt"/>
                <a:cs typeface="Courier New" panose="02070309020205020404" pitchFamily="49" charset="0"/>
              </a:rPr>
              <a:t>während der Abarbeitung selber aufruft. Sie führt nur dann zum Ziel, wenn es</a:t>
            </a:r>
          </a:p>
          <a:p>
            <a:pPr marL="457200" indent="-457200"/>
            <a:r>
              <a:rPr lang="de-DE" sz="1800" dirty="0" smtClean="0">
                <a:latin typeface="+mn-lt"/>
                <a:cs typeface="Courier New" panose="02070309020205020404" pitchFamily="49" charset="0"/>
              </a:rPr>
              <a:t>eine wohldefinierte Abbruchbedingung gibt.</a:t>
            </a:r>
          </a:p>
          <a:p>
            <a:pPr marL="457200" indent="-457200"/>
            <a:endParaRPr lang="de-DE" sz="1800" i="1" dirty="0" smtClean="0">
              <a:latin typeface="+mn-lt"/>
              <a:cs typeface="Courier New" panose="02070309020205020404" pitchFamily="49" charset="0"/>
            </a:endParaRPr>
          </a:p>
          <a:p>
            <a:pPr marL="457200" indent="-457200"/>
            <a:r>
              <a:rPr lang="de-DE" sz="1800" i="1" dirty="0" smtClean="0">
                <a:latin typeface="+mn-lt"/>
                <a:cs typeface="Courier New" panose="02070309020205020404" pitchFamily="49" charset="0"/>
              </a:rPr>
              <a:t>Beispiel 1 – Berechnung der Fakultät - 2 Lösungswege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600" i="1" dirty="0" smtClean="0">
                <a:latin typeface="+mn-lt"/>
                <a:cs typeface="Courier New" panose="02070309020205020404" pitchFamily="49" charset="0"/>
              </a:rPr>
              <a:t>N! – Multipliziere alle Zahlen von 1 bis N miteinander – (Iteration)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1600" i="1" dirty="0" smtClean="0">
              <a:latin typeface="+mn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600" i="1" dirty="0" smtClean="0">
                <a:latin typeface="+mn-lt"/>
                <a:cs typeface="Courier New" panose="02070309020205020404" pitchFamily="49" charset="0"/>
              </a:rPr>
              <a:t>N! = N * (N-1)! – Wenn die Fakultät von N-1 bekannt, multipliziere diese mit N (Rekursion)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1600" i="1" dirty="0">
              <a:latin typeface="+mn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1600" i="1" dirty="0" smtClean="0">
              <a:solidFill>
                <a:schemeClr val="accent5">
                  <a:lumMod val="75000"/>
                </a:schemeClr>
              </a:solidFill>
              <a:latin typeface="+mn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600" i="1" dirty="0" smtClean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Vorsicht bei Aufgabenstellungen mit linker Seite und Summe:</a:t>
            </a:r>
          </a:p>
          <a:p>
            <a:r>
              <a:rPr lang="de-DE" sz="1600" i="1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	</a:t>
            </a:r>
            <a:r>
              <a:rPr lang="de-DE" sz="1600" i="1" dirty="0" smtClean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(N+1</a:t>
            </a:r>
            <a:r>
              <a:rPr lang="de-DE" sz="1600" i="1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)! = (N+1) * N! – Wenn die Fakultät von N bekannt, multipliziere diese mit N+1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1600" i="1" dirty="0" smtClean="0">
              <a:solidFill>
                <a:schemeClr val="accent5">
                  <a:lumMod val="75000"/>
                </a:schemeClr>
              </a:solidFill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477090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- 8.Übung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30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4</a:t>
            </a:r>
            <a:r>
              <a:rPr lang="de-DE" sz="3600" dirty="0" smtClean="0"/>
              <a:t>. Lösung zu </a:t>
            </a:r>
            <a:r>
              <a:rPr lang="de-DE" sz="3600" dirty="0"/>
              <a:t>r</a:t>
            </a:r>
            <a:r>
              <a:rPr lang="de-DE" sz="3600" dirty="0" smtClean="0"/>
              <a:t>ekursive Funktionen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107504" y="1102579"/>
            <a:ext cx="9036496" cy="557075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57200" indent="-457200"/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de-DE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indent="-457200"/>
            <a:endParaRPr lang="de-DE" sz="8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de-DE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binaer</a:t>
            </a:r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zahl) </a:t>
            </a:r>
            <a:r>
              <a:rPr lang="de-DE" sz="1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 /* Ausgabe in umgekehrter Reihenfolge */</a:t>
            </a:r>
            <a:endParaRPr lang="de-DE" sz="1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   if( zahl &gt; 0 ) {</a:t>
            </a:r>
          </a:p>
          <a:p>
            <a:pPr marL="457200" indent="-457200"/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("%d ",zahl%2</a:t>
            </a:r>
            <a:r>
              <a:rPr lang="de-DE" sz="1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/* erst Ausgabe Ziffer, dann Rekursion */</a:t>
            </a:r>
            <a:endParaRPr lang="de-DE" sz="1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binaer</a:t>
            </a:r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(zahl/2);</a:t>
            </a:r>
          </a:p>
          <a:p>
            <a:pPr marL="457200" indent="-457200"/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457200" indent="-457200"/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57200" indent="-457200"/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binaer1(</a:t>
            </a:r>
            <a:r>
              <a:rPr lang="de-DE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zahl) </a:t>
            </a:r>
            <a:r>
              <a:rPr lang="de-DE" sz="1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/* Ausgabe in </a:t>
            </a:r>
            <a:r>
              <a:rPr lang="de-DE" sz="1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korrekter </a:t>
            </a:r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Reihenfolge </a:t>
            </a:r>
            <a:r>
              <a:rPr lang="de-DE" sz="1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endParaRPr lang="de-DE" sz="1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	if( zahl &gt; 0 ) {</a:t>
            </a:r>
          </a:p>
          <a:p>
            <a:pPr marL="457200" indent="-457200"/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		binaer1(zahl/2</a:t>
            </a:r>
            <a:r>
              <a:rPr lang="de-DE" sz="1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/* Erst Rekursion, nach </a:t>
            </a:r>
            <a:r>
              <a:rPr lang="de-DE" sz="12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Rueckkehr</a:t>
            </a:r>
            <a:r>
              <a:rPr lang="de-DE" sz="1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Ausgabe */</a:t>
            </a:r>
            <a:endParaRPr lang="de-DE" sz="1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("%d ",zahl%2);</a:t>
            </a:r>
          </a:p>
          <a:p>
            <a:pPr marL="457200" indent="-457200"/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	} </a:t>
            </a:r>
          </a:p>
          <a:p>
            <a:pPr marL="457200" indent="-457200"/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57200" indent="-457200"/>
            <a:endParaRPr lang="de-DE" sz="8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marL="457200" indent="-457200"/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	int z;</a:t>
            </a:r>
          </a:p>
          <a:p>
            <a:pPr marL="457200" indent="-457200"/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(" Bitte positive Zahl eingeben (=0 Programmende)\n</a:t>
            </a:r>
            <a:r>
              <a:rPr lang="de-DE" sz="1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z</a:t>
            </a:r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indent="-457200"/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("%</a:t>
            </a:r>
            <a:r>
              <a:rPr lang="de-DE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d",&amp;z</a:t>
            </a:r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indent="-457200"/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(z!=0) {</a:t>
            </a:r>
          </a:p>
          <a:p>
            <a:pPr marL="457200" indent="-457200"/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("Die Zahl ( %d) als </a:t>
            </a:r>
            <a:r>
              <a:rPr lang="de-DE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Binaerzahl</a:t>
            </a:r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in umgekehrter Reihenfolge: ",z);</a:t>
            </a:r>
          </a:p>
          <a:p>
            <a:pPr marL="457200" indent="-457200"/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binaer</a:t>
            </a:r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(z);</a:t>
            </a:r>
          </a:p>
          <a:p>
            <a:pPr marL="457200" indent="-457200"/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de-DE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nDie</a:t>
            </a:r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Zahl ( %d) als </a:t>
            </a:r>
            <a:r>
              <a:rPr lang="de-DE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Binaerzahl</a:t>
            </a:r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in korrekter Reihenfolge: ",z);</a:t>
            </a:r>
          </a:p>
          <a:p>
            <a:pPr marL="457200" indent="-457200"/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		binaer1(z);</a:t>
            </a:r>
          </a:p>
          <a:p>
            <a:pPr marL="457200" indent="-457200"/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("\n");</a:t>
            </a:r>
          </a:p>
          <a:p>
            <a:pPr marL="457200" indent="-457200"/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(" Bitte positive Zahl eingeben (=0 Programmende)\</a:t>
            </a:r>
            <a:r>
              <a:rPr lang="de-DE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n",z</a:t>
            </a:r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indent="-457200"/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("%</a:t>
            </a:r>
            <a:r>
              <a:rPr lang="de-DE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d",&amp;z</a:t>
            </a:r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indent="-457200"/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457200" indent="-457200"/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pPr marL="457200" indent="-457200"/>
            <a:r>
              <a:rPr lang="de-DE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27588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- 8.Übung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31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3</a:t>
            </a:r>
            <a:r>
              <a:rPr lang="de-DE" sz="3600" dirty="0" smtClean="0"/>
              <a:t>. Erklärung Palindrom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23528" y="1052736"/>
            <a:ext cx="8686800" cy="461664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sz="1600" i="1" dirty="0" smtClean="0">
                <a:latin typeface="+mn-lt"/>
                <a:cs typeface="Times New Roman" panose="02020603050405020304" pitchFamily="18" charset="0"/>
              </a:rPr>
              <a:t>Palindrom: Unterscheidung zwischen  </a:t>
            </a:r>
            <a:r>
              <a:rPr lang="de-DE" sz="1600" b="1" i="1" dirty="0" smtClean="0">
                <a:solidFill>
                  <a:srgbClr val="00B0F0"/>
                </a:solidFill>
                <a:latin typeface="+mn-lt"/>
                <a:cs typeface="Times New Roman" panose="02020603050405020304" pitchFamily="18" charset="0"/>
              </a:rPr>
              <a:t>Wort </a:t>
            </a:r>
            <a:r>
              <a:rPr lang="de-DE" sz="1600" i="1" dirty="0" smtClean="0">
                <a:latin typeface="+mn-lt"/>
                <a:cs typeface="Times New Roman" panose="02020603050405020304" pitchFamily="18" charset="0"/>
              </a:rPr>
              <a:t>– </a:t>
            </a:r>
            <a:r>
              <a:rPr lang="de-DE" sz="1600" b="1" i="1" dirty="0" smtClean="0">
                <a:solidFill>
                  <a:srgbClr val="00B050"/>
                </a:solidFill>
                <a:latin typeface="+mn-lt"/>
                <a:cs typeface="Times New Roman" panose="02020603050405020304" pitchFamily="18" charset="0"/>
              </a:rPr>
              <a:t>Satz</a:t>
            </a:r>
            <a:r>
              <a:rPr lang="de-DE" sz="1600" i="1" dirty="0" smtClean="0">
                <a:latin typeface="+mn-lt"/>
                <a:cs typeface="Times New Roman" panose="02020603050405020304" pitchFamily="18" charset="0"/>
              </a:rPr>
              <a:t>palindrom</a:t>
            </a:r>
          </a:p>
          <a:p>
            <a:pPr marL="457200" indent="-457200"/>
            <a:endParaRPr lang="de-DE" sz="1600" i="1" dirty="0" smtClean="0">
              <a:latin typeface="+mn-lt"/>
              <a:cs typeface="Times New Roman" panose="02020603050405020304" pitchFamily="18" charset="0"/>
            </a:endParaRPr>
          </a:p>
          <a:p>
            <a:pPr marL="457200" indent="-457200"/>
            <a:r>
              <a:rPr lang="de-DE" sz="1600" i="1" dirty="0" smtClean="0">
                <a:latin typeface="+mn-lt"/>
                <a:cs typeface="Times New Roman" panose="02020603050405020304" pitchFamily="18" charset="0"/>
              </a:rPr>
              <a:t>Zeichenkette vorwärts wie rückwärts gelesen gleich.</a:t>
            </a:r>
          </a:p>
          <a:p>
            <a:pPr marL="457200" indent="-457200"/>
            <a:r>
              <a:rPr lang="de-DE" sz="1600" i="1" dirty="0" smtClean="0">
                <a:latin typeface="+mn-lt"/>
                <a:cs typeface="Times New Roman" panose="02020603050405020304" pitchFamily="18" charset="0"/>
              </a:rPr>
              <a:t>Unter Umständen </a:t>
            </a:r>
            <a:r>
              <a:rPr lang="de-DE" sz="1600" i="1" dirty="0">
                <a:latin typeface="+mn-lt"/>
                <a:cs typeface="Times New Roman" panose="02020603050405020304" pitchFamily="18" charset="0"/>
              </a:rPr>
              <a:t>G</a:t>
            </a:r>
            <a:r>
              <a:rPr lang="de-DE" sz="1600" i="1" dirty="0" smtClean="0">
                <a:latin typeface="+mn-lt"/>
                <a:cs typeface="Times New Roman" panose="02020603050405020304" pitchFamily="18" charset="0"/>
              </a:rPr>
              <a:t>roß- und Kleinschreibung missachten.</a:t>
            </a:r>
          </a:p>
          <a:p>
            <a:pPr marL="457200" indent="-457200"/>
            <a:endParaRPr lang="de-DE" sz="1600" i="1" dirty="0" smtClean="0">
              <a:latin typeface="+mn-lt"/>
              <a:cs typeface="Times New Roman" panose="02020603050405020304" pitchFamily="18" charset="0"/>
            </a:endParaRPr>
          </a:p>
          <a:p>
            <a:pPr marL="457200" indent="-457200"/>
            <a:r>
              <a:rPr lang="de-DE" sz="1600" i="1" dirty="0" smtClean="0">
                <a:latin typeface="+mn-lt"/>
                <a:cs typeface="Times New Roman" panose="02020603050405020304" pitchFamily="18" charset="0"/>
              </a:rPr>
              <a:t>Bei Satzpalindromen unter </a:t>
            </a:r>
            <a:r>
              <a:rPr lang="de-DE" sz="1600" i="1" dirty="0">
                <a:latin typeface="+mn-lt"/>
                <a:cs typeface="Times New Roman" panose="02020603050405020304" pitchFamily="18" charset="0"/>
              </a:rPr>
              <a:t>M</a:t>
            </a:r>
            <a:r>
              <a:rPr lang="de-DE" sz="1600" i="1" dirty="0" smtClean="0">
                <a:latin typeface="+mn-lt"/>
                <a:cs typeface="Times New Roman" panose="02020603050405020304" pitchFamily="18" charset="0"/>
              </a:rPr>
              <a:t>issachtung auch von </a:t>
            </a:r>
            <a:r>
              <a:rPr lang="de-DE" sz="1600" i="1" dirty="0">
                <a:latin typeface="+mn-lt"/>
                <a:cs typeface="Times New Roman" panose="02020603050405020304" pitchFamily="18" charset="0"/>
              </a:rPr>
              <a:t>L</a:t>
            </a:r>
            <a:r>
              <a:rPr lang="de-DE" sz="1600" i="1" dirty="0" smtClean="0">
                <a:latin typeface="+mn-lt"/>
                <a:cs typeface="Times New Roman" panose="02020603050405020304" pitchFamily="18" charset="0"/>
              </a:rPr>
              <a:t>eer- und Trennzeichen</a:t>
            </a:r>
          </a:p>
          <a:p>
            <a:pPr marL="457200" indent="-457200"/>
            <a:endParaRPr lang="de-DE" sz="1600" i="1" dirty="0" smtClean="0">
              <a:latin typeface="+mn-lt"/>
              <a:cs typeface="Times New Roman" panose="02020603050405020304" pitchFamily="18" charset="0"/>
            </a:endParaRPr>
          </a:p>
          <a:p>
            <a:pPr marL="457200" indent="-457200"/>
            <a:r>
              <a:rPr lang="de-DE" sz="1400" i="1" strike="sngStrik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Dies ist ein Text</a:t>
            </a:r>
          </a:p>
          <a:p>
            <a:pPr marL="457200" indent="-457200"/>
            <a:r>
              <a:rPr lang="de-DE" sz="1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 </a:t>
            </a:r>
            <a:r>
              <a:rPr lang="de-DE" sz="1400" b="1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enthaelt</a:t>
            </a:r>
            <a:r>
              <a:rPr lang="de-DE" sz="1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Palindrome </a:t>
            </a:r>
            <a:r>
              <a:rPr lang="de-DE" sz="1400" b="1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emordnilaP</a:t>
            </a:r>
            <a:r>
              <a:rPr lang="de-DE" sz="1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b="1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tleahtne</a:t>
            </a:r>
            <a:r>
              <a:rPr lang="de-DE" sz="1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b="1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endParaRPr lang="de-DE" sz="14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r>
              <a:rPr lang="de-DE" sz="14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nun</a:t>
            </a:r>
          </a:p>
          <a:p>
            <a:pPr marL="457200" indent="-457200"/>
            <a:r>
              <a:rPr lang="de-DE" sz="1400" i="1" strike="sngStrik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aber</a:t>
            </a:r>
          </a:p>
          <a:p>
            <a:pPr marL="457200" indent="-457200"/>
            <a:r>
              <a:rPr lang="de-DE" sz="1400" b="1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rentner</a:t>
            </a:r>
            <a:endParaRPr lang="de-DE" sz="1400" b="1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r>
              <a:rPr lang="de-DE" sz="1400" i="1" strike="sngStrike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Rentner</a:t>
            </a:r>
          </a:p>
          <a:p>
            <a:pPr marL="457200" indent="-457200"/>
            <a:r>
              <a:rPr lang="de-DE" sz="1400" i="1" strike="sngStrike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 liebe ist </a:t>
            </a:r>
            <a:r>
              <a:rPr lang="de-DE" sz="1400" i="1" strike="sngStrike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sieger</a:t>
            </a:r>
            <a:r>
              <a:rPr lang="de-DE" sz="1400" i="1" strike="sngStrike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stets rege ist sie bei leid</a:t>
            </a:r>
          </a:p>
          <a:p>
            <a:pPr marL="457200" indent="-457200"/>
            <a:r>
              <a:rPr lang="de-DE" sz="1400" i="1" strike="sngStrike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 Liebe ist Sieger; stets rege ist sie bei Leid.</a:t>
            </a:r>
          </a:p>
          <a:p>
            <a:pPr marL="457200" indent="-457200"/>
            <a:r>
              <a:rPr lang="de-DE" sz="1400" i="1" strike="sngStrike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Erika feuert nur untreue Fakire</a:t>
            </a:r>
          </a:p>
          <a:p>
            <a:pPr marL="457200" indent="-457200"/>
            <a:r>
              <a:rPr lang="de-DE" sz="14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hallo nun </a:t>
            </a:r>
            <a:r>
              <a:rPr lang="de-DE" sz="1400" b="1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ollah</a:t>
            </a:r>
            <a:endParaRPr lang="de-DE" sz="1400" b="1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r>
              <a:rPr lang="de-DE" sz="1400" i="1" strike="sngStrike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Regallager</a:t>
            </a:r>
          </a:p>
          <a:p>
            <a:pPr marL="457200" indent="-457200"/>
            <a:r>
              <a:rPr lang="de-DE" sz="1400" i="1" strike="sngStrike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Reliefpfeiler</a:t>
            </a:r>
          </a:p>
          <a:p>
            <a:pPr marL="457200" indent="-457200"/>
            <a:r>
              <a:rPr lang="de-DE" sz="1400" b="1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regallager</a:t>
            </a:r>
            <a:endParaRPr lang="de-DE" sz="1400" b="1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459104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Aufgabe</a:t>
            </a:r>
            <a:r>
              <a:rPr lang="en-US" dirty="0" smtClean="0"/>
              <a:t> Felder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32320" y="1849264"/>
            <a:ext cx="9003159" cy="436855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de-DE" sz="1200" dirty="0">
                <a:cs typeface="Consolas" panose="020B0609020204030204" pitchFamily="49" charset="0"/>
              </a:rPr>
              <a:t>Bestimme längste Zeile einer Textdatei unter Nutzung von </a:t>
            </a:r>
            <a:r>
              <a:rPr lang="de-DE" sz="1200" dirty="0" smtClean="0">
                <a:cs typeface="Consolas" panose="020B0609020204030204" pitchFamily="49" charset="0"/>
              </a:rPr>
              <a:t>eindimensionalem Feldern</a:t>
            </a:r>
            <a:endParaRPr lang="de-DE" sz="1200" dirty="0">
              <a:cs typeface="Consolas" panose="020B06090202040302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1200" dirty="0" smtClean="0">
                <a:cs typeface="Consolas" panose="020B0609020204030204" pitchFamily="49" charset="0"/>
              </a:rPr>
              <a:t>Datei </a:t>
            </a:r>
            <a:r>
              <a:rPr lang="de-DE" sz="1200" dirty="0">
                <a:cs typeface="Consolas" panose="020B0609020204030204" pitchFamily="49" charset="0"/>
              </a:rPr>
              <a:t>zeilenweise </a:t>
            </a:r>
            <a:r>
              <a:rPr lang="de-DE" sz="1200" dirty="0" smtClean="0">
                <a:cs typeface="Consolas" panose="020B0609020204030204" pitchFamily="49" charset="0"/>
              </a:rPr>
              <a:t>lesen (Zeilenende könnten die Kodierungen 10, 12 und 13 sein) </a:t>
            </a:r>
            <a:r>
              <a:rPr lang="de-DE" sz="1200" dirty="0">
                <a:cs typeface="Consolas" panose="020B0609020204030204" pitchFamily="49" charset="0"/>
              </a:rPr>
              <a:t>und dabei die längste Zeile </a:t>
            </a:r>
            <a:r>
              <a:rPr lang="de-DE" sz="1200" dirty="0" smtClean="0">
                <a:cs typeface="Consolas" panose="020B0609020204030204" pitchFamily="49" charset="0"/>
              </a:rPr>
              <a:t>und ausgeben.</a:t>
            </a:r>
          </a:p>
          <a:p>
            <a:pPr marL="457200" lvl="1" indent="0">
              <a:buNone/>
            </a:pPr>
            <a:endParaRPr lang="de-DE" sz="1200" dirty="0" smtClean="0"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sz="1200" dirty="0" smtClean="0"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sz="1200" dirty="0"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sz="1200" dirty="0" smtClean="0">
              <a:cs typeface="Consolas" panose="020B0609020204030204" pitchFamily="49" charset="0"/>
            </a:endParaRPr>
          </a:p>
          <a:p>
            <a:pPr marL="457200" indent="-457200">
              <a:buAutoNum type="arabicPeriod"/>
            </a:pPr>
            <a:r>
              <a:rPr lang="de-DE" sz="1200" dirty="0" smtClean="0">
                <a:cs typeface="Consolas" panose="020B0609020204030204" pitchFamily="49" charset="0"/>
              </a:rPr>
              <a:t>Einlesen </a:t>
            </a:r>
            <a:r>
              <a:rPr lang="de-DE" sz="1200" dirty="0">
                <a:cs typeface="Consolas" panose="020B0609020204030204" pitchFamily="49" charset="0"/>
              </a:rPr>
              <a:t>einer Textdatei unter Nutzung von </a:t>
            </a:r>
            <a:r>
              <a:rPr lang="de-DE" sz="1200" dirty="0" smtClean="0">
                <a:cs typeface="Consolas" panose="020B0609020204030204" pitchFamily="49" charset="0"/>
              </a:rPr>
              <a:t>2 dimensionalen Feldern</a:t>
            </a:r>
            <a:endParaRPr lang="de-DE" sz="1200" dirty="0">
              <a:cs typeface="Consolas" panose="020B06090202040302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1200" dirty="0">
                <a:cs typeface="Consolas" panose="020B0609020204030204" pitchFamily="49" charset="0"/>
              </a:rPr>
              <a:t>Datei in zweidimensionales Feld </a:t>
            </a:r>
            <a:r>
              <a:rPr lang="de-DE" sz="1200" dirty="0" smtClean="0">
                <a:cs typeface="Consolas" panose="020B0609020204030204" pitchFamily="49" charset="0"/>
              </a:rPr>
              <a:t>lesen </a:t>
            </a:r>
          </a:p>
          <a:p>
            <a:pPr marL="457200" lvl="1" indent="0">
              <a:buNone/>
            </a:pPr>
            <a:r>
              <a:rPr lang="de-DE" sz="1200" dirty="0">
                <a:cs typeface="Consolas" panose="020B0609020204030204" pitchFamily="49" charset="0"/>
              </a:rPr>
              <a:t>	</a:t>
            </a:r>
            <a:r>
              <a:rPr lang="de-DE" sz="1200" dirty="0" smtClean="0">
                <a:cs typeface="Consolas" panose="020B0609020204030204" pitchFamily="49" charset="0"/>
              </a:rPr>
              <a:t>( als Zeilenende im Feld Wert 0 verwenden)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1200" dirty="0" smtClean="0">
                <a:cs typeface="Consolas" panose="020B0609020204030204" pitchFamily="49" charset="0"/>
              </a:rPr>
              <a:t>Feld ausgeben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1200" dirty="0" smtClean="0">
                <a:cs typeface="Consolas" panose="020B0609020204030204" pitchFamily="49" charset="0"/>
              </a:rPr>
              <a:t>Feld mit Funktion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ausgabe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f[]) 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smtClean="0">
                <a:cs typeface="Consolas" panose="020B0609020204030204" pitchFamily="49" charset="0"/>
              </a:rPr>
              <a:t>ausgeben, die Zeichen aus Feld bis Kodierung 0 ausgibt.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200" dirty="0" smtClean="0">
                <a:cs typeface="Consolas" panose="020B0609020204030204" pitchFamily="49" charset="0"/>
              </a:rPr>
              <a:t>    Funktion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berechneTextLaenge 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f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[]) </a:t>
            </a:r>
            <a:r>
              <a:rPr lang="de-DE" sz="1200" dirty="0" smtClean="0">
                <a:cs typeface="Consolas" panose="020B0609020204030204" pitchFamily="49" charset="0"/>
              </a:rPr>
              <a:t>zur 				Berechnung der Länge des Textes (Wann kommt \0)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200" dirty="0">
                <a:cs typeface="Consolas" panose="020B0609020204030204" pitchFamily="49" charset="0"/>
              </a:rPr>
              <a:t> </a:t>
            </a:r>
            <a:r>
              <a:rPr lang="de-DE" sz="1200" dirty="0" smtClean="0">
                <a:cs typeface="Consolas" panose="020B0609020204030204" pitchFamily="49" charset="0"/>
              </a:rPr>
              <a:t>	Funktion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isPalindrome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f[],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l) </a:t>
            </a:r>
            <a:r>
              <a:rPr lang="de-DE" sz="1200" dirty="0" smtClean="0">
                <a:cs typeface="Consolas" panose="020B0609020204030204" pitchFamily="49" charset="0"/>
              </a:rPr>
              <a:t>zur </a:t>
            </a:r>
            <a:r>
              <a:rPr lang="de-DE" sz="1200" dirty="0">
                <a:cs typeface="Consolas" panose="020B0609020204030204" pitchFamily="49" charset="0"/>
              </a:rPr>
              <a:t>				</a:t>
            </a:r>
            <a:r>
              <a:rPr lang="de-DE" sz="1200" dirty="0" smtClean="0">
                <a:cs typeface="Consolas" panose="020B0609020204030204" pitchFamily="49" charset="0"/>
              </a:rPr>
              <a:t>Bestimmung ob Text Palindrom (Vergleich ersten mit letzten ,...)</a:t>
            </a:r>
            <a:endParaRPr lang="de-DE" sz="1200" dirty="0"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sz="1200" dirty="0">
              <a:cs typeface="Consolas" panose="020B0609020204030204" pitchFamily="49" charset="0"/>
            </a:endParaRPr>
          </a:p>
        </p:txBody>
      </p:sp>
      <p:sp>
        <p:nvSpPr>
          <p:cNvPr id="5120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FB41163-1BAE-4D0F-BC07-AD8498D210A6}" type="slidenum">
              <a:rPr lang="en-US" smtClean="0"/>
              <a:pPr/>
              <a:t>32</a:t>
            </a:fld>
            <a:endParaRPr lang="en-US" sz="1400" smtClean="0"/>
          </a:p>
        </p:txBody>
      </p:sp>
      <p:sp>
        <p:nvSpPr>
          <p:cNvPr id="51205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6982544" cy="304800"/>
          </a:xfrm>
          <a:noFill/>
        </p:spPr>
        <p:txBody>
          <a:bodyPr/>
          <a:lstStyle/>
          <a:p>
            <a:r>
              <a:rPr lang="de-DE" smtClean="0"/>
              <a:t>Imperative Programmierung - 8.Übung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07504" y="0"/>
            <a:ext cx="2438488" cy="1815882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/>
              <a:t>Dies ist ein Text</a:t>
            </a:r>
          </a:p>
          <a:p>
            <a:r>
              <a:rPr lang="de-DE" sz="800" dirty="0"/>
              <a:t>Der </a:t>
            </a:r>
            <a:r>
              <a:rPr lang="de-DE" sz="800" dirty="0" err="1"/>
              <a:t>enthaelt</a:t>
            </a:r>
            <a:r>
              <a:rPr lang="de-DE" sz="800" dirty="0"/>
              <a:t> Palindrome </a:t>
            </a:r>
            <a:r>
              <a:rPr lang="de-DE" sz="800" dirty="0" err="1"/>
              <a:t>emordnilaP</a:t>
            </a:r>
            <a:r>
              <a:rPr lang="de-DE" sz="800" dirty="0"/>
              <a:t> </a:t>
            </a:r>
            <a:r>
              <a:rPr lang="de-DE" sz="800" dirty="0" err="1"/>
              <a:t>tleahtne</a:t>
            </a:r>
            <a:r>
              <a:rPr lang="de-DE" sz="800" dirty="0"/>
              <a:t> </a:t>
            </a:r>
            <a:r>
              <a:rPr lang="de-DE" sz="800" dirty="0" err="1"/>
              <a:t>reD</a:t>
            </a:r>
            <a:endParaRPr lang="de-DE" sz="800" dirty="0"/>
          </a:p>
          <a:p>
            <a:r>
              <a:rPr lang="de-DE" sz="800" dirty="0"/>
              <a:t>nun</a:t>
            </a:r>
          </a:p>
          <a:p>
            <a:r>
              <a:rPr lang="de-DE" sz="800" dirty="0"/>
              <a:t>aber</a:t>
            </a:r>
          </a:p>
          <a:p>
            <a:r>
              <a:rPr lang="de-DE" sz="800" dirty="0" err="1"/>
              <a:t>rentner</a:t>
            </a:r>
            <a:endParaRPr lang="de-DE" sz="800" dirty="0"/>
          </a:p>
          <a:p>
            <a:r>
              <a:rPr lang="de-DE" sz="800" dirty="0"/>
              <a:t>Rentner</a:t>
            </a:r>
          </a:p>
          <a:p>
            <a:r>
              <a:rPr lang="de-DE" sz="800" dirty="0"/>
              <a:t>die liebe ist </a:t>
            </a:r>
            <a:r>
              <a:rPr lang="de-DE" sz="800" dirty="0" err="1"/>
              <a:t>sieger</a:t>
            </a:r>
            <a:r>
              <a:rPr lang="de-DE" sz="800" dirty="0"/>
              <a:t> stets rege ist sie bei leid</a:t>
            </a:r>
          </a:p>
          <a:p>
            <a:r>
              <a:rPr lang="de-DE" sz="800" dirty="0"/>
              <a:t>Die Liebe ist Sieger; stets rege ist sie bei Leid.</a:t>
            </a:r>
          </a:p>
          <a:p>
            <a:r>
              <a:rPr lang="de-DE" sz="800" dirty="0"/>
              <a:t>Erika feuert nur untreue Fakire</a:t>
            </a:r>
          </a:p>
          <a:p>
            <a:r>
              <a:rPr lang="de-DE" sz="800" dirty="0"/>
              <a:t>die liebe ist </a:t>
            </a:r>
            <a:r>
              <a:rPr lang="de-DE" sz="800" dirty="0" err="1"/>
              <a:t>sieger</a:t>
            </a:r>
            <a:r>
              <a:rPr lang="de-DE" sz="800" dirty="0"/>
              <a:t>; stets rege ist sie bei leid.</a:t>
            </a:r>
          </a:p>
          <a:p>
            <a:r>
              <a:rPr lang="de-DE" sz="800" dirty="0"/>
              <a:t>hallo nun </a:t>
            </a:r>
            <a:r>
              <a:rPr lang="de-DE" sz="800" dirty="0" err="1"/>
              <a:t>ollah</a:t>
            </a:r>
            <a:endParaRPr lang="de-DE" sz="800" dirty="0"/>
          </a:p>
          <a:p>
            <a:r>
              <a:rPr lang="de-DE" sz="800" dirty="0"/>
              <a:t>Regallager</a:t>
            </a:r>
          </a:p>
          <a:p>
            <a:r>
              <a:rPr lang="de-DE" sz="800" dirty="0"/>
              <a:t>Reliefpfeiler</a:t>
            </a:r>
          </a:p>
          <a:p>
            <a:r>
              <a:rPr lang="de-DE" sz="800" dirty="0" err="1" smtClean="0"/>
              <a:t>regallager</a:t>
            </a:r>
            <a:endParaRPr lang="de-DE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4425752" y="2348880"/>
            <a:ext cx="4032448" cy="86177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Dies ist ein Text</a:t>
            </a:r>
          </a:p>
          <a:p>
            <a:r>
              <a:rPr lang="de-DE" sz="1000" dirty="0"/>
              <a:t>Der </a:t>
            </a:r>
            <a:r>
              <a:rPr lang="de-DE" sz="1000" dirty="0" err="1"/>
              <a:t>enthaelt</a:t>
            </a:r>
            <a:r>
              <a:rPr lang="de-DE" sz="1000" dirty="0"/>
              <a:t> Palindrome </a:t>
            </a:r>
            <a:r>
              <a:rPr lang="de-DE" sz="1000" dirty="0" err="1"/>
              <a:t>emordnilaP</a:t>
            </a:r>
            <a:r>
              <a:rPr lang="de-DE" sz="1000" dirty="0"/>
              <a:t> </a:t>
            </a:r>
            <a:r>
              <a:rPr lang="de-DE" sz="1000" dirty="0" err="1"/>
              <a:t>tleahtne</a:t>
            </a:r>
            <a:r>
              <a:rPr lang="de-DE" sz="1000" dirty="0"/>
              <a:t> </a:t>
            </a:r>
            <a:r>
              <a:rPr lang="de-DE" sz="1000" dirty="0" err="1"/>
              <a:t>reD</a:t>
            </a:r>
            <a:endParaRPr lang="de-DE" sz="1000" dirty="0"/>
          </a:p>
          <a:p>
            <a:r>
              <a:rPr lang="de-DE" sz="1000" dirty="0"/>
              <a:t>die liebe ist </a:t>
            </a:r>
            <a:r>
              <a:rPr lang="de-DE" sz="1000" dirty="0" err="1"/>
              <a:t>sieger</a:t>
            </a:r>
            <a:r>
              <a:rPr lang="de-DE" sz="1000" dirty="0"/>
              <a:t> stets rege ist sie bei leid</a:t>
            </a:r>
          </a:p>
          <a:p>
            <a:r>
              <a:rPr lang="de-DE" sz="1000" dirty="0"/>
              <a:t>Die Liebe ist Sieger; stets rege ist sie bei Leid.</a:t>
            </a:r>
          </a:p>
          <a:p>
            <a:r>
              <a:rPr lang="de-DE" sz="1000" dirty="0"/>
              <a:t>Die </a:t>
            </a:r>
            <a:r>
              <a:rPr lang="de-DE" sz="1000" dirty="0" err="1"/>
              <a:t>laengste</a:t>
            </a:r>
            <a:r>
              <a:rPr lang="de-DE" sz="1000" dirty="0"/>
              <a:t> Zeile war 49 Zeichen lang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8104" y="3573016"/>
            <a:ext cx="2989921" cy="169277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b="1" dirty="0"/>
              <a:t>Ausgabe des Textes aus dem Feld</a:t>
            </a:r>
          </a:p>
          <a:p>
            <a:r>
              <a:rPr lang="de-DE" sz="800" dirty="0"/>
              <a:t>Dies ist ein Text</a:t>
            </a:r>
          </a:p>
          <a:p>
            <a:r>
              <a:rPr lang="de-DE" sz="800" dirty="0" smtClean="0"/>
              <a:t>...</a:t>
            </a:r>
            <a:endParaRPr lang="de-DE" sz="800" dirty="0"/>
          </a:p>
          <a:p>
            <a:r>
              <a:rPr lang="de-DE" sz="800" dirty="0" err="1"/>
              <a:t>regallager</a:t>
            </a:r>
            <a:endParaRPr lang="de-DE" sz="800" dirty="0"/>
          </a:p>
          <a:p>
            <a:r>
              <a:rPr lang="de-DE" sz="800" b="1" dirty="0"/>
              <a:t>Ausgabe des Textes aus dem Feld mit Funktion ausgabe </a:t>
            </a:r>
          </a:p>
          <a:p>
            <a:r>
              <a:rPr lang="de-DE" sz="800" dirty="0"/>
              <a:t>Dies ist ein Text</a:t>
            </a:r>
          </a:p>
          <a:p>
            <a:r>
              <a:rPr lang="de-DE" sz="800" dirty="0" smtClean="0"/>
              <a:t>...</a:t>
            </a:r>
            <a:endParaRPr lang="de-DE" sz="800" dirty="0"/>
          </a:p>
          <a:p>
            <a:r>
              <a:rPr lang="de-DE" sz="800" dirty="0" smtClean="0"/>
              <a:t>Regallager</a:t>
            </a:r>
          </a:p>
          <a:p>
            <a:endParaRPr lang="de-DE" sz="800" dirty="0"/>
          </a:p>
          <a:p>
            <a:r>
              <a:rPr lang="de-DE" sz="800" b="1" dirty="0"/>
              <a:t>Die </a:t>
            </a:r>
            <a:r>
              <a:rPr lang="de-DE" sz="800" b="1" dirty="0" err="1"/>
              <a:t>laengste</a:t>
            </a:r>
            <a:r>
              <a:rPr lang="de-DE" sz="800" b="1" dirty="0"/>
              <a:t> Zeile war 50 Zeichen lang</a:t>
            </a:r>
          </a:p>
          <a:p>
            <a:r>
              <a:rPr lang="de-DE" sz="800" b="1" dirty="0"/>
              <a:t>Das sind folgende Zeilen</a:t>
            </a:r>
            <a:r>
              <a:rPr lang="de-DE" sz="800" dirty="0"/>
              <a:t>:</a:t>
            </a:r>
          </a:p>
          <a:p>
            <a:r>
              <a:rPr lang="de-DE" sz="800" dirty="0">
                <a:latin typeface="Consolas" panose="020B0609020204030204" pitchFamily="49" charset="0"/>
                <a:cs typeface="Consolas" panose="020B0609020204030204" pitchFamily="49" charset="0"/>
              </a:rPr>
              <a:t>Die Liebe ist Sieger; stets rege ist sie bei Leid.</a:t>
            </a:r>
          </a:p>
          <a:p>
            <a:r>
              <a:rPr lang="de-DE" sz="800" dirty="0">
                <a:latin typeface="Consolas" panose="020B0609020204030204" pitchFamily="49" charset="0"/>
                <a:cs typeface="Consolas" panose="020B0609020204030204" pitchFamily="49" charset="0"/>
              </a:rPr>
              <a:t>die liebe ist </a:t>
            </a:r>
            <a:r>
              <a:rPr lang="de-DE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sieger</a:t>
            </a:r>
            <a:r>
              <a:rPr lang="de-DE" sz="800" dirty="0">
                <a:latin typeface="Consolas" panose="020B0609020204030204" pitchFamily="49" charset="0"/>
                <a:cs typeface="Consolas" panose="020B0609020204030204" pitchFamily="49" charset="0"/>
              </a:rPr>
              <a:t>; stets rege ist sie bei leid.</a:t>
            </a:r>
          </a:p>
        </p:txBody>
      </p:sp>
    </p:spTree>
    <p:extLst>
      <p:ext uri="{BB962C8B-B14F-4D97-AF65-F5344CB8AC3E}">
        <p14:creationId xmlns:p14="http://schemas.microsoft.com/office/powerpoint/2010/main" val="225250704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Lösungen</a:t>
            </a:r>
            <a:r>
              <a:rPr lang="en-US" dirty="0" smtClean="0"/>
              <a:t> – Felder 1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105345" y="1124744"/>
            <a:ext cx="9003159" cy="4800600"/>
          </a:xfrm>
        </p:spPr>
        <p:txBody>
          <a:bodyPr/>
          <a:lstStyle/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zeile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[60];/* Feld der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Laenge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um Zeile aufnehmen zu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koennen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nicht initialisiert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int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zl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int c;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zl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((c=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())!=EOF)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if(c==10||c==12||c==13) { /*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Zeilenende 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erreicht alte Zeile auswerten*/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if((zl-1) &gt;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{/* neues Maximum gefunden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zl-1; </a:t>
            </a:r>
            <a:endParaRPr lang="de-DE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(i=0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i++)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(f[i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]);/* Ausgabe der neuen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Zeile 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zl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/*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Zaehler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fuer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einlesen der aktuellen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Zeile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loeschen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}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zeile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zl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++]=c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/* Zeichen in Puffer einlesen und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Zaehlen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erhoehen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("Die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laengste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Zeile war %d Zeichen lang\n",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/* Ausgabe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Maximum */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5120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FB41163-1BAE-4D0F-BC07-AD8498D210A6}" type="slidenum">
              <a:rPr lang="en-US" smtClean="0"/>
              <a:pPr/>
              <a:t>33</a:t>
            </a:fld>
            <a:endParaRPr lang="en-US" sz="1400" smtClean="0"/>
          </a:p>
        </p:txBody>
      </p:sp>
      <p:sp>
        <p:nvSpPr>
          <p:cNvPr id="51205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6982544" cy="304800"/>
          </a:xfrm>
          <a:noFill/>
        </p:spPr>
        <p:txBody>
          <a:bodyPr/>
          <a:lstStyle/>
          <a:p>
            <a:r>
              <a:rPr lang="de-DE" smtClean="0"/>
              <a:t>Imperative Programmierung - 8.Übung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5744184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Lösungen</a:t>
            </a:r>
            <a:r>
              <a:rPr lang="en-US" dirty="0" smtClean="0"/>
              <a:t> – Felder 1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105345" y="1124744"/>
            <a:ext cx="9003159" cy="4800600"/>
          </a:xfrm>
        </p:spPr>
        <p:txBody>
          <a:bodyPr/>
          <a:lstStyle/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de-DE" sz="1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ausgabe</a:t>
            </a:r>
            <a:r>
              <a:rPr lang="de-DE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(int </a:t>
            </a:r>
            <a:r>
              <a:rPr lang="de-DE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anz</a:t>
            </a:r>
            <a:r>
              <a:rPr lang="de-DE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f[]) </a:t>
            </a:r>
            <a:r>
              <a:rPr lang="de-DE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/* Funktion zur Ausgabe eines eindimensionalen Feldes */</a:t>
            </a:r>
            <a:endParaRPr lang="de-DE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int i;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(i=0; i &lt;=</a:t>
            </a:r>
            <a:r>
              <a:rPr lang="de-DE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anz</a:t>
            </a:r>
            <a:r>
              <a:rPr lang="de-DE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i++)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putchar(f[i]);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zeile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[60];/* Feld der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Laenge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um Zeile aufnehmen zu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koennen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nicht initialisiert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int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zl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int c;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zl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((c=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())!=EOF)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if(c==10||c==12||c==13) { /* Zeilenende erreicht alte Zeile auswerten*/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if((zl-1) &gt;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zl-1; /* neues Maximum gefunden 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ausgabe(</a:t>
            </a:r>
            <a:r>
              <a:rPr lang="de-DE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zeile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/* Ausgabe der neuen </a:t>
            </a:r>
            <a:r>
              <a:rPr lang="de-DE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Zeile mit Funktion 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   putchar('\n');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zl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/*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Zaehler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aktuelle Zeile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loeschen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}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zeile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zl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++]=c;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("Die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laengste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Zeile war %d Zeichen lang\n",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/* Ausgabe Maximum*/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5120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FB41163-1BAE-4D0F-BC07-AD8498D210A6}" type="slidenum">
              <a:rPr lang="en-US" smtClean="0"/>
              <a:pPr/>
              <a:t>34</a:t>
            </a:fld>
            <a:endParaRPr lang="en-US" sz="1400" smtClean="0"/>
          </a:p>
        </p:txBody>
      </p:sp>
      <p:sp>
        <p:nvSpPr>
          <p:cNvPr id="51205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6982544" cy="304800"/>
          </a:xfrm>
          <a:noFill/>
        </p:spPr>
        <p:txBody>
          <a:bodyPr/>
          <a:lstStyle/>
          <a:p>
            <a:r>
              <a:rPr lang="de-DE" smtClean="0"/>
              <a:t>Imperative Programmierung - 8.Übung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3002163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Lösungen</a:t>
            </a:r>
            <a:r>
              <a:rPr lang="en-US" dirty="0" smtClean="0"/>
              <a:t> – Felder 2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105345" y="1124744"/>
            <a:ext cx="9003159" cy="4800600"/>
          </a:xfrm>
        </p:spPr>
        <p:txBody>
          <a:bodyPr/>
          <a:lstStyle/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ausgabe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f[])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/* Ausgabe von Elemente bis Kodierung 0 auf aktueller Position */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int i;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(i=0; f[i]!=0; i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/* Ausgabe bis Kodierung 0 */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putchar(f[i]);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1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zeilen</a:t>
            </a:r>
            <a:r>
              <a:rPr lang="de-DE" sz="1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[30][60];/* Feld mit 30 Zeilen der </a:t>
            </a:r>
            <a:r>
              <a:rPr lang="de-DE" sz="1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Laenge</a:t>
            </a:r>
            <a:r>
              <a:rPr lang="de-DE" sz="1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60 Zeichen 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int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zl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i, j;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int c;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zl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Alle Zeilen in zweidimensionales Feld einlesen */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de-DE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((c=</a:t>
            </a:r>
            <a:r>
              <a:rPr lang="de-DE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de-DE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())!=EOF)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if(c==10||c==12||c==13) { /* Zeilenende erreicht alte Zeile auswerten 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de-DE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zeilen</a:t>
            </a:r>
            <a:r>
              <a:rPr lang="de-DE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DE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de-DE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de-DE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zl</a:t>
            </a:r>
            <a:r>
              <a:rPr lang="de-DE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]=0; /* Zeilenende ist 0 als Zeichen 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de-DE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de-DE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 /* neue Zeile  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de-DE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zl</a:t>
            </a:r>
            <a:r>
              <a:rPr lang="de-DE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/* </a:t>
            </a:r>
            <a:r>
              <a:rPr lang="de-DE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Zaehler</a:t>
            </a:r>
            <a:r>
              <a:rPr lang="de-DE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aktuelle Zeile </a:t>
            </a:r>
            <a:r>
              <a:rPr lang="de-DE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loeschen</a:t>
            </a:r>
            <a:r>
              <a:rPr lang="de-DE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} </a:t>
            </a:r>
            <a:r>
              <a:rPr lang="de-DE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de-DE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de-DE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zeilen</a:t>
            </a:r>
            <a:r>
              <a:rPr lang="de-DE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DE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de-DE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de-DE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zl</a:t>
            </a:r>
            <a:r>
              <a:rPr lang="de-DE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++]=c</a:t>
            </a:r>
            <a:r>
              <a:rPr lang="de-DE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/* Zeichen in aktuelle Zeile speichern */</a:t>
            </a:r>
            <a:endParaRPr lang="de-DE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Jetzt ausgeben des gesamten Textes 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Jetzt ausgeben des gesamten Textes mit Funktion ausgabe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de-DE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endParaRPr lang="de-DE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 /* main 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  <p:sp>
        <p:nvSpPr>
          <p:cNvPr id="5120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FB41163-1BAE-4D0F-BC07-AD8498D210A6}" type="slidenum">
              <a:rPr lang="en-US" smtClean="0"/>
              <a:pPr/>
              <a:t>35</a:t>
            </a:fld>
            <a:endParaRPr lang="en-US" sz="1400" smtClean="0"/>
          </a:p>
        </p:txBody>
      </p:sp>
      <p:sp>
        <p:nvSpPr>
          <p:cNvPr id="51205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6982544" cy="304800"/>
          </a:xfrm>
          <a:noFill/>
        </p:spPr>
        <p:txBody>
          <a:bodyPr/>
          <a:lstStyle/>
          <a:p>
            <a:r>
              <a:rPr lang="de-DE" smtClean="0"/>
              <a:t>Imperative Programmierung - 8.Übung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3804660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Lösungen</a:t>
            </a:r>
            <a:r>
              <a:rPr lang="en-US" dirty="0" smtClean="0"/>
              <a:t> – Felder 2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105345" y="1124744"/>
            <a:ext cx="9003159" cy="4800600"/>
          </a:xfrm>
        </p:spPr>
        <p:txBody>
          <a:bodyPr/>
          <a:lstStyle/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de-DE" sz="1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ausgabe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f[]) 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/* 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Ausgabe von Elemente bis Kodierung 0 auf aktueller 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(1D-Feld) 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int i;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(i=0; f[i]!=0; i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/* Ausgabe bis Kodierung 0 */</a:t>
            </a:r>
            <a:endParaRPr lang="de-DE" sz="1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putchar(f[i]);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zeilen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[30][60];/* Feld mit 30 Zeilen der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Laenge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60 Zeichen 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de-DE" sz="1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Jetzt ausgeben des gesamten Textes 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("Ausgabe des Textes aus dem Feld\n"); /* Ausgabe Zeichenweise*/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(j=0; j &lt;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/* Jede Zeile ausgeben */</a:t>
            </a:r>
            <a:endParaRPr lang="de-DE" sz="1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(i=0;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zeilen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[j][i]!=0; i++) /* solange nicht Ende der Zeile (Zeichen 0) 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putchar(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zeilen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[j][i</a:t>
            </a: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 /* Ausgabe des Zeichens */</a:t>
            </a:r>
            <a:endParaRPr lang="de-DE" sz="1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Jetzt ausgeben des gesamten Textes mit Funktion ausgabe 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("Ausgabe des Textes aus dem Feld mit Funktion ausgabe \n"); /* Ausgabe </a:t>
            </a: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 1-d-Funktion */</a:t>
            </a:r>
            <a:endParaRPr lang="de-DE" sz="1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(j=0; j &lt;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ausgabe(</a:t>
            </a:r>
            <a:r>
              <a:rPr lang="de-DE" sz="12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zeilen</a:t>
            </a: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[j]); /* Ausgabe 2D-Feld zeilenweise mit Funktion ausgabe */</a:t>
            </a:r>
            <a:endParaRPr lang="de-DE" sz="1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2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de-DE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120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FB41163-1BAE-4D0F-BC07-AD8498D210A6}" type="slidenum">
              <a:rPr lang="en-US" smtClean="0"/>
              <a:pPr/>
              <a:t>36</a:t>
            </a:fld>
            <a:endParaRPr lang="en-US" sz="1400" smtClean="0"/>
          </a:p>
        </p:txBody>
      </p:sp>
      <p:sp>
        <p:nvSpPr>
          <p:cNvPr id="51205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6982544" cy="304800"/>
          </a:xfrm>
          <a:noFill/>
        </p:spPr>
        <p:txBody>
          <a:bodyPr/>
          <a:lstStyle/>
          <a:p>
            <a:r>
              <a:rPr lang="de-DE" smtClean="0"/>
              <a:t>Imperative Programmierung - 8.Übung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1287006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Lösungen</a:t>
            </a:r>
            <a:r>
              <a:rPr lang="en-US" dirty="0" smtClean="0"/>
              <a:t> – Felder 3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105345" y="1124744"/>
            <a:ext cx="9003159" cy="4800600"/>
          </a:xfrm>
        </p:spPr>
        <p:txBody>
          <a:bodyPr/>
          <a:lstStyle/>
          <a:p>
            <a:pPr marL="400050" lvl="1" indent="0">
              <a:lnSpc>
                <a:spcPct val="80000"/>
              </a:lnSpc>
              <a:buNone/>
            </a:pPr>
            <a:r>
              <a:rPr lang="de-DE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zeilen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[30][60];/* Feld mit 30 Zeilen der </a:t>
            </a:r>
            <a:r>
              <a:rPr lang="de-DE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Laenge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60 Zeichen 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zl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i, j;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zl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((c=</a:t>
            </a:r>
            <a:r>
              <a:rPr lang="de-DE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())!=EOF)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Jetzt ausgeben des gesamten Textes 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Jetzt ausgeben des gesamten Textes mit Funktion ausgabe 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Jetzt Maximum bestimmen  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2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(j=0; j &lt;</a:t>
            </a:r>
            <a:r>
              <a:rPr lang="de-DE" sz="12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de-DE" sz="12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/* Jede Zeile 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sz="12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zl</a:t>
            </a: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sz="12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(i=0; </a:t>
            </a:r>
            <a:r>
              <a:rPr lang="de-DE" sz="12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zeilen</a:t>
            </a: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[j][i]!=0; i++) { /* solange nicht Ende der Zeile j erreicht 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de-DE" sz="12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zl</a:t>
            </a: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 /* </a:t>
            </a:r>
            <a:r>
              <a:rPr lang="de-DE" sz="12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Zaehle</a:t>
            </a: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Zeichen 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}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if(</a:t>
            </a:r>
            <a:r>
              <a:rPr lang="de-DE" sz="12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zl</a:t>
            </a: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de-DE" sz="12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2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zl</a:t>
            </a: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/* neues Maximum gefunden 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2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("Die </a:t>
            </a:r>
            <a:r>
              <a:rPr lang="de-DE" sz="12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laengste</a:t>
            </a: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Zeile war %d Zeichen lang\n", </a:t>
            </a:r>
            <a:r>
              <a:rPr lang="de-DE" sz="12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/* Ausgabe Maximum*/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2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("Das sind folgende Zeilen:\n"); </a:t>
            </a:r>
            <a:r>
              <a:rPr lang="de-DE" sz="12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Ausgabe der maximalen Zeilen 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2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(j=0; j &lt;</a:t>
            </a:r>
            <a:r>
              <a:rPr lang="de-DE" sz="12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de-DE" sz="12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{/* Jede Zeile </a:t>
            </a: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sz="12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zl</a:t>
            </a: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sz="12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(i=0; </a:t>
            </a:r>
            <a:r>
              <a:rPr lang="de-DE" sz="12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zeilen</a:t>
            </a: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[j][i]!=0; i++) { /* solange nicht Ende der Zeile 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de-DE" sz="12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zl</a:t>
            </a: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}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if(</a:t>
            </a:r>
            <a:r>
              <a:rPr lang="de-DE" sz="12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zl</a:t>
            </a: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de-DE" sz="12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de-DE" sz="12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ausgabe</a:t>
            </a: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zeilen</a:t>
            </a: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[j]);  </a:t>
            </a:r>
            <a:r>
              <a:rPr lang="de-DE" sz="12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('\n');}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 /*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20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FB41163-1BAE-4D0F-BC07-AD8498D210A6}" type="slidenum">
              <a:rPr lang="en-US" smtClean="0"/>
              <a:pPr/>
              <a:t>37</a:t>
            </a:fld>
            <a:endParaRPr lang="en-US" sz="1400" smtClean="0"/>
          </a:p>
        </p:txBody>
      </p:sp>
      <p:sp>
        <p:nvSpPr>
          <p:cNvPr id="51205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6982544" cy="304800"/>
          </a:xfrm>
          <a:noFill/>
        </p:spPr>
        <p:txBody>
          <a:bodyPr/>
          <a:lstStyle/>
          <a:p>
            <a:r>
              <a:rPr lang="de-DE" smtClean="0"/>
              <a:t>Imperative Programmierung - 8.Übung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3382362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Lösungen</a:t>
            </a:r>
            <a:r>
              <a:rPr lang="en-US" dirty="0" smtClean="0"/>
              <a:t> – Felder 4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105345" y="1124744"/>
            <a:ext cx="9003159" cy="4800600"/>
          </a:xfrm>
        </p:spPr>
        <p:txBody>
          <a:bodyPr/>
          <a:lstStyle/>
          <a:p>
            <a:pPr marL="400050" lvl="1" indent="0">
              <a:lnSpc>
                <a:spcPct val="80000"/>
              </a:lnSpc>
              <a:buNone/>
            </a:pPr>
            <a:endParaRPr lang="de-DE" sz="1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berechneTextLaenge (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f[])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(i=0; f[i]!=0; i++); /*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ueberlese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Zeichen bis \0 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isPalindrome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f[],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l){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(i=0; i&lt;=l/2; i++)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if(f[i]!=f[l-i-1])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de-DE" sz="1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(j=0; j &lt;</a:t>
            </a:r>
            <a:r>
              <a:rPr lang="de-DE" sz="1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de-DE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de-DE" sz="1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de-DE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 </a:t>
            </a:r>
            <a:r>
              <a:rPr lang="de-DE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berechneTextLaenge( </a:t>
            </a:r>
            <a:r>
              <a:rPr lang="de-DE" sz="1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zeilen</a:t>
            </a:r>
            <a:r>
              <a:rPr lang="de-DE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[j]);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de-DE" sz="1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isPalindrome</a:t>
            </a:r>
            <a:r>
              <a:rPr lang="de-DE" sz="1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zeilen</a:t>
            </a:r>
            <a:r>
              <a:rPr lang="de-DE" sz="1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</a:t>
            </a:r>
            <a:r>
              <a:rPr lang="de-DE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l))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ausgabe</a:t>
            </a:r>
            <a:r>
              <a:rPr lang="de-DE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e-DE" sz="1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zeilen</a:t>
            </a:r>
            <a:r>
              <a:rPr lang="de-DE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[j]);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de-DE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de-DE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endParaRPr lang="de-DE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endParaRPr lang="de-DE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 /*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20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FB41163-1BAE-4D0F-BC07-AD8498D210A6}" type="slidenum">
              <a:rPr lang="en-US" smtClean="0"/>
              <a:pPr/>
              <a:t>38</a:t>
            </a:fld>
            <a:endParaRPr lang="en-US" sz="1400" smtClean="0"/>
          </a:p>
        </p:txBody>
      </p:sp>
      <p:sp>
        <p:nvSpPr>
          <p:cNvPr id="51205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6982544" cy="304800"/>
          </a:xfrm>
          <a:noFill/>
        </p:spPr>
        <p:txBody>
          <a:bodyPr/>
          <a:lstStyle/>
          <a:p>
            <a:r>
              <a:rPr lang="de-DE" smtClean="0"/>
              <a:t>Imperative Programmierung - 8.Übung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970055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Zeitmessungen</a:t>
            </a:r>
            <a:endParaRPr lang="en-US" dirty="0" smtClean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105345" y="1124744"/>
            <a:ext cx="9003159" cy="4800600"/>
          </a:xfrm>
        </p:spPr>
        <p:txBody>
          <a:bodyPr/>
          <a:lstStyle/>
          <a:p>
            <a:pPr marL="400050" lvl="1" indent="0">
              <a:lnSpc>
                <a:spcPct val="80000"/>
              </a:lnSpc>
              <a:buNone/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Übung war Nachfrage zur Zeitmessung im Programm: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time.h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clock_t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anf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total;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gzeit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anf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clock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/* 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Anfangszeit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Algorithmus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zu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Zeit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gemessen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werden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total= clock()-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anf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/* 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Zeitdifferenz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clocks */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gzeit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1.0* total/CLOCKS_PER_SEC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/*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mrechnung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Sekunden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("Das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dauerte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%d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Zyklen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das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%.1f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Sekunden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\n", total,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gzeit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20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FB41163-1BAE-4D0F-BC07-AD8498D210A6}" type="slidenum">
              <a:rPr lang="en-US" smtClean="0"/>
              <a:pPr/>
              <a:t>39</a:t>
            </a:fld>
            <a:endParaRPr lang="en-US" sz="1400" smtClean="0"/>
          </a:p>
        </p:txBody>
      </p:sp>
      <p:sp>
        <p:nvSpPr>
          <p:cNvPr id="51205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6982544" cy="304800"/>
          </a:xfrm>
          <a:noFill/>
        </p:spPr>
        <p:txBody>
          <a:bodyPr/>
          <a:lstStyle/>
          <a:p>
            <a:r>
              <a:rPr lang="de-DE" smtClean="0"/>
              <a:t>Imperative Programmierung - 8.Übung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4307516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- 8.Übung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4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1</a:t>
            </a:r>
            <a:r>
              <a:rPr lang="de-DE" sz="3600" dirty="0" smtClean="0"/>
              <a:t> Rekursive Funktionen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107504" y="1102579"/>
            <a:ext cx="9036496" cy="538609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57200" indent="-457200"/>
            <a:r>
              <a:rPr lang="de-DE" sz="1800" dirty="0" smtClean="0">
                <a:latin typeface="+mn-lt"/>
                <a:cs typeface="Courier New" panose="02070309020205020404" pitchFamily="49" charset="0"/>
              </a:rPr>
              <a:t>Ein rekursive Funktion in der Programmierung ist eine Funktion, die  sich </a:t>
            </a:r>
          </a:p>
          <a:p>
            <a:pPr marL="457200" indent="-457200"/>
            <a:r>
              <a:rPr lang="de-DE" sz="1800" dirty="0" smtClean="0">
                <a:latin typeface="+mn-lt"/>
                <a:cs typeface="Courier New" panose="02070309020205020404" pitchFamily="49" charset="0"/>
              </a:rPr>
              <a:t>während der Abarbeitung selber aufruft. Sie führt nur dann zum Ziel, wenn es</a:t>
            </a:r>
          </a:p>
          <a:p>
            <a:pPr marL="457200" indent="-457200"/>
            <a:r>
              <a:rPr lang="de-DE" sz="1800" dirty="0" smtClean="0">
                <a:latin typeface="+mn-lt"/>
                <a:cs typeface="Courier New" panose="02070309020205020404" pitchFamily="49" charset="0"/>
              </a:rPr>
              <a:t>eine wohldefinierte Abbruchbedingung gibt.</a:t>
            </a:r>
          </a:p>
          <a:p>
            <a:pPr marL="457200" indent="-457200"/>
            <a:endParaRPr lang="de-DE" sz="800" i="1" dirty="0" smtClean="0">
              <a:latin typeface="+mn-lt"/>
              <a:cs typeface="Courier New" panose="02070309020205020404" pitchFamily="49" charset="0"/>
            </a:endParaRPr>
          </a:p>
          <a:p>
            <a:pPr marL="457200" indent="-457200"/>
            <a:r>
              <a:rPr lang="de-DE" sz="1800" i="1" dirty="0" smtClean="0">
                <a:latin typeface="+mn-lt"/>
                <a:cs typeface="Courier New" panose="02070309020205020404" pitchFamily="49" charset="0"/>
              </a:rPr>
              <a:t>Beispiel 1 – Berechnung der Fakultät - 2 Lösungswege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600" i="1" dirty="0" smtClean="0">
                <a:latin typeface="+mn-lt"/>
                <a:cs typeface="Courier New" panose="02070309020205020404" pitchFamily="49" charset="0"/>
              </a:rPr>
              <a:t>N! – Multipliziere alle Zahlen von 1 bis N miteinander – (Iteration)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600" i="1" dirty="0" smtClean="0">
                <a:latin typeface="+mn-lt"/>
                <a:cs typeface="Courier New" panose="02070309020205020404" pitchFamily="49" charset="0"/>
              </a:rPr>
              <a:t>N! = N * (N-1)! – Wenn die Fakultät von N-1 bekannt, multipliziere diese mit N (Rekursion)</a:t>
            </a:r>
          </a:p>
          <a:p>
            <a:pPr marL="457200" indent="-457200"/>
            <a:endParaRPr lang="de-DE" sz="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de-DE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 </a:t>
            </a:r>
            <a:r>
              <a:rPr lang="de-DE" sz="14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faki</a:t>
            </a:r>
            <a:r>
              <a:rPr lang="de-DE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 int z) { /* Berechnung mit iterativer </a:t>
            </a:r>
            <a:r>
              <a:rPr lang="de-DE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Loesung</a:t>
            </a:r>
            <a:r>
              <a:rPr lang="de-DE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marL="457200" indent="-457200"/>
            <a:r>
              <a:rPr lang="de-DE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int i, </a:t>
            </a:r>
            <a:r>
              <a:rPr lang="de-DE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erg</a:t>
            </a:r>
            <a:r>
              <a:rPr lang="de-DE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457200" indent="-457200"/>
            <a:r>
              <a:rPr lang="de-DE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(i=1; i&lt;=z; i++) /* Multipliziere die Zahlen von 1 bis Z */</a:t>
            </a:r>
          </a:p>
          <a:p>
            <a:pPr marL="457200" indent="-457200"/>
            <a:r>
              <a:rPr lang="de-DE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de-DE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erg</a:t>
            </a:r>
            <a:r>
              <a:rPr lang="de-DE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erg</a:t>
            </a:r>
            <a:r>
              <a:rPr lang="de-DE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*i;</a:t>
            </a:r>
          </a:p>
          <a:p>
            <a:pPr marL="457200" indent="-457200"/>
            <a:r>
              <a:rPr lang="de-DE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erg</a:t>
            </a:r>
            <a:r>
              <a:rPr lang="de-DE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indent="-457200"/>
            <a:r>
              <a:rPr lang="de-DE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57200" indent="-457200"/>
            <a:r>
              <a:rPr lang="de-DE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int  </a:t>
            </a:r>
            <a:r>
              <a:rPr lang="de-DE" sz="14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fakr</a:t>
            </a:r>
            <a:r>
              <a:rPr lang="de-DE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e-DE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int z) </a:t>
            </a:r>
            <a:r>
              <a:rPr lang="de-DE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 /* </a:t>
            </a:r>
            <a:r>
              <a:rPr lang="de-DE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de-DE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erechnung mit rekursiver </a:t>
            </a:r>
            <a:r>
              <a:rPr lang="de-DE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Loesung</a:t>
            </a:r>
            <a:r>
              <a:rPr lang="de-DE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de-DE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erg</a:t>
            </a:r>
            <a:r>
              <a:rPr lang="de-DE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(z == 0) </a:t>
            </a:r>
            <a:r>
              <a:rPr lang="de-DE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erg</a:t>
            </a:r>
            <a:r>
              <a:rPr lang="de-DE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1; /* Abbruchbedingung 0! ist 1 */</a:t>
            </a:r>
          </a:p>
          <a:p>
            <a:pPr marL="457200" indent="-457200"/>
            <a:r>
              <a:rPr lang="de-DE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de-DE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erg</a:t>
            </a:r>
            <a:r>
              <a:rPr lang="de-DE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 z * </a:t>
            </a:r>
            <a:r>
              <a:rPr lang="de-DE" sz="14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fakr</a:t>
            </a:r>
            <a:r>
              <a:rPr lang="de-DE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 z-1); /* Multipliziere Z mit Ergebnis der Berechnung */</a:t>
            </a:r>
            <a:endParaRPr lang="de-DE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erg</a:t>
            </a:r>
            <a:r>
              <a:rPr lang="de-DE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indent="-457200"/>
            <a:r>
              <a:rPr lang="de-DE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nl-NL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nl-NL" sz="1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nl-NL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 </a:t>
            </a:r>
            <a:r>
              <a:rPr lang="nl-NL" sz="14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fakro</a:t>
            </a:r>
            <a:r>
              <a:rPr lang="nl-NL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nl-NL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int z) </a:t>
            </a:r>
            <a:r>
              <a:rPr lang="nl-NL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 /* Berechnung mit rekursiver Lösung – optimiert */</a:t>
            </a:r>
            <a:endParaRPr lang="nl-NL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nl-NL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if </a:t>
            </a:r>
            <a:r>
              <a:rPr lang="nl-NL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(z </a:t>
            </a:r>
            <a:r>
              <a:rPr lang="nl-NL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&lt;= </a:t>
            </a:r>
            <a:r>
              <a:rPr lang="nl-NL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0) </a:t>
            </a:r>
            <a:r>
              <a:rPr lang="nl-NL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1; /* keine unendliche Schleife bei negativen Zahlen */</a:t>
            </a:r>
            <a:endParaRPr lang="nl-NL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nl-NL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    else </a:t>
            </a:r>
            <a:r>
              <a:rPr lang="nl-NL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z * </a:t>
            </a:r>
            <a:r>
              <a:rPr lang="nl-NL" sz="14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fakro</a:t>
            </a:r>
            <a:r>
              <a:rPr lang="nl-NL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(z-1); /* rekursive Berechnung bei return*/</a:t>
            </a:r>
            <a:endParaRPr lang="nl-NL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nl-NL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792097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- 8.Übung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5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1</a:t>
            </a:r>
            <a:r>
              <a:rPr lang="de-DE" sz="3600" dirty="0" smtClean="0"/>
              <a:t> </a:t>
            </a:r>
            <a:r>
              <a:rPr lang="de-DE" sz="3600" dirty="0"/>
              <a:t>Rekursive Funktionen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72978" y="1124744"/>
            <a:ext cx="8884096" cy="295465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57200" indent="-457200"/>
            <a:r>
              <a:rPr lang="de-DE" sz="1800" dirty="0" smtClean="0">
                <a:latin typeface="+mn-lt"/>
                <a:cs typeface="Courier New" panose="02070309020205020404" pitchFamily="49" charset="0"/>
              </a:rPr>
              <a:t>Nutzung und Darstellung des Aufrufes</a:t>
            </a:r>
            <a:endParaRPr lang="de-DE" sz="1800" b="1" dirty="0">
              <a:latin typeface="+mn-lt"/>
              <a:cs typeface="Courier New" panose="02070309020205020404" pitchFamily="49" charset="0"/>
            </a:endParaRPr>
          </a:p>
          <a:p>
            <a:pPr marL="457200" indent="-457200"/>
            <a:r>
              <a:rPr lang="de-DE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int  </a:t>
            </a:r>
            <a:r>
              <a:rPr lang="de-DE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fak( </a:t>
            </a:r>
            <a:r>
              <a:rPr lang="de-DE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int z) </a:t>
            </a:r>
            <a:r>
              <a:rPr lang="de-DE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57200" indent="-457200"/>
            <a:r>
              <a:rPr lang="de-DE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de-DE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(z == 0) </a:t>
            </a:r>
            <a:r>
              <a:rPr lang="de-DE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1;</a:t>
            </a:r>
          </a:p>
          <a:p>
            <a:pPr marL="457200" indent="-457200"/>
            <a:r>
              <a:rPr lang="de-DE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de-DE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de-DE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z * </a:t>
            </a:r>
            <a:r>
              <a:rPr lang="de-DE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fak(z-1</a:t>
            </a:r>
            <a:r>
              <a:rPr lang="de-DE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indent="-457200"/>
            <a:r>
              <a:rPr lang="de-DE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int main</a:t>
            </a:r>
            <a:r>
              <a:rPr lang="de-DE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457200" indent="-457200"/>
            <a:r>
              <a:rPr lang="de-DE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de-DE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n, zahl;</a:t>
            </a:r>
          </a:p>
          <a:p>
            <a:pPr marL="457200" indent="-457200"/>
            <a:r>
              <a:rPr lang="de-DE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n = fak(4);</a:t>
            </a:r>
          </a:p>
          <a:p>
            <a:pPr marL="457200" indent="-457200"/>
            <a:r>
              <a:rPr lang="de-DE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57200" indent="-457200"/>
            <a:endParaRPr lang="de-DE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de-DE" sz="1400" dirty="0" smtClean="0">
                <a:latin typeface="+mn-lt"/>
                <a:cs typeface="Courier New" panose="02070309020205020404" pitchFamily="49" charset="0"/>
              </a:rPr>
              <a:t>In main –</a:t>
            </a:r>
          </a:p>
          <a:p>
            <a:pPr marL="457200" indent="-457200"/>
            <a:r>
              <a:rPr lang="de-DE" sz="14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de-DE" sz="1400" dirty="0" smtClean="0">
                <a:latin typeface="+mn-lt"/>
                <a:cs typeface="Courier New" panose="02070309020205020404" pitchFamily="49" charset="0"/>
              </a:rPr>
              <a:t> Berechnung eines Ausdruckes zur Bestimmung des Wertes der Variablen n.</a:t>
            </a:r>
          </a:p>
          <a:p>
            <a:pPr marL="457200" indent="-457200"/>
            <a:r>
              <a:rPr lang="de-DE" sz="1400" dirty="0" smtClean="0">
                <a:latin typeface="+mn-lt"/>
                <a:cs typeface="Courier New" panose="02070309020205020404" pitchFamily="49" charset="0"/>
              </a:rPr>
              <a:t>  Bei Berechnung des Ausdruckes Aufruf einer Funktion fak mit einem Parameter!</a:t>
            </a:r>
            <a:endParaRPr lang="de-DE" sz="14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6618" y="4365104"/>
            <a:ext cx="152638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fak(4)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4 ist != 0</a:t>
            </a:r>
          </a:p>
          <a:p>
            <a:r>
              <a:rPr lang="de-DE" sz="1400" dirty="0"/>
              <a:t> </a:t>
            </a:r>
            <a:r>
              <a:rPr lang="de-DE" sz="1400" dirty="0" err="1" smtClean="0"/>
              <a:t>return</a:t>
            </a:r>
            <a:r>
              <a:rPr lang="de-DE" sz="1400" dirty="0" smtClean="0"/>
              <a:t> 4 * fak(3);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145579218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- 8.Übung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6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3 Rekursive Funktionen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107504" y="908720"/>
            <a:ext cx="8884096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57200" indent="-457200"/>
            <a:r>
              <a:rPr lang="de-DE" sz="1800" dirty="0" smtClean="0">
                <a:latin typeface="+mn-lt"/>
                <a:cs typeface="Courier New" panose="02070309020205020404" pitchFamily="49" charset="0"/>
              </a:rPr>
              <a:t>Darstellung des Aufrufes</a:t>
            </a:r>
            <a:endParaRPr lang="de-DE" sz="1800" b="1" dirty="0">
              <a:latin typeface="+mn-lt"/>
              <a:cs typeface="Courier New" panose="02070309020205020404" pitchFamily="49" charset="0"/>
            </a:endParaRPr>
          </a:p>
          <a:p>
            <a:pPr marL="457200" indent="-457200"/>
            <a:endParaRPr lang="de-DE" sz="14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556792"/>
            <a:ext cx="1043876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main()</a:t>
            </a:r>
          </a:p>
          <a:p>
            <a:r>
              <a:rPr lang="de-DE" sz="1400" dirty="0" smtClean="0"/>
              <a:t> n = fak(4);</a:t>
            </a:r>
          </a:p>
        </p:txBody>
      </p:sp>
      <p:cxnSp>
        <p:nvCxnSpPr>
          <p:cNvPr id="4" name="Elbow Connector 3"/>
          <p:cNvCxnSpPr>
            <a:stCxn id="11" idx="2"/>
          </p:cNvCxnSpPr>
          <p:nvPr/>
        </p:nvCxnSpPr>
        <p:spPr bwMode="auto">
          <a:xfrm rot="16200000" flipH="1">
            <a:off x="652555" y="2056899"/>
            <a:ext cx="268868" cy="315094"/>
          </a:xfrm>
          <a:prstGeom prst="bentConnector2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49419904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- 8.Übung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7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3 Rekursive Funktionen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107504" y="908720"/>
            <a:ext cx="8884096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57200" indent="-457200"/>
            <a:r>
              <a:rPr lang="de-DE" sz="1800" dirty="0" smtClean="0">
                <a:latin typeface="+mn-lt"/>
                <a:cs typeface="Courier New" panose="02070309020205020404" pitchFamily="49" charset="0"/>
              </a:rPr>
              <a:t>Darstellung des Aufrufes</a:t>
            </a:r>
            <a:endParaRPr lang="de-DE" sz="1800" b="1" dirty="0">
              <a:latin typeface="+mn-lt"/>
              <a:cs typeface="Courier New" panose="02070309020205020404" pitchFamily="49" charset="0"/>
            </a:endParaRPr>
          </a:p>
          <a:p>
            <a:pPr marL="457200" indent="-457200"/>
            <a:endParaRPr lang="de-DE" sz="14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4536" y="2204864"/>
            <a:ext cx="152638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fak(4)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4 ist != 0</a:t>
            </a:r>
          </a:p>
          <a:p>
            <a:r>
              <a:rPr lang="de-DE" sz="1400" dirty="0"/>
              <a:t> </a:t>
            </a:r>
            <a:r>
              <a:rPr lang="de-DE" sz="1400" dirty="0" err="1" smtClean="0"/>
              <a:t>return</a:t>
            </a:r>
            <a:r>
              <a:rPr lang="de-DE" sz="1400" dirty="0" smtClean="0"/>
              <a:t> 4 * fak(3);</a:t>
            </a:r>
            <a:endParaRPr lang="de-DE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7504" y="1556792"/>
            <a:ext cx="1043876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main()</a:t>
            </a:r>
          </a:p>
          <a:p>
            <a:r>
              <a:rPr lang="de-DE" sz="1400" dirty="0" smtClean="0"/>
              <a:t> n = fak(4);</a:t>
            </a:r>
          </a:p>
        </p:txBody>
      </p:sp>
      <p:cxnSp>
        <p:nvCxnSpPr>
          <p:cNvPr id="4" name="Elbow Connector 3"/>
          <p:cNvCxnSpPr>
            <a:stCxn id="11" idx="2"/>
          </p:cNvCxnSpPr>
          <p:nvPr/>
        </p:nvCxnSpPr>
        <p:spPr bwMode="auto">
          <a:xfrm rot="16200000" flipH="1">
            <a:off x="652555" y="2056899"/>
            <a:ext cx="268868" cy="315094"/>
          </a:xfrm>
          <a:prstGeom prst="bentConnector2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88420903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- 8.Übung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8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3 Rekursive Funktionen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107504" y="908720"/>
            <a:ext cx="8884096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57200" indent="-457200"/>
            <a:r>
              <a:rPr lang="de-DE" sz="1800" dirty="0" smtClean="0">
                <a:latin typeface="+mn-lt"/>
                <a:cs typeface="Courier New" panose="02070309020205020404" pitchFamily="49" charset="0"/>
              </a:rPr>
              <a:t>Darstellung des Aufrufes</a:t>
            </a:r>
            <a:endParaRPr lang="de-DE" sz="1800" b="1" dirty="0">
              <a:latin typeface="+mn-lt"/>
              <a:cs typeface="Courier New" panose="02070309020205020404" pitchFamily="49" charset="0"/>
            </a:endParaRPr>
          </a:p>
          <a:p>
            <a:pPr marL="457200" indent="-457200"/>
            <a:endParaRPr lang="de-DE" sz="14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4536" y="2204864"/>
            <a:ext cx="152638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fak(4)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4 ist != 0</a:t>
            </a:r>
          </a:p>
          <a:p>
            <a:r>
              <a:rPr lang="de-DE" sz="1400" dirty="0"/>
              <a:t> </a:t>
            </a:r>
            <a:r>
              <a:rPr lang="de-DE" sz="1400" dirty="0" err="1" smtClean="0"/>
              <a:t>return</a:t>
            </a:r>
            <a:r>
              <a:rPr lang="de-DE" sz="1400" dirty="0" smtClean="0"/>
              <a:t> 4 * fak(3);</a:t>
            </a:r>
            <a:endParaRPr lang="de-D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3096361"/>
            <a:ext cx="152638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fak(3)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3 ist != 0</a:t>
            </a:r>
          </a:p>
          <a:p>
            <a:r>
              <a:rPr lang="de-DE" sz="1400" dirty="0"/>
              <a:t> </a:t>
            </a:r>
            <a:r>
              <a:rPr lang="de-DE" sz="1400" dirty="0" err="1" smtClean="0"/>
              <a:t>return</a:t>
            </a:r>
            <a:r>
              <a:rPr lang="de-DE" sz="1400" dirty="0" smtClean="0"/>
              <a:t> 3 * fak(2);</a:t>
            </a:r>
            <a:endParaRPr lang="de-DE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7504" y="1556792"/>
            <a:ext cx="1043876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main()</a:t>
            </a:r>
          </a:p>
          <a:p>
            <a:r>
              <a:rPr lang="de-DE" sz="1400" dirty="0" smtClean="0"/>
              <a:t> n = fak(4);</a:t>
            </a:r>
          </a:p>
        </p:txBody>
      </p:sp>
      <p:cxnSp>
        <p:nvCxnSpPr>
          <p:cNvPr id="4" name="Elbow Connector 3"/>
          <p:cNvCxnSpPr>
            <a:stCxn id="11" idx="2"/>
          </p:cNvCxnSpPr>
          <p:nvPr/>
        </p:nvCxnSpPr>
        <p:spPr bwMode="auto">
          <a:xfrm rot="16200000" flipH="1">
            <a:off x="652555" y="2056899"/>
            <a:ext cx="268868" cy="315094"/>
          </a:xfrm>
          <a:prstGeom prst="bentConnector2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4" name="Elbow Connector 23"/>
          <p:cNvCxnSpPr/>
          <p:nvPr/>
        </p:nvCxnSpPr>
        <p:spPr bwMode="auto">
          <a:xfrm>
            <a:off x="1907704" y="2943528"/>
            <a:ext cx="432048" cy="34145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75658990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- 8.Übung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9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3 Rekursive Funktionen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107504" y="908720"/>
            <a:ext cx="8884096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57200" indent="-457200"/>
            <a:r>
              <a:rPr lang="de-DE" sz="1800" dirty="0" smtClean="0">
                <a:latin typeface="+mn-lt"/>
                <a:cs typeface="Courier New" panose="02070309020205020404" pitchFamily="49" charset="0"/>
              </a:rPr>
              <a:t>Darstellung des Aufrufes</a:t>
            </a:r>
            <a:endParaRPr lang="de-DE" sz="1800" b="1" dirty="0">
              <a:latin typeface="+mn-lt"/>
              <a:cs typeface="Courier New" panose="02070309020205020404" pitchFamily="49" charset="0"/>
            </a:endParaRPr>
          </a:p>
          <a:p>
            <a:pPr marL="457200" indent="-457200"/>
            <a:endParaRPr lang="de-DE" sz="14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4536" y="2204864"/>
            <a:ext cx="152638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fak(4)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4 ist != 0</a:t>
            </a:r>
          </a:p>
          <a:p>
            <a:r>
              <a:rPr lang="de-DE" sz="1400" dirty="0"/>
              <a:t> </a:t>
            </a:r>
            <a:r>
              <a:rPr lang="de-DE" sz="1400" dirty="0" err="1" smtClean="0"/>
              <a:t>return</a:t>
            </a:r>
            <a:r>
              <a:rPr lang="de-DE" sz="1400" dirty="0" smtClean="0"/>
              <a:t> 4 * fak(3);</a:t>
            </a:r>
            <a:endParaRPr lang="de-D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3096361"/>
            <a:ext cx="152638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fak(3)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3 ist != 0</a:t>
            </a:r>
          </a:p>
          <a:p>
            <a:r>
              <a:rPr lang="de-DE" sz="1400" dirty="0"/>
              <a:t> </a:t>
            </a:r>
            <a:r>
              <a:rPr lang="de-DE" sz="1400" dirty="0" err="1" smtClean="0"/>
              <a:t>return</a:t>
            </a:r>
            <a:r>
              <a:rPr lang="de-DE" sz="1400" dirty="0" smtClean="0"/>
              <a:t> 3 * fak(2);</a:t>
            </a:r>
            <a:endParaRPr lang="de-D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721435" y="3969459"/>
            <a:ext cx="152638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fak(2)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2 ist != 0</a:t>
            </a:r>
          </a:p>
          <a:p>
            <a:r>
              <a:rPr lang="de-DE" sz="1400" dirty="0"/>
              <a:t> </a:t>
            </a:r>
            <a:r>
              <a:rPr lang="de-DE" sz="1400" dirty="0" err="1" smtClean="0"/>
              <a:t>return</a:t>
            </a:r>
            <a:r>
              <a:rPr lang="de-DE" sz="1400" dirty="0" smtClean="0"/>
              <a:t> 2 * fak(1);</a:t>
            </a:r>
            <a:endParaRPr lang="de-DE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7504" y="1556792"/>
            <a:ext cx="1043876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main()</a:t>
            </a:r>
          </a:p>
          <a:p>
            <a:r>
              <a:rPr lang="de-DE" sz="1400" dirty="0" smtClean="0"/>
              <a:t> n = fak(4);</a:t>
            </a:r>
          </a:p>
        </p:txBody>
      </p:sp>
      <p:cxnSp>
        <p:nvCxnSpPr>
          <p:cNvPr id="4" name="Elbow Connector 3"/>
          <p:cNvCxnSpPr>
            <a:stCxn id="11" idx="2"/>
          </p:cNvCxnSpPr>
          <p:nvPr/>
        </p:nvCxnSpPr>
        <p:spPr bwMode="auto">
          <a:xfrm rot="16200000" flipH="1">
            <a:off x="652555" y="2056899"/>
            <a:ext cx="268868" cy="315094"/>
          </a:xfrm>
          <a:prstGeom prst="bentConnector2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4" name="Elbow Connector 23"/>
          <p:cNvCxnSpPr/>
          <p:nvPr/>
        </p:nvCxnSpPr>
        <p:spPr bwMode="auto">
          <a:xfrm>
            <a:off x="1907704" y="2943528"/>
            <a:ext cx="432048" cy="34145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6" name="Elbow Connector 25"/>
          <p:cNvCxnSpPr/>
          <p:nvPr/>
        </p:nvCxnSpPr>
        <p:spPr bwMode="auto">
          <a:xfrm rot="16200000" flipH="1">
            <a:off x="3429454" y="3811912"/>
            <a:ext cx="268868" cy="315094"/>
          </a:xfrm>
          <a:prstGeom prst="bentConnector2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60564787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rn">
  <a:themeElements>
    <a:clrScheme name="">
      <a:dk1>
        <a:srgbClr val="000000"/>
      </a:dk1>
      <a:lt1>
        <a:srgbClr val="FFFF99"/>
      </a:lt1>
      <a:dk2>
        <a:srgbClr val="616161"/>
      </a:dk2>
      <a:lt2>
        <a:srgbClr val="FFFFCC"/>
      </a:lt2>
      <a:accent1>
        <a:srgbClr val="009999"/>
      </a:accent1>
      <a:accent2>
        <a:srgbClr val="FF9933"/>
      </a:accent2>
      <a:accent3>
        <a:srgbClr val="FFFFCA"/>
      </a:accent3>
      <a:accent4>
        <a:srgbClr val="000000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Moder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ern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r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rn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W:\OFFICE97\Vorlagen\Designs\MODERN.POT</Template>
  <TotalTime>0</TotalTime>
  <Words>3871</Words>
  <Application>Microsoft Office PowerPoint</Application>
  <PresentationFormat>Bildschirmpräsentation (4:3)</PresentationFormat>
  <Paragraphs>957</Paragraphs>
  <Slides>39</Slides>
  <Notes>11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5" baseType="lpstr">
      <vt:lpstr>Arial</vt:lpstr>
      <vt:lpstr>Consolas</vt:lpstr>
      <vt:lpstr>Courier New</vt:lpstr>
      <vt:lpstr>Times</vt:lpstr>
      <vt:lpstr>Times New Roman</vt:lpstr>
      <vt:lpstr>Modern</vt:lpstr>
      <vt:lpstr>8. Übung </vt:lpstr>
      <vt:lpstr>1. Funktionen</vt:lpstr>
      <vt:lpstr>1 Rekursive Funktionen</vt:lpstr>
      <vt:lpstr>1 Rekursive Funktionen</vt:lpstr>
      <vt:lpstr>1 Rekursive Funktionen</vt:lpstr>
      <vt:lpstr>3 Rekursive Funktionen</vt:lpstr>
      <vt:lpstr>3 Rekursive Funktionen</vt:lpstr>
      <vt:lpstr>3 Rekursive Funktionen</vt:lpstr>
      <vt:lpstr>3 Rekursive Funktionen</vt:lpstr>
      <vt:lpstr>3 Rekursive Funktionen</vt:lpstr>
      <vt:lpstr>3 Rekursive Funktionen</vt:lpstr>
      <vt:lpstr>3 Rekursive Funktionen</vt:lpstr>
      <vt:lpstr>3 Rekursive Funktionen</vt:lpstr>
      <vt:lpstr>3 Rekursive Funktionen</vt:lpstr>
      <vt:lpstr>3 Rekursive Funktionen</vt:lpstr>
      <vt:lpstr>3 Rekursive Funktionen</vt:lpstr>
      <vt:lpstr>3 Rekursive Funktionen</vt:lpstr>
      <vt:lpstr>1 Rekursive Funktionen</vt:lpstr>
      <vt:lpstr>1 Rekursive Funktionen</vt:lpstr>
      <vt:lpstr>1 Rekursive Funktionen</vt:lpstr>
      <vt:lpstr>1 Rekursive Funktionen</vt:lpstr>
      <vt:lpstr>2. Felder</vt:lpstr>
      <vt:lpstr>2. Felder</vt:lpstr>
      <vt:lpstr>2. Felder und Funktionen</vt:lpstr>
      <vt:lpstr>2. Felder und Funktionen </vt:lpstr>
      <vt:lpstr>2. Felder und Funktionen </vt:lpstr>
      <vt:lpstr>2. Felder und Funktionen-Vorsicht Fehler </vt:lpstr>
      <vt:lpstr>2. Felder und Funktionen-Vorsicht Fehler </vt:lpstr>
      <vt:lpstr> 3. Aufgabe zu rekursive Funktionen</vt:lpstr>
      <vt:lpstr>4. Lösung zu rekursive Funktionen</vt:lpstr>
      <vt:lpstr>3. Erklärung Palindrom</vt:lpstr>
      <vt:lpstr>3. Aufgabe Felder</vt:lpstr>
      <vt:lpstr>6. Lösungen – Felder 1</vt:lpstr>
      <vt:lpstr>6. Lösungen – Felder 1</vt:lpstr>
      <vt:lpstr>6. Lösungen – Felder 2</vt:lpstr>
      <vt:lpstr>6. Lösungen – Felder 2</vt:lpstr>
      <vt:lpstr>6. Lösungen – Felder 3</vt:lpstr>
      <vt:lpstr>6. Lösungen – Felder 4</vt:lpstr>
      <vt:lpstr>6. Zeitmessungen</vt:lpstr>
    </vt:vector>
  </TitlesOfParts>
  <Company>FBIN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Übung Imperative Programmierung</dc:title>
  <dc:creator>karstens</dc:creator>
  <cp:lastModifiedBy>Bernd</cp:lastModifiedBy>
  <cp:revision>374</cp:revision>
  <cp:lastPrinted>2017-11-27T16:22:51Z</cp:lastPrinted>
  <dcterms:created xsi:type="dcterms:W3CDTF">2002-03-21T15:48:13Z</dcterms:created>
  <dcterms:modified xsi:type="dcterms:W3CDTF">2019-12-04T09:33:35Z</dcterms:modified>
</cp:coreProperties>
</file>