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9"/>
  </p:notesMasterIdLst>
  <p:sldIdLst>
    <p:sldId id="256" r:id="rId2"/>
    <p:sldId id="258" r:id="rId3"/>
    <p:sldId id="259"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77356"/>
  </p:normalViewPr>
  <p:slideViewPr>
    <p:cSldViewPr snapToGrid="0" snapToObjects="1">
      <p:cViewPr varScale="1">
        <p:scale>
          <a:sx n="86" d="100"/>
          <a:sy n="86" d="100"/>
        </p:scale>
        <p:origin x="14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621AA-5691-4CF1-9D40-B7DDDE28B4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97FD947-BA89-4C73-9D42-32B0DB2F4E97}">
      <dgm:prSet/>
      <dgm:spPr/>
      <dgm:t>
        <a:bodyPr/>
        <a:lstStyle/>
        <a:p>
          <a:pPr>
            <a:lnSpc>
              <a:spcPct val="100000"/>
            </a:lnSpc>
          </a:pPr>
          <a:r>
            <a:rPr lang="en-US" dirty="0"/>
            <a:t>Used the “Data Collisions.csv” sample file from IBM Watson that was for Seattle, WA. </a:t>
          </a:r>
        </a:p>
      </dgm:t>
    </dgm:pt>
    <dgm:pt modelId="{7810FF31-4386-4959-AE64-E735A18441B7}" type="parTrans" cxnId="{24552F53-09A8-48B1-9237-A1D1D2FCE7A8}">
      <dgm:prSet/>
      <dgm:spPr/>
      <dgm:t>
        <a:bodyPr/>
        <a:lstStyle/>
        <a:p>
          <a:endParaRPr lang="en-US"/>
        </a:p>
      </dgm:t>
    </dgm:pt>
    <dgm:pt modelId="{BCBFACD7-F5EF-4F1F-A624-A7CFBD8328F0}" type="sibTrans" cxnId="{24552F53-09A8-48B1-9237-A1D1D2FCE7A8}">
      <dgm:prSet/>
      <dgm:spPr/>
      <dgm:t>
        <a:bodyPr/>
        <a:lstStyle/>
        <a:p>
          <a:endParaRPr lang="en-US"/>
        </a:p>
      </dgm:t>
    </dgm:pt>
    <dgm:pt modelId="{5CFA4862-354D-4BE3-A48B-095F911CBE5E}">
      <dgm:prSet/>
      <dgm:spPr/>
      <dgm:t>
        <a:bodyPr/>
        <a:lstStyle/>
        <a:p>
          <a:pPr>
            <a:lnSpc>
              <a:spcPct val="100000"/>
            </a:lnSpc>
          </a:pPr>
          <a:r>
            <a:rPr lang="en-US" dirty="0"/>
            <a:t>Accident occurrence data ranged from Date range from 01January2004 to 02May2020. In the data set, there are 194673 events</a:t>
          </a:r>
        </a:p>
      </dgm:t>
    </dgm:pt>
    <dgm:pt modelId="{E5820E1A-980C-4CB7-9B58-79076267F917}" type="parTrans" cxnId="{DAF8B715-C1F1-4495-8114-B711570222F5}">
      <dgm:prSet/>
      <dgm:spPr/>
      <dgm:t>
        <a:bodyPr/>
        <a:lstStyle/>
        <a:p>
          <a:endParaRPr lang="en-US"/>
        </a:p>
      </dgm:t>
    </dgm:pt>
    <dgm:pt modelId="{274C5328-1CB2-4F26-BF2D-1318547898B2}" type="sibTrans" cxnId="{DAF8B715-C1F1-4495-8114-B711570222F5}">
      <dgm:prSet/>
      <dgm:spPr/>
      <dgm:t>
        <a:bodyPr/>
        <a:lstStyle/>
        <a:p>
          <a:endParaRPr lang="en-US"/>
        </a:p>
      </dgm:t>
    </dgm:pt>
    <dgm:pt modelId="{4354F7B0-FC7C-4DE4-9247-FF4D540E077B}">
      <dgm:prSet/>
      <dgm:spPr/>
      <dgm:t>
        <a:bodyPr/>
        <a:lstStyle/>
        <a:p>
          <a:pPr>
            <a:lnSpc>
              <a:spcPct val="100000"/>
            </a:lnSpc>
          </a:pPr>
          <a:r>
            <a:rPr lang="en-US" dirty="0"/>
            <a:t>The following attributes in the data set that appeared to have more predictability of the target column “SEVERITYCODE” than others are:</a:t>
          </a:r>
        </a:p>
      </dgm:t>
    </dgm:pt>
    <dgm:pt modelId="{5F2A360D-F20B-4E02-AB8A-8230D5DF4F99}" type="parTrans" cxnId="{F34F44BA-BB33-4259-940F-1FA61E7C10BC}">
      <dgm:prSet/>
      <dgm:spPr/>
      <dgm:t>
        <a:bodyPr/>
        <a:lstStyle/>
        <a:p>
          <a:endParaRPr lang="en-US"/>
        </a:p>
      </dgm:t>
    </dgm:pt>
    <dgm:pt modelId="{6EA1706C-6615-455E-9472-5BBC01712346}" type="sibTrans" cxnId="{F34F44BA-BB33-4259-940F-1FA61E7C10BC}">
      <dgm:prSet/>
      <dgm:spPr/>
      <dgm:t>
        <a:bodyPr/>
        <a:lstStyle/>
        <a:p>
          <a:endParaRPr lang="en-US"/>
        </a:p>
      </dgm:t>
    </dgm:pt>
    <dgm:pt modelId="{DC85B0C1-0D7B-4E93-AE42-A1E4BE5F60CC}">
      <dgm:prSet custT="1"/>
      <dgm:spPr/>
      <dgm:t>
        <a:bodyPr/>
        <a:lstStyle/>
        <a:p>
          <a:pPr>
            <a:lnSpc>
              <a:spcPct val="100000"/>
            </a:lnSpc>
          </a:pPr>
          <a:r>
            <a:rPr lang="en-US" sz="1000" dirty="0"/>
            <a:t>PEDCOUNT</a:t>
          </a:r>
        </a:p>
      </dgm:t>
    </dgm:pt>
    <dgm:pt modelId="{45EEA9C6-A786-42DD-90BD-03825189C0A2}" type="parTrans" cxnId="{BC576AAB-5D23-4CB1-8DE1-2CFCEB48093F}">
      <dgm:prSet/>
      <dgm:spPr/>
      <dgm:t>
        <a:bodyPr/>
        <a:lstStyle/>
        <a:p>
          <a:endParaRPr lang="en-US"/>
        </a:p>
      </dgm:t>
    </dgm:pt>
    <dgm:pt modelId="{286F8BA1-9A74-4109-AA9B-5BF30E5D4977}" type="sibTrans" cxnId="{BC576AAB-5D23-4CB1-8DE1-2CFCEB48093F}">
      <dgm:prSet/>
      <dgm:spPr/>
      <dgm:t>
        <a:bodyPr/>
        <a:lstStyle/>
        <a:p>
          <a:endParaRPr lang="en-US"/>
        </a:p>
      </dgm:t>
    </dgm:pt>
    <dgm:pt modelId="{EFB179BC-2255-4FB6-A79F-1B8EF83EA3B3}">
      <dgm:prSet custT="1"/>
      <dgm:spPr/>
      <dgm:t>
        <a:bodyPr/>
        <a:lstStyle/>
        <a:p>
          <a:pPr>
            <a:lnSpc>
              <a:spcPct val="100000"/>
            </a:lnSpc>
          </a:pPr>
          <a:r>
            <a:rPr lang="en-US" sz="1000" dirty="0"/>
            <a:t>PEDCYLCOUNT</a:t>
          </a:r>
        </a:p>
      </dgm:t>
    </dgm:pt>
    <dgm:pt modelId="{AA4F0805-EFA6-4386-8001-C8872B7C8F0A}" type="parTrans" cxnId="{3C3FA223-F3E1-49F6-928B-0CCB70B83AA4}">
      <dgm:prSet/>
      <dgm:spPr/>
      <dgm:t>
        <a:bodyPr/>
        <a:lstStyle/>
        <a:p>
          <a:endParaRPr lang="en-US"/>
        </a:p>
      </dgm:t>
    </dgm:pt>
    <dgm:pt modelId="{AA70EABB-C929-41E6-A583-FBC05BE7D7E1}" type="sibTrans" cxnId="{3C3FA223-F3E1-49F6-928B-0CCB70B83AA4}">
      <dgm:prSet/>
      <dgm:spPr/>
      <dgm:t>
        <a:bodyPr/>
        <a:lstStyle/>
        <a:p>
          <a:endParaRPr lang="en-US"/>
        </a:p>
      </dgm:t>
    </dgm:pt>
    <dgm:pt modelId="{DF15E34D-0D20-4E0F-8337-7A986DB9932C}">
      <dgm:prSet custT="1"/>
      <dgm:spPr/>
      <dgm:t>
        <a:bodyPr/>
        <a:lstStyle/>
        <a:p>
          <a:pPr>
            <a:lnSpc>
              <a:spcPct val="100000"/>
            </a:lnSpc>
          </a:pPr>
          <a:r>
            <a:rPr lang="en-US" sz="1000" dirty="0"/>
            <a:t>VEHCOUNT</a:t>
          </a:r>
        </a:p>
      </dgm:t>
    </dgm:pt>
    <dgm:pt modelId="{2A149509-9ACE-47A1-AF25-A0B6825CDBA5}" type="parTrans" cxnId="{D6554E9D-3A3E-4DAF-9392-B53C9B692B00}">
      <dgm:prSet/>
      <dgm:spPr/>
      <dgm:t>
        <a:bodyPr/>
        <a:lstStyle/>
        <a:p>
          <a:endParaRPr lang="en-US"/>
        </a:p>
      </dgm:t>
    </dgm:pt>
    <dgm:pt modelId="{3FC31A54-481C-42D5-97F1-25A2A759724D}" type="sibTrans" cxnId="{D6554E9D-3A3E-4DAF-9392-B53C9B692B00}">
      <dgm:prSet/>
      <dgm:spPr/>
      <dgm:t>
        <a:bodyPr/>
        <a:lstStyle/>
        <a:p>
          <a:endParaRPr lang="en-US"/>
        </a:p>
      </dgm:t>
    </dgm:pt>
    <dgm:pt modelId="{0F584EB4-A154-434A-8701-1BFF83861ABE}">
      <dgm:prSet custT="1"/>
      <dgm:spPr/>
      <dgm:t>
        <a:bodyPr/>
        <a:lstStyle/>
        <a:p>
          <a:pPr>
            <a:lnSpc>
              <a:spcPct val="100000"/>
            </a:lnSpc>
          </a:pPr>
          <a:r>
            <a:rPr lang="en-US" sz="1000" dirty="0"/>
            <a:t>WEATHER</a:t>
          </a:r>
        </a:p>
      </dgm:t>
    </dgm:pt>
    <dgm:pt modelId="{8F121BC9-94CA-4CB0-BE14-4C94C1034100}" type="parTrans" cxnId="{B798C62A-9C16-4499-8258-BEC4E8D9AECC}">
      <dgm:prSet/>
      <dgm:spPr/>
      <dgm:t>
        <a:bodyPr/>
        <a:lstStyle/>
        <a:p>
          <a:endParaRPr lang="en-US"/>
        </a:p>
      </dgm:t>
    </dgm:pt>
    <dgm:pt modelId="{B50CA82C-0EFF-4276-ADE3-403EC0D7447F}" type="sibTrans" cxnId="{B798C62A-9C16-4499-8258-BEC4E8D9AECC}">
      <dgm:prSet/>
      <dgm:spPr/>
      <dgm:t>
        <a:bodyPr/>
        <a:lstStyle/>
        <a:p>
          <a:endParaRPr lang="en-US"/>
        </a:p>
      </dgm:t>
    </dgm:pt>
    <dgm:pt modelId="{2B4F2143-7686-41FC-8600-4D07A332589D}">
      <dgm:prSet custT="1"/>
      <dgm:spPr/>
      <dgm:t>
        <a:bodyPr/>
        <a:lstStyle/>
        <a:p>
          <a:pPr>
            <a:lnSpc>
              <a:spcPct val="100000"/>
            </a:lnSpc>
          </a:pPr>
          <a:r>
            <a:rPr lang="en-US" sz="1400" dirty="0"/>
            <a:t>The WEATHER, ROADCOND, and LIGHTCOND were categorical and needed to be changed to  integers for machine learning to occur. </a:t>
          </a:r>
        </a:p>
      </dgm:t>
    </dgm:pt>
    <dgm:pt modelId="{A9800646-CEA7-4533-A0BC-07CE53F7DBE8}" type="parTrans" cxnId="{FB89AACC-F676-4514-8ACF-25BF4F7CBC38}">
      <dgm:prSet/>
      <dgm:spPr/>
      <dgm:t>
        <a:bodyPr/>
        <a:lstStyle/>
        <a:p>
          <a:endParaRPr lang="en-US"/>
        </a:p>
      </dgm:t>
    </dgm:pt>
    <dgm:pt modelId="{7C8A87F9-6E97-4EED-9D0A-3FF872852687}" type="sibTrans" cxnId="{FB89AACC-F676-4514-8ACF-25BF4F7CBC38}">
      <dgm:prSet/>
      <dgm:spPr/>
      <dgm:t>
        <a:bodyPr/>
        <a:lstStyle/>
        <a:p>
          <a:endParaRPr lang="en-US"/>
        </a:p>
      </dgm:t>
    </dgm:pt>
    <dgm:pt modelId="{1D0008B7-5BD8-4C9A-9587-C1EE747DF9F2}" type="pres">
      <dgm:prSet presAssocID="{818621AA-5691-4CF1-9D40-B7DDDE28B444}" presName="root" presStyleCnt="0">
        <dgm:presLayoutVars>
          <dgm:dir/>
          <dgm:resizeHandles val="exact"/>
        </dgm:presLayoutVars>
      </dgm:prSet>
      <dgm:spPr/>
    </dgm:pt>
    <dgm:pt modelId="{BB7F86C4-DB90-4A19-80C3-7CC3508D5A31}" type="pres">
      <dgm:prSet presAssocID="{C97FD947-BA89-4C73-9D42-32B0DB2F4E97}" presName="compNode" presStyleCnt="0"/>
      <dgm:spPr/>
    </dgm:pt>
    <dgm:pt modelId="{C5F97D09-5652-497B-BE47-CBA75F8603F4}" type="pres">
      <dgm:prSet presAssocID="{C97FD947-BA89-4C73-9D42-32B0DB2F4E97}" presName="bgRect" presStyleLbl="bgShp" presStyleIdx="0" presStyleCnt="4" custScaleY="151392"/>
      <dgm:spPr>
        <a:solidFill>
          <a:schemeClr val="accent1"/>
        </a:solidFill>
      </dgm:spPr>
    </dgm:pt>
    <dgm:pt modelId="{10DE2373-C058-4DB0-B18F-A055EB2865F3}" type="pres">
      <dgm:prSet presAssocID="{C97FD947-BA89-4C73-9D42-32B0DB2F4E9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6C89B55-281C-4F89-A974-A3F8E671ABFA}" type="pres">
      <dgm:prSet presAssocID="{C97FD947-BA89-4C73-9D42-32B0DB2F4E97}" presName="spaceRect" presStyleCnt="0"/>
      <dgm:spPr/>
    </dgm:pt>
    <dgm:pt modelId="{841AADA1-5192-4C9E-B6B2-8785264EDB86}" type="pres">
      <dgm:prSet presAssocID="{C97FD947-BA89-4C73-9D42-32B0DB2F4E97}" presName="parTx" presStyleLbl="revTx" presStyleIdx="0" presStyleCnt="5" custLinFactNeighborY="-16678">
        <dgm:presLayoutVars>
          <dgm:chMax val="0"/>
          <dgm:chPref val="0"/>
        </dgm:presLayoutVars>
      </dgm:prSet>
      <dgm:spPr/>
    </dgm:pt>
    <dgm:pt modelId="{A898BB73-2815-419B-9278-A1799450DE56}" type="pres">
      <dgm:prSet presAssocID="{BCBFACD7-F5EF-4F1F-A624-A7CFBD8328F0}" presName="sibTrans" presStyleCnt="0"/>
      <dgm:spPr/>
    </dgm:pt>
    <dgm:pt modelId="{F931FC3B-EB70-4BF5-94C8-AE76D971FFD4}" type="pres">
      <dgm:prSet presAssocID="{5CFA4862-354D-4BE3-A48B-095F911CBE5E}" presName="compNode" presStyleCnt="0"/>
      <dgm:spPr/>
    </dgm:pt>
    <dgm:pt modelId="{3743D4EF-CE01-40E2-871D-DBBEE4721CC9}" type="pres">
      <dgm:prSet presAssocID="{5CFA4862-354D-4BE3-A48B-095F911CBE5E}" presName="bgRect" presStyleLbl="bgShp" presStyleIdx="1" presStyleCnt="4" custScaleY="155428"/>
      <dgm:spPr>
        <a:solidFill>
          <a:schemeClr val="accent5"/>
        </a:solidFill>
      </dgm:spPr>
    </dgm:pt>
    <dgm:pt modelId="{F95661A8-2C00-4E21-B19D-E031AF3F4A20}" type="pres">
      <dgm:prSet presAssocID="{5CFA4862-354D-4BE3-A48B-095F911CBE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mbulance"/>
        </a:ext>
      </dgm:extLst>
    </dgm:pt>
    <dgm:pt modelId="{59182A6A-0705-49E9-8801-A4F3E1BDB86A}" type="pres">
      <dgm:prSet presAssocID="{5CFA4862-354D-4BE3-A48B-095F911CBE5E}" presName="spaceRect" presStyleCnt="0"/>
      <dgm:spPr/>
    </dgm:pt>
    <dgm:pt modelId="{D430DE99-DA1F-4658-8389-62D251C3E95D}" type="pres">
      <dgm:prSet presAssocID="{5CFA4862-354D-4BE3-A48B-095F911CBE5E}" presName="parTx" presStyleLbl="revTx" presStyleIdx="1" presStyleCnt="5" custLinFactNeighborY="-19710">
        <dgm:presLayoutVars>
          <dgm:chMax val="0"/>
          <dgm:chPref val="0"/>
        </dgm:presLayoutVars>
      </dgm:prSet>
      <dgm:spPr/>
    </dgm:pt>
    <dgm:pt modelId="{715BE9E0-F4CB-49AD-B9E7-E318E3799D64}" type="pres">
      <dgm:prSet presAssocID="{274C5328-1CB2-4F26-BF2D-1318547898B2}" presName="sibTrans" presStyleCnt="0"/>
      <dgm:spPr/>
    </dgm:pt>
    <dgm:pt modelId="{765EAB84-8432-4297-9601-F63934A2AB98}" type="pres">
      <dgm:prSet presAssocID="{4354F7B0-FC7C-4DE4-9247-FF4D540E077B}" presName="compNode" presStyleCnt="0"/>
      <dgm:spPr/>
    </dgm:pt>
    <dgm:pt modelId="{F2379E84-FC5D-48A6-9E3A-B35B3AB7B514}" type="pres">
      <dgm:prSet presAssocID="{4354F7B0-FC7C-4DE4-9247-FF4D540E077B}" presName="bgRect" presStyleLbl="bgShp" presStyleIdx="2" presStyleCnt="4" custScaleY="205581"/>
      <dgm:spPr/>
    </dgm:pt>
    <dgm:pt modelId="{D1CA7535-4783-4B6E-AEA2-3DC8A383B1F3}" type="pres">
      <dgm:prSet presAssocID="{4354F7B0-FC7C-4DE4-9247-FF4D540E07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B5E6996F-33DE-447B-B177-11467312DC18}" type="pres">
      <dgm:prSet presAssocID="{4354F7B0-FC7C-4DE4-9247-FF4D540E077B}" presName="spaceRect" presStyleCnt="0"/>
      <dgm:spPr/>
    </dgm:pt>
    <dgm:pt modelId="{EFBC5691-DE7C-450E-9569-93CFEAEE4F0B}" type="pres">
      <dgm:prSet presAssocID="{4354F7B0-FC7C-4DE4-9247-FF4D540E077B}" presName="parTx" presStyleLbl="revTx" presStyleIdx="2" presStyleCnt="5" custLinFactNeighborY="-22743">
        <dgm:presLayoutVars>
          <dgm:chMax val="0"/>
          <dgm:chPref val="0"/>
        </dgm:presLayoutVars>
      </dgm:prSet>
      <dgm:spPr/>
    </dgm:pt>
    <dgm:pt modelId="{B54C3978-F4C3-45CC-BF89-C79019FCA093}" type="pres">
      <dgm:prSet presAssocID="{4354F7B0-FC7C-4DE4-9247-FF4D540E077B}" presName="desTx" presStyleLbl="revTx" presStyleIdx="3" presStyleCnt="5" custScaleY="157376">
        <dgm:presLayoutVars/>
      </dgm:prSet>
      <dgm:spPr/>
    </dgm:pt>
    <dgm:pt modelId="{ED03FAF5-458F-4CFE-8102-FBAA41914EC9}" type="pres">
      <dgm:prSet presAssocID="{6EA1706C-6615-455E-9472-5BBC01712346}" presName="sibTrans" presStyleCnt="0"/>
      <dgm:spPr/>
    </dgm:pt>
    <dgm:pt modelId="{DD7DBEAD-A6A7-4F0B-A7DC-3B9A55E1CF2C}" type="pres">
      <dgm:prSet presAssocID="{2B4F2143-7686-41FC-8600-4D07A332589D}" presName="compNode" presStyleCnt="0"/>
      <dgm:spPr/>
    </dgm:pt>
    <dgm:pt modelId="{E913F174-58ED-4CAE-89AA-B6E7F2B21258}" type="pres">
      <dgm:prSet presAssocID="{2B4F2143-7686-41FC-8600-4D07A332589D}" presName="bgRect" presStyleLbl="bgShp" presStyleIdx="3" presStyleCnt="4" custScaleY="129564"/>
      <dgm:spPr/>
    </dgm:pt>
    <dgm:pt modelId="{9A0B10FD-67DB-4E47-85DC-583946932379}" type="pres">
      <dgm:prSet presAssocID="{2B4F2143-7686-41FC-8600-4D07A3325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3E8215D-EF11-4FEA-849F-91F859AAF8A1}" type="pres">
      <dgm:prSet presAssocID="{2B4F2143-7686-41FC-8600-4D07A332589D}" presName="spaceRect" presStyleCnt="0"/>
      <dgm:spPr/>
    </dgm:pt>
    <dgm:pt modelId="{4F1E6821-883C-4B3F-8B12-43BCD9012B70}" type="pres">
      <dgm:prSet presAssocID="{2B4F2143-7686-41FC-8600-4D07A332589D}" presName="parTx" presStyleLbl="revTx" presStyleIdx="4" presStyleCnt="5" custLinFactNeighborY="-13645">
        <dgm:presLayoutVars>
          <dgm:chMax val="0"/>
          <dgm:chPref val="0"/>
        </dgm:presLayoutVars>
      </dgm:prSet>
      <dgm:spPr/>
    </dgm:pt>
  </dgm:ptLst>
  <dgm:cxnLst>
    <dgm:cxn modelId="{DAF8B715-C1F1-4495-8114-B711570222F5}" srcId="{818621AA-5691-4CF1-9D40-B7DDDE28B444}" destId="{5CFA4862-354D-4BE3-A48B-095F911CBE5E}" srcOrd="1" destOrd="0" parTransId="{E5820E1A-980C-4CB7-9B58-79076267F917}" sibTransId="{274C5328-1CB2-4F26-BF2D-1318547898B2}"/>
    <dgm:cxn modelId="{58102921-14E2-4A7A-8CD1-51061F5863E1}" type="presOf" srcId="{DC85B0C1-0D7B-4E93-AE42-A1E4BE5F60CC}" destId="{B54C3978-F4C3-45CC-BF89-C79019FCA093}" srcOrd="0" destOrd="0" presId="urn:microsoft.com/office/officeart/2018/2/layout/IconVerticalSolidList"/>
    <dgm:cxn modelId="{3C3FA223-F3E1-49F6-928B-0CCB70B83AA4}" srcId="{4354F7B0-FC7C-4DE4-9247-FF4D540E077B}" destId="{EFB179BC-2255-4FB6-A79F-1B8EF83EA3B3}" srcOrd="1" destOrd="0" parTransId="{AA4F0805-EFA6-4386-8001-C8872B7C8F0A}" sibTransId="{AA70EABB-C929-41E6-A583-FBC05BE7D7E1}"/>
    <dgm:cxn modelId="{B798C62A-9C16-4499-8258-BEC4E8D9AECC}" srcId="{4354F7B0-FC7C-4DE4-9247-FF4D540E077B}" destId="{0F584EB4-A154-434A-8701-1BFF83861ABE}" srcOrd="3" destOrd="0" parTransId="{8F121BC9-94CA-4CB0-BE14-4C94C1034100}" sibTransId="{B50CA82C-0EFF-4276-ADE3-403EC0D7447F}"/>
    <dgm:cxn modelId="{F08E8638-1430-4C5D-974F-7E0CD8AB1DF7}" type="presOf" srcId="{C97FD947-BA89-4C73-9D42-32B0DB2F4E97}" destId="{841AADA1-5192-4C9E-B6B2-8785264EDB86}" srcOrd="0" destOrd="0" presId="urn:microsoft.com/office/officeart/2018/2/layout/IconVerticalSolidList"/>
    <dgm:cxn modelId="{AD3D433F-7A9C-467E-8B6F-E5F4B026809E}" type="presOf" srcId="{4354F7B0-FC7C-4DE4-9247-FF4D540E077B}" destId="{EFBC5691-DE7C-450E-9569-93CFEAEE4F0B}" srcOrd="0" destOrd="0" presId="urn:microsoft.com/office/officeart/2018/2/layout/IconVerticalSolidList"/>
    <dgm:cxn modelId="{1F693C43-865B-43E9-BAB0-2E7E5B6ED8C3}" type="presOf" srcId="{0F584EB4-A154-434A-8701-1BFF83861ABE}" destId="{B54C3978-F4C3-45CC-BF89-C79019FCA093}" srcOrd="0" destOrd="3" presId="urn:microsoft.com/office/officeart/2018/2/layout/IconVerticalSolidList"/>
    <dgm:cxn modelId="{24552F53-09A8-48B1-9237-A1D1D2FCE7A8}" srcId="{818621AA-5691-4CF1-9D40-B7DDDE28B444}" destId="{C97FD947-BA89-4C73-9D42-32B0DB2F4E97}" srcOrd="0" destOrd="0" parTransId="{7810FF31-4386-4959-AE64-E735A18441B7}" sibTransId="{BCBFACD7-F5EF-4F1F-A624-A7CFBD8328F0}"/>
    <dgm:cxn modelId="{06442C58-2FE6-444C-A92A-DFDED844421A}" type="presOf" srcId="{5CFA4862-354D-4BE3-A48B-095F911CBE5E}" destId="{D430DE99-DA1F-4658-8389-62D251C3E95D}" srcOrd="0" destOrd="0" presId="urn:microsoft.com/office/officeart/2018/2/layout/IconVerticalSolidList"/>
    <dgm:cxn modelId="{03C42D69-4E3F-40E5-B434-8308D5E70692}" type="presOf" srcId="{818621AA-5691-4CF1-9D40-B7DDDE28B444}" destId="{1D0008B7-5BD8-4C9A-9587-C1EE747DF9F2}" srcOrd="0" destOrd="0" presId="urn:microsoft.com/office/officeart/2018/2/layout/IconVerticalSolidList"/>
    <dgm:cxn modelId="{D6554E9D-3A3E-4DAF-9392-B53C9B692B00}" srcId="{4354F7B0-FC7C-4DE4-9247-FF4D540E077B}" destId="{DF15E34D-0D20-4E0F-8337-7A986DB9932C}" srcOrd="2" destOrd="0" parTransId="{2A149509-9ACE-47A1-AF25-A0B6825CDBA5}" sibTransId="{3FC31A54-481C-42D5-97F1-25A2A759724D}"/>
    <dgm:cxn modelId="{F3A9F2A5-9C4F-435A-8FBD-2E558175DF82}" type="presOf" srcId="{DF15E34D-0D20-4E0F-8337-7A986DB9932C}" destId="{B54C3978-F4C3-45CC-BF89-C79019FCA093}" srcOrd="0" destOrd="2" presId="urn:microsoft.com/office/officeart/2018/2/layout/IconVerticalSolidList"/>
    <dgm:cxn modelId="{BC576AAB-5D23-4CB1-8DE1-2CFCEB48093F}" srcId="{4354F7B0-FC7C-4DE4-9247-FF4D540E077B}" destId="{DC85B0C1-0D7B-4E93-AE42-A1E4BE5F60CC}" srcOrd="0" destOrd="0" parTransId="{45EEA9C6-A786-42DD-90BD-03825189C0A2}" sibTransId="{286F8BA1-9A74-4109-AA9B-5BF30E5D4977}"/>
    <dgm:cxn modelId="{0B3CB6B1-6A14-4872-A402-8F170AA5F99C}" type="presOf" srcId="{2B4F2143-7686-41FC-8600-4D07A332589D}" destId="{4F1E6821-883C-4B3F-8B12-43BCD9012B70}" srcOrd="0" destOrd="0" presId="urn:microsoft.com/office/officeart/2018/2/layout/IconVerticalSolidList"/>
    <dgm:cxn modelId="{F34F44BA-BB33-4259-940F-1FA61E7C10BC}" srcId="{818621AA-5691-4CF1-9D40-B7DDDE28B444}" destId="{4354F7B0-FC7C-4DE4-9247-FF4D540E077B}" srcOrd="2" destOrd="0" parTransId="{5F2A360D-F20B-4E02-AB8A-8230D5DF4F99}" sibTransId="{6EA1706C-6615-455E-9472-5BBC01712346}"/>
    <dgm:cxn modelId="{FB89AACC-F676-4514-8ACF-25BF4F7CBC38}" srcId="{818621AA-5691-4CF1-9D40-B7DDDE28B444}" destId="{2B4F2143-7686-41FC-8600-4D07A332589D}" srcOrd="3" destOrd="0" parTransId="{A9800646-CEA7-4533-A0BC-07CE53F7DBE8}" sibTransId="{7C8A87F9-6E97-4EED-9D0A-3FF872852687}"/>
    <dgm:cxn modelId="{CA4B0ACE-8531-4478-94D7-B4B1439820B8}" type="presOf" srcId="{EFB179BC-2255-4FB6-A79F-1B8EF83EA3B3}" destId="{B54C3978-F4C3-45CC-BF89-C79019FCA093}" srcOrd="0" destOrd="1" presId="urn:microsoft.com/office/officeart/2018/2/layout/IconVerticalSolidList"/>
    <dgm:cxn modelId="{2CA4E4E3-1FC6-4F50-A68D-63D2AEA49143}" type="presParOf" srcId="{1D0008B7-5BD8-4C9A-9587-C1EE747DF9F2}" destId="{BB7F86C4-DB90-4A19-80C3-7CC3508D5A31}" srcOrd="0" destOrd="0" presId="urn:microsoft.com/office/officeart/2018/2/layout/IconVerticalSolidList"/>
    <dgm:cxn modelId="{55C03A67-30C0-49FC-BDEF-60AA56B76896}" type="presParOf" srcId="{BB7F86C4-DB90-4A19-80C3-7CC3508D5A31}" destId="{C5F97D09-5652-497B-BE47-CBA75F8603F4}" srcOrd="0" destOrd="0" presId="urn:microsoft.com/office/officeart/2018/2/layout/IconVerticalSolidList"/>
    <dgm:cxn modelId="{80AA9DE2-BE30-466D-8C50-84B1EF7E59BE}" type="presParOf" srcId="{BB7F86C4-DB90-4A19-80C3-7CC3508D5A31}" destId="{10DE2373-C058-4DB0-B18F-A055EB2865F3}" srcOrd="1" destOrd="0" presId="urn:microsoft.com/office/officeart/2018/2/layout/IconVerticalSolidList"/>
    <dgm:cxn modelId="{7E5EA3B0-6169-4902-A72A-FC3FAAD84941}" type="presParOf" srcId="{BB7F86C4-DB90-4A19-80C3-7CC3508D5A31}" destId="{36C89B55-281C-4F89-A974-A3F8E671ABFA}" srcOrd="2" destOrd="0" presId="urn:microsoft.com/office/officeart/2018/2/layout/IconVerticalSolidList"/>
    <dgm:cxn modelId="{08E80581-DFD6-481B-A6FB-EC401F69A999}" type="presParOf" srcId="{BB7F86C4-DB90-4A19-80C3-7CC3508D5A31}" destId="{841AADA1-5192-4C9E-B6B2-8785264EDB86}" srcOrd="3" destOrd="0" presId="urn:microsoft.com/office/officeart/2018/2/layout/IconVerticalSolidList"/>
    <dgm:cxn modelId="{ACF4F903-4155-4746-A27E-379EDB309FDB}" type="presParOf" srcId="{1D0008B7-5BD8-4C9A-9587-C1EE747DF9F2}" destId="{A898BB73-2815-419B-9278-A1799450DE56}" srcOrd="1" destOrd="0" presId="urn:microsoft.com/office/officeart/2018/2/layout/IconVerticalSolidList"/>
    <dgm:cxn modelId="{254B8574-471A-439F-8983-3CF21B69EE58}" type="presParOf" srcId="{1D0008B7-5BD8-4C9A-9587-C1EE747DF9F2}" destId="{F931FC3B-EB70-4BF5-94C8-AE76D971FFD4}" srcOrd="2" destOrd="0" presId="urn:microsoft.com/office/officeart/2018/2/layout/IconVerticalSolidList"/>
    <dgm:cxn modelId="{B36452C4-AB4A-45ED-9E79-73EAB08BB230}" type="presParOf" srcId="{F931FC3B-EB70-4BF5-94C8-AE76D971FFD4}" destId="{3743D4EF-CE01-40E2-871D-DBBEE4721CC9}" srcOrd="0" destOrd="0" presId="urn:microsoft.com/office/officeart/2018/2/layout/IconVerticalSolidList"/>
    <dgm:cxn modelId="{8E62C1B5-3B59-4ECC-9CC3-A056245441D6}" type="presParOf" srcId="{F931FC3B-EB70-4BF5-94C8-AE76D971FFD4}" destId="{F95661A8-2C00-4E21-B19D-E031AF3F4A20}" srcOrd="1" destOrd="0" presId="urn:microsoft.com/office/officeart/2018/2/layout/IconVerticalSolidList"/>
    <dgm:cxn modelId="{4D952BAE-3399-4D5B-98B2-884C5D2E98B6}" type="presParOf" srcId="{F931FC3B-EB70-4BF5-94C8-AE76D971FFD4}" destId="{59182A6A-0705-49E9-8801-A4F3E1BDB86A}" srcOrd="2" destOrd="0" presId="urn:microsoft.com/office/officeart/2018/2/layout/IconVerticalSolidList"/>
    <dgm:cxn modelId="{F0DFCAE2-2265-4F58-B35D-F2CE15541D72}" type="presParOf" srcId="{F931FC3B-EB70-4BF5-94C8-AE76D971FFD4}" destId="{D430DE99-DA1F-4658-8389-62D251C3E95D}" srcOrd="3" destOrd="0" presId="urn:microsoft.com/office/officeart/2018/2/layout/IconVerticalSolidList"/>
    <dgm:cxn modelId="{A1D0CEB2-2A93-457B-928D-A4E8E1C4186E}" type="presParOf" srcId="{1D0008B7-5BD8-4C9A-9587-C1EE747DF9F2}" destId="{715BE9E0-F4CB-49AD-B9E7-E318E3799D64}" srcOrd="3" destOrd="0" presId="urn:microsoft.com/office/officeart/2018/2/layout/IconVerticalSolidList"/>
    <dgm:cxn modelId="{E92C07C1-09E4-4F06-B0A6-985BF03167F4}" type="presParOf" srcId="{1D0008B7-5BD8-4C9A-9587-C1EE747DF9F2}" destId="{765EAB84-8432-4297-9601-F63934A2AB98}" srcOrd="4" destOrd="0" presId="urn:microsoft.com/office/officeart/2018/2/layout/IconVerticalSolidList"/>
    <dgm:cxn modelId="{2D285D55-29FB-4CFB-BDCF-079B345A108B}" type="presParOf" srcId="{765EAB84-8432-4297-9601-F63934A2AB98}" destId="{F2379E84-FC5D-48A6-9E3A-B35B3AB7B514}" srcOrd="0" destOrd="0" presId="urn:microsoft.com/office/officeart/2018/2/layout/IconVerticalSolidList"/>
    <dgm:cxn modelId="{2A1A94AC-787C-4130-BBF7-B84A44A63027}" type="presParOf" srcId="{765EAB84-8432-4297-9601-F63934A2AB98}" destId="{D1CA7535-4783-4B6E-AEA2-3DC8A383B1F3}" srcOrd="1" destOrd="0" presId="urn:microsoft.com/office/officeart/2018/2/layout/IconVerticalSolidList"/>
    <dgm:cxn modelId="{35656B87-693E-4636-8AF8-01954FBAF5CB}" type="presParOf" srcId="{765EAB84-8432-4297-9601-F63934A2AB98}" destId="{B5E6996F-33DE-447B-B177-11467312DC18}" srcOrd="2" destOrd="0" presId="urn:microsoft.com/office/officeart/2018/2/layout/IconVerticalSolidList"/>
    <dgm:cxn modelId="{9A31FCCA-A6CE-43B0-A789-399304269FAD}" type="presParOf" srcId="{765EAB84-8432-4297-9601-F63934A2AB98}" destId="{EFBC5691-DE7C-450E-9569-93CFEAEE4F0B}" srcOrd="3" destOrd="0" presId="urn:microsoft.com/office/officeart/2018/2/layout/IconVerticalSolidList"/>
    <dgm:cxn modelId="{7A96FC83-96DC-4CD1-A6DB-6957D40E7B84}" type="presParOf" srcId="{765EAB84-8432-4297-9601-F63934A2AB98}" destId="{B54C3978-F4C3-45CC-BF89-C79019FCA093}" srcOrd="4" destOrd="0" presId="urn:microsoft.com/office/officeart/2018/2/layout/IconVerticalSolidList"/>
    <dgm:cxn modelId="{1D60CDF0-D007-4DD8-98FB-EF7552B42C81}" type="presParOf" srcId="{1D0008B7-5BD8-4C9A-9587-C1EE747DF9F2}" destId="{ED03FAF5-458F-4CFE-8102-FBAA41914EC9}" srcOrd="5" destOrd="0" presId="urn:microsoft.com/office/officeart/2018/2/layout/IconVerticalSolidList"/>
    <dgm:cxn modelId="{0019FB11-5A0B-4C2B-8C0F-BF0A62FD161A}" type="presParOf" srcId="{1D0008B7-5BD8-4C9A-9587-C1EE747DF9F2}" destId="{DD7DBEAD-A6A7-4F0B-A7DC-3B9A55E1CF2C}" srcOrd="6" destOrd="0" presId="urn:microsoft.com/office/officeart/2018/2/layout/IconVerticalSolidList"/>
    <dgm:cxn modelId="{2495C716-CC26-4700-81BD-54C4971833A4}" type="presParOf" srcId="{DD7DBEAD-A6A7-4F0B-A7DC-3B9A55E1CF2C}" destId="{E913F174-58ED-4CAE-89AA-B6E7F2B21258}" srcOrd="0" destOrd="0" presId="urn:microsoft.com/office/officeart/2018/2/layout/IconVerticalSolidList"/>
    <dgm:cxn modelId="{016DC2C2-03DA-4616-B3E5-D644D1F30349}" type="presParOf" srcId="{DD7DBEAD-A6A7-4F0B-A7DC-3B9A55E1CF2C}" destId="{9A0B10FD-67DB-4E47-85DC-583946932379}" srcOrd="1" destOrd="0" presId="urn:microsoft.com/office/officeart/2018/2/layout/IconVerticalSolidList"/>
    <dgm:cxn modelId="{92BD09CF-8558-492E-B4FB-B07F0FDF2F14}" type="presParOf" srcId="{DD7DBEAD-A6A7-4F0B-A7DC-3B9A55E1CF2C}" destId="{83E8215D-EF11-4FEA-849F-91F859AAF8A1}" srcOrd="2" destOrd="0" presId="urn:microsoft.com/office/officeart/2018/2/layout/IconVerticalSolidList"/>
    <dgm:cxn modelId="{15726A39-F5A5-41A3-B25C-09C9DA5FCF43}" type="presParOf" srcId="{DD7DBEAD-A6A7-4F0B-A7DC-3B9A55E1CF2C}" destId="{4F1E6821-883C-4B3F-8B12-43BCD9012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CBD05D-D5AF-4768-8ED0-E49875F2FEBA}"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69EA72C-5F9E-4169-AED8-741989D364C6}">
      <dgm:prSet/>
      <dgm:spPr/>
      <dgm:t>
        <a:bodyPr/>
        <a:lstStyle/>
        <a:p>
          <a:r>
            <a:rPr lang="en-US" b="0" i="0"/>
            <a:t>Developed useful machine learning models to predict accident severity in the city of Seattle. </a:t>
          </a:r>
          <a:endParaRPr lang="en-US"/>
        </a:p>
      </dgm:t>
    </dgm:pt>
    <dgm:pt modelId="{0CA22E5F-ADE7-4745-8B73-BC84BA539349}" type="parTrans" cxnId="{D7CC6950-A531-4EC9-94A3-4C36AB89DC6C}">
      <dgm:prSet/>
      <dgm:spPr/>
      <dgm:t>
        <a:bodyPr/>
        <a:lstStyle/>
        <a:p>
          <a:endParaRPr lang="en-US"/>
        </a:p>
      </dgm:t>
    </dgm:pt>
    <dgm:pt modelId="{704B465C-18E8-42FB-AEF9-9CC4B76F12E6}" type="sibTrans" cxnId="{D7CC6950-A531-4EC9-94A3-4C36AB89DC6C}">
      <dgm:prSet/>
      <dgm:spPr/>
      <dgm:t>
        <a:bodyPr/>
        <a:lstStyle/>
        <a:p>
          <a:endParaRPr lang="en-US"/>
        </a:p>
      </dgm:t>
    </dgm:pt>
    <dgm:pt modelId="{A4AB28C7-43DC-453B-BDB7-46E9AE4795E9}">
      <dgm:prSet/>
      <dgm:spPr/>
      <dgm:t>
        <a:bodyPr/>
        <a:lstStyle/>
        <a:p>
          <a:r>
            <a:rPr lang="en-US" b="0" i="0"/>
            <a:t>Accuracy and precision have some room for improvement.</a:t>
          </a:r>
          <a:endParaRPr lang="en-US"/>
        </a:p>
      </dgm:t>
    </dgm:pt>
    <dgm:pt modelId="{81FC5403-AD70-4BBE-9976-CE7F03CA5259}" type="parTrans" cxnId="{6E1B4DDB-1B86-4A39-BD6D-3B11C1F9DF6F}">
      <dgm:prSet/>
      <dgm:spPr/>
      <dgm:t>
        <a:bodyPr/>
        <a:lstStyle/>
        <a:p>
          <a:endParaRPr lang="en-US"/>
        </a:p>
      </dgm:t>
    </dgm:pt>
    <dgm:pt modelId="{01ECDF25-87DB-4DA9-B5DD-4C5C86D5B5DB}" type="sibTrans" cxnId="{6E1B4DDB-1B86-4A39-BD6D-3B11C1F9DF6F}">
      <dgm:prSet/>
      <dgm:spPr/>
      <dgm:t>
        <a:bodyPr/>
        <a:lstStyle/>
        <a:p>
          <a:endParaRPr lang="en-US"/>
        </a:p>
      </dgm:t>
    </dgm:pt>
    <dgm:pt modelId="{8ACD215E-BAD5-46DE-A953-1E06E20EE36E}">
      <dgm:prSet/>
      <dgm:spPr/>
      <dgm:t>
        <a:bodyPr/>
        <a:lstStyle/>
        <a:p>
          <a:r>
            <a:rPr lang="en-US" b="0" i="0" dirty="0"/>
            <a:t>Additional data should be gathered for better use in machine learning classification models.</a:t>
          </a:r>
          <a:endParaRPr lang="en-US" dirty="0"/>
        </a:p>
      </dgm:t>
    </dgm:pt>
    <dgm:pt modelId="{2806083C-F078-4506-9547-82C93ABBF7B7}" type="parTrans" cxnId="{BF516E35-84F3-46BE-8901-B9AC0907CAC0}">
      <dgm:prSet/>
      <dgm:spPr/>
      <dgm:t>
        <a:bodyPr/>
        <a:lstStyle/>
        <a:p>
          <a:endParaRPr lang="en-US"/>
        </a:p>
      </dgm:t>
    </dgm:pt>
    <dgm:pt modelId="{44BDC68A-2F52-4E83-A14D-605DA23EF59E}" type="sibTrans" cxnId="{BF516E35-84F3-46BE-8901-B9AC0907CAC0}">
      <dgm:prSet/>
      <dgm:spPr/>
      <dgm:t>
        <a:bodyPr/>
        <a:lstStyle/>
        <a:p>
          <a:endParaRPr lang="en-US"/>
        </a:p>
      </dgm:t>
    </dgm:pt>
    <dgm:pt modelId="{C7E2C3D1-36E5-41C0-AD28-560F3DB570D3}" type="pres">
      <dgm:prSet presAssocID="{91CBD05D-D5AF-4768-8ED0-E49875F2FEBA}" presName="root" presStyleCnt="0">
        <dgm:presLayoutVars>
          <dgm:dir/>
          <dgm:resizeHandles val="exact"/>
        </dgm:presLayoutVars>
      </dgm:prSet>
      <dgm:spPr/>
    </dgm:pt>
    <dgm:pt modelId="{DE09556F-6159-4426-95E0-424DE9473E1A}" type="pres">
      <dgm:prSet presAssocID="{F69EA72C-5F9E-4169-AED8-741989D364C6}" presName="compNode" presStyleCnt="0"/>
      <dgm:spPr/>
    </dgm:pt>
    <dgm:pt modelId="{DB7DE566-41B3-4D4C-99EE-CC0CAB307E9D}" type="pres">
      <dgm:prSet presAssocID="{F69EA72C-5F9E-4169-AED8-741989D364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bulance"/>
        </a:ext>
      </dgm:extLst>
    </dgm:pt>
    <dgm:pt modelId="{2F8AB2DA-804F-46E4-B2E5-2FC1BB11A00A}" type="pres">
      <dgm:prSet presAssocID="{F69EA72C-5F9E-4169-AED8-741989D364C6}" presName="spaceRect" presStyleCnt="0"/>
      <dgm:spPr/>
    </dgm:pt>
    <dgm:pt modelId="{FDF81791-3769-499E-BD2F-D3A3AC93EAF3}" type="pres">
      <dgm:prSet presAssocID="{F69EA72C-5F9E-4169-AED8-741989D364C6}" presName="textRect" presStyleLbl="revTx" presStyleIdx="0" presStyleCnt="3">
        <dgm:presLayoutVars>
          <dgm:chMax val="1"/>
          <dgm:chPref val="1"/>
        </dgm:presLayoutVars>
      </dgm:prSet>
      <dgm:spPr/>
    </dgm:pt>
    <dgm:pt modelId="{0CAC8451-CCE0-412E-8916-9751A59B4388}" type="pres">
      <dgm:prSet presAssocID="{704B465C-18E8-42FB-AEF9-9CC4B76F12E6}" presName="sibTrans" presStyleCnt="0"/>
      <dgm:spPr/>
    </dgm:pt>
    <dgm:pt modelId="{D55C2693-9CC1-4542-9A17-347821B66282}" type="pres">
      <dgm:prSet presAssocID="{A4AB28C7-43DC-453B-BDB7-46E9AE4795E9}" presName="compNode" presStyleCnt="0"/>
      <dgm:spPr/>
    </dgm:pt>
    <dgm:pt modelId="{E8ACA0B4-340C-4BFF-B7D4-718DDEDA4AFA}" type="pres">
      <dgm:prSet presAssocID="{A4AB28C7-43DC-453B-BDB7-46E9AE4795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82435750-6EF6-4684-B214-F24E01000462}" type="pres">
      <dgm:prSet presAssocID="{A4AB28C7-43DC-453B-BDB7-46E9AE4795E9}" presName="spaceRect" presStyleCnt="0"/>
      <dgm:spPr/>
    </dgm:pt>
    <dgm:pt modelId="{7053F70F-B18B-473B-998B-18E17BA2557F}" type="pres">
      <dgm:prSet presAssocID="{A4AB28C7-43DC-453B-BDB7-46E9AE4795E9}" presName="textRect" presStyleLbl="revTx" presStyleIdx="1" presStyleCnt="3">
        <dgm:presLayoutVars>
          <dgm:chMax val="1"/>
          <dgm:chPref val="1"/>
        </dgm:presLayoutVars>
      </dgm:prSet>
      <dgm:spPr/>
    </dgm:pt>
    <dgm:pt modelId="{E3517889-8623-43AC-968A-8929896D416A}" type="pres">
      <dgm:prSet presAssocID="{01ECDF25-87DB-4DA9-B5DD-4C5C86D5B5DB}" presName="sibTrans" presStyleCnt="0"/>
      <dgm:spPr/>
    </dgm:pt>
    <dgm:pt modelId="{06262A02-4E60-4B49-8003-BE9D29FBF5E2}" type="pres">
      <dgm:prSet presAssocID="{8ACD215E-BAD5-46DE-A953-1E06E20EE36E}" presName="compNode" presStyleCnt="0"/>
      <dgm:spPr/>
    </dgm:pt>
    <dgm:pt modelId="{88E0F991-F24F-405A-A196-4722BA6F52BD}" type="pres">
      <dgm:prSet presAssocID="{8ACD215E-BAD5-46DE-A953-1E06E20EE3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0321D4B-CCED-4DD3-84EB-AE0C858D1C70}" type="pres">
      <dgm:prSet presAssocID="{8ACD215E-BAD5-46DE-A953-1E06E20EE36E}" presName="spaceRect" presStyleCnt="0"/>
      <dgm:spPr/>
    </dgm:pt>
    <dgm:pt modelId="{D03AEFB6-59A4-408E-A853-D99AABCEC309}" type="pres">
      <dgm:prSet presAssocID="{8ACD215E-BAD5-46DE-A953-1E06E20EE36E}" presName="textRect" presStyleLbl="revTx" presStyleIdx="2" presStyleCnt="3">
        <dgm:presLayoutVars>
          <dgm:chMax val="1"/>
          <dgm:chPref val="1"/>
        </dgm:presLayoutVars>
      </dgm:prSet>
      <dgm:spPr/>
    </dgm:pt>
  </dgm:ptLst>
  <dgm:cxnLst>
    <dgm:cxn modelId="{BF516E35-84F3-46BE-8901-B9AC0907CAC0}" srcId="{91CBD05D-D5AF-4768-8ED0-E49875F2FEBA}" destId="{8ACD215E-BAD5-46DE-A953-1E06E20EE36E}" srcOrd="2" destOrd="0" parTransId="{2806083C-F078-4506-9547-82C93ABBF7B7}" sibTransId="{44BDC68A-2F52-4E83-A14D-605DA23EF59E}"/>
    <dgm:cxn modelId="{D7CC6950-A531-4EC9-94A3-4C36AB89DC6C}" srcId="{91CBD05D-D5AF-4768-8ED0-E49875F2FEBA}" destId="{F69EA72C-5F9E-4169-AED8-741989D364C6}" srcOrd="0" destOrd="0" parTransId="{0CA22E5F-ADE7-4745-8B73-BC84BA539349}" sibTransId="{704B465C-18E8-42FB-AEF9-9CC4B76F12E6}"/>
    <dgm:cxn modelId="{7592AD5F-D37C-4314-A7BB-F4FCAD209731}" type="presOf" srcId="{91CBD05D-D5AF-4768-8ED0-E49875F2FEBA}" destId="{C7E2C3D1-36E5-41C0-AD28-560F3DB570D3}" srcOrd="0" destOrd="0" presId="urn:microsoft.com/office/officeart/2018/2/layout/IconLabelList"/>
    <dgm:cxn modelId="{AC7207C5-537D-496B-B987-594328B2DB7B}" type="presOf" srcId="{F69EA72C-5F9E-4169-AED8-741989D364C6}" destId="{FDF81791-3769-499E-BD2F-D3A3AC93EAF3}" srcOrd="0" destOrd="0" presId="urn:microsoft.com/office/officeart/2018/2/layout/IconLabelList"/>
    <dgm:cxn modelId="{6E1B4DDB-1B86-4A39-BD6D-3B11C1F9DF6F}" srcId="{91CBD05D-D5AF-4768-8ED0-E49875F2FEBA}" destId="{A4AB28C7-43DC-453B-BDB7-46E9AE4795E9}" srcOrd="1" destOrd="0" parTransId="{81FC5403-AD70-4BBE-9976-CE7F03CA5259}" sibTransId="{01ECDF25-87DB-4DA9-B5DD-4C5C86D5B5DB}"/>
    <dgm:cxn modelId="{2C0C88E2-CD68-4A40-B46F-3EED282430CA}" type="presOf" srcId="{A4AB28C7-43DC-453B-BDB7-46E9AE4795E9}" destId="{7053F70F-B18B-473B-998B-18E17BA2557F}" srcOrd="0" destOrd="0" presId="urn:microsoft.com/office/officeart/2018/2/layout/IconLabelList"/>
    <dgm:cxn modelId="{D14112E5-0D4C-4E05-A514-6FCBEEEE37A3}" type="presOf" srcId="{8ACD215E-BAD5-46DE-A953-1E06E20EE36E}" destId="{D03AEFB6-59A4-408E-A853-D99AABCEC309}" srcOrd="0" destOrd="0" presId="urn:microsoft.com/office/officeart/2018/2/layout/IconLabelList"/>
    <dgm:cxn modelId="{D88E4A44-E463-4497-8FE0-C77BE760BEEC}" type="presParOf" srcId="{C7E2C3D1-36E5-41C0-AD28-560F3DB570D3}" destId="{DE09556F-6159-4426-95E0-424DE9473E1A}" srcOrd="0" destOrd="0" presId="urn:microsoft.com/office/officeart/2018/2/layout/IconLabelList"/>
    <dgm:cxn modelId="{C0AF25AD-84D1-4754-B9D3-7BE76BB147C1}" type="presParOf" srcId="{DE09556F-6159-4426-95E0-424DE9473E1A}" destId="{DB7DE566-41B3-4D4C-99EE-CC0CAB307E9D}" srcOrd="0" destOrd="0" presId="urn:microsoft.com/office/officeart/2018/2/layout/IconLabelList"/>
    <dgm:cxn modelId="{B0F298E0-1992-4809-BF30-A836E2E96CDA}" type="presParOf" srcId="{DE09556F-6159-4426-95E0-424DE9473E1A}" destId="{2F8AB2DA-804F-46E4-B2E5-2FC1BB11A00A}" srcOrd="1" destOrd="0" presId="urn:microsoft.com/office/officeart/2018/2/layout/IconLabelList"/>
    <dgm:cxn modelId="{96D1B4FB-496F-45A5-9C28-98F95F5C07ED}" type="presParOf" srcId="{DE09556F-6159-4426-95E0-424DE9473E1A}" destId="{FDF81791-3769-499E-BD2F-D3A3AC93EAF3}" srcOrd="2" destOrd="0" presId="urn:microsoft.com/office/officeart/2018/2/layout/IconLabelList"/>
    <dgm:cxn modelId="{34051399-5CBE-465C-B389-22B4A5225740}" type="presParOf" srcId="{C7E2C3D1-36E5-41C0-AD28-560F3DB570D3}" destId="{0CAC8451-CCE0-412E-8916-9751A59B4388}" srcOrd="1" destOrd="0" presId="urn:microsoft.com/office/officeart/2018/2/layout/IconLabelList"/>
    <dgm:cxn modelId="{1F0D0FA4-6A04-4993-9267-84FCB237212C}" type="presParOf" srcId="{C7E2C3D1-36E5-41C0-AD28-560F3DB570D3}" destId="{D55C2693-9CC1-4542-9A17-347821B66282}" srcOrd="2" destOrd="0" presId="urn:microsoft.com/office/officeart/2018/2/layout/IconLabelList"/>
    <dgm:cxn modelId="{3E5F82E2-2155-4012-AD95-881F497B9BC4}" type="presParOf" srcId="{D55C2693-9CC1-4542-9A17-347821B66282}" destId="{E8ACA0B4-340C-4BFF-B7D4-718DDEDA4AFA}" srcOrd="0" destOrd="0" presId="urn:microsoft.com/office/officeart/2018/2/layout/IconLabelList"/>
    <dgm:cxn modelId="{64455161-F300-4738-994E-0419D39D90D1}" type="presParOf" srcId="{D55C2693-9CC1-4542-9A17-347821B66282}" destId="{82435750-6EF6-4684-B214-F24E01000462}" srcOrd="1" destOrd="0" presId="urn:microsoft.com/office/officeart/2018/2/layout/IconLabelList"/>
    <dgm:cxn modelId="{DD71507C-A33E-4C69-99FC-6ED3956AA336}" type="presParOf" srcId="{D55C2693-9CC1-4542-9A17-347821B66282}" destId="{7053F70F-B18B-473B-998B-18E17BA2557F}" srcOrd="2" destOrd="0" presId="urn:microsoft.com/office/officeart/2018/2/layout/IconLabelList"/>
    <dgm:cxn modelId="{710FA63F-C314-4047-BD00-CFEA8F18FB02}" type="presParOf" srcId="{C7E2C3D1-36E5-41C0-AD28-560F3DB570D3}" destId="{E3517889-8623-43AC-968A-8929896D416A}" srcOrd="3" destOrd="0" presId="urn:microsoft.com/office/officeart/2018/2/layout/IconLabelList"/>
    <dgm:cxn modelId="{626636AD-DFE1-463D-9EF2-A2C87161AE24}" type="presParOf" srcId="{C7E2C3D1-36E5-41C0-AD28-560F3DB570D3}" destId="{06262A02-4E60-4B49-8003-BE9D29FBF5E2}" srcOrd="4" destOrd="0" presId="urn:microsoft.com/office/officeart/2018/2/layout/IconLabelList"/>
    <dgm:cxn modelId="{28D4421C-34A0-4B49-BD90-6D3285E5B555}" type="presParOf" srcId="{06262A02-4E60-4B49-8003-BE9D29FBF5E2}" destId="{88E0F991-F24F-405A-A196-4722BA6F52BD}" srcOrd="0" destOrd="0" presId="urn:microsoft.com/office/officeart/2018/2/layout/IconLabelList"/>
    <dgm:cxn modelId="{1088B152-409C-468C-8EEC-64CA95559681}" type="presParOf" srcId="{06262A02-4E60-4B49-8003-BE9D29FBF5E2}" destId="{00321D4B-CCED-4DD3-84EB-AE0C858D1C70}" srcOrd="1" destOrd="0" presId="urn:microsoft.com/office/officeart/2018/2/layout/IconLabelList"/>
    <dgm:cxn modelId="{BD3B3D0E-3582-4AB6-844F-0CBB5CD0EFFC}" type="presParOf" srcId="{06262A02-4E60-4B49-8003-BE9D29FBF5E2}" destId="{D03AEFB6-59A4-408E-A853-D99AABCEC3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97D09-5652-497B-BE47-CBA75F8603F4}">
      <dsp:nvSpPr>
        <dsp:cNvPr id="0" name=""/>
        <dsp:cNvSpPr/>
      </dsp:nvSpPr>
      <dsp:spPr>
        <a:xfrm>
          <a:off x="0" y="154657"/>
          <a:ext cx="6852423" cy="1142222"/>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0DE2373-C058-4DB0-B18F-A055EB2865F3}">
      <dsp:nvSpPr>
        <dsp:cNvPr id="0" name=""/>
        <dsp:cNvSpPr/>
      </dsp:nvSpPr>
      <dsp:spPr>
        <a:xfrm>
          <a:off x="228230" y="518286"/>
          <a:ext cx="415369" cy="414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1AADA1-5192-4C9E-B6B2-8785264EDB86}">
      <dsp:nvSpPr>
        <dsp:cNvPr id="0" name=""/>
        <dsp:cNvSpPr/>
      </dsp:nvSpPr>
      <dsp:spPr>
        <a:xfrm>
          <a:off x="871830" y="214831"/>
          <a:ext cx="5954185" cy="80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622300">
            <a:lnSpc>
              <a:spcPct val="100000"/>
            </a:lnSpc>
            <a:spcBef>
              <a:spcPct val="0"/>
            </a:spcBef>
            <a:spcAft>
              <a:spcPct val="35000"/>
            </a:spcAft>
            <a:buNone/>
          </a:pPr>
          <a:r>
            <a:rPr lang="en-US" sz="1400" kern="1200" dirty="0"/>
            <a:t>Used the “Data Collisions.csv” sample file from IBM Watson that was for Seattle, WA. </a:t>
          </a:r>
        </a:p>
      </dsp:txBody>
      <dsp:txXfrm>
        <a:off x="871830" y="214831"/>
        <a:ext cx="5954185" cy="801635"/>
      </dsp:txXfrm>
    </dsp:sp>
    <dsp:sp modelId="{3743D4EF-CE01-40E2-871D-DBBEE4721CC9}">
      <dsp:nvSpPr>
        <dsp:cNvPr id="0" name=""/>
        <dsp:cNvSpPr/>
      </dsp:nvSpPr>
      <dsp:spPr>
        <a:xfrm>
          <a:off x="0" y="1497289"/>
          <a:ext cx="6852423" cy="1172673"/>
        </a:xfrm>
        <a:prstGeom prst="roundRect">
          <a:avLst>
            <a:gd name="adj" fmla="val 10000"/>
          </a:avLst>
        </a:prstGeom>
        <a:solidFill>
          <a:schemeClr val="accent5"/>
        </a:solidFill>
        <a:ln>
          <a:noFill/>
        </a:ln>
        <a:effectLst/>
      </dsp:spPr>
      <dsp:style>
        <a:lnRef idx="0">
          <a:scrgbClr r="0" g="0" b="0"/>
        </a:lnRef>
        <a:fillRef idx="1">
          <a:scrgbClr r="0" g="0" b="0"/>
        </a:fillRef>
        <a:effectRef idx="0">
          <a:scrgbClr r="0" g="0" b="0"/>
        </a:effectRef>
        <a:fontRef idx="minor"/>
      </dsp:style>
    </dsp:sp>
    <dsp:sp modelId="{F95661A8-2C00-4E21-B19D-E031AF3F4A20}">
      <dsp:nvSpPr>
        <dsp:cNvPr id="0" name=""/>
        <dsp:cNvSpPr/>
      </dsp:nvSpPr>
      <dsp:spPr>
        <a:xfrm>
          <a:off x="228230" y="1876143"/>
          <a:ext cx="415369" cy="414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30DE99-DA1F-4658-8389-62D251C3E95D}">
      <dsp:nvSpPr>
        <dsp:cNvPr id="0" name=""/>
        <dsp:cNvSpPr/>
      </dsp:nvSpPr>
      <dsp:spPr>
        <a:xfrm>
          <a:off x="871830" y="1548383"/>
          <a:ext cx="5954185" cy="80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622300">
            <a:lnSpc>
              <a:spcPct val="100000"/>
            </a:lnSpc>
            <a:spcBef>
              <a:spcPct val="0"/>
            </a:spcBef>
            <a:spcAft>
              <a:spcPct val="35000"/>
            </a:spcAft>
            <a:buNone/>
          </a:pPr>
          <a:r>
            <a:rPr lang="en-US" sz="1400" kern="1200" dirty="0"/>
            <a:t>Accident occurrence data ranged from Date range from 01January2004 to 02May2020. In the data set, there are 194673 events</a:t>
          </a:r>
        </a:p>
      </dsp:txBody>
      <dsp:txXfrm>
        <a:off x="871830" y="1548383"/>
        <a:ext cx="5954185" cy="801635"/>
      </dsp:txXfrm>
    </dsp:sp>
    <dsp:sp modelId="{F2379E84-FC5D-48A6-9E3A-B35B3AB7B514}">
      <dsp:nvSpPr>
        <dsp:cNvPr id="0" name=""/>
        <dsp:cNvSpPr/>
      </dsp:nvSpPr>
      <dsp:spPr>
        <a:xfrm>
          <a:off x="0" y="2870371"/>
          <a:ext cx="6852423" cy="15510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CA7535-4783-4B6E-AEA2-3DC8A383B1F3}">
      <dsp:nvSpPr>
        <dsp:cNvPr id="0" name=""/>
        <dsp:cNvSpPr/>
      </dsp:nvSpPr>
      <dsp:spPr>
        <a:xfrm>
          <a:off x="228230" y="3438423"/>
          <a:ext cx="415369" cy="4149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BC5691-DE7C-450E-9569-93CFEAEE4F0B}">
      <dsp:nvSpPr>
        <dsp:cNvPr id="0" name=""/>
        <dsp:cNvSpPr/>
      </dsp:nvSpPr>
      <dsp:spPr>
        <a:xfrm>
          <a:off x="871830" y="3086349"/>
          <a:ext cx="3083590" cy="80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622300">
            <a:lnSpc>
              <a:spcPct val="100000"/>
            </a:lnSpc>
            <a:spcBef>
              <a:spcPct val="0"/>
            </a:spcBef>
            <a:spcAft>
              <a:spcPct val="35000"/>
            </a:spcAft>
            <a:buNone/>
          </a:pPr>
          <a:r>
            <a:rPr lang="en-US" sz="1400" kern="1200" dirty="0"/>
            <a:t>The following attributes in the data set that appeared to have more predictability of the target column “SEVERITYCODE” than others are:</a:t>
          </a:r>
        </a:p>
      </dsp:txBody>
      <dsp:txXfrm>
        <a:off x="871830" y="3086349"/>
        <a:ext cx="3083590" cy="801635"/>
      </dsp:txXfrm>
    </dsp:sp>
    <dsp:sp modelId="{B54C3978-F4C3-45CC-BF89-C79019FCA093}">
      <dsp:nvSpPr>
        <dsp:cNvPr id="0" name=""/>
        <dsp:cNvSpPr/>
      </dsp:nvSpPr>
      <dsp:spPr>
        <a:xfrm>
          <a:off x="3955420" y="3038692"/>
          <a:ext cx="2870595" cy="1261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444500">
            <a:lnSpc>
              <a:spcPct val="100000"/>
            </a:lnSpc>
            <a:spcBef>
              <a:spcPct val="0"/>
            </a:spcBef>
            <a:spcAft>
              <a:spcPct val="35000"/>
            </a:spcAft>
            <a:buNone/>
          </a:pPr>
          <a:r>
            <a:rPr lang="en-US" sz="1000" kern="1200" dirty="0"/>
            <a:t>PEDCOUNT</a:t>
          </a:r>
        </a:p>
        <a:p>
          <a:pPr marL="0" lvl="0" indent="0" algn="l" defTabSz="444500">
            <a:lnSpc>
              <a:spcPct val="100000"/>
            </a:lnSpc>
            <a:spcBef>
              <a:spcPct val="0"/>
            </a:spcBef>
            <a:spcAft>
              <a:spcPct val="35000"/>
            </a:spcAft>
            <a:buNone/>
          </a:pPr>
          <a:r>
            <a:rPr lang="en-US" sz="1000" kern="1200" dirty="0"/>
            <a:t>PEDCYLCOUNT</a:t>
          </a:r>
        </a:p>
        <a:p>
          <a:pPr marL="0" lvl="0" indent="0" algn="l" defTabSz="444500">
            <a:lnSpc>
              <a:spcPct val="100000"/>
            </a:lnSpc>
            <a:spcBef>
              <a:spcPct val="0"/>
            </a:spcBef>
            <a:spcAft>
              <a:spcPct val="35000"/>
            </a:spcAft>
            <a:buNone/>
          </a:pPr>
          <a:r>
            <a:rPr lang="en-US" sz="1000" kern="1200" dirty="0"/>
            <a:t>VEHCOUNT</a:t>
          </a:r>
        </a:p>
        <a:p>
          <a:pPr marL="0" lvl="0" indent="0" algn="l" defTabSz="444500">
            <a:lnSpc>
              <a:spcPct val="100000"/>
            </a:lnSpc>
            <a:spcBef>
              <a:spcPct val="0"/>
            </a:spcBef>
            <a:spcAft>
              <a:spcPct val="35000"/>
            </a:spcAft>
            <a:buNone/>
          </a:pPr>
          <a:r>
            <a:rPr lang="en-US" sz="1000" kern="1200" dirty="0"/>
            <a:t>WEATHER</a:t>
          </a:r>
        </a:p>
      </dsp:txBody>
      <dsp:txXfrm>
        <a:off x="3955420" y="3038692"/>
        <a:ext cx="2870595" cy="1261581"/>
      </dsp:txXfrm>
    </dsp:sp>
    <dsp:sp modelId="{E913F174-58ED-4CAE-89AA-B6E7F2B21258}">
      <dsp:nvSpPr>
        <dsp:cNvPr id="0" name=""/>
        <dsp:cNvSpPr/>
      </dsp:nvSpPr>
      <dsp:spPr>
        <a:xfrm>
          <a:off x="0" y="4621848"/>
          <a:ext cx="6852423" cy="97753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10FD-67DB-4E47-85DC-583946932379}">
      <dsp:nvSpPr>
        <dsp:cNvPr id="0" name=""/>
        <dsp:cNvSpPr/>
      </dsp:nvSpPr>
      <dsp:spPr>
        <a:xfrm>
          <a:off x="228230" y="4903134"/>
          <a:ext cx="415369" cy="4149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1E6821-883C-4B3F-8B12-43BCD9012B70}">
      <dsp:nvSpPr>
        <dsp:cNvPr id="0" name=""/>
        <dsp:cNvSpPr/>
      </dsp:nvSpPr>
      <dsp:spPr>
        <a:xfrm>
          <a:off x="871830" y="4623992"/>
          <a:ext cx="5954185" cy="80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622300">
            <a:lnSpc>
              <a:spcPct val="100000"/>
            </a:lnSpc>
            <a:spcBef>
              <a:spcPct val="0"/>
            </a:spcBef>
            <a:spcAft>
              <a:spcPct val="35000"/>
            </a:spcAft>
            <a:buNone/>
          </a:pPr>
          <a:r>
            <a:rPr lang="en-US" sz="1400" kern="1200" dirty="0"/>
            <a:t>The WEATHER, ROADCOND, and LIGHTCOND were categorical and needed to be changed to  integers for machine learning to occur. </a:t>
          </a:r>
        </a:p>
      </dsp:txBody>
      <dsp:txXfrm>
        <a:off x="871830" y="4623992"/>
        <a:ext cx="5954185" cy="801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DE566-41B3-4D4C-99EE-CC0CAB307E9D}">
      <dsp:nvSpPr>
        <dsp:cNvPr id="0" name=""/>
        <dsp:cNvSpPr/>
      </dsp:nvSpPr>
      <dsp:spPr>
        <a:xfrm>
          <a:off x="923249" y="384256"/>
          <a:ext cx="1250177" cy="1250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F81791-3769-499E-BD2F-D3A3AC93EAF3}">
      <dsp:nvSpPr>
        <dsp:cNvPr id="0" name=""/>
        <dsp:cNvSpPr/>
      </dsp:nvSpPr>
      <dsp:spPr>
        <a:xfrm>
          <a:off x="159251" y="1982204"/>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Developed useful machine learning models to predict accident severity in the city of Seattle. </a:t>
          </a:r>
          <a:endParaRPr lang="en-US" sz="1200" kern="1200"/>
        </a:p>
      </dsp:txBody>
      <dsp:txXfrm>
        <a:off x="159251" y="1982204"/>
        <a:ext cx="2778172" cy="720000"/>
      </dsp:txXfrm>
    </dsp:sp>
    <dsp:sp modelId="{E8ACA0B4-340C-4BFF-B7D4-718DDEDA4AFA}">
      <dsp:nvSpPr>
        <dsp:cNvPr id="0" name=""/>
        <dsp:cNvSpPr/>
      </dsp:nvSpPr>
      <dsp:spPr>
        <a:xfrm>
          <a:off x="4187602" y="384256"/>
          <a:ext cx="1250177" cy="1250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53F70F-B18B-473B-998B-18E17BA2557F}">
      <dsp:nvSpPr>
        <dsp:cNvPr id="0" name=""/>
        <dsp:cNvSpPr/>
      </dsp:nvSpPr>
      <dsp:spPr>
        <a:xfrm>
          <a:off x="3423605" y="1982204"/>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Accuracy and precision have some room for improvement.</a:t>
          </a:r>
          <a:endParaRPr lang="en-US" sz="1200" kern="1200"/>
        </a:p>
      </dsp:txBody>
      <dsp:txXfrm>
        <a:off x="3423605" y="1982204"/>
        <a:ext cx="2778172" cy="720000"/>
      </dsp:txXfrm>
    </dsp:sp>
    <dsp:sp modelId="{88E0F991-F24F-405A-A196-4722BA6F52BD}">
      <dsp:nvSpPr>
        <dsp:cNvPr id="0" name=""/>
        <dsp:cNvSpPr/>
      </dsp:nvSpPr>
      <dsp:spPr>
        <a:xfrm>
          <a:off x="7451955" y="384256"/>
          <a:ext cx="1250177" cy="1250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3AEFB6-59A4-408E-A853-D99AABCEC309}">
      <dsp:nvSpPr>
        <dsp:cNvPr id="0" name=""/>
        <dsp:cNvSpPr/>
      </dsp:nvSpPr>
      <dsp:spPr>
        <a:xfrm>
          <a:off x="6687958" y="1982204"/>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t>Additional data should be gathered for better use in machine learning classification models.</a:t>
          </a:r>
          <a:endParaRPr lang="en-US" sz="1200" kern="1200" dirty="0"/>
        </a:p>
      </dsp:txBody>
      <dsp:txXfrm>
        <a:off x="6687958" y="1982204"/>
        <a:ext cx="277817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27B3E-5073-D64D-BC8E-4F75C6EE8E7C}" type="datetimeFigureOut">
              <a:rPr lang="en-US" smtClean="0"/>
              <a:t>9/10/20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F1861-F7CE-114A-BF3B-B9E4131A2E94}" type="slidenum">
              <a:rPr lang="en-US" smtClean="0"/>
              <a:t>‹#›</a:t>
            </a:fld>
            <a:endParaRPr lang="en-US"/>
          </a:p>
        </p:txBody>
      </p:sp>
    </p:spTree>
    <p:extLst>
      <p:ext uri="{BB962C8B-B14F-4D97-AF65-F5344CB8AC3E}">
        <p14:creationId xmlns:p14="http://schemas.microsoft.com/office/powerpoint/2010/main" val="402626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BF1861-F7CE-114A-BF3B-B9E4131A2E94}" type="slidenum">
              <a:rPr lang="en-US" smtClean="0"/>
              <a:t>2</a:t>
            </a:fld>
            <a:endParaRPr lang="en-US"/>
          </a:p>
        </p:txBody>
      </p:sp>
    </p:spTree>
    <p:extLst>
      <p:ext uri="{BB962C8B-B14F-4D97-AF65-F5344CB8AC3E}">
        <p14:creationId xmlns:p14="http://schemas.microsoft.com/office/powerpoint/2010/main" val="122153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Seasons don’t appear to be a factor in accident severity. </a:t>
            </a:r>
          </a:p>
        </p:txBody>
      </p:sp>
      <p:sp>
        <p:nvSpPr>
          <p:cNvPr id="4" name="Slide Number Placeholder 3"/>
          <p:cNvSpPr>
            <a:spLocks noGrp="1"/>
          </p:cNvSpPr>
          <p:nvPr>
            <p:ph type="sldNum" sz="quarter" idx="5"/>
          </p:nvPr>
        </p:nvSpPr>
        <p:spPr/>
        <p:txBody>
          <a:bodyPr/>
          <a:lstStyle/>
          <a:p>
            <a:fld id="{9EBF1861-F7CE-114A-BF3B-B9E4131A2E94}" type="slidenum">
              <a:rPr lang="en-US" smtClean="0"/>
              <a:t>4</a:t>
            </a:fld>
            <a:endParaRPr lang="en-US"/>
          </a:p>
        </p:txBody>
      </p:sp>
    </p:spTree>
    <p:extLst>
      <p:ext uri="{BB962C8B-B14F-4D97-AF65-F5344CB8AC3E}">
        <p14:creationId xmlns:p14="http://schemas.microsoft.com/office/powerpoint/2010/main" val="67072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BF1861-F7CE-114A-BF3B-B9E4131A2E94}" type="slidenum">
              <a:rPr lang="en-US" smtClean="0"/>
              <a:t>7</a:t>
            </a:fld>
            <a:endParaRPr lang="en-US"/>
          </a:p>
        </p:txBody>
      </p:sp>
    </p:spTree>
    <p:extLst>
      <p:ext uri="{BB962C8B-B14F-4D97-AF65-F5344CB8AC3E}">
        <p14:creationId xmlns:p14="http://schemas.microsoft.com/office/powerpoint/2010/main" val="3092269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6969C88-B244-455D-A017-012B25B1ACDD}" type="datetimeFigureOut">
              <a:rPr lang="en-US" smtClean="0"/>
              <a:t>9/10/20</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56595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9/10/20</a:t>
            </a:fld>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97739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9/10/20</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93116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9/10/20</a:t>
            </a:fld>
            <a:endParaRPr lang="en-US"/>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19246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9/10/20</a:t>
            </a:fld>
            <a:endParaRPr lang="en-US"/>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68048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969C88-B244-455D-A017-012B25B1ACDD}" type="datetimeFigureOut">
              <a:rPr lang="en-US" smtClean="0"/>
              <a:pPr/>
              <a:t>9/10/20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43495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969C88-B244-455D-A017-012B25B1ACDD}" type="datetimeFigureOut">
              <a:rPr lang="en-US" smtClean="0"/>
              <a:pPr/>
              <a:t>9/10/20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93035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63823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2271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9274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498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0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9/10/20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3965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9/10/20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421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9/10/20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7248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052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048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6969C88-B244-455D-A017-012B25B1ACDD}" type="datetimeFigureOut">
              <a:rPr lang="en-US" smtClean="0"/>
              <a:pPr/>
              <a:t>9/10/20</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28233000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olburnlaw.com/seattle-traffic-accident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8DB587-21D5-3346-847F-56CD7098545F}"/>
              </a:ext>
            </a:extLst>
          </p:cNvPr>
          <p:cNvSpPr>
            <a:spLocks noGrp="1"/>
          </p:cNvSpPr>
          <p:nvPr>
            <p:ph type="ctrTitle"/>
          </p:nvPr>
        </p:nvSpPr>
        <p:spPr>
          <a:xfrm>
            <a:off x="1199405" y="2099733"/>
            <a:ext cx="8825658" cy="2677648"/>
          </a:xfrm>
        </p:spPr>
        <p:txBody>
          <a:bodyPr>
            <a:normAutofit/>
          </a:bodyPr>
          <a:lstStyle/>
          <a:p>
            <a:r>
              <a:rPr lang="en-US">
                <a:solidFill>
                  <a:schemeClr val="tx2">
                    <a:lumMod val="75000"/>
                  </a:schemeClr>
                </a:solidFill>
              </a:rPr>
              <a:t>Predicting Traffic Accident Severity in Seattle</a:t>
            </a:r>
          </a:p>
        </p:txBody>
      </p:sp>
      <p:sp>
        <p:nvSpPr>
          <p:cNvPr id="3" name="Subtitle 2">
            <a:extLst>
              <a:ext uri="{FF2B5EF4-FFF2-40B4-BE49-F238E27FC236}">
                <a16:creationId xmlns:a16="http://schemas.microsoft.com/office/drawing/2014/main" id="{FF70B52E-48A1-C144-9810-45B9A35BC818}"/>
              </a:ext>
            </a:extLst>
          </p:cNvPr>
          <p:cNvSpPr>
            <a:spLocks noGrp="1"/>
          </p:cNvSpPr>
          <p:nvPr>
            <p:ph type="subTitle" idx="1"/>
          </p:nvPr>
        </p:nvSpPr>
        <p:spPr>
          <a:xfrm>
            <a:off x="1154955" y="4777380"/>
            <a:ext cx="8825658" cy="861420"/>
          </a:xfrm>
        </p:spPr>
        <p:txBody>
          <a:bodyPr>
            <a:normAutofit/>
          </a:bodyPr>
          <a:lstStyle/>
          <a:p>
            <a:r>
              <a:rPr lang="en-US">
                <a:solidFill>
                  <a:schemeClr val="tx2"/>
                </a:solidFill>
              </a:rPr>
              <a:t>By Sarah Jones</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871199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C184-4F85-E547-A56A-E062CBF28A65}"/>
              </a:ext>
            </a:extLst>
          </p:cNvPr>
          <p:cNvSpPr>
            <a:spLocks noGrp="1"/>
          </p:cNvSpPr>
          <p:nvPr>
            <p:ph type="title"/>
          </p:nvPr>
        </p:nvSpPr>
        <p:spPr/>
        <p:txBody>
          <a:bodyPr/>
          <a:lstStyle/>
          <a:p>
            <a:r>
              <a:rPr lang="en-US" sz="2800" dirty="0"/>
              <a:t>Predicting traffic accident severity is valuable for local government officials</a:t>
            </a:r>
          </a:p>
        </p:txBody>
      </p:sp>
      <p:sp>
        <p:nvSpPr>
          <p:cNvPr id="3" name="Content Placeholder 2">
            <a:extLst>
              <a:ext uri="{FF2B5EF4-FFF2-40B4-BE49-F238E27FC236}">
                <a16:creationId xmlns:a16="http://schemas.microsoft.com/office/drawing/2014/main" id="{7D28CED2-0E67-A64F-8FDA-FA853A73EB90}"/>
              </a:ext>
            </a:extLst>
          </p:cNvPr>
          <p:cNvSpPr>
            <a:spLocks noGrp="1"/>
          </p:cNvSpPr>
          <p:nvPr>
            <p:ph idx="1"/>
          </p:nvPr>
        </p:nvSpPr>
        <p:spPr>
          <a:xfrm>
            <a:off x="1154954" y="2383436"/>
            <a:ext cx="9394172" cy="3636364"/>
          </a:xfrm>
        </p:spPr>
        <p:txBody>
          <a:bodyPr>
            <a:normAutofit fontScale="77500" lnSpcReduction="20000"/>
          </a:bodyPr>
          <a:lstStyle/>
          <a:p>
            <a:r>
              <a:rPr lang="en-US" dirty="0"/>
              <a:t>Seattle, is one of the largest seaport towns in the state of Washington, with over 700,000 residents. </a:t>
            </a:r>
          </a:p>
          <a:p>
            <a:r>
              <a:rPr lang="en-US" dirty="0"/>
              <a:t>In 2019, there was a car crash every 4.5 minutes, with several hundred people dying in these accidents per year. *</a:t>
            </a:r>
          </a:p>
          <a:p>
            <a:r>
              <a:rPr lang="en-US" dirty="0"/>
              <a:t>Local Seattle government officials are concerned with the overall traffic fatalities in the city. These stakeholders want to understand what the leading factors are that are correlated to these fatal traffic accidents and provide ways to prevent such occurrences. </a:t>
            </a:r>
          </a:p>
          <a:p>
            <a:r>
              <a:rPr lang="en-US" dirty="0"/>
              <a:t>Predicting accident severity can lead to:</a:t>
            </a:r>
          </a:p>
          <a:p>
            <a:pPr lvl="1"/>
            <a:r>
              <a:rPr lang="en-US" dirty="0"/>
              <a:t>Create different policies related to local traffic laws</a:t>
            </a:r>
          </a:p>
          <a:p>
            <a:pPr lvl="1"/>
            <a:r>
              <a:rPr lang="en-US" dirty="0"/>
              <a:t>Adjustments on roadways or traffic flow patterns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000" dirty="0"/>
              <a:t>*Colburn Law (2020) </a:t>
            </a:r>
            <a:r>
              <a:rPr lang="en-US" sz="1000" i="1" dirty="0"/>
              <a:t>2019 Washington State Car Accident and Statistics &amp; Reports</a:t>
            </a:r>
            <a:r>
              <a:rPr lang="en-US" sz="1000" dirty="0"/>
              <a:t>. </a:t>
            </a:r>
            <a:r>
              <a:rPr lang="en-US" sz="1000" dirty="0">
                <a:hlinkClick r:id="rId3"/>
              </a:rPr>
              <a:t>https://www.colburnlaw.com/seattle-traffic-accidents/</a:t>
            </a:r>
            <a:endParaRPr lang="en-US" sz="1000" dirty="0"/>
          </a:p>
        </p:txBody>
      </p:sp>
    </p:spTree>
    <p:extLst>
      <p:ext uri="{BB962C8B-B14F-4D97-AF65-F5344CB8AC3E}">
        <p14:creationId xmlns:p14="http://schemas.microsoft.com/office/powerpoint/2010/main" val="418390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DD88FE-01A0-4F04-99DC-2B1140F59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A2E9868-C728-43FF-95CC-38902E514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12A5749-6A2A-4FAF-824E-16E9569B9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2615BF4-8323-4853-9A41-09C4DFBC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E68B4297-39F1-4DD7-A4EF-8E4E50111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Oval 18">
            <a:extLst>
              <a:ext uri="{FF2B5EF4-FFF2-40B4-BE49-F238E27FC236}">
                <a16:creationId xmlns:a16="http://schemas.microsoft.com/office/drawing/2014/main" id="{7DFAF1DD-0169-4D59-8646-8EFAD90F4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E45D7473-2985-4534-8629-4C76A563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E08195D-900D-5742-953D-DA182E210EA3}"/>
              </a:ext>
            </a:extLst>
          </p:cNvPr>
          <p:cNvSpPr>
            <a:spLocks noGrp="1"/>
          </p:cNvSpPr>
          <p:nvPr>
            <p:ph type="title"/>
          </p:nvPr>
        </p:nvSpPr>
        <p:spPr>
          <a:xfrm>
            <a:off x="8471239" y="973667"/>
            <a:ext cx="2942210" cy="4833745"/>
          </a:xfrm>
        </p:spPr>
        <p:txBody>
          <a:bodyPr>
            <a:normAutofit/>
          </a:bodyPr>
          <a:lstStyle/>
          <a:p>
            <a:r>
              <a:rPr lang="en-US" dirty="0">
                <a:solidFill>
                  <a:srgbClr val="EBEBEB"/>
                </a:solidFill>
              </a:rPr>
              <a:t>Data Collection and Cleaning</a:t>
            </a:r>
          </a:p>
        </p:txBody>
      </p:sp>
      <p:sp>
        <p:nvSpPr>
          <p:cNvPr id="23" name="Rectangle 22">
            <a:extLst>
              <a:ext uri="{FF2B5EF4-FFF2-40B4-BE49-F238E27FC236}">
                <a16:creationId xmlns:a16="http://schemas.microsoft.com/office/drawing/2014/main" id="{2B8277BD-4019-4E99-866A-1EA4007EC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4750130-C853-483E-B06A-AFE7AE0459F8}"/>
              </a:ext>
            </a:extLst>
          </p:cNvPr>
          <p:cNvGraphicFramePr>
            <a:graphicFrameLocks noGrp="1"/>
          </p:cNvGraphicFramePr>
          <p:nvPr>
            <p:ph idx="1"/>
            <p:extLst>
              <p:ext uri="{D42A27DB-BD31-4B8C-83A1-F6EECF244321}">
                <p14:modId xmlns:p14="http://schemas.microsoft.com/office/powerpoint/2010/main" val="1839538188"/>
              </p:ext>
            </p:extLst>
          </p:nvPr>
        </p:nvGraphicFramePr>
        <p:xfrm>
          <a:off x="494675" y="719528"/>
          <a:ext cx="6852423" cy="5754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9" name="Group 28">
            <a:extLst>
              <a:ext uri="{FF2B5EF4-FFF2-40B4-BE49-F238E27FC236}">
                <a16:creationId xmlns:a16="http://schemas.microsoft.com/office/drawing/2014/main" id="{35963E2D-C5DE-124D-8509-9985A468485B}"/>
              </a:ext>
            </a:extLst>
          </p:cNvPr>
          <p:cNvGrpSpPr/>
          <p:nvPr/>
        </p:nvGrpSpPr>
        <p:grpSpPr>
          <a:xfrm>
            <a:off x="5636273" y="3735943"/>
            <a:ext cx="2997390" cy="1206437"/>
            <a:chOff x="3697389" y="2841604"/>
            <a:chExt cx="2997390" cy="1206437"/>
          </a:xfrm>
        </p:grpSpPr>
        <p:sp>
          <p:nvSpPr>
            <p:cNvPr id="30" name="Rectangle 29">
              <a:extLst>
                <a:ext uri="{FF2B5EF4-FFF2-40B4-BE49-F238E27FC236}">
                  <a16:creationId xmlns:a16="http://schemas.microsoft.com/office/drawing/2014/main" id="{EF9E68AB-63DC-0144-97E2-319D6FDE0CDE}"/>
                </a:ext>
              </a:extLst>
            </p:cNvPr>
            <p:cNvSpPr/>
            <p:nvPr/>
          </p:nvSpPr>
          <p:spPr>
            <a:xfrm>
              <a:off x="3895914" y="2941713"/>
              <a:ext cx="2798865" cy="110632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1" name="TextBox 30">
              <a:extLst>
                <a:ext uri="{FF2B5EF4-FFF2-40B4-BE49-F238E27FC236}">
                  <a16:creationId xmlns:a16="http://schemas.microsoft.com/office/drawing/2014/main" id="{5D460F84-0971-A14D-A183-61066A59971C}"/>
                </a:ext>
              </a:extLst>
            </p:cNvPr>
            <p:cNvSpPr txBox="1"/>
            <p:nvPr/>
          </p:nvSpPr>
          <p:spPr>
            <a:xfrm>
              <a:off x="3697389" y="2841604"/>
              <a:ext cx="2798865" cy="1106328"/>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4399" tIns="74399" rIns="74399" bIns="74399" numCol="1" spcCol="1270" anchor="ctr" anchorCtr="0">
              <a:noAutofit/>
            </a:bodyPr>
            <a:lstStyle/>
            <a:p>
              <a:pPr marL="0" lvl="0" indent="0" algn="l" defTabSz="444500">
                <a:lnSpc>
                  <a:spcPct val="100000"/>
                </a:lnSpc>
                <a:spcBef>
                  <a:spcPct val="0"/>
                </a:spcBef>
                <a:spcAft>
                  <a:spcPct val="35000"/>
                </a:spcAft>
                <a:buNone/>
              </a:pPr>
              <a:r>
                <a:rPr lang="en-US" sz="1000" kern="1200" dirty="0"/>
                <a:t>ROADCOND</a:t>
              </a:r>
            </a:p>
            <a:p>
              <a:pPr marL="0" lvl="0" indent="0" algn="l" defTabSz="444500">
                <a:lnSpc>
                  <a:spcPct val="100000"/>
                </a:lnSpc>
                <a:spcBef>
                  <a:spcPct val="0"/>
                </a:spcBef>
                <a:spcAft>
                  <a:spcPct val="35000"/>
                </a:spcAft>
                <a:buNone/>
              </a:pPr>
              <a:r>
                <a:rPr lang="en-US" sz="1000" kern="1200" dirty="0"/>
                <a:t>LIGHTCOND</a:t>
              </a:r>
            </a:p>
            <a:p>
              <a:pPr marL="0" lvl="0" indent="0" algn="l" defTabSz="444500">
                <a:lnSpc>
                  <a:spcPct val="100000"/>
                </a:lnSpc>
                <a:spcBef>
                  <a:spcPct val="0"/>
                </a:spcBef>
                <a:spcAft>
                  <a:spcPct val="35000"/>
                </a:spcAft>
                <a:buNone/>
              </a:pPr>
              <a:r>
                <a:rPr lang="en-US" sz="1000" kern="1200" dirty="0"/>
                <a:t>Seattle Seasons*</a:t>
              </a:r>
            </a:p>
          </p:txBody>
        </p:sp>
      </p:grpSp>
    </p:spTree>
    <p:extLst>
      <p:ext uri="{BB962C8B-B14F-4D97-AF65-F5344CB8AC3E}">
        <p14:creationId xmlns:p14="http://schemas.microsoft.com/office/powerpoint/2010/main" val="80085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EA91-0B7B-D045-BC21-D3531CCFC99D}"/>
              </a:ext>
            </a:extLst>
          </p:cNvPr>
          <p:cNvSpPr>
            <a:spLocks noGrp="1"/>
          </p:cNvSpPr>
          <p:nvPr>
            <p:ph type="title"/>
          </p:nvPr>
        </p:nvSpPr>
        <p:spPr/>
        <p:txBody>
          <a:bodyPr/>
          <a:lstStyle/>
          <a:p>
            <a:r>
              <a:rPr lang="en-US" dirty="0"/>
              <a:t>Seasonality of Accidents?</a:t>
            </a:r>
          </a:p>
        </p:txBody>
      </p:sp>
      <p:pic>
        <p:nvPicPr>
          <p:cNvPr id="5" name="Content Placeholder 4" descr="A picture containing colorful, drawing, room&#10;&#10;Description automatically generated">
            <a:extLst>
              <a:ext uri="{FF2B5EF4-FFF2-40B4-BE49-F238E27FC236}">
                <a16:creationId xmlns:a16="http://schemas.microsoft.com/office/drawing/2014/main" id="{FF317074-44CE-464A-BD8E-5FFBAF859141}"/>
              </a:ext>
            </a:extLst>
          </p:cNvPr>
          <p:cNvPicPr>
            <a:picLocks noGrp="1" noChangeAspect="1"/>
          </p:cNvPicPr>
          <p:nvPr>
            <p:ph idx="1"/>
          </p:nvPr>
        </p:nvPicPr>
        <p:blipFill>
          <a:blip r:embed="rId3"/>
          <a:stretch>
            <a:fillRect/>
          </a:stretch>
        </p:blipFill>
        <p:spPr>
          <a:xfrm>
            <a:off x="318337" y="2249547"/>
            <a:ext cx="11613103" cy="3871034"/>
          </a:xfrm>
        </p:spPr>
      </p:pic>
      <p:sp>
        <p:nvSpPr>
          <p:cNvPr id="6" name="TextBox 5">
            <a:extLst>
              <a:ext uri="{FF2B5EF4-FFF2-40B4-BE49-F238E27FC236}">
                <a16:creationId xmlns:a16="http://schemas.microsoft.com/office/drawing/2014/main" id="{17600B47-9D36-A246-9D35-6D0E5DEDDEB4}"/>
              </a:ext>
            </a:extLst>
          </p:cNvPr>
          <p:cNvSpPr txBox="1"/>
          <p:nvPr/>
        </p:nvSpPr>
        <p:spPr>
          <a:xfrm>
            <a:off x="599607" y="6120581"/>
            <a:ext cx="6760563" cy="276999"/>
          </a:xfrm>
          <a:prstGeom prst="rect">
            <a:avLst/>
          </a:prstGeom>
          <a:noFill/>
        </p:spPr>
        <p:txBody>
          <a:bodyPr wrap="square" rtlCol="0">
            <a:spAutoFit/>
          </a:bodyPr>
          <a:lstStyle/>
          <a:p>
            <a:r>
              <a:rPr lang="en-US" sz="1200" dirty="0"/>
              <a:t>Seasons don’t appear to be a factor in accident severity.</a:t>
            </a:r>
          </a:p>
        </p:txBody>
      </p:sp>
    </p:spTree>
    <p:extLst>
      <p:ext uri="{BB962C8B-B14F-4D97-AF65-F5344CB8AC3E}">
        <p14:creationId xmlns:p14="http://schemas.microsoft.com/office/powerpoint/2010/main" val="205011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5399-BB22-FF4D-904D-DC7124A84B92}"/>
              </a:ext>
            </a:extLst>
          </p:cNvPr>
          <p:cNvSpPr>
            <a:spLocks noGrp="1"/>
          </p:cNvSpPr>
          <p:nvPr>
            <p:ph type="title"/>
          </p:nvPr>
        </p:nvSpPr>
        <p:spPr/>
        <p:txBody>
          <a:bodyPr/>
          <a:lstStyle/>
          <a:p>
            <a:r>
              <a:rPr lang="en-US" dirty="0"/>
              <a:t>Pearson R Correlations for Factor Attributes</a:t>
            </a:r>
          </a:p>
        </p:txBody>
      </p:sp>
      <p:pic>
        <p:nvPicPr>
          <p:cNvPr id="5" name="Content Placeholder 4" descr="A screenshot of a cell phone&#10;&#10;Description automatically generated">
            <a:extLst>
              <a:ext uri="{FF2B5EF4-FFF2-40B4-BE49-F238E27FC236}">
                <a16:creationId xmlns:a16="http://schemas.microsoft.com/office/drawing/2014/main" id="{7A184977-F31C-E34C-A5F5-916A40D647BE}"/>
              </a:ext>
            </a:extLst>
          </p:cNvPr>
          <p:cNvPicPr>
            <a:picLocks noGrp="1" noChangeAspect="1"/>
          </p:cNvPicPr>
          <p:nvPr>
            <p:ph idx="1"/>
          </p:nvPr>
        </p:nvPicPr>
        <p:blipFill rotWithShape="1">
          <a:blip r:embed="rId2"/>
          <a:srcRect r="12822"/>
          <a:stretch/>
        </p:blipFill>
        <p:spPr>
          <a:xfrm>
            <a:off x="745240" y="2444555"/>
            <a:ext cx="10701520" cy="4091829"/>
          </a:xfrm>
        </p:spPr>
      </p:pic>
    </p:spTree>
    <p:extLst>
      <p:ext uri="{BB962C8B-B14F-4D97-AF65-F5344CB8AC3E}">
        <p14:creationId xmlns:p14="http://schemas.microsoft.com/office/powerpoint/2010/main" val="89728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68B5-BDA0-C04C-9807-95AD732961AD}"/>
              </a:ext>
            </a:extLst>
          </p:cNvPr>
          <p:cNvSpPr>
            <a:spLocks noGrp="1"/>
          </p:cNvSpPr>
          <p:nvPr>
            <p:ph type="title"/>
          </p:nvPr>
        </p:nvSpPr>
        <p:spPr/>
        <p:txBody>
          <a:bodyPr/>
          <a:lstStyle/>
          <a:p>
            <a:r>
              <a:rPr lang="en-US" dirty="0"/>
              <a:t>Prediction Plots of Model Accuracy Performance</a:t>
            </a:r>
          </a:p>
        </p:txBody>
      </p:sp>
      <p:pic>
        <p:nvPicPr>
          <p:cNvPr id="5" name="Content Placeholder 4" descr="A picture containing screenshot&#10;&#10;Description automatically generated">
            <a:extLst>
              <a:ext uri="{FF2B5EF4-FFF2-40B4-BE49-F238E27FC236}">
                <a16:creationId xmlns:a16="http://schemas.microsoft.com/office/drawing/2014/main" id="{E691DC2E-8D28-D742-9073-18C53CD9C554}"/>
              </a:ext>
            </a:extLst>
          </p:cNvPr>
          <p:cNvPicPr>
            <a:picLocks noGrp="1" noChangeAspect="1"/>
          </p:cNvPicPr>
          <p:nvPr>
            <p:ph idx="1"/>
          </p:nvPr>
        </p:nvPicPr>
        <p:blipFill>
          <a:blip r:embed="rId2"/>
          <a:stretch>
            <a:fillRect/>
          </a:stretch>
        </p:blipFill>
        <p:spPr>
          <a:xfrm>
            <a:off x="57006" y="2263515"/>
            <a:ext cx="12077988" cy="4025996"/>
          </a:xfrm>
        </p:spPr>
      </p:pic>
    </p:spTree>
    <p:extLst>
      <p:ext uri="{BB962C8B-B14F-4D97-AF65-F5344CB8AC3E}">
        <p14:creationId xmlns:p14="http://schemas.microsoft.com/office/powerpoint/2010/main" val="12860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EC5B-9EA5-EF40-8E1B-CFA9A8EB27B7}"/>
              </a:ext>
            </a:extLst>
          </p:cNvPr>
          <p:cNvSpPr>
            <a:spLocks noGrp="1"/>
          </p:cNvSpPr>
          <p:nvPr>
            <p:ph type="title"/>
          </p:nvPr>
        </p:nvSpPr>
        <p:spPr>
          <a:xfrm>
            <a:off x="1154953" y="973668"/>
            <a:ext cx="8761413" cy="706964"/>
          </a:xfrm>
        </p:spPr>
        <p:txBody>
          <a:bodyPr>
            <a:normAutofit/>
          </a:bodyPr>
          <a:lstStyle/>
          <a:p>
            <a:r>
              <a:rPr lang="en-US">
                <a:solidFill>
                  <a:srgbClr val="EBEBEB"/>
                </a:solidFill>
              </a:rPr>
              <a:t>Conclusion</a:t>
            </a:r>
          </a:p>
        </p:txBody>
      </p:sp>
      <p:graphicFrame>
        <p:nvGraphicFramePr>
          <p:cNvPr id="5" name="Content Placeholder 2">
            <a:extLst>
              <a:ext uri="{FF2B5EF4-FFF2-40B4-BE49-F238E27FC236}">
                <a16:creationId xmlns:a16="http://schemas.microsoft.com/office/drawing/2014/main" id="{A3C79131-7548-4264-A8C2-A058340833C7}"/>
              </a:ext>
            </a:extLst>
          </p:cNvPr>
          <p:cNvGraphicFramePr>
            <a:graphicFrameLocks noGrp="1"/>
          </p:cNvGraphicFramePr>
          <p:nvPr>
            <p:ph idx="1"/>
            <p:extLst>
              <p:ext uri="{D42A27DB-BD31-4B8C-83A1-F6EECF244321}">
                <p14:modId xmlns:p14="http://schemas.microsoft.com/office/powerpoint/2010/main" val="2392290252"/>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507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332</Words>
  <Application>Microsoft Macintosh PowerPoint</Application>
  <PresentationFormat>Widescreen</PresentationFormat>
  <Paragraphs>38</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 Boardroom</vt:lpstr>
      <vt:lpstr>Predicting Traffic Accident Severity in Seattle</vt:lpstr>
      <vt:lpstr>Predicting traffic accident severity is valuable for local government officials</vt:lpstr>
      <vt:lpstr>Data Collection and Cleaning</vt:lpstr>
      <vt:lpstr>Seasonality of Accidents?</vt:lpstr>
      <vt:lpstr>Pearson R Correlations for Factor Attributes</vt:lpstr>
      <vt:lpstr>Prediction Plots of Model Accuracy Performance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Traffic Accident Severity in Seattle</dc:title>
  <dc:creator>Sarah Casella Jones</dc:creator>
  <cp:lastModifiedBy>Sarah Casella Jones</cp:lastModifiedBy>
  <cp:revision>3</cp:revision>
  <dcterms:created xsi:type="dcterms:W3CDTF">2020-09-10T12:27:30Z</dcterms:created>
  <dcterms:modified xsi:type="dcterms:W3CDTF">2020-09-10T12:36:20Z</dcterms:modified>
</cp:coreProperties>
</file>