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1470" y="1044"/>
      </p:cViewPr>
      <p:guideLst>
        <p:guide orient="horz" pos="216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1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629CB-9E42-4BDC-B0FF-2AF20EA564FC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126AF-DFD2-429D-B8F9-E9C8E3C84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054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629CB-9E42-4BDC-B0FF-2AF20EA564FC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126AF-DFD2-429D-B8F9-E9C8E3C84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429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6"/>
            <a:ext cx="2628900" cy="58118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6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629CB-9E42-4BDC-B0FF-2AF20EA564FC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126AF-DFD2-429D-B8F9-E9C8E3C84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785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629CB-9E42-4BDC-B0FF-2AF20EA564FC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126AF-DFD2-429D-B8F9-E9C8E3C84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026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629CB-9E42-4BDC-B0FF-2AF20EA564FC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126AF-DFD2-429D-B8F9-E9C8E3C84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773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6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6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629CB-9E42-4BDC-B0FF-2AF20EA564FC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126AF-DFD2-429D-B8F9-E9C8E3C84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705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4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6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4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6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629CB-9E42-4BDC-B0FF-2AF20EA564FC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126AF-DFD2-429D-B8F9-E9C8E3C84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292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629CB-9E42-4BDC-B0FF-2AF20EA564FC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126AF-DFD2-429D-B8F9-E9C8E3C84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190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629CB-9E42-4BDC-B0FF-2AF20EA564FC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126AF-DFD2-429D-B8F9-E9C8E3C84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963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1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629CB-9E42-4BDC-B0FF-2AF20EA564FC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126AF-DFD2-429D-B8F9-E9C8E3C84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629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1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629CB-9E42-4BDC-B0FF-2AF20EA564FC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126AF-DFD2-429D-B8F9-E9C8E3C84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232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6629CB-9E42-4BDC-B0FF-2AF20EA564FC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126AF-DFD2-429D-B8F9-E9C8E3C84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291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9319464"/>
              </p:ext>
            </p:extLst>
          </p:nvPr>
        </p:nvGraphicFramePr>
        <p:xfrm>
          <a:off x="123458" y="609327"/>
          <a:ext cx="11945081" cy="56333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26256"/>
                <a:gridCol w="1963765"/>
                <a:gridCol w="1963765"/>
                <a:gridCol w="1963765"/>
                <a:gridCol w="1963765"/>
                <a:gridCol w="1963765"/>
              </a:tblGrid>
              <a:tr h="938893"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latin typeface="LM Roman 12" panose="00000500000000000000" pitchFamily="50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Natural Abundances (%)</a:t>
                      </a:r>
                      <a:endParaRPr lang="en-US" sz="4000" dirty="0">
                        <a:latin typeface="LM Roman 12" panose="00000500000000000000" pitchFamily="50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US" sz="4400" dirty="0">
                        <a:latin typeface="Latin Modern Math" panose="02000503000000000000" pitchFamily="50" charset="0"/>
                        <a:ea typeface="Latin Modern Math" panose="02000503000000000000" pitchFamily="50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latin typeface="LM Roman 12" panose="00000500000000000000" pitchFamily="50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Scattering Lengths (a</a:t>
                      </a:r>
                      <a:r>
                        <a:rPr lang="en-US" sz="4000" baseline="-25000" dirty="0" smtClean="0">
                          <a:latin typeface="LM Roman 12" panose="00000500000000000000" pitchFamily="50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0</a:t>
                      </a:r>
                      <a:r>
                        <a:rPr lang="en-US" sz="4000" dirty="0" smtClean="0">
                          <a:latin typeface="LM Roman 12" panose="00000500000000000000" pitchFamily="50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)</a:t>
                      </a:r>
                      <a:endParaRPr lang="en-US" sz="4000" dirty="0">
                        <a:latin typeface="LM Roman 12" panose="00000500000000000000" pitchFamily="50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4400" dirty="0">
                        <a:latin typeface="Latin Modern Math" panose="02000503000000000000" pitchFamily="50" charset="0"/>
                        <a:ea typeface="Latin Modern Math" panose="02000503000000000000" pitchFamily="50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4400" dirty="0">
                        <a:latin typeface="Latin Modern Math" panose="02000503000000000000" pitchFamily="50" charset="0"/>
                        <a:ea typeface="Latin Modern Math" panose="02000503000000000000" pitchFamily="50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800" dirty="0">
                        <a:latin typeface="Latin Modern Math" panose="02000503000000000000" pitchFamily="50" charset="0"/>
                        <a:ea typeface="Latin Modern Math" panose="02000503000000000000" pitchFamily="50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38893">
                <a:tc gridSpan="2" vMerge="1">
                  <a:txBody>
                    <a:bodyPr/>
                    <a:lstStyle/>
                    <a:p>
                      <a:pPr algn="ctr"/>
                      <a:endParaRPr lang="en-US" sz="2800" dirty="0">
                        <a:latin typeface="Latin Modern Math" panose="02000503000000000000" pitchFamily="50" charset="0"/>
                        <a:ea typeface="Latin Modern Math" panose="02000503000000000000" pitchFamily="50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4400" dirty="0">
                        <a:latin typeface="Latin Modern Math" panose="02000503000000000000" pitchFamily="50" charset="0"/>
                        <a:ea typeface="Latin Modern Math" panose="02000503000000000000" pitchFamily="50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0" baseline="30000" dirty="0" smtClean="0">
                          <a:latin typeface="LM Roman 12" panose="00000500000000000000" pitchFamily="50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84</a:t>
                      </a:r>
                      <a:r>
                        <a:rPr lang="en-US" sz="4800" b="0" dirty="0" smtClean="0">
                          <a:latin typeface="LM Roman 12" panose="00000500000000000000" pitchFamily="50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Sr</a:t>
                      </a:r>
                      <a:endParaRPr lang="en-US" sz="4800" b="0" dirty="0">
                        <a:latin typeface="LM Roman 12" panose="00000500000000000000" pitchFamily="50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0" baseline="30000" dirty="0" smtClean="0">
                          <a:latin typeface="LM Roman 12" panose="00000500000000000000" pitchFamily="50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86</a:t>
                      </a:r>
                      <a:r>
                        <a:rPr lang="en-US" sz="4800" b="0" dirty="0" smtClean="0">
                          <a:latin typeface="LM Roman 12" panose="00000500000000000000" pitchFamily="50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Sr</a:t>
                      </a:r>
                      <a:endParaRPr lang="en-US" sz="4800" b="0" dirty="0">
                        <a:latin typeface="LM Roman 12" panose="00000500000000000000" pitchFamily="50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0" baseline="30000" dirty="0" smtClean="0">
                          <a:latin typeface="LM Roman 12" panose="00000500000000000000" pitchFamily="50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87</a:t>
                      </a:r>
                      <a:r>
                        <a:rPr lang="en-US" sz="4800" b="0" dirty="0" smtClean="0">
                          <a:latin typeface="LM Roman 12" panose="00000500000000000000" pitchFamily="50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Sr</a:t>
                      </a:r>
                      <a:endParaRPr lang="en-US" sz="4800" b="0" dirty="0">
                        <a:latin typeface="LM Roman 12" panose="00000500000000000000" pitchFamily="50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0" baseline="30000" dirty="0" smtClean="0">
                          <a:latin typeface="LM Roman 12" panose="00000500000000000000" pitchFamily="50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88</a:t>
                      </a:r>
                      <a:r>
                        <a:rPr lang="en-US" sz="4800" b="0" dirty="0" smtClean="0">
                          <a:latin typeface="LM Roman 12" panose="00000500000000000000" pitchFamily="50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Sr</a:t>
                      </a:r>
                      <a:endParaRPr lang="en-US" sz="4800" b="0" dirty="0">
                        <a:latin typeface="LM Roman 12" panose="00000500000000000000" pitchFamily="50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38893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LM Roman 12" panose="00000500000000000000" pitchFamily="50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0.56</a:t>
                      </a:r>
                      <a:endParaRPr lang="en-US" sz="3600" dirty="0">
                        <a:latin typeface="LM Roman 12" panose="00000500000000000000" pitchFamily="50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0" baseline="30000" dirty="0" smtClean="0">
                          <a:latin typeface="LM Roman 12" panose="00000500000000000000" pitchFamily="50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84</a:t>
                      </a:r>
                      <a:r>
                        <a:rPr lang="en-US" sz="4800" b="0" dirty="0" smtClean="0">
                          <a:latin typeface="LM Roman 12" panose="00000500000000000000" pitchFamily="50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Sr</a:t>
                      </a:r>
                      <a:endParaRPr lang="en-US" sz="4800" b="0" dirty="0">
                        <a:latin typeface="LM Roman 12" panose="00000500000000000000" pitchFamily="50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LM Roman 12" panose="00000500000000000000" pitchFamily="50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122.76</a:t>
                      </a:r>
                      <a:endParaRPr lang="en-US" sz="3600" dirty="0">
                        <a:latin typeface="LM Roman 12" panose="00000500000000000000" pitchFamily="50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LM Roman 12" panose="00000500000000000000" pitchFamily="50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31.65</a:t>
                      </a:r>
                      <a:endParaRPr lang="en-US" sz="3600" dirty="0">
                        <a:latin typeface="LM Roman 12" panose="00000500000000000000" pitchFamily="50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LM Roman 12" panose="00000500000000000000" pitchFamily="50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-57.61</a:t>
                      </a:r>
                      <a:endParaRPr lang="en-US" sz="3600" dirty="0">
                        <a:latin typeface="LM Roman 12" panose="00000500000000000000" pitchFamily="50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LM Roman 12" panose="00000500000000000000" pitchFamily="50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1658</a:t>
                      </a:r>
                      <a:endParaRPr lang="en-US" sz="3600" dirty="0">
                        <a:latin typeface="LM Roman 12" panose="00000500000000000000" pitchFamily="50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38893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LM Roman 12" panose="00000500000000000000" pitchFamily="50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9.86</a:t>
                      </a:r>
                      <a:endParaRPr lang="en-US" sz="3600" dirty="0">
                        <a:latin typeface="LM Roman 12" panose="00000500000000000000" pitchFamily="50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0" baseline="30000" dirty="0" smtClean="0">
                          <a:latin typeface="LM Roman 12" panose="00000500000000000000" pitchFamily="50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86</a:t>
                      </a:r>
                      <a:r>
                        <a:rPr lang="en-US" sz="4800" b="0" dirty="0" smtClean="0">
                          <a:latin typeface="LM Roman 12" panose="00000500000000000000" pitchFamily="50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Sr</a:t>
                      </a:r>
                      <a:endParaRPr lang="en-US" sz="4800" b="0" dirty="0">
                        <a:latin typeface="LM Roman 12" panose="00000500000000000000" pitchFamily="50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LM Roman 12" panose="00000500000000000000" pitchFamily="50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~</a:t>
                      </a:r>
                      <a:endParaRPr lang="en-US" sz="3600" dirty="0">
                        <a:latin typeface="LM Roman 12" panose="00000500000000000000" pitchFamily="50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LM Roman 12" panose="00000500000000000000" pitchFamily="50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798</a:t>
                      </a:r>
                      <a:endParaRPr lang="en-US" sz="3600" dirty="0">
                        <a:latin typeface="LM Roman 12" panose="00000500000000000000" pitchFamily="50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LM Roman 12" panose="00000500000000000000" pitchFamily="50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162.25</a:t>
                      </a:r>
                      <a:endParaRPr lang="en-US" sz="3600" dirty="0">
                        <a:latin typeface="LM Roman 12" panose="00000500000000000000" pitchFamily="50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LM Roman 12" panose="00000500000000000000" pitchFamily="50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97.37</a:t>
                      </a:r>
                      <a:endParaRPr lang="en-US" sz="3600" dirty="0">
                        <a:latin typeface="LM Roman 12" panose="00000500000000000000" pitchFamily="50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38893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LM Roman 12" panose="00000500000000000000" pitchFamily="50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7.00</a:t>
                      </a:r>
                      <a:endParaRPr lang="en-US" sz="3600" dirty="0">
                        <a:latin typeface="LM Roman 12" panose="00000500000000000000" pitchFamily="50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0" baseline="30000" dirty="0" smtClean="0">
                          <a:latin typeface="LM Roman 12" panose="00000500000000000000" pitchFamily="50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87</a:t>
                      </a:r>
                      <a:r>
                        <a:rPr lang="en-US" sz="4800" b="0" dirty="0" smtClean="0">
                          <a:latin typeface="LM Roman 12" panose="00000500000000000000" pitchFamily="50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Sr</a:t>
                      </a:r>
                      <a:endParaRPr lang="en-US" sz="4800" b="0" dirty="0">
                        <a:latin typeface="LM Roman 12" panose="00000500000000000000" pitchFamily="50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LM Roman 12" panose="00000500000000000000" pitchFamily="50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~</a:t>
                      </a:r>
                      <a:endParaRPr lang="en-US" sz="3600" dirty="0">
                        <a:latin typeface="LM Roman 12" panose="00000500000000000000" pitchFamily="50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LM Roman 12" panose="00000500000000000000" pitchFamily="50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~</a:t>
                      </a:r>
                      <a:endParaRPr lang="en-US" sz="3600" dirty="0">
                        <a:latin typeface="LM Roman 12" panose="00000500000000000000" pitchFamily="50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LM Roman 12" panose="00000500000000000000" pitchFamily="50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96.2</a:t>
                      </a:r>
                      <a:endParaRPr lang="en-US" sz="3600" dirty="0">
                        <a:latin typeface="LM Roman 12" panose="00000500000000000000" pitchFamily="50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LM Roman 12" panose="00000500000000000000" pitchFamily="50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54.82</a:t>
                      </a:r>
                      <a:endParaRPr lang="en-US" sz="3600" dirty="0">
                        <a:latin typeface="LM Roman 12" panose="00000500000000000000" pitchFamily="50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38893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LM Roman 12" panose="00000500000000000000" pitchFamily="50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82.58</a:t>
                      </a:r>
                      <a:endParaRPr lang="en-US" sz="3600" dirty="0">
                        <a:latin typeface="LM Roman 12" panose="00000500000000000000" pitchFamily="50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0" baseline="30000" dirty="0" smtClean="0">
                          <a:latin typeface="LM Roman 12" panose="00000500000000000000" pitchFamily="50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88</a:t>
                      </a:r>
                      <a:r>
                        <a:rPr lang="en-US" sz="4800" b="0" dirty="0" smtClean="0">
                          <a:latin typeface="LM Roman 12" panose="00000500000000000000" pitchFamily="50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Sr</a:t>
                      </a:r>
                      <a:endParaRPr lang="en-US" sz="4800" b="0" dirty="0">
                        <a:latin typeface="LM Roman 12" panose="00000500000000000000" pitchFamily="50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LM Roman 12" panose="00000500000000000000" pitchFamily="50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~</a:t>
                      </a:r>
                      <a:endParaRPr lang="en-US" sz="3600" dirty="0">
                        <a:latin typeface="LM Roman 12" panose="00000500000000000000" pitchFamily="50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LM Roman 12" panose="00000500000000000000" pitchFamily="50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~</a:t>
                      </a:r>
                      <a:endParaRPr lang="en-US" sz="3600" dirty="0">
                        <a:latin typeface="LM Roman 12" panose="00000500000000000000" pitchFamily="50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LM Roman 12" panose="00000500000000000000" pitchFamily="50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~</a:t>
                      </a:r>
                      <a:endParaRPr lang="en-US" sz="3600" dirty="0">
                        <a:latin typeface="LM Roman 12" panose="00000500000000000000" pitchFamily="50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LM Roman 12" panose="00000500000000000000" pitchFamily="50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-2</a:t>
                      </a:r>
                      <a:endParaRPr lang="en-US" sz="3600" dirty="0">
                        <a:latin typeface="LM Roman 12" panose="00000500000000000000" pitchFamily="50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2282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</TotalTime>
  <Words>38</Words>
  <Application>Microsoft Office PowerPoint</Application>
  <PresentationFormat>Widescreen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 Unicode MS</vt:lpstr>
      <vt:lpstr>Arial</vt:lpstr>
      <vt:lpstr>Calibri</vt:lpstr>
      <vt:lpstr>Calibri Light</vt:lpstr>
      <vt:lpstr>LM Roman 12</vt:lpstr>
      <vt:lpstr>Office Theme</vt:lpstr>
      <vt:lpstr>PowerPoint Presentation</vt:lpstr>
    </vt:vector>
  </TitlesOfParts>
  <Company>Rice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 Aman</dc:creator>
  <cp:lastModifiedBy>Jim Aman</cp:lastModifiedBy>
  <cp:revision>5</cp:revision>
  <dcterms:created xsi:type="dcterms:W3CDTF">2016-07-25T22:38:39Z</dcterms:created>
  <dcterms:modified xsi:type="dcterms:W3CDTF">2016-07-25T23:12:21Z</dcterms:modified>
</cp:coreProperties>
</file>