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4" r:id="rId3"/>
    <p:sldId id="267" r:id="rId4"/>
    <p:sldId id="268" r:id="rId5"/>
    <p:sldId id="269" r:id="rId6"/>
    <p:sldId id="270" r:id="rId7"/>
    <p:sldId id="271" r:id="rId8"/>
    <p:sldId id="272" r:id="rId9"/>
    <p:sldId id="266" r:id="rId10"/>
    <p:sldId id="273" r:id="rId11"/>
    <p:sldId id="274" r:id="rId12"/>
    <p:sldId id="275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4FF"/>
    <a:srgbClr val="A4DD00"/>
    <a:srgbClr val="FFFFFF"/>
    <a:srgbClr val="ECBDA2"/>
    <a:srgbClr val="AB4002"/>
    <a:srgbClr val="E19569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7" autoAdjust="0"/>
    <p:restoredTop sz="81078" autoAdjust="0"/>
  </p:normalViewPr>
  <p:slideViewPr>
    <p:cSldViewPr snapToGrid="0">
      <p:cViewPr varScale="1">
        <p:scale>
          <a:sx n="99" d="100"/>
          <a:sy n="99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4DC5F-BA4E-47E4-9BA0-A80ED799554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DF9BE-F38B-45DC-8A3C-70A379F4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7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dirty="0" err="1" smtClean="0"/>
              <a:t>ResultGroups</a:t>
            </a:r>
            <a:r>
              <a:rPr lang="en-US" dirty="0" smtClean="0"/>
              <a:t> may</a:t>
            </a:r>
            <a:r>
              <a:rPr lang="en-US" baseline="0" dirty="0" smtClean="0"/>
              <a:t> contain </a:t>
            </a:r>
            <a:r>
              <a:rPr lang="en-US" baseline="0" dirty="0" err="1" smtClean="0"/>
              <a:t>ResultGroups</a:t>
            </a:r>
            <a:r>
              <a:rPr lang="en-US" baseline="0" dirty="0" smtClean="0"/>
              <a:t>.  If more than one result is needed per column, the first row has a blank header and the first </a:t>
            </a:r>
            <a:r>
              <a:rPr lang="en-US" baseline="0" dirty="0" err="1" smtClean="0"/>
              <a:t>ResultRef</a:t>
            </a:r>
            <a:r>
              <a:rPr lang="en-US" baseline="0" dirty="0" smtClean="0"/>
              <a:t>.  The second ‘result row’ has the headers and the Result labels.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there is only one Result be column, the first column header row has Parameter as the header, the second has the result info and the visit.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– use the Nested </a:t>
            </a:r>
            <a:r>
              <a:rPr lang="en-US" baseline="0" dirty="0" err="1" smtClean="0"/>
              <a:t>ResultDef</a:t>
            </a:r>
            <a:r>
              <a:rPr lang="en-US" baseline="0" dirty="0" smtClean="0"/>
              <a:t> rather than a Result Group for the header.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F9BE-F38B-45DC-8A3C-70A379F4F7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ResultRef</a:t>
            </a:r>
            <a:r>
              <a:rPr lang="en-US" dirty="0" smtClean="0"/>
              <a:t> in the </a:t>
            </a:r>
            <a:r>
              <a:rPr lang="en-US" dirty="0" err="1" smtClean="0"/>
              <a:t>ColDefs</a:t>
            </a:r>
            <a:r>
              <a:rPr lang="en-US" dirty="0" smtClean="0"/>
              <a:t> element may be nested. It is NOT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ResultGroup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sisnce</a:t>
            </a:r>
            <a:r>
              <a:rPr lang="en-US" baseline="0" dirty="0" smtClean="0"/>
              <a:t> there is usually only 1 result in the </a:t>
            </a:r>
            <a:r>
              <a:rPr lang="en-US" baseline="0" dirty="0" err="1" smtClean="0"/>
              <a:t>hdr</a:t>
            </a:r>
            <a:endParaRPr lang="en-US" baseline="0" dirty="0" smtClean="0"/>
          </a:p>
          <a:p>
            <a:r>
              <a:rPr lang="en-US" baseline="0" dirty="0" smtClean="0"/>
              <a:t>If the </a:t>
            </a:r>
            <a:r>
              <a:rPr lang="en-US" baseline="0" dirty="0" err="1" smtClean="0"/>
              <a:t>ResultRef</a:t>
            </a:r>
            <a:r>
              <a:rPr lang="en-US" baseline="0" dirty="0" smtClean="0"/>
              <a:t> is nested, some or all of </a:t>
            </a:r>
            <a:r>
              <a:rPr lang="en-US" baseline="0" dirty="0" err="1" smtClean="0"/>
              <a:t>rht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ResultGroupDefs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RowDefs</a:t>
            </a:r>
            <a:r>
              <a:rPr lang="en-US" baseline="0" dirty="0" smtClean="0"/>
              <a:t> will have extra </a:t>
            </a:r>
            <a:r>
              <a:rPr lang="en-US" baseline="0" dirty="0" err="1" smtClean="0"/>
              <a:t>Analyiis</a:t>
            </a:r>
            <a:r>
              <a:rPr lang="en-US" baseline="0" dirty="0" smtClean="0"/>
              <a:t> Variables. I am assuming a parallel structure,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F9BE-F38B-45DC-8A3C-70A379F4F7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0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Rowdefs</a:t>
            </a:r>
            <a:endParaRPr lang="en-US" dirty="0" smtClean="0"/>
          </a:p>
          <a:p>
            <a:r>
              <a:rPr lang="en-US" dirty="0" err="1" smtClean="0"/>
              <a:t>ResultGroupDef</a:t>
            </a:r>
            <a:r>
              <a:rPr lang="en-US" baseline="0" dirty="0" smtClean="0"/>
              <a:t> Where </a:t>
            </a:r>
            <a:r>
              <a:rPr lang="en-US" baseline="0" dirty="0" err="1" smtClean="0"/>
              <a:t>AnalysisTimePointName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RowDef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timepointVariable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Codelist</a:t>
            </a:r>
            <a:r>
              <a:rPr lang="en-US" baseline="0" dirty="0" smtClean="0"/>
              <a:t>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model for the Result group is the set of results that should be displayed for a single </a:t>
            </a:r>
            <a:r>
              <a:rPr lang="en-US" baseline="0" dirty="0" err="1" smtClean="0"/>
              <a:t>timepoint</a:t>
            </a:r>
            <a:r>
              <a:rPr lang="en-US" baseline="0" dirty="0" smtClean="0"/>
              <a:t> for one or more analysis variables.  In the vertical layout, each result group has one </a:t>
            </a:r>
            <a:r>
              <a:rPr lang="en-US" baseline="0" dirty="0" err="1" smtClean="0"/>
              <a:t>timepoint</a:t>
            </a:r>
            <a:r>
              <a:rPr lang="en-US" baseline="0" dirty="0" smtClean="0"/>
              <a:t> and one analysis variable. In the horizontal display model there are two analysis variables per </a:t>
            </a:r>
            <a:r>
              <a:rPr lang="en-US" baseline="0" dirty="0" err="1" smtClean="0"/>
              <a:t>timepoint</a:t>
            </a:r>
            <a:r>
              <a:rPr lang="en-US" baseline="0" dirty="0" smtClean="0"/>
              <a:t> (per variable).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F9BE-F38B-45DC-8A3C-70A379F4F7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r>
              <a:rPr lang="en-US" baseline="0" dirty="0" smtClean="0"/>
              <a:t> numbering still </a:t>
            </a:r>
            <a:r>
              <a:rPr lang="en-US" baseline="0" dirty="0" err="1" smtClean="0"/>
              <a:t>FooBarred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DF9BE-F38B-45DC-8A3C-70A379F4F7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5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0EFD-0506-43BF-9F49-77862699A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28FD1-7A1E-4AF6-9F77-B8B15B2E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C7EE-282F-4EC9-AE8E-7172D2C9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CA76-F53C-4140-8216-742B7F30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1909-DCEA-4300-B118-5C7F8551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10CE-6408-4DEF-99E7-8BF3ED74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4A18A-FE47-4CED-B247-716D0C810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9878-745D-4548-AF5B-48DD2309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FDDA-CB0A-4604-8020-7562445E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D1CA-668C-4767-B4EF-2F919C8A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69D7C-4E86-4E5A-8E40-64F911C5F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16EE3-4561-4927-B5EB-1A5A97526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2549-12D8-43F7-8F63-F31546C4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D96A-C1B2-458F-824C-29F82A27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CF9F-7F0A-4A66-902B-8FEE86E9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7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C10A-3E92-48EC-B6EE-468FDD59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004C-27C2-417C-9DBF-A29577B7D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D4616-3AAD-4D12-83A1-37C94CB2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7A12-8AF6-430E-A6C7-5DF05263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A374-81F2-4DC0-8814-EF70FD4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7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4264-B1FF-494F-8E84-AB04B0BE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0A25C-8F6D-480A-B393-BE40A6E9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61FCD-806E-47BF-A563-B4DB888E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7788-C26E-46FF-BFDF-005AD449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522AD-C265-4FD5-84D8-0F0C80D7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5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6079-3245-4040-84F2-2711EC12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2A1C-44AD-41AF-9ECE-BAD1C5B9D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6955C-A5E4-4359-AAE3-58AABD92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4F67-FB51-4658-AB98-13532B2B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362EE-EE41-4262-A164-30367746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F331-05FA-452F-AB0E-4F645E64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F89E-EC84-49A4-B5F2-9A34A664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A2BC2-F5AB-4C90-AA4D-6EBC5FC2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36251-95F2-401F-B2F2-D04B7D357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37BAA-FCA5-4E46-9C7B-8B67C08E2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AE571-1E65-468E-9455-AC7EA2322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4D54E-E6D9-4417-B994-F03AA951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7B1A8-D7F4-4327-BF8C-264AFABB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891AC-2B97-425F-99EA-57FCCB1D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56F1-540F-473C-A4C9-630BF272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B7BC2-889F-4E69-B667-AC4BED78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5B2EC-B9E4-4BD8-882D-809E1E1F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2AB74-6926-4DEE-915B-4FEC1C74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8DA1F-2821-4A11-BBB4-F58D8556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27FE8-A303-4C8E-8FBD-C2D0C225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E78A-73E3-4E66-8EC9-040CC131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9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476B-7EE8-42EA-8CC4-CF33D829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0C60-2632-4664-8D7D-9A81B861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43C43-87BF-4DBD-A27B-3194089D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00ED0-A70B-4700-92E0-0D4A0E94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2E8F1-B59D-462A-A14D-7C7BF351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282B-4C86-4BE4-80B0-138E4B7A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B5CE-703A-4265-B66F-B177DC65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F4C64-3D79-4566-9C5B-555F3F0D0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48FBD-9D2D-4019-87E6-755B11E6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68C41-5F25-4C95-A781-61ACBED7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8B139-F72B-4882-BA66-CB66D6A7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08AC-38D1-4544-B22C-DAE756ED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665F5-E241-43A6-8E20-759FBD61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4F573-B7CF-4F28-91FB-A64C49B74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0FEA-E1DC-4C70-ADAB-5DA8A6740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51B6-6EF2-4E45-B69C-B2616216222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365E-D079-4648-97AA-BF3BB951D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E8488-D85A-4DA5-8B91-AE8B72F4B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8D6B-9B27-4266-AB56-31E445CA7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5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cassells\Documents\OneDrive%20-%20CDISC\2021\August\AnalysisResults\VSExample\TableShell-Draf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03960F-7025-492C-8A32-0BA9A986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0" y="500513"/>
            <a:ext cx="7551904" cy="61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1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Shell to 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Header/Study/</a:t>
            </a:r>
            <a:r>
              <a:rPr lang="en-US" dirty="0" err="1" smtClean="0"/>
              <a:t>ItemOID</a:t>
            </a:r>
            <a:endParaRPr lang="en-US" dirty="0" smtClean="0"/>
          </a:p>
          <a:p>
            <a:r>
              <a:rPr lang="en-US" dirty="0" err="1" smtClean="0"/>
              <a:t>AnalysisID</a:t>
            </a:r>
            <a:r>
              <a:rPr lang="en-US" dirty="0" smtClean="0"/>
              <a:t> will need to specify the Analysis Dataset (via </a:t>
            </a:r>
            <a:r>
              <a:rPr lang="en-US" dirty="0" err="1" smtClean="0"/>
              <a:t>ItemGroupOID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SafetyPop</a:t>
            </a:r>
            <a:r>
              <a:rPr lang="en-US" dirty="0" smtClean="0"/>
              <a:t> (NIY)</a:t>
            </a:r>
          </a:p>
          <a:p>
            <a:r>
              <a:rPr lang="en-US" dirty="0" err="1" smtClean="0"/>
              <a:t>ColumnDefs</a:t>
            </a:r>
            <a:r>
              <a:rPr lang="en-US" dirty="0" smtClean="0"/>
              <a:t>/</a:t>
            </a:r>
            <a:r>
              <a:rPr lang="en-US" dirty="0" err="1" smtClean="0"/>
              <a:t>TreatmentVar</a:t>
            </a:r>
            <a:r>
              <a:rPr lang="en-US" dirty="0" smtClean="0"/>
              <a:t>/@</a:t>
            </a:r>
            <a:r>
              <a:rPr lang="en-US" dirty="0" err="1" smtClean="0"/>
              <a:t>ItemOID</a:t>
            </a:r>
            <a:r>
              <a:rPr lang="en-US" dirty="0" smtClean="0"/>
              <a:t>, Result(s)</a:t>
            </a:r>
          </a:p>
          <a:p>
            <a:r>
              <a:rPr lang="en-US" dirty="0" smtClean="0"/>
              <a:t>Parameter, Visits (CL), AVAL. CHG. (expect AVAL and CHG metadata )</a:t>
            </a:r>
            <a:endParaRPr lang="en-US" dirty="0"/>
          </a:p>
          <a:p>
            <a:r>
              <a:rPr lang="en-US" dirty="0" smtClean="0"/>
              <a:t>For each result group # (computed), </a:t>
            </a:r>
            <a:r>
              <a:rPr lang="en-US" dirty="0" err="1" smtClean="0"/>
              <a:t>resultOIDs</a:t>
            </a:r>
            <a:r>
              <a:rPr lang="en-US" dirty="0" smtClean="0"/>
              <a:t> with 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948" y="-54001"/>
            <a:ext cx="10515600" cy="1325563"/>
          </a:xfrm>
        </p:spPr>
        <p:txBody>
          <a:bodyPr/>
          <a:lstStyle/>
          <a:p>
            <a:r>
              <a:rPr lang="en-US" dirty="0" smtClean="0"/>
              <a:t>Data Source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517"/>
            <a:ext cx="12341497" cy="5909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6281" y="3161489"/>
            <a:ext cx="2393004" cy="369332"/>
          </a:xfrm>
          <a:prstGeom prst="rect">
            <a:avLst/>
          </a:prstGeom>
          <a:solidFill>
            <a:srgbClr val="ECBDA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6281" y="2124225"/>
            <a:ext cx="2393004" cy="369332"/>
          </a:xfrm>
          <a:prstGeom prst="rect">
            <a:avLst/>
          </a:prstGeom>
          <a:solidFill>
            <a:srgbClr val="ECBDA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2783" y="1577118"/>
            <a:ext cx="885217" cy="276999"/>
          </a:xfrm>
          <a:prstGeom prst="rect">
            <a:avLst/>
          </a:prstGeom>
          <a:solidFill>
            <a:srgbClr val="A4DD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Analysis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22578" y="1140757"/>
            <a:ext cx="651754" cy="261610"/>
          </a:xfrm>
          <a:prstGeom prst="rect">
            <a:avLst/>
          </a:prstGeom>
          <a:solidFill>
            <a:srgbClr val="7B64FF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660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5" y="0"/>
            <a:ext cx="13810989" cy="65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5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5F38F9-F13F-40CA-A8B6-F4B05DAD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9" y="696664"/>
            <a:ext cx="9772725" cy="59471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68DA62-6B43-447B-84E4-04688B974E37}"/>
              </a:ext>
            </a:extLst>
          </p:cNvPr>
          <p:cNvSpPr/>
          <p:nvPr/>
        </p:nvSpPr>
        <p:spPr>
          <a:xfrm>
            <a:off x="221381" y="279133"/>
            <a:ext cx="413886" cy="298383"/>
          </a:xfrm>
          <a:prstGeom prst="rect">
            <a:avLst/>
          </a:prstGeom>
          <a:solidFill>
            <a:srgbClr val="EFEFEF"/>
          </a:solidFill>
          <a:ln>
            <a:solidFill>
              <a:srgbClr val="E19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50013" y="5102942"/>
            <a:ext cx="1415845" cy="924232"/>
          </a:xfrm>
          <a:prstGeom prst="rect">
            <a:avLst/>
          </a:prstGeom>
          <a:noFill/>
          <a:ln w="31750" cmpd="sng">
            <a:solidFill>
              <a:srgbClr val="AB4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E4FBF-45EF-4C35-9360-0686B338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161469"/>
            <a:ext cx="10450383" cy="6535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88F12C-D13D-47E9-B46E-9076AA170E67}"/>
              </a:ext>
            </a:extLst>
          </p:cNvPr>
          <p:cNvSpPr txBox="1"/>
          <p:nvPr/>
        </p:nvSpPr>
        <p:spPr>
          <a:xfrm>
            <a:off x="1171876" y="177620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Draft-Shell-Schema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B7427D-427A-4C86-B7CD-85D138C3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0" y="500513"/>
            <a:ext cx="7551904" cy="6116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4D65C9-B389-4ED8-902F-C4E72E50C03E}"/>
              </a:ext>
            </a:extLst>
          </p:cNvPr>
          <p:cNvSpPr/>
          <p:nvPr/>
        </p:nvSpPr>
        <p:spPr>
          <a:xfrm>
            <a:off x="8403979" y="866274"/>
            <a:ext cx="2954955" cy="64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annotations using mouseover/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C72621-B2CF-4F32-AE85-C98CF0367300}"/>
              </a:ext>
            </a:extLst>
          </p:cNvPr>
          <p:cNvSpPr/>
          <p:nvPr/>
        </p:nvSpPr>
        <p:spPr>
          <a:xfrm>
            <a:off x="8398604" y="2192152"/>
            <a:ext cx="2560320" cy="1039529"/>
          </a:xfrm>
          <a:prstGeom prst="rect">
            <a:avLst/>
          </a:prstGeom>
          <a:noFill/>
          <a:ln>
            <a:solidFill>
              <a:srgbClr val="7B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B64FF"/>
                </a:solidFill>
              </a:rPr>
              <a:t>Make instance for multiple results per column layout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25DDA-3CBC-4D08-A09A-C9E7D7324149}"/>
              </a:ext>
            </a:extLst>
          </p:cNvPr>
          <p:cNvSpPr/>
          <p:nvPr/>
        </p:nvSpPr>
        <p:spPr>
          <a:xfrm>
            <a:off x="8502877" y="3806788"/>
            <a:ext cx="2560320" cy="1039529"/>
          </a:xfrm>
          <a:prstGeom prst="rect">
            <a:avLst/>
          </a:prstGeom>
          <a:noFill/>
          <a:ln>
            <a:solidFill>
              <a:srgbClr val="7B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B64FF"/>
                </a:solidFill>
              </a:rPr>
              <a:t>Continue working on ARM++/Display/Results model details</a:t>
            </a:r>
          </a:p>
        </p:txBody>
      </p:sp>
    </p:spTree>
    <p:extLst>
      <p:ext uri="{BB962C8B-B14F-4D97-AF65-F5344CB8AC3E}">
        <p14:creationId xmlns:p14="http://schemas.microsoft.com/office/powerpoint/2010/main" val="4846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06" y="817364"/>
            <a:ext cx="9109121" cy="70697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5354" y="1469693"/>
            <a:ext cx="2984270" cy="26161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AnalysisPopulationRef@AnalysisPopultaionOID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2635135" y="1138845"/>
            <a:ext cx="6608618" cy="6414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3535" y="1055716"/>
            <a:ext cx="1321723" cy="64008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4975" y="1319045"/>
            <a:ext cx="125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Study@ItemOID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618510" y="1134379"/>
            <a:ext cx="163760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Header/Title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13069" y="1798978"/>
            <a:ext cx="11838039" cy="3716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50245" y="1828809"/>
            <a:ext cx="1710813" cy="307777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ColDefs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30752" y="1874976"/>
            <a:ext cx="1888419" cy="2616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TreatmentVarRef</a:t>
            </a:r>
            <a:r>
              <a:rPr lang="en-US" sz="1100" dirty="0" smtClean="0"/>
              <a:t>[/@</a:t>
            </a:r>
            <a:r>
              <a:rPr lang="en-US" sz="1100" dirty="0" err="1" smtClean="0"/>
              <a:t>ItemOID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-21115" y="1906249"/>
            <a:ext cx="1494503" cy="261610"/>
          </a:xfrm>
          <a:prstGeom prst="rect">
            <a:avLst/>
          </a:prstGeom>
          <a:noFill/>
          <a:ln>
            <a:solidFill>
              <a:srgbClr val="AB40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ResultRef</a:t>
            </a:r>
            <a:r>
              <a:rPr lang="en-US" sz="1100" dirty="0" smtClean="0"/>
              <a:t>/@</a:t>
            </a:r>
            <a:r>
              <a:rPr lang="en-US" sz="1100" dirty="0" err="1" smtClean="0"/>
              <a:t>ResultOID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0" y="2238312"/>
            <a:ext cx="11572568" cy="422787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494" y="2525567"/>
            <a:ext cx="1012723" cy="2616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RowDefs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41705" y="2278287"/>
            <a:ext cx="1944928" cy="26161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ParameterRef</a:t>
            </a:r>
            <a:r>
              <a:rPr lang="en-US" sz="1100" dirty="0" smtClean="0"/>
              <a:t>/@</a:t>
            </a:r>
            <a:r>
              <a:rPr lang="en-US" sz="1100" dirty="0" err="1" smtClean="0"/>
              <a:t>ParamOID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931963" y="2559126"/>
            <a:ext cx="2132616" cy="26161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AnalysisTimepoint</a:t>
            </a:r>
            <a:r>
              <a:rPr lang="en-US" sz="1100" dirty="0" smtClean="0"/>
              <a:t>/@</a:t>
            </a:r>
            <a:r>
              <a:rPr lang="en-US" sz="1100" dirty="0" err="1" smtClean="0"/>
              <a:t>ItemOID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12567" y="2806406"/>
            <a:ext cx="4029635" cy="109016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93577" y="3037875"/>
            <a:ext cx="2132617" cy="2616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ResultGroupRef</a:t>
            </a:r>
            <a:r>
              <a:rPr lang="en-US" sz="1100" dirty="0" smtClean="0"/>
              <a:t>/</a:t>
            </a:r>
            <a:r>
              <a:rPr lang="en-US" sz="1100" dirty="0" err="1" smtClean="0"/>
              <a:t>ResultGroupOID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4581831" y="2780556"/>
            <a:ext cx="7079227" cy="390537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0380" y="2787177"/>
            <a:ext cx="2430678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CellContentDef</a:t>
            </a:r>
            <a:r>
              <a:rPr lang="en-US" sz="1200" dirty="0" smtClean="0"/>
              <a:t>/@</a:t>
            </a:r>
            <a:r>
              <a:rPr lang="en-US" sz="1200" dirty="0" err="1" smtClean="0"/>
              <a:t>ResultGroupOID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8127722" y="4128682"/>
            <a:ext cx="3143084" cy="924232"/>
          </a:xfrm>
          <a:prstGeom prst="rect">
            <a:avLst/>
          </a:prstGeom>
          <a:noFill/>
          <a:ln w="31750" cmpd="sng">
            <a:solidFill>
              <a:srgbClr val="AB4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370693" y="4289082"/>
            <a:ext cx="1838631" cy="430887"/>
          </a:xfrm>
          <a:prstGeom prst="rect">
            <a:avLst/>
          </a:prstGeom>
          <a:solidFill>
            <a:schemeClr val="bg1"/>
          </a:solidFill>
          <a:ln>
            <a:solidFill>
              <a:srgbClr val="AB40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ResultDef</a:t>
            </a:r>
            <a:r>
              <a:rPr lang="en-US" sz="1100" dirty="0" smtClean="0"/>
              <a:t>/@</a:t>
            </a:r>
            <a:r>
              <a:rPr lang="en-US" sz="1100" dirty="0" err="1" smtClean="0"/>
              <a:t>StatResultOID</a:t>
            </a:r>
            <a:endParaRPr lang="en-US" sz="1100" dirty="0" smtClean="0"/>
          </a:p>
          <a:p>
            <a:r>
              <a:rPr lang="en-US" sz="1100" dirty="0" err="1" smtClean="0"/>
              <a:t>StatResultDef</a:t>
            </a:r>
            <a:r>
              <a:rPr lang="en-US" sz="1100" dirty="0" smtClean="0"/>
              <a:t>/Format</a:t>
            </a:r>
            <a:endParaRPr lang="en-US" sz="11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784703" y="57776"/>
            <a:ext cx="10515600" cy="1325563"/>
          </a:xfrm>
        </p:spPr>
        <p:txBody>
          <a:bodyPr/>
          <a:lstStyle/>
          <a:p>
            <a:r>
              <a:rPr lang="en-US" dirty="0" smtClean="0"/>
              <a:t>Shell-XML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6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5A9BD0-9536-4E21-8C4E-625616B7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66" y="1055597"/>
            <a:ext cx="9941924" cy="5534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58917" y="1497917"/>
            <a:ext cx="2984270" cy="26161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AnalysisPopulationRef@AnalysisPopultaionOID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1561130" y="1138845"/>
            <a:ext cx="7682623" cy="65911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63535" y="1055716"/>
            <a:ext cx="2462891" cy="2047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908" y="966419"/>
            <a:ext cx="1255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Study@ItemOID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676176" y="1467172"/>
            <a:ext cx="163760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Header/Title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-44246" y="1797829"/>
            <a:ext cx="11838039" cy="78669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56656" y="1805724"/>
            <a:ext cx="1710813" cy="307777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ColDefs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888152" y="1818592"/>
            <a:ext cx="1888419" cy="26161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TreatmentVarRef</a:t>
            </a:r>
            <a:r>
              <a:rPr lang="en-US" sz="1100" dirty="0" smtClean="0"/>
              <a:t>[/@</a:t>
            </a:r>
            <a:r>
              <a:rPr lang="en-US" sz="1100" dirty="0" err="1" smtClean="0"/>
              <a:t>ItemOID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-34746" y="2263957"/>
            <a:ext cx="1494503" cy="261610"/>
          </a:xfrm>
          <a:prstGeom prst="rect">
            <a:avLst/>
          </a:prstGeom>
          <a:noFill/>
          <a:ln>
            <a:solidFill>
              <a:srgbClr val="AB40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ResultRef</a:t>
            </a:r>
            <a:r>
              <a:rPr lang="en-US" sz="1100" dirty="0" smtClean="0"/>
              <a:t>/@</a:t>
            </a:r>
            <a:r>
              <a:rPr lang="en-US" sz="1100" dirty="0" err="1" smtClean="0"/>
              <a:t>ResultOID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360" y="2605157"/>
            <a:ext cx="11572568" cy="414827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494" y="2525567"/>
            <a:ext cx="1012723" cy="2616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RowDefs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12989" y="2544428"/>
            <a:ext cx="1944928" cy="26161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ParameterRef</a:t>
            </a:r>
            <a:r>
              <a:rPr lang="en-US" sz="1100" dirty="0" smtClean="0"/>
              <a:t>/@</a:t>
            </a:r>
            <a:r>
              <a:rPr lang="en-US" sz="1100" dirty="0" err="1" smtClean="0"/>
              <a:t>ParamOID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188552" y="3047881"/>
            <a:ext cx="2873690" cy="1346517"/>
          </a:xfrm>
          <a:prstGeom prst="rect">
            <a:avLst/>
          </a:prstGeom>
          <a:noFill/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09664" y="2805986"/>
            <a:ext cx="2132616" cy="26161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AnalysisTimepoint</a:t>
            </a:r>
            <a:r>
              <a:rPr lang="en-US" sz="1100" dirty="0" smtClean="0"/>
              <a:t>/@</a:t>
            </a:r>
            <a:r>
              <a:rPr lang="en-US" sz="1100" dirty="0" err="1" smtClean="0"/>
              <a:t>ItemOID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908" y="3054868"/>
            <a:ext cx="115384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ResultGroupRef</a:t>
            </a:r>
            <a:r>
              <a:rPr lang="en-US" sz="1100" dirty="0" smtClean="0"/>
              <a:t>/</a:t>
            </a:r>
            <a:r>
              <a:rPr lang="en-US" sz="1100" dirty="0" err="1" smtClean="0"/>
              <a:t>ResultGroupOID</a:t>
            </a:r>
            <a:r>
              <a:rPr lang="en-US" sz="1100" dirty="0" smtClean="0"/>
              <a:t> = ADVS.PARAM.AVAL.BASE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4581831" y="2780556"/>
            <a:ext cx="6505719" cy="390537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0380" y="2787177"/>
            <a:ext cx="2430678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CellContentDef</a:t>
            </a:r>
            <a:r>
              <a:rPr lang="en-US" sz="1200" dirty="0" smtClean="0"/>
              <a:t>/@</a:t>
            </a:r>
            <a:r>
              <a:rPr lang="en-US" sz="1200" dirty="0" err="1" smtClean="0"/>
              <a:t>ResultGroupOID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8454370" y="3047881"/>
            <a:ext cx="2838284" cy="1568245"/>
          </a:xfrm>
          <a:prstGeom prst="rect">
            <a:avLst/>
          </a:prstGeom>
          <a:noFill/>
          <a:ln w="31750" cmpd="sng">
            <a:solidFill>
              <a:srgbClr val="AB4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75191" y="3185673"/>
            <a:ext cx="1838631" cy="430887"/>
          </a:xfrm>
          <a:prstGeom prst="rect">
            <a:avLst/>
          </a:prstGeom>
          <a:solidFill>
            <a:schemeClr val="bg1"/>
          </a:solidFill>
          <a:ln>
            <a:solidFill>
              <a:srgbClr val="AB40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ResultDef</a:t>
            </a:r>
            <a:r>
              <a:rPr lang="en-US" sz="1100" dirty="0" smtClean="0"/>
              <a:t>/@</a:t>
            </a:r>
            <a:r>
              <a:rPr lang="en-US" sz="1100" dirty="0" err="1" smtClean="0"/>
              <a:t>StatResultOID</a:t>
            </a:r>
            <a:endParaRPr lang="en-US" sz="1100" dirty="0" smtClean="0"/>
          </a:p>
          <a:p>
            <a:r>
              <a:rPr lang="en-US" sz="1100" dirty="0" err="1" smtClean="0"/>
              <a:t>StatResultDef</a:t>
            </a:r>
            <a:r>
              <a:rPr lang="en-US" sz="1100" dirty="0" smtClean="0"/>
              <a:t>/Format</a:t>
            </a:r>
            <a:endParaRPr lang="en-US" sz="11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784703" y="57776"/>
            <a:ext cx="10515600" cy="1325563"/>
          </a:xfrm>
        </p:spPr>
        <p:txBody>
          <a:bodyPr/>
          <a:lstStyle/>
          <a:p>
            <a:r>
              <a:rPr lang="en-US" dirty="0" smtClean="0"/>
              <a:t>Shell-XML Annotations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7954" y="4394398"/>
            <a:ext cx="4137840" cy="1757887"/>
          </a:xfrm>
          <a:prstGeom prst="rect">
            <a:avLst/>
          </a:prstGeom>
          <a:noFill/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81325" y="4482173"/>
            <a:ext cx="2666727" cy="1346517"/>
          </a:xfrm>
          <a:prstGeom prst="rect">
            <a:avLst/>
          </a:prstGeom>
          <a:noFill/>
          <a:ln w="158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2913" y="4655102"/>
            <a:ext cx="133684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ResultGroupRef</a:t>
            </a:r>
            <a:r>
              <a:rPr lang="en-US" sz="1100" dirty="0" smtClean="0"/>
              <a:t>/</a:t>
            </a:r>
            <a:r>
              <a:rPr lang="en-US" sz="1100" dirty="0" err="1" smtClean="0"/>
              <a:t>ResultGroupOID</a:t>
            </a:r>
            <a:r>
              <a:rPr lang="en-US" sz="1100" dirty="0" smtClean="0"/>
              <a:t> = ADVS.PARAM.AVAL.POSTBASELINE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5797644" y="4770710"/>
            <a:ext cx="130344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ResultGroupRef</a:t>
            </a:r>
            <a:r>
              <a:rPr lang="en-US" sz="1100" dirty="0" smtClean="0"/>
              <a:t>/</a:t>
            </a:r>
            <a:r>
              <a:rPr lang="en-US" sz="1100" dirty="0" err="1" smtClean="0"/>
              <a:t>ResultGroupOID</a:t>
            </a:r>
            <a:r>
              <a:rPr lang="en-US" sz="1100" dirty="0" smtClean="0"/>
              <a:t> = ADVS.PARAM.CHG.POSTBASELINE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481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7" y="365125"/>
            <a:ext cx="11707859" cy="88594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657" y="3078582"/>
            <a:ext cx="13908441" cy="2057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032" y="4539261"/>
            <a:ext cx="1141254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" y="0"/>
            <a:ext cx="12548275" cy="61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A9BD0-9536-4E21-8C4E-625616B7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661619"/>
            <a:ext cx="9941924" cy="55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16874</TotalTime>
  <Words>368</Words>
  <Application>Microsoft Office PowerPoint</Application>
  <PresentationFormat>Widescreen</PresentationFormat>
  <Paragraphs>63</Paragraphs>
  <Slides>12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Shell-XML Annotations</vt:lpstr>
      <vt:lpstr>Shell-XML Annotations</vt:lpstr>
      <vt:lpstr>PowerPoint Presentation</vt:lpstr>
      <vt:lpstr>PowerPoint Presentation</vt:lpstr>
      <vt:lpstr>PowerPoint Presentation</vt:lpstr>
      <vt:lpstr>XML Shell to ARD</vt:lpstr>
      <vt:lpstr>Data Source Layer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scassells</dc:creator>
  <cp:lastModifiedBy>Sally Cassells</cp:lastModifiedBy>
  <cp:revision>35</cp:revision>
  <cp:lastPrinted>2021-09-10T14:18:41Z</cp:lastPrinted>
  <dcterms:created xsi:type="dcterms:W3CDTF">2021-09-08T15:34:23Z</dcterms:created>
  <dcterms:modified xsi:type="dcterms:W3CDTF">2021-12-16T17:56:54Z</dcterms:modified>
</cp:coreProperties>
</file>