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035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3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3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8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9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2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06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6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5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7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6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1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35658-270A-8D75-091E-AFB444A3D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rnado">
            <a:extLst>
              <a:ext uri="{FF2B5EF4-FFF2-40B4-BE49-F238E27FC236}">
                <a16:creationId xmlns:a16="http://schemas.microsoft.com/office/drawing/2014/main" id="{BCCCDBAC-9E53-62DE-0B15-668B6F42C0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5730"/>
          <a:stretch/>
        </p:blipFill>
        <p:spPr>
          <a:xfrm>
            <a:off x="20" y="76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9FB1C88-5F1D-C7DF-A4B3-E8EE7F6BF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49468" y="-649466"/>
            <a:ext cx="6857999" cy="815693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56000">
                <a:srgbClr val="000000">
                  <a:alpha val="37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52501" y="964922"/>
            <a:ext cx="4558122" cy="4943507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899" h="4920343">
                <a:moveTo>
                  <a:pt x="17584" y="1779914"/>
                </a:moveTo>
                <a:cubicBezTo>
                  <a:pt x="19329" y="1231523"/>
                  <a:pt x="-1640" y="548391"/>
                  <a:pt x="105" y="0"/>
                </a:cubicBezTo>
                <a:lnTo>
                  <a:pt x="9985899" y="0"/>
                </a:lnTo>
                <a:lnTo>
                  <a:pt x="9985899" y="4920343"/>
                </a:lnTo>
                <a:lnTo>
                  <a:pt x="105" y="4920343"/>
                </a:lnTo>
                <a:lnTo>
                  <a:pt x="105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281FD-6BBF-C383-0E47-E49325F1F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620" y="1862182"/>
            <a:ext cx="3931090" cy="2155419"/>
          </a:xfrm>
          <a:noFill/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>
                <a:solidFill>
                  <a:srgbClr val="FFFFFF"/>
                </a:solidFill>
              </a:rPr>
              <a:t>Hurricane Formation Prediction Using Supervised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93864-AFA8-3883-D26E-6AED462AB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505" y="4360506"/>
            <a:ext cx="3220205" cy="1060522"/>
          </a:xfrm>
          <a:noFill/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Santiago Castillo</a:t>
            </a:r>
          </a:p>
        </p:txBody>
      </p:sp>
    </p:spTree>
    <p:extLst>
      <p:ext uri="{BB962C8B-B14F-4D97-AF65-F5344CB8AC3E}">
        <p14:creationId xmlns:p14="http://schemas.microsoft.com/office/powerpoint/2010/main" val="85128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23FB3B-24E7-5304-70D8-3CA40290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ropical cyclone - Wikipedia">
            <a:extLst>
              <a:ext uri="{FF2B5EF4-FFF2-40B4-BE49-F238E27FC236}">
                <a16:creationId xmlns:a16="http://schemas.microsoft.com/office/drawing/2014/main" id="{E565D34C-F824-0346-AF73-6B0CD742F2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5" r="-1" b="7040"/>
          <a:stretch/>
        </p:blipFill>
        <p:spPr bwMode="auto">
          <a:xfrm>
            <a:off x="-149" y="-5292"/>
            <a:ext cx="12192149" cy="686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65E06A5-89B1-CB13-4A3D-5EEDA36AB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31611" y="-1331760"/>
            <a:ext cx="6857999" cy="952152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60000">
                <a:srgbClr val="000000">
                  <a:alpha val="28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FAD72-CA82-FAE3-6FAC-D7879CA7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882" y="1750219"/>
            <a:ext cx="4838106" cy="193246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spc="53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52500" y="952500"/>
            <a:ext cx="10287000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7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4654246F-8623-7F3F-7EFA-15A14DAF0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8FED3-AD39-25F7-5F5C-AC8143FB1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21564"/>
            <a:ext cx="4344237" cy="1796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pc="530" dirty="0"/>
              <a:t>Dataset</a:t>
            </a:r>
          </a:p>
        </p:txBody>
      </p:sp>
      <p:sp>
        <p:nvSpPr>
          <p:cNvPr id="2065" name="Content Placeholder 2064">
            <a:extLst>
              <a:ext uri="{FF2B5EF4-FFF2-40B4-BE49-F238E27FC236}">
                <a16:creationId xmlns:a16="http://schemas.microsoft.com/office/drawing/2014/main" id="{C54D5CAC-6A42-42EC-BB8D-50E523215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483" y="1799844"/>
            <a:ext cx="5330952" cy="41056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Atlantic and Pacific</a:t>
            </a:r>
          </a:p>
          <a:p>
            <a:r>
              <a:rPr lang="en-US" dirty="0"/>
              <a:t>23 features</a:t>
            </a:r>
          </a:p>
          <a:p>
            <a:pPr lvl="1"/>
            <a:r>
              <a:rPr lang="en-US" dirty="0"/>
              <a:t>Date: The date of the hurricane event.</a:t>
            </a:r>
          </a:p>
          <a:p>
            <a:pPr lvl="1"/>
            <a:r>
              <a:rPr lang="en-US" dirty="0"/>
              <a:t>Time: The time in UTC.</a:t>
            </a:r>
          </a:p>
          <a:p>
            <a:pPr lvl="1"/>
            <a:r>
              <a:rPr lang="en-US" dirty="0"/>
              <a:t>Status: The status of the hurricane (e.g., Tropical Depression, Tropical Storm, Hurricane).</a:t>
            </a:r>
          </a:p>
          <a:p>
            <a:pPr lvl="1"/>
            <a:r>
              <a:rPr lang="en-US" dirty="0"/>
              <a:t>Latitude &amp; Longitude: Geographical coordinates of the hurricane.</a:t>
            </a:r>
          </a:p>
          <a:p>
            <a:pPr lvl="1"/>
            <a:r>
              <a:rPr lang="en-US" dirty="0"/>
              <a:t>Maximum Wind: Maximum sustained wind speed (knots).</a:t>
            </a:r>
          </a:p>
          <a:p>
            <a:pPr lvl="1"/>
            <a:r>
              <a:rPr lang="en-US" dirty="0"/>
              <a:t>Minimum Pressure: Minimum central pressure (mb).</a:t>
            </a:r>
          </a:p>
          <a:p>
            <a:pPr lvl="1"/>
            <a:r>
              <a:rPr lang="en-US" dirty="0"/>
              <a:t>Event: Describes specific events such as landfall or intensity peaks.</a:t>
            </a:r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FAC4BDE1-4D40-5601-7947-DB5EFE31D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7918" y="953965"/>
            <a:ext cx="4281582" cy="49515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Tropics and Florida: Next hurricane is Kirk, track path of the storm">
            <a:extLst>
              <a:ext uri="{FF2B5EF4-FFF2-40B4-BE49-F238E27FC236}">
                <a16:creationId xmlns:a16="http://schemas.microsoft.com/office/drawing/2014/main" id="{DCCD5575-79F6-B295-D5D6-17CD40594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6" r="23764" b="3"/>
          <a:stretch/>
        </p:blipFill>
        <p:spPr bwMode="auto">
          <a:xfrm>
            <a:off x="6204745" y="1699144"/>
            <a:ext cx="4281582" cy="345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3CFDEF-FC00-343E-F5EB-84F459BCE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4738" y="103194"/>
            <a:ext cx="2237935" cy="223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7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4654246F-8623-7F3F-7EFA-15A14DAF0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EE340-7776-7FC6-1125-E55727DC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57739"/>
            <a:ext cx="4394103" cy="1778906"/>
          </a:xfrm>
        </p:spPr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D478A-F5F7-C090-1DA2-5A0FC0DFA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890882"/>
            <a:ext cx="4394103" cy="30093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Visualizations</a:t>
            </a:r>
          </a:p>
          <a:p>
            <a:r>
              <a:rPr lang="en-US" dirty="0"/>
              <a:t>Modifying longitude and latitude datasets</a:t>
            </a:r>
          </a:p>
          <a:p>
            <a:r>
              <a:rPr lang="en-US" dirty="0"/>
              <a:t>Combining datetime features</a:t>
            </a:r>
          </a:p>
          <a:p>
            <a:r>
              <a:rPr lang="en-US" dirty="0"/>
              <a:t>Combining datasets</a:t>
            </a:r>
          </a:p>
          <a:p>
            <a:r>
              <a:rPr lang="en-US" dirty="0"/>
              <a:t>Creation of target feature</a:t>
            </a:r>
          </a:p>
          <a:p>
            <a:r>
              <a:rPr lang="en-US" dirty="0"/>
              <a:t>Train/Test Split (80-20)</a:t>
            </a:r>
          </a:p>
          <a:p>
            <a:endParaRPr lang="en-US" dirty="0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FAC4BDE1-4D40-5601-7947-DB5EFE31D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5400" y="953965"/>
            <a:ext cx="4164100" cy="49515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1E2C543D-93EB-B7E5-A6B8-1C7002244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46678" y="3657448"/>
            <a:ext cx="3431362" cy="265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DD34949A-AED2-E877-5085-A7FA929BF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313" y="998270"/>
            <a:ext cx="3916273" cy="252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52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35658-270A-8D75-091E-AFB444A3D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rendering of game pieces tied together with a rope">
            <a:extLst>
              <a:ext uri="{FF2B5EF4-FFF2-40B4-BE49-F238E27FC236}">
                <a16:creationId xmlns:a16="http://schemas.microsoft.com/office/drawing/2014/main" id="{CE7424B8-2E39-A349-5CDC-50274B1F2F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385C18C-C6E1-BF2C-1367-FB73BE501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85763" y="-385762"/>
            <a:ext cx="6857999" cy="762952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56000">
                <a:srgbClr val="000000">
                  <a:alpha val="37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52500" y="964922"/>
            <a:ext cx="4539955" cy="4943507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899" h="4920343">
                <a:moveTo>
                  <a:pt x="17584" y="1779914"/>
                </a:moveTo>
                <a:cubicBezTo>
                  <a:pt x="19329" y="1231523"/>
                  <a:pt x="-1640" y="548391"/>
                  <a:pt x="105" y="0"/>
                </a:cubicBezTo>
                <a:lnTo>
                  <a:pt x="9985899" y="0"/>
                </a:lnTo>
                <a:lnTo>
                  <a:pt x="9985899" y="4920343"/>
                </a:lnTo>
                <a:lnTo>
                  <a:pt x="105" y="4920343"/>
                </a:lnTo>
                <a:lnTo>
                  <a:pt x="105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1E965-C15A-211B-4C72-FA3587432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20" y="1862182"/>
            <a:ext cx="3931090" cy="21554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spc="530">
                <a:solidFill>
                  <a:srgbClr val="FFFFFF"/>
                </a:solidFill>
              </a:rPr>
              <a:t>Model Selection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49526EC-2F05-FD06-C8AA-80E3D95FF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364" y="964922"/>
            <a:ext cx="3539006" cy="224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4171DEF-B1B9-9BEE-962E-9F8C9DD78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61837"/>
            <a:ext cx="59436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555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15CEA6D0-BA4F-0503-D98B-6D93AF99E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D150D424-378A-5EAF-BEF3-AB85F9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7698" y="952500"/>
            <a:ext cx="9321802" cy="495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EFDECC-EEAD-2715-4759-9A5F2996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069" y="1295400"/>
            <a:ext cx="5144387" cy="1598024"/>
          </a:xfrm>
        </p:spPr>
        <p:txBody>
          <a:bodyPr>
            <a:normAutofit/>
          </a:bodyPr>
          <a:lstStyle/>
          <a:p>
            <a:r>
              <a:rPr lang="en-US" dirty="0"/>
              <a:t>Hyperparameter tuning</a:t>
            </a:r>
          </a:p>
        </p:txBody>
      </p:sp>
      <p:pic>
        <p:nvPicPr>
          <p:cNvPr id="5122" name="Picture 2" descr="Random Forest Algorithm - How It Works and Why It Is So Effective">
            <a:extLst>
              <a:ext uri="{FF2B5EF4-FFF2-40B4-BE49-F238E27FC236}">
                <a16:creationId xmlns:a16="http://schemas.microsoft.com/office/drawing/2014/main" id="{54D4197B-AA49-3F7E-843A-C8211889D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34003" y="2223135"/>
            <a:ext cx="3643924" cy="273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55CD4-124E-0AC0-A46B-851DC8B2B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070" y="2997200"/>
            <a:ext cx="5144387" cy="235712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n_estimators</a:t>
            </a:r>
            <a:r>
              <a:rPr lang="en-US" dirty="0"/>
              <a:t>: 200</a:t>
            </a:r>
          </a:p>
          <a:p>
            <a:r>
              <a:rPr lang="en-US" dirty="0" err="1"/>
              <a:t>max_depth</a:t>
            </a:r>
            <a:r>
              <a:rPr lang="en-US" dirty="0"/>
              <a:t>: 20</a:t>
            </a:r>
          </a:p>
          <a:p>
            <a:r>
              <a:rPr lang="en-US" dirty="0" err="1"/>
              <a:t>min_samples_split</a:t>
            </a:r>
            <a:r>
              <a:rPr lang="en-US" dirty="0"/>
              <a:t>: 5</a:t>
            </a:r>
          </a:p>
          <a:p>
            <a:r>
              <a:rPr lang="en-US" dirty="0" err="1"/>
              <a:t>min_samples_leaf</a:t>
            </a:r>
            <a:r>
              <a:rPr lang="en-US" dirty="0"/>
              <a:t>: 1</a:t>
            </a:r>
          </a:p>
          <a:p>
            <a:r>
              <a:rPr lang="en-US" dirty="0" err="1"/>
              <a:t>max_features</a:t>
            </a:r>
            <a:r>
              <a:rPr lang="en-US" dirty="0"/>
              <a:t>: 'log2’</a:t>
            </a:r>
          </a:p>
          <a:p>
            <a:r>
              <a:rPr lang="en-US" dirty="0"/>
              <a:t>93.6% Accuracy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E8CC1C6A-8427-5ADD-2D80-CB8735A1E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1" y="1588769"/>
            <a:ext cx="5072840" cy="383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054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54246F-8623-7F3F-7EFA-15A14DAF0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7F942-7078-18BA-9E90-22F429BC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52500"/>
            <a:ext cx="4344237" cy="1796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pc="530"/>
              <a:t>Ethical Considerations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A36C36-B5BF-0C0F-0052-9DD47E177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886892"/>
            <a:ext cx="4210593" cy="301860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Geographical Bias</a:t>
            </a:r>
          </a:p>
          <a:p>
            <a:pPr>
              <a:lnSpc>
                <a:spcPct val="110000"/>
              </a:lnSpc>
            </a:pPr>
            <a:r>
              <a:rPr lang="en-US" dirty="0"/>
              <a:t>Accuracy affecting lives</a:t>
            </a:r>
          </a:p>
          <a:p>
            <a:pPr>
              <a:lnSpc>
                <a:spcPct val="110000"/>
              </a:lnSpc>
            </a:pPr>
            <a:r>
              <a:rPr lang="en-US" dirty="0"/>
              <a:t>Real time climate factors</a:t>
            </a:r>
          </a:p>
          <a:p>
            <a:pPr>
              <a:lnSpc>
                <a:spcPct val="110000"/>
              </a:lnSpc>
            </a:pPr>
            <a:r>
              <a:rPr lang="en-US" dirty="0"/>
              <a:t>Account for changing climate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C4BDE1-4D40-5601-7947-DB5EFE31D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7918" y="953965"/>
            <a:ext cx="4281582" cy="49515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ragonflies carrying object">
            <a:extLst>
              <a:ext uri="{FF2B5EF4-FFF2-40B4-BE49-F238E27FC236}">
                <a16:creationId xmlns:a16="http://schemas.microsoft.com/office/drawing/2014/main" id="{C52380EE-C5F9-04E2-1509-E450AFD84A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68" r="10827" b="2"/>
          <a:stretch/>
        </p:blipFill>
        <p:spPr>
          <a:xfrm>
            <a:off x="6204745" y="1699144"/>
            <a:ext cx="4281582" cy="345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2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1384CA-BBDF-78EA-C1B6-7C26234E0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0872064D-A9BB-1EE4-649B-DF3114E740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DCE2D60-C998-1F1D-AFCA-5D76606AD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502945" y="-831057"/>
            <a:ext cx="6857999" cy="8520113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6000"/>
                </a:srgbClr>
              </a:gs>
              <a:gs pos="100000">
                <a:srgbClr val="000000">
                  <a:alpha val="0"/>
                </a:srgbClr>
              </a:gs>
              <a:gs pos="56000">
                <a:srgbClr val="000000">
                  <a:alpha val="39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1A03FE5-7938-1573-2D18-E168CC7C0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812583" y="952500"/>
            <a:ext cx="4426917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0BAB4-DF0C-0F7B-7EB5-CDF2D5034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712" y="2033018"/>
            <a:ext cx="4115702" cy="211634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 spc="530">
                <a:solidFill>
                  <a:srgbClr val="FFFFFF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49961062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AnalogousFromLightSeed_2SEEDS">
      <a:dk1>
        <a:srgbClr val="000000"/>
      </a:dk1>
      <a:lt1>
        <a:srgbClr val="FFFFFF"/>
      </a:lt1>
      <a:dk2>
        <a:srgbClr val="243441"/>
      </a:dk2>
      <a:lt2>
        <a:srgbClr val="E8E6E2"/>
      </a:lt2>
      <a:accent1>
        <a:srgbClr val="7F97BA"/>
      </a:accent1>
      <a:accent2>
        <a:srgbClr val="7CA9B2"/>
      </a:accent2>
      <a:accent3>
        <a:srgbClr val="9696C6"/>
      </a:accent3>
      <a:accent4>
        <a:srgbClr val="BA877F"/>
      </a:accent4>
      <a:accent5>
        <a:srgbClr val="BA9F7F"/>
      </a:accent5>
      <a:accent6>
        <a:srgbClr val="A8A673"/>
      </a:accent6>
      <a:hlink>
        <a:srgbClr val="977F5C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170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Goudy Old Style</vt:lpstr>
      <vt:lpstr>Univers Light</vt:lpstr>
      <vt:lpstr>PoiseVTI</vt:lpstr>
      <vt:lpstr>Hurricane Formation Prediction Using Supervised Machine Learning</vt:lpstr>
      <vt:lpstr>Background</vt:lpstr>
      <vt:lpstr>Dataset</vt:lpstr>
      <vt:lpstr>Data Preprocessing</vt:lpstr>
      <vt:lpstr>Model Selection</vt:lpstr>
      <vt:lpstr>Hyperparameter tuning</vt:lpstr>
      <vt:lpstr>Ethical Considerations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Santiago Castillo</dc:creator>
  <cp:lastModifiedBy>Santiago Castillo</cp:lastModifiedBy>
  <cp:revision>2</cp:revision>
  <dcterms:created xsi:type="dcterms:W3CDTF">2024-10-14T03:10:58Z</dcterms:created>
  <dcterms:modified xsi:type="dcterms:W3CDTF">2024-10-14T04:17:57Z</dcterms:modified>
</cp:coreProperties>
</file>