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E8FB-1E6F-8342-123B-A9CBA09B9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3C054-BA06-8CD2-A028-ADF48A6E0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53CF-22A4-5B39-41E2-D0065AFC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9B5-CCB2-224A-878E-A1297EAF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1BBF-DC7B-F269-827B-A007072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76DF-3452-83E3-FAA0-9EDC146A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FF230-7DC3-128E-B34B-BE47DBD89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BE47-98EF-D134-3A0B-4DB97288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1E89-1E18-B047-0DED-6DA3E91D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5CA4-61CD-7809-9B70-922998A6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46B79-CACF-1A68-106C-FB5A5A10B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DC988-E4AC-0D44-44FA-967B42294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7244-79B0-E983-E540-07D2E813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D5201-88CF-EE66-6228-69B6E321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1C73-4556-1EB2-F77D-D856669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AD84-B489-4ADD-3FDE-35A4631B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6971-533B-D10B-066B-3713F88B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E438-AE25-B890-D21A-41E319B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561E-63B2-5C41-7807-6C220BEB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3F10-F368-1466-4AAF-59E8B20E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CB0F-B362-EA6B-FE7C-EFC3797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804F-4227-D6BD-25D5-F5CE9422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5491-EB3A-2E9D-426E-72107594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EFAE-A9DC-2925-F173-99B7DC0E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A91A-33B7-8259-367D-9EC620F9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9F0-1CC4-530C-BCC3-628397E8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4F46-719C-7B05-FF96-CF54674F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0C07A-9D80-FDA4-188A-260EC7A6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7937-3075-D72F-90E5-1AA528E5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88541-E615-D8B7-4B39-A823ADAA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9A60B-86B8-66A0-9478-5F8AF4A5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328E-969E-9629-614A-24E82FF3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A63C-F18A-63CC-924C-FC4C7332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0C822-1444-D59E-342C-E72D8CBE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63D0-3220-68E9-593F-02BBE604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35C0-C3C7-EFF1-85CD-1E1C2D360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1A685-ED16-316B-409B-CA54729C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12235-0E2A-FAE6-2F69-7D4DEF0D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C4F39-9F1D-082A-06E2-5DE9706C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5DA6-374E-3FE8-E144-CB273277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DB49-0CE4-5CE9-7FA3-63A25931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CCA4-11A6-5FB9-D8FB-4A5486D4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E3406-BC33-9F09-6C41-ECD0B53D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747DA-2753-4FE8-C3A6-D12CE54E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6752-19F5-2519-0B0B-A2E5BE6A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243C0-4842-B42B-ADEC-0C8C9D8B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7DE3-5C66-F392-45B6-C2044E8D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01C7-03EB-FC2B-57F4-3E66BFFB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F61C2-B459-783F-21EE-577936E6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6C77-3A14-2E4E-2B65-FB827213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E0FA-C8EF-DD2A-77BF-ADF8B7C0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E3FA-64AA-0F9B-6A1E-F3302742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E18B-6D9B-6B93-4A1C-32E1B364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0CAF7-6D8C-A406-406D-91938A6F9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4EA32-A0F1-827E-C8B4-3D3068AE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C0DB-4DD9-69BE-9115-EA3C3B13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B094-6D77-B10F-1252-9B5F8641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602D4-63D3-FED6-CF24-F32F47F2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0F4C-4C20-3465-B757-5CE59392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FFC1B-ED61-03E5-DDDF-8080F57B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48ED-A8F5-E93A-865A-F89F17F82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1856-3040-4E7B-8590-3E791168A60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37E0-A967-4A88-FB5B-F9B5717BB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2B67-D331-3077-C2B2-08773FECD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D9F5-5088-410B-AE40-DBFDB6B1F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3671F-9402-BACA-17B8-B006055059F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56576" y="3659959"/>
            <a:ext cx="1367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705633-9480-CAAC-C50F-12A77290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-163323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85BCB-0D0A-1ACE-5577-250BB67C04B8}"/>
              </a:ext>
            </a:extLst>
          </p:cNvPr>
          <p:cNvSpPr/>
          <p:nvPr/>
        </p:nvSpPr>
        <p:spPr>
          <a:xfrm>
            <a:off x="838200" y="1623575"/>
            <a:ext cx="1435218" cy="179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Old Pump: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Flow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BB4E34-D1FA-5194-1C38-EA4493C0B912}"/>
              </a:ext>
            </a:extLst>
          </p:cNvPr>
          <p:cNvSpPr/>
          <p:nvPr/>
        </p:nvSpPr>
        <p:spPr>
          <a:xfrm>
            <a:off x="838200" y="3864834"/>
            <a:ext cx="1435218" cy="17952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New Pump: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Flow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Efficiency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3BA5E-5C3B-712B-4169-F9A42BF82940}"/>
              </a:ext>
            </a:extLst>
          </p:cNvPr>
          <p:cNvSpPr/>
          <p:nvPr/>
        </p:nvSpPr>
        <p:spPr>
          <a:xfrm>
            <a:off x="6623981" y="2997177"/>
            <a:ext cx="1968088" cy="13255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kWh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energy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0404E-7E32-4CF7-D02C-4F34635AED78}"/>
              </a:ext>
            </a:extLst>
          </p:cNvPr>
          <p:cNvSpPr txBox="1"/>
          <p:nvPr/>
        </p:nvSpPr>
        <p:spPr>
          <a:xfrm>
            <a:off x="838200" y="1086680"/>
            <a:ext cx="143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D8F35-B337-86A1-EE76-19E5E1AA495C}"/>
              </a:ext>
            </a:extLst>
          </p:cNvPr>
          <p:cNvSpPr/>
          <p:nvPr/>
        </p:nvSpPr>
        <p:spPr>
          <a:xfrm>
            <a:off x="536895" y="1456013"/>
            <a:ext cx="2072081" cy="4407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9FABF8-A730-12D6-6CFB-AF987E892244}"/>
              </a:ext>
            </a:extLst>
          </p:cNvPr>
          <p:cNvGrpSpPr/>
          <p:nvPr/>
        </p:nvGrpSpPr>
        <p:grpSpPr>
          <a:xfrm>
            <a:off x="3942827" y="3303427"/>
            <a:ext cx="1912689" cy="713064"/>
            <a:chOff x="3775047" y="3103927"/>
            <a:chExt cx="1912689" cy="7130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84F77F-63B8-1105-AE27-FF240CAA44A1}"/>
                </a:ext>
              </a:extLst>
            </p:cNvPr>
            <p:cNvSpPr/>
            <p:nvPr/>
          </p:nvSpPr>
          <p:spPr>
            <a:xfrm>
              <a:off x="3775047" y="3103927"/>
              <a:ext cx="1812022" cy="71306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74" name="Picture 2" descr="How are POWER &amp; EFFICIENCY of Pumps calculated?">
              <a:extLst>
                <a:ext uri="{FF2B5EF4-FFF2-40B4-BE49-F238E27FC236}">
                  <a16:creationId xmlns:a16="http://schemas.microsoft.com/office/drawing/2014/main" id="{56AF616F-5ECC-436D-A91F-705BAE4424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1" r="33326" b="75788"/>
            <a:stretch/>
          </p:blipFill>
          <p:spPr bwMode="auto">
            <a:xfrm>
              <a:off x="3775047" y="3227815"/>
              <a:ext cx="1912689" cy="46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F41723C-3435-5461-09E1-966288973E39}"/>
              </a:ext>
            </a:extLst>
          </p:cNvPr>
          <p:cNvSpPr txBox="1"/>
          <p:nvPr/>
        </p:nvSpPr>
        <p:spPr>
          <a:xfrm>
            <a:off x="3892493" y="2934095"/>
            <a:ext cx="1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Pump Calculations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E58FAF-CBC0-91A1-DE0D-0569F4F6137A}"/>
              </a:ext>
            </a:extLst>
          </p:cNvPr>
          <p:cNvCxnSpPr>
            <a:stCxn id="8" idx="3"/>
            <a:endCxn id="3074" idx="1"/>
          </p:cNvCxnSpPr>
          <p:nvPr/>
        </p:nvCxnSpPr>
        <p:spPr>
          <a:xfrm flipV="1">
            <a:off x="2273418" y="3659959"/>
            <a:ext cx="1669409" cy="1102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F9501-6B88-87EC-66FF-6EDBF17D9976}"/>
              </a:ext>
            </a:extLst>
          </p:cNvPr>
          <p:cNvCxnSpPr>
            <a:cxnSpLocks/>
            <a:stCxn id="7" idx="3"/>
            <a:endCxn id="3074" idx="1"/>
          </p:cNvCxnSpPr>
          <p:nvPr/>
        </p:nvCxnSpPr>
        <p:spPr>
          <a:xfrm>
            <a:off x="2273418" y="2521197"/>
            <a:ext cx="1669409" cy="113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685A8-4BAD-B755-8F0A-867E32C757E0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8592069" y="3659959"/>
            <a:ext cx="9909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Microsoft Excel - Wikipedia">
            <a:extLst>
              <a:ext uri="{FF2B5EF4-FFF2-40B4-BE49-F238E27FC236}">
                <a16:creationId xmlns:a16="http://schemas.microsoft.com/office/drawing/2014/main" id="{2B53D84F-F329-8612-D6AE-068E7C6C4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" b="4"/>
          <a:stretch/>
        </p:blipFill>
        <p:spPr bwMode="auto">
          <a:xfrm>
            <a:off x="10022430" y="1991572"/>
            <a:ext cx="1059250" cy="1059250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dobe Acrobat Reader: Edit PDF - Apps on Google Play">
            <a:extLst>
              <a:ext uri="{FF2B5EF4-FFF2-40B4-BE49-F238E27FC236}">
                <a16:creationId xmlns:a16="http://schemas.microsoft.com/office/drawing/2014/main" id="{81C5B4C5-5261-E6FE-7D52-F2AFE37E7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9918874" y="4001609"/>
            <a:ext cx="1400378" cy="140037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074A98C-C359-845D-77FD-168B3CDC0419}"/>
              </a:ext>
            </a:extLst>
          </p:cNvPr>
          <p:cNvSpPr/>
          <p:nvPr/>
        </p:nvSpPr>
        <p:spPr>
          <a:xfrm>
            <a:off x="9583024" y="1456013"/>
            <a:ext cx="2072081" cy="4407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5CE6D6-9041-B892-1FF5-F61F2E8D41B4}"/>
              </a:ext>
            </a:extLst>
          </p:cNvPr>
          <p:cNvSpPr txBox="1"/>
          <p:nvPr/>
        </p:nvSpPr>
        <p:spPr>
          <a:xfrm>
            <a:off x="9633006" y="1078461"/>
            <a:ext cx="197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Export Information</a:t>
            </a:r>
          </a:p>
        </p:txBody>
      </p:sp>
    </p:spTree>
    <p:extLst>
      <p:ext uri="{BB962C8B-B14F-4D97-AF65-F5344CB8AC3E}">
        <p14:creationId xmlns:p14="http://schemas.microsoft.com/office/powerpoint/2010/main" val="247787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AB8D9-298B-9EC5-2533-4AC64F35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Small Improvements</a:t>
            </a:r>
          </a:p>
        </p:txBody>
      </p:sp>
      <p:sp>
        <p:nvSpPr>
          <p:cNvPr id="20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361A-34F4-BC0C-BE3D-30A8A1DF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Determine how others can access the tool</a:t>
            </a:r>
          </a:p>
          <a:p>
            <a:pPr lvl="1"/>
            <a:r>
              <a:rPr lang="en-US" sz="2200"/>
              <a:t>Use hosting platform (website)</a:t>
            </a:r>
          </a:p>
          <a:p>
            <a:r>
              <a:rPr lang="en-US" sz="2200"/>
              <a:t>Add a PDF export option</a:t>
            </a:r>
          </a:p>
          <a:p>
            <a:r>
              <a:rPr lang="en-US" sz="2200"/>
              <a:t>Change Excel exportation to fit best format</a:t>
            </a:r>
          </a:p>
          <a:p>
            <a:endParaRPr lang="en-US" sz="2200"/>
          </a:p>
        </p:txBody>
      </p:sp>
      <p:pic>
        <p:nvPicPr>
          <p:cNvPr id="2054" name="Picture 6" descr="10 Great Websites for Entrepreneurs">
            <a:extLst>
              <a:ext uri="{FF2B5EF4-FFF2-40B4-BE49-F238E27FC236}">
                <a16:creationId xmlns:a16="http://schemas.microsoft.com/office/drawing/2014/main" id="{954DA964-1FBB-163D-857C-37254770B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r="7316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6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94519-20BA-DE38-6AAE-67435EA7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Future Advanced Improvements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1302-9BB2-24E8-DCBA-822A2CAD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If there are peak hours, make an input for those rates to calculate cost over a 24 hour period</a:t>
            </a:r>
          </a:p>
          <a:p>
            <a:pPr lvl="1"/>
            <a:r>
              <a:rPr lang="en-US" sz="2000"/>
              <a:t>Would need access to energy cost data</a:t>
            </a:r>
          </a:p>
          <a:p>
            <a:r>
              <a:rPr lang="en-US" sz="2000"/>
              <a:t>Could add more advanced hydraulic calculations to be able to determine efficiency of the old pump rather than have it be an input</a:t>
            </a:r>
          </a:p>
          <a:p>
            <a:r>
              <a:rPr lang="en-US" sz="2000"/>
              <a:t>Only input is pump tag, autofills everything else</a:t>
            </a:r>
          </a:p>
          <a:p>
            <a:pPr lvl="1"/>
            <a:r>
              <a:rPr lang="en-US" sz="2000"/>
              <a:t>Would need to run off EAM database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eatured | HxGN EAM">
            <a:extLst>
              <a:ext uri="{FF2B5EF4-FFF2-40B4-BE49-F238E27FC236}">
                <a16:creationId xmlns:a16="http://schemas.microsoft.com/office/drawing/2014/main" id="{186A5FA0-ECD9-DACC-A8C5-868FCA78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1363049"/>
            <a:ext cx="4397433" cy="95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cel Energy Commits to Net-Zero Carbon Goal By 2050 | Business Wire">
            <a:extLst>
              <a:ext uri="{FF2B5EF4-FFF2-40B4-BE49-F238E27FC236}">
                <a16:creationId xmlns:a16="http://schemas.microsoft.com/office/drawing/2014/main" id="{D9DF7A07-30B3-E552-0F1F-3552DF46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4126619"/>
            <a:ext cx="4395569" cy="16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8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Overview</vt:lpstr>
      <vt:lpstr>Small Improvements</vt:lpstr>
      <vt:lpstr>Future Advanced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Santiago Castillo</dc:creator>
  <cp:lastModifiedBy>Santiago Castillo</cp:lastModifiedBy>
  <cp:revision>1</cp:revision>
  <dcterms:created xsi:type="dcterms:W3CDTF">2023-07-20T19:16:18Z</dcterms:created>
  <dcterms:modified xsi:type="dcterms:W3CDTF">2023-07-20T20:53:46Z</dcterms:modified>
</cp:coreProperties>
</file>