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5"/>
  </p:notesMasterIdLst>
  <p:sldIdLst>
    <p:sldId id="256" r:id="rId3"/>
    <p:sldId id="257" r:id="rId4"/>
    <p:sldId id="267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ef5478a8977f3ac/Documentos/Universidad/EstructuraDatos/Proyecto_Final/Grafic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ef5478a8977f3ac/Documentos/Universidad/EstructuraDatos/Proyecto_Final/Graf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Complejidad</a:t>
            </a:r>
            <a:r>
              <a:rPr lang="en-US" sz="1200" b="1" baseline="0">
                <a:latin typeface="Arial" panose="020B0604020202020204" pitchFamily="34" charset="0"/>
                <a:cs typeface="Arial" panose="020B0604020202020204" pitchFamily="34" charset="0"/>
              </a:rPr>
              <a:t> en el tiempo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Hoja1!$D$14</c:f>
              <c:strCache>
                <c:ptCount val="1"/>
                <c:pt idx="0">
                  <c:v>Tiempo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Hoja1!$C$15:$C$20</c:f>
              <c:numCache>
                <c:formatCode>General</c:formatCode>
                <c:ptCount val="6"/>
                <c:pt idx="0">
                  <c:v>16</c:v>
                </c:pt>
                <c:pt idx="1">
                  <c:v>15000</c:v>
                </c:pt>
                <c:pt idx="2">
                  <c:v>45000</c:v>
                </c:pt>
                <c:pt idx="3">
                  <c:v>105000</c:v>
                </c:pt>
                <c:pt idx="4">
                  <c:v>135000</c:v>
                </c:pt>
              </c:numCache>
            </c:numRef>
          </c:cat>
          <c:val>
            <c:numRef>
              <c:f>Hoja1!$D$15:$D$20</c:f>
              <c:numCache>
                <c:formatCode>General</c:formatCode>
                <c:ptCount val="6"/>
                <c:pt idx="0">
                  <c:v>0.01</c:v>
                </c:pt>
                <c:pt idx="1">
                  <c:v>600</c:v>
                </c:pt>
                <c:pt idx="2">
                  <c:v>1800</c:v>
                </c:pt>
                <c:pt idx="3">
                  <c:v>4500</c:v>
                </c:pt>
                <c:pt idx="4">
                  <c:v>10500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C-4AAA-9B68-66A357805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9765696"/>
        <c:axId val="239774848"/>
        <c:axId val="0"/>
      </c:bar3DChart>
      <c:catAx>
        <c:axId val="239765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s-419" b="1">
                    <a:latin typeface="Arial" panose="020B0604020202020204" pitchFamily="34" charset="0"/>
                    <a:cs typeface="Arial" panose="020B0604020202020204" pitchFamily="34" charset="0"/>
                  </a:rPr>
                  <a:t>Cantidad de datos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9774848"/>
        <c:crosses val="autoZero"/>
        <c:auto val="1"/>
        <c:lblAlgn val="ctr"/>
        <c:lblOffset val="100"/>
        <c:noMultiLvlLbl val="1"/>
      </c:catAx>
      <c:valAx>
        <c:axId val="2397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s-419" b="1">
                    <a:latin typeface="Arial" panose="020B0604020202020204" pitchFamily="34" charset="0"/>
                    <a:cs typeface="Arial" panose="020B0604020202020204" pitchFamily="34" charset="0"/>
                  </a:rPr>
                  <a:t>Tiempo</a:t>
                </a:r>
                <a:r>
                  <a:rPr lang="es-419" b="1" baseline="0">
                    <a:latin typeface="Arial" panose="020B0604020202020204" pitchFamily="34" charset="0"/>
                    <a:cs typeface="Arial" panose="020B0604020202020204" pitchFamily="34" charset="0"/>
                  </a:rPr>
                  <a:t> (s)</a:t>
                </a:r>
                <a:endParaRPr lang="es-419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976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Complejidad</a:t>
            </a:r>
            <a:r>
              <a:rPr lang="en-US" sz="1200" b="1" baseline="0">
                <a:latin typeface="Arial" panose="020B0604020202020204" pitchFamily="34" charset="0"/>
                <a:cs typeface="Arial" panose="020B0604020202020204" pitchFamily="34" charset="0"/>
              </a:rPr>
              <a:t> en memoria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Hoja1!$D$14</c:f>
              <c:strCache>
                <c:ptCount val="1"/>
                <c:pt idx="0">
                  <c:v>Tiempo (s)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Hoja1!$C$32:$C$35</c:f>
              <c:numCache>
                <c:formatCode>General</c:formatCode>
                <c:ptCount val="4"/>
                <c:pt idx="0">
                  <c:v>5000</c:v>
                </c:pt>
                <c:pt idx="1">
                  <c:v>15000</c:v>
                </c:pt>
                <c:pt idx="2">
                  <c:v>45000</c:v>
                </c:pt>
                <c:pt idx="3">
                  <c:v>135000</c:v>
                </c:pt>
              </c:numCache>
            </c:numRef>
          </c:cat>
          <c:val>
            <c:numRef>
              <c:f>Hoja1!$D$32:$D$35</c:f>
              <c:numCache>
                <c:formatCode>General</c:formatCode>
                <c:ptCount val="4"/>
                <c:pt idx="0">
                  <c:v>21.52</c:v>
                </c:pt>
                <c:pt idx="1">
                  <c:v>62.46</c:v>
                </c:pt>
                <c:pt idx="2">
                  <c:v>180.64</c:v>
                </c:pt>
                <c:pt idx="3">
                  <c:v>587.02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B-4D88-ACE8-787592D8A2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9765696"/>
        <c:axId val="239774848"/>
        <c:axId val="0"/>
      </c:bar3DChart>
      <c:catAx>
        <c:axId val="239765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s-419" b="1">
                    <a:latin typeface="Arial" panose="020B0604020202020204" pitchFamily="34" charset="0"/>
                    <a:cs typeface="Arial" panose="020B0604020202020204" pitchFamily="34" charset="0"/>
                  </a:rPr>
                  <a:t>Cantidad de datos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9774848"/>
        <c:crosses val="autoZero"/>
        <c:auto val="1"/>
        <c:lblAlgn val="ctr"/>
        <c:lblOffset val="100"/>
        <c:noMultiLvlLbl val="1"/>
      </c:catAx>
      <c:valAx>
        <c:axId val="2397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s-419" b="1">
                    <a:latin typeface="Arial" panose="020B0604020202020204" pitchFamily="34" charset="0"/>
                    <a:cs typeface="Arial" panose="020B0604020202020204" pitchFamily="34" charset="0"/>
                  </a:rPr>
                  <a:t>Tamaño asignado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976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7CB17-74A0-4BDD-B671-B50DC07662C5}" type="datetimeFigureOut">
              <a:rPr lang="es-419" smtClean="0"/>
              <a:t>19/11/2020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7DDF3-892C-4CB1-BAE5-C46D3710C47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644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7DDF3-892C-4CB1-BAE5-C46D3710C471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66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6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0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56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0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57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9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69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55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9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2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2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2"/>
          <a:srcRect t="78334"/>
          <a:stretch/>
        </p:blipFill>
        <p:spPr>
          <a:xfrm>
            <a:off x="-1200" y="5374440"/>
            <a:ext cx="12193200" cy="1483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0"/>
            <a:ext cx="4285561" cy="685836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hangingPunct="0">
              <a:lnSpc>
                <a:spcPct val="150000"/>
              </a:lnSpc>
            </a:pPr>
            <a:r>
              <a:rPr lang="es-ES" sz="3600" b="1" dirty="0"/>
              <a:t>DISEÑO DE UN </a:t>
            </a:r>
          </a:p>
          <a:p>
            <a:pPr algn="ctr" hangingPunct="0">
              <a:lnSpc>
                <a:spcPct val="150000"/>
              </a:lnSpc>
            </a:pPr>
            <a:r>
              <a:rPr lang="es-ES" sz="3600" b="1" dirty="0"/>
              <a:t>ALGORITMO</a:t>
            </a:r>
          </a:p>
          <a:p>
            <a:pPr algn="ctr" hangingPunct="0">
              <a:lnSpc>
                <a:spcPct val="150000"/>
              </a:lnSpc>
            </a:pPr>
            <a:r>
              <a:rPr lang="es-ES" sz="3600" b="1" dirty="0"/>
              <a:t>PARA PREDECIR </a:t>
            </a:r>
          </a:p>
          <a:p>
            <a:pPr algn="ctr" hangingPunct="0">
              <a:lnSpc>
                <a:spcPct val="150000"/>
              </a:lnSpc>
            </a:pPr>
            <a:r>
              <a:rPr lang="es-ES" sz="3600" b="1" dirty="0"/>
              <a:t>EL ÉXITO EN LAS </a:t>
            </a:r>
          </a:p>
          <a:p>
            <a:pPr algn="ctr" hangingPunct="0">
              <a:lnSpc>
                <a:spcPct val="150000"/>
              </a:lnSpc>
            </a:pPr>
            <a:r>
              <a:rPr lang="es-ES" sz="3600" b="1" dirty="0"/>
              <a:t>PRUEBAS </a:t>
            </a:r>
          </a:p>
          <a:p>
            <a:pPr algn="ctr" hangingPunct="0">
              <a:lnSpc>
                <a:spcPct val="150000"/>
              </a:lnSpc>
            </a:pPr>
            <a:r>
              <a:rPr lang="es-ES" sz="3600" b="1" dirty="0"/>
              <a:t>SABER PRO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D220B7-7590-4AA3-B16F-1A757AF5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148" y="544095"/>
            <a:ext cx="66675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299236" y="4939787"/>
            <a:ext cx="2730683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250532" y="49440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3"/>
          <a:stretch/>
        </p:blipFill>
        <p:spPr>
          <a:xfrm>
            <a:off x="1771476" y="4890803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4"/>
          <a:srcRect l="28235" t="24851" r="28737" b="25399"/>
          <a:stretch/>
        </p:blipFill>
        <p:spPr>
          <a:xfrm>
            <a:off x="7538092" y="4870283"/>
            <a:ext cx="712440" cy="547920"/>
          </a:xfrm>
          <a:prstGeom prst="rect">
            <a:avLst/>
          </a:prstGeom>
          <a:ln>
            <a:noFill/>
          </a:ln>
        </p:spPr>
      </p:pic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6C251C3E-F93C-42A4-9E5E-4A0D5129EB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832658"/>
              </p:ext>
            </p:extLst>
          </p:nvPr>
        </p:nvGraphicFramePr>
        <p:xfrm>
          <a:off x="301208" y="1550400"/>
          <a:ext cx="6190791" cy="347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E8A92A92-9752-4995-89EE-E3A9A4FBB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193810"/>
              </p:ext>
            </p:extLst>
          </p:nvPr>
        </p:nvGraphicFramePr>
        <p:xfrm>
          <a:off x="6095520" y="1674056"/>
          <a:ext cx="5795272" cy="318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Marcador de contenido 3"/>
          <p:cNvPicPr/>
          <p:nvPr/>
        </p:nvPicPr>
        <p:blipFill>
          <a:blip r:embed="rId2"/>
          <a:stretch/>
        </p:blipFill>
        <p:spPr>
          <a:xfrm>
            <a:off x="-480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265320" y="376920"/>
            <a:ext cx="54028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FFFFFF"/>
                </a:solidFill>
                <a:latin typeface="Arial"/>
                <a:ea typeface="DejaVu Sans"/>
              </a:rPr>
              <a:t>Solicitud</a:t>
            </a:r>
            <a:r>
              <a:rPr lang="en-US" sz="2200" b="1" spc="-1" dirty="0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lang="en-US" sz="2200" b="1" spc="-1" dirty="0" err="1">
                <a:solidFill>
                  <a:srgbClr val="FFFFFF"/>
                </a:solidFill>
                <a:latin typeface="Arial"/>
                <a:ea typeface="DejaVu Sans"/>
              </a:rPr>
              <a:t>reporte</a:t>
            </a:r>
            <a:r>
              <a:rPr lang="en-US" sz="2200" b="1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en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arXiv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D5FC86-D334-440E-9186-1C92FCA0E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1" b="9652"/>
          <a:stretch/>
        </p:blipFill>
        <p:spPr>
          <a:xfrm>
            <a:off x="1937707" y="1305017"/>
            <a:ext cx="8311785" cy="39416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214000" y="4511520"/>
            <a:ext cx="8137080" cy="164484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¡GRACIAS!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n 80"/>
          <p:cNvPicPr/>
          <p:nvPr/>
        </p:nvPicPr>
        <p:blipFill>
          <a:blip r:embed="rId2"/>
          <a:srcRect b="25714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pic>
        <p:nvPicPr>
          <p:cNvPr id="82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65320" y="376920"/>
            <a:ext cx="3743972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 dirty="0">
              <a:latin typeface="Arial"/>
            </a:endParaRPr>
          </a:p>
        </p:txBody>
      </p:sp>
      <p:grpSp>
        <p:nvGrpSpPr>
          <p:cNvPr id="86" name="Group 4"/>
          <p:cNvGrpSpPr/>
          <p:nvPr/>
        </p:nvGrpSpPr>
        <p:grpSpPr>
          <a:xfrm>
            <a:off x="9052560" y="1645920"/>
            <a:ext cx="2834280" cy="2742840"/>
            <a:chOff x="9052560" y="1645920"/>
            <a:chExt cx="2834280" cy="2742840"/>
          </a:xfrm>
        </p:grpSpPr>
        <p:pic>
          <p:nvPicPr>
            <p:cNvPr id="87" name="Imagen 86"/>
            <p:cNvPicPr/>
            <p:nvPr/>
          </p:nvPicPr>
          <p:blipFill>
            <a:blip r:embed="rId4"/>
            <a:stretch/>
          </p:blipFill>
          <p:spPr>
            <a:xfrm>
              <a:off x="9219240" y="1757160"/>
              <a:ext cx="2508120" cy="248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5"/>
            <p:cNvSpPr/>
            <p:nvPr/>
          </p:nvSpPr>
          <p:spPr>
            <a:xfrm>
              <a:off x="9052560" y="1645920"/>
              <a:ext cx="2834280" cy="274284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9" name="CustomShape 6"/>
          <p:cNvSpPr/>
          <p:nvPr/>
        </p:nvSpPr>
        <p:spPr>
          <a:xfrm>
            <a:off x="728640" y="1900800"/>
            <a:ext cx="1719138" cy="2193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3779972" y="1900800"/>
            <a:ext cx="1735255" cy="2193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9419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6467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>
              <a:rPr dirty="0"/>
            </a:b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3511482" y="4246975"/>
            <a:ext cx="219312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Sebastian Castaño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464640" y="4169188"/>
            <a:ext cx="219312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Dennis Castrillon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60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                            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   /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proyecto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3027240" y="6218322"/>
            <a:ext cx="29329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latin typeface="+mj-lt"/>
              </a:rPr>
              <a:t>scasta31/ST0245-003</a:t>
            </a:r>
            <a:endParaRPr lang="en-US" b="1" strike="noStrike" spc="-1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" y="1900800"/>
            <a:ext cx="1719498" cy="219384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72" y="1900800"/>
            <a:ext cx="1735255" cy="2210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Diseño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62260" y="4727312"/>
            <a:ext cx="630828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Algoritmo para construir un árbol binario de decisión usando C4.5. </a:t>
            </a:r>
            <a:r>
              <a:rPr lang="es-419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este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ejemplo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mostramos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un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modelo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para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predecir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si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uno debe o no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adquirir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un material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específico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una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compañía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, </a:t>
            </a:r>
            <a:r>
              <a:rPr lang="es-419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dependiendo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de la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calidad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del material,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precio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y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relación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con el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proveedor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1F04B62-A942-4733-AC2F-2B25F7D8E7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7795" r="11500" b="15233"/>
          <a:stretch/>
        </p:blipFill>
        <p:spPr>
          <a:xfrm>
            <a:off x="265320" y="1616066"/>
            <a:ext cx="6305220" cy="30477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6F6BBAA-F99B-47B1-9B0D-E90BDAFAE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740" y="1775032"/>
            <a:ext cx="5230458" cy="27298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502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División de un nodo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342060" y="4898089"/>
            <a:ext cx="550656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Esta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división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está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basada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la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condición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“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Estudiante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trabaja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?”. Para ester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caso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la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impureza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de Gini del nodo de la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izquierda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es de 0.5 y para el nodo de la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derecha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es 0.41.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Finalmente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, la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impureza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de Gini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ponderada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es de 0.44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DD6EF91-74CE-4A9F-B3F5-DCB39F50CD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r="15323" b="32431"/>
          <a:stretch/>
        </p:blipFill>
        <p:spPr>
          <a:xfrm>
            <a:off x="1946590" y="913633"/>
            <a:ext cx="8298820" cy="38232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0" y="144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Complejidad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32058" y="5219628"/>
            <a:ext cx="502812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Complejidad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tiempo y memoria del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algoritmo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,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este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caso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n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representa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el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número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de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estudiantes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y m el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tamaño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del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árbol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de decision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creado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(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cantidad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 de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DejaVu Sans"/>
              </a:rPr>
              <a:t>preguntas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).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73D2041-C3FC-4192-AECD-91DBE34F0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437530"/>
              </p:ext>
            </p:extLst>
          </p:nvPr>
        </p:nvGraphicFramePr>
        <p:xfrm>
          <a:off x="914321" y="2874277"/>
          <a:ext cx="4732156" cy="1109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1842">
                  <a:extLst>
                    <a:ext uri="{9D8B030D-6E8A-4147-A177-3AD203B41FA5}">
                      <a16:colId xmlns:a16="http://schemas.microsoft.com/office/drawing/2014/main" val="2281820214"/>
                    </a:ext>
                  </a:extLst>
                </a:gridCol>
                <a:gridCol w="2280314">
                  <a:extLst>
                    <a:ext uri="{9D8B030D-6E8A-4147-A177-3AD203B41FA5}">
                      <a16:colId xmlns:a16="http://schemas.microsoft.com/office/drawing/2014/main" val="2790014158"/>
                    </a:ext>
                  </a:extLst>
                </a:gridCol>
              </a:tblGrid>
              <a:tr h="419611"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Algoritmo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complejidad del tiempo</a:t>
                      </a:r>
                    </a:p>
                  </a:txBody>
                  <a:tcPr marL="68580" marR="68580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220993"/>
                  </a:ext>
                </a:extLst>
              </a:tr>
              <a:tr h="241324"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419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Insertar</a:t>
                      </a:r>
                    </a:p>
                  </a:txBody>
                  <a:tcPr marL="68580" marR="68580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O(n*m)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2482346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419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Buscar</a:t>
                      </a:r>
                    </a:p>
                  </a:txBody>
                  <a:tcPr marL="68580" marR="68580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O(n*m)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097842070"/>
                  </a:ext>
                </a:extLst>
              </a:tr>
              <a:tr h="241324"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419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Borrar</a:t>
                      </a:r>
                    </a:p>
                  </a:txBody>
                  <a:tcPr marL="68580" marR="68580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04273827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23361A9-2A73-4FBD-8B56-BE7675B2F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838304"/>
              </p:ext>
            </p:extLst>
          </p:nvPr>
        </p:nvGraphicFramePr>
        <p:xfrm>
          <a:off x="265320" y="4084909"/>
          <a:ext cx="6172200" cy="1109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92986022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4948120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60624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903483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271296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6823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31379119"/>
                    </a:ext>
                  </a:extLst>
                </a:gridCol>
              </a:tblGrid>
              <a:tr h="23843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419" sz="2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Conjunto 1</a:t>
                      </a:r>
                      <a:endParaRPr lang="es-419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Conjunto 2</a:t>
                      </a:r>
                      <a:endParaRPr lang="es-419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Conjunto 3</a:t>
                      </a:r>
                      <a:endParaRPr lang="es-419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93279"/>
                  </a:ext>
                </a:extLst>
              </a:tr>
              <a:tr h="40696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419" sz="2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s-419" sz="2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es-419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s-419" sz="2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es-419" sz="2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s-419" sz="2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es-419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338470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Consumo en MB</a:t>
                      </a:r>
                      <a:endParaRPr lang="es-419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solidFill>
                            <a:schemeClr val="tx1"/>
                          </a:solidFill>
                          <a:effectLst/>
                        </a:rPr>
                        <a:t>21,52</a:t>
                      </a:r>
                      <a:endParaRPr lang="es-419" sz="2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62,46</a:t>
                      </a:r>
                      <a:endParaRPr lang="es-419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62,46</a:t>
                      </a:r>
                      <a:endParaRPr lang="es-419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solidFill>
                            <a:schemeClr val="tx1"/>
                          </a:solidFill>
                          <a:effectLst/>
                        </a:rPr>
                        <a:t>180,64</a:t>
                      </a:r>
                      <a:endParaRPr lang="es-419" sz="2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180,64</a:t>
                      </a:r>
                      <a:endParaRPr lang="es-419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587,02</a:t>
                      </a:r>
                      <a:endParaRPr lang="es-419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760572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9A4BA918-5739-4198-A208-1DFED8C1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710" y="1852948"/>
            <a:ext cx="4250921" cy="2999642"/>
          </a:xfrm>
          <a:prstGeom prst="rect">
            <a:avLst/>
          </a:prstGeom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E44DF10D-D668-43FE-AA64-572FC0E20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8154"/>
              </p:ext>
            </p:extLst>
          </p:nvPr>
        </p:nvGraphicFramePr>
        <p:xfrm>
          <a:off x="372691" y="1376027"/>
          <a:ext cx="6172201" cy="1334296"/>
        </p:xfrm>
        <a:graphic>
          <a:graphicData uri="http://schemas.openxmlformats.org/drawingml/2006/table">
            <a:tbl>
              <a:tblPr/>
              <a:tblGrid>
                <a:gridCol w="253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896">
                <a:tc>
                  <a:txBody>
                    <a:bodyPr/>
                    <a:lstStyle/>
                    <a:p>
                      <a:endParaRPr lang="es-CO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Complejidad</a:t>
                      </a:r>
                      <a:r>
                        <a:rPr lang="en-US" sz="12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12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en</a:t>
                      </a:r>
                      <a:r>
                        <a:rPr lang="en-US" sz="12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12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tiempo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memoria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Entrenamiento</a:t>
                      </a: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del </a:t>
                      </a:r>
                      <a:r>
                        <a:rPr lang="en-US" sz="12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200" b="0" strike="noStrike" spc="-1" baseline="33000" dirty="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200" b="0" strike="noStrike" spc="-1" baseline="33000" dirty="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2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Validación del</a:t>
                      </a:r>
                      <a:br>
                        <a:rPr sz="1200"/>
                      </a:b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Marcador de contenido 3"/>
          <p:cNvPicPr/>
          <p:nvPr/>
        </p:nvPicPr>
        <p:blipFill>
          <a:blip r:embed="rId2"/>
          <a:stretch/>
        </p:blipFill>
        <p:spPr>
          <a:xfrm>
            <a:off x="-4800" y="144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21592" y="395985"/>
            <a:ext cx="44892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Modelo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 Árbol de </a:t>
            </a: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Decisión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4640" y="4857120"/>
            <a:ext cx="502812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Un árbol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decisión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para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predecir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el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resultado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del Saber Pro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usando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los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resultados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del Saber 11.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7246080" y="1773360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Características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 Más 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Relevantes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808480" y="2531520"/>
            <a:ext cx="2895480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spc="-1" dirty="0" err="1">
                <a:solidFill>
                  <a:srgbClr val="001E33"/>
                </a:solidFill>
                <a:latin typeface="Arial"/>
              </a:rPr>
              <a:t>Lenguaje</a:t>
            </a:r>
            <a:endParaRPr lang="en-US" sz="2200" spc="-1" dirty="0">
              <a:solidFill>
                <a:srgbClr val="001E3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solidFill>
                <a:srgbClr val="001E3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Inglés</a:t>
            </a:r>
            <a:endParaRPr lang="en-US" sz="2200" b="0" strike="noStrike" spc="-1" dirty="0">
              <a:solidFill>
                <a:srgbClr val="001E33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solidFill>
                <a:srgbClr val="001E3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</a:rPr>
              <a:t>Ciencias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</a:rPr>
              <a:t> </a:t>
            </a: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</a:rPr>
              <a:t>sociales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3"/>
          <a:stretch/>
        </p:blipFill>
        <p:spPr>
          <a:xfrm>
            <a:off x="8121877" y="31536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4"/>
          <a:srcRect l="19596" t="5022" r="25004" b="33248"/>
          <a:stretch/>
        </p:blipFill>
        <p:spPr>
          <a:xfrm>
            <a:off x="8188837" y="3819960"/>
            <a:ext cx="532440" cy="639000"/>
          </a:xfrm>
          <a:prstGeom prst="rect">
            <a:avLst/>
          </a:prstGeom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2013C0C-4855-47B8-88A2-EE2E8A729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49" y="1379365"/>
            <a:ext cx="5932770" cy="3192635"/>
          </a:xfrm>
          <a:prstGeom prst="rect">
            <a:avLst/>
          </a:prstGeom>
        </p:spPr>
      </p:pic>
      <p:pic>
        <p:nvPicPr>
          <p:cNvPr id="4" name="Gráfico 3" descr="Libros">
            <a:extLst>
              <a:ext uri="{FF2B5EF4-FFF2-40B4-BE49-F238E27FC236}">
                <a16:creationId xmlns:a16="http://schemas.microsoft.com/office/drawing/2014/main" id="{39285446-6407-409E-B06A-715191A80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8837" y="2531520"/>
            <a:ext cx="548196" cy="5481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Funciones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366119" y="1552290"/>
            <a:ext cx="4517695" cy="3753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419" sz="1400" spc="-1" dirty="0" err="1">
                <a:solidFill>
                  <a:srgbClr val="001E33"/>
                </a:solidFill>
                <a:latin typeface="Arial"/>
              </a:rPr>
              <a:t>Read</a:t>
            </a:r>
            <a:r>
              <a:rPr lang="es-419" sz="1400" spc="-1" dirty="0">
                <a:solidFill>
                  <a:srgbClr val="001E33"/>
                </a:solidFill>
                <a:latin typeface="Arial"/>
              </a:rPr>
              <a:t> Data: Lee el archivo CSV, almacena los datos en un arreglo de arreglos y depura el archivo.</a:t>
            </a:r>
          </a:p>
          <a:p>
            <a:pPr algn="just">
              <a:lnSpc>
                <a:spcPct val="100000"/>
              </a:lnSpc>
            </a:pPr>
            <a:endParaRPr lang="es-419" sz="1400" spc="-1" dirty="0">
              <a:solidFill>
                <a:srgbClr val="001E33"/>
              </a:solidFill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419" sz="1400" b="0" strike="noStrike" spc="-1" dirty="0" err="1">
                <a:solidFill>
                  <a:srgbClr val="001E33"/>
                </a:solidFill>
                <a:latin typeface="Arial"/>
              </a:rPr>
              <a:t>Division</a:t>
            </a:r>
            <a:r>
              <a:rPr lang="es-419" sz="1400" b="0" strike="noStrike" spc="-1" dirty="0">
                <a:solidFill>
                  <a:srgbClr val="001E33"/>
                </a:solidFill>
                <a:latin typeface="Arial"/>
              </a:rPr>
              <a:t>: Separa nodos falsos y verdaderos de acuerdo a </a:t>
            </a:r>
            <a:r>
              <a:rPr lang="es-419" sz="1400" spc="-1" dirty="0">
                <a:solidFill>
                  <a:srgbClr val="001E33"/>
                </a:solidFill>
                <a:latin typeface="Arial"/>
              </a:rPr>
              <a:t>la condición.</a:t>
            </a:r>
          </a:p>
          <a:p>
            <a:pPr algn="just">
              <a:lnSpc>
                <a:spcPct val="100000"/>
              </a:lnSpc>
            </a:pPr>
            <a:endParaRPr lang="es-419" sz="1400" spc="-1" dirty="0">
              <a:solidFill>
                <a:srgbClr val="001E33"/>
              </a:solidFill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419" sz="1400" spc="-1" dirty="0">
                <a:solidFill>
                  <a:srgbClr val="001E33"/>
                </a:solidFill>
                <a:latin typeface="Arial"/>
              </a:rPr>
              <a:t>Gini: Calcula la impureza para un nodo específico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419" sz="1400" b="0" strike="noStrike" spc="-1" dirty="0" err="1">
                <a:solidFill>
                  <a:srgbClr val="001E33"/>
                </a:solidFill>
                <a:latin typeface="Arial"/>
              </a:rPr>
              <a:t>Info_gain</a:t>
            </a:r>
            <a:r>
              <a:rPr lang="es-419" sz="1400" b="0" strike="noStrike" spc="-1" dirty="0">
                <a:solidFill>
                  <a:srgbClr val="001E33"/>
                </a:solidFill>
                <a:latin typeface="Arial"/>
              </a:rPr>
              <a:t>: Calcula la impureza ponderada.</a:t>
            </a:r>
          </a:p>
          <a:p>
            <a:pPr algn="just">
              <a:lnSpc>
                <a:spcPct val="100000"/>
              </a:lnSpc>
            </a:pPr>
            <a:endParaRPr lang="es-419" sz="1400" b="0" strike="noStrike" spc="-1" dirty="0">
              <a:solidFill>
                <a:srgbClr val="001E33"/>
              </a:solidFill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419" sz="1400" spc="-1" dirty="0" err="1">
                <a:solidFill>
                  <a:srgbClr val="001E33"/>
                </a:solidFill>
                <a:latin typeface="Arial"/>
              </a:rPr>
              <a:t>Best_división</a:t>
            </a:r>
            <a:r>
              <a:rPr lang="es-419" sz="1400" spc="-1" dirty="0">
                <a:solidFill>
                  <a:srgbClr val="001E33"/>
                </a:solidFill>
                <a:latin typeface="Arial"/>
              </a:rPr>
              <a:t>: Selecciona la condición que mejor divide el conjunto, a través de la ganancia.</a:t>
            </a:r>
          </a:p>
          <a:p>
            <a:pPr algn="just">
              <a:lnSpc>
                <a:spcPct val="100000"/>
              </a:lnSpc>
            </a:pPr>
            <a:endParaRPr lang="es-419" sz="1400" spc="-1" dirty="0">
              <a:solidFill>
                <a:srgbClr val="001E33"/>
              </a:solidFill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419" sz="1400" b="0" strike="noStrike" spc="-1" dirty="0" err="1">
                <a:solidFill>
                  <a:srgbClr val="001E33"/>
                </a:solidFill>
                <a:latin typeface="Arial"/>
              </a:rPr>
              <a:t>Accuracy</a:t>
            </a:r>
            <a:r>
              <a:rPr lang="es-419" sz="1400" b="0" strike="noStrike" spc="-1" dirty="0">
                <a:solidFill>
                  <a:srgbClr val="001E33"/>
                </a:solidFill>
                <a:latin typeface="Arial"/>
              </a:rPr>
              <a:t>: Calcula la exactitud</a:t>
            </a:r>
          </a:p>
          <a:p>
            <a:pPr algn="just">
              <a:lnSpc>
                <a:spcPct val="100000"/>
              </a:lnSpc>
            </a:pPr>
            <a:endParaRPr lang="es-419" sz="1400" b="0" strike="noStrike" spc="-1" dirty="0">
              <a:solidFill>
                <a:srgbClr val="001E33"/>
              </a:solidFill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419" sz="1400" spc="-1" dirty="0" err="1">
                <a:solidFill>
                  <a:srgbClr val="001E33"/>
                </a:solidFill>
                <a:latin typeface="Arial"/>
              </a:rPr>
              <a:t>Tree</a:t>
            </a:r>
            <a:r>
              <a:rPr lang="es-419" sz="1400" spc="-1" dirty="0">
                <a:solidFill>
                  <a:srgbClr val="001E33"/>
                </a:solidFill>
                <a:latin typeface="Arial"/>
              </a:rPr>
              <a:t>: Construye el árbol</a:t>
            </a:r>
          </a:p>
          <a:p>
            <a:pPr algn="just">
              <a:lnSpc>
                <a:spcPct val="100000"/>
              </a:lnSpc>
            </a:pPr>
            <a:endParaRPr lang="es-419" sz="1400" b="0" strike="noStrike" spc="-1" dirty="0">
              <a:solidFill>
                <a:srgbClr val="001E33"/>
              </a:solidFill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419" sz="1400" spc="-1" dirty="0" err="1">
                <a:solidFill>
                  <a:srgbClr val="001E33"/>
                </a:solidFill>
                <a:latin typeface="Arial"/>
              </a:rPr>
              <a:t>Print</a:t>
            </a:r>
            <a:r>
              <a:rPr lang="es-419" sz="1400" spc="-1" dirty="0">
                <a:solidFill>
                  <a:srgbClr val="001E33"/>
                </a:solidFill>
                <a:latin typeface="Arial"/>
              </a:rPr>
              <a:t> </a:t>
            </a:r>
            <a:r>
              <a:rPr lang="es-419" sz="1400" spc="-1" dirty="0" err="1">
                <a:solidFill>
                  <a:srgbClr val="001E33"/>
                </a:solidFill>
                <a:latin typeface="Arial"/>
              </a:rPr>
              <a:t>tree</a:t>
            </a:r>
            <a:r>
              <a:rPr lang="es-419" sz="1400" spc="-1" dirty="0">
                <a:solidFill>
                  <a:srgbClr val="001E33"/>
                </a:solidFill>
                <a:latin typeface="Arial"/>
              </a:rPr>
              <a:t>: Dibuja el árbol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B83949-974A-4AD1-9B99-4D0F9CB4B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226" y="1993381"/>
            <a:ext cx="5742474" cy="28712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560506" y="1226183"/>
            <a:ext cx="3332160" cy="405972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D65543B-A61E-4283-AB38-8F6BEEE4AEFC}"/>
                  </a:ext>
                </a:extLst>
              </p:cNvPr>
              <p:cNvSpPr txBox="1"/>
              <p:nvPr/>
            </p:nvSpPr>
            <p:spPr>
              <a:xfrm>
                <a:off x="4647460" y="1733306"/>
                <a:ext cx="5652701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𝑃𝑟𝑒𝑐𝑖𝑠𝑖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𝑉𝑒𝑟𝑑𝑎𝑑𝑒𝑟𝑜𝑠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𝑉𝑒𝑟𝑑𝑎𝑑𝑒𝑟𝑜𝑠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𝐹𝑎𝑙𝑠𝑜𝑠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D65543B-A61E-4283-AB38-8F6BEEE4A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60" y="1733306"/>
                <a:ext cx="5652701" cy="572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9B62F91-1D47-4BF6-BF3F-00239C6AF12A}"/>
                  </a:ext>
                </a:extLst>
              </p:cNvPr>
              <p:cNvSpPr txBox="1"/>
              <p:nvPr/>
            </p:nvSpPr>
            <p:spPr>
              <a:xfrm>
                <a:off x="4647460" y="2855687"/>
                <a:ext cx="5991127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𝑆𝑒𝑛𝑠𝑖𝑏𝑖𝑙𝑖𝑑𝑎𝑑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𝑉𝑒𝑟𝑑𝑎𝑑𝑒𝑟𝑜𝑠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𝑉𝑒𝑟𝑑𝑎𝑑𝑒𝑟𝑜𝑠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𝑝𝑜𝑠𝑖𝑡𝑖𝑣𝑜𝑠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𝐹𝑎𝑙𝑠𝑜𝑠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𝑛𝑒𝑔𝑎𝑡𝑖𝑣𝑜𝑠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9B62F91-1D47-4BF6-BF3F-00239C6AF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60" y="2855687"/>
                <a:ext cx="5991127" cy="574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B9120B1-6410-4242-BFF3-A8B4D10121C1}"/>
                  </a:ext>
                </a:extLst>
              </p:cNvPr>
              <p:cNvSpPr txBox="1"/>
              <p:nvPr/>
            </p:nvSpPr>
            <p:spPr>
              <a:xfrm>
                <a:off x="5871993" y="3979991"/>
                <a:ext cx="3542060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𝐸𝑥𝑎𝑐𝑡𝑖𝑡𝑢𝑑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B9120B1-6410-4242-BFF3-A8B4D1012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93" y="3979991"/>
                <a:ext cx="3542060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734082" y="5435018"/>
            <a:ext cx="502812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Métricas de evaluación obtenidas para los conjuntos de datos propuestos.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61407FD-7CA4-4734-987B-BE7E3209A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507864"/>
              </p:ext>
            </p:extLst>
          </p:nvPr>
        </p:nvGraphicFramePr>
        <p:xfrm>
          <a:off x="804686" y="3173589"/>
          <a:ext cx="4886911" cy="1664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515">
                  <a:extLst>
                    <a:ext uri="{9D8B030D-6E8A-4147-A177-3AD203B41FA5}">
                      <a16:colId xmlns:a16="http://schemas.microsoft.com/office/drawing/2014/main" val="2511105391"/>
                    </a:ext>
                  </a:extLst>
                </a:gridCol>
                <a:gridCol w="1053646">
                  <a:extLst>
                    <a:ext uri="{9D8B030D-6E8A-4147-A177-3AD203B41FA5}">
                      <a16:colId xmlns:a16="http://schemas.microsoft.com/office/drawing/2014/main" val="2147418463"/>
                    </a:ext>
                  </a:extLst>
                </a:gridCol>
                <a:gridCol w="1264375">
                  <a:extLst>
                    <a:ext uri="{9D8B030D-6E8A-4147-A177-3AD203B41FA5}">
                      <a16:colId xmlns:a16="http://schemas.microsoft.com/office/drawing/2014/main" val="2218803360"/>
                    </a:ext>
                  </a:extLst>
                </a:gridCol>
                <a:gridCol w="1264375">
                  <a:extLst>
                    <a:ext uri="{9D8B030D-6E8A-4147-A177-3AD203B41FA5}">
                      <a16:colId xmlns:a16="http://schemas.microsoft.com/office/drawing/2014/main" val="673456397"/>
                    </a:ext>
                  </a:extLst>
                </a:gridCol>
              </a:tblGrid>
              <a:tr h="537277"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s-ES" sz="2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419" sz="1200" u="none" strike="noStrike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Conjunto de datos 1 </a:t>
                      </a:r>
                      <a:endParaRPr lang="es-419" sz="2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Conjunto de datos 2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Conjunto de datos 3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46242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Exactitud 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0.82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720826133"/>
                  </a:ext>
                </a:extLst>
              </a:tr>
              <a:tr h="399186"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Precisión</a:t>
                      </a: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4073705789"/>
                  </a:ext>
                </a:extLst>
              </a:tr>
              <a:tr h="399186"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Sensibilidad</a:t>
                      </a: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 fontAlgn="t" hangingPunc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997642599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B08DEF6-128C-4C38-A1F9-3E6511375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331591"/>
              </p:ext>
            </p:extLst>
          </p:nvPr>
        </p:nvGraphicFramePr>
        <p:xfrm>
          <a:off x="180924" y="1782708"/>
          <a:ext cx="5993229" cy="1100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749">
                  <a:extLst>
                    <a:ext uri="{9D8B030D-6E8A-4147-A177-3AD203B41FA5}">
                      <a16:colId xmlns:a16="http://schemas.microsoft.com/office/drawing/2014/main" val="705897541"/>
                    </a:ext>
                  </a:extLst>
                </a:gridCol>
                <a:gridCol w="828080">
                  <a:extLst>
                    <a:ext uri="{9D8B030D-6E8A-4147-A177-3AD203B41FA5}">
                      <a16:colId xmlns:a16="http://schemas.microsoft.com/office/drawing/2014/main" val="3352945886"/>
                    </a:ext>
                  </a:extLst>
                </a:gridCol>
                <a:gridCol w="828080">
                  <a:extLst>
                    <a:ext uri="{9D8B030D-6E8A-4147-A177-3AD203B41FA5}">
                      <a16:colId xmlns:a16="http://schemas.microsoft.com/office/drawing/2014/main" val="2145426102"/>
                    </a:ext>
                  </a:extLst>
                </a:gridCol>
                <a:gridCol w="828080">
                  <a:extLst>
                    <a:ext uri="{9D8B030D-6E8A-4147-A177-3AD203B41FA5}">
                      <a16:colId xmlns:a16="http://schemas.microsoft.com/office/drawing/2014/main" val="1081337033"/>
                    </a:ext>
                  </a:extLst>
                </a:gridCol>
                <a:gridCol w="828080">
                  <a:extLst>
                    <a:ext uri="{9D8B030D-6E8A-4147-A177-3AD203B41FA5}">
                      <a16:colId xmlns:a16="http://schemas.microsoft.com/office/drawing/2014/main" val="3856104002"/>
                    </a:ext>
                  </a:extLst>
                </a:gridCol>
                <a:gridCol w="828080">
                  <a:extLst>
                    <a:ext uri="{9D8B030D-6E8A-4147-A177-3AD203B41FA5}">
                      <a16:colId xmlns:a16="http://schemas.microsoft.com/office/drawing/2014/main" val="1729538071"/>
                    </a:ext>
                  </a:extLst>
                </a:gridCol>
                <a:gridCol w="828080">
                  <a:extLst>
                    <a:ext uri="{9D8B030D-6E8A-4147-A177-3AD203B41FA5}">
                      <a16:colId xmlns:a16="http://schemas.microsoft.com/office/drawing/2014/main" val="3919842277"/>
                    </a:ext>
                  </a:extLst>
                </a:gridCol>
              </a:tblGrid>
              <a:tr h="27868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effectLst/>
                        </a:rPr>
                        <a:t> </a:t>
                      </a:r>
                      <a:endParaRPr lang="es-419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>
                          <a:effectLst/>
                        </a:rPr>
                        <a:t>Conjunto 1</a:t>
                      </a:r>
                      <a:endParaRPr lang="es-419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>
                          <a:effectLst/>
                        </a:rPr>
                        <a:t>Conjunto 2</a:t>
                      </a:r>
                      <a:endParaRPr lang="es-419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 dirty="0">
                          <a:effectLst/>
                        </a:rPr>
                        <a:t>Conjunto 3</a:t>
                      </a:r>
                      <a:endParaRPr lang="es-419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41124"/>
                  </a:ext>
                </a:extLst>
              </a:tr>
              <a:tr h="27868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effectLst/>
                        </a:rPr>
                        <a:t> </a:t>
                      </a:r>
                      <a:endParaRPr lang="es-419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effectLst/>
                        </a:rPr>
                        <a:t>Test</a:t>
                      </a:r>
                      <a:endParaRPr lang="es-419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effectLst/>
                        </a:rPr>
                        <a:t>Train</a:t>
                      </a:r>
                      <a:endParaRPr lang="es-419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 dirty="0">
                          <a:effectLst/>
                        </a:rPr>
                        <a:t>Test</a:t>
                      </a:r>
                      <a:endParaRPr lang="es-419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effectLst/>
                        </a:rPr>
                        <a:t>Train</a:t>
                      </a:r>
                      <a:endParaRPr lang="es-419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effectLst/>
                        </a:rPr>
                        <a:t>Test</a:t>
                      </a:r>
                      <a:endParaRPr lang="es-419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 dirty="0">
                          <a:effectLst/>
                        </a:rPr>
                        <a:t>Train</a:t>
                      </a:r>
                      <a:endParaRPr lang="es-419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780516"/>
                  </a:ext>
                </a:extLst>
              </a:tr>
              <a:tr h="5435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u="none" strike="noStrike" dirty="0">
                          <a:effectLst/>
                        </a:rPr>
                        <a:t>Cantidad datos</a:t>
                      </a:r>
                      <a:endParaRPr lang="es-419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effectLst/>
                        </a:rPr>
                        <a:t>5000</a:t>
                      </a:r>
                      <a:endParaRPr lang="es-419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effectLst/>
                        </a:rPr>
                        <a:t>15000</a:t>
                      </a:r>
                      <a:endParaRPr lang="es-419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effectLst/>
                        </a:rPr>
                        <a:t>15000</a:t>
                      </a:r>
                      <a:endParaRPr lang="es-419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>
                          <a:effectLst/>
                        </a:rPr>
                        <a:t>45000</a:t>
                      </a:r>
                      <a:endParaRPr lang="es-419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 dirty="0">
                          <a:effectLst/>
                        </a:rPr>
                        <a:t>45000</a:t>
                      </a:r>
                      <a:endParaRPr lang="es-419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u="none" strike="noStrike" dirty="0">
                          <a:effectLst/>
                        </a:rPr>
                        <a:t>135000</a:t>
                      </a:r>
                      <a:endParaRPr lang="es-419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9019785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A7F90D39-E960-49E2-9F34-9733E9CF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351" y="1937104"/>
            <a:ext cx="4480528" cy="2982351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493</Words>
  <Application>Microsoft Office PowerPoint</Application>
  <PresentationFormat>Panorámica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4" baseType="lpstr">
      <vt:lpstr>Arial</vt:lpstr>
      <vt:lpstr>Calibri</vt:lpstr>
      <vt:lpstr>Cambria Math</vt:lpstr>
      <vt:lpstr>DejaVu Sans</vt:lpstr>
      <vt:lpstr>Noto Sans CJK SC Regular</vt:lpstr>
      <vt:lpstr>Symbol</vt:lpstr>
      <vt:lpstr>Tw Cen MT</vt:lpstr>
      <vt:lpstr>Tw Cen MT Condensed</vt:lpstr>
      <vt:lpstr>Wingdings</vt:lpstr>
      <vt:lpstr>Wingdings 3</vt:lpstr>
      <vt:lpstr>Office Theme</vt:lpstr>
      <vt:lpstr>Integral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Sebastian Castaño;Dennis Castrillon</dc:creator>
  <dc:description/>
  <cp:lastModifiedBy>Sebastian Castaño Orozco</cp:lastModifiedBy>
  <cp:revision>30</cp:revision>
  <dcterms:created xsi:type="dcterms:W3CDTF">2020-06-26T14:36:07Z</dcterms:created>
  <dcterms:modified xsi:type="dcterms:W3CDTF">2020-11-19T19:17:27Z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