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302" r:id="rId4"/>
    <p:sldId id="317" r:id="rId5"/>
    <p:sldId id="306" r:id="rId6"/>
    <p:sldId id="308" r:id="rId7"/>
    <p:sldId id="309" r:id="rId8"/>
    <p:sldId id="324" r:id="rId9"/>
    <p:sldId id="318" r:id="rId10"/>
    <p:sldId id="310" r:id="rId11"/>
    <p:sldId id="319" r:id="rId12"/>
    <p:sldId id="321" r:id="rId13"/>
    <p:sldId id="313" r:id="rId14"/>
    <p:sldId id="312" r:id="rId15"/>
    <p:sldId id="322" r:id="rId16"/>
    <p:sldId id="328" r:id="rId17"/>
    <p:sldId id="315" r:id="rId18"/>
    <p:sldId id="326" r:id="rId19"/>
    <p:sldId id="327" r:id="rId20"/>
    <p:sldId id="304" r:id="rId21"/>
    <p:sldId id="32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AB410-3C49-4540-8E1D-3522025D1E47}" v="132" dt="2022-12-05T08:03:5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2494" autoAdjust="0"/>
  </p:normalViewPr>
  <p:slideViewPr>
    <p:cSldViewPr snapToGrid="0">
      <p:cViewPr varScale="1">
        <p:scale>
          <a:sx n="102" d="100"/>
          <a:sy n="102" d="100"/>
        </p:scale>
        <p:origin x="948" y="108"/>
      </p:cViewPr>
      <p:guideLst/>
    </p:cSldViewPr>
  </p:slideViewPr>
  <p:outlineViewPr>
    <p:cViewPr>
      <p:scale>
        <a:sx n="33" d="100"/>
        <a:sy n="33" d="100"/>
      </p:scale>
      <p:origin x="0" y="-31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329-93F4-4255-9D2D-62178B22FD96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EBD9-6E00-460A-92D0-EAB9D55D3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4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C4B1-5857-F9C3-BD39-3CA08024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2B48A-3387-C236-85FD-A6795DEB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E6D51-EB71-56A7-E1BA-3C3E660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8481E-561C-8A38-CB05-C6706DF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2920A-6C7F-72FC-3674-0ACA551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1F2B8-0ACC-560A-10AC-E93E17C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33ECF7-75C2-8A28-245E-62478804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6845B-F032-DF3A-05C7-CCCAD3C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98F1A-514C-A01D-43A6-C6054DFA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F2774-B7AE-64C8-FF40-53FEA8E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4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810100-AFF3-B85D-87A9-FED0C4E1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8C7C3-D071-63A2-C60E-B4EB9444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ED3E2-6DBF-2064-4CE9-014AB6E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B8FFD-C970-7B3A-5076-55146F1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79A91-D922-87E9-DC36-9F4E8C54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75C-6788-6A02-61FD-6E3A151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47AF7-A6F2-B140-5C0F-E36DD8DB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533FC-5506-3612-8801-63CBF2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8EFDF-1C80-1A7F-047C-6160DE0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640A4-6200-DF8F-E761-74A1EAF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ED27-E034-04E9-7F08-84CE2F9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5071C-F657-CA21-F77E-5CC32E9E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5F83-0F97-BE40-A623-1C0C5EE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886F-90A2-B5E6-E4F3-29EFC5E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3F34D-E509-0DB0-EC51-4207277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1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5E3F9-8F21-9A1C-1222-A96B1B9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385F4-D423-4349-749C-E35F4E1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58055-4874-D1AB-0A25-6DD2848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E18E1-3F40-8E34-D2DF-83FFB0D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B4781-B82E-7B8C-A541-584B2DE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362FE0-E95A-7CE3-C19F-54A758F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2927E-839D-A9DF-18D8-3A7608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D1475-FB29-11C1-A5B3-5C1007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FCEF6-86A8-BE28-D4AF-1D3FC181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B66301-FF16-BD49-AFFA-BA5C95EA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4B8D2-FF7C-FD04-C471-1D9E539F0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78CB75-913A-DE46-6729-14BA5C4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8DC0-326B-C4D6-6DF4-232BEB8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08FD2E-580D-A7C1-1B5B-4D83D77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865A7-37DA-5E1B-BDF1-583C7B2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5FD35-F077-A58F-50F6-3770182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F30B7E-E922-DE7D-6FF2-FBFAEA5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6FEA30-0FF9-15EE-FC24-6C01BD2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75205-63BD-BBD6-1079-EE7C712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2662D2-E629-22B5-52AC-19FB54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989B9-5B63-6A9B-7AF3-38A1C6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7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09E8B-7BB1-9F01-AFF0-5CED14E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0372-E217-A974-B033-F3CFD056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95358-BCBF-750E-95CB-AFE54BEC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A8444-815A-BE22-1667-140A515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D0D46-418F-7AFD-0EBA-99B3E643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0AC41-684A-51D1-CF1F-1CB505F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2B45-353F-6ADD-64E2-7DB3A926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52AB-0B66-35A0-3DC1-B7E19AC0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30E1A-E1F9-337D-0601-DBE35B78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F8A29-BF92-C518-E587-5114753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29324-9952-CD75-C691-730DFD0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3CAD0B-DBC3-BCFD-DE4B-11FE8E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B3AD12-9871-932F-E098-5C46DE1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B2C6B-47EB-6709-6C02-AC082A2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40807-FAE9-0313-3BDF-0457CF11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5EA-D015-4978-B564-2EE7F0DF28B1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E2248-A47E-E683-0BF8-A1524873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42BE-5C48-B27A-66DF-B484905D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castagnoli.inf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rvices-networking/servi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k0sproject.io/v0.12.1/k0s-in-dock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cheatshe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ocs.k0sproject.io/v0.12.1/k0s-in-docker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computingforgeeks.com/deploy-kubernetes-cluster-on-linux-with-k0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it/docs/tutorials/hello-minikub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debug/debug-application/get-shell-running-contain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ubernetes.io/docs/setup/production-environment/container-runti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torage/volum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968E-45AE-AB4E-0E75-34A5BDE6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72" y="1149795"/>
            <a:ext cx="10430256" cy="2387600"/>
          </a:xfrm>
        </p:spPr>
        <p:txBody>
          <a:bodyPr>
            <a:normAutofit/>
          </a:bodyPr>
          <a:lstStyle/>
          <a:p>
            <a:r>
              <a:rPr lang="it-IT" dirty="0" err="1"/>
              <a:t>Kubernetes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C54E85-4BBB-80B9-3495-94B27AF1C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Ing. Stefano Castagnoli</a:t>
            </a:r>
          </a:p>
          <a:p>
            <a:r>
              <a:rPr lang="it-IT" dirty="0">
                <a:hlinkClick r:id="rId2"/>
              </a:rPr>
              <a:t>info@scastagnoli.info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38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91F9AFC1-D0DF-DCFA-7B34-92ECBCA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355"/>
            <a:ext cx="10515600" cy="2890366"/>
          </a:xfrm>
        </p:spPr>
        <p:txBody>
          <a:bodyPr>
            <a:normAutofit/>
          </a:bodyPr>
          <a:lstStyle/>
          <a:p>
            <a:r>
              <a:rPr lang="it-IT" dirty="0"/>
              <a:t>Dividono il cluster in gruppi di elementi logicamente correlati (</a:t>
            </a:r>
            <a:r>
              <a:rPr lang="it-IT" dirty="0" err="1"/>
              <a:t>pod</a:t>
            </a:r>
            <a:r>
              <a:rPr lang="it-IT" dirty="0"/>
              <a:t>, servizi, …)</a:t>
            </a:r>
          </a:p>
          <a:p>
            <a:r>
              <a:rPr lang="it-IT" dirty="0"/>
              <a:t>Non sono un raggruppamento di sicurezza, che deve essere gestita separatamente</a:t>
            </a:r>
          </a:p>
          <a:p>
            <a:r>
              <a:rPr lang="it-IT" dirty="0"/>
              <a:t>Permettono di creare ad esempio ambienti di lavoro diversi legati a team o a versioni diverse dell'applicazione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1FDE980-0222-EF93-EB07-20F49C3BD2FA}"/>
              </a:ext>
            </a:extLst>
          </p:cNvPr>
          <p:cNvSpPr/>
          <p:nvPr/>
        </p:nvSpPr>
        <p:spPr>
          <a:xfrm>
            <a:off x="2141453" y="4513474"/>
            <a:ext cx="7909089" cy="182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2BB344-5F4F-3F3B-2641-731809E12B57}"/>
              </a:ext>
            </a:extLst>
          </p:cNvPr>
          <p:cNvSpPr txBox="1"/>
          <p:nvPr/>
        </p:nvSpPr>
        <p:spPr>
          <a:xfrm>
            <a:off x="2141455" y="4131015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F938B6E-4DE1-10B6-0D66-448FE012EDFC}"/>
              </a:ext>
            </a:extLst>
          </p:cNvPr>
          <p:cNvSpPr/>
          <p:nvPr/>
        </p:nvSpPr>
        <p:spPr>
          <a:xfrm>
            <a:off x="2522923" y="4783150"/>
            <a:ext cx="1454967" cy="128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namespace</a:t>
            </a:r>
            <a:r>
              <a:rPr lang="it-IT" sz="1600" dirty="0"/>
              <a:t> app</a:t>
            </a:r>
          </a:p>
          <a:p>
            <a:pPr algn="ctr"/>
            <a:r>
              <a:rPr lang="it-IT" sz="1600" dirty="0"/>
              <a:t>versione 1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F1527D8-85F8-23B6-5AC3-9DCECD3F02DD}"/>
              </a:ext>
            </a:extLst>
          </p:cNvPr>
          <p:cNvSpPr/>
          <p:nvPr/>
        </p:nvSpPr>
        <p:spPr>
          <a:xfrm>
            <a:off x="5368513" y="4783149"/>
            <a:ext cx="1454967" cy="12860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namespace</a:t>
            </a:r>
            <a:r>
              <a:rPr lang="it-IT" sz="1600" dirty="0"/>
              <a:t> app</a:t>
            </a:r>
          </a:p>
          <a:p>
            <a:pPr algn="ctr"/>
            <a:r>
              <a:rPr lang="it-IT" sz="1600" dirty="0"/>
              <a:t>versione 2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26651840-F026-9AA0-9F8F-55F9385AD4C6}"/>
              </a:ext>
            </a:extLst>
          </p:cNvPr>
          <p:cNvSpPr/>
          <p:nvPr/>
        </p:nvSpPr>
        <p:spPr>
          <a:xfrm>
            <a:off x="8214110" y="4783148"/>
            <a:ext cx="1454967" cy="1286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namespace</a:t>
            </a:r>
            <a:r>
              <a:rPr lang="it-IT" sz="1600" dirty="0"/>
              <a:t> condivisione </a:t>
            </a:r>
          </a:p>
        </p:txBody>
      </p:sp>
    </p:spTree>
    <p:extLst>
      <p:ext uri="{BB962C8B-B14F-4D97-AF65-F5344CB8AC3E}">
        <p14:creationId xmlns:p14="http://schemas.microsoft.com/office/powerpoint/2010/main" val="15739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B7DE8ECF-5790-4E39-787D-738F75E422DB}"/>
              </a:ext>
            </a:extLst>
          </p:cNvPr>
          <p:cNvSpPr/>
          <p:nvPr/>
        </p:nvSpPr>
        <p:spPr>
          <a:xfrm>
            <a:off x="1219137" y="3474375"/>
            <a:ext cx="9753724" cy="3210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Service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91F9AFC1-D0DF-DCFA-7B34-92ECBCA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6239"/>
            <a:ext cx="10515600" cy="2088804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Elemento del cluster che espone all'esterno il servizio offerto dai </a:t>
            </a:r>
            <a:r>
              <a:rPr lang="it-IT" dirty="0" err="1"/>
              <a:t>pod</a:t>
            </a:r>
            <a:endParaRPr lang="it-IT" dirty="0"/>
          </a:p>
          <a:p>
            <a:r>
              <a:rPr lang="it-IT" dirty="0"/>
              <a:t>Nel caso single master il service del cloud si trova sull'indirizzo IP del master</a:t>
            </a:r>
          </a:p>
          <a:p>
            <a:r>
              <a:rPr lang="it-IT" dirty="0"/>
              <a:t>Nel caso multi master il service del cloud si trova sull'indirizzo IP del load </a:t>
            </a:r>
            <a:r>
              <a:rPr lang="it-IT" dirty="0" err="1"/>
              <a:t>balancer</a:t>
            </a:r>
            <a:endParaRPr lang="it-IT" dirty="0"/>
          </a:p>
          <a:p>
            <a:r>
              <a:rPr lang="it-IT" dirty="0">
                <a:hlinkClick r:id="rId2"/>
              </a:rPr>
              <a:t>https://kubernetes.io/docs/concepts/services-networking/service/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A19D312-05C9-9C8F-2E2B-283F78794DF4}"/>
              </a:ext>
            </a:extLst>
          </p:cNvPr>
          <p:cNvSpPr/>
          <p:nvPr/>
        </p:nvSpPr>
        <p:spPr>
          <a:xfrm>
            <a:off x="1866776" y="3819525"/>
            <a:ext cx="7909089" cy="232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5FD0B1-8F84-2DD8-42EE-1EB2E1F8583E}"/>
              </a:ext>
            </a:extLst>
          </p:cNvPr>
          <p:cNvSpPr txBox="1"/>
          <p:nvPr/>
        </p:nvSpPr>
        <p:spPr>
          <a:xfrm>
            <a:off x="1962985" y="3474375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4DA2AC4-36FD-A1B8-4FDB-C5453C19B966}"/>
              </a:ext>
            </a:extLst>
          </p:cNvPr>
          <p:cNvSpPr/>
          <p:nvPr/>
        </p:nvSpPr>
        <p:spPr>
          <a:xfrm>
            <a:off x="4116542" y="4048463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9F63D08-E315-973A-1FF4-19AE387D223F}"/>
              </a:ext>
            </a:extLst>
          </p:cNvPr>
          <p:cNvSpPr/>
          <p:nvPr/>
        </p:nvSpPr>
        <p:spPr>
          <a:xfrm>
            <a:off x="4531418" y="4903273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E26C7414-0D82-BBEF-019E-AE7BF94FA1CF}"/>
              </a:ext>
            </a:extLst>
          </p:cNvPr>
          <p:cNvSpPr/>
          <p:nvPr/>
        </p:nvSpPr>
        <p:spPr>
          <a:xfrm>
            <a:off x="2246698" y="4020182"/>
            <a:ext cx="1454967" cy="1286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877A5CA-F6B3-5102-4B10-09F16BD96C18}"/>
              </a:ext>
            </a:extLst>
          </p:cNvPr>
          <p:cNvSpPr/>
          <p:nvPr/>
        </p:nvSpPr>
        <p:spPr>
          <a:xfrm>
            <a:off x="5986385" y="4048463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132F313-C878-BD21-A825-F81B9B79C5FC}"/>
              </a:ext>
            </a:extLst>
          </p:cNvPr>
          <p:cNvSpPr/>
          <p:nvPr/>
        </p:nvSpPr>
        <p:spPr>
          <a:xfrm>
            <a:off x="7856228" y="4020182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88C08EC9-87AB-E3FD-F5F7-81DE0D6C3E8C}"/>
              </a:ext>
            </a:extLst>
          </p:cNvPr>
          <p:cNvSpPr/>
          <p:nvPr/>
        </p:nvSpPr>
        <p:spPr>
          <a:xfrm>
            <a:off x="6401262" y="4877122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1845009E-C937-8694-61A5-CF87FC9FAB29}"/>
              </a:ext>
            </a:extLst>
          </p:cNvPr>
          <p:cNvSpPr/>
          <p:nvPr/>
        </p:nvSpPr>
        <p:spPr>
          <a:xfrm>
            <a:off x="8271104" y="4877122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91C1957E-B661-5F6D-A069-E1C9F077C6BF}"/>
              </a:ext>
            </a:extLst>
          </p:cNvPr>
          <p:cNvSpPr/>
          <p:nvPr/>
        </p:nvSpPr>
        <p:spPr>
          <a:xfrm>
            <a:off x="4116541" y="5674926"/>
            <a:ext cx="5194654" cy="8483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DC9ABFE-C4D3-ED7F-9014-F86A3D54A44C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4844026" y="5334548"/>
            <a:ext cx="1869842" cy="3403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1E3E868-2284-4664-9ACE-565D26D6C09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6713868" y="5334548"/>
            <a:ext cx="1" cy="3403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841E068-FC5D-2008-1D4D-8E50820B5CD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6713868" y="5218058"/>
            <a:ext cx="1869843" cy="4568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A4CCE0E-7C23-9606-0EC6-826C97363DD2}"/>
              </a:ext>
            </a:extLst>
          </p:cNvPr>
          <p:cNvSpPr txBox="1"/>
          <p:nvPr/>
        </p:nvSpPr>
        <p:spPr>
          <a:xfrm>
            <a:off x="1962985" y="3105043"/>
            <a:ext cx="13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LAN/Cloud</a:t>
            </a:r>
          </a:p>
        </p:txBody>
      </p:sp>
    </p:spTree>
    <p:extLst>
      <p:ext uri="{BB962C8B-B14F-4D97-AF65-F5344CB8AC3E}">
        <p14:creationId xmlns:p14="http://schemas.microsoft.com/office/powerpoint/2010/main" val="288233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B750732C-B657-3A1E-FECA-C0214AE43049}"/>
              </a:ext>
            </a:extLst>
          </p:cNvPr>
          <p:cNvSpPr/>
          <p:nvPr/>
        </p:nvSpPr>
        <p:spPr>
          <a:xfrm>
            <a:off x="2276475" y="3607967"/>
            <a:ext cx="7743825" cy="10096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Labels e </a:t>
            </a:r>
            <a:r>
              <a:rPr lang="it-IT" dirty="0" err="1"/>
              <a:t>Selectors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487E639-B981-BE0E-2CDE-BE0F7F87C27F}"/>
              </a:ext>
            </a:extLst>
          </p:cNvPr>
          <p:cNvSpPr/>
          <p:nvPr/>
        </p:nvSpPr>
        <p:spPr>
          <a:xfrm>
            <a:off x="4788593" y="3874573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DE2DB9-D941-CB4C-5FF7-D0711C44D84E}"/>
              </a:ext>
            </a:extLst>
          </p:cNvPr>
          <p:cNvSpPr txBox="1"/>
          <p:nvPr/>
        </p:nvSpPr>
        <p:spPr>
          <a:xfrm>
            <a:off x="2550218" y="3657600"/>
            <a:ext cx="223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App: webApplication1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Phase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produzione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Role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back-end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EB0ABD8-4A2C-0E3E-2588-0EDE1EA8D373}"/>
              </a:ext>
            </a:extLst>
          </p:cNvPr>
          <p:cNvSpPr/>
          <p:nvPr/>
        </p:nvSpPr>
        <p:spPr>
          <a:xfrm>
            <a:off x="4788593" y="5537579"/>
            <a:ext cx="625214" cy="3409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772CC6-6385-5596-6DB7-AA64B33823AD}"/>
              </a:ext>
            </a:extLst>
          </p:cNvPr>
          <p:cNvSpPr txBox="1"/>
          <p:nvPr/>
        </p:nvSpPr>
        <p:spPr>
          <a:xfrm>
            <a:off x="2550218" y="5320606"/>
            <a:ext cx="223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App: webApplication1</a:t>
            </a:r>
          </a:p>
          <a:p>
            <a:r>
              <a:rPr lang="it-IT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Phase</a:t>
            </a:r>
            <a:r>
              <a:rPr lang="it-IT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test</a:t>
            </a:r>
          </a:p>
          <a:p>
            <a:r>
              <a:rPr lang="it-IT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Role</a:t>
            </a:r>
            <a:r>
              <a:rPr lang="it-IT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back-end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A3E8A9E-9012-B4F4-F596-BF399A50297C}"/>
              </a:ext>
            </a:extLst>
          </p:cNvPr>
          <p:cNvSpPr/>
          <p:nvPr/>
        </p:nvSpPr>
        <p:spPr>
          <a:xfrm>
            <a:off x="6455468" y="5537579"/>
            <a:ext cx="625214" cy="3409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1A42293-9829-F4F1-5B1E-87B34C1FF2C9}"/>
              </a:ext>
            </a:extLst>
          </p:cNvPr>
          <p:cNvSpPr txBox="1"/>
          <p:nvPr/>
        </p:nvSpPr>
        <p:spPr>
          <a:xfrm>
            <a:off x="7233082" y="5320606"/>
            <a:ext cx="223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App: webApplication1</a:t>
            </a:r>
          </a:p>
          <a:p>
            <a:r>
              <a:rPr lang="it-IT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Phase</a:t>
            </a:r>
            <a:r>
              <a:rPr lang="it-IT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test</a:t>
            </a:r>
          </a:p>
          <a:p>
            <a:r>
              <a:rPr lang="it-IT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Role</a:t>
            </a:r>
            <a:r>
              <a:rPr lang="it-IT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front-end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2A0B045-1D06-61D9-6F7E-7CD47431CDDC}"/>
              </a:ext>
            </a:extLst>
          </p:cNvPr>
          <p:cNvSpPr/>
          <p:nvPr/>
        </p:nvSpPr>
        <p:spPr>
          <a:xfrm>
            <a:off x="6455468" y="3874573"/>
            <a:ext cx="625214" cy="3409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F37C8F9-06E6-23C3-37AA-59E89D45AF33}"/>
              </a:ext>
            </a:extLst>
          </p:cNvPr>
          <p:cNvSpPr txBox="1"/>
          <p:nvPr/>
        </p:nvSpPr>
        <p:spPr>
          <a:xfrm>
            <a:off x="7233082" y="3607967"/>
            <a:ext cx="223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App: webApplication1</a:t>
            </a:r>
          </a:p>
          <a:p>
            <a:r>
              <a:rPr lang="it-IT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Phase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produzione</a:t>
            </a:r>
          </a:p>
          <a:p>
            <a:r>
              <a:rPr lang="it-IT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Role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front-end</a:t>
            </a:r>
          </a:p>
        </p:txBody>
      </p:sp>
      <p:sp>
        <p:nvSpPr>
          <p:cNvPr id="29" name="Segnaposto contenuto 5">
            <a:extLst>
              <a:ext uri="{FF2B5EF4-FFF2-40B4-BE49-F238E27FC236}">
                <a16:creationId xmlns:a16="http://schemas.microsoft.com/office/drawing/2014/main" id="{6D239F9D-EA52-AE65-1D59-9AD808A8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23"/>
            <a:ext cx="10515600" cy="1916979"/>
          </a:xfrm>
        </p:spPr>
        <p:txBody>
          <a:bodyPr>
            <a:normAutofit/>
          </a:bodyPr>
          <a:lstStyle/>
          <a:p>
            <a:r>
              <a:rPr lang="it-IT" dirty="0"/>
              <a:t>Coppia chiave valore che possiamo utilizzare per raggruppare e filtrare elementi</a:t>
            </a:r>
          </a:p>
          <a:p>
            <a:r>
              <a:rPr lang="it-IT" dirty="0"/>
              <a:t>I </a:t>
            </a:r>
            <a:r>
              <a:rPr lang="it-IT" dirty="0" err="1"/>
              <a:t>selectors</a:t>
            </a:r>
            <a:r>
              <a:rPr lang="it-IT" dirty="0"/>
              <a:t> sono il testo che uso per selezionare gli elementi associati a specifiche labels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9B0283B-4CB9-F3CE-6A77-71E2299C44F5}"/>
              </a:ext>
            </a:extLst>
          </p:cNvPr>
          <p:cNvSpPr txBox="1"/>
          <p:nvPr/>
        </p:nvSpPr>
        <p:spPr>
          <a:xfrm>
            <a:off x="2330666" y="3200400"/>
            <a:ext cx="37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selector1-&gt; </a:t>
            </a:r>
            <a:r>
              <a:rPr lang="it-IT" dirty="0" err="1"/>
              <a:t>Phase</a:t>
            </a:r>
            <a:r>
              <a:rPr lang="it-IT" dirty="0"/>
              <a:t>=produzione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0966E52-EBED-6975-BCEF-3D0D077CD545}"/>
              </a:ext>
            </a:extLst>
          </p:cNvPr>
          <p:cNvSpPr/>
          <p:nvPr/>
        </p:nvSpPr>
        <p:spPr>
          <a:xfrm>
            <a:off x="5829300" y="3095625"/>
            <a:ext cx="4498080" cy="33055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1CFFAE3-E046-2CC8-61E5-0E6226A53700}"/>
              </a:ext>
            </a:extLst>
          </p:cNvPr>
          <p:cNvSpPr txBox="1"/>
          <p:nvPr/>
        </p:nvSpPr>
        <p:spPr>
          <a:xfrm>
            <a:off x="8352269" y="6383399"/>
            <a:ext cx="37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selector1-&gt; </a:t>
            </a:r>
            <a:r>
              <a:rPr lang="it-IT" dirty="0" err="1"/>
              <a:t>Role</a:t>
            </a:r>
            <a:r>
              <a:rPr lang="it-IT" dirty="0"/>
              <a:t>=produzione</a:t>
            </a:r>
          </a:p>
        </p:txBody>
      </p:sp>
    </p:spTree>
    <p:extLst>
      <p:ext uri="{BB962C8B-B14F-4D97-AF65-F5344CB8AC3E}">
        <p14:creationId xmlns:p14="http://schemas.microsoft.com/office/powerpoint/2010/main" val="419484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Porte utilizzate da </a:t>
            </a:r>
            <a:r>
              <a:rPr lang="it-IT" dirty="0" err="1"/>
              <a:t>Kubernetes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78E2A6-2895-B3D8-F1C7-0DB93156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89" y="931035"/>
            <a:ext cx="6773220" cy="34866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8266966-E88D-4A18-0DE7-7DEF33B6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36" y="4499621"/>
            <a:ext cx="6268325" cy="194337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6BE877-E74A-C4C9-F16C-70695865319D}"/>
              </a:ext>
            </a:extLst>
          </p:cNvPr>
          <p:cNvSpPr txBox="1"/>
          <p:nvPr/>
        </p:nvSpPr>
        <p:spPr>
          <a:xfrm>
            <a:off x="2961836" y="6375255"/>
            <a:ext cx="76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https://kubernetes.io/docs/reference/networking/ports-and-protocols/</a:t>
            </a:r>
          </a:p>
        </p:txBody>
      </p:sp>
    </p:spTree>
    <p:extLst>
      <p:ext uri="{BB962C8B-B14F-4D97-AF65-F5344CB8AC3E}">
        <p14:creationId xmlns:p14="http://schemas.microsoft.com/office/powerpoint/2010/main" val="29469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k8s, k3k, k0s, </a:t>
            </a:r>
            <a:r>
              <a:rPr lang="it-IT" dirty="0" err="1"/>
              <a:t>minikube</a:t>
            </a:r>
            <a:r>
              <a:rPr lang="it-IT" dirty="0"/>
              <a:t>, …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Implementazioni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549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Sono solo alcune delle implementazioni che rispettano lo standard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Kubernetes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Ogni implementazione permette di implementare cluster multi-nodo (tranne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minikube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Suggerimento: per evitare problematiche legate all'installazione è utile utilizzare la versione "container" disponibile. Suggerita la versione Docker di k0s (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https://docs.k0sproject.io/v0.12.1/k0s-in-docker/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F4294D7-007C-B26E-FBB7-049DB43C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255570"/>
            <a:ext cx="6030118" cy="223730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BE1444-5E54-DB7F-BB62-282F5F933F82}"/>
              </a:ext>
            </a:extLst>
          </p:cNvPr>
          <p:cNvSpPr txBox="1"/>
          <p:nvPr/>
        </p:nvSpPr>
        <p:spPr>
          <a:xfrm>
            <a:off x="2609851" y="6488668"/>
            <a:ext cx="653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https://blog.palark.com/small-local-kubernetes-comparison/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E81584-7D79-67C9-4940-835E663B11FD}"/>
              </a:ext>
            </a:extLst>
          </p:cNvPr>
          <p:cNvSpPr txBox="1"/>
          <p:nvPr/>
        </p:nvSpPr>
        <p:spPr>
          <a:xfrm>
            <a:off x="8754127" y="6119336"/>
            <a:ext cx="354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CNI=Container 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327828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Uso della CLI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Comandi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CDAA5E-CAF4-9DE2-F08F-72B7E43B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49"/>
            <a:ext cx="11259128" cy="56705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https://kubernetes.io/docs/reference/kubectl/cheatsheet/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Inizializzazione di un cluster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Pods</a:t>
            </a: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creazione: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/user-guide/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walkthrough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pod-nginx.yaml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elenco: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pods</a:t>
            </a:r>
            <a:endParaRPr lang="it-IT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cancellazione: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it-IT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cancello tutti 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namespace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nomeNamespace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pods --all –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nomeNamespace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>
                <a:latin typeface="Calibri (corpo)"/>
                <a:cs typeface="Courier New" panose="02070309020205020404" pitchFamily="49" charset="0"/>
              </a:rPr>
              <a:t>informazioni su un </a:t>
            </a:r>
            <a:r>
              <a:rPr lang="it-IT" sz="3200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sz="3200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descriebe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pods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nomePod</a:t>
            </a:r>
            <a:endParaRPr lang="it-IT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Nodes</a:t>
            </a: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lista</a:t>
            </a:r>
            <a:r>
              <a:rPr lang="en-US" dirty="0"/>
              <a:t> nodi del cluster: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  <a:p>
            <a:pPr marL="0" indent="0">
              <a:buNone/>
            </a:pP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nomeNodo</a:t>
            </a:r>
            <a:r>
              <a:rPr lang="en-US" dirty="0"/>
              <a:t>: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describe nodes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nomeNodo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aggiunta di un nodo (worker al cluster): vedi esempi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5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Uso della CLI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Comandi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CDAA5E-CAF4-9DE2-F08F-72B7E43B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49"/>
            <a:ext cx="11259128" cy="56705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Deployments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-f FILENAME</a:t>
            </a:r>
          </a:p>
          <a:p>
            <a:pPr marL="0" indent="0">
              <a:buNone/>
            </a:pP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Services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 --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portaVersoFuoriCluster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portaServizioInterno</a:t>
            </a:r>
            <a:endParaRPr lang="it-IT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delete services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nomeServizio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è un file YAML che descrive le caratteristiche del servizio che deve essere esposto.</a:t>
            </a:r>
          </a:p>
          <a:p>
            <a:pPr marL="0" indent="0">
              <a:buNone/>
            </a:pP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Namespaces</a:t>
            </a:r>
            <a:endParaRPr lang="it-IT" b="1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creazione: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nomeNamespace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creazione da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ns.yml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contenuto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del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ns.yaml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Version: v1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kind: Namespace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name: custom-namespace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elenco: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namespaces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cancellazione: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delete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1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76902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r>
              <a:rPr lang="it-IT" dirty="0"/>
              <a:t>(1/3)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5C30E1-47BA-24AD-7CEB-B2751A0AC5F9}"/>
              </a:ext>
            </a:extLst>
          </p:cNvPr>
          <p:cNvSpPr txBox="1"/>
          <p:nvPr/>
        </p:nvSpPr>
        <p:spPr>
          <a:xfrm>
            <a:off x="1041662" y="1383086"/>
            <a:ext cx="110556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Vedi: </a:t>
            </a:r>
            <a:r>
              <a:rPr lang="it-IT" dirty="0">
                <a:hlinkClick r:id="rId2"/>
              </a:rPr>
              <a:t>https://computingforgeeks.com/deploy-kubernetes-cluster-on-linux-with-k0s/</a:t>
            </a:r>
            <a:endParaRPr lang="it-IT" dirty="0"/>
          </a:p>
          <a:p>
            <a:r>
              <a:rPr lang="it-IT" dirty="0">
                <a:hlinkClick r:id="rId3"/>
              </a:rPr>
              <a:t>https://docs.k0sproject.io/v0.12.1/k0s-in-docker/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--name k0s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k0s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-v 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/k0s -p 6443:6443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docker.io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/k0sproject/k0s:latest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k0s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nodes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token=$(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-t -i k0s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k0s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token create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=worker)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--name k0s-worker1 --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k0s-worker1 --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-v 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/k0s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docker.io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/k0sproject/k0s:latest k0s worker $token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k0s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k0s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854A4E-2809-580E-AE62-208A50CC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479" y="2624160"/>
            <a:ext cx="3962953" cy="3905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25FB1E-F1BD-78F7-41EF-43502EB95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479" y="3047946"/>
            <a:ext cx="4553585" cy="38105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61CB52E-A7B2-D8ED-98E1-F98E60E2C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479" y="3459105"/>
            <a:ext cx="4382112" cy="37152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2330F60-F0C5-000A-38E9-33E93C6D3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015" y="5632366"/>
            <a:ext cx="5191850" cy="52394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166CE40-8A1B-BD39-8C7F-9C947504B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015" y="5040756"/>
            <a:ext cx="531569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0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76902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r>
              <a:rPr lang="it-IT" dirty="0"/>
              <a:t>(2/3)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5C30E1-47BA-24AD-7CEB-B2751A0AC5F9}"/>
              </a:ext>
            </a:extLst>
          </p:cNvPr>
          <p:cNvSpPr txBox="1"/>
          <p:nvPr/>
        </p:nvSpPr>
        <p:spPr>
          <a:xfrm>
            <a:off x="1041663" y="1072002"/>
            <a:ext cx="11055665" cy="769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k0s /bin/bash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deployNginx.yaml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  <a:p>
            <a:r>
              <a:rPr lang="it-IT" dirty="0"/>
              <a:t>da dentro al </a:t>
            </a:r>
            <a:r>
              <a:rPr lang="it-IT" dirty="0" err="1"/>
              <a:t>docker</a:t>
            </a:r>
            <a:r>
              <a:rPr lang="it-IT" dirty="0"/>
              <a:t> controller: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k0s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deployNginx.yaml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nginx-deployment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app: nginx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replicas: 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app: nginx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nginx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image: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DE016B-F7D1-C59C-E4A0-DE2BD50A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29" y="3429000"/>
            <a:ext cx="5877745" cy="5334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4DFAB14-5028-AF94-B4E7-489B04D0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29" y="2845230"/>
            <a:ext cx="670653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76902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r>
              <a:rPr lang="it-IT" dirty="0"/>
              <a:t>(3/3)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5C30E1-47BA-24AD-7CEB-B2751A0AC5F9}"/>
              </a:ext>
            </a:extLst>
          </p:cNvPr>
          <p:cNvSpPr txBox="1"/>
          <p:nvPr/>
        </p:nvSpPr>
        <p:spPr>
          <a:xfrm>
            <a:off x="1041662" y="1383086"/>
            <a:ext cx="1105566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Dal docker engine:</a:t>
            </a:r>
          </a:p>
          <a:p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k0s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--port=80</a:t>
            </a:r>
          </a:p>
          <a:p>
            <a:endParaRPr lang="it-IT" dirty="0"/>
          </a:p>
          <a:p>
            <a:r>
              <a:rPr lang="it-IT" dirty="0"/>
              <a:t>Usando anche l'opzione --target-port impostiamo la porta da esporre fuori dal cluster, altrimenti è scelta da </a:t>
            </a:r>
            <a:r>
              <a:rPr lang="it-IT" dirty="0" err="1"/>
              <a:t>Kubernetes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k0s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Ipcontroller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&gt;:&lt;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portaEspostaDalServizio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172.17.0.20:31819 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Verificare che sia visualizzata la pagina di default di </a:t>
            </a:r>
            <a:r>
              <a:rPr lang="it-IT" dirty="0" err="1"/>
              <a:t>Nginx</a:t>
            </a:r>
            <a:r>
              <a:rPr lang="it-IT" dirty="0"/>
              <a:t>.</a:t>
            </a:r>
          </a:p>
          <a:p>
            <a:r>
              <a:rPr lang="it-IT" dirty="0"/>
              <a:t>Ci sono diverse alternative per pubblicare il servizio con </a:t>
            </a:r>
            <a:r>
              <a:rPr lang="it-IT" dirty="0" err="1"/>
              <a:t>Kubernetes</a:t>
            </a:r>
            <a:r>
              <a:rPr lang="it-IT"/>
              <a:t>.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3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Introduzione: definizioni, architettura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Implementazioni: k8s, k0s, </a:t>
            </a:r>
            <a:r>
              <a:rPr lang="it-IT" dirty="0" err="1"/>
              <a:t>minikube</a:t>
            </a:r>
            <a:r>
              <a:rPr lang="it-IT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comandi principali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esempio: configurazione di un cluster e avvio di una applicazione </a:t>
            </a:r>
          </a:p>
        </p:txBody>
      </p:sp>
    </p:spTree>
    <p:extLst>
      <p:ext uri="{BB962C8B-B14F-4D97-AF65-F5344CB8AC3E}">
        <p14:creationId xmlns:p14="http://schemas.microsoft.com/office/powerpoint/2010/main" val="2740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Esempio guidato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https://kubernetes.io/it/docs/tutorials/hello-minikube/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Operazioni da svolgere: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creazione di un cluster</a:t>
            </a:r>
          </a:p>
          <a:p>
            <a:pPr lvl="1"/>
            <a:r>
              <a:rPr lang="it-IT" dirty="0" err="1">
                <a:latin typeface="Calibri (corpo)"/>
                <a:cs typeface="Courier New" panose="02070309020205020404" pitchFamily="49" charset="0"/>
              </a:rPr>
              <a:t>deploy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una applicazione</a:t>
            </a:r>
          </a:p>
          <a:p>
            <a:pPr lvl="1"/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1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proposto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Configurazione cluster e avvio di una applicazione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https://kubernetes.io/docs/tasks/debug/debug-application/get-shell-running-container/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Operazioni da svolgere: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accedere alla shell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avviato (caso di un solo container)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modificare la pagina iniziale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inserendo il messaggio "Test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kubernetes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!!!!"</a:t>
            </a:r>
          </a:p>
          <a:p>
            <a:pPr marL="457200" lvl="1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4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Definizioni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1259128" cy="5648324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Kubernetes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è un sistema di orchestrazione di container che supporta ambienti on-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premis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cloud 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ibiridi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Nodo: </a:t>
            </a:r>
            <a:r>
              <a:rPr lang="it-IT" dirty="0"/>
              <a:t>macchina (fisica o virtuale) che esegue le attività assegnate tramite il control </a:t>
            </a:r>
            <a:r>
              <a:rPr lang="it-IT" dirty="0" err="1"/>
              <a:t>plane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Cluster: insieme di nodi logicamente correlati (associati tramite token)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dirty="0"/>
              <a:t>un gruppo di uno o più container distribuiti su un singolo nodo. Tutti i container presenti in un </a:t>
            </a:r>
            <a:r>
              <a:rPr lang="it-IT" dirty="0" err="1"/>
              <a:t>pod</a:t>
            </a:r>
            <a:r>
              <a:rPr lang="it-IT" dirty="0"/>
              <a:t> condividono indirizzo IP, IPC, nome </a:t>
            </a:r>
            <a:r>
              <a:rPr lang="it-IT" dirty="0" err="1"/>
              <a:t>host</a:t>
            </a:r>
            <a:r>
              <a:rPr lang="it-IT" dirty="0"/>
              <a:t> ed altre risorse. I </a:t>
            </a:r>
            <a:r>
              <a:rPr lang="it-IT" dirty="0" err="1"/>
              <a:t>pod</a:t>
            </a:r>
            <a:r>
              <a:rPr lang="it-IT" dirty="0"/>
              <a:t> ricavano la rete e lo storage dal container soggiacente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Control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plane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insieme di comandi residenti su un nodo (master) che permettono di controllare il cluster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Label: metadati associati agli oggetti, ad esempio ai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. Utili per cercare e raggruppare gli elementi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Deployment: assicura che ci sia in esecuzione il numero di repliche in esecuzione richiesto e che il rilascio di una applicazione avvenga in modo graduale a una nuova release (politiche di Rolling Update 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Recreate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Service: servizio di load balancing che attiva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secondo un algoritmo di bilanciamento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Kubernetes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3E8C006-CAA3-21F9-CAFB-6B7E19AC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1259128" cy="5648324"/>
          </a:xfrm>
        </p:spPr>
        <p:txBody>
          <a:bodyPr>
            <a:normAutofit/>
          </a:bodyPr>
          <a:lstStyle/>
          <a:p>
            <a:r>
              <a:rPr lang="en-US" dirty="0"/>
              <a:t>Kubernetes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runtime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soddisfano i requisiti Container Runtime Interface 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en-US" dirty="0"/>
              <a:t>CRI=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API per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runtime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permette integrazione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kubelet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 - 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https://kubernetes.io/docs/setup/production-environment/container-runtimes/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alibri (corpo)"/>
                <a:cs typeface="Courier New" panose="02070309020205020404" pitchFamily="49" charset="0"/>
              </a:rPr>
              <a:t>containerd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CRI-O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Docker Engine</a:t>
            </a:r>
          </a:p>
          <a:p>
            <a:pPr lvl="1"/>
            <a:r>
              <a:rPr lang="it-IT" dirty="0" err="1">
                <a:latin typeface="Calibri (corpo)"/>
                <a:cs typeface="Courier New" panose="02070309020205020404" pitchFamily="49" charset="0"/>
              </a:rPr>
              <a:t>Mirantis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Container Runtime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F739026-A52D-05CB-D29A-0E0B56C51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8399" y="3199433"/>
            <a:ext cx="7048527" cy="329344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BB161A-1F85-9F06-957C-FF96B6BE7A77}"/>
              </a:ext>
            </a:extLst>
          </p:cNvPr>
          <p:cNvSpPr txBox="1"/>
          <p:nvPr/>
        </p:nvSpPr>
        <p:spPr>
          <a:xfrm>
            <a:off x="6577553" y="6536938"/>
            <a:ext cx="6198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/>
              <a:t>Fonte: https://kubernetes.io/docs/concepts/overview/components/#node-components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EFD561-D45C-D7F3-91BA-4D521581FB41}"/>
              </a:ext>
            </a:extLst>
          </p:cNvPr>
          <p:cNvSpPr txBox="1"/>
          <p:nvPr/>
        </p:nvSpPr>
        <p:spPr>
          <a:xfrm>
            <a:off x="1063576" y="4355662"/>
            <a:ext cx="4234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Stati possibili per un nodo: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Ready</a:t>
            </a:r>
            <a:r>
              <a:rPr lang="it-IT" dirty="0"/>
              <a:t>: può eseguire </a:t>
            </a:r>
            <a:r>
              <a:rPr lang="it-IT" dirty="0" err="1"/>
              <a:t>pod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NotReady</a:t>
            </a:r>
            <a:r>
              <a:rPr lang="it-IT" dirty="0"/>
              <a:t>: non operativo, non può eseguire </a:t>
            </a:r>
            <a:r>
              <a:rPr lang="it-IT" dirty="0" err="1"/>
              <a:t>pod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SchedulingDisabled</a:t>
            </a:r>
            <a:r>
              <a:rPr lang="it-IT" dirty="0"/>
              <a:t>: nodo marcato dal cluster come non utilizzabile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/>
              <a:t>Unknown</a:t>
            </a:r>
            <a:r>
              <a:rPr lang="it-IT" dirty="0"/>
              <a:t>: dopo 40 secondi che il nodo non comunica con il controller si porta in questo stato</a:t>
            </a:r>
          </a:p>
        </p:txBody>
      </p:sp>
    </p:spTree>
    <p:extLst>
      <p:ext uri="{BB962C8B-B14F-4D97-AF65-F5344CB8AC3E}">
        <p14:creationId xmlns:p14="http://schemas.microsoft.com/office/powerpoint/2010/main" val="36704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Architettura di un cluster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F3CE071-4E3F-2FBF-E0AF-0168A2386AAE}"/>
              </a:ext>
            </a:extLst>
          </p:cNvPr>
          <p:cNvSpPr/>
          <p:nvPr/>
        </p:nvSpPr>
        <p:spPr>
          <a:xfrm>
            <a:off x="4247182" y="2141635"/>
            <a:ext cx="1990725" cy="308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1BF904E-2E0E-D45F-DEA1-70C2130BAAEF}"/>
              </a:ext>
            </a:extLst>
          </p:cNvPr>
          <p:cNvSpPr/>
          <p:nvPr/>
        </p:nvSpPr>
        <p:spPr>
          <a:xfrm>
            <a:off x="8289355" y="2617562"/>
            <a:ext cx="1990725" cy="880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0BFABC6-BB6F-96B2-F775-12A3D4C2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74" y="2689778"/>
            <a:ext cx="915260" cy="915260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7E64506-4060-70DD-37FF-81B76CD9E00D}"/>
              </a:ext>
            </a:extLst>
          </p:cNvPr>
          <p:cNvSpPr/>
          <p:nvPr/>
        </p:nvSpPr>
        <p:spPr>
          <a:xfrm>
            <a:off x="2570707" y="2539145"/>
            <a:ext cx="15954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REST API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C42DC83-E5DA-2547-33CA-F9145275A8FE}"/>
              </a:ext>
            </a:extLst>
          </p:cNvPr>
          <p:cNvSpPr/>
          <p:nvPr/>
        </p:nvSpPr>
        <p:spPr>
          <a:xfrm>
            <a:off x="2570706" y="3045305"/>
            <a:ext cx="15954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kubectl</a:t>
            </a:r>
            <a:endParaRPr lang="it-IT" dirty="0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1AA1CF9B-B882-41E5-23DB-0901E37328F0}"/>
              </a:ext>
            </a:extLst>
          </p:cNvPr>
          <p:cNvSpPr/>
          <p:nvPr/>
        </p:nvSpPr>
        <p:spPr>
          <a:xfrm>
            <a:off x="2570706" y="3522847"/>
            <a:ext cx="15954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213F920-3AD3-3716-2F4F-772A1EB69E18}"/>
              </a:ext>
            </a:extLst>
          </p:cNvPr>
          <p:cNvSpPr/>
          <p:nvPr/>
        </p:nvSpPr>
        <p:spPr>
          <a:xfrm>
            <a:off x="4500636" y="2389285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apiserver</a:t>
            </a:r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3D8FC82-364E-20B9-38F0-EEC0FA48A261}"/>
              </a:ext>
            </a:extLst>
          </p:cNvPr>
          <p:cNvSpPr/>
          <p:nvPr/>
        </p:nvSpPr>
        <p:spPr>
          <a:xfrm>
            <a:off x="4500635" y="3070195"/>
            <a:ext cx="1532557" cy="600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etcd</a:t>
            </a:r>
            <a:endParaRPr lang="it-IT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685D7E2-BD85-A0E8-49B8-E11BCB25A2FF}"/>
              </a:ext>
            </a:extLst>
          </p:cNvPr>
          <p:cNvSpPr/>
          <p:nvPr/>
        </p:nvSpPr>
        <p:spPr>
          <a:xfrm>
            <a:off x="4500635" y="3751105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scheduler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4EAC596F-0295-8F24-ED99-D99CBFF7C0C0}"/>
              </a:ext>
            </a:extLst>
          </p:cNvPr>
          <p:cNvSpPr/>
          <p:nvPr/>
        </p:nvSpPr>
        <p:spPr>
          <a:xfrm>
            <a:off x="4500635" y="4432015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controllers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FCD0105-2783-EE4A-C6FD-B72A6B7318FE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4292316" y="1787950"/>
            <a:ext cx="974599" cy="6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B8925AA-5B18-AF46-AD64-B6C0498B00A7}"/>
              </a:ext>
            </a:extLst>
          </p:cNvPr>
          <p:cNvSpPr txBox="1"/>
          <p:nvPr/>
        </p:nvSpPr>
        <p:spPr>
          <a:xfrm>
            <a:off x="3182169" y="1141619"/>
            <a:ext cx="222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 REST che espone la REST API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9620092-3CBA-4BAA-F117-F88F9B8D641F}"/>
              </a:ext>
            </a:extLst>
          </p:cNvPr>
          <p:cNvSpPr txBox="1"/>
          <p:nvPr/>
        </p:nvSpPr>
        <p:spPr>
          <a:xfrm>
            <a:off x="6812177" y="481288"/>
            <a:ext cx="3058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Storage di tipo key/</a:t>
            </a:r>
            <a:r>
              <a:rPr lang="it-IT" dirty="0" err="1"/>
              <a:t>value</a:t>
            </a:r>
            <a:r>
              <a:rPr lang="it-IT" dirty="0"/>
              <a:t> che garantisce persistenza ai dati del server. Può trovarsi fuori dalla stessa macchina server (sistema multi-master)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F074523-C6E5-35E2-EB55-430155646138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6033192" y="1219952"/>
            <a:ext cx="778985" cy="21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9E62D4-AB10-9BFF-72E7-8AE00AB28BE5}"/>
              </a:ext>
            </a:extLst>
          </p:cNvPr>
          <p:cNvSpPr txBox="1"/>
          <p:nvPr/>
        </p:nvSpPr>
        <p:spPr>
          <a:xfrm>
            <a:off x="6630686" y="5622565"/>
            <a:ext cx="3058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Effettua schedulazione dei </a:t>
            </a:r>
            <a:r>
              <a:rPr lang="it-IT" dirty="0" err="1"/>
              <a:t>pod</a:t>
            </a:r>
            <a:r>
              <a:rPr lang="it-IT" dirty="0"/>
              <a:t> e sceglie il nodo su cui eseguirlo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369CE99-4DDE-302A-FB2F-A82D5EF1683D}"/>
              </a:ext>
            </a:extLst>
          </p:cNvPr>
          <p:cNvCxnSpPr>
            <a:cxnSpLocks/>
            <a:stCxn id="31" idx="1"/>
            <a:endCxn id="20" idx="3"/>
          </p:cNvCxnSpPr>
          <p:nvPr/>
        </p:nvCxnSpPr>
        <p:spPr>
          <a:xfrm flipH="1" flipV="1">
            <a:off x="6033192" y="4051598"/>
            <a:ext cx="597494" cy="20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2E36DB7-6C30-AC70-C698-40EED09B0C22}"/>
              </a:ext>
            </a:extLst>
          </p:cNvPr>
          <p:cNvSpPr txBox="1"/>
          <p:nvPr/>
        </p:nvSpPr>
        <p:spPr>
          <a:xfrm>
            <a:off x="736907" y="5269563"/>
            <a:ext cx="361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Servono a portare lo stato del cluster nella situazione richiesta: "voglio far eseguire il mio applicativo con i servizi X, con le repliche Y…". Ogni controller ha un compito specifico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2D2ECB3-E555-82A3-21AA-8C9CFE3E7A7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543393" y="4732507"/>
            <a:ext cx="1957242" cy="53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70AD1AE-42EE-CCD8-1C8E-B74441BD45D6}"/>
              </a:ext>
            </a:extLst>
          </p:cNvPr>
          <p:cNvSpPr txBox="1"/>
          <p:nvPr/>
        </p:nvSpPr>
        <p:spPr>
          <a:xfrm>
            <a:off x="8673128" y="221857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WORKER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7B91C8C1-1FEC-278F-E56F-D81C8C8159C2}"/>
              </a:ext>
            </a:extLst>
          </p:cNvPr>
          <p:cNvSpPr/>
          <p:nvPr/>
        </p:nvSpPr>
        <p:spPr>
          <a:xfrm>
            <a:off x="8518438" y="2740468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kubelet</a:t>
            </a:r>
            <a:endParaRPr lang="it-IT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64B198A-4519-245B-D468-99FD3C6221FA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H="1">
            <a:off x="10050995" y="2546469"/>
            <a:ext cx="362918" cy="4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FD29582-BEFD-17BC-39B1-82B1DC660E37}"/>
              </a:ext>
            </a:extLst>
          </p:cNvPr>
          <p:cNvSpPr txBox="1"/>
          <p:nvPr/>
        </p:nvSpPr>
        <p:spPr>
          <a:xfrm>
            <a:off x="10413913" y="2223303"/>
            <a:ext cx="207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interfaccia fra il master e Docker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5CE8A41E-84AB-FE1E-622C-52A99656B9C9}"/>
              </a:ext>
            </a:extLst>
          </p:cNvPr>
          <p:cNvSpPr/>
          <p:nvPr/>
        </p:nvSpPr>
        <p:spPr>
          <a:xfrm>
            <a:off x="8289355" y="4297917"/>
            <a:ext cx="1990725" cy="880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1AF4139E-ADCB-559D-7CEF-0F421DF22A39}"/>
              </a:ext>
            </a:extLst>
          </p:cNvPr>
          <p:cNvSpPr/>
          <p:nvPr/>
        </p:nvSpPr>
        <p:spPr>
          <a:xfrm>
            <a:off x="8518438" y="4420823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kubelet</a:t>
            </a:r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C5FD1-BBBA-6B06-301A-35C1B3EE0D3D}"/>
              </a:ext>
            </a:extLst>
          </p:cNvPr>
          <p:cNvSpPr txBox="1"/>
          <p:nvPr/>
        </p:nvSpPr>
        <p:spPr>
          <a:xfrm>
            <a:off x="9091164" y="3598950"/>
            <a:ext cx="38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183F54A-97FD-37C9-0281-C69E4A395982}"/>
              </a:ext>
            </a:extLst>
          </p:cNvPr>
          <p:cNvSpPr txBox="1"/>
          <p:nvPr/>
        </p:nvSpPr>
        <p:spPr>
          <a:xfrm>
            <a:off x="4715971" y="1795325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5812AA1-0163-0EEC-C4E6-D0DDEF5834C0}"/>
              </a:ext>
            </a:extLst>
          </p:cNvPr>
          <p:cNvSpPr txBox="1"/>
          <p:nvPr/>
        </p:nvSpPr>
        <p:spPr>
          <a:xfrm>
            <a:off x="8749900" y="3953821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168977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408FE9-6DD8-E318-3133-5E9030520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452"/>
            <a:ext cx="11259128" cy="1932684"/>
          </a:xfrm>
        </p:spPr>
        <p:txBody>
          <a:bodyPr>
            <a:normAutofit fontScale="625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Gruppo di container (esempio Docker, o altro che supporti Container Runtime Interface)</a:t>
            </a:r>
          </a:p>
          <a:p>
            <a:r>
              <a:rPr lang="it-IT" dirty="0"/>
              <a:t>Rappresentano la risorsa fondamentale schedulata su </a:t>
            </a:r>
            <a:r>
              <a:rPr lang="it-IT" dirty="0" err="1"/>
              <a:t>Kubernetes</a:t>
            </a:r>
            <a:endParaRPr lang="it-IT" dirty="0"/>
          </a:p>
          <a:p>
            <a:r>
              <a:rPr lang="it-IT" dirty="0"/>
              <a:t>lo scheduling dei </a:t>
            </a:r>
            <a:r>
              <a:rPr lang="it-IT" dirty="0" err="1"/>
              <a:t>pod</a:t>
            </a:r>
            <a:r>
              <a:rPr lang="it-IT" dirty="0"/>
              <a:t> avviene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in maniera atomica sul cluster (analogo a transazioni per DBMS)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Possono essere "up" o "down": sarà compito dello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scheduler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assicurare continuità al servizio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Solitamente viene rappresentato con un codice YAML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https://kubernetes.io/docs/concepts/workloads/pods/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E40146E-A62D-7CF9-FEA2-73A5F7F2E863}"/>
              </a:ext>
            </a:extLst>
          </p:cNvPr>
          <p:cNvSpPr/>
          <p:nvPr/>
        </p:nvSpPr>
        <p:spPr>
          <a:xfrm>
            <a:off x="2914650" y="3295650"/>
            <a:ext cx="6448425" cy="339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89FEEF3-7684-4C9A-CF28-CFE05932AC7B}"/>
              </a:ext>
            </a:extLst>
          </p:cNvPr>
          <p:cNvSpPr/>
          <p:nvPr/>
        </p:nvSpPr>
        <p:spPr>
          <a:xfrm>
            <a:off x="3552825" y="3428999"/>
            <a:ext cx="5114925" cy="2568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0AC35A9-E501-F2EA-5B4D-5852F8AAB9A2}"/>
              </a:ext>
            </a:extLst>
          </p:cNvPr>
          <p:cNvSpPr/>
          <p:nvPr/>
        </p:nvSpPr>
        <p:spPr>
          <a:xfrm>
            <a:off x="3578946" y="6080124"/>
            <a:ext cx="1885950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Sistema operativo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7C37E6-B4B7-967C-2117-D8124ADE564A}"/>
              </a:ext>
            </a:extLst>
          </p:cNvPr>
          <p:cNvSpPr/>
          <p:nvPr/>
        </p:nvSpPr>
        <p:spPr>
          <a:xfrm>
            <a:off x="5717308" y="6064534"/>
            <a:ext cx="843108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A676C55-18FF-6F22-A06B-AAC6EFA97F05}"/>
              </a:ext>
            </a:extLst>
          </p:cNvPr>
          <p:cNvSpPr/>
          <p:nvPr/>
        </p:nvSpPr>
        <p:spPr>
          <a:xfrm>
            <a:off x="6774091" y="6080123"/>
            <a:ext cx="1885950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Scheda di rete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2725E6C-9B18-5038-DC65-88AD107226DA}"/>
              </a:ext>
            </a:extLst>
          </p:cNvPr>
          <p:cNvSpPr txBox="1"/>
          <p:nvPr/>
        </p:nvSpPr>
        <p:spPr>
          <a:xfrm>
            <a:off x="10601325" y="389174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pod</a:t>
            </a:r>
            <a:endParaRPr lang="it-IT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8ED6B44-7AF4-4DE4-D25B-24D10CAF9694}"/>
              </a:ext>
            </a:extLst>
          </p:cNvPr>
          <p:cNvCxnSpPr>
            <a:cxnSpLocks/>
          </p:cNvCxnSpPr>
          <p:nvPr/>
        </p:nvCxnSpPr>
        <p:spPr>
          <a:xfrm flipH="1">
            <a:off x="8660041" y="4076408"/>
            <a:ext cx="190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CFCBE0B-24A8-B101-184E-85E8CA5FF33E}"/>
              </a:ext>
            </a:extLst>
          </p:cNvPr>
          <p:cNvSpPr/>
          <p:nvPr/>
        </p:nvSpPr>
        <p:spPr>
          <a:xfrm>
            <a:off x="3636096" y="4489452"/>
            <a:ext cx="1466850" cy="4891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container1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ABF8D4DE-C0E7-D270-6D6A-2EB3C74DAB49}"/>
              </a:ext>
            </a:extLst>
          </p:cNvPr>
          <p:cNvSpPr/>
          <p:nvPr/>
        </p:nvSpPr>
        <p:spPr>
          <a:xfrm>
            <a:off x="5376862" y="4489452"/>
            <a:ext cx="1466850" cy="4891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container2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AE42048-60FC-5966-81E1-E0B569970AC5}"/>
              </a:ext>
            </a:extLst>
          </p:cNvPr>
          <p:cNvSpPr/>
          <p:nvPr/>
        </p:nvSpPr>
        <p:spPr>
          <a:xfrm>
            <a:off x="7121668" y="4489452"/>
            <a:ext cx="1466850" cy="4891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containerN</a:t>
            </a:r>
            <a:endParaRPr lang="it-IT" dirty="0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AC85E58A-8326-88DB-EE16-C30EA0CC63CA}"/>
              </a:ext>
            </a:extLst>
          </p:cNvPr>
          <p:cNvSpPr/>
          <p:nvPr/>
        </p:nvSpPr>
        <p:spPr>
          <a:xfrm>
            <a:off x="4207596" y="5387184"/>
            <a:ext cx="1466850" cy="4891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volume1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169C5910-26CF-FE6A-ED3C-2E4B3C54BB79}"/>
              </a:ext>
            </a:extLst>
          </p:cNvPr>
          <p:cNvSpPr/>
          <p:nvPr/>
        </p:nvSpPr>
        <p:spPr>
          <a:xfrm>
            <a:off x="6517554" y="5387184"/>
            <a:ext cx="1466850" cy="4891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volume2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0C22F79F-43A4-CD2B-B951-656EB6F3DC6F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4369521" y="4978626"/>
            <a:ext cx="571500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1D71AD9-4112-1DA1-F64D-03689612CEEF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H="1">
            <a:off x="4941021" y="4978626"/>
            <a:ext cx="1169266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5515D14C-C8B6-A362-1EE9-05852494FF0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7250979" y="4978626"/>
            <a:ext cx="604114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5869A632-A71E-C159-FC68-3AC40E916810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6110287" y="4978626"/>
            <a:ext cx="1140692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5A795F89-9D2F-77EB-2DBA-69C149D50C4D}"/>
              </a:ext>
            </a:extLst>
          </p:cNvPr>
          <p:cNvSpPr/>
          <p:nvPr/>
        </p:nvSpPr>
        <p:spPr>
          <a:xfrm>
            <a:off x="3636096" y="3716239"/>
            <a:ext cx="1466850" cy="489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937C540-B8E4-B04B-7310-3BC48B80C7AD}"/>
              </a:ext>
            </a:extLst>
          </p:cNvPr>
          <p:cNvSpPr/>
          <p:nvPr/>
        </p:nvSpPr>
        <p:spPr>
          <a:xfrm>
            <a:off x="5361348" y="3706008"/>
            <a:ext cx="1466850" cy="489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218F306C-D40D-DDCD-9E27-747D21AC81A6}"/>
              </a:ext>
            </a:extLst>
          </p:cNvPr>
          <p:cNvSpPr/>
          <p:nvPr/>
        </p:nvSpPr>
        <p:spPr>
          <a:xfrm>
            <a:off x="7086600" y="3706008"/>
            <a:ext cx="1466850" cy="489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DF64CD4F-F889-A1FB-45C3-ECCFA474AF4D}"/>
              </a:ext>
            </a:extLst>
          </p:cNvPr>
          <p:cNvSpPr/>
          <p:nvPr/>
        </p:nvSpPr>
        <p:spPr>
          <a:xfrm>
            <a:off x="5361348" y="2890142"/>
            <a:ext cx="1466850" cy="4891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68DBD231-7A55-C075-66D7-81D63377439C}"/>
              </a:ext>
            </a:extLst>
          </p:cNvPr>
          <p:cNvCxnSpPr>
            <a:cxnSpLocks/>
            <a:stCxn id="61" idx="2"/>
            <a:endCxn id="34" idx="0"/>
          </p:cNvCxnSpPr>
          <p:nvPr/>
        </p:nvCxnSpPr>
        <p:spPr>
          <a:xfrm>
            <a:off x="4369521" y="4205413"/>
            <a:ext cx="0" cy="2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80654F10-98DD-3E6E-398D-D920EE7E468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094773" y="4195182"/>
            <a:ext cx="0" cy="27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D0140A89-03C0-F043-1130-3236553AA910}"/>
              </a:ext>
            </a:extLst>
          </p:cNvPr>
          <p:cNvCxnSpPr>
            <a:cxnSpLocks/>
          </p:cNvCxnSpPr>
          <p:nvPr/>
        </p:nvCxnSpPr>
        <p:spPr>
          <a:xfrm>
            <a:off x="7833589" y="4195182"/>
            <a:ext cx="0" cy="2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0A90700-648C-C3FB-487B-A0FC9CECC507}"/>
              </a:ext>
            </a:extLst>
          </p:cNvPr>
          <p:cNvCxnSpPr>
            <a:cxnSpLocks/>
          </p:cNvCxnSpPr>
          <p:nvPr/>
        </p:nvCxnSpPr>
        <p:spPr>
          <a:xfrm flipH="1">
            <a:off x="8956290" y="2924685"/>
            <a:ext cx="1196378" cy="41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30BFB27-50C9-5EA2-EEB5-57E750C82B02}"/>
              </a:ext>
            </a:extLst>
          </p:cNvPr>
          <p:cNvSpPr txBox="1"/>
          <p:nvPr/>
        </p:nvSpPr>
        <p:spPr>
          <a:xfrm>
            <a:off x="8956290" y="2563932"/>
            <a:ext cx="323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nodo (macchina fisica/virtuale)</a:t>
            </a:r>
          </a:p>
        </p:txBody>
      </p:sp>
    </p:spTree>
    <p:extLst>
      <p:ext uri="{BB962C8B-B14F-4D97-AF65-F5344CB8AC3E}">
        <p14:creationId xmlns:p14="http://schemas.microsoft.com/office/powerpoint/2010/main" val="310471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r>
              <a:rPr lang="it-IT" dirty="0"/>
              <a:t>: esempio di definizione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2D71CF74-DAE0-DAD4-15CA-9D76E80A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1"/>
            <a:ext cx="11259128" cy="564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test</a:t>
            </a:r>
          </a:p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371600" lvl="3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 300m</a:t>
            </a:r>
          </a:p>
          <a:p>
            <a:pPr marL="1371600" lvl="3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 1024Mi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restartPolicy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Always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989ABF7-7812-35EA-3DA2-EB2B758F8E52}"/>
              </a:ext>
            </a:extLst>
          </p:cNvPr>
          <p:cNvSpPr txBox="1"/>
          <p:nvPr/>
        </p:nvSpPr>
        <p:spPr>
          <a:xfrm>
            <a:off x="3748529" y="1163917"/>
            <a:ext cx="86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https://kubernetes.io/docs/concepts/scheduling-eviction/pod-priority-preemption/</a:t>
            </a:r>
          </a:p>
        </p:txBody>
      </p:sp>
    </p:spTree>
    <p:extLst>
      <p:ext uri="{BB962C8B-B14F-4D97-AF65-F5344CB8AC3E}">
        <p14:creationId xmlns:p14="http://schemas.microsoft.com/office/powerpoint/2010/main" val="18900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302EC2A-1FF4-A1CC-38F2-13D6B340F174}"/>
              </a:ext>
            </a:extLst>
          </p:cNvPr>
          <p:cNvSpPr/>
          <p:nvPr/>
        </p:nvSpPr>
        <p:spPr>
          <a:xfrm>
            <a:off x="6236426" y="1979831"/>
            <a:ext cx="5755549" cy="2820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r>
              <a:rPr lang="it-IT" dirty="0"/>
              <a:t>: esempio di definizione con volume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2D71CF74-DAE0-DAD4-15CA-9D76E80A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1"/>
            <a:ext cx="11259128" cy="564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-storage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/data/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-storage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emptyDir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989ABF7-7812-35EA-3DA2-EB2B758F8E52}"/>
              </a:ext>
            </a:extLst>
          </p:cNvPr>
          <p:cNvSpPr txBox="1"/>
          <p:nvPr/>
        </p:nvSpPr>
        <p:spPr>
          <a:xfrm>
            <a:off x="3748529" y="1163917"/>
            <a:ext cx="86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https://jamesdefabia.github.io/docs/user-guide/walkthrough/#kubectl-cli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791B57-BEA4-8D9E-0BCA-66DC25F1995E}"/>
              </a:ext>
            </a:extLst>
          </p:cNvPr>
          <p:cNvSpPr txBox="1"/>
          <p:nvPr/>
        </p:nvSpPr>
        <p:spPr>
          <a:xfrm>
            <a:off x="6236426" y="1979831"/>
            <a:ext cx="60013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L'uso dei </a:t>
            </a:r>
            <a:r>
              <a:rPr lang="it-IT" dirty="0" err="1"/>
              <a:t>volumes</a:t>
            </a:r>
            <a:r>
              <a:rPr lang="it-IT" dirty="0"/>
              <a:t> permette la condivisione di dati fra container dello stesso </a:t>
            </a:r>
            <a:r>
              <a:rPr lang="it-IT" dirty="0" err="1"/>
              <a:t>pod</a:t>
            </a:r>
            <a:r>
              <a:rPr lang="it-IT" dirty="0"/>
              <a:t>.</a:t>
            </a:r>
          </a:p>
          <a:p>
            <a:r>
              <a:rPr lang="it-IT" dirty="0"/>
              <a:t>Vedi </a:t>
            </a:r>
            <a:r>
              <a:rPr lang="it-IT" dirty="0">
                <a:hlinkClick r:id="rId2"/>
              </a:rPr>
              <a:t>https://kubernetes.io/docs/concepts/storage/volumes/</a:t>
            </a:r>
            <a:endParaRPr lang="it-IT" dirty="0"/>
          </a:p>
          <a:p>
            <a:r>
              <a:rPr lang="it-IT" dirty="0"/>
              <a:t>Tipi di </a:t>
            </a:r>
            <a:r>
              <a:rPr lang="it-IT" dirty="0" err="1"/>
              <a:t>volumes</a:t>
            </a:r>
            <a:r>
              <a:rPr lang="it-IT" dirty="0"/>
              <a:t> disponibili: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cephfs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emptyDir</a:t>
            </a:r>
            <a:r>
              <a:rPr lang="it-IT" dirty="0"/>
              <a:t> (rimosso alla rimozione del </a:t>
            </a:r>
            <a:r>
              <a:rPr lang="it-IT" dirty="0" err="1"/>
              <a:t>pod</a:t>
            </a:r>
            <a:r>
              <a:rPr lang="it-IT" dirty="0"/>
              <a:t>) -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iscsi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nfs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rbd</a:t>
            </a:r>
            <a:endParaRPr lang="it-IT" dirty="0"/>
          </a:p>
          <a:p>
            <a:r>
              <a:rPr lang="it-IT" sz="1400" i="1" dirty="0"/>
              <a:t>(elenco completo  </a:t>
            </a:r>
            <a:r>
              <a:rPr lang="it-IT" sz="1400" i="1" dirty="0">
                <a:hlinkClick r:id="rId2"/>
              </a:rPr>
              <a:t>https://kubernetes.io/docs/concepts/storage/volumes/</a:t>
            </a:r>
            <a:r>
              <a:rPr lang="it-IT" sz="1400" i="1" dirty="0"/>
              <a:t>)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B8E1FBA-0BDE-1500-1208-C08D2076BB33}"/>
              </a:ext>
            </a:extLst>
          </p:cNvPr>
          <p:cNvSpPr/>
          <p:nvPr/>
        </p:nvSpPr>
        <p:spPr>
          <a:xfrm>
            <a:off x="3190875" y="4705350"/>
            <a:ext cx="1762125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1659ACC-AA42-43EF-F5C8-9E3D1A99E38A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4953000" y="4890016"/>
            <a:ext cx="1695450" cy="729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EB3C84-5C1D-5138-D4BB-261FDE81023D}"/>
              </a:ext>
            </a:extLst>
          </p:cNvPr>
          <p:cNvSpPr txBox="1"/>
          <p:nvPr/>
        </p:nvSpPr>
        <p:spPr>
          <a:xfrm>
            <a:off x="6648450" y="5238750"/>
            <a:ext cx="461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directory all'interno del container in cui i dati dovranno essere salvati. Ogni container del </a:t>
            </a:r>
            <a:r>
              <a:rPr lang="it-IT" dirty="0" err="1"/>
              <a:t>pod</a:t>
            </a:r>
            <a:r>
              <a:rPr lang="it-IT" dirty="0"/>
              <a:t> può usare una directory diversa</a:t>
            </a:r>
          </a:p>
        </p:txBody>
      </p:sp>
    </p:spTree>
    <p:extLst>
      <p:ext uri="{BB962C8B-B14F-4D97-AF65-F5344CB8AC3E}">
        <p14:creationId xmlns:p14="http://schemas.microsoft.com/office/powerpoint/2010/main" val="73745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r>
              <a:rPr lang="it-IT" dirty="0"/>
              <a:t>: esempio di scheduling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A66F83B-EBDE-2701-2ADE-AD19FA57C2A9}"/>
              </a:ext>
            </a:extLst>
          </p:cNvPr>
          <p:cNvSpPr/>
          <p:nvPr/>
        </p:nvSpPr>
        <p:spPr>
          <a:xfrm>
            <a:off x="1942976" y="1036850"/>
            <a:ext cx="7909089" cy="182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39E9D3-C29F-F38D-6EE7-73C14FDDAF03}"/>
              </a:ext>
            </a:extLst>
          </p:cNvPr>
          <p:cNvSpPr txBox="1"/>
          <p:nvPr/>
        </p:nvSpPr>
        <p:spPr>
          <a:xfrm>
            <a:off x="9870918" y="986011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D0E16ED-D55C-E9BF-8EE2-4CB4AE45F9AD}"/>
              </a:ext>
            </a:extLst>
          </p:cNvPr>
          <p:cNvSpPr/>
          <p:nvPr/>
        </p:nvSpPr>
        <p:spPr>
          <a:xfrm>
            <a:off x="4192742" y="1321676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AC7490F-1B60-D878-F4A0-0BFD88F31431}"/>
              </a:ext>
            </a:extLst>
          </p:cNvPr>
          <p:cNvSpPr/>
          <p:nvPr/>
        </p:nvSpPr>
        <p:spPr>
          <a:xfrm>
            <a:off x="4607618" y="2176486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F877C0D-7E1C-DE56-1C15-5040B2B4E36E}"/>
              </a:ext>
            </a:extLst>
          </p:cNvPr>
          <p:cNvSpPr/>
          <p:nvPr/>
        </p:nvSpPr>
        <p:spPr>
          <a:xfrm>
            <a:off x="2322898" y="1293395"/>
            <a:ext cx="1454967" cy="1286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B3145385-2F08-25B0-11D1-321D5FAED055}"/>
              </a:ext>
            </a:extLst>
          </p:cNvPr>
          <p:cNvSpPr/>
          <p:nvPr/>
        </p:nvSpPr>
        <p:spPr>
          <a:xfrm>
            <a:off x="6062585" y="1321676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1786A20-B25A-C9FB-ABA6-50111C6CD4BB}"/>
              </a:ext>
            </a:extLst>
          </p:cNvPr>
          <p:cNvSpPr/>
          <p:nvPr/>
        </p:nvSpPr>
        <p:spPr>
          <a:xfrm>
            <a:off x="7932428" y="1293395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F303D3C-BD08-007D-43BA-CC19A2FA4536}"/>
              </a:ext>
            </a:extLst>
          </p:cNvPr>
          <p:cNvCxnSpPr>
            <a:stCxn id="12" idx="3"/>
          </p:cNvCxnSpPr>
          <p:nvPr/>
        </p:nvCxnSpPr>
        <p:spPr>
          <a:xfrm>
            <a:off x="3777865" y="1936438"/>
            <a:ext cx="829753" cy="4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831C724-E6D1-FF4A-E42E-9401C36B3DA2}"/>
              </a:ext>
            </a:extLst>
          </p:cNvPr>
          <p:cNvCxnSpPr>
            <a:cxnSpLocks/>
          </p:cNvCxnSpPr>
          <p:nvPr/>
        </p:nvCxnSpPr>
        <p:spPr>
          <a:xfrm flipH="1">
            <a:off x="1300137" y="1325814"/>
            <a:ext cx="66750" cy="4914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6383ABA-E57F-A9F4-6692-DBBD67E957AC}"/>
              </a:ext>
            </a:extLst>
          </p:cNvPr>
          <p:cNvSpPr txBox="1"/>
          <p:nvPr/>
        </p:nvSpPr>
        <p:spPr>
          <a:xfrm>
            <a:off x="540294" y="1199899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E8320CF-D997-C147-3961-E125E2138125}"/>
              </a:ext>
            </a:extLst>
          </p:cNvPr>
          <p:cNvCxnSpPr>
            <a:cxnSpLocks/>
          </p:cNvCxnSpPr>
          <p:nvPr/>
        </p:nvCxnSpPr>
        <p:spPr>
          <a:xfrm>
            <a:off x="1234912" y="2083324"/>
            <a:ext cx="230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AC80851-4416-AD90-2618-CA6D32035333}"/>
              </a:ext>
            </a:extLst>
          </p:cNvPr>
          <p:cNvSpPr txBox="1"/>
          <p:nvPr/>
        </p:nvSpPr>
        <p:spPr>
          <a:xfrm>
            <a:off x="1496211" y="1892094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t0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71C00F22-10EB-C16F-4A8D-DE528685AC04}"/>
              </a:ext>
            </a:extLst>
          </p:cNvPr>
          <p:cNvSpPr/>
          <p:nvPr/>
        </p:nvSpPr>
        <p:spPr>
          <a:xfrm>
            <a:off x="1942976" y="2963905"/>
            <a:ext cx="7909089" cy="182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D707BAD-0508-C602-210D-77AFA5EDCF52}"/>
              </a:ext>
            </a:extLst>
          </p:cNvPr>
          <p:cNvSpPr txBox="1"/>
          <p:nvPr/>
        </p:nvSpPr>
        <p:spPr>
          <a:xfrm>
            <a:off x="9870919" y="3029220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1AA7C6AB-999D-DEA7-4338-CF4245F410C7}"/>
              </a:ext>
            </a:extLst>
          </p:cNvPr>
          <p:cNvSpPr/>
          <p:nvPr/>
        </p:nvSpPr>
        <p:spPr>
          <a:xfrm>
            <a:off x="4192742" y="3248731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7B3E8441-DEAC-2BB1-A511-707210F3AD35}"/>
              </a:ext>
            </a:extLst>
          </p:cNvPr>
          <p:cNvSpPr/>
          <p:nvPr/>
        </p:nvSpPr>
        <p:spPr>
          <a:xfrm>
            <a:off x="4607618" y="4103541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9D88C510-B5FA-CD4B-89B2-EC8924FD2707}"/>
              </a:ext>
            </a:extLst>
          </p:cNvPr>
          <p:cNvSpPr/>
          <p:nvPr/>
        </p:nvSpPr>
        <p:spPr>
          <a:xfrm>
            <a:off x="2322898" y="3220450"/>
            <a:ext cx="1454967" cy="1286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C63DE62-DE1C-46B4-7E17-4EB957DFC9D0}"/>
              </a:ext>
            </a:extLst>
          </p:cNvPr>
          <p:cNvSpPr/>
          <p:nvPr/>
        </p:nvSpPr>
        <p:spPr>
          <a:xfrm>
            <a:off x="6062585" y="3248731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7203E4E1-C2CE-C83F-9809-D1F8017A455A}"/>
              </a:ext>
            </a:extLst>
          </p:cNvPr>
          <p:cNvSpPr/>
          <p:nvPr/>
        </p:nvSpPr>
        <p:spPr>
          <a:xfrm>
            <a:off x="7932428" y="3220450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C0949BD-AC6B-DDE2-F45A-9BE2BDFB0A7D}"/>
              </a:ext>
            </a:extLst>
          </p:cNvPr>
          <p:cNvCxnSpPr>
            <a:stCxn id="40" idx="3"/>
          </p:cNvCxnSpPr>
          <p:nvPr/>
        </p:nvCxnSpPr>
        <p:spPr>
          <a:xfrm>
            <a:off x="3777865" y="3863493"/>
            <a:ext cx="829753" cy="4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B151ACFF-0E6D-A5E1-DDE0-14AB8A697CC1}"/>
              </a:ext>
            </a:extLst>
          </p:cNvPr>
          <p:cNvSpPr/>
          <p:nvPr/>
        </p:nvSpPr>
        <p:spPr>
          <a:xfrm>
            <a:off x="1961830" y="4888771"/>
            <a:ext cx="7909089" cy="182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9624356-9D71-959F-614D-C5D7226438F9}"/>
              </a:ext>
            </a:extLst>
          </p:cNvPr>
          <p:cNvSpPr txBox="1"/>
          <p:nvPr/>
        </p:nvSpPr>
        <p:spPr>
          <a:xfrm>
            <a:off x="9870918" y="4888771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Cluster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8A639178-87E0-CDAB-6BA4-9318C9164571}"/>
              </a:ext>
            </a:extLst>
          </p:cNvPr>
          <p:cNvSpPr/>
          <p:nvPr/>
        </p:nvSpPr>
        <p:spPr>
          <a:xfrm>
            <a:off x="4211596" y="5173597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5CB711EB-C1A2-1A0A-61E9-0D44B0930FDF}"/>
              </a:ext>
            </a:extLst>
          </p:cNvPr>
          <p:cNvSpPr/>
          <p:nvPr/>
        </p:nvSpPr>
        <p:spPr>
          <a:xfrm>
            <a:off x="2341752" y="5145316"/>
            <a:ext cx="1454967" cy="1286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56E89379-BAF1-FEB0-F0FB-5EDD8107420A}"/>
              </a:ext>
            </a:extLst>
          </p:cNvPr>
          <p:cNvSpPr/>
          <p:nvPr/>
        </p:nvSpPr>
        <p:spPr>
          <a:xfrm>
            <a:off x="6081439" y="5173597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873330E3-2116-155B-E453-FF88EA1EB096}"/>
              </a:ext>
            </a:extLst>
          </p:cNvPr>
          <p:cNvSpPr/>
          <p:nvPr/>
        </p:nvSpPr>
        <p:spPr>
          <a:xfrm>
            <a:off x="7951282" y="5145316"/>
            <a:ext cx="1454967" cy="1286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node</a:t>
            </a:r>
            <a:endParaRPr lang="it-IT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BEEE9A56-CA62-72E1-2E24-F773E4D97839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777865" y="6044731"/>
            <a:ext cx="2699596" cy="1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513FDC9-7879-7A0F-2CBE-381EEE9BD993}"/>
              </a:ext>
            </a:extLst>
          </p:cNvPr>
          <p:cNvCxnSpPr>
            <a:cxnSpLocks/>
          </p:cNvCxnSpPr>
          <p:nvPr/>
        </p:nvCxnSpPr>
        <p:spPr>
          <a:xfrm>
            <a:off x="1182665" y="3875529"/>
            <a:ext cx="230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11DE679E-6F09-D0FF-BA4F-3425F0D2D02D}"/>
              </a:ext>
            </a:extLst>
          </p:cNvPr>
          <p:cNvSpPr txBox="1"/>
          <p:nvPr/>
        </p:nvSpPr>
        <p:spPr>
          <a:xfrm>
            <a:off x="1443964" y="3684299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t1</a:t>
            </a:r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053ADC3C-D07B-1990-E47D-9624E2E32817}"/>
              </a:ext>
            </a:extLst>
          </p:cNvPr>
          <p:cNvCxnSpPr>
            <a:cxnSpLocks/>
          </p:cNvCxnSpPr>
          <p:nvPr/>
        </p:nvCxnSpPr>
        <p:spPr>
          <a:xfrm>
            <a:off x="1183277" y="5821150"/>
            <a:ext cx="230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317E4BA-B68F-ED3D-B8C9-0CC54D77B834}"/>
              </a:ext>
            </a:extLst>
          </p:cNvPr>
          <p:cNvSpPr txBox="1"/>
          <p:nvPr/>
        </p:nvSpPr>
        <p:spPr>
          <a:xfrm>
            <a:off x="1444576" y="5629920"/>
            <a:ext cx="906299" cy="38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t2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0A9DDB6-B943-7A25-44DD-A40F2CD788AC}"/>
              </a:ext>
            </a:extLst>
          </p:cNvPr>
          <p:cNvCxnSpPr/>
          <p:nvPr/>
        </p:nvCxnSpPr>
        <p:spPr>
          <a:xfrm>
            <a:off x="4495800" y="4000500"/>
            <a:ext cx="868680" cy="506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01C41431-AFDF-2315-3A51-529DB2727AB7}"/>
              </a:ext>
            </a:extLst>
          </p:cNvPr>
          <p:cNvCxnSpPr>
            <a:cxnSpLocks/>
          </p:cNvCxnSpPr>
          <p:nvPr/>
        </p:nvCxnSpPr>
        <p:spPr>
          <a:xfrm flipH="1">
            <a:off x="4510781" y="3994513"/>
            <a:ext cx="868680" cy="506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1F63570B-D4ED-D924-5FA5-B49D268C4647}"/>
              </a:ext>
            </a:extLst>
          </p:cNvPr>
          <p:cNvSpPr/>
          <p:nvPr/>
        </p:nvSpPr>
        <p:spPr>
          <a:xfrm>
            <a:off x="6477461" y="6044731"/>
            <a:ext cx="625214" cy="34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2479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21641</TotalTime>
  <Words>1728</Words>
  <Application>Microsoft Office PowerPoint</Application>
  <PresentationFormat>Widescreen</PresentationFormat>
  <Paragraphs>339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(corpo)</vt:lpstr>
      <vt:lpstr>Calibri Light</vt:lpstr>
      <vt:lpstr>Courier New</vt:lpstr>
      <vt:lpstr>Tema di Office</vt:lpstr>
      <vt:lpstr>Kubernetes</vt:lpstr>
      <vt:lpstr>Agenda</vt:lpstr>
      <vt:lpstr>Definizioni</vt:lpstr>
      <vt:lpstr>Kubernetes</vt:lpstr>
      <vt:lpstr>Architettura di un cluster</vt:lpstr>
      <vt:lpstr>Pod</vt:lpstr>
      <vt:lpstr>Pod: esempio di definizione</vt:lpstr>
      <vt:lpstr>Pod: esempio di definizione con volume</vt:lpstr>
      <vt:lpstr>Pod: esempio di scheduling</vt:lpstr>
      <vt:lpstr>Namespace</vt:lpstr>
      <vt:lpstr>Service</vt:lpstr>
      <vt:lpstr>Labels e Selectors</vt:lpstr>
      <vt:lpstr>Porte utilizzate da Kubernetes</vt:lpstr>
      <vt:lpstr>k8s, k3k, k0s, minikube, …</vt:lpstr>
      <vt:lpstr>Uso della CLI (1/2)</vt:lpstr>
      <vt:lpstr>Uso della CLI (2/2)</vt:lpstr>
      <vt:lpstr>Walkthrough(1/3)</vt:lpstr>
      <vt:lpstr>Walkthrough(2/3)</vt:lpstr>
      <vt:lpstr>Walkthrough(3/3)</vt:lpstr>
      <vt:lpstr>Esempio guidato</vt:lpstr>
      <vt:lpstr>Esercizio proposto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 Modulo 11929</dc:title>
  <dc:creator>Stefano Castagnoli</dc:creator>
  <cp:lastModifiedBy>Stefano Castagnoli</cp:lastModifiedBy>
  <cp:revision>66</cp:revision>
  <cp:lastPrinted>2022-10-27T07:07:44Z</cp:lastPrinted>
  <dcterms:created xsi:type="dcterms:W3CDTF">2022-08-06T17:09:37Z</dcterms:created>
  <dcterms:modified xsi:type="dcterms:W3CDTF">2022-12-05T08:08:53Z</dcterms:modified>
</cp:coreProperties>
</file>