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9"/>
  </p:notesMasterIdLst>
  <p:sldIdLst>
    <p:sldId id="256" r:id="rId5"/>
    <p:sldId id="257" r:id="rId6"/>
    <p:sldId id="331" r:id="rId7"/>
    <p:sldId id="281" r:id="rId8"/>
    <p:sldId id="305" r:id="rId9"/>
    <p:sldId id="328" r:id="rId10"/>
    <p:sldId id="333" r:id="rId11"/>
    <p:sldId id="308" r:id="rId12"/>
    <p:sldId id="309" r:id="rId13"/>
    <p:sldId id="330" r:id="rId14"/>
    <p:sldId id="332" r:id="rId15"/>
    <p:sldId id="324" r:id="rId16"/>
    <p:sldId id="325" r:id="rId17"/>
    <p:sldId id="316" r:id="rId18"/>
    <p:sldId id="317" r:id="rId19"/>
    <p:sldId id="310" r:id="rId20"/>
    <p:sldId id="311" r:id="rId21"/>
    <p:sldId id="306" r:id="rId22"/>
    <p:sldId id="307" r:id="rId23"/>
    <p:sldId id="326" r:id="rId24"/>
    <p:sldId id="327" r:id="rId25"/>
    <p:sldId id="312" r:id="rId26"/>
    <p:sldId id="313" r:id="rId27"/>
    <p:sldId id="318" r:id="rId28"/>
    <p:sldId id="319" r:id="rId29"/>
    <p:sldId id="320" r:id="rId30"/>
    <p:sldId id="321" r:id="rId31"/>
    <p:sldId id="334" r:id="rId32"/>
    <p:sldId id="322" r:id="rId33"/>
    <p:sldId id="323" r:id="rId34"/>
    <p:sldId id="315" r:id="rId35"/>
    <p:sldId id="314" r:id="rId36"/>
    <p:sldId id="335" r:id="rId37"/>
    <p:sldId id="27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Honegger" initials="SH" lastIdx="16" clrIdx="0">
    <p:extLst>
      <p:ext uri="{19B8F6BF-5375-455C-9EA6-DF929625EA0E}">
        <p15:presenceInfo xmlns:p15="http://schemas.microsoft.com/office/powerpoint/2012/main" userId="S::stephenh@aie.edu.au::1b118b49-a315-49ab-ae75-6912d74305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DB61F-DC1F-FF00-F6EF-9EE9B1A663B9}" v="6" dt="2020-11-30T00:53:19.074"/>
    <p1510:client id="{6B64B176-C03F-4E2C-BC3F-6061E6B33D81}" v="2" dt="2020-11-25T01:03:24.622"/>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5"/>
    <p:restoredTop sz="94663"/>
  </p:normalViewPr>
  <p:slideViewPr>
    <p:cSldViewPr snapToGrid="0">
      <p:cViewPr varScale="1">
        <p:scale>
          <a:sx n="100" d="100"/>
          <a:sy n="100" d="100"/>
        </p:scale>
        <p:origin x="6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08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60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51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24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91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0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75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96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4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55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96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4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798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79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01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52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2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9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8731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6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85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43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7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64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5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8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5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0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sv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3" Type="http://schemas.openxmlformats.org/officeDocument/2006/relationships/hyperlink" Target="https://conf.nordicgame.com/"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20.sv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8.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slide" Target="slide18.xml"/><Relationship Id="rId26" Type="http://schemas.openxmlformats.org/officeDocument/2006/relationships/image" Target="../media/image18.svg"/><Relationship Id="rId39" Type="http://schemas.openxmlformats.org/officeDocument/2006/relationships/slide" Target="slide2.xml"/><Relationship Id="rId21" Type="http://schemas.openxmlformats.org/officeDocument/2006/relationships/slide" Target="slide20.xml"/><Relationship Id="rId34" Type="http://schemas.openxmlformats.org/officeDocument/2006/relationships/image" Target="../media/image23.png"/><Relationship Id="rId42" Type="http://schemas.openxmlformats.org/officeDocument/2006/relationships/slide" Target="slide33.xml"/><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4.svg"/><Relationship Id="rId29" Type="http://schemas.openxmlformats.org/officeDocument/2006/relationships/image" Target="../media/image20.svg"/><Relationship Id="rId41"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8.svg"/><Relationship Id="rId24" Type="http://schemas.openxmlformats.org/officeDocument/2006/relationships/slide" Target="slide22.xml"/><Relationship Id="rId32" Type="http://schemas.openxmlformats.org/officeDocument/2006/relationships/image" Target="../media/image22.svg"/><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4.svg"/><Relationship Id="rId15" Type="http://schemas.openxmlformats.org/officeDocument/2006/relationships/slide" Target="slide16.xml"/><Relationship Id="rId23" Type="http://schemas.openxmlformats.org/officeDocument/2006/relationships/image" Target="../media/image16.svg"/><Relationship Id="rId28" Type="http://schemas.openxmlformats.org/officeDocument/2006/relationships/image" Target="../media/image19.png"/><Relationship Id="rId36" Type="http://schemas.openxmlformats.org/officeDocument/2006/relationships/slide" Target="slide31.xml"/><Relationship Id="rId10" Type="http://schemas.openxmlformats.org/officeDocument/2006/relationships/image" Target="../media/image7.png"/><Relationship Id="rId19" Type="http://schemas.openxmlformats.org/officeDocument/2006/relationships/image" Target="../media/image13.png"/><Relationship Id="rId31" Type="http://schemas.openxmlformats.org/officeDocument/2006/relationships/image" Target="../media/image21.png"/><Relationship Id="rId44"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image" Target="../media/image10.svg"/><Relationship Id="rId22" Type="http://schemas.openxmlformats.org/officeDocument/2006/relationships/image" Target="../media/image15.png"/><Relationship Id="rId27" Type="http://schemas.openxmlformats.org/officeDocument/2006/relationships/slide" Target="slide24.xml"/><Relationship Id="rId30" Type="http://schemas.openxmlformats.org/officeDocument/2006/relationships/slide" Target="slide26.xml"/><Relationship Id="rId35" Type="http://schemas.openxmlformats.org/officeDocument/2006/relationships/image" Target="../media/image24.svg"/><Relationship Id="rId43" Type="http://schemas.openxmlformats.org/officeDocument/2006/relationships/image" Target="../media/image29.png"/><Relationship Id="rId8" Type="http://schemas.openxmlformats.org/officeDocument/2006/relationships/image" Target="../media/image6.svg"/><Relationship Id="rId3" Type="http://schemas.openxmlformats.org/officeDocument/2006/relationships/slide" Target="slide4.xml"/><Relationship Id="rId12" Type="http://schemas.openxmlformats.org/officeDocument/2006/relationships/slide" Target="slide14.xml"/><Relationship Id="rId17" Type="http://schemas.openxmlformats.org/officeDocument/2006/relationships/image" Target="../media/image12.svg"/><Relationship Id="rId25" Type="http://schemas.openxmlformats.org/officeDocument/2006/relationships/image" Target="../media/image17.png"/><Relationship Id="rId33" Type="http://schemas.openxmlformats.org/officeDocument/2006/relationships/slide" Target="slide29.xml"/><Relationship Id="rId38" Type="http://schemas.openxmlformats.org/officeDocument/2006/relationships/image" Target="../media/image26.svg"/></Relationships>
</file>

<file path=ppt/slides/_rels/slide30.xml.rels><?xml version="1.0" encoding="UTF-8" standalone="yes"?>
<Relationships xmlns="http://schemas.openxmlformats.org/package/2006/relationships"><Relationship Id="rId3" Type="http://schemas.openxmlformats.org/officeDocument/2006/relationships/hyperlink" Target="https://www.glassdoor.com.au/Salaries/australia-3d-artist-salary-SRCH_IL.0,9_IN16_KO10,19.htm"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24.sv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0.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ctrTitle"/>
          </p:nvPr>
        </p:nvSpPr>
        <p:spPr>
          <a:xfrm>
            <a:off x="755575" y="771550"/>
            <a:ext cx="7898826" cy="1800200"/>
          </a:xfrm>
          <a:prstGeom prst="rect">
            <a:avLst/>
          </a:prstGeom>
          <a:noFill/>
          <a:ln>
            <a:noFill/>
          </a:ln>
        </p:spPr>
        <p:txBody>
          <a:bodyPr spcFirstLastPara="1" wrap="square" lIns="91425" tIns="45700" rIns="91425" bIns="45700" anchor="t" anchorCtr="0">
            <a:noAutofit/>
          </a:bodyPr>
          <a:lstStyle/>
          <a:p>
            <a:r>
              <a:rPr lang="en-AU" sz="3600" b="0" i="0" u="none" strike="noStrike" cap="none" dirty="0">
                <a:solidFill>
                  <a:srgbClr val="00B0F0"/>
                </a:solidFill>
                <a:latin typeface="Roboto"/>
                <a:ea typeface="Roboto"/>
                <a:cs typeface="Roboto"/>
                <a:sym typeface="Roboto"/>
              </a:rPr>
              <a:t>Professional </a:t>
            </a:r>
            <a:r>
              <a:rPr lang="en-AU" sz="3600" dirty="0">
                <a:latin typeface="Roboto"/>
                <a:ea typeface="Roboto"/>
                <a:cs typeface="Roboto"/>
                <a:sym typeface="Roboto"/>
              </a:rPr>
              <a:t>Studies 1</a:t>
            </a:r>
            <a:endParaRPr sz="3600" dirty="0"/>
          </a:p>
        </p:txBody>
      </p:sp>
      <p:sp>
        <p:nvSpPr>
          <p:cNvPr id="206" name="Google Shape;206;p33"/>
          <p:cNvSpPr txBox="1">
            <a:spLocks noGrp="1"/>
          </p:cNvSpPr>
          <p:nvPr>
            <p:ph type="subTitle" id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dirty="0"/>
              <a:t>Steven Castano</a:t>
            </a:r>
            <a:endParaRPr dirty="0"/>
          </a:p>
        </p:txBody>
      </p:sp>
      <p:sp>
        <p:nvSpPr>
          <p:cNvPr id="207" name="Google Shape;207;p33"/>
          <p:cNvSpPr txBox="1"/>
          <p:nvPr/>
        </p:nvSpPr>
        <p:spPr>
          <a:xfrm>
            <a:off x="755575" y="4226300"/>
            <a:ext cx="3516075"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AU" sz="1400" b="0" i="0" u="none" strike="noStrike" cap="none">
                <a:solidFill>
                  <a:srgbClr val="C0504D"/>
                </a:solidFill>
                <a:latin typeface="Roboto"/>
                <a:ea typeface="Roboto"/>
                <a:cs typeface="Roboto"/>
                <a:sym typeface="Roboto"/>
              </a:rPr>
              <a:t>DUE DATE: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Personal</a:t>
            </a:r>
            <a:r>
              <a:rPr lang="en-AU" sz="3000">
                <a:solidFill>
                  <a:srgbClr val="8CB3E3"/>
                </a:solidFill>
                <a:latin typeface="Roboto"/>
                <a:ea typeface="Roboto"/>
                <a:cs typeface="Roboto"/>
                <a:sym typeface="Roboto"/>
              </a:rPr>
              <a:t> vs Team</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soft skills that have a team focus and ones that have a personal focus.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make 2 lists.  </a:t>
            </a:r>
          </a:p>
          <a:p>
            <a:pPr marL="171450" indent="-171450">
              <a:spcBef>
                <a:spcPts val="0"/>
              </a:spcBef>
              <a:buSzPct val="100000"/>
            </a:pPr>
            <a:r>
              <a:rPr lang="en-US" sz="900">
                <a:solidFill>
                  <a:srgbClr val="B7B7B7"/>
                </a:solidFill>
                <a:latin typeface="Roboto"/>
                <a:ea typeface="Roboto"/>
                <a:cs typeface="Roboto"/>
                <a:sym typeface="Roboto"/>
              </a:rPr>
              <a:t>One list of soft skills that are largely personal </a:t>
            </a:r>
          </a:p>
          <a:p>
            <a:pPr marL="171450" indent="-171450">
              <a:spcBef>
                <a:spcPts val="0"/>
              </a:spcBef>
              <a:buSzPct val="100000"/>
            </a:pPr>
            <a:r>
              <a:rPr lang="en-US" sz="900">
                <a:solidFill>
                  <a:srgbClr val="B7B7B7"/>
                </a:solidFill>
                <a:latin typeface="Roboto"/>
                <a:ea typeface="Roboto"/>
                <a:cs typeface="Roboto"/>
                <a:sym typeface="Roboto"/>
              </a:rPr>
              <a:t>One list of soft skills focused around teams in a workplace context.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041946474"/>
              </p:ext>
            </p:extLst>
          </p:nvPr>
        </p:nvGraphicFramePr>
        <p:xfrm>
          <a:off x="454724" y="1872660"/>
          <a:ext cx="7818076" cy="2501097"/>
        </p:xfrm>
        <a:graphic>
          <a:graphicData uri="http://schemas.openxmlformats.org/drawingml/2006/table">
            <a:tbl>
              <a:tblPr>
                <a:noFill/>
                <a:tableStyleId>{2DE40A0A-F175-4DEE-BA99-264EB937CA04}</a:tableStyleId>
              </a:tblPr>
              <a:tblGrid>
                <a:gridCol w="3901276">
                  <a:extLst>
                    <a:ext uri="{9D8B030D-6E8A-4147-A177-3AD203B41FA5}">
                      <a16:colId xmlns:a16="http://schemas.microsoft.com/office/drawing/2014/main" val="20000"/>
                    </a:ext>
                  </a:extLst>
                </a:gridCol>
                <a:gridCol w="3916800">
                  <a:extLst>
                    <a:ext uri="{9D8B030D-6E8A-4147-A177-3AD203B41FA5}">
                      <a16:colId xmlns:a16="http://schemas.microsoft.com/office/drawing/2014/main" val="3527566179"/>
                    </a:ext>
                  </a:extLst>
                </a:gridCol>
              </a:tblGrid>
              <a:tr h="402540">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Personal focus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Team focus</a:t>
                      </a: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95248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 - work ethic</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Self confidence</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Flexibility</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Organisation</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Emotional Awareness</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Initiative</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Time Management</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Innovative</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err="1">
                          <a:solidFill>
                            <a:srgbClr val="92D050"/>
                          </a:solidFill>
                          <a:latin typeface="Roboto"/>
                          <a:ea typeface="Roboto"/>
                          <a:cs typeface="Roboto"/>
                          <a:sym typeface="Roboto"/>
                        </a:rPr>
                        <a:t>Accountabliity</a:t>
                      </a:r>
                      <a:endParaRPr lang="en-AU" sz="900" i="0" u="none" strike="noStrike" cap="none" dirty="0">
                        <a:solidFill>
                          <a:srgbClr val="92D050"/>
                        </a:solidFill>
                        <a:latin typeface="Roboto"/>
                        <a:ea typeface="Roboto"/>
                        <a:cs typeface="Roboto"/>
                        <a:sym typeface="Roboto"/>
                      </a:endParaRP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Stress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Communication</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Positive attitude</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Leadership</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Teamwork</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Decision making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8" name="Graphic 7" descr="Stopwatch">
            <a:extLst>
              <a:ext uri="{FF2B5EF4-FFF2-40B4-BE49-F238E27FC236}">
                <a16:creationId xmlns:a16="http://schemas.microsoft.com/office/drawing/2014/main" id="{AF6F1BC7-B9D9-4511-941F-EBF776129F4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3195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Identify</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4964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a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soft skills listed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86402E3B-48D9-4662-8379-B79E4AE8C531}"/>
              </a:ext>
            </a:extLst>
          </p:cNvPr>
          <p:cNvGraphicFramePr/>
          <p:nvPr>
            <p:extLst>
              <p:ext uri="{D42A27DB-BD31-4B8C-83A1-F6EECF244321}">
                <p14:modId xmlns:p14="http://schemas.microsoft.com/office/powerpoint/2010/main" val="1002029412"/>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 </a:t>
                      </a:r>
                      <a:r>
                        <a:rPr lang="en-AU" sz="900" i="0" u="none" strike="noStrike" cap="none" dirty="0" err="1">
                          <a:solidFill>
                            <a:srgbClr val="92D050"/>
                          </a:solidFill>
                          <a:latin typeface="Roboto"/>
                          <a:ea typeface="Roboto"/>
                          <a:cs typeface="Roboto"/>
                          <a:sym typeface="Roboto"/>
                        </a:rPr>
                        <a:t>Communicationn</a:t>
                      </a:r>
                      <a:r>
                        <a:rPr lang="en-AU" sz="900" i="0" u="none" strike="noStrike" cap="none" dirty="0">
                          <a:solidFill>
                            <a:srgbClr val="92D050"/>
                          </a:solidFill>
                          <a:latin typeface="Roboto"/>
                          <a:ea typeface="Roboto"/>
                          <a:cs typeface="Roboto"/>
                          <a:sym typeface="Roboto"/>
                        </a:rPr>
                        <a:t> skills, teamwork, motivation, responsible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 Organised, Time managing, multi task, stress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9AB41DAA-E59C-754C-A252-4CB67E9B839D}"/>
              </a:ext>
            </a:extLst>
          </p:cNvPr>
          <p:cNvPicPr>
            <a:picLocks noChangeAspect="1"/>
          </p:cNvPicPr>
          <p:nvPr/>
        </p:nvPicPr>
        <p:blipFill>
          <a:blip r:embed="rId8"/>
          <a:stretch>
            <a:fillRect/>
          </a:stretch>
        </p:blipFill>
        <p:spPr>
          <a:xfrm>
            <a:off x="454725" y="2677886"/>
            <a:ext cx="3733554" cy="2458789"/>
          </a:xfrm>
          <a:prstGeom prst="rect">
            <a:avLst/>
          </a:prstGeom>
        </p:spPr>
      </p:pic>
      <p:pic>
        <p:nvPicPr>
          <p:cNvPr id="6" name="Picture 5">
            <a:extLst>
              <a:ext uri="{FF2B5EF4-FFF2-40B4-BE49-F238E27FC236}">
                <a16:creationId xmlns:a16="http://schemas.microsoft.com/office/drawing/2014/main" id="{AC2D0543-03CB-8D43-9795-6440AF717510}"/>
              </a:ext>
            </a:extLst>
          </p:cNvPr>
          <p:cNvPicPr>
            <a:picLocks noChangeAspect="1"/>
          </p:cNvPicPr>
          <p:nvPr/>
        </p:nvPicPr>
        <p:blipFill>
          <a:blip r:embed="rId9"/>
          <a:stretch>
            <a:fillRect/>
          </a:stretch>
        </p:blipFill>
        <p:spPr>
          <a:xfrm>
            <a:off x="4752820" y="2677886"/>
            <a:ext cx="3261627" cy="2465614"/>
          </a:xfrm>
          <a:prstGeom prst="rect">
            <a:avLst/>
          </a:prstGeom>
        </p:spPr>
      </p:pic>
    </p:spTree>
    <p:extLst>
      <p:ext uri="{BB962C8B-B14F-4D97-AF65-F5344CB8AC3E}">
        <p14:creationId xmlns:p14="http://schemas.microsoft.com/office/powerpoint/2010/main" val="32504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Hero </a:t>
            </a:r>
            <a:r>
              <a:rPr lang="en-AU" dirty="0" err="1">
                <a:latin typeface="Roboto"/>
                <a:ea typeface="Roboto"/>
                <a:cs typeface="Roboto"/>
                <a:sym typeface="Roboto"/>
              </a:rPr>
              <a:t>Reference|</a:t>
            </a:r>
            <a:r>
              <a:rPr lang="en-AU" sz="3000" dirty="0" err="1">
                <a:solidFill>
                  <a:srgbClr val="8CB3E3"/>
                </a:solidFill>
                <a:latin typeface="Roboto"/>
                <a:ea typeface="Roboto"/>
                <a:cs typeface="Roboto"/>
                <a:sym typeface="Roboto"/>
              </a:rPr>
              <a:t>Cool</a:t>
            </a:r>
            <a:r>
              <a:rPr lang="en-AU" sz="3000" dirty="0">
                <a:solidFill>
                  <a:srgbClr val="8CB3E3"/>
                </a:solidFill>
                <a:latin typeface="Roboto"/>
                <a:ea typeface="Roboto"/>
                <a:cs typeface="Roboto"/>
                <a:sym typeface="Roboto"/>
              </a:rPr>
              <a:t> people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40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professionals currently working in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2 professionals who's work you find inspirational.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Post a link to their portfolio or examples of their work and explain what inspires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605401396"/>
              </p:ext>
            </p:extLst>
          </p:nvPr>
        </p:nvGraphicFramePr>
        <p:xfrm>
          <a:off x="558563" y="2002257"/>
          <a:ext cx="8026874" cy="248403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2023200">
                  <a:extLst>
                    <a:ext uri="{9D8B030D-6E8A-4147-A177-3AD203B41FA5}">
                      <a16:colId xmlns:a16="http://schemas.microsoft.com/office/drawing/2014/main" val="20000"/>
                    </a:ext>
                  </a:extLst>
                </a:gridCol>
                <a:gridCol w="2332800">
                  <a:extLst>
                    <a:ext uri="{9D8B030D-6E8A-4147-A177-3AD203B41FA5}">
                      <a16:colId xmlns:a16="http://schemas.microsoft.com/office/drawing/2014/main" val="750449114"/>
                    </a:ext>
                  </a:extLst>
                </a:gridCol>
                <a:gridCol w="18935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Link to work examples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are you inspired?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Photography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Alex </a:t>
                      </a:r>
                      <a:r>
                        <a:rPr lang="en-AU" sz="900" i="0" u="none" strike="noStrike" cap="none" dirty="0" err="1">
                          <a:solidFill>
                            <a:srgbClr val="92D050"/>
                          </a:solidFill>
                          <a:latin typeface="Roboto"/>
                          <a:ea typeface="Roboto"/>
                          <a:cs typeface="Roboto"/>
                          <a:sym typeface="Roboto"/>
                        </a:rPr>
                        <a:t>Stemp</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a:t>
                      </a:r>
                      <a:r>
                        <a:rPr lang="en-AU" sz="900" i="0" u="none" strike="noStrike" cap="none" dirty="0" err="1">
                          <a:solidFill>
                            <a:srgbClr val="92D050"/>
                          </a:solidFill>
                          <a:latin typeface="Roboto"/>
                          <a:ea typeface="Roboto"/>
                          <a:cs typeface="Roboto"/>
                          <a:sym typeface="Roboto"/>
                        </a:rPr>
                        <a:t>www.google.com</a:t>
                      </a:r>
                      <a:r>
                        <a:rPr lang="en-AU" sz="900" i="0" u="none" strike="noStrike" cap="none" dirty="0">
                          <a:solidFill>
                            <a:srgbClr val="92D050"/>
                          </a:solidFill>
                          <a:latin typeface="Roboto"/>
                          <a:ea typeface="Roboto"/>
                          <a:cs typeface="Roboto"/>
                          <a:sym typeface="Roboto"/>
                        </a:rPr>
                        <a:t>/</a:t>
                      </a:r>
                      <a:r>
                        <a:rPr lang="en-AU" sz="900" i="0" u="none" strike="noStrike" cap="none" dirty="0" err="1">
                          <a:solidFill>
                            <a:srgbClr val="92D050"/>
                          </a:solidFill>
                          <a:latin typeface="Roboto"/>
                          <a:ea typeface="Roboto"/>
                          <a:cs typeface="Roboto"/>
                          <a:sym typeface="Roboto"/>
                        </a:rPr>
                        <a:t>search?safe</a:t>
                      </a:r>
                      <a:r>
                        <a:rPr lang="en-AU" sz="900" i="0" u="none" strike="noStrike" cap="none" dirty="0">
                          <a:solidFill>
                            <a:srgbClr val="92D050"/>
                          </a:solidFill>
                          <a:latin typeface="Roboto"/>
                          <a:ea typeface="Roboto"/>
                          <a:cs typeface="Roboto"/>
                          <a:sym typeface="Roboto"/>
                        </a:rPr>
                        <a:t>=</a:t>
                      </a:r>
                      <a:r>
                        <a:rPr lang="en-AU" sz="900" i="0" u="none" strike="noStrike" cap="none" dirty="0" err="1">
                          <a:solidFill>
                            <a:srgbClr val="92D050"/>
                          </a:solidFill>
                          <a:latin typeface="Roboto"/>
                          <a:ea typeface="Roboto"/>
                          <a:cs typeface="Roboto"/>
                          <a:sym typeface="Roboto"/>
                        </a:rPr>
                        <a:t>strict&amp;sxsrf</a:t>
                      </a:r>
                      <a:r>
                        <a:rPr lang="en-AU" sz="900" i="0" u="none" strike="noStrike" cap="none" dirty="0">
                          <a:solidFill>
                            <a:srgbClr val="92D050"/>
                          </a:solidFill>
                          <a:latin typeface="Roboto"/>
                          <a:ea typeface="Roboto"/>
                          <a:cs typeface="Roboto"/>
                          <a:sym typeface="Roboto"/>
                        </a:rPr>
                        <a:t>=ALeKk00gbRxHH4DGVMOt9yYqXhgMjaHiPg:1618223334892&amp;source=</a:t>
                      </a:r>
                      <a:r>
                        <a:rPr lang="en-AU" sz="900" i="0" u="none" strike="noStrike" cap="none" dirty="0" err="1">
                          <a:solidFill>
                            <a:srgbClr val="92D050"/>
                          </a:solidFill>
                          <a:latin typeface="Roboto"/>
                          <a:ea typeface="Roboto"/>
                          <a:cs typeface="Roboto"/>
                          <a:sym typeface="Roboto"/>
                        </a:rPr>
                        <a:t>univ&amp;tbm</a:t>
                      </a:r>
                      <a:r>
                        <a:rPr lang="en-AU" sz="900" i="0" u="none" strike="noStrike" cap="none" dirty="0">
                          <a:solidFill>
                            <a:srgbClr val="92D050"/>
                          </a:solidFill>
                          <a:latin typeface="Roboto"/>
                          <a:ea typeface="Roboto"/>
                          <a:cs typeface="Roboto"/>
                          <a:sym typeface="Roboto"/>
                        </a:rPr>
                        <a:t>=</a:t>
                      </a:r>
                      <a:r>
                        <a:rPr lang="en-AU" sz="900" i="0" u="none" strike="noStrike" cap="none" dirty="0" err="1">
                          <a:solidFill>
                            <a:srgbClr val="92D050"/>
                          </a:solidFill>
                          <a:latin typeface="Roboto"/>
                          <a:ea typeface="Roboto"/>
                          <a:cs typeface="Roboto"/>
                          <a:sym typeface="Roboto"/>
                        </a:rPr>
                        <a:t>isch&amp;q</a:t>
                      </a:r>
                      <a:r>
                        <a:rPr lang="en-AU" sz="900" i="0" u="none" strike="noStrike" cap="none" dirty="0">
                          <a:solidFill>
                            <a:srgbClr val="92D050"/>
                          </a:solidFill>
                          <a:latin typeface="Roboto"/>
                          <a:ea typeface="Roboto"/>
                          <a:cs typeface="Roboto"/>
                          <a:sym typeface="Roboto"/>
                        </a:rPr>
                        <a:t>=</a:t>
                      </a:r>
                      <a:r>
                        <a:rPr lang="en-AU" sz="900" i="0" u="none" strike="noStrike" cap="none" dirty="0" err="1">
                          <a:solidFill>
                            <a:srgbClr val="92D050"/>
                          </a:solidFill>
                          <a:latin typeface="Roboto"/>
                          <a:ea typeface="Roboto"/>
                          <a:cs typeface="Roboto"/>
                          <a:sym typeface="Roboto"/>
                        </a:rPr>
                        <a:t>alex+stemp+work&amp;sa</a:t>
                      </a:r>
                      <a:r>
                        <a:rPr lang="en-AU" sz="900" i="0" u="none" strike="noStrike" cap="none" dirty="0">
                          <a:solidFill>
                            <a:srgbClr val="92D050"/>
                          </a:solidFill>
                          <a:latin typeface="Roboto"/>
                          <a:ea typeface="Roboto"/>
                          <a:cs typeface="Roboto"/>
                          <a:sym typeface="Roboto"/>
                        </a:rPr>
                        <a:t>=</a:t>
                      </a:r>
                      <a:r>
                        <a:rPr lang="en-AU" sz="900" i="0" u="none" strike="noStrike" cap="none" dirty="0" err="1">
                          <a:solidFill>
                            <a:srgbClr val="92D050"/>
                          </a:solidFill>
                          <a:latin typeface="Roboto"/>
                          <a:ea typeface="Roboto"/>
                          <a:cs typeface="Roboto"/>
                          <a:sym typeface="Roboto"/>
                        </a:rPr>
                        <a:t>X&amp;ved</a:t>
                      </a:r>
                      <a:r>
                        <a:rPr lang="en-AU" sz="900" i="0" u="none" strike="noStrike" cap="none" dirty="0">
                          <a:solidFill>
                            <a:srgbClr val="92D050"/>
                          </a:solidFill>
                          <a:latin typeface="Roboto"/>
                          <a:ea typeface="Roboto"/>
                          <a:cs typeface="Roboto"/>
                          <a:sym typeface="Roboto"/>
                        </a:rPr>
                        <a:t>=2ahUKEwjjjKzYv_jvAhWTX3wKHUloAO0Q7Al6BAgFEAs&amp;biw=1601&amp;bih=740&amp;dpr=2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Helps people to recognise that beauty can be found in anyone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Football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Frank Ribery</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a:t>
                      </a:r>
                      <a:r>
                        <a:rPr lang="en-AU" sz="900" i="0" u="none" strike="noStrike" cap="none" dirty="0" err="1">
                          <a:solidFill>
                            <a:srgbClr val="92D050"/>
                          </a:solidFill>
                          <a:latin typeface="Roboto"/>
                          <a:ea typeface="Roboto"/>
                          <a:cs typeface="Roboto"/>
                          <a:sym typeface="Roboto"/>
                        </a:rPr>
                        <a:t>en.wikipedia.org</a:t>
                      </a:r>
                      <a:r>
                        <a:rPr lang="en-AU" sz="900" i="0" u="none" strike="noStrike" cap="none" dirty="0">
                          <a:solidFill>
                            <a:srgbClr val="92D050"/>
                          </a:solidFill>
                          <a:latin typeface="Roboto"/>
                          <a:ea typeface="Roboto"/>
                          <a:cs typeface="Roboto"/>
                          <a:sym typeface="Roboto"/>
                        </a:rPr>
                        <a:t>/wiki/Franck_Rib%C3%A9ry</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Despite a tragic car accident when he was young and being seriously bullied he fought against the odds to become successful and known world wide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3" name="Graphic 2" descr="In love face with solid fill">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3C36B7EE-E4AA-493B-B4B1-0FA74DCFEF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79869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Pro</a:t>
            </a:r>
            <a:r>
              <a:rPr lang="en-AU" sz="3000">
                <a:solidFill>
                  <a:srgbClr val="8CB3E3"/>
                </a:solidFill>
                <a:latin typeface="Roboto"/>
                <a:ea typeface="Roboto"/>
                <a:cs typeface="Roboto"/>
                <a:sym typeface="Roboto"/>
              </a:rPr>
              <a:t> Skills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40199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skills do your chosen pros have?  What </a:t>
            </a:r>
            <a:r>
              <a:rPr lang="en-US" sz="900" dirty="0" err="1">
                <a:solidFill>
                  <a:srgbClr val="B7B7B7"/>
                </a:solidFill>
                <a:latin typeface="Roboto"/>
                <a:ea typeface="Roboto"/>
                <a:cs typeface="Roboto"/>
                <a:sym typeface="Roboto"/>
              </a:rPr>
              <a:t>softskills</a:t>
            </a:r>
            <a:r>
              <a:rPr lang="en-US" sz="900" dirty="0">
                <a:solidFill>
                  <a:srgbClr val="B7B7B7"/>
                </a:solidFill>
                <a:latin typeface="Roboto"/>
                <a:ea typeface="Roboto"/>
                <a:cs typeface="Roboto"/>
                <a:sym typeface="Roboto"/>
              </a:rPr>
              <a:t> do you think they might need to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software do they use?  If you don’t know the software, they use what software do you expect they use?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job roles do they have?  What job roles could they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 write a short description of the skills these people have and the software they use.  Also describe you job title they actually hold or what job title you think they could hold.</a:t>
            </a:r>
          </a:p>
        </p:txBody>
      </p:sp>
      <p:pic>
        <p:nvPicPr>
          <p:cNvPr id="9" name="Graphic 8" descr="In love face with solid fill">
            <a:extLst>
              <a:ext uri="{FF2B5EF4-FFF2-40B4-BE49-F238E27FC236}">
                <a16:creationId xmlns:a16="http://schemas.microsoft.com/office/drawing/2014/main" id="{5137BE51-9659-4DB9-868F-9C917CB10E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10" name="Google Shape;293;p44">
            <a:extLst>
              <a:ext uri="{FF2B5EF4-FFF2-40B4-BE49-F238E27FC236}">
                <a16:creationId xmlns:a16="http://schemas.microsoft.com/office/drawing/2014/main" id="{C9429224-7020-43CB-90F7-406460BCF8B2}"/>
              </a:ext>
            </a:extLst>
          </p:cNvPr>
          <p:cNvGraphicFramePr/>
          <p:nvPr>
            <p:extLst>
              <p:ext uri="{D42A27DB-BD31-4B8C-83A1-F6EECF244321}">
                <p14:modId xmlns:p14="http://schemas.microsoft.com/office/powerpoint/2010/main" val="2265802175"/>
              </p:ext>
            </p:extLst>
          </p:nvPr>
        </p:nvGraphicFramePr>
        <p:xfrm>
          <a:off x="454725" y="2571750"/>
          <a:ext cx="7875675" cy="1813470"/>
        </p:xfrm>
        <a:graphic>
          <a:graphicData uri="http://schemas.openxmlformats.org/drawingml/2006/table">
            <a:tbl>
              <a:tblPr>
                <a:noFill/>
                <a:tableStyleId>{2DE40A0A-F175-4DEE-BA99-264EB937CA04}</a:tableStyleId>
              </a:tblPr>
              <a:tblGrid>
                <a:gridCol w="1153358">
                  <a:extLst>
                    <a:ext uri="{9D8B030D-6E8A-4147-A177-3AD203B41FA5}">
                      <a16:colId xmlns:a16="http://schemas.microsoft.com/office/drawing/2014/main" val="3179543082"/>
                    </a:ext>
                  </a:extLst>
                </a:gridCol>
                <a:gridCol w="1994338">
                  <a:extLst>
                    <a:ext uri="{9D8B030D-6E8A-4147-A177-3AD203B41FA5}">
                      <a16:colId xmlns:a16="http://schemas.microsoft.com/office/drawing/2014/main" val="20000"/>
                    </a:ext>
                  </a:extLst>
                </a:gridCol>
                <a:gridCol w="2175641">
                  <a:extLst>
                    <a:ext uri="{9D8B030D-6E8A-4147-A177-3AD203B41FA5}">
                      <a16:colId xmlns:a16="http://schemas.microsoft.com/office/drawing/2014/main" val="1320983310"/>
                    </a:ext>
                  </a:extLst>
                </a:gridCol>
                <a:gridCol w="2552338">
                  <a:extLst>
                    <a:ext uri="{9D8B030D-6E8A-4147-A177-3AD203B41FA5}">
                      <a16:colId xmlns:a16="http://schemas.microsoft.com/office/drawing/2014/main" val="1781630341"/>
                    </a:ext>
                  </a:extLst>
                </a:gridCol>
              </a:tblGrid>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Roboto"/>
                          <a:sym typeface="Roboto"/>
                        </a:rPr>
                        <a:t>Tech skills and soft skill set</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Software knowledge</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Actual or Possible Job title.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Alex </a:t>
                      </a:r>
                      <a:r>
                        <a:rPr lang="en-AU" sz="900" b="0" i="0" u="none" strike="noStrike" cap="none" dirty="0" err="1">
                          <a:solidFill>
                            <a:srgbClr val="9E9E9E"/>
                          </a:solidFill>
                          <a:latin typeface="Roboto"/>
                          <a:ea typeface="Roboto"/>
                          <a:cs typeface="Roboto"/>
                          <a:sym typeface="Roboto"/>
                        </a:rPr>
                        <a:t>Stemp</a:t>
                      </a:r>
                      <a:endParaRPr lang="en-AU" sz="900" b="0" i="0" u="none" strike="noStrike" cap="none" dirty="0">
                        <a:solidFill>
                          <a:srgbClr val="9E9E9E"/>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Communication skills to talk to public to ask for a photo shoot, patience, photography skills, attitude.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Photography, cameras, transferring applications and photos, social media influencing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Photographer</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Frank Ribery</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Dedication, time management, discipline, communication skills, attitude.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Social media</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Athlete </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7674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List 2 pieces of software you think are really cool.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explain what the software actually does.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Explain what about the software interests you?</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rowser window">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E80091F0-C67E-49A2-A4A9-70B5D3E1A22B}"/>
              </a:ext>
            </a:extLst>
          </p:cNvPr>
          <p:cNvGraphicFramePr/>
          <p:nvPr>
            <p:extLst>
              <p:ext uri="{D42A27DB-BD31-4B8C-83A1-F6EECF244321}">
                <p14:modId xmlns:p14="http://schemas.microsoft.com/office/powerpoint/2010/main" val="1639957358"/>
              </p:ext>
            </p:extLst>
          </p:nvPr>
        </p:nvGraphicFramePr>
        <p:xfrm>
          <a:off x="454725" y="2016003"/>
          <a:ext cx="8026874" cy="138675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1857600">
                  <a:extLst>
                    <a:ext uri="{9D8B030D-6E8A-4147-A177-3AD203B41FA5}">
                      <a16:colId xmlns:a16="http://schemas.microsoft.com/office/drawing/2014/main" val="20000"/>
                    </a:ext>
                  </a:extLst>
                </a:gridCol>
                <a:gridCol w="1908000">
                  <a:extLst>
                    <a:ext uri="{9D8B030D-6E8A-4147-A177-3AD203B41FA5}">
                      <a16:colId xmlns:a16="http://schemas.microsoft.com/office/drawing/2014/main" val="750449114"/>
                    </a:ext>
                  </a:extLst>
                </a:gridCol>
                <a:gridCol w="24839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software tools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does it do?</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does it interest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Creates a platform for coding of different languages.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Because it aids in the advancement of learning new skills regarding coding.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27529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Unity 3D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Allows you to create your own game either following tutorials or following your imagination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Because it comes across as a simple way for beginners to learn how to code and provides a foundation of game developing.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B5683781-9584-4689-94A6-BF81CC0443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1582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r>
              <a:rPr lang="en-AU" sz="3000">
                <a:solidFill>
                  <a:srgbClr val="8CB3E3"/>
                </a:solidFill>
                <a:latin typeface="Roboto"/>
                <a:ea typeface="Roboto"/>
                <a:cs typeface="Roboto"/>
                <a:sym typeface="Roboto"/>
              </a:rPr>
              <a:t> developers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26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Who develops the software?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provide support to the user base?  For example do they post tutorials on their website?  Do they have forums for discussions?  Does the developer post videos on YouTube?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have some type of active social media? </a:t>
            </a: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11" name="Google Shape;293;p44">
            <a:extLst>
              <a:ext uri="{FF2B5EF4-FFF2-40B4-BE49-F238E27FC236}">
                <a16:creationId xmlns:a16="http://schemas.microsoft.com/office/drawing/2014/main" id="{694FAF08-B70D-4F1C-94DF-21F383BDEE7A}"/>
              </a:ext>
            </a:extLst>
          </p:cNvPr>
          <p:cNvGraphicFramePr/>
          <p:nvPr>
            <p:extLst>
              <p:ext uri="{D42A27DB-BD31-4B8C-83A1-F6EECF244321}">
                <p14:modId xmlns:p14="http://schemas.microsoft.com/office/powerpoint/2010/main" val="1537212145"/>
              </p:ext>
            </p:extLst>
          </p:nvPr>
        </p:nvGraphicFramePr>
        <p:xfrm>
          <a:off x="454725" y="2304003"/>
          <a:ext cx="8026875" cy="1141793"/>
        </p:xfrm>
        <a:graphic>
          <a:graphicData uri="http://schemas.openxmlformats.org/drawingml/2006/table">
            <a:tbl>
              <a:tblPr>
                <a:noFill/>
                <a:tableStyleId>{2DE40A0A-F175-4DEE-BA99-264EB937CA04}</a:tableStyleId>
              </a:tblPr>
              <a:tblGrid>
                <a:gridCol w="1357258">
                  <a:extLst>
                    <a:ext uri="{9D8B030D-6E8A-4147-A177-3AD203B41FA5}">
                      <a16:colId xmlns:a16="http://schemas.microsoft.com/office/drawing/2014/main" val="3179543082"/>
                    </a:ext>
                  </a:extLst>
                </a:gridCol>
                <a:gridCol w="1099690">
                  <a:extLst>
                    <a:ext uri="{9D8B030D-6E8A-4147-A177-3AD203B41FA5}">
                      <a16:colId xmlns:a16="http://schemas.microsoft.com/office/drawing/2014/main" val="20000"/>
                    </a:ext>
                  </a:extLst>
                </a:gridCol>
                <a:gridCol w="1775999">
                  <a:extLst>
                    <a:ext uri="{9D8B030D-6E8A-4147-A177-3AD203B41FA5}">
                      <a16:colId xmlns:a16="http://schemas.microsoft.com/office/drawing/2014/main" val="750449114"/>
                    </a:ext>
                  </a:extLst>
                </a:gridCol>
                <a:gridCol w="1896964">
                  <a:extLst>
                    <a:ext uri="{9D8B030D-6E8A-4147-A177-3AD203B41FA5}">
                      <a16:colId xmlns:a16="http://schemas.microsoft.com/office/drawing/2014/main" val="4053924109"/>
                    </a:ext>
                  </a:extLst>
                </a:gridCol>
                <a:gridCol w="1896964">
                  <a:extLst>
                    <a:ext uri="{9D8B030D-6E8A-4147-A177-3AD203B41FA5}">
                      <a16:colId xmlns:a16="http://schemas.microsoft.com/office/drawing/2014/main" val="1484632031"/>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software tools </a:t>
                      </a:r>
                      <a:r>
                        <a:rPr lang="en-AU" sz="1000" b="1" i="0" u="none" strike="noStrike" cap="none" err="1">
                          <a:solidFill>
                            <a:schemeClr val="bg1"/>
                          </a:solidFill>
                          <a:latin typeface="Roboto"/>
                          <a:ea typeface="Roboto"/>
                          <a:cs typeface="Roboto"/>
                          <a:sym typeface="Roboto"/>
                        </a:rPr>
                        <a:t>devs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training support is offered?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Are official forums available?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Do they have an active social media presence?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Unity 3D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Tutorials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tutorials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Browser window">
            <a:extLst>
              <a:ext uri="{FF2B5EF4-FFF2-40B4-BE49-F238E27FC236}">
                <a16:creationId xmlns:a16="http://schemas.microsoft.com/office/drawing/2014/main" id="{74B4B2E7-E15E-4A2A-A691-9A5A461121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660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857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3 studio job roles.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3 actual job titles use by professionals and studios.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words give a brief description of what that job role is.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710229893"/>
              </p:ext>
            </p:extLst>
          </p:nvPr>
        </p:nvGraphicFramePr>
        <p:xfrm>
          <a:off x="454725" y="2240161"/>
          <a:ext cx="7731676" cy="4693800"/>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Job Title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Description of job role</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dirty="0">
                          <a:solidFill>
                            <a:schemeClr val="bg1"/>
                          </a:solidFill>
                          <a:latin typeface="Roboto"/>
                          <a:ea typeface="Roboto"/>
                          <a:cs typeface="Roboto"/>
                          <a:sym typeface="Roboto"/>
                        </a:rPr>
                        <a:t>Audio/Engine game developer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1400" b="1" i="0" u="none" strike="noStrike" cap="none" dirty="0">
                          <a:solidFill>
                            <a:srgbClr val="000000"/>
                          </a:solidFill>
                          <a:effectLst/>
                          <a:latin typeface="Arial"/>
                          <a:ea typeface="Arial"/>
                          <a:cs typeface="Arial"/>
                          <a:sym typeface="Arial"/>
                        </a:rPr>
                        <a:t> </a:t>
                      </a:r>
                      <a:r>
                        <a:rPr lang="en-AU" sz="900" b="0" i="0" u="none" strike="noStrike" cap="none" dirty="0">
                          <a:solidFill>
                            <a:schemeClr val="bg1"/>
                          </a:solidFill>
                          <a:effectLst/>
                          <a:latin typeface="Roboto" panose="02000000000000000000" pitchFamily="2" charset="0"/>
                          <a:ea typeface="Roboto" panose="02000000000000000000" pitchFamily="2" charset="0"/>
                          <a:cs typeface="Arial"/>
                          <a:sym typeface="Arial"/>
                        </a:rPr>
                        <a:t>improving and maintaining our adaptive audio engine: FMOD Studio. This is a full time/permanent position based in Melbourne, Australia. In this role, you will develop tools and run-time code that extend creative possibilities for game developers. You will be required to maintain existing functionality, add features, debug faults, and improve the overall stability and performance of the product.</a:t>
                      </a:r>
                      <a:endParaRPr lang="en-AU" sz="900" b="0" i="0" u="none" strike="noStrike" cap="none" dirty="0">
                        <a:solidFill>
                          <a:schemeClr val="bg1"/>
                        </a:solidFill>
                        <a:latin typeface="Roboto" panose="02000000000000000000" pitchFamily="2" charset="0"/>
                        <a:ea typeface="Roboto" panose="02000000000000000000" pitchFamily="2" charset="0"/>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dirty="0">
                          <a:solidFill>
                            <a:schemeClr val="bg1"/>
                          </a:solidFill>
                          <a:latin typeface="Roboto"/>
                          <a:ea typeface="Roboto"/>
                          <a:cs typeface="Roboto"/>
                          <a:sym typeface="Roboto"/>
                        </a:rPr>
                        <a:t>Game developer (senior programmer)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1400" b="0" i="0" u="none" strike="noStrike" cap="none" dirty="0">
                          <a:solidFill>
                            <a:srgbClr val="000000"/>
                          </a:solidFill>
                          <a:effectLst/>
                          <a:latin typeface="Arial"/>
                          <a:ea typeface="Arial"/>
                          <a:cs typeface="Arial"/>
                          <a:sym typeface="Arial"/>
                        </a:rPr>
                        <a:t> </a:t>
                      </a:r>
                      <a:r>
                        <a:rPr lang="en-AU" sz="900" b="0" i="0" u="none" strike="noStrike" cap="none" dirty="0">
                          <a:solidFill>
                            <a:schemeClr val="bg1"/>
                          </a:solidFill>
                          <a:effectLst/>
                          <a:latin typeface="Roboto" panose="02000000000000000000" pitchFamily="2" charset="0"/>
                          <a:ea typeface="Roboto" panose="02000000000000000000" pitchFamily="2" charset="0"/>
                          <a:cs typeface="Arial"/>
                          <a:sym typeface="Arial"/>
                        </a:rPr>
                        <a:t>work on a large IP with successful titles on a multitude of VR platforms including PlayStation, Oculus Quest and more. All candidates are strongly preferred to be able to work on location in Newcastle and must have (or in the process of) permanent residency status. </a:t>
                      </a:r>
                      <a:endParaRPr lang="en-AU" sz="900" dirty="0">
                        <a:solidFill>
                          <a:schemeClr val="bg1"/>
                        </a:solidFill>
                        <a:latin typeface="Roboto" panose="02000000000000000000" pitchFamily="2" charset="0"/>
                        <a:ea typeface="Roboto" panose="02000000000000000000" pitchFamily="2" charset="0"/>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dirty="0">
                          <a:solidFill>
                            <a:schemeClr val="bg1"/>
                          </a:solidFill>
                          <a:latin typeface="Roboto"/>
                          <a:ea typeface="Roboto"/>
                          <a:cs typeface="Roboto"/>
                          <a:sym typeface="Roboto"/>
                        </a:rPr>
                        <a:t>Full stack developer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1000" b="0" i="0" u="none" strike="noStrike" cap="none" dirty="0">
                          <a:solidFill>
                            <a:schemeClr val="bg1"/>
                          </a:solidFill>
                          <a:effectLst/>
                          <a:latin typeface="Roboto" panose="02000000000000000000" pitchFamily="2" charset="0"/>
                          <a:ea typeface="Roboto" panose="02000000000000000000" pitchFamily="2" charset="0"/>
                          <a:cs typeface="Arial"/>
                          <a:sym typeface="Arial"/>
                        </a:rPr>
                        <a:t>This role would suit someone with 1-3 years’ experience, looking for somewhere to support your growth, learn new things and basically master your trade.  They are a company that are utilised around the globe, so you’ll get to see the fruits of your labour </a:t>
                      </a:r>
                      <a:r>
                        <a:rPr lang="en-AU" sz="1000" b="0" i="0" u="none" strike="noStrike" cap="none" dirty="0">
                          <a:solidFill>
                            <a:schemeClr val="tx1"/>
                          </a:solidFill>
                          <a:effectLst/>
                          <a:latin typeface="Roboto" panose="02000000000000000000" pitchFamily="2" charset="0"/>
                          <a:ea typeface="Roboto" panose="02000000000000000000" pitchFamily="2" charset="0"/>
                          <a:cs typeface="Arial"/>
                          <a:sym typeface="Arial"/>
                        </a:rPr>
                        <a:t>being used on a huge scale.</a:t>
                      </a:r>
                    </a:p>
                    <a:p>
                      <a:pPr fontAlgn="base"/>
                      <a:r>
                        <a:rPr lang="en-AU" sz="1000" b="1" i="0" u="none" strike="noStrike" cap="none" dirty="0">
                          <a:solidFill>
                            <a:schemeClr val="tx1"/>
                          </a:solidFill>
                          <a:effectLst/>
                          <a:latin typeface="Roboto" panose="02000000000000000000" pitchFamily="2" charset="0"/>
                          <a:ea typeface="Roboto" panose="02000000000000000000" pitchFamily="2" charset="0"/>
                          <a:cs typeface="Arial"/>
                          <a:sym typeface="Arial"/>
                        </a:rPr>
                        <a:t>Key Skills</a:t>
                      </a:r>
                      <a:endParaRPr lang="en-AU" sz="1000" b="0" i="0" u="none" strike="noStrike" cap="none" dirty="0">
                        <a:solidFill>
                          <a:schemeClr val="tx1"/>
                        </a:solidFill>
                        <a:effectLst/>
                        <a:latin typeface="Roboto" panose="02000000000000000000" pitchFamily="2" charset="0"/>
                        <a:ea typeface="Roboto" panose="02000000000000000000" pitchFamily="2" charset="0"/>
                        <a:cs typeface="Arial"/>
                        <a:sym typeface="Arial"/>
                      </a:endParaRPr>
                    </a:p>
                    <a:p>
                      <a:pPr fontAlgn="base"/>
                      <a:r>
                        <a:rPr lang="en-AU" sz="1000" b="0" i="0" u="none" strike="noStrike" cap="none" dirty="0">
                          <a:solidFill>
                            <a:schemeClr val="tx1"/>
                          </a:solidFill>
                          <a:effectLst/>
                          <a:latin typeface="Roboto" panose="02000000000000000000" pitchFamily="2" charset="0"/>
                          <a:ea typeface="Roboto" panose="02000000000000000000" pitchFamily="2" charset="0"/>
                          <a:cs typeface="Arial"/>
                          <a:sym typeface="Arial"/>
                        </a:rPr>
                        <a:t>Web development using .NET or .NET Core.</a:t>
                      </a:r>
                    </a:p>
                    <a:p>
                      <a:pPr fontAlgn="base"/>
                      <a:r>
                        <a:rPr lang="en-AU" sz="1000" b="0" i="0" u="none" strike="noStrike" cap="none" dirty="0">
                          <a:solidFill>
                            <a:schemeClr val="tx1"/>
                          </a:solidFill>
                          <a:effectLst/>
                          <a:latin typeface="Roboto" panose="02000000000000000000" pitchFamily="2" charset="0"/>
                          <a:ea typeface="Roboto" panose="02000000000000000000" pitchFamily="2" charset="0"/>
                          <a:cs typeface="Arial"/>
                          <a:sym typeface="Arial"/>
                        </a:rPr>
                        <a:t>Experience with Azure or AWS</a:t>
                      </a:r>
                    </a:p>
                    <a:p>
                      <a:pPr fontAlgn="base"/>
                      <a:r>
                        <a:rPr lang="en-AU" sz="1000" b="0" i="0" u="none" strike="noStrike" cap="none" dirty="0">
                          <a:solidFill>
                            <a:schemeClr val="tx1"/>
                          </a:solidFill>
                          <a:effectLst/>
                          <a:latin typeface="Roboto" panose="02000000000000000000" pitchFamily="2" charset="0"/>
                          <a:ea typeface="Roboto" panose="02000000000000000000" pitchFamily="2" charset="0"/>
                          <a:cs typeface="Arial"/>
                          <a:sym typeface="Arial"/>
                        </a:rPr>
                        <a:t>A great understanding of object orientated design, including C#, Java, Golang or Python</a:t>
                      </a:r>
                    </a:p>
                    <a:p>
                      <a:pPr fontAlgn="base"/>
                      <a:r>
                        <a:rPr lang="en-AU" sz="1000" b="0" i="0" u="none" strike="noStrike" cap="none" dirty="0">
                          <a:solidFill>
                            <a:schemeClr val="tx1"/>
                          </a:solidFill>
                          <a:effectLst/>
                          <a:latin typeface="Roboto" panose="02000000000000000000" pitchFamily="2" charset="0"/>
                          <a:ea typeface="Roboto" panose="02000000000000000000" pitchFamily="2" charset="0"/>
                          <a:cs typeface="Arial"/>
                          <a:sym typeface="Arial"/>
                        </a:rPr>
                        <a:t>Front end development experience using either Vue, Angular or React</a:t>
                      </a:r>
                    </a:p>
                    <a:p>
                      <a:pPr fontAlgn="base"/>
                      <a:r>
                        <a:rPr lang="en-AU" sz="1000" b="0" i="0" u="none" strike="noStrike" cap="none" dirty="0">
                          <a:solidFill>
                            <a:schemeClr val="tx1"/>
                          </a:solidFill>
                          <a:effectLst/>
                          <a:latin typeface="Roboto" panose="02000000000000000000" pitchFamily="2" charset="0"/>
                          <a:ea typeface="Roboto" panose="02000000000000000000" pitchFamily="2" charset="0"/>
                          <a:cs typeface="Arial"/>
                          <a:sym typeface="Arial"/>
                        </a:rPr>
                        <a:t>REST API experience</a:t>
                      </a:r>
                    </a:p>
                    <a:p>
                      <a:pPr fontAlgn="base"/>
                      <a:r>
                        <a:rPr lang="en-AU" sz="1000" b="0" i="0" u="none" strike="noStrike" cap="none" dirty="0">
                          <a:solidFill>
                            <a:schemeClr val="tx1"/>
                          </a:solidFill>
                          <a:effectLst/>
                          <a:latin typeface="Roboto" panose="02000000000000000000" pitchFamily="2" charset="0"/>
                          <a:ea typeface="Roboto" panose="02000000000000000000" pitchFamily="2" charset="0"/>
                          <a:cs typeface="Arial"/>
                          <a:sym typeface="Arial"/>
                        </a:rPr>
                        <a:t>HTML, CSS, SASS experience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1000" dirty="0">
                        <a:solidFill>
                          <a:schemeClr val="bg1"/>
                        </a:solidFill>
                        <a:latin typeface="Roboto" panose="02000000000000000000" pitchFamily="2" charset="0"/>
                        <a:ea typeface="Roboto" panose="02000000000000000000" pitchFamily="2" charset="0"/>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34246841"/>
                  </a:ext>
                </a:extLst>
              </a:tr>
            </a:tbl>
          </a:graphicData>
        </a:graphic>
      </p:graphicFrame>
      <p:pic>
        <p:nvPicPr>
          <p:cNvPr id="3" name="Graphic 2" descr="Artist">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582F763D-8E54-4DB9-A650-9A52306B4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2885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428328490"/>
              </p:ext>
            </p:extLst>
          </p:nvPr>
        </p:nvGraphicFramePr>
        <p:xfrm>
          <a:off x="454725" y="1722882"/>
          <a:ext cx="7781326" cy="3057890"/>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40463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53746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971811">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https://www.seek.com.au/job/52045598?type=promoted#searchRequestToken=f3921755-f30d-48a8-9d41-ab7c243de65d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https://www.seek.com.au/job/52164751?type=standard#searchRequestToken=f3921755-f30d-48a8-9d41-ab7c243de65d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66283797"/>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763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Find 2 job advertisements you'd be interested in, each from a different source.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Highlight the source and paste a screen shot of each job advertisement below.</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Also post a link to the source of the job adverts</a:t>
            </a:r>
          </a:p>
        </p:txBody>
      </p:sp>
      <p:pic>
        <p:nvPicPr>
          <p:cNvPr id="7" name="Graphic 6" descr="Artist">
            <a:extLst>
              <a:ext uri="{FF2B5EF4-FFF2-40B4-BE49-F238E27FC236}">
                <a16:creationId xmlns:a16="http://schemas.microsoft.com/office/drawing/2014/main" id="{EC3E1035-3C97-4914-A545-4FF2465B69C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4" name="Picture 3">
            <a:extLst>
              <a:ext uri="{FF2B5EF4-FFF2-40B4-BE49-F238E27FC236}">
                <a16:creationId xmlns:a16="http://schemas.microsoft.com/office/drawing/2014/main" id="{B6E2F538-13E1-413D-A2EF-AB9ED2B5ACD2}"/>
              </a:ext>
            </a:extLst>
          </p:cNvPr>
          <p:cNvPicPr>
            <a:picLocks noChangeAspect="1"/>
          </p:cNvPicPr>
          <p:nvPr/>
        </p:nvPicPr>
        <p:blipFill>
          <a:blip r:embed="rId5"/>
          <a:stretch>
            <a:fillRect/>
          </a:stretch>
        </p:blipFill>
        <p:spPr>
          <a:xfrm>
            <a:off x="454724" y="2288691"/>
            <a:ext cx="3825175" cy="1540359"/>
          </a:xfrm>
          <a:prstGeom prst="rect">
            <a:avLst/>
          </a:prstGeom>
        </p:spPr>
      </p:pic>
      <p:pic>
        <p:nvPicPr>
          <p:cNvPr id="10" name="Picture 9">
            <a:extLst>
              <a:ext uri="{FF2B5EF4-FFF2-40B4-BE49-F238E27FC236}">
                <a16:creationId xmlns:a16="http://schemas.microsoft.com/office/drawing/2014/main" id="{2664DBDC-BC55-480C-BDAB-2117BBBBAFF2}"/>
              </a:ext>
            </a:extLst>
          </p:cNvPr>
          <p:cNvPicPr>
            <a:picLocks noChangeAspect="1"/>
          </p:cNvPicPr>
          <p:nvPr/>
        </p:nvPicPr>
        <p:blipFill>
          <a:blip r:embed="rId6"/>
          <a:stretch>
            <a:fillRect/>
          </a:stretch>
        </p:blipFill>
        <p:spPr>
          <a:xfrm>
            <a:off x="4351739" y="2288691"/>
            <a:ext cx="3825176" cy="1435612"/>
          </a:xfrm>
          <a:prstGeom prst="rect">
            <a:avLst/>
          </a:prstGeom>
        </p:spPr>
      </p:pic>
    </p:spTree>
    <p:extLst>
      <p:ext uri="{BB962C8B-B14F-4D97-AF65-F5344CB8AC3E}">
        <p14:creationId xmlns:p14="http://schemas.microsoft.com/office/powerpoint/2010/main" val="2613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352790"/>
          </a:xfrm>
          <a:prstGeom prst="rect">
            <a:avLst/>
          </a:prstGeom>
          <a:noFill/>
          <a:ln>
            <a:noFill/>
          </a:ln>
        </p:spPr>
        <p:txBody>
          <a:bodyPr spcFirstLastPara="1" wrap="square" lIns="91425" tIns="45700" rIns="91425" bIns="45700" anchor="t" anchorCtr="0">
            <a:noAutofit/>
          </a:bodyPr>
          <a:lstStyle/>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Compare 2 of your technical skills.  These could be things like animating, modelling, rigging, unwrapping etc.</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“good” at and would find easy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“poor” at and would find it difficult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why one skill is easy for you and the other is difficult.</a:t>
            </a:r>
          </a:p>
        </p:txBody>
      </p:sp>
      <p:pic>
        <p:nvPicPr>
          <p:cNvPr id="3" name="Graphic 2" descr="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69E312D8-17AB-4792-828E-F358E4FAB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CBC7B476-18CD-4338-B625-A3EBA6C0643E}"/>
              </a:ext>
            </a:extLst>
          </p:cNvPr>
          <p:cNvGraphicFramePr/>
          <p:nvPr>
            <p:extLst>
              <p:ext uri="{D42A27DB-BD31-4B8C-83A1-F6EECF244321}">
                <p14:modId xmlns:p14="http://schemas.microsoft.com/office/powerpoint/2010/main" val="2429073697"/>
              </p:ext>
            </p:extLst>
          </p:nvPr>
        </p:nvGraphicFramePr>
        <p:xfrm>
          <a:off x="454725" y="2339136"/>
          <a:ext cx="7731676" cy="1764822"/>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418464">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sym typeface="Roboto"/>
                        </a:rPr>
                        <a:t>Easy and confident skill technical skill</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Difficult and poor technical skill</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346358">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 find it easy to edit videos whether it be with premier pro or </a:t>
                      </a:r>
                      <a:r>
                        <a:rPr lang="en-AU" sz="900" i="0" u="none" strike="noStrike" cap="none" dirty="0" err="1">
                          <a:solidFill>
                            <a:srgbClr val="92D050"/>
                          </a:solidFill>
                          <a:latin typeface="Roboto"/>
                          <a:ea typeface="Roboto"/>
                          <a:cs typeface="Roboto"/>
                          <a:sym typeface="Roboto"/>
                        </a:rPr>
                        <a:t>i</a:t>
                      </a:r>
                      <a:r>
                        <a:rPr lang="en-AU" sz="900" i="0" u="none" strike="noStrike" cap="none" dirty="0">
                          <a:solidFill>
                            <a:srgbClr val="92D050"/>
                          </a:solidFill>
                          <a:latin typeface="Roboto"/>
                          <a:ea typeface="Roboto"/>
                          <a:cs typeface="Roboto"/>
                          <a:sym typeface="Roboto"/>
                        </a:rPr>
                        <a:t> movie and it is easy to learn new ways and things to implement into videos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 find it challenging to code but if I put more hours into it I know I can find it a lot easier to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95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technical skills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Gears">
            <a:extLst>
              <a:ext uri="{FF2B5EF4-FFF2-40B4-BE49-F238E27FC236}">
                <a16:creationId xmlns:a16="http://schemas.microsoft.com/office/drawing/2014/main" id="{4DF78EF6-A00A-4C85-AF9F-197BC736B3A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94BCC910-A707-4ABA-BAE6-092CA098537E}"/>
              </a:ext>
            </a:extLst>
          </p:cNvPr>
          <p:cNvGraphicFramePr/>
          <p:nvPr>
            <p:extLst>
              <p:ext uri="{D42A27DB-BD31-4B8C-83A1-F6EECF244321}">
                <p14:modId xmlns:p14="http://schemas.microsoft.com/office/powerpoint/2010/main" val="1851595382"/>
              </p:ext>
            </p:extLst>
          </p:nvPr>
        </p:nvGraphicFramePr>
        <p:xfrm>
          <a:off x="546100" y="1722882"/>
          <a:ext cx="7189776" cy="2318776"/>
        </p:xfrm>
        <a:graphic>
          <a:graphicData uri="http://schemas.openxmlformats.org/drawingml/2006/table">
            <a:tbl>
              <a:tblPr>
                <a:noFill/>
                <a:tableStyleId>{2DE40A0A-F175-4DEE-BA99-264EB937CA04}</a:tableStyleId>
              </a:tblPr>
              <a:tblGrid>
                <a:gridCol w="329911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 Tech Skills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 Tech skills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-Unity 3D </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-Have strong communications skills – both verbal and written</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-Experience working on similar projects</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-10+ years of programming experience</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-High proficiency in Unity 3D (</a:t>
                      </a:r>
                      <a:r>
                        <a:rPr lang="en-AU" sz="900" i="0" u="none" strike="noStrike" cap="none" dirty="0" err="1">
                          <a:solidFill>
                            <a:srgbClr val="92D050"/>
                          </a:solidFill>
                          <a:latin typeface="Roboto"/>
                          <a:ea typeface="Roboto"/>
                          <a:cs typeface="Roboto"/>
                          <a:sym typeface="Roboto"/>
                        </a:rPr>
                        <a:t>UnityScript</a:t>
                      </a:r>
                      <a:r>
                        <a:rPr lang="en-AU" sz="900" i="0" u="none" strike="noStrike" cap="none" dirty="0">
                          <a:solidFill>
                            <a:srgbClr val="92D050"/>
                          </a:solidFill>
                          <a:latin typeface="Roboto"/>
                          <a:ea typeface="Roboto"/>
                          <a:cs typeface="Roboto"/>
                          <a:sym typeface="Roboto"/>
                        </a:rPr>
                        <a:t> &amp; C#)</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-Ability to manage yourself and work to tight deadlines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-Designing and implementing new systems, while improving existing systems in C++</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-Self-managing programming task schedule updates and coordinating with the production team</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-bug fixing and maintaining the existing Big Ant Engine code base</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-Analysing and fixing common problems in a game engine such as load times, memory usage, and performance problems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10" name="Picture 9">
            <a:extLst>
              <a:ext uri="{FF2B5EF4-FFF2-40B4-BE49-F238E27FC236}">
                <a16:creationId xmlns:a16="http://schemas.microsoft.com/office/drawing/2014/main" id="{E1EF4970-0728-4127-8273-D17C49008AA4}"/>
              </a:ext>
            </a:extLst>
          </p:cNvPr>
          <p:cNvPicPr>
            <a:picLocks noChangeAspect="1"/>
          </p:cNvPicPr>
          <p:nvPr/>
        </p:nvPicPr>
        <p:blipFill>
          <a:blip r:embed="rId5"/>
          <a:stretch>
            <a:fillRect/>
          </a:stretch>
        </p:blipFill>
        <p:spPr>
          <a:xfrm>
            <a:off x="4648199" y="3644523"/>
            <a:ext cx="2423815" cy="1435612"/>
          </a:xfrm>
          <a:prstGeom prst="rect">
            <a:avLst/>
          </a:prstGeom>
        </p:spPr>
      </p:pic>
      <p:pic>
        <p:nvPicPr>
          <p:cNvPr id="4" name="Picture 3">
            <a:extLst>
              <a:ext uri="{FF2B5EF4-FFF2-40B4-BE49-F238E27FC236}">
                <a16:creationId xmlns:a16="http://schemas.microsoft.com/office/drawing/2014/main" id="{E739393C-2D77-45FC-8752-5800C9396F96}"/>
              </a:ext>
            </a:extLst>
          </p:cNvPr>
          <p:cNvPicPr>
            <a:picLocks noChangeAspect="1"/>
          </p:cNvPicPr>
          <p:nvPr/>
        </p:nvPicPr>
        <p:blipFill>
          <a:blip r:embed="rId6"/>
          <a:stretch>
            <a:fillRect/>
          </a:stretch>
        </p:blipFill>
        <p:spPr>
          <a:xfrm>
            <a:off x="755154" y="3536475"/>
            <a:ext cx="2633663" cy="1600200"/>
          </a:xfrm>
          <a:prstGeom prst="rect">
            <a:avLst/>
          </a:prstGeom>
        </p:spPr>
      </p:pic>
    </p:spTree>
    <p:extLst>
      <p:ext uri="{BB962C8B-B14F-4D97-AF65-F5344CB8AC3E}">
        <p14:creationId xmlns:p14="http://schemas.microsoft.com/office/powerpoint/2010/main" val="35567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800"/>
              <a:buFont typeface="Arial"/>
              <a:buNone/>
            </a:pP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Nominating career goal.</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Listing and undertaking short-term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Planning long 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Collect feedback on the actions you plan and undertake</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Evaluate your processes and actions</a:t>
            </a:r>
          </a:p>
          <a:p>
            <a:pPr marL="0" lvl="0" indent="0" rtl="0">
              <a:lnSpc>
                <a:spcPct val="115000"/>
              </a:lnSpc>
              <a:spcBef>
                <a:spcPts val="0"/>
              </a:spcBef>
              <a:spcAft>
                <a:spcPts val="0"/>
              </a:spcAft>
              <a:buNone/>
            </a:pPr>
            <a:endParaRPr sz="900" b="1" dirty="0">
              <a:solidFill>
                <a:schemeClr val="lt2"/>
              </a:solidFill>
              <a:latin typeface="Roboto"/>
              <a:ea typeface="Roboto"/>
              <a:cs typeface="Roboto"/>
              <a:sym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you.</a:t>
            </a:r>
          </a:p>
          <a:p>
            <a:pPr marL="342900" lvl="0" indent="-228600" rtl="0">
              <a:lnSpc>
                <a:spcPct val="115000"/>
              </a:lnSpc>
              <a:spcBef>
                <a:spcPts val="0"/>
              </a:spcBef>
              <a:spcAft>
                <a:spcPts val="0"/>
              </a:spcAft>
              <a:buClr>
                <a:srgbClr val="00B0F0"/>
              </a:buClr>
              <a:buSzPts val="900"/>
              <a:buFont typeface="Roboto"/>
              <a:buChar char="•"/>
            </a:pPr>
            <a:r>
              <a:rPr lang="en-AU" sz="900" dirty="0">
                <a:solidFill>
                  <a:srgbClr val="B7B7B7"/>
                </a:solidFill>
                <a:latin typeface="Roboto"/>
                <a:ea typeface="Roboto"/>
                <a:cs typeface="Roboto"/>
                <a:sym typeface="Roboto"/>
              </a:rPr>
              <a:t>Screen cap images are requested for some information.  This is to ensure information is not lost due to internet hyperlinks becoming broken.  Please ensure you screen capture information clearly so it can be read and assessed. </a:t>
            </a:r>
            <a:endParaRPr sz="900" dirty="0">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err="1">
                <a:latin typeface="Roboto"/>
                <a:ea typeface="Roboto"/>
                <a:cs typeface="Roboto"/>
                <a:sym typeface="Roboto"/>
              </a:rPr>
              <a:t>Studios|</a:t>
            </a:r>
            <a:r>
              <a:rPr lang="en-AU" sz="3000" dirty="0" err="1">
                <a:solidFill>
                  <a:srgbClr val="8CB3E3"/>
                </a:solidFill>
                <a:latin typeface="Roboto"/>
                <a:ea typeface="Roboto"/>
                <a:cs typeface="Roboto"/>
                <a:sym typeface="Roboto"/>
              </a:rPr>
              <a:t>Studio</a:t>
            </a:r>
            <a:r>
              <a:rPr lang="en-AU" sz="3000" dirty="0">
                <a:solidFill>
                  <a:srgbClr val="8CB3E3"/>
                </a:solidFill>
                <a:latin typeface="Roboto"/>
                <a:ea typeface="Roboto"/>
                <a:cs typeface="Roboto"/>
                <a:sym typeface="Roboto"/>
              </a:rPr>
              <a:t> list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74344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Identify a few studios near to you (local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some international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uilding">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C102E092-3180-4254-A216-557873883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14E80E7F-C859-4B3E-98E5-7AA81C0ECB45}"/>
              </a:ext>
            </a:extLst>
          </p:cNvPr>
          <p:cNvGraphicFramePr/>
          <p:nvPr>
            <p:extLst>
              <p:ext uri="{D42A27DB-BD31-4B8C-83A1-F6EECF244321}">
                <p14:modId xmlns:p14="http://schemas.microsoft.com/office/powerpoint/2010/main" val="2798589080"/>
              </p:ext>
            </p:extLst>
          </p:nvPr>
        </p:nvGraphicFramePr>
        <p:xfrm>
          <a:off x="426675" y="1591244"/>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Local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err="1">
                          <a:solidFill>
                            <a:schemeClr val="bg1"/>
                          </a:solidFill>
                          <a:latin typeface="Roboto"/>
                          <a:ea typeface="Roboto"/>
                          <a:cs typeface="Roboto"/>
                          <a:sym typeface="Roboto"/>
                        </a:rPr>
                        <a:t>alta</a:t>
                      </a:r>
                      <a:endParaRPr lang="en-AU" sz="900" b="0" i="0" u="none" strike="noStrike" cap="none" dirty="0">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bg1"/>
                          </a:solidFill>
                          <a:effectLst/>
                          <a:uLnTx/>
                          <a:uFillTx/>
                          <a:latin typeface="Roboto"/>
                          <a:ea typeface="Roboto"/>
                          <a:cs typeface="Roboto"/>
                          <a:sym typeface="Roboto"/>
                        </a:rPr>
                        <a:t>https://www.altavr.io/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bg1"/>
                          </a:solidFill>
                          <a:latin typeface="Roboto"/>
                          <a:ea typeface="Roboto"/>
                          <a:cs typeface="Roboto"/>
                          <a:sym typeface="Roboto"/>
                        </a:rPr>
                        <a:t>The binary mill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bg1"/>
                          </a:solidFill>
                          <a:effectLst/>
                          <a:uLnTx/>
                          <a:uFillTx/>
                          <a:latin typeface="Roboto"/>
                          <a:ea typeface="Roboto"/>
                          <a:cs typeface="Roboto"/>
                          <a:sym typeface="Roboto"/>
                        </a:rPr>
                        <a:t>https://www.thebinarymill.com/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bg1"/>
                          </a:solidFill>
                          <a:latin typeface="Roboto"/>
                          <a:ea typeface="Roboto"/>
                          <a:cs typeface="Roboto"/>
                          <a:sym typeface="Roboto"/>
                        </a:rPr>
                        <a:t>Firelight technologies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bg1"/>
                          </a:solidFill>
                          <a:effectLst/>
                          <a:uLnTx/>
                          <a:uFillTx/>
                          <a:latin typeface="Roboto"/>
                          <a:ea typeface="Roboto"/>
                          <a:cs typeface="Roboto"/>
                          <a:sym typeface="Roboto"/>
                        </a:rPr>
                        <a:t>https://au.linkedin.com/company/firelight-technologies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graphicFrame>
        <p:nvGraphicFramePr>
          <p:cNvPr id="11" name="Google Shape;293;p44">
            <a:extLst>
              <a:ext uri="{FF2B5EF4-FFF2-40B4-BE49-F238E27FC236}">
                <a16:creationId xmlns:a16="http://schemas.microsoft.com/office/drawing/2014/main" id="{B2B13CA3-CBE2-4FBF-B94E-135C8DC8610F}"/>
              </a:ext>
            </a:extLst>
          </p:cNvPr>
          <p:cNvGraphicFramePr/>
          <p:nvPr>
            <p:extLst>
              <p:ext uri="{D42A27DB-BD31-4B8C-83A1-F6EECF244321}">
                <p14:modId xmlns:p14="http://schemas.microsoft.com/office/powerpoint/2010/main" val="1136827986"/>
              </p:ext>
            </p:extLst>
          </p:nvPr>
        </p:nvGraphicFramePr>
        <p:xfrm>
          <a:off x="425925" y="3175551"/>
          <a:ext cx="7904475" cy="143244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International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bg1"/>
                          </a:solidFill>
                          <a:latin typeface="Roboto"/>
                          <a:ea typeface="Roboto"/>
                          <a:cs typeface="Roboto"/>
                          <a:sym typeface="Roboto"/>
                        </a:rPr>
                        <a:t>Epic games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b="0" i="0" u="none" strike="noStrike" cap="none" dirty="0">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bg1"/>
                          </a:solidFill>
                          <a:effectLst/>
                          <a:uLnTx/>
                          <a:uFillTx/>
                          <a:latin typeface="Roboto"/>
                          <a:ea typeface="Roboto"/>
                          <a:cs typeface="Roboto"/>
                          <a:sym typeface="Roboto"/>
                        </a:rPr>
                        <a:t>https://www.epicgames.com/site/en-US/careers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bg1"/>
                          </a:solidFill>
                          <a:latin typeface="Roboto"/>
                          <a:ea typeface="Roboto"/>
                          <a:cs typeface="Roboto"/>
                          <a:sym typeface="Roboto"/>
                        </a:rPr>
                        <a:t>Riot games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bg1"/>
                          </a:solidFill>
                          <a:effectLst/>
                          <a:uLnTx/>
                          <a:uFillTx/>
                          <a:latin typeface="Roboto"/>
                          <a:ea typeface="Roboto"/>
                          <a:cs typeface="Roboto"/>
                          <a:sym typeface="Roboto"/>
                        </a:rPr>
                        <a:t>https://www.riotgames.com/en/work-with-us/jobs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bg1"/>
                          </a:solidFill>
                          <a:latin typeface="Roboto"/>
                          <a:ea typeface="Roboto"/>
                          <a:cs typeface="Roboto"/>
                          <a:sym typeface="Roboto"/>
                        </a:rPr>
                        <a:t>Rockstar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bg1"/>
                          </a:solidFill>
                          <a:effectLst/>
                          <a:uLnTx/>
                          <a:uFillTx/>
                          <a:latin typeface="Roboto"/>
                          <a:ea typeface="Roboto"/>
                          <a:cs typeface="Roboto"/>
                          <a:sym typeface="Roboto"/>
                        </a:rPr>
                        <a:t>https://www.rockstargames.com/careers/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spTree>
    <p:extLst>
      <p:ext uri="{BB962C8B-B14F-4D97-AF65-F5344CB8AC3E}">
        <p14:creationId xmlns:p14="http://schemas.microsoft.com/office/powerpoint/2010/main" val="248076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Studio|</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review</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one local and one international studio from your list.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Research them and report on some findings, focusing on what they produce or how they produce it. Ensure you are reporting accurate information.</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what software they use?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how many staff they employ?</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other information about how the studio produces its products?</a:t>
            </a:r>
          </a:p>
        </p:txBody>
      </p:sp>
      <p:pic>
        <p:nvPicPr>
          <p:cNvPr id="9" name="Graphic 8" descr="Building">
            <a:extLst>
              <a:ext uri="{FF2B5EF4-FFF2-40B4-BE49-F238E27FC236}">
                <a16:creationId xmlns:a16="http://schemas.microsoft.com/office/drawing/2014/main" id="{B6595806-8C20-4513-A4FC-E8E815CB31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2E5F0B64-DEFC-4509-B9F3-6BC662A4A575}"/>
              </a:ext>
            </a:extLst>
          </p:cNvPr>
          <p:cNvGraphicFramePr/>
          <p:nvPr>
            <p:extLst>
              <p:ext uri="{D42A27DB-BD31-4B8C-83A1-F6EECF244321}">
                <p14:modId xmlns:p14="http://schemas.microsoft.com/office/powerpoint/2010/main" val="2929239574"/>
              </p:ext>
            </p:extLst>
          </p:nvPr>
        </p:nvGraphicFramePr>
        <p:xfrm>
          <a:off x="425925" y="2327389"/>
          <a:ext cx="7904475" cy="179823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Production trivia</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Riot games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C++</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2500 employees</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Also use photoshop, and </a:t>
                      </a:r>
                      <a:r>
                        <a:rPr kumimoji="0" lang="en-US" sz="900" b="0" i="0" u="none" strike="noStrike" kern="0" cap="none" spc="0" normalizeH="0" baseline="0" noProof="0" dirty="0">
                          <a:ln>
                            <a:noFill/>
                          </a:ln>
                          <a:solidFill>
                            <a:srgbClr val="92D050"/>
                          </a:solidFill>
                          <a:effectLst/>
                          <a:uLnTx/>
                          <a:uFillTx/>
                          <a:latin typeface="Roboto"/>
                          <a:ea typeface="Roboto"/>
                          <a:cs typeface="Roboto"/>
                          <a:sym typeface="Roboto"/>
                        </a:rPr>
                        <a:t>42 technology products and services including HTML5 , Google Analytics , and jQuery , according to G2 Stack.</a:t>
                      </a: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Epic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C++</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1000 employees</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Deliver products in the epic games launcher where games are up for sale or for download.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58769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1|</a:t>
            </a:r>
            <a:r>
              <a:rPr lang="en-AU" sz="3000">
                <a:solidFill>
                  <a:srgbClr val="8CB3E3"/>
                </a:solidFill>
                <a:latin typeface="Roboto"/>
                <a:ea typeface="Roboto"/>
                <a:cs typeface="Roboto"/>
                <a:sym typeface="Roboto"/>
              </a:rPr>
              <a:t>Personal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42786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Think about your immediate personal network.  Think about the people who can offer you advice and feedback.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These are people who you can talk directly with.  These people may include family, friends, fellow students, trainers, work colleges, </a:t>
            </a:r>
            <a:r>
              <a:rPr lang="en-US" sz="900" dirty="0" err="1">
                <a:solidFill>
                  <a:srgbClr val="B7B7B7"/>
                </a:solidFill>
                <a:latin typeface="Roboto"/>
                <a:ea typeface="Roboto"/>
                <a:cs typeface="Roboto"/>
                <a:sym typeface="Roboto"/>
              </a:rPr>
              <a:t>etc</a:t>
            </a: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How many people in your immediate personal network could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artistic / technical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soft skills related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employment and job-related matters.</a:t>
            </a: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241951492"/>
              </p:ext>
            </p:extLst>
          </p:nvPr>
        </p:nvGraphicFramePr>
        <p:xfrm>
          <a:off x="2427890" y="2489947"/>
          <a:ext cx="4398580" cy="1812892"/>
        </p:xfrm>
        <a:graphic>
          <a:graphicData uri="http://schemas.openxmlformats.org/drawingml/2006/table">
            <a:tbl>
              <a:tblPr>
                <a:noFill/>
                <a:tableStyleId>{2DE40A0A-F175-4DEE-BA99-264EB937CA04}</a:tableStyleId>
              </a:tblPr>
              <a:tblGrid>
                <a:gridCol w="2166217">
                  <a:extLst>
                    <a:ext uri="{9D8B030D-6E8A-4147-A177-3AD203B41FA5}">
                      <a16:colId xmlns:a16="http://schemas.microsoft.com/office/drawing/2014/main" val="3179543082"/>
                    </a:ext>
                  </a:extLst>
                </a:gridCol>
                <a:gridCol w="2232363">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Personal close network (approximate size)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0" i="0" u="none" strike="noStrike" cap="none">
                          <a:solidFill>
                            <a:schemeClr val="bg1">
                              <a:lumMod val="75000"/>
                            </a:schemeClr>
                          </a:solidFill>
                          <a:latin typeface="Roboto"/>
                          <a:ea typeface="Roboto"/>
                          <a:cs typeface="Roboto"/>
                          <a:sym typeface="Roboto"/>
                        </a:rPr>
                        <a:t>Artistic / technical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Approximately 10 people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109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Soft skill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Approximate 2 people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Employment / job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Approximate 3 people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37765255"/>
                  </a:ext>
                </a:extLst>
              </a:tr>
            </a:tbl>
          </a:graphicData>
        </a:graphic>
      </p:graphicFrame>
      <p:pic>
        <p:nvPicPr>
          <p:cNvPr id="7" name="Graphic 6" descr="Social network">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09D792BE-0261-4925-8B26-2EADB05B9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7679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1|</a:t>
            </a:r>
            <a:r>
              <a:rPr lang="en-AU">
                <a:solidFill>
                  <a:srgbClr val="8CB3E3"/>
                </a:solidFill>
                <a:latin typeface="Roboto"/>
                <a:ea typeface="Roboto"/>
                <a:sym typeface="Roboto"/>
              </a:rPr>
              <a:t>Personal </a:t>
            </a:r>
            <a:r>
              <a:rPr lang="en-AU">
                <a:solidFill>
                  <a:srgbClr val="8CB3E3"/>
                </a:solidFill>
                <a:latin typeface="Roboto"/>
                <a:ea typeface="Roboto"/>
                <a:cs typeface="Roboto"/>
                <a:sym typeface="Roboto"/>
              </a:rPr>
              <a:t>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423864077"/>
              </p:ext>
            </p:extLst>
          </p:nvPr>
        </p:nvGraphicFramePr>
        <p:xfrm>
          <a:off x="425925" y="2802322"/>
          <a:ext cx="7904475" cy="15965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Extended network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the extended network you have right now!</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My network to communicate professional is a very small circle with only a couple of people to talk to about it. I have other networks about hobbies and interests but nothing professionally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Are there any easy steps you could take to expand you current extended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latin typeface="Roboto"/>
                          <a:ea typeface="Roboto"/>
                          <a:cs typeface="Roboto"/>
                          <a:sym typeface="Roboto"/>
                        </a:rPr>
                        <a:t>I can follow more people on social media with the same professional interests of mine  and get to know more people I can communicate with on a professional matter.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65042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Your personal extended network is made up of people who you are not in direct contact with.</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include people you don’t know in person, but are a member of a group you are a part of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social media group)</a:t>
            </a:r>
          </a:p>
          <a:p>
            <a:pPr marL="0" lvl="0" indent="0">
              <a:spcBef>
                <a:spcPts val="0"/>
              </a:spcBef>
              <a:buNone/>
            </a:pPr>
            <a:r>
              <a:rPr lang="en-US" sz="900">
                <a:solidFill>
                  <a:srgbClr val="B7B7B7"/>
                </a:solidFill>
                <a:latin typeface="Roboto"/>
                <a:ea typeface="Roboto"/>
                <a:cs typeface="Roboto"/>
                <a:sym typeface="Roboto"/>
              </a:rPr>
              <a:t>This could also include people you know of.  You may need to talk “through” other people to make contact.</a:t>
            </a:r>
          </a:p>
          <a:p>
            <a:pPr marL="0" lvl="0" indent="0">
              <a:spcBef>
                <a:spcPts val="0"/>
              </a:spcBef>
              <a:buNone/>
            </a:pPr>
            <a:r>
              <a:rPr lang="en-US" sz="900">
                <a:solidFill>
                  <a:srgbClr val="B7B7B7"/>
                </a:solidFill>
                <a:latin typeface="Roboto"/>
                <a:ea typeface="Roboto"/>
                <a:cs typeface="Roboto"/>
                <a:sym typeface="Roboto"/>
              </a:rPr>
              <a:t>These people are “2 steps” away.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the box below describe the scope and extent of your personal extended network.</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“know of” some people who could help you develop as a professional?</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access to a group of people who could potentially support you?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Facebook group)</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some form of extended network you can get feedback or even advice from?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ocial network">
            <a:extLst>
              <a:ext uri="{FF2B5EF4-FFF2-40B4-BE49-F238E27FC236}">
                <a16:creationId xmlns:a16="http://schemas.microsoft.com/office/drawing/2014/main" id="{1BD11919-CB0A-44D5-9765-89441890B2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010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2|</a:t>
            </a:r>
            <a:r>
              <a:rPr lang="en-AU" sz="3000">
                <a:solidFill>
                  <a:srgbClr val="8CB3E3"/>
                </a:solidFill>
                <a:latin typeface="Roboto"/>
                <a:ea typeface="Roboto"/>
                <a:cs typeface="Roboto"/>
                <a:sym typeface="Roboto"/>
              </a:rPr>
              <a:t>Community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72827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local communities you could personally interact with that could help you develop professionally.  Focus on finding local groups that are near to where you are now, that you could have easy access to.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community could offer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competition</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Interaction with like minded people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Networking</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Feedback</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Answering questions</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Describe (and link to) the communities in the box below.</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873492297"/>
              </p:ext>
            </p:extLst>
          </p:nvPr>
        </p:nvGraphicFramePr>
        <p:xfrm>
          <a:off x="454725" y="2887203"/>
          <a:ext cx="7904475" cy="131055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Close / local community</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Physical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CODE4FUN near </a:t>
                      </a:r>
                      <a:r>
                        <a:rPr lang="en-AU" sz="900" i="0" u="none" strike="noStrike" cap="none" dirty="0" err="1">
                          <a:solidFill>
                            <a:srgbClr val="92D050"/>
                          </a:solidFill>
                          <a:latin typeface="Roboto"/>
                          <a:ea typeface="Roboto"/>
                          <a:cs typeface="Roboto"/>
                          <a:sym typeface="Roboto"/>
                        </a:rPr>
                        <a:t>chatswood</a:t>
                      </a:r>
                      <a:r>
                        <a:rPr lang="en-AU" sz="900" i="0" u="none" strike="noStrike" cap="none" dirty="0">
                          <a:solidFill>
                            <a:srgbClr val="92D050"/>
                          </a:solidFill>
                          <a:latin typeface="Roboto"/>
                          <a:ea typeface="Roboto"/>
                          <a:cs typeface="Roboto"/>
                          <a:sym typeface="Roboto"/>
                        </a:rPr>
                        <a:t>. https://www.code4fun.com.au/</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Online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Reddit community for programming which ask questions, answer, interacts and communicate. https://</a:t>
                      </a:r>
                      <a:r>
                        <a:rPr lang="en-AU" sz="900" i="0" u="none" strike="noStrike" cap="none" dirty="0" err="1">
                          <a:solidFill>
                            <a:srgbClr val="92D050"/>
                          </a:solidFill>
                          <a:latin typeface="Roboto"/>
                          <a:ea typeface="Roboto"/>
                          <a:cs typeface="Roboto"/>
                          <a:sym typeface="Roboto"/>
                        </a:rPr>
                        <a:t>www.reddit.com</a:t>
                      </a:r>
                      <a:r>
                        <a:rPr lang="en-AU" sz="900" i="0" u="none" strike="noStrike" cap="none" dirty="0">
                          <a:solidFill>
                            <a:srgbClr val="92D050"/>
                          </a:solidFill>
                          <a:latin typeface="Roboto"/>
                          <a:ea typeface="Roboto"/>
                          <a:cs typeface="Roboto"/>
                          <a:sym typeface="Roboto"/>
                        </a:rPr>
                        <a:t>/r/programming/</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Connectio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20EB9A6B-0CF6-4098-91B9-DE7946C52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57289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2|</a:t>
            </a:r>
            <a:r>
              <a:rPr lang="en-AU">
                <a:solidFill>
                  <a:srgbClr val="8CB3E3"/>
                </a:solidFill>
                <a:latin typeface="Roboto"/>
                <a:ea typeface="Roboto"/>
                <a:cs typeface="Roboto"/>
                <a:sym typeface="Roboto"/>
              </a:rPr>
              <a:t>Community 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91581060"/>
              </p:ext>
            </p:extLst>
          </p:nvPr>
        </p:nvGraphicFramePr>
        <p:xfrm>
          <a:off x="454725" y="2188586"/>
          <a:ext cx="8084477" cy="1539180"/>
        </p:xfrm>
        <a:graphic>
          <a:graphicData uri="http://schemas.openxmlformats.org/drawingml/2006/table">
            <a:tbl>
              <a:tblPr>
                <a:noFill/>
                <a:tableStyleId>{2DE40A0A-F175-4DEE-BA99-264EB937CA04}</a:tableStyleId>
              </a:tblPr>
              <a:tblGrid>
                <a:gridCol w="1280475">
                  <a:extLst>
                    <a:ext uri="{9D8B030D-6E8A-4147-A177-3AD203B41FA5}">
                      <a16:colId xmlns:a16="http://schemas.microsoft.com/office/drawing/2014/main" val="20000"/>
                    </a:ext>
                  </a:extLst>
                </a:gridCol>
                <a:gridCol w="1332000">
                  <a:extLst>
                    <a:ext uri="{9D8B030D-6E8A-4147-A177-3AD203B41FA5}">
                      <a16:colId xmlns:a16="http://schemas.microsoft.com/office/drawing/2014/main" val="3907078399"/>
                    </a:ext>
                  </a:extLst>
                </a:gridCol>
                <a:gridCol w="957600">
                  <a:extLst>
                    <a:ext uri="{9D8B030D-6E8A-4147-A177-3AD203B41FA5}">
                      <a16:colId xmlns:a16="http://schemas.microsoft.com/office/drawing/2014/main" val="2115130546"/>
                    </a:ext>
                  </a:extLst>
                </a:gridCol>
                <a:gridCol w="1029600">
                  <a:extLst>
                    <a:ext uri="{9D8B030D-6E8A-4147-A177-3AD203B41FA5}">
                      <a16:colId xmlns:a16="http://schemas.microsoft.com/office/drawing/2014/main" val="3557372564"/>
                    </a:ext>
                  </a:extLst>
                </a:gridCol>
                <a:gridCol w="885600">
                  <a:extLst>
                    <a:ext uri="{9D8B030D-6E8A-4147-A177-3AD203B41FA5}">
                      <a16:colId xmlns:a16="http://schemas.microsoft.com/office/drawing/2014/main" val="2460464649"/>
                    </a:ext>
                  </a:extLst>
                </a:gridCol>
                <a:gridCol w="892800">
                  <a:extLst>
                    <a:ext uri="{9D8B030D-6E8A-4147-A177-3AD203B41FA5}">
                      <a16:colId xmlns:a16="http://schemas.microsoft.com/office/drawing/2014/main" val="2664203953"/>
                    </a:ext>
                  </a:extLst>
                </a:gridCol>
                <a:gridCol w="864001">
                  <a:extLst>
                    <a:ext uri="{9D8B030D-6E8A-4147-A177-3AD203B41FA5}">
                      <a16:colId xmlns:a16="http://schemas.microsoft.com/office/drawing/2014/main" val="1184907159"/>
                    </a:ext>
                  </a:extLst>
                </a:gridCol>
                <a:gridCol w="842401">
                  <a:extLst>
                    <a:ext uri="{9D8B030D-6E8A-4147-A177-3AD203B41FA5}">
                      <a16:colId xmlns:a16="http://schemas.microsoft.com/office/drawing/2014/main" val="3233817145"/>
                    </a:ext>
                  </a:extLst>
                </a:gridCol>
              </a:tblGrid>
              <a:tr h="4040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event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When is it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Ticket prices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Travel expenses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Accommodation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Other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Total cost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Nordic game 2021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US" sz="1400" b="0" i="0" u="none" strike="noStrike" cap="none" dirty="0">
                          <a:solidFill>
                            <a:srgbClr val="000000"/>
                          </a:solidFill>
                          <a:effectLst/>
                          <a:latin typeface="Arial"/>
                          <a:ea typeface="Arial"/>
                          <a:cs typeface="Arial"/>
                          <a:sym typeface="Arial"/>
                          <a:hlinkClick r:id="rId3"/>
                        </a:rPr>
                        <a:t>https://conf.nordicgame.com</a:t>
                      </a:r>
                      <a:endParaRPr lang="en-US" sz="1400" b="0" i="0" u="none" strike="noStrike" cap="none" dirty="0">
                        <a:solidFill>
                          <a:srgbClr val="000000"/>
                        </a:solidFill>
                        <a:effectLst/>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26-28</a:t>
                      </a:r>
                      <a:r>
                        <a:rPr lang="en-AU" sz="900" i="0" u="none" strike="noStrike" cap="none" baseline="30000" dirty="0">
                          <a:solidFill>
                            <a:srgbClr val="92D050"/>
                          </a:solidFill>
                          <a:latin typeface="Roboto"/>
                          <a:ea typeface="Roboto"/>
                          <a:cs typeface="Roboto"/>
                          <a:sym typeface="Roboto"/>
                        </a:rPr>
                        <a:t>th</a:t>
                      </a:r>
                      <a:r>
                        <a:rPr lang="en-AU" sz="900" i="0" u="none" strike="noStrike" cap="none" dirty="0">
                          <a:solidFill>
                            <a:srgbClr val="92D050"/>
                          </a:solidFill>
                          <a:latin typeface="Roboto"/>
                          <a:ea typeface="Roboto"/>
                          <a:cs typeface="Roboto"/>
                          <a:sym typeface="Roboto"/>
                        </a:rPr>
                        <a:t> of may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99 euros (153 AUD)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937 $ min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300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$120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1510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8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a big external event that would be valuable for you to attend.  This could be a conference or expo that hosts industry developers, speakers and community.  Write a short description of why it would be valuable to attend.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Find out the basic details of the event.</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Link to the website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When is it on this year?</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How much would it cost to attend.  (approx.)  Include ticket prices, travel, accommodation and anything else needed.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 </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9" name="Graphic 8" descr="Connections">
            <a:extLst>
              <a:ext uri="{FF2B5EF4-FFF2-40B4-BE49-F238E27FC236}">
                <a16:creationId xmlns:a16="http://schemas.microsoft.com/office/drawing/2014/main" id="{6C5B142B-616C-4DB6-82DA-56C114235538}"/>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17ED986C-58A4-43DE-8009-7538A3A32364}"/>
              </a:ext>
            </a:extLst>
          </p:cNvPr>
          <p:cNvGraphicFramePr/>
          <p:nvPr>
            <p:extLst>
              <p:ext uri="{D42A27DB-BD31-4B8C-83A1-F6EECF244321}">
                <p14:modId xmlns:p14="http://schemas.microsoft.com/office/powerpoint/2010/main" val="1194307116"/>
              </p:ext>
            </p:extLst>
          </p:nvPr>
        </p:nvGraphicFramePr>
        <p:xfrm>
          <a:off x="454725" y="3762811"/>
          <a:ext cx="8084477" cy="952751"/>
        </p:xfrm>
        <a:graphic>
          <a:graphicData uri="http://schemas.openxmlformats.org/drawingml/2006/table">
            <a:tbl>
              <a:tblPr>
                <a:noFill/>
                <a:tableStyleId>{2DE40A0A-F175-4DEE-BA99-264EB937CA04}</a:tableStyleId>
              </a:tblPr>
              <a:tblGrid>
                <a:gridCol w="8084477">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Why would it be worth attending?</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bg1"/>
                          </a:solidFill>
                          <a:latin typeface="Roboto"/>
                          <a:ea typeface="Roboto"/>
                          <a:cs typeface="Roboto"/>
                          <a:sym typeface="Roboto"/>
                        </a:rPr>
                        <a:t>Yes because </a:t>
                      </a:r>
                      <a:r>
                        <a:rPr lang="en-US" sz="900" i="0" u="none" strike="noStrike" cap="none" dirty="0">
                          <a:solidFill>
                            <a:schemeClr val="bg1"/>
                          </a:solidFill>
                          <a:latin typeface="Roboto"/>
                          <a:ea typeface="Roboto"/>
                          <a:cs typeface="Roboto"/>
                          <a:sym typeface="Roboto"/>
                        </a:rPr>
                        <a:t>Nordic Game is the leading games conference in Europe and have a lot to offer. The event is filled with the best speakers from the global industry offers an access to countless games industry professionals via conference's events. It creates an interactive experience to connect and communicate with industry pros.</a:t>
                      </a:r>
                      <a:endParaRPr lang="en-AU" sz="900" i="0" u="none" strike="noStrike" cap="none" dirty="0">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3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News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16704"/>
            <a:ext cx="7630873" cy="168329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Look for 2 information sources on industry news.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Carefully choose your sources to ensure you get industry news that is of good quality.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This could be from the following –</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Briefly describe and link to the sources below.</a:t>
            </a:r>
          </a:p>
        </p:txBody>
      </p:sp>
      <p:pic>
        <p:nvPicPr>
          <p:cNvPr id="7" name="Graphic 6" descr="Cell Tower">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3C0A420A-6347-40D0-B50E-B680DB38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7E3B1693-1AD2-4007-BF81-0BAF2AF41680}"/>
              </a:ext>
            </a:extLst>
          </p:cNvPr>
          <p:cNvGraphicFramePr/>
          <p:nvPr>
            <p:extLst>
              <p:ext uri="{D42A27DB-BD31-4B8C-83A1-F6EECF244321}">
                <p14:modId xmlns:p14="http://schemas.microsoft.com/office/powerpoint/2010/main" val="1666491062"/>
              </p:ext>
            </p:extLst>
          </p:nvPr>
        </p:nvGraphicFramePr>
        <p:xfrm>
          <a:off x="454724" y="2887203"/>
          <a:ext cx="8070075" cy="167631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News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https://www.wired.com/tag/coding/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Wired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Provides multiple different news and info about the latest coding events/ things that are happening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Because includes multiple different authors.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News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latin typeface="Roboto"/>
                          <a:ea typeface="Roboto"/>
                          <a:cs typeface="Roboto"/>
                          <a:sym typeface="Roboto"/>
                        </a:rPr>
                        <a:t>https://www.instagram.com/epicgames/?hl=en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latin typeface="Roboto"/>
                          <a:ea typeface="Roboto"/>
                          <a:cs typeface="Roboto"/>
                          <a:sym typeface="Roboto"/>
                        </a:rPr>
                        <a:t>Epic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Provides latest updates, news and events on the different games they maintain.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latin typeface="Roboto"/>
                          <a:ea typeface="Roboto"/>
                          <a:cs typeface="Roboto"/>
                          <a:sym typeface="Roboto"/>
                        </a:rPr>
                        <a:t>5.6 million followers and worldwide known company.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19387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Skills and tools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a skillset and software tool you are interested in.  For example Maya and Rendering.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2 sources of tutorial information for that skill set and software tool combination.  Ensure you are choosing a good quality information sources.  Link and discuss the source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342621472"/>
              </p:ext>
            </p:extLst>
          </p:nvPr>
        </p:nvGraphicFramePr>
        <p:xfrm>
          <a:off x="454725" y="2177755"/>
          <a:ext cx="8070075" cy="114179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Skill / tool set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Skill  / tool set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43869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err="1">
                <a:latin typeface="Roboto"/>
                <a:ea typeface="Roboto"/>
                <a:cs typeface="Roboto"/>
                <a:sym typeface="Roboto"/>
              </a:rPr>
              <a:t>Information|</a:t>
            </a:r>
            <a:r>
              <a:rPr lang="en-AU" sz="3000" dirty="0" err="1">
                <a:solidFill>
                  <a:srgbClr val="8CB3E3"/>
                </a:solidFill>
                <a:latin typeface="Roboto"/>
                <a:ea typeface="Roboto"/>
                <a:cs typeface="Roboto"/>
                <a:sym typeface="Roboto"/>
              </a:rPr>
              <a:t>Future</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Games and VFX for film is a fast-moving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Look for some emerging technologies, software tools, processes, hardware or workflow that interest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describe one emerging technology.  Describe a few actions items you might need to take that could move you closer to participating in this new emerging technology.</a:t>
            </a: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498407719"/>
              </p:ext>
            </p:extLst>
          </p:nvPr>
        </p:nvGraphicFramePr>
        <p:xfrm>
          <a:off x="454725" y="2251761"/>
          <a:ext cx="7737703" cy="792420"/>
        </p:xfrm>
        <a:graphic>
          <a:graphicData uri="http://schemas.openxmlformats.org/drawingml/2006/table">
            <a:tbl>
              <a:tblPr>
                <a:noFill/>
                <a:tableStyleId>{2DE40A0A-F175-4DEE-BA99-264EB937CA04}</a:tableStyleId>
              </a:tblPr>
              <a:tblGrid>
                <a:gridCol w="1379709">
                  <a:extLst>
                    <a:ext uri="{9D8B030D-6E8A-4147-A177-3AD203B41FA5}">
                      <a16:colId xmlns:a16="http://schemas.microsoft.com/office/drawing/2014/main" val="20000"/>
                    </a:ext>
                  </a:extLst>
                </a:gridCol>
                <a:gridCol w="3178997">
                  <a:extLst>
                    <a:ext uri="{9D8B030D-6E8A-4147-A177-3AD203B41FA5}">
                      <a16:colId xmlns:a16="http://schemas.microsoft.com/office/drawing/2014/main" val="3497085799"/>
                    </a:ext>
                  </a:extLst>
                </a:gridCol>
                <a:gridCol w="3178997">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Technology name</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Describe new technology</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Action items for participation</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00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Costs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722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Select a small suite of software that could make the core of your professional home studio.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suite of software should include both 2D and 3D editing tools as well as some additional software for tasks such as sculpting or rendering.</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Ensure you are considering software licensing for professional (paid) work.</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Coi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E242F6F1-1414-4BFE-A491-BBDFC103F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65415FE8-D467-43D6-BBAB-6B8520FE9698}"/>
              </a:ext>
            </a:extLst>
          </p:cNvPr>
          <p:cNvGraphicFramePr/>
          <p:nvPr>
            <p:extLst>
              <p:ext uri="{D42A27DB-BD31-4B8C-83A1-F6EECF244321}">
                <p14:modId xmlns:p14="http://schemas.microsoft.com/office/powerpoint/2010/main" val="3164524237"/>
              </p:ext>
            </p:extLst>
          </p:nvPr>
        </p:nvGraphicFramePr>
        <p:xfrm>
          <a:off x="454725" y="2410199"/>
          <a:ext cx="7559722" cy="2672891"/>
        </p:xfrm>
        <a:graphic>
          <a:graphicData uri="http://schemas.openxmlformats.org/drawingml/2006/table">
            <a:tbl>
              <a:tblPr>
                <a:noFill/>
                <a:tableStyleId>{2DE40A0A-F175-4DEE-BA99-264EB937CA04}</a:tableStyleId>
              </a:tblPr>
              <a:tblGrid>
                <a:gridCol w="2657835">
                  <a:extLst>
                    <a:ext uri="{9D8B030D-6E8A-4147-A177-3AD203B41FA5}">
                      <a16:colId xmlns:a16="http://schemas.microsoft.com/office/drawing/2014/main" val="20000"/>
                    </a:ext>
                  </a:extLst>
                </a:gridCol>
                <a:gridCol w="2764784">
                  <a:extLst>
                    <a:ext uri="{9D8B030D-6E8A-4147-A177-3AD203B41FA5}">
                      <a16:colId xmlns:a16="http://schemas.microsoft.com/office/drawing/2014/main" val="3907078399"/>
                    </a:ext>
                  </a:extLst>
                </a:gridCol>
                <a:gridCol w="2137103">
                  <a:extLst>
                    <a:ext uri="{9D8B030D-6E8A-4147-A177-3AD203B41FA5}">
                      <a16:colId xmlns:a16="http://schemas.microsoft.com/office/drawing/2014/main" val="3557372564"/>
                    </a:ext>
                  </a:extLst>
                </a:gridCol>
              </a:tblGrid>
              <a:tr h="43916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Software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Cost of professional licence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a:t>
                      </a:r>
                      <a:r>
                        <a:rPr lang="en-AU" sz="900" i="0" u="none" strike="noStrike" cap="none" dirty="0" err="1">
                          <a:solidFill>
                            <a:srgbClr val="92D050"/>
                          </a:solidFill>
                          <a:latin typeface="Roboto"/>
                          <a:ea typeface="Roboto"/>
                          <a:cs typeface="Roboto"/>
                          <a:sym typeface="Roboto"/>
                        </a:rPr>
                        <a:t>unity.com</a:t>
                      </a:r>
                      <a:r>
                        <a:rPr lang="en-AU" sz="900" i="0" u="none" strike="noStrike" cap="none" dirty="0">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photoshop</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a:t>
                      </a:r>
                      <a:r>
                        <a:rPr lang="en-AU" sz="900" i="0" u="none" strike="noStrike" cap="none" dirty="0" err="1">
                          <a:solidFill>
                            <a:srgbClr val="92D050"/>
                          </a:solidFill>
                          <a:latin typeface="Roboto"/>
                          <a:ea typeface="Roboto"/>
                          <a:cs typeface="Roboto"/>
                          <a:sym typeface="Roboto"/>
                        </a:rPr>
                        <a:t>www.adobe.com</a:t>
                      </a:r>
                      <a:r>
                        <a:rPr lang="en-AU" sz="900" i="0" u="none" strike="noStrike" cap="none" dirty="0">
                          <a:solidFill>
                            <a:srgbClr val="92D050"/>
                          </a:solidFill>
                          <a:latin typeface="Roboto"/>
                          <a:ea typeface="Roboto"/>
                          <a:cs typeface="Roboto"/>
                          <a:sym typeface="Roboto"/>
                        </a:rPr>
                        <a:t>/au/products/</a:t>
                      </a:r>
                      <a:r>
                        <a:rPr lang="en-AU" sz="900" i="0" u="none" strike="noStrike" cap="none" dirty="0" err="1">
                          <a:solidFill>
                            <a:srgbClr val="92D050"/>
                          </a:solidFill>
                          <a:latin typeface="Roboto"/>
                          <a:ea typeface="Roboto"/>
                          <a:cs typeface="Roboto"/>
                          <a:sym typeface="Roboto"/>
                        </a:rPr>
                        <a:t>photoshop.html</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$30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380775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Premier pro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a:t>
                      </a:r>
                      <a:r>
                        <a:rPr lang="en-AU" sz="900" i="0" u="none" strike="noStrike" cap="none" dirty="0" err="1">
                          <a:solidFill>
                            <a:srgbClr val="92D050"/>
                          </a:solidFill>
                          <a:latin typeface="Roboto"/>
                          <a:ea typeface="Roboto"/>
                          <a:cs typeface="Roboto"/>
                          <a:sym typeface="Roboto"/>
                        </a:rPr>
                        <a:t>www.adobe.com</a:t>
                      </a:r>
                      <a:r>
                        <a:rPr lang="en-AU" sz="900" i="0" u="none" strike="noStrike" cap="none" dirty="0">
                          <a:solidFill>
                            <a:srgbClr val="92D050"/>
                          </a:solidFill>
                          <a:latin typeface="Roboto"/>
                          <a:ea typeface="Roboto"/>
                          <a:cs typeface="Roboto"/>
                          <a:sym typeface="Roboto"/>
                        </a:rPr>
                        <a:t>/au/</a:t>
                      </a:r>
                      <a:r>
                        <a:rPr lang="en-AU" sz="900" i="0" u="none" strike="noStrike" cap="none" dirty="0" err="1">
                          <a:solidFill>
                            <a:srgbClr val="92D050"/>
                          </a:solidFill>
                          <a:latin typeface="Roboto"/>
                          <a:ea typeface="Roboto"/>
                          <a:cs typeface="Roboto"/>
                          <a:sym typeface="Roboto"/>
                        </a:rPr>
                        <a:t>creativecloud</a:t>
                      </a:r>
                      <a:r>
                        <a:rPr lang="en-AU" sz="900" i="0" u="none" strike="noStrike" cap="none" dirty="0">
                          <a:solidFill>
                            <a:srgbClr val="92D050"/>
                          </a:solidFill>
                          <a:latin typeface="Roboto"/>
                          <a:ea typeface="Roboto"/>
                          <a:cs typeface="Roboto"/>
                          <a:sym typeface="Roboto"/>
                        </a:rPr>
                        <a:t>/</a:t>
                      </a:r>
                      <a:r>
                        <a:rPr lang="en-AU" sz="900" i="0" u="none" strike="noStrike" cap="none" dirty="0" err="1">
                          <a:solidFill>
                            <a:srgbClr val="92D050"/>
                          </a:solidFill>
                          <a:latin typeface="Roboto"/>
                          <a:ea typeface="Roboto"/>
                          <a:cs typeface="Roboto"/>
                          <a:sym typeface="Roboto"/>
                        </a:rPr>
                        <a:t>plans.html?filter</a:t>
                      </a:r>
                      <a:r>
                        <a:rPr lang="en-AU" sz="900" i="0" u="none" strike="noStrike" cap="none" dirty="0">
                          <a:solidFill>
                            <a:srgbClr val="92D050"/>
                          </a:solidFill>
                          <a:latin typeface="Roboto"/>
                          <a:ea typeface="Roboto"/>
                          <a:cs typeface="Roboto"/>
                          <a:sym typeface="Roboto"/>
                        </a:rPr>
                        <a:t>=</a:t>
                      </a:r>
                      <a:r>
                        <a:rPr lang="en-AU" sz="900" i="0" u="none" strike="noStrike" cap="none" dirty="0" err="1">
                          <a:solidFill>
                            <a:srgbClr val="92D050"/>
                          </a:solidFill>
                          <a:latin typeface="Roboto"/>
                          <a:ea typeface="Roboto"/>
                          <a:cs typeface="Roboto"/>
                          <a:sym typeface="Roboto"/>
                        </a:rPr>
                        <a:t>video-audio&amp;promoid</a:t>
                      </a:r>
                      <a:r>
                        <a:rPr lang="en-AU" sz="900" i="0" u="none" strike="noStrike" cap="none" dirty="0">
                          <a:solidFill>
                            <a:srgbClr val="92D050"/>
                          </a:solidFill>
                          <a:latin typeface="Roboto"/>
                          <a:ea typeface="Roboto"/>
                          <a:cs typeface="Roboto"/>
                          <a:sym typeface="Roboto"/>
                        </a:rPr>
                        <a:t>=695P7PW7&amp;mv=</a:t>
                      </a:r>
                      <a:r>
                        <a:rPr lang="en-AU" sz="900" i="0" u="none" strike="noStrike" cap="none" dirty="0" err="1">
                          <a:solidFill>
                            <a:srgbClr val="92D050"/>
                          </a:solidFill>
                          <a:latin typeface="Roboto"/>
                          <a:ea typeface="Roboto"/>
                          <a:cs typeface="Roboto"/>
                          <a:sym typeface="Roboto"/>
                        </a:rPr>
                        <a:t>other&amp;plan</a:t>
                      </a:r>
                      <a:r>
                        <a:rPr lang="en-AU" sz="900" i="0" u="none" strike="noStrike" cap="none" dirty="0">
                          <a:solidFill>
                            <a:srgbClr val="92D050"/>
                          </a:solidFill>
                          <a:latin typeface="Roboto"/>
                          <a:ea typeface="Roboto"/>
                          <a:cs typeface="Roboto"/>
                          <a:sym typeface="Roboto"/>
                        </a:rPr>
                        <a:t>=individual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$30 per month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369791339"/>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Microsoft 365</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a:t>
                      </a:r>
                      <a:r>
                        <a:rPr lang="en-AU" sz="900" i="0" u="none" strike="noStrike" cap="none" dirty="0" err="1">
                          <a:solidFill>
                            <a:srgbClr val="92D050"/>
                          </a:solidFill>
                          <a:latin typeface="Roboto"/>
                          <a:ea typeface="Roboto"/>
                          <a:cs typeface="Roboto"/>
                          <a:sym typeface="Roboto"/>
                        </a:rPr>
                        <a:t>www.microsoft.com</a:t>
                      </a:r>
                      <a:r>
                        <a:rPr lang="en-AU" sz="900" i="0" u="none" strike="noStrike" cap="none" dirty="0">
                          <a:solidFill>
                            <a:srgbClr val="92D050"/>
                          </a:solidFill>
                          <a:latin typeface="Roboto"/>
                          <a:ea typeface="Roboto"/>
                          <a:cs typeface="Roboto"/>
                          <a:sym typeface="Roboto"/>
                        </a:rPr>
                        <a:t>/</a:t>
                      </a:r>
                      <a:r>
                        <a:rPr lang="en-AU" sz="900" i="0" u="none" strike="noStrike" cap="none" dirty="0" err="1">
                          <a:solidFill>
                            <a:srgbClr val="92D050"/>
                          </a:solidFill>
                          <a:latin typeface="Roboto"/>
                          <a:ea typeface="Roboto"/>
                          <a:cs typeface="Roboto"/>
                          <a:sym typeface="Roboto"/>
                        </a:rPr>
                        <a:t>en</a:t>
                      </a:r>
                      <a:r>
                        <a:rPr lang="en-AU" sz="900" i="0" u="none" strike="noStrike" cap="none" dirty="0">
                          <a:solidFill>
                            <a:srgbClr val="92D050"/>
                          </a:solidFill>
                          <a:latin typeface="Roboto"/>
                          <a:ea typeface="Roboto"/>
                          <a:cs typeface="Roboto"/>
                          <a:sym typeface="Roboto"/>
                        </a:rPr>
                        <a:t>-au/microsoft-365/business/compare-all-microsoft-365-business-products?tab=2&amp;rtc=1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$27.50 per month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318836039"/>
                  </a:ext>
                </a:extLst>
              </a:tr>
            </a:tbl>
          </a:graphicData>
        </a:graphic>
      </p:graphicFrame>
    </p:spTree>
    <p:extLst>
      <p:ext uri="{BB962C8B-B14F-4D97-AF65-F5344CB8AC3E}">
        <p14:creationId xmlns:p14="http://schemas.microsoft.com/office/powerpoint/2010/main" val="35237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pic>
        <p:nvPicPr>
          <p:cNvPr id="4" name="Graphic 3" descr="Head with gears">
            <a:hlinkClick r:id="rId3" action="ppaction://hlinksldjump"/>
            <a:extLst>
              <a:ext uri="{FF2B5EF4-FFF2-40B4-BE49-F238E27FC236}">
                <a16:creationId xmlns:a16="http://schemas.microsoft.com/office/drawing/2014/main" id="{B438FEE7-D292-41B8-AED3-0D9AFAE621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3" y="2000649"/>
            <a:ext cx="594360" cy="594360"/>
          </a:xfrm>
          <a:prstGeom prst="rect">
            <a:avLst/>
          </a:prstGeom>
        </p:spPr>
      </p:pic>
      <p:pic>
        <p:nvPicPr>
          <p:cNvPr id="5" name="Graphic 4" descr="Stopwatch">
            <a:hlinkClick r:id="rId6" action="ppaction://hlinksldjump"/>
            <a:extLst>
              <a:ext uri="{FF2B5EF4-FFF2-40B4-BE49-F238E27FC236}">
                <a16:creationId xmlns:a16="http://schemas.microsoft.com/office/drawing/2014/main" id="{489FC6F1-D9EC-408C-9EF2-C6AFEAF0DC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9183" y="2692428"/>
            <a:ext cx="594360" cy="594360"/>
          </a:xfrm>
          <a:prstGeom prst="rect">
            <a:avLst/>
          </a:prstGeom>
        </p:spPr>
      </p:pic>
      <p:pic>
        <p:nvPicPr>
          <p:cNvPr id="10" name="Graphic 9" descr="In love face with solid fill">
            <a:hlinkClick r:id="rId9" action="ppaction://hlinksldjump"/>
            <a:extLst>
              <a:ext uri="{FF2B5EF4-FFF2-40B4-BE49-F238E27FC236}">
                <a16:creationId xmlns:a16="http://schemas.microsoft.com/office/drawing/2014/main" id="{6BFBFC68-C2D0-42A6-9484-769A11BD2D8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69054" y="3380402"/>
            <a:ext cx="594360" cy="594360"/>
          </a:xfrm>
          <a:prstGeom prst="rect">
            <a:avLst/>
          </a:prstGeom>
        </p:spPr>
      </p:pic>
      <p:pic>
        <p:nvPicPr>
          <p:cNvPr id="11" name="Graphic 10" descr="Browser window">
            <a:hlinkClick r:id="rId12" action="ppaction://hlinksldjump"/>
            <a:extLst>
              <a:ext uri="{FF2B5EF4-FFF2-40B4-BE49-F238E27FC236}">
                <a16:creationId xmlns:a16="http://schemas.microsoft.com/office/drawing/2014/main" id="{DBC9A7DB-CC26-457E-A7B2-9A3CCAA46D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79183" y="4047879"/>
            <a:ext cx="594360" cy="594360"/>
          </a:xfrm>
          <a:prstGeom prst="rect">
            <a:avLst/>
          </a:prstGeom>
        </p:spPr>
      </p:pic>
      <p:pic>
        <p:nvPicPr>
          <p:cNvPr id="12" name="Graphic 11" descr="Artist">
            <a:hlinkClick r:id="rId15" action="ppaction://hlinksldjump"/>
            <a:extLst>
              <a:ext uri="{FF2B5EF4-FFF2-40B4-BE49-F238E27FC236}">
                <a16:creationId xmlns:a16="http://schemas.microsoft.com/office/drawing/2014/main" id="{B6086E89-4981-4646-8479-EA40717B99DF}"/>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454817" y="1994482"/>
            <a:ext cx="594360" cy="594360"/>
          </a:xfrm>
          <a:prstGeom prst="rect">
            <a:avLst/>
          </a:prstGeom>
        </p:spPr>
      </p:pic>
      <p:pic>
        <p:nvPicPr>
          <p:cNvPr id="13" name="Graphic 12" descr="Gears">
            <a:hlinkClick r:id="rId18" action="ppaction://hlinksldjump"/>
            <a:extLst>
              <a:ext uri="{FF2B5EF4-FFF2-40B4-BE49-F238E27FC236}">
                <a16:creationId xmlns:a16="http://schemas.microsoft.com/office/drawing/2014/main" id="{EE46F8F0-5A4D-4E86-9505-52B333ED84C4}"/>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454817" y="2649798"/>
            <a:ext cx="594360" cy="594360"/>
          </a:xfrm>
          <a:prstGeom prst="rect">
            <a:avLst/>
          </a:prstGeom>
        </p:spPr>
      </p:pic>
      <p:pic>
        <p:nvPicPr>
          <p:cNvPr id="14" name="Graphic 13" descr="Building">
            <a:hlinkClick r:id="rId21" action="ppaction://hlinksldjump"/>
            <a:extLst>
              <a:ext uri="{FF2B5EF4-FFF2-40B4-BE49-F238E27FC236}">
                <a16:creationId xmlns:a16="http://schemas.microsoft.com/office/drawing/2014/main" id="{78379CE0-D4AE-4C11-AA6C-F81EBB6478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434014" y="3359262"/>
            <a:ext cx="594360" cy="594360"/>
          </a:xfrm>
          <a:prstGeom prst="rect">
            <a:avLst/>
          </a:prstGeom>
        </p:spPr>
      </p:pic>
      <p:sp>
        <p:nvSpPr>
          <p:cNvPr id="15" name="Google Shape;213;p34">
            <a:extLst>
              <a:ext uri="{FF2B5EF4-FFF2-40B4-BE49-F238E27FC236}">
                <a16:creationId xmlns:a16="http://schemas.microsoft.com/office/drawing/2014/main" id="{D6A51E75-FB56-4CD7-9863-521C0548617E}"/>
              </a:ext>
            </a:extLst>
          </p:cNvPr>
          <p:cNvSpPr txBox="1">
            <a:spLocks noGrp="1"/>
          </p:cNvSpPr>
          <p:nvPr>
            <p:ph type="body" idx="1"/>
          </p:nvPr>
        </p:nvSpPr>
        <p:spPr>
          <a:xfrm>
            <a:off x="323528" y="955198"/>
            <a:ext cx="4545838" cy="6700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pic>
        <p:nvPicPr>
          <p:cNvPr id="16" name="Graphic 15" descr="Social network">
            <a:hlinkClick r:id="rId24" action="ppaction://hlinksldjump"/>
            <a:extLst>
              <a:ext uri="{FF2B5EF4-FFF2-40B4-BE49-F238E27FC236}">
                <a16:creationId xmlns:a16="http://schemas.microsoft.com/office/drawing/2014/main" id="{F9892A44-74E0-4CDA-8177-F955B844FB3E}"/>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3448414" y="4019563"/>
            <a:ext cx="594360" cy="594360"/>
          </a:xfrm>
          <a:prstGeom prst="rect">
            <a:avLst/>
          </a:prstGeom>
        </p:spPr>
      </p:pic>
      <p:pic>
        <p:nvPicPr>
          <p:cNvPr id="17" name="Graphic 16" descr="Connections">
            <a:hlinkClick r:id="rId27" action="ppaction://hlinksldjump"/>
            <a:extLst>
              <a:ext uri="{FF2B5EF4-FFF2-40B4-BE49-F238E27FC236}">
                <a16:creationId xmlns:a16="http://schemas.microsoft.com/office/drawing/2014/main" id="{5BF8A4CA-C43D-4A20-9D6B-A931FC3F01E4}"/>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130451" y="1988081"/>
            <a:ext cx="594360" cy="594360"/>
          </a:xfrm>
          <a:prstGeom prst="rect">
            <a:avLst/>
          </a:prstGeom>
        </p:spPr>
      </p:pic>
      <p:pic>
        <p:nvPicPr>
          <p:cNvPr id="18" name="Graphic 17" descr="Cell Tower">
            <a:hlinkClick r:id="rId30" action="ppaction://hlinksldjump"/>
            <a:extLst>
              <a:ext uri="{FF2B5EF4-FFF2-40B4-BE49-F238E27FC236}">
                <a16:creationId xmlns:a16="http://schemas.microsoft.com/office/drawing/2014/main" id="{4485D5B2-BB5B-4E1F-BF9D-8F5A7491686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6130451" y="2649798"/>
            <a:ext cx="594360" cy="594360"/>
          </a:xfrm>
          <a:prstGeom prst="rect">
            <a:avLst/>
          </a:prstGeom>
        </p:spPr>
      </p:pic>
      <p:pic>
        <p:nvPicPr>
          <p:cNvPr id="19" name="Graphic 18" descr="Coins">
            <a:hlinkClick r:id="rId33" action="ppaction://hlinksldjump"/>
            <a:extLst>
              <a:ext uri="{FF2B5EF4-FFF2-40B4-BE49-F238E27FC236}">
                <a16:creationId xmlns:a16="http://schemas.microsoft.com/office/drawing/2014/main" id="{F57B3AC6-93B4-4B86-9D37-6B90AA5CAF28}"/>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6130451" y="3311514"/>
            <a:ext cx="594360" cy="594360"/>
          </a:xfrm>
          <a:prstGeom prst="rect">
            <a:avLst/>
          </a:prstGeom>
        </p:spPr>
      </p:pic>
      <p:pic>
        <p:nvPicPr>
          <p:cNvPr id="20" name="Graphic 19" descr="Newspaper">
            <a:hlinkClick r:id="rId36" action="ppaction://hlinksldjump"/>
            <a:extLst>
              <a:ext uri="{FF2B5EF4-FFF2-40B4-BE49-F238E27FC236}">
                <a16:creationId xmlns:a16="http://schemas.microsoft.com/office/drawing/2014/main" id="{7E5E3E58-61C8-41FF-8E0C-62092F2026E4}"/>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6130451" y="4036224"/>
            <a:ext cx="594360" cy="594360"/>
          </a:xfrm>
          <a:prstGeom prst="rect">
            <a:avLst/>
          </a:prstGeom>
        </p:spPr>
      </p:pic>
      <p:sp>
        <p:nvSpPr>
          <p:cNvPr id="21" name="Google Shape;213;p34">
            <a:extLst>
              <a:ext uri="{FF2B5EF4-FFF2-40B4-BE49-F238E27FC236}">
                <a16:creationId xmlns:a16="http://schemas.microsoft.com/office/drawing/2014/main" id="{84D26C95-0D26-477D-B7B3-62B53C1C0D05}"/>
              </a:ext>
            </a:extLst>
          </p:cNvPr>
          <p:cNvSpPr txBox="1">
            <a:spLocks/>
          </p:cNvSpPr>
          <p:nvPr/>
        </p:nvSpPr>
        <p:spPr>
          <a:xfrm>
            <a:off x="1304963" y="219310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Self Evaluation – 4 - 7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2" name="Google Shape;213;p34">
            <a:extLst>
              <a:ext uri="{FF2B5EF4-FFF2-40B4-BE49-F238E27FC236}">
                <a16:creationId xmlns:a16="http://schemas.microsoft.com/office/drawing/2014/main" id="{4DA3C4A3-6A26-46F7-84DC-2D95E5DCE0C2}"/>
              </a:ext>
            </a:extLst>
          </p:cNvPr>
          <p:cNvSpPr txBox="1">
            <a:spLocks/>
          </p:cNvSpPr>
          <p:nvPr/>
        </p:nvSpPr>
        <p:spPr>
          <a:xfrm>
            <a:off x="1294834"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Soft skills – 8 - 11</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3" name="Google Shape;213;p34">
            <a:extLst>
              <a:ext uri="{FF2B5EF4-FFF2-40B4-BE49-F238E27FC236}">
                <a16:creationId xmlns:a16="http://schemas.microsoft.com/office/drawing/2014/main" id="{1750F693-4E07-4B0D-9A76-A8F05C1D8B57}"/>
              </a:ext>
            </a:extLst>
          </p:cNvPr>
          <p:cNvSpPr txBox="1">
            <a:spLocks/>
          </p:cNvSpPr>
          <p:nvPr/>
        </p:nvSpPr>
        <p:spPr>
          <a:xfrm>
            <a:off x="1304962" y="3566795"/>
            <a:ext cx="1929055"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Hero reference – 12 - 13</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4" name="Google Shape;213;p34">
            <a:extLst>
              <a:ext uri="{FF2B5EF4-FFF2-40B4-BE49-F238E27FC236}">
                <a16:creationId xmlns:a16="http://schemas.microsoft.com/office/drawing/2014/main" id="{819B5914-E159-4308-89F8-E54BB8837059}"/>
              </a:ext>
            </a:extLst>
          </p:cNvPr>
          <p:cNvSpPr txBox="1">
            <a:spLocks/>
          </p:cNvSpPr>
          <p:nvPr/>
        </p:nvSpPr>
        <p:spPr>
          <a:xfrm>
            <a:off x="1304963" y="423484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Cool tools – 14 - 15</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5" name="Google Shape;213;p34">
            <a:extLst>
              <a:ext uri="{FF2B5EF4-FFF2-40B4-BE49-F238E27FC236}">
                <a16:creationId xmlns:a16="http://schemas.microsoft.com/office/drawing/2014/main" id="{3B919797-0749-4059-A691-7AE972B87884}"/>
              </a:ext>
            </a:extLst>
          </p:cNvPr>
          <p:cNvSpPr txBox="1">
            <a:spLocks/>
          </p:cNvSpPr>
          <p:nvPr/>
        </p:nvSpPr>
        <p:spPr>
          <a:xfrm>
            <a:off x="3980597" y="2193105"/>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Occupations – 16 - 17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6" name="Google Shape;213;p34">
            <a:extLst>
              <a:ext uri="{FF2B5EF4-FFF2-40B4-BE49-F238E27FC236}">
                <a16:creationId xmlns:a16="http://schemas.microsoft.com/office/drawing/2014/main" id="{32D7479E-7364-4A09-88E0-C34B749E70E4}"/>
              </a:ext>
            </a:extLst>
          </p:cNvPr>
          <p:cNvSpPr txBox="1">
            <a:spLocks/>
          </p:cNvSpPr>
          <p:nvPr/>
        </p:nvSpPr>
        <p:spPr>
          <a:xfrm>
            <a:off x="3980597"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Tech skills – 18 - 19</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7" name="Google Shape;213;p34">
            <a:extLst>
              <a:ext uri="{FF2B5EF4-FFF2-40B4-BE49-F238E27FC236}">
                <a16:creationId xmlns:a16="http://schemas.microsoft.com/office/drawing/2014/main" id="{12DC836F-7CDA-46A1-A1A1-4769F229285D}"/>
              </a:ext>
            </a:extLst>
          </p:cNvPr>
          <p:cNvSpPr txBox="1">
            <a:spLocks/>
          </p:cNvSpPr>
          <p:nvPr/>
        </p:nvSpPr>
        <p:spPr>
          <a:xfrm>
            <a:off x="3980597" y="358899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Studios – 20 - 21</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8" name="Google Shape;213;p34">
            <a:extLst>
              <a:ext uri="{FF2B5EF4-FFF2-40B4-BE49-F238E27FC236}">
                <a16:creationId xmlns:a16="http://schemas.microsoft.com/office/drawing/2014/main" id="{09245DA6-6D0F-420F-A51C-48A2717B1EF4}"/>
              </a:ext>
            </a:extLst>
          </p:cNvPr>
          <p:cNvSpPr txBox="1">
            <a:spLocks/>
          </p:cNvSpPr>
          <p:nvPr/>
        </p:nvSpPr>
        <p:spPr>
          <a:xfrm>
            <a:off x="3980597" y="4210444"/>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1 – 22 - 23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9" name="Google Shape;213;p34">
            <a:extLst>
              <a:ext uri="{FF2B5EF4-FFF2-40B4-BE49-F238E27FC236}">
                <a16:creationId xmlns:a16="http://schemas.microsoft.com/office/drawing/2014/main" id="{4696256F-258E-4316-88AD-FC596519767C}"/>
              </a:ext>
            </a:extLst>
          </p:cNvPr>
          <p:cNvSpPr txBox="1">
            <a:spLocks/>
          </p:cNvSpPr>
          <p:nvPr/>
        </p:nvSpPr>
        <p:spPr>
          <a:xfrm>
            <a:off x="6666360" y="213015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2 – 24 -25</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0" name="Google Shape;213;p34">
            <a:extLst>
              <a:ext uri="{FF2B5EF4-FFF2-40B4-BE49-F238E27FC236}">
                <a16:creationId xmlns:a16="http://schemas.microsoft.com/office/drawing/2014/main" id="{6AFF9EC5-EC0E-43BB-B057-87BA2F8BD1B7}"/>
              </a:ext>
            </a:extLst>
          </p:cNvPr>
          <p:cNvSpPr txBox="1">
            <a:spLocks/>
          </p:cNvSpPr>
          <p:nvPr/>
        </p:nvSpPr>
        <p:spPr>
          <a:xfrm>
            <a:off x="6666360" y="342428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Financials – 29 - 30</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1" name="Google Shape;213;p34">
            <a:extLst>
              <a:ext uri="{FF2B5EF4-FFF2-40B4-BE49-F238E27FC236}">
                <a16:creationId xmlns:a16="http://schemas.microsoft.com/office/drawing/2014/main" id="{75E7056C-185E-42B1-B024-F7BFE35A71B3}"/>
              </a:ext>
            </a:extLst>
          </p:cNvPr>
          <p:cNvSpPr txBox="1">
            <a:spLocks/>
          </p:cNvSpPr>
          <p:nvPr/>
        </p:nvSpPr>
        <p:spPr>
          <a:xfrm>
            <a:off x="6666360" y="2848420"/>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Information –  26 - 28</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2" name="Google Shape;213;p34">
            <a:extLst>
              <a:ext uri="{FF2B5EF4-FFF2-40B4-BE49-F238E27FC236}">
                <a16:creationId xmlns:a16="http://schemas.microsoft.com/office/drawing/2014/main" id="{E724BE40-D7AF-4D4F-9100-DE1AF20D1BCF}"/>
              </a:ext>
            </a:extLst>
          </p:cNvPr>
          <p:cNvSpPr txBox="1">
            <a:spLocks/>
          </p:cNvSpPr>
          <p:nvPr/>
        </p:nvSpPr>
        <p:spPr>
          <a:xfrm>
            <a:off x="6666360" y="418095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Job Adverts – 31 - 32</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pic>
        <p:nvPicPr>
          <p:cNvPr id="33" name="Graphic 32" descr="Home">
            <a:hlinkClick r:id="rId39" action="ppaction://hlinksldjump"/>
            <a:extLst>
              <a:ext uri="{FF2B5EF4-FFF2-40B4-BE49-F238E27FC236}">
                <a16:creationId xmlns:a16="http://schemas.microsoft.com/office/drawing/2014/main" id="{B36788B2-1089-43BB-B509-72EF6D2BA19B}"/>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602272" y="83961"/>
            <a:ext cx="914400" cy="914400"/>
          </a:xfrm>
          <a:prstGeom prst="rect">
            <a:avLst/>
          </a:prstGeom>
        </p:spPr>
      </p:pic>
      <p:pic>
        <p:nvPicPr>
          <p:cNvPr id="37" name="Graphic 36" descr="Magnifying glass">
            <a:hlinkClick r:id="rId42" action="ppaction://hlinksldjump"/>
            <a:extLst>
              <a:ext uri="{FF2B5EF4-FFF2-40B4-BE49-F238E27FC236}">
                <a16:creationId xmlns:a16="http://schemas.microsoft.com/office/drawing/2014/main" id="{1E1FD929-3CD1-405C-847C-E8D2B996456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788193" y="999977"/>
            <a:ext cx="751428" cy="751428"/>
          </a:xfrm>
          <a:prstGeom prst="rect">
            <a:avLst/>
          </a:prstGeom>
        </p:spPr>
      </p:pic>
      <p:sp>
        <p:nvSpPr>
          <p:cNvPr id="38" name="Google Shape;213;p34">
            <a:extLst>
              <a:ext uri="{FF2B5EF4-FFF2-40B4-BE49-F238E27FC236}">
                <a16:creationId xmlns:a16="http://schemas.microsoft.com/office/drawing/2014/main" id="{C05F8D01-AB04-4DDC-9096-D9669767723D}"/>
              </a:ext>
            </a:extLst>
          </p:cNvPr>
          <p:cNvSpPr txBox="1">
            <a:spLocks/>
          </p:cNvSpPr>
          <p:nvPr/>
        </p:nvSpPr>
        <p:spPr>
          <a:xfrm>
            <a:off x="7357089" y="1141939"/>
            <a:ext cx="1329839"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Conclusion – 33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93025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Hourly</a:t>
            </a:r>
            <a:r>
              <a:rPr lang="en-AU" sz="3000">
                <a:solidFill>
                  <a:srgbClr val="8CB3E3"/>
                </a:solidFill>
                <a:latin typeface="Roboto"/>
                <a:ea typeface="Roboto"/>
                <a:cs typeface="Roboto"/>
                <a:sym typeface="Roboto"/>
              </a:rPr>
              <a:t> rate</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975739425"/>
              </p:ext>
            </p:extLst>
          </p:nvPr>
        </p:nvGraphicFramePr>
        <p:xfrm>
          <a:off x="426675" y="2571750"/>
          <a:ext cx="7904475" cy="155084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Answers</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Nominate an hourly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$29 p/h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Discussion of how you chose that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latin typeface="Roboto"/>
                          <a:ea typeface="Roboto"/>
                          <a:cs typeface="Roboto"/>
                          <a:sym typeface="Roboto"/>
                        </a:rPr>
                        <a:t>Website </a:t>
                      </a:r>
                      <a:r>
                        <a:rPr lang="en-AU" sz="900" dirty="0">
                          <a:latin typeface="Roboto"/>
                          <a:ea typeface="Roboto"/>
                          <a:cs typeface="Roboto"/>
                          <a:sym typeface="Roboto"/>
                          <a:hlinkClick r:id="rId3"/>
                        </a:rPr>
                        <a:t>https://www.glassdoor.com.au/Salaries/australia-3d-artist-salary-SRCH_IL.0,9_IN16_KO10,19.htm</a:t>
                      </a:r>
                      <a:r>
                        <a:rPr lang="en-AU" sz="900" dirty="0">
                          <a:latin typeface="Roboto"/>
                          <a:ea typeface="Roboto"/>
                          <a:cs typeface="Roboto"/>
                          <a:sym typeface="Roboto"/>
                        </a:rPr>
                        <a:t> suggest that the average salary is 60k a year. Divide by 52 weeks, then divided by 40 hours a week would give  an approximate of 29$ an hour.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426675" y="1148762"/>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Do some research on hourly rates for freelance 3D artists.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Nominate an approximate figure you think is fair as an hourly rate.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Briefly discuss how you arrived at that figure.</a:t>
            </a:r>
          </a:p>
        </p:txBody>
      </p:sp>
      <p:pic>
        <p:nvPicPr>
          <p:cNvPr id="9" name="Graphic 8" descr="Coins">
            <a:extLst>
              <a:ext uri="{FF2B5EF4-FFF2-40B4-BE49-F238E27FC236}">
                <a16:creationId xmlns:a16="http://schemas.microsoft.com/office/drawing/2014/main" id="{F18AFD6B-1DBE-4C21-994C-F2F57DF3DFAA}"/>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9598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Find</a:t>
            </a:r>
            <a:r>
              <a:rPr lang="en-AU" sz="3000">
                <a:solidFill>
                  <a:srgbClr val="8CB3E3"/>
                </a:solidFill>
                <a:latin typeface="Roboto"/>
                <a:ea typeface="Roboto"/>
                <a:cs typeface="Roboto"/>
                <a:sym typeface="Roboto"/>
              </a:rPr>
              <a:t> and list</a:t>
            </a:r>
            <a:endParaRPr/>
          </a:p>
        </p:txBody>
      </p:sp>
      <p:pic>
        <p:nvPicPr>
          <p:cNvPr id="7" name="Graphic 6" descr="Newspaper">
            <a:extLst>
              <a:ext uri="{FF2B5EF4-FFF2-40B4-BE49-F238E27FC236}">
                <a16:creationId xmlns:a16="http://schemas.microsoft.com/office/drawing/2014/main" id="{00DBA01E-1D46-4F3B-8706-8ED97B588B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
        <p:nvSpPr>
          <p:cNvPr id="9" name="Google Shape;292;p44">
            <a:extLst>
              <a:ext uri="{FF2B5EF4-FFF2-40B4-BE49-F238E27FC236}">
                <a16:creationId xmlns:a16="http://schemas.microsoft.com/office/drawing/2014/main" id="{2AB39BD9-DD2E-464E-A436-52B299CC75E4}"/>
              </a:ext>
            </a:extLst>
          </p:cNvPr>
          <p:cNvSpPr txBox="1">
            <a:spLocks/>
          </p:cNvSpPr>
          <p:nvPr/>
        </p:nvSpPr>
        <p:spPr>
          <a:xfrm>
            <a:off x="383574" y="1016705"/>
            <a:ext cx="7630873" cy="13880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a:solidFill>
                  <a:srgbClr val="B7B7B7"/>
                </a:solidFill>
                <a:latin typeface="Roboto"/>
                <a:ea typeface="Roboto"/>
                <a:cs typeface="Roboto"/>
                <a:sym typeface="Roboto"/>
              </a:rPr>
              <a:t>Look for 2 information sources that host industry job adverts.</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Carefully choose your sources to ensure they are legitimate.</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This could be from the following –</a:t>
            </a: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Font typeface="Arial"/>
              <a:buNone/>
            </a:pPr>
            <a:r>
              <a:rPr lang="en-US" sz="900">
                <a:solidFill>
                  <a:srgbClr val="B7B7B7"/>
                </a:solidFill>
                <a:latin typeface="Roboto"/>
                <a:ea typeface="Roboto"/>
                <a:cs typeface="Roboto"/>
                <a:sym typeface="Roboto"/>
              </a:rPr>
              <a:t>Briefly describe and link to the sources below.</a:t>
            </a:r>
          </a:p>
        </p:txBody>
      </p:sp>
      <p:graphicFrame>
        <p:nvGraphicFramePr>
          <p:cNvPr id="10" name="Google Shape;293;p44">
            <a:extLst>
              <a:ext uri="{FF2B5EF4-FFF2-40B4-BE49-F238E27FC236}">
                <a16:creationId xmlns:a16="http://schemas.microsoft.com/office/drawing/2014/main" id="{A3EC5B52-743D-4CAD-8928-D2B66A09B3F3}"/>
              </a:ext>
            </a:extLst>
          </p:cNvPr>
          <p:cNvGraphicFramePr/>
          <p:nvPr>
            <p:extLst>
              <p:ext uri="{D42A27DB-BD31-4B8C-83A1-F6EECF244321}">
                <p14:modId xmlns:p14="http://schemas.microsoft.com/office/powerpoint/2010/main" val="226733263"/>
              </p:ext>
            </p:extLst>
          </p:nvPr>
        </p:nvGraphicFramePr>
        <p:xfrm>
          <a:off x="454724" y="2887203"/>
          <a:ext cx="8070075" cy="10503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504800">
                  <a:extLst>
                    <a:ext uri="{9D8B030D-6E8A-4147-A177-3AD203B41FA5}">
                      <a16:colId xmlns:a16="http://schemas.microsoft.com/office/drawing/2014/main" val="3238216583"/>
                    </a:ext>
                  </a:extLst>
                </a:gridCol>
                <a:gridCol w="1711353">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39C54223-FF74-43FD-825B-0E8A24425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9188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Choose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2 job adverts that you find interesting.  Choose an advert for the type of job you’d like to see yourself in the future.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selecting from a good source.  Preferably this is an info source you have reviewed and checked for quality before.</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Describe why the chosen job adverts are appealing to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Identify what you think are the key soft skills and tech skills the job requires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Newspaper">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1136653783"/>
              </p:ext>
            </p:extLst>
          </p:nvPr>
        </p:nvGraphicFramePr>
        <p:xfrm>
          <a:off x="355032" y="2032395"/>
          <a:ext cx="7759109" cy="4526732"/>
        </p:xfrm>
        <a:graphic>
          <a:graphicData uri="http://schemas.openxmlformats.org/drawingml/2006/table">
            <a:tbl>
              <a:tblPr>
                <a:noFill/>
                <a:tableStyleId>{2DE40A0A-F175-4DEE-BA99-264EB937CA04}</a:tableStyleId>
              </a:tblPr>
              <a:tblGrid>
                <a:gridCol w="1173629">
                  <a:extLst>
                    <a:ext uri="{9D8B030D-6E8A-4147-A177-3AD203B41FA5}">
                      <a16:colId xmlns:a16="http://schemas.microsoft.com/office/drawing/2014/main" val="3179543082"/>
                    </a:ext>
                  </a:extLst>
                </a:gridCol>
                <a:gridCol w="1267364">
                  <a:extLst>
                    <a:ext uri="{9D8B030D-6E8A-4147-A177-3AD203B41FA5}">
                      <a16:colId xmlns:a16="http://schemas.microsoft.com/office/drawing/2014/main" val="20000"/>
                    </a:ext>
                  </a:extLst>
                </a:gridCol>
                <a:gridCol w="1355598">
                  <a:extLst>
                    <a:ext uri="{9D8B030D-6E8A-4147-A177-3AD203B41FA5}">
                      <a16:colId xmlns:a16="http://schemas.microsoft.com/office/drawing/2014/main" val="3238216583"/>
                    </a:ext>
                  </a:extLst>
                </a:gridCol>
                <a:gridCol w="1981259">
                  <a:extLst>
                    <a:ext uri="{9D8B030D-6E8A-4147-A177-3AD203B41FA5}">
                      <a16:colId xmlns:a16="http://schemas.microsoft.com/office/drawing/2014/main" val="3497085799"/>
                    </a:ext>
                  </a:extLst>
                </a:gridCol>
                <a:gridCol w="1981259">
                  <a:extLst>
                    <a:ext uri="{9D8B030D-6E8A-4147-A177-3AD203B41FA5}">
                      <a16:colId xmlns:a16="http://schemas.microsoft.com/office/drawing/2014/main" val="3701564548"/>
                    </a:ext>
                  </a:extLst>
                </a:gridCol>
              </a:tblGrid>
              <a:tr h="732032">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Title of position</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why it interests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Soft skills and Tech skills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https://www.seek.com.au/job/52049366?type=standard#searchRequestToken=d263fe85-387a-428c-8920-4952439eb03f</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Programmer/ developer. Permanent full time.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Because they are asking for </a:t>
                      </a:r>
                      <a:r>
                        <a:rPr lang="en-AU" sz="900" i="0" u="none" strike="noStrike" cap="none" dirty="0" err="1">
                          <a:solidFill>
                            <a:srgbClr val="92D050"/>
                          </a:solidFill>
                          <a:latin typeface="Roboto"/>
                          <a:ea typeface="Roboto"/>
                          <a:cs typeface="Roboto"/>
                          <a:sym typeface="Roboto"/>
                        </a:rPr>
                        <a:t>c++</a:t>
                      </a:r>
                      <a:r>
                        <a:rPr lang="en-AU" sz="900" i="0" u="none" strike="noStrike" cap="none" dirty="0">
                          <a:solidFill>
                            <a:srgbClr val="92D050"/>
                          </a:solidFill>
                          <a:latin typeface="Roboto"/>
                          <a:ea typeface="Roboto"/>
                          <a:cs typeface="Roboto"/>
                          <a:sym typeface="Roboto"/>
                        </a:rPr>
                        <a:t> experience as are requirement. Learning about the basics in </a:t>
                      </a:r>
                      <a:r>
                        <a:rPr lang="en-AU" sz="900" i="0" u="none" strike="noStrike" cap="none" dirty="0" err="1">
                          <a:solidFill>
                            <a:srgbClr val="92D050"/>
                          </a:solidFill>
                          <a:latin typeface="Roboto"/>
                          <a:ea typeface="Roboto"/>
                          <a:cs typeface="Roboto"/>
                          <a:sym typeface="Roboto"/>
                        </a:rPr>
                        <a:t>c++</a:t>
                      </a:r>
                      <a:r>
                        <a:rPr lang="en-AU" sz="900" i="0" u="none" strike="noStrike" cap="none" dirty="0">
                          <a:solidFill>
                            <a:srgbClr val="92D050"/>
                          </a:solidFill>
                          <a:latin typeface="Roboto"/>
                          <a:ea typeface="Roboto"/>
                          <a:cs typeface="Roboto"/>
                          <a:sym typeface="Roboto"/>
                        </a:rPr>
                        <a:t> would allow me to have a familiar intake on work and learn more complex programming regarding the job easier.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algn="l" fontAlgn="base">
                        <a:buFont typeface="Arial" panose="020B0604020202020204" pitchFamily="34" charset="0"/>
                        <a:buChar char="•"/>
                      </a:pPr>
                      <a:r>
                        <a:rPr lang="en-AU" sz="900" b="0" i="0" dirty="0">
                          <a:solidFill>
                            <a:schemeClr val="bg1"/>
                          </a:solidFill>
                          <a:effectLst/>
                          <a:latin typeface="Roboto" panose="02000000000000000000" pitchFamily="2" charset="0"/>
                        </a:rPr>
                        <a:t>C++ A MUST</a:t>
                      </a:r>
                    </a:p>
                    <a:p>
                      <a:pPr algn="l" fontAlgn="base">
                        <a:buFont typeface="Arial" panose="020B0604020202020204" pitchFamily="34" charset="0"/>
                        <a:buChar char="•"/>
                      </a:pPr>
                      <a:r>
                        <a:rPr lang="en-AU" sz="900" b="0" i="0" dirty="0">
                          <a:solidFill>
                            <a:schemeClr val="bg1"/>
                          </a:solidFill>
                          <a:effectLst/>
                          <a:latin typeface="Roboto" panose="02000000000000000000" pitchFamily="2" charset="0"/>
                        </a:rPr>
                        <a:t>Game Development experience</a:t>
                      </a:r>
                    </a:p>
                    <a:p>
                      <a:pPr algn="l" fontAlgn="base">
                        <a:buFont typeface="Arial" panose="020B0604020202020204" pitchFamily="34" charset="0"/>
                        <a:buChar char="•"/>
                      </a:pPr>
                      <a:r>
                        <a:rPr lang="en-AU" sz="900" b="0" i="0" dirty="0">
                          <a:solidFill>
                            <a:schemeClr val="bg1"/>
                          </a:solidFill>
                          <a:effectLst/>
                          <a:latin typeface="Roboto" panose="02000000000000000000" pitchFamily="2" charset="0"/>
                        </a:rPr>
                        <a:t>3 days in the office in Melbourne CBD, 2 days from home</a:t>
                      </a:r>
                    </a:p>
                    <a:p>
                      <a:pPr algn="l" fontAlgn="base">
                        <a:buFont typeface="Arial" panose="020B0604020202020204" pitchFamily="34" charset="0"/>
                        <a:buChar char="•"/>
                      </a:pPr>
                      <a:r>
                        <a:rPr lang="en-AU" sz="900" b="0" i="0" dirty="0">
                          <a:solidFill>
                            <a:schemeClr val="bg1"/>
                          </a:solidFill>
                          <a:effectLst/>
                          <a:latin typeface="Roboto" panose="02000000000000000000" pitchFamily="2" charset="0"/>
                        </a:rPr>
                        <a:t>Interstate candidates that are willing to relocate would also be considered</a:t>
                      </a:r>
                    </a:p>
                    <a:p>
                      <a:pPr algn="l" fontAlgn="base">
                        <a:buFont typeface="Arial" panose="020B0604020202020204" pitchFamily="34" charset="0"/>
                        <a:buChar char="•"/>
                      </a:pPr>
                      <a:r>
                        <a:rPr lang="en-AU" sz="900" b="0" i="0" dirty="0" err="1">
                          <a:solidFill>
                            <a:schemeClr val="bg1"/>
                          </a:solidFill>
                          <a:effectLst/>
                          <a:latin typeface="Roboto" panose="02000000000000000000" pitchFamily="2" charset="0"/>
                        </a:rPr>
                        <a:t>teammwork</a:t>
                      </a:r>
                      <a:endParaRPr lang="en-AU" sz="900" b="0" i="0" dirty="0">
                        <a:solidFill>
                          <a:schemeClr val="bg1"/>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latin typeface="Roboto"/>
                          <a:ea typeface="Roboto"/>
                          <a:cs typeface="Roboto"/>
                          <a:sym typeface="Roboto"/>
                        </a:rPr>
                        <a:t>https://www.upwork.com/job/Developer-needed-for-Game-mechanics_~019f816b832e957c24/</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Game programmer for many different aspects of one game.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Because the game being programmed sounds like a typical game that would gain my interest in playing, which include survival and combat with a mission system. Getting to program a game with those aspects would certainly be </a:t>
                      </a:r>
                      <a:r>
                        <a:rPr lang="en-AU" sz="900" i="0" u="none" strike="noStrike" cap="none" dirty="0" err="1">
                          <a:solidFill>
                            <a:srgbClr val="92D050"/>
                          </a:solidFill>
                          <a:latin typeface="Roboto"/>
                          <a:ea typeface="Roboto"/>
                          <a:cs typeface="Roboto"/>
                          <a:sym typeface="Roboto"/>
                        </a:rPr>
                        <a:t>enetertaining</a:t>
                      </a:r>
                      <a:r>
                        <a:rPr lang="en-AU" sz="900" i="0" u="none" strike="noStrike" cap="none" dirty="0">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Be able to program:</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 Player Movements with locomotion system</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 Guns, shootings, melee, inventory systems</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 Starvation, Health, Stamina, Cold (maybe) systems</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 Interaction (doors, windows, food, inventory) system</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 Advanced zombie AI system (we give already bought zombie models pack) with auto spawn and different AI types</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 Day and Night Cycle</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 Weather (maybe) system</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 Mission system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25706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err="1">
                <a:latin typeface="Roboto"/>
                <a:ea typeface="Roboto"/>
                <a:cs typeface="Roboto"/>
                <a:sym typeface="Roboto"/>
              </a:rPr>
              <a:t>Conclusion|</a:t>
            </a:r>
            <a:r>
              <a:rPr lang="en-AU" sz="3000" dirty="0" err="1">
                <a:solidFill>
                  <a:srgbClr val="8CB3E3"/>
                </a:solidFill>
                <a:latin typeface="Roboto"/>
                <a:ea typeface="Roboto"/>
                <a:cs typeface="Roboto"/>
                <a:sym typeface="Roboto"/>
              </a:rPr>
              <a:t>Where</a:t>
            </a:r>
            <a:r>
              <a:rPr lang="en-AU" sz="3000" dirty="0">
                <a:solidFill>
                  <a:srgbClr val="8CB3E3"/>
                </a:solidFill>
                <a:latin typeface="Roboto"/>
                <a:ea typeface="Roboto"/>
                <a:cs typeface="Roboto"/>
                <a:sym typeface="Roboto"/>
              </a:rPr>
              <a:t> to next?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This document is designed to help you explore and plan your professional development.</a:t>
            </a:r>
          </a:p>
          <a:p>
            <a:pPr marL="0" lvl="0" indent="0">
              <a:spcBef>
                <a:spcPts val="0"/>
              </a:spcBef>
              <a:buNone/>
            </a:pPr>
            <a:r>
              <a:rPr lang="en-US" sz="900" dirty="0">
                <a:solidFill>
                  <a:srgbClr val="B7B7B7"/>
                </a:solidFill>
                <a:latin typeface="Roboto"/>
                <a:ea typeface="Roboto"/>
                <a:cs typeface="Roboto"/>
                <a:sym typeface="Roboto"/>
              </a:rPr>
              <a:t>You have added a lot of data to this document.  Make use of this data and draw a conclusion.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Review and </a:t>
            </a:r>
            <a:r>
              <a:rPr lang="en-US" sz="900" dirty="0" err="1">
                <a:solidFill>
                  <a:srgbClr val="B7B7B7"/>
                </a:solidFill>
                <a:latin typeface="Roboto"/>
                <a:ea typeface="Roboto"/>
                <a:cs typeface="Roboto"/>
                <a:sym typeface="Roboto"/>
              </a:rPr>
              <a:t>analyse</a:t>
            </a:r>
            <a:r>
              <a:rPr lang="en-US" sz="900" dirty="0">
                <a:solidFill>
                  <a:srgbClr val="B7B7B7"/>
                </a:solidFill>
                <a:latin typeface="Roboto"/>
                <a:ea typeface="Roboto"/>
                <a:cs typeface="Roboto"/>
                <a:sym typeface="Roboto"/>
              </a:rPr>
              <a:t> the information above and summaries into a few key conclusions.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8" name="Graphic 7" descr="Home">
            <a:hlinkClick r:id="rId3" action="ppaction://hlinksldjump"/>
            <a:extLst>
              <a:ext uri="{FF2B5EF4-FFF2-40B4-BE49-F238E27FC236}">
                <a16:creationId xmlns:a16="http://schemas.microsoft.com/office/drawing/2014/main" id="{81250DFD-A4C6-4124-98A1-70399DA0D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4001264048"/>
              </p:ext>
            </p:extLst>
          </p:nvPr>
        </p:nvGraphicFramePr>
        <p:xfrm>
          <a:off x="454725" y="1977993"/>
          <a:ext cx="7722836" cy="2941110"/>
        </p:xfrm>
        <a:graphic>
          <a:graphicData uri="http://schemas.openxmlformats.org/drawingml/2006/table">
            <a:tbl>
              <a:tblPr>
                <a:noFill/>
                <a:tableStyleId>{2DE40A0A-F175-4DEE-BA99-264EB937CA04}</a:tableStyleId>
              </a:tblPr>
              <a:tblGrid>
                <a:gridCol w="2221568">
                  <a:extLst>
                    <a:ext uri="{9D8B030D-6E8A-4147-A177-3AD203B41FA5}">
                      <a16:colId xmlns:a16="http://schemas.microsoft.com/office/drawing/2014/main" val="3179543082"/>
                    </a:ext>
                  </a:extLst>
                </a:gridCol>
                <a:gridCol w="5501268">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What does the data show?</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weakness you have where you should focus more attention?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Focusing on completing work without distractions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68400146"/>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strength you have that will be valuable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The ability to socially get along with others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800918729"/>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inspires you?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People that go through hard things in life and get past it all to become successful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9669537"/>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are your goals?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dirty="0">
                          <a:solidFill>
                            <a:schemeClr val="bg1"/>
                          </a:solidFill>
                          <a:latin typeface="Roboto"/>
                          <a:ea typeface="Roboto"/>
                          <a:cs typeface="Roboto"/>
                          <a:sym typeface="Roboto"/>
                        </a:rPr>
                        <a:t>My goal is to improve on my programming skills by analysing and/or following along game development videos at least once a week.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short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Starting a side business or a small stream of income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35293023"/>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long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dirty="0">
                          <a:solidFill>
                            <a:schemeClr val="bg1"/>
                          </a:solidFill>
                          <a:latin typeface="Roboto"/>
                          <a:ea typeface="Roboto"/>
                          <a:cs typeface="Roboto"/>
                          <a:sym typeface="Roboto"/>
                        </a:rPr>
                        <a:t>Commitment and believe that you can do anything.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18979134"/>
                  </a:ext>
                </a:extLst>
              </a:tr>
            </a:tbl>
          </a:graphicData>
        </a:graphic>
      </p:graphicFrame>
      <p:pic>
        <p:nvPicPr>
          <p:cNvPr id="4" name="Graphic 3" descr="Magnifying glass">
            <a:extLst>
              <a:ext uri="{FF2B5EF4-FFF2-40B4-BE49-F238E27FC236}">
                <a16:creationId xmlns:a16="http://schemas.microsoft.com/office/drawing/2014/main" id="{0A77B7AC-DB65-4E83-A22D-9128E3AD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7863" y="107734"/>
            <a:ext cx="914400" cy="914400"/>
          </a:xfrm>
          <a:prstGeom prst="rect">
            <a:avLst/>
          </a:prstGeom>
        </p:spPr>
      </p:pic>
    </p:spTree>
    <p:extLst>
      <p:ext uri="{BB962C8B-B14F-4D97-AF65-F5344CB8AC3E}">
        <p14:creationId xmlns:p14="http://schemas.microsoft.com/office/powerpoint/2010/main" val="51439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Professional Studies 1|</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900" b="1" dirty="0">
                <a:solidFill>
                  <a:srgbClr val="D9D9D9"/>
                </a:solidFill>
                <a:latin typeface="Roboto"/>
                <a:ea typeface="Roboto"/>
                <a:cs typeface="Roboto"/>
                <a:sym typeface="Roboto"/>
              </a:rPr>
              <a:t>Workbook:</a:t>
            </a:r>
            <a:endParaRPr lang="en-AU" sz="900" dirty="0">
              <a:latin typeface="Roboto"/>
              <a:ea typeface="Roboto"/>
              <a:cs typeface="Roboto"/>
              <a:sym typeface="Roboto"/>
            </a:endParaRPr>
          </a:p>
          <a:p>
            <a:pPr marL="0" lvl="0" indent="0">
              <a:spcBef>
                <a:spcPts val="280"/>
              </a:spcBef>
              <a:buNone/>
            </a:pPr>
            <a:r>
              <a:rPr lang="en-US" sz="900" dirty="0">
                <a:solidFill>
                  <a:srgbClr val="B7B7B7"/>
                </a:solidFill>
                <a:latin typeface="Roboto"/>
                <a:ea typeface="Roboto"/>
                <a:cs typeface="Roboto"/>
                <a:sym typeface="Roboto"/>
              </a:rPr>
              <a:t>This Workbook</a:t>
            </a:r>
            <a:endParaRPr lang="en-US" sz="900" dirty="0">
              <a:latin typeface="Roboto"/>
              <a:ea typeface="Roboto"/>
              <a:cs typeface="Roboto"/>
              <a:sym typeface="Roboto"/>
            </a:endParaRPr>
          </a:p>
          <a:p>
            <a:pPr marL="0" lvl="0" indent="0">
              <a:spcBef>
                <a:spcPts val="280"/>
              </a:spcBef>
              <a:buNone/>
            </a:pPr>
            <a:r>
              <a:rPr lang="en-US" sz="900" dirty="0">
                <a:solidFill>
                  <a:srgbClr val="00B0F0"/>
                </a:solidFill>
                <a:latin typeface="Roboto"/>
                <a:ea typeface="Roboto"/>
                <a:cs typeface="Roboto"/>
                <a:sym typeface="Roboto"/>
              </a:rPr>
              <a:t>2021_Professional_Studies_1_</a:t>
            </a:r>
            <a:r>
              <a:rPr lang="en-GB" sz="900">
                <a:solidFill>
                  <a:srgbClr val="92D050"/>
                </a:solidFill>
                <a:latin typeface="Roboto"/>
                <a:ea typeface="Roboto"/>
                <a:cs typeface="Roboto"/>
                <a:sym typeface="Roboto"/>
              </a:rPr>
              <a:t>YourName</a:t>
            </a:r>
            <a:r>
              <a:rPr lang="en-US" sz="900">
                <a:solidFill>
                  <a:srgbClr val="00B0F0"/>
                </a:solidFill>
                <a:latin typeface="Roboto"/>
                <a:ea typeface="Roboto"/>
                <a:cs typeface="Roboto"/>
                <a:sym typeface="Roboto"/>
              </a:rPr>
              <a:t>.</a:t>
            </a:r>
            <a:r>
              <a:rPr lang="en-US" sz="900" dirty="0">
                <a:solidFill>
                  <a:srgbClr val="00B0F0"/>
                </a:solidFill>
                <a:latin typeface="Roboto"/>
                <a:ea typeface="Roboto"/>
                <a:cs typeface="Roboto"/>
                <a:sym typeface="Roboto"/>
              </a:rPr>
              <a:t>pptx</a:t>
            </a:r>
          </a:p>
          <a:p>
            <a:pPr marL="0" marR="0" lvl="0" indent="0" algn="l" rtl="0">
              <a:lnSpc>
                <a:spcPct val="100000"/>
              </a:lnSpc>
              <a:spcBef>
                <a:spcPts val="280"/>
              </a:spcBef>
              <a:spcAft>
                <a:spcPts val="0"/>
              </a:spcAft>
              <a:buClr>
                <a:srgbClr val="92D050"/>
              </a:buClr>
              <a:buSzPts val="2800"/>
              <a:buFont typeface="Arial"/>
              <a:buNone/>
            </a:pPr>
            <a:br>
              <a:rPr lang="en-US" sz="900" b="1" dirty="0">
                <a:solidFill>
                  <a:srgbClr val="D9D9D9"/>
                </a:solidFill>
                <a:latin typeface="Roboto"/>
                <a:ea typeface="Roboto"/>
                <a:cs typeface="Roboto"/>
                <a:sym typeface="Roboto"/>
              </a:rPr>
            </a:br>
            <a:endParaRPr sz="900" dirty="0">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8322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029657"/>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your goals? What are the right goals for you? What do you need to do to achieve your goals?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questions below are designed to give you an overview of yourself  to help plan where you should focus your time and energy. This will give you better insight to choose goals and plan how to achieve them.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Take some time to answer these questions (and consider others like them).</a:t>
            </a: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719270454"/>
              </p:ext>
            </p:extLst>
          </p:nvPr>
        </p:nvGraphicFramePr>
        <p:xfrm>
          <a:off x="454725" y="2016003"/>
          <a:ext cx="7904475" cy="3228508"/>
        </p:xfrm>
        <a:graphic>
          <a:graphicData uri="http://schemas.openxmlformats.org/drawingml/2006/table">
            <a:tbl>
              <a:tblPr>
                <a:noFill/>
                <a:tableStyleId>{2DE40A0A-F175-4DEE-BA99-264EB937CA04}</a:tableStyleId>
              </a:tblPr>
              <a:tblGrid>
                <a:gridCol w="2324475">
                  <a:extLst>
                    <a:ext uri="{9D8B030D-6E8A-4147-A177-3AD203B41FA5}">
                      <a16:colId xmlns:a16="http://schemas.microsoft.com/office/drawing/2014/main" val="3179543082"/>
                    </a:ext>
                  </a:extLst>
                </a:gridCol>
                <a:gridCol w="5580000">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Why are you studying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 I am studying at AIE because I have found a course that genuinely interest me and may be beneficial for me when finding a career path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hobbies do you have that are closely related to your AIE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I extensively enjoy playing video games especially on the PC which guides me with the knowledge of what creates a good game.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hobbies that are not at all related to your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Football, table tennis, volleyball, working out, eating out, bowling, paintball,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095958675"/>
                  </a:ext>
                </a:extLst>
              </a:tr>
              <a:tr h="53216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have an “artistic” side to your character?</a:t>
                      </a:r>
                      <a:endParaRPr lang="en-AU" sz="10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I believe I do but to a certain extent as although I can have some creative ideas and suggestions, it is not something I completely value.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15261">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“technical” side to your character?</a:t>
                      </a:r>
                      <a:endParaRPr lang="en-AU" sz="10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Yes I do, during sport and and online gameplay a lot of strategic planning is used to provide the best outcome. The correct implementation of technique is also provided to enhance performance of an individual.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13132836"/>
                  </a:ext>
                </a:extLst>
              </a:tr>
            </a:tbl>
          </a:graphicData>
        </a:graphic>
      </p:graphicFrame>
      <p:pic>
        <p:nvPicPr>
          <p:cNvPr id="3" name="Graphic 2" descr="Head with 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DCEB5D7B-1EEF-488C-AFDB-6E0C3740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9770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090890894"/>
              </p:ext>
            </p:extLst>
          </p:nvPr>
        </p:nvGraphicFramePr>
        <p:xfrm>
          <a:off x="454724" y="1063379"/>
          <a:ext cx="7904475" cy="3821510"/>
        </p:xfrm>
        <a:graphic>
          <a:graphicData uri="http://schemas.openxmlformats.org/drawingml/2006/table">
            <a:tbl>
              <a:tblPr>
                <a:noFill/>
                <a:tableStyleId>{2DE40A0A-F175-4DEE-BA99-264EB937CA04}</a:tableStyleId>
              </a:tblPr>
              <a:tblGrid>
                <a:gridCol w="1978233">
                  <a:extLst>
                    <a:ext uri="{9D8B030D-6E8A-4147-A177-3AD203B41FA5}">
                      <a16:colId xmlns:a16="http://schemas.microsoft.com/office/drawing/2014/main" val="3179543082"/>
                    </a:ext>
                  </a:extLst>
                </a:gridCol>
                <a:gridCol w="5926242">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feel you are a creative person?  How can you be sure?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I feel like I am a creative person because I can come up with good ideas and I can think on the spot.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job role specialisation do you find most interesting,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Managers have very interesting and challenging roles in controlling a team and making sure everything runs according to plan.</a:t>
                      </a:r>
                      <a:endParaRPr lang="en-AU" sz="900" dirty="0">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7900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software is the most interesting to you,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I feel like photo shop is a very interesting software application as not only can you edit real life photos any way someone pleases, but it can also be used to create thumbnails and logos.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a strength that might serve you well whilst studying to become a professional?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A strength that would serve me well is discipline because discipline encourages routine, dedication, and a strive to get better.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one weakness relevant to your study you feel might need some improvement?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I can work a lot better on my communication with my teacher.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55132534"/>
                  </a:ext>
                </a:extLst>
              </a:tr>
            </a:tbl>
          </a:graphicData>
        </a:graphic>
      </p:graphicFrame>
      <p:pic>
        <p:nvPicPr>
          <p:cNvPr id="7" name="Graphic 6" descr="Head with gears">
            <a:extLst>
              <a:ext uri="{FF2B5EF4-FFF2-40B4-BE49-F238E27FC236}">
                <a16:creationId xmlns:a16="http://schemas.microsoft.com/office/drawing/2014/main" id="{3249F008-F3C5-42C4-8FBE-CEAE16C01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8921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144598410"/>
              </p:ext>
            </p:extLst>
          </p:nvPr>
        </p:nvGraphicFramePr>
        <p:xfrm>
          <a:off x="454724" y="1063379"/>
          <a:ext cx="7904475" cy="3127227"/>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strengths that might give you an advantage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Teamwork is a major strength as I have good social skills and get along with peers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weaknesses that might give you trouble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I get distracted really easily weather it be colleagues/ other students or things that go in my own head.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are an introvert or an extrovert?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I believe I am equally as much of an extrovert as an introvert.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find it difficult or easy to communicate concepts and ideas to other individuals? If not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If it is something I completely understand I can find it very easily to communicate, but if I have trouble  understanding the concept/ idea I wont want to share it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520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962878962"/>
              </p:ext>
            </p:extLst>
          </p:nvPr>
        </p:nvGraphicFramePr>
        <p:xfrm>
          <a:off x="454724" y="1063379"/>
          <a:ext cx="7904475" cy="3246799"/>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like to express your self in writing?  Do you feel you write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I believe I can write well but I do not like expressing myself on paper/ writing because I feel like other ways can express more emotion.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feel you are good with math and numbers?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Could you write, read or use a math formula?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(Eg:  F=ma  or  S</a:t>
                      </a:r>
                      <a:r>
                        <a:rPr lang="en-AU" sz="900" b="1" i="0" u="none" strike="noStrike" cap="none">
                          <a:solidFill>
                            <a:schemeClr val="bg1"/>
                          </a:solidFill>
                          <a:latin typeface="Roboto"/>
                          <a:ea typeface="Roboto"/>
                          <a:sym typeface="Arial"/>
                        </a:rPr>
                        <a:t>=d/t  or  C=2</a:t>
                      </a:r>
                      <a:r>
                        <a:rPr lang="el-GR" sz="1200" b="1" i="0" u="none" strike="noStrike" cap="none">
                          <a:solidFill>
                            <a:schemeClr val="bg1"/>
                          </a:solidFill>
                          <a:latin typeface="Roboto"/>
                          <a:ea typeface="Roboto"/>
                          <a:sym typeface="Arial"/>
                        </a:rPr>
                        <a:t>π</a:t>
                      </a:r>
                      <a:r>
                        <a:rPr lang="en-AU" sz="900" b="1" i="0" u="none" strike="noStrike" cap="none">
                          <a:solidFill>
                            <a:schemeClr val="bg1"/>
                          </a:solidFill>
                          <a:latin typeface="Roboto"/>
                          <a:ea typeface="Roboto"/>
                          <a:sym typeface="Arial"/>
                        </a:rPr>
                        <a:t>r)</a:t>
                      </a:r>
                      <a:endParaRPr lang="en-AU" sz="900" b="1" i="0" u="none" strike="noStrike" cap="none">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Yes I believe I am slightly above average with numbers and mathematical equations but struggle when they become overly complicated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any coding, scripting or programming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I had little to nothing with skills regarding coding/ programming until I joined the course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traditional or digital art skills? </a:t>
                      </a:r>
                      <a:br>
                        <a:rPr lang="en-AU" sz="1000" b="1" i="0" u="none" strike="noStrike" cap="none">
                          <a:solidFill>
                            <a:schemeClr val="bg1"/>
                          </a:solidFill>
                          <a:latin typeface="Roboto"/>
                          <a:ea typeface="Roboto"/>
                          <a:cs typeface="Roboto"/>
                          <a:sym typeface="Roboto"/>
                        </a:rPr>
                      </a:br>
                      <a:r>
                        <a:rPr lang="en-AU" sz="1000" b="1" i="0" u="none" strike="noStrike" cap="none">
                          <a:solidFill>
                            <a:schemeClr val="bg1"/>
                          </a:solidFill>
                          <a:latin typeface="Roboto"/>
                          <a:ea typeface="Roboto"/>
                          <a:cs typeface="Roboto"/>
                          <a:sym typeface="Roboto"/>
                        </a:rPr>
                        <a:t>(Eg: drawing, illustration or painting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bg1"/>
                          </a:solidFill>
                          <a:latin typeface="Roboto"/>
                          <a:ea typeface="Roboto"/>
                          <a:cs typeface="Roboto"/>
                          <a:sym typeface="Roboto"/>
                        </a:rPr>
                        <a:t>I used to have a hobby of drawing and sketching but has faded over time but I use photoshop for thumb nails and digital art.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36785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Definition</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399"/>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what is meant by the term “Soft skills”.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write a short, accurate description of what the term “Soft Skills” means in the context of a workplace.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958104968"/>
              </p:ext>
            </p:extLst>
          </p:nvPr>
        </p:nvGraphicFramePr>
        <p:xfrm>
          <a:off x="454725" y="1872660"/>
          <a:ext cx="7702875" cy="1375726"/>
        </p:xfrm>
        <a:graphic>
          <a:graphicData uri="http://schemas.openxmlformats.org/drawingml/2006/table">
            <a:tbl>
              <a:tblPr>
                <a:noFill/>
                <a:tableStyleId>{2DE40A0A-F175-4DEE-BA99-264EB937CA04}</a:tableStyleId>
              </a:tblPr>
              <a:tblGrid>
                <a:gridCol w="7702875">
                  <a:extLst>
                    <a:ext uri="{9D8B030D-6E8A-4147-A177-3AD203B41FA5}">
                      <a16:colId xmlns:a16="http://schemas.microsoft.com/office/drawing/2014/main" val="20000"/>
                    </a:ext>
                  </a:extLst>
                </a:gridCol>
              </a:tblGrid>
              <a:tr h="402540">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The meaning of the term Soft Skills in a work context.</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973186">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chemeClr val="bg1"/>
                          </a:solidFill>
                          <a:latin typeface="Roboto"/>
                          <a:ea typeface="Roboto"/>
                          <a:cs typeface="Roboto"/>
                          <a:sym typeface="Roboto"/>
                        </a:rPr>
                        <a:t>Skills that enable an individual to  fit in a work place. These skills include manners, personality, motivation, flexibility, attitude, charisma, and other factors that determine the outcome of ones relationship with others.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9870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r>
              <a:rPr lang="en-AU" sz="3000">
                <a:solidFill>
                  <a:srgbClr val="8CB3E3"/>
                </a:solidFill>
                <a:latin typeface="Roboto"/>
                <a:ea typeface="Roboto"/>
                <a:cs typeface="Roboto"/>
                <a:sym typeface="Roboto"/>
              </a:rPr>
              <a:t> of skills and meanings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952062196"/>
              </p:ext>
            </p:extLst>
          </p:nvPr>
        </p:nvGraphicFramePr>
        <p:xfrm>
          <a:off x="426675" y="1729789"/>
          <a:ext cx="7904475" cy="2717107"/>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Types of soft skills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Different words used describe the same type of soft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Team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The ability to work </a:t>
                      </a:r>
                      <a:r>
                        <a:rPr kumimoji="0" lang="en-AU" sz="900" b="0" i="0" u="none" strike="noStrike" kern="0" cap="none" spc="0" normalizeH="0" baseline="0" noProof="0" dirty="0" err="1">
                          <a:ln>
                            <a:noFill/>
                          </a:ln>
                          <a:solidFill>
                            <a:srgbClr val="92D050"/>
                          </a:solidFill>
                          <a:effectLst/>
                          <a:uLnTx/>
                          <a:uFillTx/>
                          <a:latin typeface="Roboto"/>
                          <a:ea typeface="Roboto"/>
                          <a:cs typeface="Roboto"/>
                          <a:sym typeface="Roboto"/>
                        </a:rPr>
                        <a:t>cooperately</a:t>
                      </a: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 and efficiently with others in a positive manner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Leadership</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The ability to  strive forward and take action within a group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Problem solving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The ability to work well under pressure and solve problems that may be found difficult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Manners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The ability to respectfully interact with others in a polite manner.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5236372"/>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Charisma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The ability to inspire devotion to others in surroundings.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6223765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flexibility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The ability to be able to compromise and the availability to change.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53085264"/>
                  </a:ext>
                </a:extLst>
              </a:tr>
              <a:tr h="46179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attitude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The ability to inspire positivity through the work place and spread motivation to complete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132494534"/>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common soft skills?  What do they mean?</a:t>
            </a:r>
          </a:p>
          <a:p>
            <a:pPr marL="0" lvl="0" indent="0">
              <a:spcBef>
                <a:spcPts val="0"/>
              </a:spcBef>
              <a:buNone/>
            </a:pPr>
            <a:endParaRPr lang="en-US" sz="900">
              <a:solidFill>
                <a:srgbClr val="B7B7B7"/>
              </a:solidFill>
              <a:latin typeface="Roboto"/>
              <a:ea typeface="Roboto"/>
              <a:cs typeface="Roboto"/>
              <a:sym typeface="Roboto"/>
            </a:endParaRP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Compile a list of different but common types of soft skills (approx. 7).</a:t>
            </a: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Write in your own words a description of each soft skill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topwatch">
            <a:extLst>
              <a:ext uri="{FF2B5EF4-FFF2-40B4-BE49-F238E27FC236}">
                <a16:creationId xmlns:a16="http://schemas.microsoft.com/office/drawing/2014/main" id="{ACFB46F1-46CD-454B-A38A-4DE8C84B004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1432129794"/>
      </p:ext>
    </p:extLst>
  </p:cSld>
  <p:clrMapOvr>
    <a:masterClrMapping/>
  </p:clrMapOvr>
</p:sld>
</file>

<file path=ppt/theme/theme1.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18D13B-F8BD-43E1-BB30-8F39E449765E}">
  <ds:schemaRefs>
    <ds:schemaRef ds:uri="http://schemas.microsoft.com/sharepoint/v3/contenttype/forms"/>
  </ds:schemaRefs>
</ds:datastoreItem>
</file>

<file path=customXml/itemProps2.xml><?xml version="1.0" encoding="utf-8"?>
<ds:datastoreItem xmlns:ds="http://schemas.openxmlformats.org/officeDocument/2006/customXml" ds:itemID="{AFDEB001-F8F4-4A09-826B-74792085B860}">
  <ds:schemaRefs>
    <ds:schemaRef ds:uri="http://schemas.openxmlformats.org/package/2006/metadata/core-properties"/>
    <ds:schemaRef ds:uri="6ac566f0-206d-4bc5-bcec-ce830458d3f1"/>
    <ds:schemaRef ds:uri="http://schemas.microsoft.com/office/2006/metadata/properties"/>
    <ds:schemaRef ds:uri="http://schemas.microsoft.com/office/infopath/2007/PartnerControls"/>
    <ds:schemaRef ds:uri="http://purl.org/dc/terms/"/>
    <ds:schemaRef ds:uri="http://purl.org/dc/elements/1.1/"/>
    <ds:schemaRef ds:uri="http://schemas.microsoft.com/office/2006/documentManagement/types"/>
    <ds:schemaRef ds:uri="http://purl.org/dc/dcmitype/"/>
    <ds:schemaRef ds:uri="http://www.w3.org/XML/1998/namespace"/>
    <ds:schemaRef ds:uri="4ba0a89f-8d28-45b8-8c8a-cf56563c9d8a"/>
  </ds:schemaRefs>
</ds:datastoreItem>
</file>

<file path=customXml/itemProps3.xml><?xml version="1.0" encoding="utf-8"?>
<ds:datastoreItem xmlns:ds="http://schemas.openxmlformats.org/officeDocument/2006/customXml" ds:itemID="{B204DF9E-F985-4936-B308-EA49A3A1D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1309</TotalTime>
  <Words>4891</Words>
  <Application>Microsoft Office PowerPoint</Application>
  <PresentationFormat>On-screen Show (16:9)</PresentationFormat>
  <Paragraphs>579</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Roboto</vt:lpstr>
      <vt:lpstr>Arial</vt:lpstr>
      <vt:lpstr>Calibri</vt:lpstr>
      <vt:lpstr>Office Theme1</vt:lpstr>
      <vt:lpstr>Professional Studies 1</vt:lpstr>
      <vt:lpstr>Introduction</vt:lpstr>
      <vt:lpstr>Introduction</vt:lpstr>
      <vt:lpstr>Self Evaluation|Self Introduction</vt:lpstr>
      <vt:lpstr>Self Evaluation|Self Introduction</vt:lpstr>
      <vt:lpstr>Self Evaluation|Self Introduction</vt:lpstr>
      <vt:lpstr>Self Evaluation|Self Introduction</vt:lpstr>
      <vt:lpstr>Soft skills|Definition</vt:lpstr>
      <vt:lpstr>Soft skills|List of skills and meanings</vt:lpstr>
      <vt:lpstr>Soft skills|Personal vs Team</vt:lpstr>
      <vt:lpstr>Soft skills|Identify</vt:lpstr>
      <vt:lpstr>Hero Reference|Cool people</vt:lpstr>
      <vt:lpstr>Hero Reference|Pro Skills</vt:lpstr>
      <vt:lpstr>Cool tools|Software</vt:lpstr>
      <vt:lpstr>Cool tools|Software developers</vt:lpstr>
      <vt:lpstr>Occupation|Job Roles</vt:lpstr>
      <vt:lpstr>Occupation|Job Roles</vt:lpstr>
      <vt:lpstr>Tech skills|List</vt:lpstr>
      <vt:lpstr>Tech skills|List</vt:lpstr>
      <vt:lpstr>Studios|Studio list</vt:lpstr>
      <vt:lpstr>Studio|Studio review</vt:lpstr>
      <vt:lpstr>Network 1|Personal close</vt:lpstr>
      <vt:lpstr>Network 1|Personal Extended</vt:lpstr>
      <vt:lpstr>Network 2|Community close</vt:lpstr>
      <vt:lpstr>Network 2|Community Extended</vt:lpstr>
      <vt:lpstr>Information|Sources News</vt:lpstr>
      <vt:lpstr>Information|Sources Skills and tools</vt:lpstr>
      <vt:lpstr>Information|Future</vt:lpstr>
      <vt:lpstr>Financial|Costs</vt:lpstr>
      <vt:lpstr>Financial|Hourly rate</vt:lpstr>
      <vt:lpstr>Job Adverts|Find and list</vt:lpstr>
      <vt:lpstr>Job Adverts|Choose</vt:lpstr>
      <vt:lpstr>Conclusion|Where to next?</vt:lpstr>
      <vt:lpstr>Professional Studies 1|Submission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dc:creator>TechFast Australia</dc:creator>
  <cp:lastModifiedBy>steven castano</cp:lastModifiedBy>
  <cp:revision>53</cp:revision>
  <dcterms:modified xsi:type="dcterms:W3CDTF">2021-05-09T15:13:38Z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y fmtid="{D5CDD505-2E9C-101B-9397-08002B2CF9AE}" pid="3" name="AuthorIds_UIVersion_2048">
    <vt:lpwstr>58</vt:lpwstr>
  </property>
</Properties>
</file>