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5"/>
    <p:restoredTop sz="94663"/>
  </p:normalViewPr>
  <p:slideViewPr>
    <p:cSldViewPr snapToGrid="0">
      <p:cViewPr varScale="1">
        <p:scale>
          <a:sx n="150" d="100"/>
          <a:sy n="150" d="100"/>
        </p:scale>
        <p:origin x="48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dirty="0"/>
              <a:t>Steven Castano</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a:solidFill>
                  <a:srgbClr val="C0504D"/>
                </a:solidFill>
                <a:latin typeface="Roboto"/>
                <a:ea typeface="Roboto"/>
                <a:cs typeface="Roboto"/>
                <a:sym typeface="Roboto"/>
              </a:rPr>
              <a:t>DUE DATE: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Personal</a:t>
            </a:r>
            <a:r>
              <a:rPr lang="en-AU" sz="3000">
                <a:solidFill>
                  <a:srgbClr val="8CB3E3"/>
                </a:solidFill>
                <a:latin typeface="Roboto"/>
                <a:ea typeface="Roboto"/>
                <a:cs typeface="Roboto"/>
                <a:sym typeface="Roboto"/>
              </a:rPr>
              <a:t> vs Team</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041946474"/>
              </p:ext>
            </p:extLst>
          </p:nvPr>
        </p:nvGraphicFramePr>
        <p:xfrm>
          <a:off x="454724" y="1872660"/>
          <a:ext cx="7818076" cy="2501097"/>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 - work ethic</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Self confidence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Flexibility</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Organisation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Emotional Awareness</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Initiative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Time Management</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Innovative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err="1">
                          <a:solidFill>
                            <a:srgbClr val="92D050"/>
                          </a:solidFill>
                          <a:latin typeface="Roboto"/>
                          <a:ea typeface="Roboto"/>
                          <a:cs typeface="Roboto"/>
                          <a:sym typeface="Roboto"/>
                        </a:rPr>
                        <a:t>Accountabliity</a:t>
                      </a:r>
                      <a:endParaRPr lang="en-AU" sz="900" i="0" u="none" strike="noStrike" cap="none" dirty="0">
                        <a:solidFill>
                          <a:srgbClr val="92D050"/>
                        </a:solidFill>
                        <a:latin typeface="Roboto"/>
                        <a:ea typeface="Roboto"/>
                        <a:cs typeface="Roboto"/>
                        <a:sym typeface="Roboto"/>
                      </a:endParaRP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Stress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Communication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Positive attitude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Leadership</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Teamwork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Decision making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Identify</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a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1002029412"/>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 </a:t>
                      </a:r>
                      <a:r>
                        <a:rPr lang="en-AU" sz="900" i="0" u="none" strike="noStrike" cap="none" dirty="0" err="1">
                          <a:solidFill>
                            <a:srgbClr val="92D050"/>
                          </a:solidFill>
                          <a:latin typeface="Roboto"/>
                          <a:ea typeface="Roboto"/>
                          <a:cs typeface="Roboto"/>
                          <a:sym typeface="Roboto"/>
                        </a:rPr>
                        <a:t>Communicationn</a:t>
                      </a:r>
                      <a:r>
                        <a:rPr lang="en-AU" sz="900" i="0" u="none" strike="noStrike" cap="none" dirty="0">
                          <a:solidFill>
                            <a:srgbClr val="92D050"/>
                          </a:solidFill>
                          <a:latin typeface="Roboto"/>
                          <a:ea typeface="Roboto"/>
                          <a:cs typeface="Roboto"/>
                          <a:sym typeface="Roboto"/>
                        </a:rPr>
                        <a:t> skills, teamwork, motivation, responsible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 Organised, Time managing, multi task, stress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9AB41DAA-E59C-754C-A252-4CB67E9B839D}"/>
              </a:ext>
            </a:extLst>
          </p:cNvPr>
          <p:cNvPicPr>
            <a:picLocks noChangeAspect="1"/>
          </p:cNvPicPr>
          <p:nvPr/>
        </p:nvPicPr>
        <p:blipFill>
          <a:blip r:embed="rId8"/>
          <a:stretch>
            <a:fillRect/>
          </a:stretch>
        </p:blipFill>
        <p:spPr>
          <a:xfrm>
            <a:off x="454725" y="2677886"/>
            <a:ext cx="3733554" cy="2458789"/>
          </a:xfrm>
          <a:prstGeom prst="rect">
            <a:avLst/>
          </a:prstGeom>
        </p:spPr>
      </p:pic>
      <p:pic>
        <p:nvPicPr>
          <p:cNvPr id="6" name="Picture 5">
            <a:extLst>
              <a:ext uri="{FF2B5EF4-FFF2-40B4-BE49-F238E27FC236}">
                <a16:creationId xmlns:a16="http://schemas.microsoft.com/office/drawing/2014/main" id="{AC2D0543-03CB-8D43-9795-6440AF717510}"/>
              </a:ext>
            </a:extLst>
          </p:cNvPr>
          <p:cNvPicPr>
            <a:picLocks noChangeAspect="1"/>
          </p:cNvPicPr>
          <p:nvPr/>
        </p:nvPicPr>
        <p:blipFill>
          <a:blip r:embed="rId9"/>
          <a:stretch>
            <a:fillRect/>
          </a:stretch>
        </p:blipFill>
        <p:spPr>
          <a:xfrm>
            <a:off x="4752820" y="2677886"/>
            <a:ext cx="3261627" cy="2465614"/>
          </a:xfrm>
          <a:prstGeom prst="rect">
            <a:avLst/>
          </a:prstGeom>
        </p:spPr>
      </p:pic>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a:t>
            </a:r>
            <a:r>
              <a:rPr lang="en-AU" dirty="0" err="1">
                <a:latin typeface="Roboto"/>
                <a:ea typeface="Roboto"/>
                <a:cs typeface="Roboto"/>
                <a:sym typeface="Roboto"/>
              </a:rPr>
              <a:t>Reference|</a:t>
            </a:r>
            <a:r>
              <a:rPr lang="en-AU" sz="3000" dirty="0" err="1">
                <a:solidFill>
                  <a:srgbClr val="8CB3E3"/>
                </a:solidFill>
                <a:latin typeface="Roboto"/>
                <a:ea typeface="Roboto"/>
                <a:cs typeface="Roboto"/>
                <a:sym typeface="Roboto"/>
              </a:rPr>
              <a:t>Cool</a:t>
            </a:r>
            <a:r>
              <a:rPr lang="en-AU" sz="3000" dirty="0">
                <a:solidFill>
                  <a:srgbClr val="8CB3E3"/>
                </a:solidFill>
                <a:latin typeface="Roboto"/>
                <a:ea typeface="Roboto"/>
                <a:cs typeface="Roboto"/>
                <a:sym typeface="Roboto"/>
              </a:rPr>
              <a:t> people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605401396"/>
              </p:ext>
            </p:extLst>
          </p:nvPr>
        </p:nvGraphicFramePr>
        <p:xfrm>
          <a:off x="558563" y="2002257"/>
          <a:ext cx="8026874" cy="248403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2023200">
                  <a:extLst>
                    <a:ext uri="{9D8B030D-6E8A-4147-A177-3AD203B41FA5}">
                      <a16:colId xmlns:a16="http://schemas.microsoft.com/office/drawing/2014/main" val="20000"/>
                    </a:ext>
                  </a:extLst>
                </a:gridCol>
                <a:gridCol w="2332800">
                  <a:extLst>
                    <a:ext uri="{9D8B030D-6E8A-4147-A177-3AD203B41FA5}">
                      <a16:colId xmlns:a16="http://schemas.microsoft.com/office/drawing/2014/main" val="750449114"/>
                    </a:ext>
                  </a:extLst>
                </a:gridCol>
                <a:gridCol w="18935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Photography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Alex </a:t>
                      </a:r>
                      <a:r>
                        <a:rPr lang="en-AU" sz="900" i="0" u="none" strike="noStrike" cap="none" dirty="0" err="1">
                          <a:solidFill>
                            <a:srgbClr val="92D050"/>
                          </a:solidFill>
                          <a:latin typeface="Roboto"/>
                          <a:ea typeface="Roboto"/>
                          <a:cs typeface="Roboto"/>
                          <a:sym typeface="Roboto"/>
                        </a:rPr>
                        <a:t>Stemp</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t>
                      </a:r>
                      <a:r>
                        <a:rPr lang="en-AU" sz="900" i="0" u="none" strike="noStrike" cap="none" dirty="0" err="1">
                          <a:solidFill>
                            <a:srgbClr val="92D050"/>
                          </a:solidFill>
                          <a:latin typeface="Roboto"/>
                          <a:ea typeface="Roboto"/>
                          <a:cs typeface="Roboto"/>
                          <a:sym typeface="Roboto"/>
                        </a:rPr>
                        <a:t>www.google.com</a:t>
                      </a:r>
                      <a:r>
                        <a:rPr lang="en-AU" sz="900" i="0" u="none" strike="noStrike" cap="none" dirty="0">
                          <a:solidFill>
                            <a:srgbClr val="92D050"/>
                          </a:solidFill>
                          <a:latin typeface="Roboto"/>
                          <a:ea typeface="Roboto"/>
                          <a:cs typeface="Roboto"/>
                          <a:sym typeface="Roboto"/>
                        </a:rPr>
                        <a:t>/</a:t>
                      </a:r>
                      <a:r>
                        <a:rPr lang="en-AU" sz="900" i="0" u="none" strike="noStrike" cap="none" dirty="0" err="1">
                          <a:solidFill>
                            <a:srgbClr val="92D050"/>
                          </a:solidFill>
                          <a:latin typeface="Roboto"/>
                          <a:ea typeface="Roboto"/>
                          <a:cs typeface="Roboto"/>
                          <a:sym typeface="Roboto"/>
                        </a:rPr>
                        <a:t>search?safe</a:t>
                      </a:r>
                      <a:r>
                        <a:rPr lang="en-AU" sz="900" i="0" u="none" strike="noStrike" cap="none" dirty="0">
                          <a:solidFill>
                            <a:srgbClr val="92D050"/>
                          </a:solidFill>
                          <a:latin typeface="Roboto"/>
                          <a:ea typeface="Roboto"/>
                          <a:cs typeface="Roboto"/>
                          <a:sym typeface="Roboto"/>
                        </a:rPr>
                        <a:t>=</a:t>
                      </a:r>
                      <a:r>
                        <a:rPr lang="en-AU" sz="900" i="0" u="none" strike="noStrike" cap="none" dirty="0" err="1">
                          <a:solidFill>
                            <a:srgbClr val="92D050"/>
                          </a:solidFill>
                          <a:latin typeface="Roboto"/>
                          <a:ea typeface="Roboto"/>
                          <a:cs typeface="Roboto"/>
                          <a:sym typeface="Roboto"/>
                        </a:rPr>
                        <a:t>strict&amp;sxsrf</a:t>
                      </a:r>
                      <a:r>
                        <a:rPr lang="en-AU" sz="900" i="0" u="none" strike="noStrike" cap="none" dirty="0">
                          <a:solidFill>
                            <a:srgbClr val="92D050"/>
                          </a:solidFill>
                          <a:latin typeface="Roboto"/>
                          <a:ea typeface="Roboto"/>
                          <a:cs typeface="Roboto"/>
                          <a:sym typeface="Roboto"/>
                        </a:rPr>
                        <a:t>=ALeKk00gbRxHH4DGVMOt9yYqXhgMjaHiPg:1618223334892&amp;source=</a:t>
                      </a:r>
                      <a:r>
                        <a:rPr lang="en-AU" sz="900" i="0" u="none" strike="noStrike" cap="none" dirty="0" err="1">
                          <a:solidFill>
                            <a:srgbClr val="92D050"/>
                          </a:solidFill>
                          <a:latin typeface="Roboto"/>
                          <a:ea typeface="Roboto"/>
                          <a:cs typeface="Roboto"/>
                          <a:sym typeface="Roboto"/>
                        </a:rPr>
                        <a:t>univ&amp;tbm</a:t>
                      </a:r>
                      <a:r>
                        <a:rPr lang="en-AU" sz="900" i="0" u="none" strike="noStrike" cap="none" dirty="0">
                          <a:solidFill>
                            <a:srgbClr val="92D050"/>
                          </a:solidFill>
                          <a:latin typeface="Roboto"/>
                          <a:ea typeface="Roboto"/>
                          <a:cs typeface="Roboto"/>
                          <a:sym typeface="Roboto"/>
                        </a:rPr>
                        <a:t>=</a:t>
                      </a:r>
                      <a:r>
                        <a:rPr lang="en-AU" sz="900" i="0" u="none" strike="noStrike" cap="none" dirty="0" err="1">
                          <a:solidFill>
                            <a:srgbClr val="92D050"/>
                          </a:solidFill>
                          <a:latin typeface="Roboto"/>
                          <a:ea typeface="Roboto"/>
                          <a:cs typeface="Roboto"/>
                          <a:sym typeface="Roboto"/>
                        </a:rPr>
                        <a:t>isch&amp;q</a:t>
                      </a:r>
                      <a:r>
                        <a:rPr lang="en-AU" sz="900" i="0" u="none" strike="noStrike" cap="none" dirty="0">
                          <a:solidFill>
                            <a:srgbClr val="92D050"/>
                          </a:solidFill>
                          <a:latin typeface="Roboto"/>
                          <a:ea typeface="Roboto"/>
                          <a:cs typeface="Roboto"/>
                          <a:sym typeface="Roboto"/>
                        </a:rPr>
                        <a:t>=</a:t>
                      </a:r>
                      <a:r>
                        <a:rPr lang="en-AU" sz="900" i="0" u="none" strike="noStrike" cap="none" dirty="0" err="1">
                          <a:solidFill>
                            <a:srgbClr val="92D050"/>
                          </a:solidFill>
                          <a:latin typeface="Roboto"/>
                          <a:ea typeface="Roboto"/>
                          <a:cs typeface="Roboto"/>
                          <a:sym typeface="Roboto"/>
                        </a:rPr>
                        <a:t>alex+stemp+work&amp;sa</a:t>
                      </a:r>
                      <a:r>
                        <a:rPr lang="en-AU" sz="900" i="0" u="none" strike="noStrike" cap="none" dirty="0">
                          <a:solidFill>
                            <a:srgbClr val="92D050"/>
                          </a:solidFill>
                          <a:latin typeface="Roboto"/>
                          <a:ea typeface="Roboto"/>
                          <a:cs typeface="Roboto"/>
                          <a:sym typeface="Roboto"/>
                        </a:rPr>
                        <a:t>=</a:t>
                      </a:r>
                      <a:r>
                        <a:rPr lang="en-AU" sz="900" i="0" u="none" strike="noStrike" cap="none" dirty="0" err="1">
                          <a:solidFill>
                            <a:srgbClr val="92D050"/>
                          </a:solidFill>
                          <a:latin typeface="Roboto"/>
                          <a:ea typeface="Roboto"/>
                          <a:cs typeface="Roboto"/>
                          <a:sym typeface="Roboto"/>
                        </a:rPr>
                        <a:t>X&amp;ved</a:t>
                      </a:r>
                      <a:r>
                        <a:rPr lang="en-AU" sz="900" i="0" u="none" strike="noStrike" cap="none" dirty="0">
                          <a:solidFill>
                            <a:srgbClr val="92D050"/>
                          </a:solidFill>
                          <a:latin typeface="Roboto"/>
                          <a:ea typeface="Roboto"/>
                          <a:cs typeface="Roboto"/>
                          <a:sym typeface="Roboto"/>
                        </a:rPr>
                        <a:t>=2ahUKEwjjjKzYv_jvAhWTX3wKHUloAO0Q7Al6BAgFEAs&amp;biw=1601&amp;bih=740&amp;dpr=2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Helps people to recognise that beauty can be found in anyone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Football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Frank Ribery</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t>
                      </a:r>
                      <a:r>
                        <a:rPr lang="en-AU" sz="900" i="0" u="none" strike="noStrike" cap="none" dirty="0" err="1">
                          <a:solidFill>
                            <a:srgbClr val="92D050"/>
                          </a:solidFill>
                          <a:latin typeface="Roboto"/>
                          <a:ea typeface="Roboto"/>
                          <a:cs typeface="Roboto"/>
                          <a:sym typeface="Roboto"/>
                        </a:rPr>
                        <a:t>en.wikipedia.org</a:t>
                      </a:r>
                      <a:r>
                        <a:rPr lang="en-AU" sz="900" i="0" u="none" strike="noStrike" cap="none" dirty="0">
                          <a:solidFill>
                            <a:srgbClr val="92D050"/>
                          </a:solidFill>
                          <a:latin typeface="Roboto"/>
                          <a:ea typeface="Roboto"/>
                          <a:cs typeface="Roboto"/>
                          <a:sym typeface="Roboto"/>
                        </a:rPr>
                        <a:t>/wiki/Franck_Rib%C3%A9ry</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Despite a tragic car accident when he was young and being seriously bullied he fought against the odds to become successful and known world wide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Pro</a:t>
            </a:r>
            <a:r>
              <a:rPr lang="en-AU" sz="3000">
                <a:solidFill>
                  <a:srgbClr val="8CB3E3"/>
                </a:solidFill>
                <a:latin typeface="Roboto"/>
                <a:ea typeface="Roboto"/>
                <a:cs typeface="Roboto"/>
                <a:sym typeface="Roboto"/>
              </a:rPr>
              <a:t> Skills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a:t>
            </a:r>
            <a:r>
              <a:rPr lang="en-US" sz="900" dirty="0" err="1">
                <a:solidFill>
                  <a:srgbClr val="B7B7B7"/>
                </a:solidFill>
                <a:latin typeface="Roboto"/>
                <a:ea typeface="Roboto"/>
                <a:cs typeface="Roboto"/>
                <a:sym typeface="Roboto"/>
              </a:rPr>
              <a:t>softskills</a:t>
            </a:r>
            <a:r>
              <a:rPr lang="en-US" sz="900" dirty="0">
                <a:solidFill>
                  <a:srgbClr val="B7B7B7"/>
                </a:solidFill>
                <a:latin typeface="Roboto"/>
                <a:ea typeface="Roboto"/>
                <a:cs typeface="Roboto"/>
                <a:sym typeface="Roboto"/>
              </a:rPr>
              <a:t>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you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2265802175"/>
              </p:ext>
            </p:extLst>
          </p:nvPr>
        </p:nvGraphicFramePr>
        <p:xfrm>
          <a:off x="454725" y="2571750"/>
          <a:ext cx="7875675" cy="181347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Alex </a:t>
                      </a:r>
                      <a:r>
                        <a:rPr lang="en-AU" sz="900" b="0" i="0" u="none" strike="noStrike" cap="none" dirty="0" err="1">
                          <a:solidFill>
                            <a:srgbClr val="9E9E9E"/>
                          </a:solidFill>
                          <a:latin typeface="Roboto"/>
                          <a:ea typeface="Roboto"/>
                          <a:cs typeface="Roboto"/>
                          <a:sym typeface="Roboto"/>
                        </a:rPr>
                        <a:t>Stemp</a:t>
                      </a:r>
                      <a:endParaRPr lang="en-AU" sz="900" b="0" i="0" u="none" strike="noStrike" cap="none" dirty="0">
                        <a:solidFill>
                          <a:srgbClr val="9E9E9E"/>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Communication skills to talk to public to ask for a photo shoot, patience, photography skills, attitude.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Photography, cameras, transferring applications and photos, social media influencing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Photographer</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Frank Ribery</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Dedication, time management, discipline, communication skills, attitude.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Social media</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Athlete </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1639957358"/>
              </p:ext>
            </p:extLst>
          </p:nvPr>
        </p:nvGraphicFramePr>
        <p:xfrm>
          <a:off x="454725" y="2016003"/>
          <a:ext cx="8026874" cy="138675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Creates a platform for coding of different languages.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Because it aids in the advancement of learning new skills regarding coding.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27529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Unity 3D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Allows you to create your own game either following tutorials or following your imagination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Because it comes across as a simple way for beginners to learn how to code and provides a foundation of game developing.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r>
              <a:rPr lang="en-AU" sz="3000">
                <a:solidFill>
                  <a:srgbClr val="8CB3E3"/>
                </a:solidFill>
                <a:latin typeface="Roboto"/>
                <a:ea typeface="Roboto"/>
                <a:cs typeface="Roboto"/>
                <a:sym typeface="Roboto"/>
              </a:rPr>
              <a:t> developers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1537212145"/>
              </p:ext>
            </p:extLst>
          </p:nvPr>
        </p:nvGraphicFramePr>
        <p:xfrm>
          <a:off x="454725" y="2304003"/>
          <a:ext cx="8026875" cy="1141793"/>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Unity 3D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Tutorials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tutorials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3 studio job roles.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710229893"/>
              </p:ext>
            </p:extLst>
          </p:nvPr>
        </p:nvGraphicFramePr>
        <p:xfrm>
          <a:off x="454725" y="2240161"/>
          <a:ext cx="7731676" cy="4693800"/>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dirty="0">
                          <a:solidFill>
                            <a:schemeClr val="bg1"/>
                          </a:solidFill>
                          <a:latin typeface="Roboto"/>
                          <a:ea typeface="Roboto"/>
                          <a:cs typeface="Roboto"/>
                          <a:sym typeface="Roboto"/>
                        </a:rPr>
                        <a:t>Audio/Engine game developer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1400" b="1" i="0" u="none" strike="noStrike" cap="none" dirty="0">
                          <a:solidFill>
                            <a:srgbClr val="000000"/>
                          </a:solidFill>
                          <a:effectLst/>
                          <a:latin typeface="Arial"/>
                          <a:ea typeface="Arial"/>
                          <a:cs typeface="Arial"/>
                          <a:sym typeface="Arial"/>
                        </a:rPr>
                        <a:t> </a:t>
                      </a:r>
                      <a:r>
                        <a:rPr lang="en-AU" sz="900" b="0" i="0" u="none" strike="noStrike" cap="none" dirty="0">
                          <a:solidFill>
                            <a:schemeClr val="bg1"/>
                          </a:solidFill>
                          <a:effectLst/>
                          <a:latin typeface="Roboto" panose="02000000000000000000" pitchFamily="2" charset="0"/>
                          <a:ea typeface="Roboto" panose="02000000000000000000" pitchFamily="2" charset="0"/>
                          <a:cs typeface="Arial"/>
                          <a:sym typeface="Arial"/>
                        </a:rPr>
                        <a:t>improving and maintaining our adaptive audio engine: FMOD Studio. This is a full time/permanent position based in Melbourne, Australia. In this role, you will develop tools and run-time code that extend creative possibilities for game developers. You will be required to maintain existing functionality, add features, debug faults, and improve the overall stability and performance of the product.</a:t>
                      </a:r>
                      <a:endParaRPr lang="en-AU" sz="900" b="0" i="0" u="none" strike="noStrike" cap="none" dirty="0">
                        <a:solidFill>
                          <a:schemeClr val="bg1"/>
                        </a:solidFill>
                        <a:latin typeface="Roboto" panose="02000000000000000000" pitchFamily="2" charset="0"/>
                        <a:ea typeface="Roboto" panose="02000000000000000000" pitchFamily="2" charset="0"/>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dirty="0">
                          <a:solidFill>
                            <a:schemeClr val="bg1"/>
                          </a:solidFill>
                          <a:latin typeface="Roboto"/>
                          <a:ea typeface="Roboto"/>
                          <a:cs typeface="Roboto"/>
                          <a:sym typeface="Roboto"/>
                        </a:rPr>
                        <a:t>Game developer (senior programmer)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1400" b="0" i="0" u="none" strike="noStrike" cap="none" dirty="0">
                          <a:solidFill>
                            <a:srgbClr val="000000"/>
                          </a:solidFill>
                          <a:effectLst/>
                          <a:latin typeface="Arial"/>
                          <a:ea typeface="Arial"/>
                          <a:cs typeface="Arial"/>
                          <a:sym typeface="Arial"/>
                        </a:rPr>
                        <a:t> </a:t>
                      </a:r>
                      <a:r>
                        <a:rPr lang="en-AU" sz="900" b="0" i="0" u="none" strike="noStrike" cap="none" dirty="0">
                          <a:solidFill>
                            <a:schemeClr val="bg1"/>
                          </a:solidFill>
                          <a:effectLst/>
                          <a:latin typeface="Roboto" panose="02000000000000000000" pitchFamily="2" charset="0"/>
                          <a:ea typeface="Roboto" panose="02000000000000000000" pitchFamily="2" charset="0"/>
                          <a:cs typeface="Arial"/>
                          <a:sym typeface="Arial"/>
                        </a:rPr>
                        <a:t>work on a large IP with successful titles on a multitude of VR platforms including PlayStation, Oculus Quest and more. All candidates are strongly preferred to be able to work on location in Newcastle and must have (or in the process of) permanent residency status. </a:t>
                      </a:r>
                      <a:endParaRPr lang="en-AU" sz="900" dirty="0">
                        <a:solidFill>
                          <a:schemeClr val="bg1"/>
                        </a:solidFill>
                        <a:latin typeface="Roboto" panose="02000000000000000000" pitchFamily="2" charset="0"/>
                        <a:ea typeface="Roboto" panose="02000000000000000000" pitchFamily="2" charset="0"/>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dirty="0">
                          <a:solidFill>
                            <a:schemeClr val="bg1"/>
                          </a:solidFill>
                          <a:latin typeface="Roboto"/>
                          <a:ea typeface="Roboto"/>
                          <a:cs typeface="Roboto"/>
                          <a:sym typeface="Roboto"/>
                        </a:rPr>
                        <a:t>Full stack developer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1000" b="0" i="0" u="none" strike="noStrike" cap="none" dirty="0">
                          <a:solidFill>
                            <a:schemeClr val="bg1"/>
                          </a:solidFill>
                          <a:effectLst/>
                          <a:latin typeface="Roboto" panose="02000000000000000000" pitchFamily="2" charset="0"/>
                          <a:ea typeface="Roboto" panose="02000000000000000000" pitchFamily="2" charset="0"/>
                          <a:cs typeface="Arial"/>
                          <a:sym typeface="Arial"/>
                        </a:rPr>
                        <a:t>This role would suit someone with 1-3 years’ experience, looking for somewhere to support your growth, learn new things and basically master your trade.  They are a company that are utilised around the globe, so you’ll get to see the fruits of your labour </a:t>
                      </a:r>
                      <a:r>
                        <a:rPr lang="en-AU" sz="1000" b="0" i="0" u="none" strike="noStrike" cap="none" dirty="0">
                          <a:solidFill>
                            <a:schemeClr val="tx1"/>
                          </a:solidFill>
                          <a:effectLst/>
                          <a:latin typeface="Roboto" panose="02000000000000000000" pitchFamily="2" charset="0"/>
                          <a:ea typeface="Roboto" panose="02000000000000000000" pitchFamily="2" charset="0"/>
                          <a:cs typeface="Arial"/>
                          <a:sym typeface="Arial"/>
                        </a:rPr>
                        <a:t>being used on a huge scale.</a:t>
                      </a:r>
                    </a:p>
                    <a:p>
                      <a:pPr fontAlgn="base"/>
                      <a:r>
                        <a:rPr lang="en-AU" sz="1000" b="1" i="0" u="none" strike="noStrike" cap="none" dirty="0">
                          <a:solidFill>
                            <a:schemeClr val="tx1"/>
                          </a:solidFill>
                          <a:effectLst/>
                          <a:latin typeface="Roboto" panose="02000000000000000000" pitchFamily="2" charset="0"/>
                          <a:ea typeface="Roboto" panose="02000000000000000000" pitchFamily="2" charset="0"/>
                          <a:cs typeface="Arial"/>
                          <a:sym typeface="Arial"/>
                        </a:rPr>
                        <a:t>Key Skills</a:t>
                      </a:r>
                      <a:endParaRPr lang="en-AU" sz="1000" b="0" i="0" u="none" strike="noStrike" cap="none" dirty="0">
                        <a:solidFill>
                          <a:schemeClr val="tx1"/>
                        </a:solidFill>
                        <a:effectLst/>
                        <a:latin typeface="Roboto" panose="02000000000000000000" pitchFamily="2" charset="0"/>
                        <a:ea typeface="Roboto" panose="02000000000000000000" pitchFamily="2" charset="0"/>
                        <a:cs typeface="Arial"/>
                        <a:sym typeface="Arial"/>
                      </a:endParaRPr>
                    </a:p>
                    <a:p>
                      <a:pPr fontAlgn="base"/>
                      <a:r>
                        <a:rPr lang="en-AU" sz="1000" b="0" i="0" u="none" strike="noStrike" cap="none" dirty="0">
                          <a:solidFill>
                            <a:schemeClr val="tx1"/>
                          </a:solidFill>
                          <a:effectLst/>
                          <a:latin typeface="Roboto" panose="02000000000000000000" pitchFamily="2" charset="0"/>
                          <a:ea typeface="Roboto" panose="02000000000000000000" pitchFamily="2" charset="0"/>
                          <a:cs typeface="Arial"/>
                          <a:sym typeface="Arial"/>
                        </a:rPr>
                        <a:t>Web development using .NET or .NET Core.</a:t>
                      </a:r>
                    </a:p>
                    <a:p>
                      <a:pPr fontAlgn="base"/>
                      <a:r>
                        <a:rPr lang="en-AU" sz="1000" b="0" i="0" u="none" strike="noStrike" cap="none" dirty="0">
                          <a:solidFill>
                            <a:schemeClr val="tx1"/>
                          </a:solidFill>
                          <a:effectLst/>
                          <a:latin typeface="Roboto" panose="02000000000000000000" pitchFamily="2" charset="0"/>
                          <a:ea typeface="Roboto" panose="02000000000000000000" pitchFamily="2" charset="0"/>
                          <a:cs typeface="Arial"/>
                          <a:sym typeface="Arial"/>
                        </a:rPr>
                        <a:t>Experience with Azure or AWS</a:t>
                      </a:r>
                    </a:p>
                    <a:p>
                      <a:pPr fontAlgn="base"/>
                      <a:r>
                        <a:rPr lang="en-AU" sz="1000" b="0" i="0" u="none" strike="noStrike" cap="none" dirty="0">
                          <a:solidFill>
                            <a:schemeClr val="tx1"/>
                          </a:solidFill>
                          <a:effectLst/>
                          <a:latin typeface="Roboto" panose="02000000000000000000" pitchFamily="2" charset="0"/>
                          <a:ea typeface="Roboto" panose="02000000000000000000" pitchFamily="2" charset="0"/>
                          <a:cs typeface="Arial"/>
                          <a:sym typeface="Arial"/>
                        </a:rPr>
                        <a:t>A great understanding of object orientated design, including C#, Java, Golang or Python</a:t>
                      </a:r>
                    </a:p>
                    <a:p>
                      <a:pPr fontAlgn="base"/>
                      <a:r>
                        <a:rPr lang="en-AU" sz="1000" b="0" i="0" u="none" strike="noStrike" cap="none" dirty="0">
                          <a:solidFill>
                            <a:schemeClr val="tx1"/>
                          </a:solidFill>
                          <a:effectLst/>
                          <a:latin typeface="Roboto" panose="02000000000000000000" pitchFamily="2" charset="0"/>
                          <a:ea typeface="Roboto" panose="02000000000000000000" pitchFamily="2" charset="0"/>
                          <a:cs typeface="Arial"/>
                          <a:sym typeface="Arial"/>
                        </a:rPr>
                        <a:t>Front end development experience using either Vue, Angular or React</a:t>
                      </a:r>
                    </a:p>
                    <a:p>
                      <a:pPr fontAlgn="base"/>
                      <a:r>
                        <a:rPr lang="en-AU" sz="1000" b="0" i="0" u="none" strike="noStrike" cap="none" dirty="0">
                          <a:solidFill>
                            <a:schemeClr val="tx1"/>
                          </a:solidFill>
                          <a:effectLst/>
                          <a:latin typeface="Roboto" panose="02000000000000000000" pitchFamily="2" charset="0"/>
                          <a:ea typeface="Roboto" panose="02000000000000000000" pitchFamily="2" charset="0"/>
                          <a:cs typeface="Arial"/>
                          <a:sym typeface="Arial"/>
                        </a:rPr>
                        <a:t>REST API experience</a:t>
                      </a:r>
                    </a:p>
                    <a:p>
                      <a:pPr fontAlgn="base"/>
                      <a:r>
                        <a:rPr lang="en-AU" sz="1000" b="0" i="0" u="none" strike="noStrike" cap="none" dirty="0">
                          <a:solidFill>
                            <a:schemeClr val="tx1"/>
                          </a:solidFill>
                          <a:effectLst/>
                          <a:latin typeface="Roboto" panose="02000000000000000000" pitchFamily="2" charset="0"/>
                          <a:ea typeface="Roboto" panose="02000000000000000000" pitchFamily="2" charset="0"/>
                          <a:cs typeface="Arial"/>
                          <a:sym typeface="Arial"/>
                        </a:rPr>
                        <a:t>HTML, CSS, SASS experience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1000" dirty="0">
                        <a:solidFill>
                          <a:schemeClr val="bg1"/>
                        </a:solidFill>
                        <a:latin typeface="Roboto" panose="02000000000000000000" pitchFamily="2" charset="0"/>
                        <a:ea typeface="Roboto" panose="02000000000000000000" pitchFamily="2" charset="0"/>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428328490"/>
              </p:ext>
            </p:extLst>
          </p:nvPr>
        </p:nvGraphicFramePr>
        <p:xfrm>
          <a:off x="454725" y="1722882"/>
          <a:ext cx="7781326" cy="305789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53746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97181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https://www.seek.com.au/job/52045598?type=promoted#searchRequestToken=f3921755-f30d-48a8-9d41-ab7c243de65d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https://www.seek.com.au/job/52164751?type=standard#searchRequestToken=f3921755-f30d-48a8-9d41-ab7c243de65d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4" name="Picture 3">
            <a:extLst>
              <a:ext uri="{FF2B5EF4-FFF2-40B4-BE49-F238E27FC236}">
                <a16:creationId xmlns:a16="http://schemas.microsoft.com/office/drawing/2014/main" id="{B6E2F538-13E1-413D-A2EF-AB9ED2B5ACD2}"/>
              </a:ext>
            </a:extLst>
          </p:cNvPr>
          <p:cNvPicPr>
            <a:picLocks noChangeAspect="1"/>
          </p:cNvPicPr>
          <p:nvPr/>
        </p:nvPicPr>
        <p:blipFill>
          <a:blip r:embed="rId5"/>
          <a:stretch>
            <a:fillRect/>
          </a:stretch>
        </p:blipFill>
        <p:spPr>
          <a:xfrm>
            <a:off x="454724" y="2288691"/>
            <a:ext cx="3825175" cy="1540359"/>
          </a:xfrm>
          <a:prstGeom prst="rect">
            <a:avLst/>
          </a:prstGeom>
        </p:spPr>
      </p:pic>
      <p:pic>
        <p:nvPicPr>
          <p:cNvPr id="10" name="Picture 9">
            <a:extLst>
              <a:ext uri="{FF2B5EF4-FFF2-40B4-BE49-F238E27FC236}">
                <a16:creationId xmlns:a16="http://schemas.microsoft.com/office/drawing/2014/main" id="{2664DBDC-BC55-480C-BDAB-2117BBBBAFF2}"/>
              </a:ext>
            </a:extLst>
          </p:cNvPr>
          <p:cNvPicPr>
            <a:picLocks noChangeAspect="1"/>
          </p:cNvPicPr>
          <p:nvPr/>
        </p:nvPicPr>
        <p:blipFill>
          <a:blip r:embed="rId6"/>
          <a:stretch>
            <a:fillRect/>
          </a:stretch>
        </p:blipFill>
        <p:spPr>
          <a:xfrm>
            <a:off x="4351739" y="2288691"/>
            <a:ext cx="3825176" cy="1435612"/>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2429073697"/>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sym typeface="Roboto"/>
                        </a:rPr>
                        <a:t>Easy and confident skill technical skill</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 find it easy to edit videos whether it be with premier pro or </a:t>
                      </a:r>
                      <a:r>
                        <a:rPr lang="en-AU" sz="900" i="0" u="none" strike="noStrike" cap="none" dirty="0" err="1">
                          <a:solidFill>
                            <a:srgbClr val="92D050"/>
                          </a:solidFill>
                          <a:latin typeface="Roboto"/>
                          <a:ea typeface="Roboto"/>
                          <a:cs typeface="Roboto"/>
                          <a:sym typeface="Roboto"/>
                        </a:rPr>
                        <a:t>i</a:t>
                      </a:r>
                      <a:r>
                        <a:rPr lang="en-AU" sz="900" i="0" u="none" strike="noStrike" cap="none" dirty="0">
                          <a:solidFill>
                            <a:srgbClr val="92D050"/>
                          </a:solidFill>
                          <a:latin typeface="Roboto"/>
                          <a:ea typeface="Roboto"/>
                          <a:cs typeface="Roboto"/>
                          <a:sym typeface="Roboto"/>
                        </a:rPr>
                        <a:t> movie and it is easy to learn new ways and things to implement into videos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 find it challenging to code but if I put more hours into it I know I can find it a lot easier to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1851595382"/>
              </p:ext>
            </p:extLst>
          </p:nvPr>
        </p:nvGraphicFramePr>
        <p:xfrm>
          <a:off x="546100" y="1722882"/>
          <a:ext cx="7189776" cy="2318776"/>
        </p:xfrm>
        <a:graphic>
          <a:graphicData uri="http://schemas.openxmlformats.org/drawingml/2006/table">
            <a:tbl>
              <a:tblPr>
                <a:noFill/>
                <a:tableStyleId>{2DE40A0A-F175-4DEE-BA99-264EB937CA04}</a:tableStyleId>
              </a:tblPr>
              <a:tblGrid>
                <a:gridCol w="329911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-Unity 3D </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-Have strong communications skills – both verbal and written</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-Experience working on similar projects</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-10+ years of programming experience</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-High proficiency in Unity 3D (</a:t>
                      </a:r>
                      <a:r>
                        <a:rPr lang="en-AU" sz="900" i="0" u="none" strike="noStrike" cap="none" dirty="0" err="1">
                          <a:solidFill>
                            <a:srgbClr val="92D050"/>
                          </a:solidFill>
                          <a:latin typeface="Roboto"/>
                          <a:ea typeface="Roboto"/>
                          <a:cs typeface="Roboto"/>
                          <a:sym typeface="Roboto"/>
                        </a:rPr>
                        <a:t>UnityScript</a:t>
                      </a:r>
                      <a:r>
                        <a:rPr lang="en-AU" sz="900" i="0" u="none" strike="noStrike" cap="none" dirty="0">
                          <a:solidFill>
                            <a:srgbClr val="92D050"/>
                          </a:solidFill>
                          <a:latin typeface="Roboto"/>
                          <a:ea typeface="Roboto"/>
                          <a:cs typeface="Roboto"/>
                          <a:sym typeface="Roboto"/>
                        </a:rPr>
                        <a:t> &amp; C#)</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-Ability to manage yourself and work to tight deadlines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-Designing and implementing new systems, while improving existing systems in C++</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-Self-managing programming task schedule updates and coordinating with the production team</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-bug fixing and maintaining the existing Big Ant Engine code base</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-Analysing and fixing common problems in a game engine such as load times, memory usage, and performance problems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10" name="Picture 9">
            <a:extLst>
              <a:ext uri="{FF2B5EF4-FFF2-40B4-BE49-F238E27FC236}">
                <a16:creationId xmlns:a16="http://schemas.microsoft.com/office/drawing/2014/main" id="{E1EF4970-0728-4127-8273-D17C49008AA4}"/>
              </a:ext>
            </a:extLst>
          </p:cNvPr>
          <p:cNvPicPr>
            <a:picLocks noChangeAspect="1"/>
          </p:cNvPicPr>
          <p:nvPr/>
        </p:nvPicPr>
        <p:blipFill>
          <a:blip r:embed="rId5"/>
          <a:stretch>
            <a:fillRect/>
          </a:stretch>
        </p:blipFill>
        <p:spPr>
          <a:xfrm>
            <a:off x="4648199" y="3644523"/>
            <a:ext cx="2423815" cy="1435612"/>
          </a:xfrm>
          <a:prstGeom prst="rect">
            <a:avLst/>
          </a:prstGeom>
        </p:spPr>
      </p:pic>
      <p:pic>
        <p:nvPicPr>
          <p:cNvPr id="4" name="Picture 3">
            <a:extLst>
              <a:ext uri="{FF2B5EF4-FFF2-40B4-BE49-F238E27FC236}">
                <a16:creationId xmlns:a16="http://schemas.microsoft.com/office/drawing/2014/main" id="{E739393C-2D77-45FC-8752-5800C9396F96}"/>
              </a:ext>
            </a:extLst>
          </p:cNvPr>
          <p:cNvPicPr>
            <a:picLocks noChangeAspect="1"/>
          </p:cNvPicPr>
          <p:nvPr/>
        </p:nvPicPr>
        <p:blipFill>
          <a:blip r:embed="rId6"/>
          <a:stretch>
            <a:fillRect/>
          </a:stretch>
        </p:blipFill>
        <p:spPr>
          <a:xfrm>
            <a:off x="755154" y="3536475"/>
            <a:ext cx="2633663" cy="1600200"/>
          </a:xfrm>
          <a:prstGeom prst="rect">
            <a:avLst/>
          </a:prstGeom>
        </p:spPr>
      </p:pic>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Studios|</a:t>
            </a:r>
            <a:r>
              <a:rPr lang="en-AU" sz="3000" dirty="0" err="1">
                <a:solidFill>
                  <a:srgbClr val="8CB3E3"/>
                </a:solidFill>
                <a:latin typeface="Roboto"/>
                <a:ea typeface="Roboto"/>
                <a:cs typeface="Roboto"/>
                <a:sym typeface="Roboto"/>
              </a:rPr>
              <a:t>Studio</a:t>
            </a:r>
            <a:r>
              <a:rPr lang="en-AU" sz="3000" dirty="0">
                <a:solidFill>
                  <a:srgbClr val="8CB3E3"/>
                </a:solidFill>
                <a:latin typeface="Roboto"/>
                <a:ea typeface="Roboto"/>
                <a:cs typeface="Roboto"/>
                <a:sym typeface="Roboto"/>
              </a:rPr>
              <a:t> 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2798589080"/>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err="1">
                          <a:solidFill>
                            <a:schemeClr val="bg1"/>
                          </a:solidFill>
                          <a:latin typeface="Roboto"/>
                          <a:ea typeface="Roboto"/>
                          <a:cs typeface="Roboto"/>
                          <a:sym typeface="Roboto"/>
                        </a:rPr>
                        <a:t>alta</a:t>
                      </a:r>
                      <a:endParaRPr lang="en-AU" sz="900" b="0" i="0" u="none" strike="noStrike" cap="none"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bg1"/>
                          </a:solidFill>
                          <a:effectLst/>
                          <a:uLnTx/>
                          <a:uFillTx/>
                          <a:latin typeface="Roboto"/>
                          <a:ea typeface="Roboto"/>
                          <a:cs typeface="Roboto"/>
                          <a:sym typeface="Roboto"/>
                        </a:rPr>
                        <a:t>https://www.altavr.io/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bg1"/>
                          </a:solidFill>
                          <a:latin typeface="Roboto"/>
                          <a:ea typeface="Roboto"/>
                          <a:cs typeface="Roboto"/>
                          <a:sym typeface="Roboto"/>
                        </a:rPr>
                        <a:t>The binary mill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bg1"/>
                          </a:solidFill>
                          <a:effectLst/>
                          <a:uLnTx/>
                          <a:uFillTx/>
                          <a:latin typeface="Roboto"/>
                          <a:ea typeface="Roboto"/>
                          <a:cs typeface="Roboto"/>
                          <a:sym typeface="Roboto"/>
                        </a:rPr>
                        <a:t>https://www.thebinarymill.com/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bg1"/>
                          </a:solidFill>
                          <a:latin typeface="Roboto"/>
                          <a:ea typeface="Roboto"/>
                          <a:cs typeface="Roboto"/>
                          <a:sym typeface="Roboto"/>
                        </a:rPr>
                        <a:t>Firelight technologies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bg1"/>
                          </a:solidFill>
                          <a:effectLst/>
                          <a:uLnTx/>
                          <a:uFillTx/>
                          <a:latin typeface="Roboto"/>
                          <a:ea typeface="Roboto"/>
                          <a:cs typeface="Roboto"/>
                          <a:sym typeface="Roboto"/>
                        </a:rPr>
                        <a:t>https://au.linkedin.com/company/firelight-technologies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1136827986"/>
              </p:ext>
            </p:extLst>
          </p:nvPr>
        </p:nvGraphicFramePr>
        <p:xfrm>
          <a:off x="425925" y="3175551"/>
          <a:ext cx="7904475" cy="143244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bg1"/>
                          </a:solidFill>
                          <a:latin typeface="Roboto"/>
                          <a:ea typeface="Roboto"/>
                          <a:cs typeface="Roboto"/>
                          <a:sym typeface="Roboto"/>
                        </a:rPr>
                        <a:t>Epic games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bg1"/>
                          </a:solidFill>
                          <a:effectLst/>
                          <a:uLnTx/>
                          <a:uFillTx/>
                          <a:latin typeface="Roboto"/>
                          <a:ea typeface="Roboto"/>
                          <a:cs typeface="Roboto"/>
                          <a:sym typeface="Roboto"/>
                        </a:rPr>
                        <a:t>https://www.epicgames.com/site/en-US/careers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bg1"/>
                          </a:solidFill>
                          <a:latin typeface="Roboto"/>
                          <a:ea typeface="Roboto"/>
                          <a:cs typeface="Roboto"/>
                          <a:sym typeface="Roboto"/>
                        </a:rPr>
                        <a:t>Riot games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bg1"/>
                          </a:solidFill>
                          <a:effectLst/>
                          <a:uLnTx/>
                          <a:uFillTx/>
                          <a:latin typeface="Roboto"/>
                          <a:ea typeface="Roboto"/>
                          <a:cs typeface="Roboto"/>
                          <a:sym typeface="Roboto"/>
                        </a:rPr>
                        <a:t>https://www.riotgames.com/en/work-with-us/jobs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bg1"/>
                          </a:solidFill>
                          <a:latin typeface="Roboto"/>
                          <a:ea typeface="Roboto"/>
                          <a:cs typeface="Roboto"/>
                          <a:sym typeface="Roboto"/>
                        </a:rPr>
                        <a:t>Rockstar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bg1"/>
                          </a:solidFill>
                          <a:effectLst/>
                          <a:uLnTx/>
                          <a:uFillTx/>
                          <a:latin typeface="Roboto"/>
                          <a:ea typeface="Roboto"/>
                          <a:cs typeface="Roboto"/>
                          <a:sym typeface="Roboto"/>
                        </a:rPr>
                        <a:t>https://www.rockstargames.com/careers/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Studio|</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review</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3081775100"/>
              </p:ext>
            </p:extLst>
          </p:nvPr>
        </p:nvGraphicFramePr>
        <p:xfrm>
          <a:off x="425925" y="2327389"/>
          <a:ext cx="7904475" cy="97527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241951492"/>
              </p:ext>
            </p:extLst>
          </p:nvPr>
        </p:nvGraphicFramePr>
        <p:xfrm>
          <a:off x="2427890" y="2489947"/>
          <a:ext cx="4398580" cy="181289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Approximately 10 people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Approximate 2 people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Approximate 3 people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423864077"/>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My network to communicate professional is a very small circle with only a couple of people to talk to about it. I have other networks about hobbies and interests but nothing professionally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latin typeface="Roboto"/>
                          <a:ea typeface="Roboto"/>
                          <a:cs typeface="Roboto"/>
                          <a:sym typeface="Roboto"/>
                        </a:rPr>
                        <a:t>I can follow more people on social media with the same professional interests of mine  and get to know more people I can communicate with on a professional matter.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873492297"/>
              </p:ext>
            </p:extLst>
          </p:nvPr>
        </p:nvGraphicFramePr>
        <p:xfrm>
          <a:off x="454725" y="2887203"/>
          <a:ext cx="7904475" cy="131055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CODE4FUN near </a:t>
                      </a:r>
                      <a:r>
                        <a:rPr lang="en-AU" sz="900" i="0" u="none" strike="noStrike" cap="none" dirty="0" err="1">
                          <a:solidFill>
                            <a:srgbClr val="92D050"/>
                          </a:solidFill>
                          <a:latin typeface="Roboto"/>
                          <a:ea typeface="Roboto"/>
                          <a:cs typeface="Roboto"/>
                          <a:sym typeface="Roboto"/>
                        </a:rPr>
                        <a:t>chatswood</a:t>
                      </a:r>
                      <a:r>
                        <a:rPr lang="en-AU" sz="900" i="0" u="none" strike="noStrike" cap="none" dirty="0">
                          <a:solidFill>
                            <a:srgbClr val="92D050"/>
                          </a:solidFill>
                          <a:latin typeface="Roboto"/>
                          <a:ea typeface="Roboto"/>
                          <a:cs typeface="Roboto"/>
                          <a:sym typeface="Roboto"/>
                        </a:rPr>
                        <a:t>. https://www.code4fun.com.au/</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Reddit community for programming which ask questions, answer, interacts and communicate. https://</a:t>
                      </a:r>
                      <a:r>
                        <a:rPr lang="en-AU" sz="900" i="0" u="none" strike="noStrike" cap="none" dirty="0" err="1">
                          <a:solidFill>
                            <a:srgbClr val="92D050"/>
                          </a:solidFill>
                          <a:latin typeface="Roboto"/>
                          <a:ea typeface="Roboto"/>
                          <a:cs typeface="Roboto"/>
                          <a:sym typeface="Roboto"/>
                        </a:rPr>
                        <a:t>www.reddit.com</a:t>
                      </a:r>
                      <a:r>
                        <a:rPr lang="en-AU" sz="900" i="0" u="none" strike="noStrike" cap="none" dirty="0">
                          <a:solidFill>
                            <a:srgbClr val="92D050"/>
                          </a:solidFill>
                          <a:latin typeface="Roboto"/>
                          <a:ea typeface="Roboto"/>
                          <a:cs typeface="Roboto"/>
                          <a:sym typeface="Roboto"/>
                        </a:rPr>
                        <a:t>/r/programming/</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749503040"/>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ACYF</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b="0" i="0" u="none" strike="noStrike" cap="none" dirty="0">
                          <a:solidFill>
                            <a:schemeClr val="bg1"/>
                          </a:solidFill>
                          <a:effectLst/>
                          <a:latin typeface="Arial"/>
                          <a:ea typeface="Arial"/>
                          <a:cs typeface="Arial"/>
                          <a:sym typeface="Arial"/>
                        </a:rPr>
                        <a:t>https://www.cam1.org.au/</a:t>
                      </a:r>
                      <a:endParaRPr lang="en-AU" sz="900" i="0" u="none" strike="noStrike" cap="none"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December 2021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$220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$523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$642</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$90</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$1475</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1547014754"/>
              </p:ext>
            </p:extLst>
          </p:nvPr>
        </p:nvGraphicFramePr>
        <p:xfrm>
          <a:off x="454725" y="3762811"/>
          <a:ext cx="8084477" cy="96799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400" b="0" i="0" u="none" strike="noStrike" cap="none" dirty="0">
                          <a:solidFill>
                            <a:schemeClr val="bg1"/>
                          </a:solidFill>
                          <a:effectLst/>
                          <a:latin typeface="Arial"/>
                          <a:ea typeface="Arial"/>
                          <a:cs typeface="Arial"/>
                          <a:sym typeface="Arial"/>
                        </a:rPr>
                        <a:t>ACYF gives young people the opportunity to strengthen their relationship with the religious side of the world and have something to believe in</a:t>
                      </a:r>
                      <a:endParaRPr lang="en-AU" sz="900" i="0" u="none" strike="noStrike" cap="none"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News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This could be from the following –</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4012309100"/>
              </p:ext>
            </p:extLst>
          </p:nvPr>
        </p:nvGraphicFramePr>
        <p:xfrm>
          <a:off x="454724" y="2887203"/>
          <a:ext cx="8070075" cy="195063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err="1">
                          <a:solidFill>
                            <a:srgbClr val="92D050"/>
                          </a:solidFill>
                          <a:latin typeface="Roboto"/>
                          <a:ea typeface="Roboto"/>
                          <a:cs typeface="Roboto"/>
                          <a:sym typeface="Roboto"/>
                        </a:rPr>
                        <a:t>Industry.gov.au</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Australian government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Have your say in the billing of oil industries to strengthen gas regulatory framework.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Because it comes directly from the Australian </a:t>
                      </a:r>
                      <a:r>
                        <a:rPr lang="en-AU" sz="900" i="0" u="none" strike="noStrike" cap="none" dirty="0" err="1">
                          <a:solidFill>
                            <a:srgbClr val="92D050"/>
                          </a:solidFill>
                          <a:latin typeface="Roboto"/>
                          <a:ea typeface="Roboto"/>
                          <a:cs typeface="Roboto"/>
                          <a:sym typeface="Roboto"/>
                        </a:rPr>
                        <a:t>goveernment</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Industry.gov.au</a:t>
                      </a: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Australian government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HESC celebrates hydrogen production </a:t>
                      </a:r>
                      <a:r>
                        <a:rPr lang="en-AU" sz="900" dirty="0" err="1">
                          <a:solidFill>
                            <a:schemeClr val="bg1"/>
                          </a:solidFill>
                          <a:latin typeface="Roboto"/>
                          <a:ea typeface="Roboto"/>
                          <a:cs typeface="Roboto"/>
                          <a:sym typeface="Roboto"/>
                        </a:rPr>
                        <a:t>milestonne</a:t>
                      </a:r>
                      <a:endParaRPr lang="en-AU" sz="900"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Because it comes directly from the Australian </a:t>
                      </a:r>
                      <a:r>
                        <a:rPr lang="en-AU" sz="900" i="0" u="none" strike="noStrike" cap="none" dirty="0" err="1">
                          <a:solidFill>
                            <a:srgbClr val="92D050"/>
                          </a:solidFill>
                          <a:latin typeface="Roboto"/>
                          <a:ea typeface="Roboto"/>
                          <a:cs typeface="Roboto"/>
                          <a:sym typeface="Roboto"/>
                        </a:rPr>
                        <a:t>goveernment</a:t>
                      </a: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Skills and tools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342621472"/>
              </p:ext>
            </p:extLst>
          </p:nvPr>
        </p:nvGraphicFramePr>
        <p:xfrm>
          <a:off x="454725" y="2177755"/>
          <a:ext cx="8070075" cy="114179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Skill / tool set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Skill  / tool set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err="1">
                <a:latin typeface="Roboto"/>
                <a:ea typeface="Roboto"/>
                <a:cs typeface="Roboto"/>
                <a:sym typeface="Roboto"/>
              </a:rPr>
              <a:t>Information|</a:t>
            </a:r>
            <a:r>
              <a:rPr lang="en-AU" sz="3000" dirty="0" err="1">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498407719"/>
              </p:ext>
            </p:extLst>
          </p:nvPr>
        </p:nvGraphicFramePr>
        <p:xfrm>
          <a:off x="454725" y="2251761"/>
          <a:ext cx="7737703" cy="79242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Costs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3164524237"/>
              </p:ext>
            </p:extLst>
          </p:nvPr>
        </p:nvGraphicFramePr>
        <p:xfrm>
          <a:off x="454725" y="2410199"/>
          <a:ext cx="7559722" cy="2672891"/>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t>
                      </a:r>
                      <a:r>
                        <a:rPr lang="en-AU" sz="900" i="0" u="none" strike="noStrike" cap="none" dirty="0" err="1">
                          <a:solidFill>
                            <a:srgbClr val="92D050"/>
                          </a:solidFill>
                          <a:latin typeface="Roboto"/>
                          <a:ea typeface="Roboto"/>
                          <a:cs typeface="Roboto"/>
                          <a:sym typeface="Roboto"/>
                        </a:rPr>
                        <a:t>unity.com</a:t>
                      </a:r>
                      <a:r>
                        <a:rPr lang="en-AU" sz="900" i="0" u="none" strike="noStrike" cap="none" dirty="0">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photoshop</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t>
                      </a:r>
                      <a:r>
                        <a:rPr lang="en-AU" sz="900" i="0" u="none" strike="noStrike" cap="none" dirty="0" err="1">
                          <a:solidFill>
                            <a:srgbClr val="92D050"/>
                          </a:solidFill>
                          <a:latin typeface="Roboto"/>
                          <a:ea typeface="Roboto"/>
                          <a:cs typeface="Roboto"/>
                          <a:sym typeface="Roboto"/>
                        </a:rPr>
                        <a:t>www.adobe.com</a:t>
                      </a:r>
                      <a:r>
                        <a:rPr lang="en-AU" sz="900" i="0" u="none" strike="noStrike" cap="none" dirty="0">
                          <a:solidFill>
                            <a:srgbClr val="92D050"/>
                          </a:solidFill>
                          <a:latin typeface="Roboto"/>
                          <a:ea typeface="Roboto"/>
                          <a:cs typeface="Roboto"/>
                          <a:sym typeface="Roboto"/>
                        </a:rPr>
                        <a:t>/au/products/</a:t>
                      </a:r>
                      <a:r>
                        <a:rPr lang="en-AU" sz="900" i="0" u="none" strike="noStrike" cap="none" dirty="0" err="1">
                          <a:solidFill>
                            <a:srgbClr val="92D050"/>
                          </a:solidFill>
                          <a:latin typeface="Roboto"/>
                          <a:ea typeface="Roboto"/>
                          <a:cs typeface="Roboto"/>
                          <a:sym typeface="Roboto"/>
                        </a:rPr>
                        <a:t>photoshop.html</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$30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Premier pro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t>
                      </a:r>
                      <a:r>
                        <a:rPr lang="en-AU" sz="900" i="0" u="none" strike="noStrike" cap="none" dirty="0" err="1">
                          <a:solidFill>
                            <a:srgbClr val="92D050"/>
                          </a:solidFill>
                          <a:latin typeface="Roboto"/>
                          <a:ea typeface="Roboto"/>
                          <a:cs typeface="Roboto"/>
                          <a:sym typeface="Roboto"/>
                        </a:rPr>
                        <a:t>www.adobe.com</a:t>
                      </a:r>
                      <a:r>
                        <a:rPr lang="en-AU" sz="900" i="0" u="none" strike="noStrike" cap="none" dirty="0">
                          <a:solidFill>
                            <a:srgbClr val="92D050"/>
                          </a:solidFill>
                          <a:latin typeface="Roboto"/>
                          <a:ea typeface="Roboto"/>
                          <a:cs typeface="Roboto"/>
                          <a:sym typeface="Roboto"/>
                        </a:rPr>
                        <a:t>/au/</a:t>
                      </a:r>
                      <a:r>
                        <a:rPr lang="en-AU" sz="900" i="0" u="none" strike="noStrike" cap="none" dirty="0" err="1">
                          <a:solidFill>
                            <a:srgbClr val="92D050"/>
                          </a:solidFill>
                          <a:latin typeface="Roboto"/>
                          <a:ea typeface="Roboto"/>
                          <a:cs typeface="Roboto"/>
                          <a:sym typeface="Roboto"/>
                        </a:rPr>
                        <a:t>creativecloud</a:t>
                      </a:r>
                      <a:r>
                        <a:rPr lang="en-AU" sz="900" i="0" u="none" strike="noStrike" cap="none" dirty="0">
                          <a:solidFill>
                            <a:srgbClr val="92D050"/>
                          </a:solidFill>
                          <a:latin typeface="Roboto"/>
                          <a:ea typeface="Roboto"/>
                          <a:cs typeface="Roboto"/>
                          <a:sym typeface="Roboto"/>
                        </a:rPr>
                        <a:t>/</a:t>
                      </a:r>
                      <a:r>
                        <a:rPr lang="en-AU" sz="900" i="0" u="none" strike="noStrike" cap="none" dirty="0" err="1">
                          <a:solidFill>
                            <a:srgbClr val="92D050"/>
                          </a:solidFill>
                          <a:latin typeface="Roboto"/>
                          <a:ea typeface="Roboto"/>
                          <a:cs typeface="Roboto"/>
                          <a:sym typeface="Roboto"/>
                        </a:rPr>
                        <a:t>plans.html?filter</a:t>
                      </a:r>
                      <a:r>
                        <a:rPr lang="en-AU" sz="900" i="0" u="none" strike="noStrike" cap="none" dirty="0">
                          <a:solidFill>
                            <a:srgbClr val="92D050"/>
                          </a:solidFill>
                          <a:latin typeface="Roboto"/>
                          <a:ea typeface="Roboto"/>
                          <a:cs typeface="Roboto"/>
                          <a:sym typeface="Roboto"/>
                        </a:rPr>
                        <a:t>=</a:t>
                      </a:r>
                      <a:r>
                        <a:rPr lang="en-AU" sz="900" i="0" u="none" strike="noStrike" cap="none" dirty="0" err="1">
                          <a:solidFill>
                            <a:srgbClr val="92D050"/>
                          </a:solidFill>
                          <a:latin typeface="Roboto"/>
                          <a:ea typeface="Roboto"/>
                          <a:cs typeface="Roboto"/>
                          <a:sym typeface="Roboto"/>
                        </a:rPr>
                        <a:t>video-audio&amp;promoid</a:t>
                      </a:r>
                      <a:r>
                        <a:rPr lang="en-AU" sz="900" i="0" u="none" strike="noStrike" cap="none" dirty="0">
                          <a:solidFill>
                            <a:srgbClr val="92D050"/>
                          </a:solidFill>
                          <a:latin typeface="Roboto"/>
                          <a:ea typeface="Roboto"/>
                          <a:cs typeface="Roboto"/>
                          <a:sym typeface="Roboto"/>
                        </a:rPr>
                        <a:t>=695P7PW7&amp;mv=</a:t>
                      </a:r>
                      <a:r>
                        <a:rPr lang="en-AU" sz="900" i="0" u="none" strike="noStrike" cap="none" dirty="0" err="1">
                          <a:solidFill>
                            <a:srgbClr val="92D050"/>
                          </a:solidFill>
                          <a:latin typeface="Roboto"/>
                          <a:ea typeface="Roboto"/>
                          <a:cs typeface="Roboto"/>
                          <a:sym typeface="Roboto"/>
                        </a:rPr>
                        <a:t>other&amp;plan</a:t>
                      </a:r>
                      <a:r>
                        <a:rPr lang="en-AU" sz="900" i="0" u="none" strike="noStrike" cap="none" dirty="0">
                          <a:solidFill>
                            <a:srgbClr val="92D050"/>
                          </a:solidFill>
                          <a:latin typeface="Roboto"/>
                          <a:ea typeface="Roboto"/>
                          <a:cs typeface="Roboto"/>
                          <a:sym typeface="Roboto"/>
                        </a:rPr>
                        <a:t>=individual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$30 per month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Microsoft 365</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t>
                      </a:r>
                      <a:r>
                        <a:rPr lang="en-AU" sz="900" i="0" u="none" strike="noStrike" cap="none" dirty="0" err="1">
                          <a:solidFill>
                            <a:srgbClr val="92D050"/>
                          </a:solidFill>
                          <a:latin typeface="Roboto"/>
                          <a:ea typeface="Roboto"/>
                          <a:cs typeface="Roboto"/>
                          <a:sym typeface="Roboto"/>
                        </a:rPr>
                        <a:t>www.microsoft.com</a:t>
                      </a:r>
                      <a:r>
                        <a:rPr lang="en-AU" sz="900" i="0" u="none" strike="noStrike" cap="none" dirty="0">
                          <a:solidFill>
                            <a:srgbClr val="92D050"/>
                          </a:solidFill>
                          <a:latin typeface="Roboto"/>
                          <a:ea typeface="Roboto"/>
                          <a:cs typeface="Roboto"/>
                          <a:sym typeface="Roboto"/>
                        </a:rPr>
                        <a:t>/</a:t>
                      </a:r>
                      <a:r>
                        <a:rPr lang="en-AU" sz="900" i="0" u="none" strike="noStrike" cap="none" dirty="0" err="1">
                          <a:solidFill>
                            <a:srgbClr val="92D050"/>
                          </a:solidFill>
                          <a:latin typeface="Roboto"/>
                          <a:ea typeface="Roboto"/>
                          <a:cs typeface="Roboto"/>
                          <a:sym typeface="Roboto"/>
                        </a:rPr>
                        <a:t>en</a:t>
                      </a:r>
                      <a:r>
                        <a:rPr lang="en-AU" sz="900" i="0" u="none" strike="noStrike" cap="none" dirty="0">
                          <a:solidFill>
                            <a:srgbClr val="92D050"/>
                          </a:solidFill>
                          <a:latin typeface="Roboto"/>
                          <a:ea typeface="Roboto"/>
                          <a:cs typeface="Roboto"/>
                          <a:sym typeface="Roboto"/>
                        </a:rPr>
                        <a:t>-au/microsoft-365/business/compare-all-microsoft-365-business-products?tab=2&amp;rtc=1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$27.50 per month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Hourly</a:t>
            </a:r>
            <a:r>
              <a:rPr lang="en-AU" sz="3000">
                <a:solidFill>
                  <a:srgbClr val="8CB3E3"/>
                </a:solidFill>
                <a:latin typeface="Roboto"/>
                <a:ea typeface="Roboto"/>
                <a:cs typeface="Roboto"/>
                <a:sym typeface="Roboto"/>
              </a:rPr>
              <a:t> rate</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884397919"/>
              </p:ext>
            </p:extLst>
          </p:nvPr>
        </p:nvGraphicFramePr>
        <p:xfrm>
          <a:off x="426675" y="2571750"/>
          <a:ext cx="7904475" cy="155084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Answers</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$36 per hour</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Various websites showed salaries on a yearly, monthly, weekly and hourly scale of many different 3D artists in different locations and provided an average value of approximately 34$ to 38$.</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Find</a:t>
            </a:r>
            <a:r>
              <a:rPr lang="en-AU" sz="3000">
                <a:solidFill>
                  <a:srgbClr val="8CB3E3"/>
                </a:solidFill>
                <a:latin typeface="Roboto"/>
                <a:ea typeface="Roboto"/>
                <a:cs typeface="Roboto"/>
                <a:sym typeface="Roboto"/>
              </a:rPr>
              <a:t> and list</a:t>
            </a:r>
            <a:endParaRPr/>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226733263"/>
              </p:ext>
            </p:extLst>
          </p:nvPr>
        </p:nvGraphicFramePr>
        <p:xfrm>
          <a:off x="454724" y="2887203"/>
          <a:ext cx="8070075" cy="10503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Choose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1136653783"/>
              </p:ext>
            </p:extLst>
          </p:nvPr>
        </p:nvGraphicFramePr>
        <p:xfrm>
          <a:off x="355032" y="2032395"/>
          <a:ext cx="7759109" cy="4526732"/>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732032">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https://www.seek.com.au/job/52049366?type=standard#searchRequestToken=d263fe85-387a-428c-8920-4952439eb03f</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Programmer/ developer. Permanent full time.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Because they are asking for </a:t>
                      </a:r>
                      <a:r>
                        <a:rPr lang="en-AU" sz="900" i="0" u="none" strike="noStrike" cap="none" dirty="0" err="1">
                          <a:solidFill>
                            <a:srgbClr val="92D050"/>
                          </a:solidFill>
                          <a:latin typeface="Roboto"/>
                          <a:ea typeface="Roboto"/>
                          <a:cs typeface="Roboto"/>
                          <a:sym typeface="Roboto"/>
                        </a:rPr>
                        <a:t>c++</a:t>
                      </a:r>
                      <a:r>
                        <a:rPr lang="en-AU" sz="900" i="0" u="none" strike="noStrike" cap="none" dirty="0">
                          <a:solidFill>
                            <a:srgbClr val="92D050"/>
                          </a:solidFill>
                          <a:latin typeface="Roboto"/>
                          <a:ea typeface="Roboto"/>
                          <a:cs typeface="Roboto"/>
                          <a:sym typeface="Roboto"/>
                        </a:rPr>
                        <a:t> experience as are requirement. Learning about the basics in </a:t>
                      </a:r>
                      <a:r>
                        <a:rPr lang="en-AU" sz="900" i="0" u="none" strike="noStrike" cap="none" dirty="0" err="1">
                          <a:solidFill>
                            <a:srgbClr val="92D050"/>
                          </a:solidFill>
                          <a:latin typeface="Roboto"/>
                          <a:ea typeface="Roboto"/>
                          <a:cs typeface="Roboto"/>
                          <a:sym typeface="Roboto"/>
                        </a:rPr>
                        <a:t>c++</a:t>
                      </a:r>
                      <a:r>
                        <a:rPr lang="en-AU" sz="900" i="0" u="none" strike="noStrike" cap="none" dirty="0">
                          <a:solidFill>
                            <a:srgbClr val="92D050"/>
                          </a:solidFill>
                          <a:latin typeface="Roboto"/>
                          <a:ea typeface="Roboto"/>
                          <a:cs typeface="Roboto"/>
                          <a:sym typeface="Roboto"/>
                        </a:rPr>
                        <a:t> would allow me to have a familiar intake on work and learn more complex programming regarding the job easier.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algn="l" fontAlgn="base">
                        <a:buFont typeface="Arial" panose="020B0604020202020204" pitchFamily="34" charset="0"/>
                        <a:buChar char="•"/>
                      </a:pPr>
                      <a:r>
                        <a:rPr lang="en-AU" sz="900" b="0" i="0" dirty="0">
                          <a:solidFill>
                            <a:schemeClr val="bg1"/>
                          </a:solidFill>
                          <a:effectLst/>
                          <a:latin typeface="Roboto" panose="02000000000000000000" pitchFamily="2" charset="0"/>
                        </a:rPr>
                        <a:t>C++ A MUST</a:t>
                      </a:r>
                    </a:p>
                    <a:p>
                      <a:pPr algn="l" fontAlgn="base">
                        <a:buFont typeface="Arial" panose="020B0604020202020204" pitchFamily="34" charset="0"/>
                        <a:buChar char="•"/>
                      </a:pPr>
                      <a:r>
                        <a:rPr lang="en-AU" sz="900" b="0" i="0" dirty="0">
                          <a:solidFill>
                            <a:schemeClr val="bg1"/>
                          </a:solidFill>
                          <a:effectLst/>
                          <a:latin typeface="Roboto" panose="02000000000000000000" pitchFamily="2" charset="0"/>
                        </a:rPr>
                        <a:t>Game Development experience</a:t>
                      </a:r>
                    </a:p>
                    <a:p>
                      <a:pPr algn="l" fontAlgn="base">
                        <a:buFont typeface="Arial" panose="020B0604020202020204" pitchFamily="34" charset="0"/>
                        <a:buChar char="•"/>
                      </a:pPr>
                      <a:r>
                        <a:rPr lang="en-AU" sz="900" b="0" i="0" dirty="0">
                          <a:solidFill>
                            <a:schemeClr val="bg1"/>
                          </a:solidFill>
                          <a:effectLst/>
                          <a:latin typeface="Roboto" panose="02000000000000000000" pitchFamily="2" charset="0"/>
                        </a:rPr>
                        <a:t>3 days in the office in Melbourne CBD, 2 days from home</a:t>
                      </a:r>
                    </a:p>
                    <a:p>
                      <a:pPr algn="l" fontAlgn="base">
                        <a:buFont typeface="Arial" panose="020B0604020202020204" pitchFamily="34" charset="0"/>
                        <a:buChar char="•"/>
                      </a:pPr>
                      <a:r>
                        <a:rPr lang="en-AU" sz="900" b="0" i="0" dirty="0">
                          <a:solidFill>
                            <a:schemeClr val="bg1"/>
                          </a:solidFill>
                          <a:effectLst/>
                          <a:latin typeface="Roboto" panose="02000000000000000000" pitchFamily="2" charset="0"/>
                        </a:rPr>
                        <a:t>Interstate candidates that are willing to relocate would also be considered</a:t>
                      </a:r>
                    </a:p>
                    <a:p>
                      <a:pPr algn="l" fontAlgn="base">
                        <a:buFont typeface="Arial" panose="020B0604020202020204" pitchFamily="34" charset="0"/>
                        <a:buChar char="•"/>
                      </a:pPr>
                      <a:r>
                        <a:rPr lang="en-AU" sz="900" b="0" i="0" dirty="0" err="1">
                          <a:solidFill>
                            <a:schemeClr val="bg1"/>
                          </a:solidFill>
                          <a:effectLst/>
                          <a:latin typeface="Roboto" panose="02000000000000000000" pitchFamily="2" charset="0"/>
                        </a:rPr>
                        <a:t>teammwork</a:t>
                      </a:r>
                      <a:endParaRPr lang="en-AU" sz="900" b="0" i="0" dirty="0">
                        <a:solidFill>
                          <a:schemeClr val="bg1"/>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latin typeface="Roboto"/>
                          <a:ea typeface="Roboto"/>
                          <a:cs typeface="Roboto"/>
                          <a:sym typeface="Roboto"/>
                        </a:rPr>
                        <a:t>https://www.upwork.com/job/Developer-needed-for-Game-mechanics_~019f816b832e957c24/</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programmer for many different aspects of one game.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Because the game being programmed sounds like a typical game that would gain my interest in playing, which include survival and combat with a mission system. Getting to program a game with those aspects would certainly be </a:t>
                      </a:r>
                      <a:r>
                        <a:rPr lang="en-AU" sz="900" i="0" u="none" strike="noStrike" cap="none" dirty="0" err="1">
                          <a:solidFill>
                            <a:srgbClr val="92D050"/>
                          </a:solidFill>
                          <a:latin typeface="Roboto"/>
                          <a:ea typeface="Roboto"/>
                          <a:cs typeface="Roboto"/>
                          <a:sym typeface="Roboto"/>
                        </a:rPr>
                        <a:t>enetertaining</a:t>
                      </a:r>
                      <a:r>
                        <a:rPr lang="en-AU" sz="900" i="0" u="none" strike="noStrike" cap="none" dirty="0">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Be able to program:</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 Player Movements with locomotion system</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 Guns, shootings, melee, inventory systems</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 Starvation, Health, Stamina, Cold (maybe) systems</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 Interaction (doors, windows, food, inventory) system</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 Advanced zombie AI system (we give already bought zombie models pack) with auto spawn and different AI types</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 Day and Night Cycle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 Weather (maybe) system</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 Mission system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Conclusion|</a:t>
            </a:r>
            <a:r>
              <a:rPr lang="en-AU" sz="3000" dirty="0" err="1">
                <a:solidFill>
                  <a:srgbClr val="8CB3E3"/>
                </a:solidFill>
                <a:latin typeface="Roboto"/>
                <a:ea typeface="Roboto"/>
                <a:cs typeface="Roboto"/>
                <a:sym typeface="Roboto"/>
              </a:rPr>
              <a:t>Where</a:t>
            </a:r>
            <a:r>
              <a:rPr lang="en-AU" sz="3000" dirty="0">
                <a:solidFill>
                  <a:srgbClr val="8CB3E3"/>
                </a:solidFill>
                <a:latin typeface="Roboto"/>
                <a:ea typeface="Roboto"/>
                <a:cs typeface="Roboto"/>
                <a:sym typeface="Roboto"/>
              </a:rPr>
              <a:t>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t>
            </a:r>
            <a:r>
              <a:rPr lang="en-US" sz="900" dirty="0" err="1">
                <a:solidFill>
                  <a:srgbClr val="B7B7B7"/>
                </a:solidFill>
                <a:latin typeface="Roboto"/>
                <a:ea typeface="Roboto"/>
                <a:cs typeface="Roboto"/>
                <a:sym typeface="Roboto"/>
              </a:rPr>
              <a:t>analyse</a:t>
            </a:r>
            <a:r>
              <a:rPr lang="en-US" sz="900" dirty="0">
                <a:solidFill>
                  <a:srgbClr val="B7B7B7"/>
                </a:solidFill>
                <a:latin typeface="Roboto"/>
                <a:ea typeface="Roboto"/>
                <a:cs typeface="Roboto"/>
                <a:sym typeface="Roboto"/>
              </a:rPr>
              <a:t>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4001264048"/>
              </p:ext>
            </p:extLst>
          </p:nvPr>
        </p:nvGraphicFramePr>
        <p:xfrm>
          <a:off x="454725" y="1977993"/>
          <a:ext cx="7722836" cy="2941110"/>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Focusing on completing work without distractions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The ability to socially get along with others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People that go through hard things in life and get past it all to become successful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dirty="0">
                          <a:solidFill>
                            <a:schemeClr val="bg1"/>
                          </a:solidFill>
                          <a:latin typeface="Roboto"/>
                          <a:ea typeface="Roboto"/>
                          <a:cs typeface="Roboto"/>
                          <a:sym typeface="Roboto"/>
                        </a:rPr>
                        <a:t>My goal is to improve on my programming skills by analysing and/or following along game development videos at least once a week.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Starting a side business or a small stream of income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dirty="0">
                          <a:solidFill>
                            <a:schemeClr val="bg1"/>
                          </a:solidFill>
                          <a:latin typeface="Roboto"/>
                          <a:ea typeface="Roboto"/>
                          <a:cs typeface="Roboto"/>
                          <a:sym typeface="Roboto"/>
                        </a:rPr>
                        <a:t>Commitment and believe that you can do anything.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a:solidFill>
                  <a:srgbClr val="92D050"/>
                </a:solidFill>
                <a:latin typeface="Roboto"/>
                <a:ea typeface="Roboto"/>
                <a:cs typeface="Roboto"/>
                <a:sym typeface="Roboto"/>
              </a:rPr>
              <a:t>YourName</a:t>
            </a:r>
            <a:r>
              <a:rPr lang="en-US" sz="900">
                <a:solidFill>
                  <a:srgbClr val="00B0F0"/>
                </a:solidFill>
                <a:latin typeface="Roboto"/>
                <a:ea typeface="Roboto"/>
                <a:cs typeface="Roboto"/>
                <a:sym typeface="Roboto"/>
              </a:rPr>
              <a: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719270454"/>
              </p:ext>
            </p:extLst>
          </p:nvPr>
        </p:nvGraphicFramePr>
        <p:xfrm>
          <a:off x="454725" y="2016003"/>
          <a:ext cx="7904475" cy="3228508"/>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 I am studying at AIE because I have found a course that genuinely interest me and may be beneficial for me when finding a career path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 extensively enjoy playing video games especially on the PC which guides me with the knowledge of what creates a good game.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Football, table tennis, volleyball, working out, eating out, bowling, paintball,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53216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I believe I do but to a certain extent as although I can have some creative ideas and suggestions, it is not something I completely value.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15261">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Yes I do, during sport and and online gameplay a lot of strategic planning is used to provide the best outcome. The correct implementation of technique is also provided to enhance performance of an individual.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090890894"/>
              </p:ext>
            </p:extLst>
          </p:nvPr>
        </p:nvGraphicFramePr>
        <p:xfrm>
          <a:off x="454724" y="1063379"/>
          <a:ext cx="7904475" cy="3821510"/>
        </p:xfrm>
        <a:graphic>
          <a:graphicData uri="http://schemas.openxmlformats.org/drawingml/2006/table">
            <a:tbl>
              <a:tblPr>
                <a:noFill/>
                <a:tableStyleId>{2DE40A0A-F175-4DEE-BA99-264EB937CA04}</a:tableStyleId>
              </a:tblPr>
              <a:tblGrid>
                <a:gridCol w="1978233">
                  <a:extLst>
                    <a:ext uri="{9D8B030D-6E8A-4147-A177-3AD203B41FA5}">
                      <a16:colId xmlns:a16="http://schemas.microsoft.com/office/drawing/2014/main" val="3179543082"/>
                    </a:ext>
                  </a:extLst>
                </a:gridCol>
                <a:gridCol w="5926242">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I feel like I am a creative person because I can come up with good ideas and I can think on the spot.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Managers have very interesting and challenging roles in controlling a team and making sure everything runs according to plan.</a:t>
                      </a:r>
                      <a:endParaRPr lang="en-AU" sz="900"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I feel like photo shop is a very interesting software application as not only can you edit real life photos any way someone pleases, but it can also be used to create thumbnails and logos.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A strength that would serve me well is discipline because discipline encourages routine, dedication, and a strive to get better.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I can work a lot better on my communication with my teacher.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144598410"/>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Teamwork is a major strength as I have good social skills and get along with peers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I get distracted really easily weather it be colleagues/ other students or things that go in my own head.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I believe I am equally as much of an extrovert as an introvert.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If it is something I completely understand I can find it very easily to communicate, but if I have trouble  understanding the concept/ idea I wont want to share it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962878962"/>
              </p:ext>
            </p:extLst>
          </p:nvPr>
        </p:nvGraphicFramePr>
        <p:xfrm>
          <a:off x="454724" y="1063379"/>
          <a:ext cx="7904475" cy="324679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I believe I can write well but I do not like expressing myself on paper/ writing because I feel like other ways can express more emotion.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Yes I believe I am slightly above average with numbers and mathematical equations but struggle when they become overly complicated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I had little to nothing with skills regarding coding/ programming until I joined the course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I used to have a hobby of drawing and sketching but has faded over time but I use photoshop for thumb nails and digital art.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Definition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958104968"/>
              </p:ext>
            </p:extLst>
          </p:nvPr>
        </p:nvGraphicFramePr>
        <p:xfrm>
          <a:off x="454725" y="1872660"/>
          <a:ext cx="7702875" cy="1375726"/>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chemeClr val="bg1"/>
                          </a:solidFill>
                          <a:latin typeface="Roboto"/>
                          <a:ea typeface="Roboto"/>
                          <a:cs typeface="Roboto"/>
                          <a:sym typeface="Roboto"/>
                        </a:rPr>
                        <a:t>Skills that enable an individual to  fit in a work place. These skills include manners, personality, motivation, flexibility, attitude, charisma, and other factors that determine the outcome of ones relationship with others.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r>
              <a:rPr lang="en-AU" sz="3000">
                <a:solidFill>
                  <a:srgbClr val="8CB3E3"/>
                </a:solidFill>
                <a:latin typeface="Roboto"/>
                <a:ea typeface="Roboto"/>
                <a:cs typeface="Roboto"/>
                <a:sym typeface="Roboto"/>
              </a:rPr>
              <a:t> of skills and meanings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952062196"/>
              </p:ext>
            </p:extLst>
          </p:nvPr>
        </p:nvGraphicFramePr>
        <p:xfrm>
          <a:off x="426675" y="1729789"/>
          <a:ext cx="7904475" cy="271710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Team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ability to work </a:t>
                      </a:r>
                      <a:r>
                        <a:rPr kumimoji="0" lang="en-AU" sz="900" b="0" i="0" u="none" strike="noStrike" kern="0" cap="none" spc="0" normalizeH="0" baseline="0" noProof="0" dirty="0" err="1">
                          <a:ln>
                            <a:noFill/>
                          </a:ln>
                          <a:solidFill>
                            <a:srgbClr val="92D050"/>
                          </a:solidFill>
                          <a:effectLst/>
                          <a:uLnTx/>
                          <a:uFillTx/>
                          <a:latin typeface="Roboto"/>
                          <a:ea typeface="Roboto"/>
                          <a:cs typeface="Roboto"/>
                          <a:sym typeface="Roboto"/>
                        </a:rPr>
                        <a:t>cooperately</a:t>
                      </a: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 and efficiently with others in a positive manner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Leadership</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ability to  strive forward and take action within a group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Problem solving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ability to work well under pressure and solve problems that may be found difficult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Manners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ability to respectfully interact with others in a polite manner.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Charisma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ability to inspire devotion to others in surroundings.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flexibility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ability to be able to compromise and the availability to change.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attitude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ability to inspire positivity through the work place and spread motivation to complete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Props1.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18D13B-F8BD-43E1-BB30-8F39E449765E}">
  <ds:schemaRefs>
    <ds:schemaRef ds:uri="http://schemas.microsoft.com/sharepoint/v3/contenttype/forms"/>
  </ds:schemaRefs>
</ds:datastoreItem>
</file>

<file path=customXml/itemProps3.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docProps/app.xml><?xml version="1.0" encoding="utf-8"?>
<Properties xmlns="http://schemas.openxmlformats.org/officeDocument/2006/extended-properties" xmlns:vt="http://schemas.openxmlformats.org/officeDocument/2006/docPropsVTypes">
  <TotalTime>1276</TotalTime>
  <Words>4758</Words>
  <Application>Microsoft Office PowerPoint</Application>
  <PresentationFormat>On-screen Show (16:9)</PresentationFormat>
  <Paragraphs>571</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Roboto</vt:lpstr>
      <vt:lpstr>Calibri</vt:lpstr>
      <vt:lpstr>Arial</vt:lpstr>
      <vt:lpstr>Office Theme1</vt:lpstr>
      <vt:lpstr>Professional Studies 1</vt:lpstr>
      <vt:lpstr>Introduction</vt:lpstr>
      <vt:lpstr>Introduction</vt:lpstr>
      <vt:lpstr>Self Evaluation|Self Introduction</vt:lpstr>
      <vt:lpstr>Self Evaluation|Self Introduction</vt:lpstr>
      <vt:lpstr>Self Evaluation|Self Introduction</vt:lpstr>
      <vt:lpstr>Self Evaluation|Self Introduction</vt:lpstr>
      <vt:lpstr>Soft skills|Definition</vt:lpstr>
      <vt:lpstr>Soft skills|List of skills and meanings</vt:lpstr>
      <vt:lpstr>Soft skills|Personal vs Team</vt:lpstr>
      <vt:lpstr>Soft skills|Identify</vt:lpstr>
      <vt:lpstr>Hero Reference|Cool people</vt:lpstr>
      <vt:lpstr>Hero Reference|Pro Skills</vt:lpstr>
      <vt:lpstr>Cool tools|Software</vt:lpstr>
      <vt:lpstr>Cool tools|Software developers</vt:lpstr>
      <vt:lpstr>Occupation|Job Roles</vt:lpstr>
      <vt:lpstr>Occupation|Job Roles</vt:lpstr>
      <vt:lpstr>Tech skills|List</vt:lpstr>
      <vt:lpstr>Tech skills|List</vt:lpstr>
      <vt:lpstr>Studios|Studio list</vt:lpstr>
      <vt:lpstr>Studio|Studio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dc:creator>TechFast Australia</dc:creator>
  <cp:lastModifiedBy>Steven Castano</cp:lastModifiedBy>
  <cp:revision>49</cp:revision>
  <dcterms:modified xsi:type="dcterms:W3CDTF">2021-05-04T06:01:30Z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