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2" r:id="rId4"/>
    <p:sldId id="260" r:id="rId5"/>
    <p:sldId id="261" r:id="rId6"/>
    <p:sldId id="266" r:id="rId7"/>
    <p:sldId id="274" r:id="rId8"/>
    <p:sldId id="267" r:id="rId9"/>
    <p:sldId id="270" r:id="rId10"/>
    <p:sldId id="263" r:id="rId11"/>
    <p:sldId id="268" r:id="rId12"/>
    <p:sldId id="269" r:id="rId13"/>
    <p:sldId id="25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en Castets" initials="SC" lastIdx="1" clrIdx="0">
    <p:extLst>
      <p:ext uri="{19B8F6BF-5375-455C-9EA6-DF929625EA0E}">
        <p15:presenceInfo xmlns:p15="http://schemas.microsoft.com/office/powerpoint/2012/main" userId="Sebastien Caste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6D5D"/>
    <a:srgbClr val="B9A489"/>
    <a:srgbClr val="A8A8AB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41332-C406-4647-9B78-C0010B2910FA}" v="63" dt="2021-05-25T19:36:22.981"/>
    <p1510:client id="{1C67C0EC-89BC-D544-ACF2-2983861E8635}" v="179" dt="2021-05-25T15:41:50.368"/>
    <p1510:client id="{BA372DA4-7228-9EAA-654F-74DAD78D3870}" v="11" dt="2021-05-24T20:20:59.755"/>
    <p1510:client id="{E6F03884-2512-BD29-FBCD-885A61835F1A}" v="10" dt="2021-05-25T21:48:44.911"/>
    <p1510:client id="{F9DC0AB6-53FB-0383-5F7C-38328FF8D953}" v="81" dt="2021-05-25T07:15:12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4D230-2C6C-4158-9BA6-F24C8B2C639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0F049B0-B233-4100-A46F-DD149288CF94}">
      <dgm:prSet phldrT="[Texte]" custT="1"/>
      <dgm:spPr/>
      <dgm:t>
        <a:bodyPr/>
        <a:lstStyle/>
        <a:p>
          <a:pPr>
            <a:buFontTx/>
            <a:buAutoNum type="arabicPeriod"/>
          </a:pPr>
          <a:r>
            <a:rPr lang="fr-FR" sz="1800" b="1">
              <a:latin typeface="+mj-lt"/>
              <a:cs typeface="Arial" charset="0"/>
            </a:rPr>
            <a:t>1. Introduction</a:t>
          </a:r>
          <a:endParaRPr lang="fr-FR" sz="1800">
            <a:latin typeface="+mj-lt"/>
          </a:endParaRPr>
        </a:p>
      </dgm:t>
    </dgm:pt>
    <dgm:pt modelId="{7BF075F4-A11A-454B-8A1D-AE780E35516A}" type="parTrans" cxnId="{D00D6F12-3836-42C6-9FDB-95927CA128A6}">
      <dgm:prSet/>
      <dgm:spPr/>
      <dgm:t>
        <a:bodyPr/>
        <a:lstStyle/>
        <a:p>
          <a:endParaRPr lang="fr-FR" sz="2400">
            <a:latin typeface="+mj-lt"/>
          </a:endParaRPr>
        </a:p>
      </dgm:t>
    </dgm:pt>
    <dgm:pt modelId="{4569A444-5EAF-4BCF-93E3-C10D2B1DC1EE}" type="sibTrans" cxnId="{D00D6F12-3836-42C6-9FDB-95927CA128A6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5CC6E240-2DA6-4AB5-8837-5B987C74AB0E}">
      <dgm:prSet custT="1"/>
      <dgm:spPr/>
      <dgm:t>
        <a:bodyPr/>
        <a:lstStyle/>
        <a:p>
          <a:r>
            <a:rPr lang="fr-FR" sz="1800" b="1">
              <a:latin typeface="+mj-lt"/>
              <a:cs typeface="Arial"/>
            </a:rPr>
            <a:t>2. Datasets</a:t>
          </a:r>
          <a:endParaRPr lang="fr-FR" sz="1800" b="1">
            <a:latin typeface="+mj-lt"/>
            <a:cs typeface="Arial" charset="0"/>
          </a:endParaRPr>
        </a:p>
      </dgm:t>
    </dgm:pt>
    <dgm:pt modelId="{35E57409-4683-4B52-94B3-2BA3A0070371}" type="parTrans" cxnId="{F91D78C9-1C7B-4C4E-B5F3-15B4D1F57FA2}">
      <dgm:prSet/>
      <dgm:spPr/>
      <dgm:t>
        <a:bodyPr/>
        <a:lstStyle/>
        <a:p>
          <a:endParaRPr lang="fr-FR" sz="2400">
            <a:latin typeface="+mj-lt"/>
          </a:endParaRPr>
        </a:p>
      </dgm:t>
    </dgm:pt>
    <dgm:pt modelId="{5D5D7C1A-D3A6-4792-9122-2398FC873106}" type="sibTrans" cxnId="{F91D78C9-1C7B-4C4E-B5F3-15B4D1F57FA2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AFA0C41C-6FAC-4E19-948F-D891161239BA}">
      <dgm:prSet custT="1"/>
      <dgm:spPr/>
      <dgm:t>
        <a:bodyPr/>
        <a:lstStyle/>
        <a:p>
          <a:r>
            <a:rPr lang="fr-FR" sz="1800" b="1">
              <a:latin typeface="+mj-lt"/>
              <a:cs typeface="Arial"/>
            </a:rPr>
            <a:t>3. Descriptive analysis</a:t>
          </a:r>
        </a:p>
      </dgm:t>
    </dgm:pt>
    <dgm:pt modelId="{DEEBB07B-CD45-4EEE-96EF-80C7F1279D3D}" type="parTrans" cxnId="{8EC62B5D-2D8C-484F-BB79-60758CABC053}">
      <dgm:prSet/>
      <dgm:spPr/>
      <dgm:t>
        <a:bodyPr/>
        <a:lstStyle/>
        <a:p>
          <a:endParaRPr lang="fr-FR" sz="2400">
            <a:latin typeface="+mj-lt"/>
          </a:endParaRPr>
        </a:p>
      </dgm:t>
    </dgm:pt>
    <dgm:pt modelId="{4F94210B-C954-4A7C-8482-A1C5F6719B8C}" type="sibTrans" cxnId="{8EC62B5D-2D8C-484F-BB79-60758CABC053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E8E8A91C-6DF0-4A2B-899E-960FBF0D5088}">
      <dgm:prSet custT="1"/>
      <dgm:spPr/>
      <dgm:t>
        <a:bodyPr/>
        <a:lstStyle/>
        <a:p>
          <a:r>
            <a:rPr lang="fr-FR" sz="1800" b="1">
              <a:latin typeface="+mj-lt"/>
              <a:cs typeface="Arial"/>
            </a:rPr>
            <a:t>b. River classification</a:t>
          </a:r>
        </a:p>
      </dgm:t>
    </dgm:pt>
    <dgm:pt modelId="{CB7A1AE7-A443-4CA4-AD0B-0F50B3F87368}" type="parTrans" cxnId="{FDE23950-FF3F-485E-9651-8487B573C448}">
      <dgm:prSet/>
      <dgm:spPr/>
      <dgm:t>
        <a:bodyPr/>
        <a:lstStyle/>
        <a:p>
          <a:endParaRPr lang="fr-FR" sz="2400">
            <a:latin typeface="+mj-lt"/>
          </a:endParaRPr>
        </a:p>
      </dgm:t>
    </dgm:pt>
    <dgm:pt modelId="{4115168B-57A5-4245-8B4F-871051C2C7C3}" type="sibTrans" cxnId="{FDE23950-FF3F-485E-9651-8487B573C448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91A98216-0438-4170-8CB9-E8AED78AB770}">
      <dgm:prSet custT="1"/>
      <dgm:spPr/>
      <dgm:t>
        <a:bodyPr/>
        <a:lstStyle/>
        <a:p>
          <a:r>
            <a:rPr lang="fr-FR" sz="1800" b="1">
              <a:latin typeface="+mj-lt"/>
              <a:cs typeface="Arial"/>
            </a:rPr>
            <a:t>4. Neural networks</a:t>
          </a:r>
        </a:p>
      </dgm:t>
    </dgm:pt>
    <dgm:pt modelId="{596A88B5-384C-4828-8AF0-6F22FE3A7EC0}" type="parTrans" cxnId="{016DB605-469A-477C-A743-D3F8ADAE6E05}">
      <dgm:prSet/>
      <dgm:spPr/>
      <dgm:t>
        <a:bodyPr/>
        <a:lstStyle/>
        <a:p>
          <a:endParaRPr lang="fr-FR" sz="2400">
            <a:latin typeface="+mj-lt"/>
          </a:endParaRPr>
        </a:p>
      </dgm:t>
    </dgm:pt>
    <dgm:pt modelId="{96135A60-48A1-4136-95A6-750C3B26B10E}" type="sibTrans" cxnId="{016DB605-469A-477C-A743-D3F8ADAE6E05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A3343E80-A13D-41C4-8EE2-56A0A5500EC4}">
      <dgm:prSet custT="1"/>
      <dgm:spPr/>
      <dgm:t>
        <a:bodyPr/>
        <a:lstStyle/>
        <a:p>
          <a:r>
            <a:rPr lang="fr-FR" sz="1800" b="1">
              <a:latin typeface="+mj-lt"/>
              <a:cs typeface="Arial"/>
            </a:rPr>
            <a:t>b. LSTM</a:t>
          </a:r>
        </a:p>
      </dgm:t>
    </dgm:pt>
    <dgm:pt modelId="{43BFB954-E6E7-4832-AEF1-B18C28233940}" type="parTrans" cxnId="{145F7DD1-E104-4AB9-A610-326DC8AD361E}">
      <dgm:prSet/>
      <dgm:spPr/>
      <dgm:t>
        <a:bodyPr/>
        <a:lstStyle/>
        <a:p>
          <a:endParaRPr lang="fr-FR" sz="2400">
            <a:latin typeface="+mj-lt"/>
          </a:endParaRPr>
        </a:p>
      </dgm:t>
    </dgm:pt>
    <dgm:pt modelId="{9CDEB6B7-087C-4BA2-A9C0-597015827564}" type="sibTrans" cxnId="{145F7DD1-E104-4AB9-A610-326DC8AD361E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CF8B0DD1-67EC-4589-8DAA-E8FE824EDB5E}">
      <dgm:prSet custT="1"/>
      <dgm:spPr/>
      <dgm:t>
        <a:bodyPr/>
        <a:lstStyle/>
        <a:p>
          <a:r>
            <a:rPr lang="fr-FR" sz="1800" b="1">
              <a:latin typeface="+mj-lt"/>
              <a:cs typeface="Arial"/>
            </a:rPr>
            <a:t>5. Conclusion</a:t>
          </a:r>
        </a:p>
      </dgm:t>
    </dgm:pt>
    <dgm:pt modelId="{6B3D33A0-8A8D-41F9-8847-10CC809E26D6}" type="parTrans" cxnId="{BA1802E6-3F49-452E-ACFC-86AA2A5BF455}">
      <dgm:prSet/>
      <dgm:spPr/>
      <dgm:t>
        <a:bodyPr/>
        <a:lstStyle/>
        <a:p>
          <a:endParaRPr lang="fr-FR" sz="2400">
            <a:latin typeface="+mj-lt"/>
          </a:endParaRPr>
        </a:p>
      </dgm:t>
    </dgm:pt>
    <dgm:pt modelId="{D9B73E5B-EACE-469B-A763-C196D71830E4}" type="sibTrans" cxnId="{BA1802E6-3F49-452E-ACFC-86AA2A5BF455}">
      <dgm:prSet/>
      <dgm:spPr/>
      <dgm:t>
        <a:bodyPr/>
        <a:lstStyle/>
        <a:p>
          <a:endParaRPr lang="fr-FR" sz="2000">
            <a:latin typeface="+mj-lt"/>
          </a:endParaRPr>
        </a:p>
      </dgm:t>
    </dgm:pt>
    <dgm:pt modelId="{CBAB3E83-E993-4BE1-8998-8ABE3D4B1F1E}">
      <dgm:prSet custT="1"/>
      <dgm:spPr/>
      <dgm:t>
        <a:bodyPr/>
        <a:lstStyle/>
        <a:p>
          <a:r>
            <a:rPr lang="fr-FR" sz="1800" b="1">
              <a:latin typeface="+mj-lt"/>
              <a:cs typeface="Arial"/>
            </a:rPr>
            <a:t>a. ANN</a:t>
          </a:r>
        </a:p>
      </dgm:t>
    </dgm:pt>
    <dgm:pt modelId="{F9D3675B-A740-4CB8-977C-81589C3E31DA}" type="parTrans" cxnId="{5362E052-3392-44A9-BE32-1AABF000584C}">
      <dgm:prSet/>
      <dgm:spPr/>
      <dgm:t>
        <a:bodyPr/>
        <a:lstStyle/>
        <a:p>
          <a:endParaRPr lang="fr-FR" sz="2000"/>
        </a:p>
      </dgm:t>
    </dgm:pt>
    <dgm:pt modelId="{5325A888-163C-4F4F-A352-E0F8FC38D230}" type="sibTrans" cxnId="{5362E052-3392-44A9-BE32-1AABF000584C}">
      <dgm:prSet/>
      <dgm:spPr/>
      <dgm:t>
        <a:bodyPr/>
        <a:lstStyle/>
        <a:p>
          <a:endParaRPr lang="fr-FR" sz="2000"/>
        </a:p>
      </dgm:t>
    </dgm:pt>
    <dgm:pt modelId="{8FDAE3D2-EBB7-44B9-AB1C-D23FC97BD684}">
      <dgm:prSet custT="1"/>
      <dgm:spPr/>
      <dgm:t>
        <a:bodyPr/>
        <a:lstStyle/>
        <a:p>
          <a:r>
            <a:rPr lang="fr-FR" sz="1800" b="1">
              <a:latin typeface="+mj-lt"/>
              <a:cs typeface="Arial" charset="0"/>
            </a:rPr>
            <a:t>a. Variable </a:t>
          </a:r>
          <a:r>
            <a:rPr lang="fr-FR" sz="1800" b="1" err="1">
              <a:latin typeface="+mj-lt"/>
              <a:cs typeface="Arial" charset="0"/>
            </a:rPr>
            <a:t>selection</a:t>
          </a:r>
          <a:endParaRPr lang="fr-FR" sz="1800" b="1">
            <a:latin typeface="+mj-lt"/>
            <a:cs typeface="Arial" charset="0"/>
          </a:endParaRPr>
        </a:p>
      </dgm:t>
    </dgm:pt>
    <dgm:pt modelId="{FE79B485-583C-4372-B34A-801B15AF5D82}" type="parTrans" cxnId="{086E293B-ACFD-4DF1-B8A1-3F2CFAB4B518}">
      <dgm:prSet/>
      <dgm:spPr/>
      <dgm:t>
        <a:bodyPr/>
        <a:lstStyle/>
        <a:p>
          <a:endParaRPr lang="fr-FR"/>
        </a:p>
      </dgm:t>
    </dgm:pt>
    <dgm:pt modelId="{34652E0F-11AC-4020-9119-24320FCCB768}" type="sibTrans" cxnId="{086E293B-ACFD-4DF1-B8A1-3F2CFAB4B518}">
      <dgm:prSet/>
      <dgm:spPr/>
      <dgm:t>
        <a:bodyPr/>
        <a:lstStyle/>
        <a:p>
          <a:endParaRPr lang="fr-FR"/>
        </a:p>
      </dgm:t>
    </dgm:pt>
    <dgm:pt modelId="{1E44E296-613F-4361-94D9-E0602CA9DBF5}" type="pres">
      <dgm:prSet presAssocID="{F7E4D230-2C6C-4158-9BA6-F24C8B2C639E}" presName="linear" presStyleCnt="0">
        <dgm:presLayoutVars>
          <dgm:dir/>
          <dgm:animLvl val="lvl"/>
          <dgm:resizeHandles val="exact"/>
        </dgm:presLayoutVars>
      </dgm:prSet>
      <dgm:spPr/>
    </dgm:pt>
    <dgm:pt modelId="{1D554A84-4E4C-4690-A9C1-32BEECF84E20}" type="pres">
      <dgm:prSet presAssocID="{80F049B0-B233-4100-A46F-DD149288CF94}" presName="parentLin" presStyleCnt="0"/>
      <dgm:spPr/>
    </dgm:pt>
    <dgm:pt modelId="{F2A01991-44AC-498E-9BE4-9C4A83F1AC72}" type="pres">
      <dgm:prSet presAssocID="{80F049B0-B233-4100-A46F-DD149288CF94}" presName="parentLeftMargin" presStyleLbl="node1" presStyleIdx="0" presStyleCnt="5"/>
      <dgm:spPr/>
    </dgm:pt>
    <dgm:pt modelId="{BA9E248B-BAAB-4EAF-9755-CAED703CB5B0}" type="pres">
      <dgm:prSet presAssocID="{80F049B0-B233-4100-A46F-DD149288CF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771DE1-DC02-4145-9389-B68954D89F45}" type="pres">
      <dgm:prSet presAssocID="{80F049B0-B233-4100-A46F-DD149288CF94}" presName="negativeSpace" presStyleCnt="0"/>
      <dgm:spPr/>
    </dgm:pt>
    <dgm:pt modelId="{87752C11-5CCA-4ED2-810B-DFACFFF3ADDD}" type="pres">
      <dgm:prSet presAssocID="{80F049B0-B233-4100-A46F-DD149288CF94}" presName="childText" presStyleLbl="conFgAcc1" presStyleIdx="0" presStyleCnt="5">
        <dgm:presLayoutVars>
          <dgm:bulletEnabled val="1"/>
        </dgm:presLayoutVars>
      </dgm:prSet>
      <dgm:spPr/>
    </dgm:pt>
    <dgm:pt modelId="{46BE12CF-C795-4A22-8D73-692E49A3D492}" type="pres">
      <dgm:prSet presAssocID="{4569A444-5EAF-4BCF-93E3-C10D2B1DC1EE}" presName="spaceBetweenRectangles" presStyleCnt="0"/>
      <dgm:spPr/>
    </dgm:pt>
    <dgm:pt modelId="{8B831607-D409-40E8-BEC6-8499FA363B96}" type="pres">
      <dgm:prSet presAssocID="{5CC6E240-2DA6-4AB5-8837-5B987C74AB0E}" presName="parentLin" presStyleCnt="0"/>
      <dgm:spPr/>
    </dgm:pt>
    <dgm:pt modelId="{5522BE03-84CC-476E-884E-0F6A4E4558B8}" type="pres">
      <dgm:prSet presAssocID="{5CC6E240-2DA6-4AB5-8837-5B987C74AB0E}" presName="parentLeftMargin" presStyleLbl="node1" presStyleIdx="0" presStyleCnt="5"/>
      <dgm:spPr/>
    </dgm:pt>
    <dgm:pt modelId="{2908A082-C5AA-46CB-AB14-1BFBBB9D8690}" type="pres">
      <dgm:prSet presAssocID="{5CC6E240-2DA6-4AB5-8837-5B987C74AB0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52283A-1632-43CF-9840-06DF8184395A}" type="pres">
      <dgm:prSet presAssocID="{5CC6E240-2DA6-4AB5-8837-5B987C74AB0E}" presName="negativeSpace" presStyleCnt="0"/>
      <dgm:spPr/>
    </dgm:pt>
    <dgm:pt modelId="{AB1D70FD-5746-4A1A-8E81-6758004DBEB3}" type="pres">
      <dgm:prSet presAssocID="{5CC6E240-2DA6-4AB5-8837-5B987C74AB0E}" presName="childText" presStyleLbl="conFgAcc1" presStyleIdx="1" presStyleCnt="5">
        <dgm:presLayoutVars>
          <dgm:bulletEnabled val="1"/>
        </dgm:presLayoutVars>
      </dgm:prSet>
      <dgm:spPr/>
    </dgm:pt>
    <dgm:pt modelId="{F579B3A3-FC6C-4E9D-AF07-6601CA5660C8}" type="pres">
      <dgm:prSet presAssocID="{5D5D7C1A-D3A6-4792-9122-2398FC873106}" presName="spaceBetweenRectangles" presStyleCnt="0"/>
      <dgm:spPr/>
    </dgm:pt>
    <dgm:pt modelId="{D4F3B633-3CBD-44AC-879D-A673847B5D7D}" type="pres">
      <dgm:prSet presAssocID="{AFA0C41C-6FAC-4E19-948F-D891161239BA}" presName="parentLin" presStyleCnt="0"/>
      <dgm:spPr/>
    </dgm:pt>
    <dgm:pt modelId="{3F4576CA-F83E-4FA6-B51D-1467D5F8DA5D}" type="pres">
      <dgm:prSet presAssocID="{AFA0C41C-6FAC-4E19-948F-D891161239BA}" presName="parentLeftMargin" presStyleLbl="node1" presStyleIdx="1" presStyleCnt="5"/>
      <dgm:spPr/>
    </dgm:pt>
    <dgm:pt modelId="{78F4AFDF-825A-46ED-8E04-8266C135F438}" type="pres">
      <dgm:prSet presAssocID="{AFA0C41C-6FAC-4E19-948F-D891161239B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E8A87E-EBA9-4A7B-A897-035FD32DC05D}" type="pres">
      <dgm:prSet presAssocID="{AFA0C41C-6FAC-4E19-948F-D891161239BA}" presName="negativeSpace" presStyleCnt="0"/>
      <dgm:spPr/>
    </dgm:pt>
    <dgm:pt modelId="{5AF19BA3-1EDD-47EF-AEF3-FD0053288A40}" type="pres">
      <dgm:prSet presAssocID="{AFA0C41C-6FAC-4E19-948F-D891161239BA}" presName="childText" presStyleLbl="conFgAcc1" presStyleIdx="2" presStyleCnt="5">
        <dgm:presLayoutVars>
          <dgm:bulletEnabled val="1"/>
        </dgm:presLayoutVars>
      </dgm:prSet>
      <dgm:spPr/>
    </dgm:pt>
    <dgm:pt modelId="{5D7C7AFB-271A-4B49-97F2-9A2E84B45D75}" type="pres">
      <dgm:prSet presAssocID="{4F94210B-C954-4A7C-8482-A1C5F6719B8C}" presName="spaceBetweenRectangles" presStyleCnt="0"/>
      <dgm:spPr/>
    </dgm:pt>
    <dgm:pt modelId="{214BF517-420B-46B6-A5FA-A0DE49A7C379}" type="pres">
      <dgm:prSet presAssocID="{91A98216-0438-4170-8CB9-E8AED78AB770}" presName="parentLin" presStyleCnt="0"/>
      <dgm:spPr/>
    </dgm:pt>
    <dgm:pt modelId="{8D1E1229-7874-419B-8801-80D5D8F09457}" type="pres">
      <dgm:prSet presAssocID="{91A98216-0438-4170-8CB9-E8AED78AB770}" presName="parentLeftMargin" presStyleLbl="node1" presStyleIdx="2" presStyleCnt="5"/>
      <dgm:spPr/>
    </dgm:pt>
    <dgm:pt modelId="{F833728A-6C88-4A27-92C3-7632D8FD5D00}" type="pres">
      <dgm:prSet presAssocID="{91A98216-0438-4170-8CB9-E8AED78AB77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0D41CB-A687-4D61-A59D-17DA519A31DB}" type="pres">
      <dgm:prSet presAssocID="{91A98216-0438-4170-8CB9-E8AED78AB770}" presName="negativeSpace" presStyleCnt="0"/>
      <dgm:spPr/>
    </dgm:pt>
    <dgm:pt modelId="{A6E70305-36AB-4B8B-9C8E-FCBDC7624265}" type="pres">
      <dgm:prSet presAssocID="{91A98216-0438-4170-8CB9-E8AED78AB770}" presName="childText" presStyleLbl="conFgAcc1" presStyleIdx="3" presStyleCnt="5">
        <dgm:presLayoutVars>
          <dgm:bulletEnabled val="1"/>
        </dgm:presLayoutVars>
      </dgm:prSet>
      <dgm:spPr/>
    </dgm:pt>
    <dgm:pt modelId="{8D8BBAAA-A7A6-4F81-972A-C6D9D220B7D4}" type="pres">
      <dgm:prSet presAssocID="{96135A60-48A1-4136-95A6-750C3B26B10E}" presName="spaceBetweenRectangles" presStyleCnt="0"/>
      <dgm:spPr/>
    </dgm:pt>
    <dgm:pt modelId="{FFC62E9C-9D18-41B1-B77D-288B6D5F8DBF}" type="pres">
      <dgm:prSet presAssocID="{CF8B0DD1-67EC-4589-8DAA-E8FE824EDB5E}" presName="parentLin" presStyleCnt="0"/>
      <dgm:spPr/>
    </dgm:pt>
    <dgm:pt modelId="{0A9DC69E-0E3E-45D4-9895-3DEA7CE654E7}" type="pres">
      <dgm:prSet presAssocID="{CF8B0DD1-67EC-4589-8DAA-E8FE824EDB5E}" presName="parentLeftMargin" presStyleLbl="node1" presStyleIdx="3" presStyleCnt="5"/>
      <dgm:spPr/>
    </dgm:pt>
    <dgm:pt modelId="{CC4CCE70-1A8E-4B2A-AD18-E1F622B2544B}" type="pres">
      <dgm:prSet presAssocID="{CF8B0DD1-67EC-4589-8DAA-E8FE824EDB5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CBE4320-6718-4860-8CDE-D5DD6846CA58}" type="pres">
      <dgm:prSet presAssocID="{CF8B0DD1-67EC-4589-8DAA-E8FE824EDB5E}" presName="negativeSpace" presStyleCnt="0"/>
      <dgm:spPr/>
    </dgm:pt>
    <dgm:pt modelId="{671430CC-07B9-40CF-935E-49FDCEC3ECF1}" type="pres">
      <dgm:prSet presAssocID="{CF8B0DD1-67EC-4589-8DAA-E8FE824EDB5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362CD00-815D-4999-8982-C54F93C4A708}" type="presOf" srcId="{8FDAE3D2-EBB7-44B9-AB1C-D23FC97BD684}" destId="{5AF19BA3-1EDD-47EF-AEF3-FD0053288A40}" srcOrd="0" destOrd="0" presId="urn:microsoft.com/office/officeart/2005/8/layout/list1"/>
    <dgm:cxn modelId="{016DB605-469A-477C-A743-D3F8ADAE6E05}" srcId="{F7E4D230-2C6C-4158-9BA6-F24C8B2C639E}" destId="{91A98216-0438-4170-8CB9-E8AED78AB770}" srcOrd="3" destOrd="0" parTransId="{596A88B5-384C-4828-8AF0-6F22FE3A7EC0}" sibTransId="{96135A60-48A1-4136-95A6-750C3B26B10E}"/>
    <dgm:cxn modelId="{C3950611-4B4C-47C2-B24E-9B10F940CD43}" type="presOf" srcId="{5CC6E240-2DA6-4AB5-8837-5B987C74AB0E}" destId="{2908A082-C5AA-46CB-AB14-1BFBBB9D8690}" srcOrd="1" destOrd="0" presId="urn:microsoft.com/office/officeart/2005/8/layout/list1"/>
    <dgm:cxn modelId="{D00D6F12-3836-42C6-9FDB-95927CA128A6}" srcId="{F7E4D230-2C6C-4158-9BA6-F24C8B2C639E}" destId="{80F049B0-B233-4100-A46F-DD149288CF94}" srcOrd="0" destOrd="0" parTransId="{7BF075F4-A11A-454B-8A1D-AE780E35516A}" sibTransId="{4569A444-5EAF-4BCF-93E3-C10D2B1DC1EE}"/>
    <dgm:cxn modelId="{DFDB5F13-C9D1-4C6B-86E8-0DBA435E62B8}" type="presOf" srcId="{91A98216-0438-4170-8CB9-E8AED78AB770}" destId="{F833728A-6C88-4A27-92C3-7632D8FD5D00}" srcOrd="1" destOrd="0" presId="urn:microsoft.com/office/officeart/2005/8/layout/list1"/>
    <dgm:cxn modelId="{33C34925-7AE7-4A46-8BCC-42AF753CC8F8}" type="presOf" srcId="{80F049B0-B233-4100-A46F-DD149288CF94}" destId="{BA9E248B-BAAB-4EAF-9755-CAED703CB5B0}" srcOrd="1" destOrd="0" presId="urn:microsoft.com/office/officeart/2005/8/layout/list1"/>
    <dgm:cxn modelId="{1B0AF336-5575-4D86-AABF-9D0B43FAA288}" type="presOf" srcId="{AFA0C41C-6FAC-4E19-948F-D891161239BA}" destId="{3F4576CA-F83E-4FA6-B51D-1467D5F8DA5D}" srcOrd="0" destOrd="0" presId="urn:microsoft.com/office/officeart/2005/8/layout/list1"/>
    <dgm:cxn modelId="{3982E339-2669-4542-BE51-DD542670D6FB}" type="presOf" srcId="{A3343E80-A13D-41C4-8EE2-56A0A5500EC4}" destId="{A6E70305-36AB-4B8B-9C8E-FCBDC7624265}" srcOrd="0" destOrd="1" presId="urn:microsoft.com/office/officeart/2005/8/layout/list1"/>
    <dgm:cxn modelId="{086E293B-ACFD-4DF1-B8A1-3F2CFAB4B518}" srcId="{AFA0C41C-6FAC-4E19-948F-D891161239BA}" destId="{8FDAE3D2-EBB7-44B9-AB1C-D23FC97BD684}" srcOrd="0" destOrd="0" parTransId="{FE79B485-583C-4372-B34A-801B15AF5D82}" sibTransId="{34652E0F-11AC-4020-9119-24320FCCB768}"/>
    <dgm:cxn modelId="{8EC62B5D-2D8C-484F-BB79-60758CABC053}" srcId="{F7E4D230-2C6C-4158-9BA6-F24C8B2C639E}" destId="{AFA0C41C-6FAC-4E19-948F-D891161239BA}" srcOrd="2" destOrd="0" parTransId="{DEEBB07B-CD45-4EEE-96EF-80C7F1279D3D}" sibTransId="{4F94210B-C954-4A7C-8482-A1C5F6719B8C}"/>
    <dgm:cxn modelId="{3AB02C41-3692-48EF-9FE7-CC6073FE61C6}" type="presOf" srcId="{CF8B0DD1-67EC-4589-8DAA-E8FE824EDB5E}" destId="{0A9DC69E-0E3E-45D4-9895-3DEA7CE654E7}" srcOrd="0" destOrd="0" presId="urn:microsoft.com/office/officeart/2005/8/layout/list1"/>
    <dgm:cxn modelId="{0B49A643-4A9D-4D0F-ACEE-05C80B0B70DD}" type="presOf" srcId="{AFA0C41C-6FAC-4E19-948F-D891161239BA}" destId="{78F4AFDF-825A-46ED-8E04-8266C135F438}" srcOrd="1" destOrd="0" presId="urn:microsoft.com/office/officeart/2005/8/layout/list1"/>
    <dgm:cxn modelId="{0A420764-0C5F-47D9-BF59-6A26F67B418A}" type="presOf" srcId="{F7E4D230-2C6C-4158-9BA6-F24C8B2C639E}" destId="{1E44E296-613F-4361-94D9-E0602CA9DBF5}" srcOrd="0" destOrd="0" presId="urn:microsoft.com/office/officeart/2005/8/layout/list1"/>
    <dgm:cxn modelId="{E8F5FC68-417C-4695-95F9-91375FCA5913}" type="presOf" srcId="{E8E8A91C-6DF0-4A2B-899E-960FBF0D5088}" destId="{5AF19BA3-1EDD-47EF-AEF3-FD0053288A40}" srcOrd="0" destOrd="1" presId="urn:microsoft.com/office/officeart/2005/8/layout/list1"/>
    <dgm:cxn modelId="{FDE23950-FF3F-485E-9651-8487B573C448}" srcId="{AFA0C41C-6FAC-4E19-948F-D891161239BA}" destId="{E8E8A91C-6DF0-4A2B-899E-960FBF0D5088}" srcOrd="1" destOrd="0" parTransId="{CB7A1AE7-A443-4CA4-AD0B-0F50B3F87368}" sibTransId="{4115168B-57A5-4245-8B4F-871051C2C7C3}"/>
    <dgm:cxn modelId="{5362E052-3392-44A9-BE32-1AABF000584C}" srcId="{91A98216-0438-4170-8CB9-E8AED78AB770}" destId="{CBAB3E83-E993-4BE1-8998-8ABE3D4B1F1E}" srcOrd="0" destOrd="0" parTransId="{F9D3675B-A740-4CB8-977C-81589C3E31DA}" sibTransId="{5325A888-163C-4F4F-A352-E0F8FC38D230}"/>
    <dgm:cxn modelId="{6ADCF593-5B07-4589-ADBF-2CCEA2D14353}" type="presOf" srcId="{CF8B0DD1-67EC-4589-8DAA-E8FE824EDB5E}" destId="{CC4CCE70-1A8E-4B2A-AD18-E1F622B2544B}" srcOrd="1" destOrd="0" presId="urn:microsoft.com/office/officeart/2005/8/layout/list1"/>
    <dgm:cxn modelId="{B448B79C-78E9-4D09-A06E-8F66AC8750BB}" type="presOf" srcId="{91A98216-0438-4170-8CB9-E8AED78AB770}" destId="{8D1E1229-7874-419B-8801-80D5D8F09457}" srcOrd="0" destOrd="0" presId="urn:microsoft.com/office/officeart/2005/8/layout/list1"/>
    <dgm:cxn modelId="{F91D78C9-1C7B-4C4E-B5F3-15B4D1F57FA2}" srcId="{F7E4D230-2C6C-4158-9BA6-F24C8B2C639E}" destId="{5CC6E240-2DA6-4AB5-8837-5B987C74AB0E}" srcOrd="1" destOrd="0" parTransId="{35E57409-4683-4B52-94B3-2BA3A0070371}" sibTransId="{5D5D7C1A-D3A6-4792-9122-2398FC873106}"/>
    <dgm:cxn modelId="{BA995BCC-15B0-4A70-B5D0-99440672E0A7}" type="presOf" srcId="{5CC6E240-2DA6-4AB5-8837-5B987C74AB0E}" destId="{5522BE03-84CC-476E-884E-0F6A4E4558B8}" srcOrd="0" destOrd="0" presId="urn:microsoft.com/office/officeart/2005/8/layout/list1"/>
    <dgm:cxn modelId="{E6E33CCF-D91E-40E2-8B27-596E57F1ADEF}" type="presOf" srcId="{80F049B0-B233-4100-A46F-DD149288CF94}" destId="{F2A01991-44AC-498E-9BE4-9C4A83F1AC72}" srcOrd="0" destOrd="0" presId="urn:microsoft.com/office/officeart/2005/8/layout/list1"/>
    <dgm:cxn modelId="{145F7DD1-E104-4AB9-A610-326DC8AD361E}" srcId="{91A98216-0438-4170-8CB9-E8AED78AB770}" destId="{A3343E80-A13D-41C4-8EE2-56A0A5500EC4}" srcOrd="1" destOrd="0" parTransId="{43BFB954-E6E7-4832-AEF1-B18C28233940}" sibTransId="{9CDEB6B7-087C-4BA2-A9C0-597015827564}"/>
    <dgm:cxn modelId="{BA1802E6-3F49-452E-ACFC-86AA2A5BF455}" srcId="{F7E4D230-2C6C-4158-9BA6-F24C8B2C639E}" destId="{CF8B0DD1-67EC-4589-8DAA-E8FE824EDB5E}" srcOrd="4" destOrd="0" parTransId="{6B3D33A0-8A8D-41F9-8847-10CC809E26D6}" sibTransId="{D9B73E5B-EACE-469B-A763-C196D71830E4}"/>
    <dgm:cxn modelId="{4296D9F0-EA1D-4BC0-807C-0EAFE71821C1}" type="presOf" srcId="{CBAB3E83-E993-4BE1-8998-8ABE3D4B1F1E}" destId="{A6E70305-36AB-4B8B-9C8E-FCBDC7624265}" srcOrd="0" destOrd="0" presId="urn:microsoft.com/office/officeart/2005/8/layout/list1"/>
    <dgm:cxn modelId="{07CBB5F5-2660-4CDD-9290-B62228B9A182}" type="presParOf" srcId="{1E44E296-613F-4361-94D9-E0602CA9DBF5}" destId="{1D554A84-4E4C-4690-A9C1-32BEECF84E20}" srcOrd="0" destOrd="0" presId="urn:microsoft.com/office/officeart/2005/8/layout/list1"/>
    <dgm:cxn modelId="{CE9E2BB3-2796-46AC-9F58-877C19C30354}" type="presParOf" srcId="{1D554A84-4E4C-4690-A9C1-32BEECF84E20}" destId="{F2A01991-44AC-498E-9BE4-9C4A83F1AC72}" srcOrd="0" destOrd="0" presId="urn:microsoft.com/office/officeart/2005/8/layout/list1"/>
    <dgm:cxn modelId="{49692768-5D90-41C1-8BCA-7712669A358F}" type="presParOf" srcId="{1D554A84-4E4C-4690-A9C1-32BEECF84E20}" destId="{BA9E248B-BAAB-4EAF-9755-CAED703CB5B0}" srcOrd="1" destOrd="0" presId="urn:microsoft.com/office/officeart/2005/8/layout/list1"/>
    <dgm:cxn modelId="{03FBB2CF-CF31-41E3-84B8-B92740D7F4EA}" type="presParOf" srcId="{1E44E296-613F-4361-94D9-E0602CA9DBF5}" destId="{85771DE1-DC02-4145-9389-B68954D89F45}" srcOrd="1" destOrd="0" presId="urn:microsoft.com/office/officeart/2005/8/layout/list1"/>
    <dgm:cxn modelId="{92DA9CB3-6F17-4561-8BE9-9DB8063B7031}" type="presParOf" srcId="{1E44E296-613F-4361-94D9-E0602CA9DBF5}" destId="{87752C11-5CCA-4ED2-810B-DFACFFF3ADDD}" srcOrd="2" destOrd="0" presId="urn:microsoft.com/office/officeart/2005/8/layout/list1"/>
    <dgm:cxn modelId="{AC42D51E-EDD1-4221-8C0D-7BC81E88458C}" type="presParOf" srcId="{1E44E296-613F-4361-94D9-E0602CA9DBF5}" destId="{46BE12CF-C795-4A22-8D73-692E49A3D492}" srcOrd="3" destOrd="0" presId="urn:microsoft.com/office/officeart/2005/8/layout/list1"/>
    <dgm:cxn modelId="{F7F2E091-550B-402C-AEB8-7B20B4E0544C}" type="presParOf" srcId="{1E44E296-613F-4361-94D9-E0602CA9DBF5}" destId="{8B831607-D409-40E8-BEC6-8499FA363B96}" srcOrd="4" destOrd="0" presId="urn:microsoft.com/office/officeart/2005/8/layout/list1"/>
    <dgm:cxn modelId="{97AE2EE5-66D4-4F4C-BC99-5EB8BD588BBA}" type="presParOf" srcId="{8B831607-D409-40E8-BEC6-8499FA363B96}" destId="{5522BE03-84CC-476E-884E-0F6A4E4558B8}" srcOrd="0" destOrd="0" presId="urn:microsoft.com/office/officeart/2005/8/layout/list1"/>
    <dgm:cxn modelId="{61B1266A-CFE4-4160-A8AB-46A4D92BAE47}" type="presParOf" srcId="{8B831607-D409-40E8-BEC6-8499FA363B96}" destId="{2908A082-C5AA-46CB-AB14-1BFBBB9D8690}" srcOrd="1" destOrd="0" presId="urn:microsoft.com/office/officeart/2005/8/layout/list1"/>
    <dgm:cxn modelId="{543C14EC-1670-4757-9516-9BF4D312D470}" type="presParOf" srcId="{1E44E296-613F-4361-94D9-E0602CA9DBF5}" destId="{6252283A-1632-43CF-9840-06DF8184395A}" srcOrd="5" destOrd="0" presId="urn:microsoft.com/office/officeart/2005/8/layout/list1"/>
    <dgm:cxn modelId="{04706107-3BA7-4E8C-ABE0-8F3404B64AC8}" type="presParOf" srcId="{1E44E296-613F-4361-94D9-E0602CA9DBF5}" destId="{AB1D70FD-5746-4A1A-8E81-6758004DBEB3}" srcOrd="6" destOrd="0" presId="urn:microsoft.com/office/officeart/2005/8/layout/list1"/>
    <dgm:cxn modelId="{6D21570D-980C-4972-83A4-594A8426C372}" type="presParOf" srcId="{1E44E296-613F-4361-94D9-E0602CA9DBF5}" destId="{F579B3A3-FC6C-4E9D-AF07-6601CA5660C8}" srcOrd="7" destOrd="0" presId="urn:microsoft.com/office/officeart/2005/8/layout/list1"/>
    <dgm:cxn modelId="{F9A8C758-BFEE-4A58-A321-647806328526}" type="presParOf" srcId="{1E44E296-613F-4361-94D9-E0602CA9DBF5}" destId="{D4F3B633-3CBD-44AC-879D-A673847B5D7D}" srcOrd="8" destOrd="0" presId="urn:microsoft.com/office/officeart/2005/8/layout/list1"/>
    <dgm:cxn modelId="{E954D0A3-9E59-4F13-B279-D688CDD94DBD}" type="presParOf" srcId="{D4F3B633-3CBD-44AC-879D-A673847B5D7D}" destId="{3F4576CA-F83E-4FA6-B51D-1467D5F8DA5D}" srcOrd="0" destOrd="0" presId="urn:microsoft.com/office/officeart/2005/8/layout/list1"/>
    <dgm:cxn modelId="{1F4836AD-6D42-4620-8D2D-49267537C13D}" type="presParOf" srcId="{D4F3B633-3CBD-44AC-879D-A673847B5D7D}" destId="{78F4AFDF-825A-46ED-8E04-8266C135F438}" srcOrd="1" destOrd="0" presId="urn:microsoft.com/office/officeart/2005/8/layout/list1"/>
    <dgm:cxn modelId="{B2B8CF31-2C9A-42E9-AF43-9D2D4C2E3198}" type="presParOf" srcId="{1E44E296-613F-4361-94D9-E0602CA9DBF5}" destId="{8BE8A87E-EBA9-4A7B-A897-035FD32DC05D}" srcOrd="9" destOrd="0" presId="urn:microsoft.com/office/officeart/2005/8/layout/list1"/>
    <dgm:cxn modelId="{35164F98-8FD2-4E16-9BDA-EA75101CE83F}" type="presParOf" srcId="{1E44E296-613F-4361-94D9-E0602CA9DBF5}" destId="{5AF19BA3-1EDD-47EF-AEF3-FD0053288A40}" srcOrd="10" destOrd="0" presId="urn:microsoft.com/office/officeart/2005/8/layout/list1"/>
    <dgm:cxn modelId="{FFBECBF2-1213-4279-AD05-4BA00313981F}" type="presParOf" srcId="{1E44E296-613F-4361-94D9-E0602CA9DBF5}" destId="{5D7C7AFB-271A-4B49-97F2-9A2E84B45D75}" srcOrd="11" destOrd="0" presId="urn:microsoft.com/office/officeart/2005/8/layout/list1"/>
    <dgm:cxn modelId="{8733FF46-5D11-48CD-81B0-4422BEC15D80}" type="presParOf" srcId="{1E44E296-613F-4361-94D9-E0602CA9DBF5}" destId="{214BF517-420B-46B6-A5FA-A0DE49A7C379}" srcOrd="12" destOrd="0" presId="urn:microsoft.com/office/officeart/2005/8/layout/list1"/>
    <dgm:cxn modelId="{E4B3111B-3EEE-40B2-BA9F-2F7400FB9997}" type="presParOf" srcId="{214BF517-420B-46B6-A5FA-A0DE49A7C379}" destId="{8D1E1229-7874-419B-8801-80D5D8F09457}" srcOrd="0" destOrd="0" presId="urn:microsoft.com/office/officeart/2005/8/layout/list1"/>
    <dgm:cxn modelId="{133DF4BF-32C4-41EC-B544-A79B618697B9}" type="presParOf" srcId="{214BF517-420B-46B6-A5FA-A0DE49A7C379}" destId="{F833728A-6C88-4A27-92C3-7632D8FD5D00}" srcOrd="1" destOrd="0" presId="urn:microsoft.com/office/officeart/2005/8/layout/list1"/>
    <dgm:cxn modelId="{90D12C54-9DEE-451D-8491-2BD10624E57A}" type="presParOf" srcId="{1E44E296-613F-4361-94D9-E0602CA9DBF5}" destId="{790D41CB-A687-4D61-A59D-17DA519A31DB}" srcOrd="13" destOrd="0" presId="urn:microsoft.com/office/officeart/2005/8/layout/list1"/>
    <dgm:cxn modelId="{C940EB8F-B280-4669-8E33-64DC8181C265}" type="presParOf" srcId="{1E44E296-613F-4361-94D9-E0602CA9DBF5}" destId="{A6E70305-36AB-4B8B-9C8E-FCBDC7624265}" srcOrd="14" destOrd="0" presId="urn:microsoft.com/office/officeart/2005/8/layout/list1"/>
    <dgm:cxn modelId="{272CAD28-B34C-40A9-B7E8-3720070CEDE9}" type="presParOf" srcId="{1E44E296-613F-4361-94D9-E0602CA9DBF5}" destId="{8D8BBAAA-A7A6-4F81-972A-C6D9D220B7D4}" srcOrd="15" destOrd="0" presId="urn:microsoft.com/office/officeart/2005/8/layout/list1"/>
    <dgm:cxn modelId="{7BF13280-A203-447F-948F-BA20252E0E75}" type="presParOf" srcId="{1E44E296-613F-4361-94D9-E0602CA9DBF5}" destId="{FFC62E9C-9D18-41B1-B77D-288B6D5F8DBF}" srcOrd="16" destOrd="0" presId="urn:microsoft.com/office/officeart/2005/8/layout/list1"/>
    <dgm:cxn modelId="{6968C773-FD47-4378-8B14-512626CFCD7D}" type="presParOf" srcId="{FFC62E9C-9D18-41B1-B77D-288B6D5F8DBF}" destId="{0A9DC69E-0E3E-45D4-9895-3DEA7CE654E7}" srcOrd="0" destOrd="0" presId="urn:microsoft.com/office/officeart/2005/8/layout/list1"/>
    <dgm:cxn modelId="{8FCF521D-563C-4336-93B3-30F84409200A}" type="presParOf" srcId="{FFC62E9C-9D18-41B1-B77D-288B6D5F8DBF}" destId="{CC4CCE70-1A8E-4B2A-AD18-E1F622B2544B}" srcOrd="1" destOrd="0" presId="urn:microsoft.com/office/officeart/2005/8/layout/list1"/>
    <dgm:cxn modelId="{38FCD336-2B62-4C6E-BEE3-A49796D144A0}" type="presParOf" srcId="{1E44E296-613F-4361-94D9-E0602CA9DBF5}" destId="{6CBE4320-6718-4860-8CDE-D5DD6846CA58}" srcOrd="17" destOrd="0" presId="urn:microsoft.com/office/officeart/2005/8/layout/list1"/>
    <dgm:cxn modelId="{DDEDF82F-5310-4F96-8DFB-3538BB0B8F7A}" type="presParOf" srcId="{1E44E296-613F-4361-94D9-E0602CA9DBF5}" destId="{671430CC-07B9-40CF-935E-49FDCEC3ECF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52C11-5CCA-4ED2-810B-DFACFFF3ADDD}">
      <dsp:nvSpPr>
        <dsp:cNvPr id="0" name=""/>
        <dsp:cNvSpPr/>
      </dsp:nvSpPr>
      <dsp:spPr>
        <a:xfrm>
          <a:off x="0" y="357361"/>
          <a:ext cx="637113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E248B-BAAB-4EAF-9755-CAED703CB5B0}">
      <dsp:nvSpPr>
        <dsp:cNvPr id="0" name=""/>
        <dsp:cNvSpPr/>
      </dsp:nvSpPr>
      <dsp:spPr>
        <a:xfrm>
          <a:off x="318556" y="32641"/>
          <a:ext cx="4459794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570" tIns="0" rIns="1685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1800" b="1" kern="1200">
              <a:latin typeface="+mj-lt"/>
              <a:cs typeface="Arial" charset="0"/>
            </a:rPr>
            <a:t>1. Introduction</a:t>
          </a:r>
          <a:endParaRPr lang="fr-FR" sz="1800" kern="1200">
            <a:latin typeface="+mj-lt"/>
          </a:endParaRPr>
        </a:p>
      </dsp:txBody>
      <dsp:txXfrm>
        <a:off x="350259" y="64344"/>
        <a:ext cx="4396388" cy="586034"/>
      </dsp:txXfrm>
    </dsp:sp>
    <dsp:sp modelId="{AB1D70FD-5746-4A1A-8E81-6758004DBEB3}">
      <dsp:nvSpPr>
        <dsp:cNvPr id="0" name=""/>
        <dsp:cNvSpPr/>
      </dsp:nvSpPr>
      <dsp:spPr>
        <a:xfrm>
          <a:off x="0" y="1355281"/>
          <a:ext cx="637113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A082-C5AA-46CB-AB14-1BFBBB9D8690}">
      <dsp:nvSpPr>
        <dsp:cNvPr id="0" name=""/>
        <dsp:cNvSpPr/>
      </dsp:nvSpPr>
      <dsp:spPr>
        <a:xfrm>
          <a:off x="318556" y="1030562"/>
          <a:ext cx="4459794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570" tIns="0" rIns="1685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latin typeface="+mj-lt"/>
              <a:cs typeface="Arial"/>
            </a:rPr>
            <a:t>2. Datasets</a:t>
          </a:r>
          <a:endParaRPr lang="fr-FR" sz="1800" b="1" kern="1200">
            <a:latin typeface="+mj-lt"/>
            <a:cs typeface="Arial" charset="0"/>
          </a:endParaRPr>
        </a:p>
      </dsp:txBody>
      <dsp:txXfrm>
        <a:off x="350259" y="1062265"/>
        <a:ext cx="4396388" cy="586034"/>
      </dsp:txXfrm>
    </dsp:sp>
    <dsp:sp modelId="{5AF19BA3-1EDD-47EF-AEF3-FD0053288A40}">
      <dsp:nvSpPr>
        <dsp:cNvPr id="0" name=""/>
        <dsp:cNvSpPr/>
      </dsp:nvSpPr>
      <dsp:spPr>
        <a:xfrm>
          <a:off x="0" y="2353202"/>
          <a:ext cx="6371135" cy="1143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471" tIns="458216" rIns="49447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>
              <a:latin typeface="+mj-lt"/>
              <a:cs typeface="Arial" charset="0"/>
            </a:rPr>
            <a:t>a. Variable </a:t>
          </a:r>
          <a:r>
            <a:rPr lang="fr-FR" sz="1800" b="1" kern="1200" err="1">
              <a:latin typeface="+mj-lt"/>
              <a:cs typeface="Arial" charset="0"/>
            </a:rPr>
            <a:t>selection</a:t>
          </a:r>
          <a:endParaRPr lang="fr-FR" sz="1800" b="1" kern="1200">
            <a:latin typeface="+mj-lt"/>
            <a:cs typeface="Arial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>
              <a:latin typeface="+mj-lt"/>
              <a:cs typeface="Arial"/>
            </a:rPr>
            <a:t>b. River classification</a:t>
          </a:r>
        </a:p>
      </dsp:txBody>
      <dsp:txXfrm>
        <a:off x="0" y="2353202"/>
        <a:ext cx="6371135" cy="1143450"/>
      </dsp:txXfrm>
    </dsp:sp>
    <dsp:sp modelId="{78F4AFDF-825A-46ED-8E04-8266C135F438}">
      <dsp:nvSpPr>
        <dsp:cNvPr id="0" name=""/>
        <dsp:cNvSpPr/>
      </dsp:nvSpPr>
      <dsp:spPr>
        <a:xfrm>
          <a:off x="318556" y="2028481"/>
          <a:ext cx="4459794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570" tIns="0" rIns="1685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latin typeface="+mj-lt"/>
              <a:cs typeface="Arial"/>
            </a:rPr>
            <a:t>3. Descriptive analysis</a:t>
          </a:r>
        </a:p>
      </dsp:txBody>
      <dsp:txXfrm>
        <a:off x="350259" y="2060184"/>
        <a:ext cx="4396388" cy="586034"/>
      </dsp:txXfrm>
    </dsp:sp>
    <dsp:sp modelId="{A6E70305-36AB-4B8B-9C8E-FCBDC7624265}">
      <dsp:nvSpPr>
        <dsp:cNvPr id="0" name=""/>
        <dsp:cNvSpPr/>
      </dsp:nvSpPr>
      <dsp:spPr>
        <a:xfrm>
          <a:off x="0" y="3940172"/>
          <a:ext cx="6371135" cy="1143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471" tIns="458216" rIns="49447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>
              <a:latin typeface="+mj-lt"/>
              <a:cs typeface="Arial"/>
            </a:rPr>
            <a:t>a. ANN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>
              <a:latin typeface="+mj-lt"/>
              <a:cs typeface="Arial"/>
            </a:rPr>
            <a:t>b. LSTM</a:t>
          </a:r>
        </a:p>
      </dsp:txBody>
      <dsp:txXfrm>
        <a:off x="0" y="3940172"/>
        <a:ext cx="6371135" cy="1143450"/>
      </dsp:txXfrm>
    </dsp:sp>
    <dsp:sp modelId="{F833728A-6C88-4A27-92C3-7632D8FD5D00}">
      <dsp:nvSpPr>
        <dsp:cNvPr id="0" name=""/>
        <dsp:cNvSpPr/>
      </dsp:nvSpPr>
      <dsp:spPr>
        <a:xfrm>
          <a:off x="318556" y="3615452"/>
          <a:ext cx="4459794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570" tIns="0" rIns="1685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latin typeface="+mj-lt"/>
              <a:cs typeface="Arial"/>
            </a:rPr>
            <a:t>4. Neural networks</a:t>
          </a:r>
        </a:p>
      </dsp:txBody>
      <dsp:txXfrm>
        <a:off x="350259" y="3647155"/>
        <a:ext cx="4396388" cy="586034"/>
      </dsp:txXfrm>
    </dsp:sp>
    <dsp:sp modelId="{671430CC-07B9-40CF-935E-49FDCEC3ECF1}">
      <dsp:nvSpPr>
        <dsp:cNvPr id="0" name=""/>
        <dsp:cNvSpPr/>
      </dsp:nvSpPr>
      <dsp:spPr>
        <a:xfrm>
          <a:off x="0" y="5527142"/>
          <a:ext cx="637113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CCE70-1A8E-4B2A-AD18-E1F622B2544B}">
      <dsp:nvSpPr>
        <dsp:cNvPr id="0" name=""/>
        <dsp:cNvSpPr/>
      </dsp:nvSpPr>
      <dsp:spPr>
        <a:xfrm>
          <a:off x="318556" y="5202422"/>
          <a:ext cx="4459794" cy="649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570" tIns="0" rIns="1685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latin typeface="+mj-lt"/>
              <a:cs typeface="Arial"/>
            </a:rPr>
            <a:t>5. Conclusion</a:t>
          </a:r>
        </a:p>
      </dsp:txBody>
      <dsp:txXfrm>
        <a:off x="350259" y="5234125"/>
        <a:ext cx="4396388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47B3-A9C8-4F7D-9A29-28E196F380BA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C917-6BD6-43D4-BD4C-B99DF1E71D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>
                <a:cs typeface="Calibri"/>
              </a:rPr>
              <a:t>Zazoui</a:t>
            </a:r>
            <a:endParaRPr lang="fr-FR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b="1">
                <a:solidFill>
                  <a:srgbClr val="FF0000"/>
                </a:solidFill>
                <a:cs typeface="Calibri"/>
              </a:rPr>
              <a:t>BC: 4AM…not all the audience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is</a:t>
            </a:r>
            <a:r>
              <a:rPr lang="fr-FR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going</a:t>
            </a:r>
            <a:r>
              <a:rPr lang="fr-FR" altLang="fr-FR" b="1">
                <a:solidFill>
                  <a:srgbClr val="FF0000"/>
                </a:solidFill>
                <a:cs typeface="Calibri"/>
              </a:rPr>
              <a:t> to know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what</a:t>
            </a:r>
            <a:r>
              <a:rPr lang="fr-FR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department</a:t>
            </a:r>
            <a:r>
              <a:rPr lang="fr-FR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this</a:t>
            </a:r>
            <a:r>
              <a:rPr lang="fr-FR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is</a:t>
            </a:r>
            <a:r>
              <a:rPr lang="fr-FR" altLang="fr-FR" b="1">
                <a:solidFill>
                  <a:srgbClr val="FF0000"/>
                </a:solidFill>
                <a:cs typeface="Calibri"/>
              </a:rPr>
              <a:t>. Write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it</a:t>
            </a:r>
            <a:r>
              <a:rPr lang="fr-FR" altLang="fr-FR" b="1">
                <a:solidFill>
                  <a:srgbClr val="FF0000"/>
                </a:solidFill>
                <a:cs typeface="Calibri"/>
              </a:rPr>
              <a:t> out in full,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aswell</a:t>
            </a:r>
            <a:r>
              <a:rPr lang="fr-FR" altLang="fr-FR" b="1">
                <a:solidFill>
                  <a:srgbClr val="FF0000"/>
                </a:solidFill>
                <a:cs typeface="Calibri"/>
              </a:rPr>
              <a:t> as INSA.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Add</a:t>
            </a:r>
            <a:r>
              <a:rPr lang="fr-FR" altLang="fr-FR" b="1">
                <a:solidFill>
                  <a:srgbClr val="FF0000"/>
                </a:solidFill>
                <a:cs typeface="Calibri"/>
              </a:rPr>
              <a:t> the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name</a:t>
            </a:r>
            <a:r>
              <a:rPr lang="fr-FR" altLang="fr-FR" b="1">
                <a:solidFill>
                  <a:srgbClr val="FF0000"/>
                </a:solidFill>
                <a:cs typeface="Calibri"/>
              </a:rPr>
              <a:t> of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your</a:t>
            </a:r>
            <a:r>
              <a:rPr lang="fr-FR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scientific</a:t>
            </a:r>
            <a:r>
              <a:rPr lang="fr-FR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fr-FR" altLang="fr-FR" b="1" err="1">
                <a:solidFill>
                  <a:srgbClr val="FF0000"/>
                </a:solidFill>
                <a:cs typeface="Calibri"/>
              </a:rPr>
              <a:t>tutot</a:t>
            </a:r>
            <a:endParaRPr lang="fr-FR" altLang="fr-FR" b="1">
              <a:solidFill>
                <a:srgbClr val="FF0000"/>
              </a:solidFill>
              <a:cs typeface="Calibri"/>
            </a:endParaRP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845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Elisa</a:t>
            </a:r>
          </a:p>
          <a:p>
            <a:pPr>
              <a:spcBef>
                <a:spcPct val="0"/>
              </a:spcBef>
            </a:pPr>
            <a:r>
              <a:rPr lang="en-US" altLang="fr-FR" b="1"/>
              <a:t>Be concise: hidden state vector (output vector of the LSTM unit)</a:t>
            </a:r>
            <a:endParaRPr lang="en-US" altLang="fr-FR" b="1"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altLang="fr-FR" b="1">
                <a:cs typeface="Calibri"/>
              </a:rPr>
              <a:t>Quite a busy slide. Make sure you talk about everything!</a:t>
            </a:r>
          </a:p>
          <a:p>
            <a:pPr>
              <a:spcBef>
                <a:spcPct val="0"/>
              </a:spcBef>
            </a:pPr>
            <a:endParaRPr lang="en-US" altLang="fr-FR" b="0">
              <a:cs typeface="Calibri"/>
            </a:endParaRPr>
          </a:p>
          <a:p>
            <a:pPr>
              <a:spcBef>
                <a:spcPct val="0"/>
              </a:spcBef>
              <a:defRPr/>
            </a:pPr>
            <a:r>
              <a:rPr lang="en-US" b="1">
                <a:solidFill>
                  <a:srgbClr val="FF0000"/>
                </a:solidFill>
              </a:rPr>
              <a:t>Utile de </a:t>
            </a:r>
            <a:r>
              <a:rPr lang="en-US" b="1" err="1">
                <a:solidFill>
                  <a:srgbClr val="FF0000"/>
                </a:solidFill>
              </a:rPr>
              <a:t>mettre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toutes</a:t>
            </a:r>
            <a:r>
              <a:rPr lang="en-US" b="1">
                <a:solidFill>
                  <a:srgbClr val="FF0000"/>
                </a:solidFill>
              </a:rPr>
              <a:t> les </a:t>
            </a:r>
            <a:r>
              <a:rPr lang="en-US" b="1" err="1">
                <a:solidFill>
                  <a:srgbClr val="FF0000"/>
                </a:solidFill>
              </a:rPr>
              <a:t>fonctions</a:t>
            </a:r>
            <a:r>
              <a:rPr lang="en-US" b="1">
                <a:solidFill>
                  <a:srgbClr val="FF0000"/>
                </a:solidFill>
              </a:rPr>
              <a:t> à gauche ? Surtout </a:t>
            </a:r>
            <a:r>
              <a:rPr lang="en-US" b="1" err="1">
                <a:solidFill>
                  <a:srgbClr val="FF0000"/>
                </a:solidFill>
              </a:rPr>
              <a:t>si</a:t>
            </a:r>
            <a:r>
              <a:rPr lang="en-US" b="1">
                <a:solidFill>
                  <a:srgbClr val="FF0000"/>
                </a:solidFill>
              </a:rPr>
              <a:t> on </a:t>
            </a:r>
            <a:r>
              <a:rPr lang="en-US" b="1" err="1">
                <a:solidFill>
                  <a:srgbClr val="FF0000"/>
                </a:solidFill>
              </a:rPr>
              <a:t>en</a:t>
            </a:r>
            <a:r>
              <a:rPr lang="en-US" b="1">
                <a:solidFill>
                  <a:srgbClr val="FF0000"/>
                </a:solidFill>
              </a:rPr>
              <a:t> parle pas à </a:t>
            </a:r>
            <a:r>
              <a:rPr lang="en-US" b="1" err="1">
                <a:solidFill>
                  <a:srgbClr val="FF0000"/>
                </a:solidFill>
              </a:rPr>
              <a:t>l'oral</a:t>
            </a:r>
            <a:r>
              <a:rPr lang="en-US" b="1">
                <a:solidFill>
                  <a:srgbClr val="FF0000"/>
                </a:solidFill>
              </a:rPr>
              <a:t>  : </a:t>
            </a:r>
            <a:r>
              <a:rPr lang="en-US" b="1" err="1">
                <a:solidFill>
                  <a:srgbClr val="FF0000"/>
                </a:solidFill>
              </a:rPr>
              <a:t>elles</a:t>
            </a:r>
            <a:r>
              <a:rPr lang="en-US" b="1">
                <a:solidFill>
                  <a:srgbClr val="FF0000"/>
                </a:solidFill>
              </a:rPr>
              <a:t> font parties des </a:t>
            </a:r>
            <a:r>
              <a:rPr lang="en-US" b="1" err="1">
                <a:solidFill>
                  <a:srgbClr val="FF0000"/>
                </a:solidFill>
              </a:rPr>
              <a:t>équations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décrites</a:t>
            </a:r>
            <a:r>
              <a:rPr lang="en-US" b="1">
                <a:solidFill>
                  <a:srgbClr val="FF0000"/>
                </a:solidFill>
              </a:rPr>
              <a:t> à </a:t>
            </a:r>
            <a:r>
              <a:rPr lang="en-US" b="1" err="1">
                <a:solidFill>
                  <a:srgbClr val="FF0000"/>
                </a:solidFill>
              </a:rPr>
              <a:t>l’oral</a:t>
            </a:r>
            <a:r>
              <a:rPr lang="en-US" b="1">
                <a:solidFill>
                  <a:srgbClr val="FF0000"/>
                </a:solidFill>
              </a:rPr>
              <a:t> (derrière LSTM cell) </a:t>
            </a:r>
            <a:endParaRPr lang="en-US" b="1">
              <a:solidFill>
                <a:srgbClr val="FF0000"/>
              </a:solidFill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altLang="fr-FR" b="1">
                <a:solidFill>
                  <a:srgbClr val="FF0000"/>
                </a:solidFill>
                <a:cs typeface="Calibri"/>
              </a:rPr>
              <a:t>Pas certain  que mettre le nom ET la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définition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mathématique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soit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utile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en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fait,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j'aurais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plus vu que le nom des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portes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. Pas que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ce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soit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inutile,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juste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que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ça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rend la slide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très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chargée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. -&gt;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Peut-être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séparer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en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2 slides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différentes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pour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alléger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un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peu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sinon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(sans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rien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retirer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 pour </a:t>
            </a:r>
            <a:r>
              <a:rPr lang="en-US" altLang="fr-FR" b="1" err="1">
                <a:solidFill>
                  <a:srgbClr val="FF0000"/>
                </a:solidFill>
                <a:cs typeface="Calibri"/>
              </a:rPr>
              <a:t>autant</a:t>
            </a:r>
            <a:r>
              <a:rPr lang="en-US" altLang="fr-FR" b="1">
                <a:solidFill>
                  <a:srgbClr val="FF0000"/>
                </a:solidFill>
                <a:cs typeface="Calibri"/>
              </a:rPr>
              <a:t>) ?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120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Seb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45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Quentin</a:t>
            </a:r>
          </a:p>
          <a:p>
            <a:pPr>
              <a:spcBef>
                <a:spcPct val="0"/>
              </a:spcBef>
            </a:pPr>
            <a:r>
              <a:rPr lang="en-US" altLang="fr-FR">
                <a:solidFill>
                  <a:srgbClr val="00B050"/>
                </a:solidFill>
              </a:rPr>
              <a:t>Check prepositions; Can make predictions for any river</a:t>
            </a:r>
          </a:p>
          <a:p>
            <a:pPr>
              <a:spcBef>
                <a:spcPct val="0"/>
              </a:spcBef>
            </a:pPr>
            <a:r>
              <a:rPr lang="en-US" altLang="fr-FR">
                <a:solidFill>
                  <a:srgbClr val="C00000"/>
                </a:solidFill>
              </a:rPr>
              <a:t>Prefer: Can predict the river flow of one particular river</a:t>
            </a:r>
          </a:p>
          <a:p>
            <a:pPr>
              <a:spcBef>
                <a:spcPct val="0"/>
              </a:spcBef>
            </a:pPr>
            <a:r>
              <a:rPr lang="en-US" altLang="fr-FR">
                <a:solidFill>
                  <a:srgbClr val="00B050"/>
                </a:solidFill>
              </a:rPr>
              <a:t>Prefer to be concise: Efficient even with a small dataset t</a:t>
            </a:r>
            <a:endParaRPr lang="en-US" altLang="fr-FR">
              <a:solidFill>
                <a:srgbClr val="C00000"/>
              </a:solidFill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023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010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68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>
                <a:cs typeface="Calibri"/>
              </a:rPr>
              <a:t>Zoui</a:t>
            </a:r>
            <a:endParaRPr lang="fr-FR">
              <a:cs typeface="Calibri"/>
            </a:endParaRPr>
          </a:p>
          <a:p>
            <a:pPr>
              <a:spcBef>
                <a:spcPct val="0"/>
              </a:spcBef>
            </a:pPr>
            <a:r>
              <a:rPr lang="fr-FR" altLang="fr-FR">
                <a:cs typeface="Calibri" panose="020F0502020204030204" pitchFamily="34" charset="0"/>
              </a:rPr>
              <a:t>BC: </a:t>
            </a:r>
          </a:p>
          <a:p>
            <a:pPr>
              <a:spcBef>
                <a:spcPct val="0"/>
              </a:spcBef>
            </a:pPr>
            <a:r>
              <a:rPr lang="fr-FR" altLang="fr-FR" b="1">
                <a:cs typeface="Calibri"/>
              </a:rPr>
              <a:t>This </a:t>
            </a:r>
            <a:r>
              <a:rPr lang="fr-FR" altLang="fr-FR" b="1" err="1">
                <a:cs typeface="Calibri"/>
              </a:rPr>
              <a:t>is</a:t>
            </a:r>
            <a:r>
              <a:rPr lang="fr-FR" altLang="fr-FR" b="1">
                <a:cs typeface="Calibri"/>
              </a:rPr>
              <a:t> an </a:t>
            </a:r>
            <a:r>
              <a:rPr lang="fr-FR" altLang="fr-FR" b="1" err="1">
                <a:cs typeface="Calibri"/>
              </a:rPr>
              <a:t>outline</a:t>
            </a:r>
            <a:r>
              <a:rPr lang="fr-FR" altLang="fr-FR" b="1">
                <a:cs typeface="Calibri"/>
              </a:rPr>
              <a:t>, not a table of contents. </a:t>
            </a:r>
            <a:endParaRPr lang="fr-FR" altLang="fr-FR" b="1"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fr-FR" altLang="fr-FR" b="1">
                <a:cs typeface="Calibri"/>
              </a:rPr>
              <a:t>Be concise (</a:t>
            </a:r>
            <a:r>
              <a:rPr lang="fr-FR" altLang="fr-FR" b="1" err="1">
                <a:cs typeface="Calibri"/>
              </a:rPr>
              <a:t>Database</a:t>
            </a:r>
            <a:r>
              <a:rPr lang="fr-FR" altLang="fr-FR" b="1">
                <a:cs typeface="Calibri"/>
              </a:rPr>
              <a:t>, NOT </a:t>
            </a:r>
            <a:r>
              <a:rPr lang="fr-FR" altLang="fr-FR" b="1" err="1">
                <a:cs typeface="Calibri"/>
              </a:rPr>
              <a:t>Database</a:t>
            </a:r>
            <a:r>
              <a:rPr lang="fr-FR" altLang="fr-FR" b="1">
                <a:cs typeface="Calibri"/>
              </a:rPr>
              <a:t> </a:t>
            </a:r>
            <a:r>
              <a:rPr lang="fr-FR" altLang="fr-FR" b="1" err="1">
                <a:cs typeface="Calibri"/>
              </a:rPr>
              <a:t>presentation</a:t>
            </a:r>
            <a:r>
              <a:rPr lang="fr-FR" altLang="fr-FR" b="1">
                <a:cs typeface="Calibri"/>
              </a:rPr>
              <a:t> – </a:t>
            </a:r>
            <a:r>
              <a:rPr lang="fr-FR" altLang="fr-FR" b="1" err="1">
                <a:cs typeface="Calibri"/>
              </a:rPr>
              <a:t>you</a:t>
            </a:r>
            <a:r>
              <a:rPr lang="fr-FR" altLang="fr-FR" b="1">
                <a:cs typeface="Calibri"/>
              </a:rPr>
              <a:t> can talk about </a:t>
            </a:r>
            <a:r>
              <a:rPr lang="fr-FR" altLang="fr-FR" b="1" err="1">
                <a:cs typeface="Calibri"/>
              </a:rPr>
              <a:t>it</a:t>
            </a:r>
            <a:r>
              <a:rPr lang="fr-FR" altLang="fr-FR" b="1">
                <a:cs typeface="Calibri"/>
              </a:rPr>
              <a:t> </a:t>
            </a:r>
            <a:r>
              <a:rPr lang="fr-FR" altLang="fr-FR" b="1" err="1">
                <a:cs typeface="Calibri"/>
              </a:rPr>
              <a:t>being</a:t>
            </a:r>
            <a:r>
              <a:rPr lang="fr-FR" altLang="fr-FR" b="1">
                <a:cs typeface="Calibri"/>
              </a:rPr>
              <a:t> a </a:t>
            </a:r>
            <a:r>
              <a:rPr lang="fr-FR" altLang="fr-FR" b="1" err="1">
                <a:cs typeface="Calibri"/>
              </a:rPr>
              <a:t>presentation</a:t>
            </a:r>
            <a:r>
              <a:rPr lang="fr-FR" altLang="fr-FR" b="1">
                <a:cs typeface="Calibri"/>
              </a:rPr>
              <a:t> of the </a:t>
            </a:r>
            <a:r>
              <a:rPr lang="fr-FR" altLang="fr-FR" b="1" err="1">
                <a:cs typeface="Calibri"/>
              </a:rPr>
              <a:t>database</a:t>
            </a:r>
            <a:r>
              <a:rPr lang="fr-FR" altLang="fr-FR" b="1">
                <a:cs typeface="Calibri"/>
              </a:rPr>
              <a:t> – </a:t>
            </a:r>
            <a:r>
              <a:rPr lang="fr-FR" altLang="fr-FR" b="1" err="1">
                <a:cs typeface="Calibri"/>
              </a:rPr>
              <a:t>also</a:t>
            </a:r>
            <a:r>
              <a:rPr lang="fr-FR" altLang="fr-FR" b="1">
                <a:cs typeface="Calibri"/>
              </a:rPr>
              <a:t> change </a:t>
            </a:r>
            <a:r>
              <a:rPr lang="fr-FR" altLang="fr-FR" b="1" err="1">
                <a:cs typeface="Calibri"/>
              </a:rPr>
              <a:t>this</a:t>
            </a:r>
            <a:r>
              <a:rPr lang="fr-FR" altLang="fr-FR" b="1">
                <a:cs typeface="Calibri"/>
              </a:rPr>
              <a:t> on the </a:t>
            </a:r>
            <a:r>
              <a:rPr lang="fr-FR" altLang="fr-FR" b="1" err="1">
                <a:cs typeface="Calibri"/>
              </a:rPr>
              <a:t>actual</a:t>
            </a:r>
            <a:r>
              <a:rPr lang="fr-FR" altLang="fr-FR" b="1">
                <a:cs typeface="Calibri"/>
              </a:rPr>
              <a:t> slide).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44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Importance of </a:t>
            </a:r>
            <a:r>
              <a:rPr lang="fr-FR" err="1"/>
              <a:t>knowing</a:t>
            </a:r>
            <a:r>
              <a:rPr lang="fr-FR"/>
              <a:t> </a:t>
            </a:r>
            <a:r>
              <a:rPr lang="fr-FR" err="1"/>
              <a:t>precisely</a:t>
            </a:r>
            <a:r>
              <a:rPr lang="fr-FR"/>
              <a:t> river flows:</a:t>
            </a:r>
          </a:p>
          <a:p>
            <a:pPr lvl="1"/>
            <a:r>
              <a:rPr lang="fr-FR" err="1"/>
              <a:t>Hydric</a:t>
            </a:r>
            <a:r>
              <a:rPr lang="fr-FR"/>
              <a:t> stress</a:t>
            </a:r>
            <a:endParaRPr lang="fr-FR">
              <a:cs typeface="Calibri"/>
            </a:endParaRPr>
          </a:p>
          <a:p>
            <a:pPr lvl="1"/>
            <a:r>
              <a:rPr lang="fr-FR" err="1"/>
              <a:t>Flooding</a:t>
            </a:r>
            <a:r>
              <a:rPr lang="fr-FR"/>
              <a:t> </a:t>
            </a:r>
          </a:p>
          <a:p>
            <a:pPr lvl="1"/>
            <a:r>
              <a:rPr lang="fr-FR" err="1"/>
              <a:t>Lack</a:t>
            </a:r>
            <a:r>
              <a:rPr lang="fr-FR"/>
              <a:t> of water</a:t>
            </a:r>
            <a:endParaRPr lang="fr-FR">
              <a:cs typeface="Calibri"/>
            </a:endParaRPr>
          </a:p>
          <a:p>
            <a:r>
              <a:rPr lang="fr-FR" err="1"/>
              <a:t>Lack</a:t>
            </a:r>
            <a:r>
              <a:rPr lang="fr-FR"/>
              <a:t> of data + </a:t>
            </a:r>
            <a:r>
              <a:rPr lang="fr-FR" err="1"/>
              <a:t>ill-posed</a:t>
            </a:r>
            <a:r>
              <a:rPr lang="fr-FR"/>
              <a:t> </a:t>
            </a:r>
            <a:r>
              <a:rPr lang="fr-FR" err="1"/>
              <a:t>problem</a:t>
            </a:r>
            <a:r>
              <a:rPr lang="fr-FR"/>
              <a:t> </a:t>
            </a:r>
          </a:p>
          <a:p>
            <a:pPr marL="0" indent="0">
              <a:buNone/>
            </a:pPr>
            <a:r>
              <a:rPr lang="fr-FR"/>
              <a:t>SWOT Mission </a:t>
            </a: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/>
              <a:t>River flows variation ok but </a:t>
            </a:r>
            <a:r>
              <a:rPr lang="fr-FR" err="1"/>
              <a:t>there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bias</a:t>
            </a:r>
            <a:endParaRPr lang="fr-FR"/>
          </a:p>
          <a:p>
            <a:pPr marL="0" indent="0">
              <a:buNone/>
            </a:pPr>
            <a:r>
              <a:rPr lang="fr-FR"/>
              <a:t>Aim: </a:t>
            </a:r>
            <a:r>
              <a:rPr lang="fr-FR" err="1"/>
              <a:t>Reducing</a:t>
            </a:r>
            <a:r>
              <a:rPr lang="fr-FR"/>
              <a:t> the </a:t>
            </a:r>
            <a:r>
              <a:rPr lang="fr-FR" err="1"/>
              <a:t>bias</a:t>
            </a:r>
            <a:r>
              <a:rPr lang="fr-FR"/>
              <a:t>/</a:t>
            </a:r>
            <a:r>
              <a:rPr lang="fr-FR" err="1"/>
              <a:t>predicting</a:t>
            </a:r>
            <a:r>
              <a:rPr lang="fr-FR"/>
              <a:t> river flows </a:t>
            </a:r>
            <a:r>
              <a:rPr lang="fr-FR" err="1"/>
              <a:t>using</a:t>
            </a:r>
            <a:r>
              <a:rPr lang="fr-FR"/>
              <a:t> neural networks</a:t>
            </a:r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en-US" err="1"/>
              <a:t>Mettre</a:t>
            </a:r>
            <a:r>
              <a:rPr lang="en-US"/>
              <a:t> des </a:t>
            </a:r>
            <a:r>
              <a:rPr lang="en-US" err="1"/>
              <a:t>goutes</a:t>
            </a:r>
            <a:r>
              <a:rPr lang="en-US"/>
              <a:t> </a:t>
            </a:r>
            <a:r>
              <a:rPr lang="en-US" err="1"/>
              <a:t>d'eau</a:t>
            </a:r>
            <a:r>
              <a:rPr lang="en-US"/>
              <a:t> à la place de </a:t>
            </a:r>
            <a:r>
              <a:rPr lang="en-US" err="1"/>
              <a:t>bulle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err="1">
                <a:cs typeface="Calibri" panose="020F0502020204030204"/>
              </a:rPr>
              <a:t>Seb</a:t>
            </a:r>
            <a:r>
              <a:rPr lang="en-US">
                <a:cs typeface="Calibri" panose="020F0502020204030204"/>
              </a:rPr>
              <a:t> le </a:t>
            </a:r>
            <a:r>
              <a:rPr lang="en-US" err="1">
                <a:cs typeface="Calibri" panose="020F0502020204030204"/>
              </a:rPr>
              <a:t>bg</a:t>
            </a:r>
            <a:endParaRPr lang="en-US">
              <a:cs typeface="Calibri" panose="020F0502020204030204"/>
            </a:endParaRPr>
          </a:p>
          <a:p>
            <a:pPr>
              <a:spcBef>
                <a:spcPct val="0"/>
              </a:spcBef>
            </a:pPr>
            <a:r>
              <a:rPr lang="en-US" altLang="fr-FR">
                <a:cs typeface="Calibri" panose="020F0502020204030204" pitchFamily="34" charset="0"/>
              </a:rPr>
              <a:t>BC:</a:t>
            </a:r>
          </a:p>
          <a:p>
            <a:pPr>
              <a:spcBef>
                <a:spcPct val="0"/>
              </a:spcBef>
            </a:pPr>
            <a:r>
              <a:rPr lang="en-US" altLang="fr-FR" b="1">
                <a:cs typeface="Calibri"/>
              </a:rPr>
              <a:t>Make sure the citation for the figure is clearly visible</a:t>
            </a:r>
          </a:p>
          <a:p>
            <a:pPr>
              <a:spcBef>
                <a:spcPct val="0"/>
              </a:spcBef>
            </a:pPr>
            <a:r>
              <a:rPr lang="en-US" altLang="fr-FR" b="1">
                <a:cs typeface="Calibri"/>
              </a:rPr>
              <a:t>Do you need Introduction twice on the slide? At the top and on the side?</a:t>
            </a:r>
          </a:p>
          <a:p>
            <a:pPr>
              <a:spcBef>
                <a:spcPct val="0"/>
              </a:spcBef>
            </a:pPr>
            <a:r>
              <a:rPr lang="en-US" altLang="fr-FR" b="1">
                <a:cs typeface="Calibri"/>
              </a:rPr>
              <a:t>I love the water drop bullet points – your expression teacher would be proud </a:t>
            </a:r>
            <a:r>
              <a:rPr lang="en-US" altLang="fr-FR" b="1">
                <a:cs typeface="Calibri"/>
                <a:sym typeface="Wingdings" panose="05000000000000000000" pitchFamily="2" charset="2"/>
              </a:rPr>
              <a:t></a:t>
            </a:r>
            <a:endParaRPr lang="en-US" altLang="fr-FR" b="1">
              <a:cs typeface="Calibri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Zaza</a:t>
            </a:r>
          </a:p>
          <a:p>
            <a:r>
              <a:rPr lang="en-US" err="1">
                <a:cs typeface="Calibri"/>
              </a:rPr>
              <a:t>Mettre</a:t>
            </a:r>
            <a:r>
              <a:rPr lang="en-US">
                <a:cs typeface="Calibri"/>
              </a:rPr>
              <a:t> logo des databases pour loss</a:t>
            </a:r>
          </a:p>
          <a:p>
            <a:r>
              <a:rPr lang="en-US" err="1">
                <a:cs typeface="Calibri"/>
              </a:rPr>
              <a:t>Enlever</a:t>
            </a:r>
            <a:r>
              <a:rPr lang="en-US">
                <a:cs typeface="Calibri"/>
              </a:rPr>
              <a:t> 3 petits points de delete observations ( oral </a:t>
            </a:r>
            <a:r>
              <a:rPr lang="en-US" err="1">
                <a:cs typeface="Calibri"/>
              </a:rPr>
              <a:t>suffit</a:t>
            </a:r>
            <a:r>
              <a:rPr lang="en-US">
                <a:cs typeface="Calibri"/>
              </a:rPr>
              <a:t>) </a:t>
            </a:r>
          </a:p>
          <a:p>
            <a:endParaRPr lang="en-US"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altLang="fr-FR">
                <a:cs typeface="Calibri" panose="020F0502020204030204" pitchFamily="34" charset="0"/>
              </a:rPr>
              <a:t>BC:</a:t>
            </a:r>
          </a:p>
          <a:p>
            <a:pPr>
              <a:spcBef>
                <a:spcPct val="0"/>
              </a:spcBef>
            </a:pPr>
            <a:r>
              <a:rPr lang="en-US" altLang="fr-FR" b="1">
                <a:cs typeface="Calibri"/>
              </a:rPr>
              <a:t>Do you need ‘Database’ twice on the slide? At the top and on the side?</a:t>
            </a:r>
          </a:p>
          <a:p>
            <a:pPr>
              <a:spcBef>
                <a:spcPct val="0"/>
              </a:spcBef>
            </a:pPr>
            <a:r>
              <a:rPr lang="en-US" altLang="fr-FR" b="1">
                <a:cs typeface="Calibri"/>
              </a:rPr>
              <a:t>I would highlight all the variables in a different </a:t>
            </a:r>
            <a:r>
              <a:rPr lang="en-US" altLang="fr-FR" b="1" err="1">
                <a:cs typeface="Calibri"/>
              </a:rPr>
              <a:t>colour</a:t>
            </a:r>
            <a:r>
              <a:rPr lang="en-US" altLang="fr-FR" b="1">
                <a:cs typeface="Calibri"/>
              </a:rPr>
              <a:t> for consistency</a:t>
            </a:r>
          </a:p>
          <a:p>
            <a:pPr>
              <a:spcBef>
                <a:spcPct val="0"/>
              </a:spcBef>
            </a:pPr>
            <a:r>
              <a:rPr lang="en-US" altLang="fr-FR" b="1">
                <a:cs typeface="Calibri"/>
              </a:rPr>
              <a:t>29% less NOT 29% loss (</a:t>
            </a:r>
            <a:r>
              <a:rPr lang="en-US" altLang="fr-FR" b="1" err="1">
                <a:cs typeface="Calibri"/>
              </a:rPr>
              <a:t>ie</a:t>
            </a:r>
            <a:r>
              <a:rPr lang="en-US" altLang="fr-FR" b="1">
                <a:cs typeface="Calibri"/>
              </a:rPr>
              <a:t> the final database has 29% less observations?)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275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Quentin</a:t>
            </a:r>
          </a:p>
          <a:p>
            <a:r>
              <a:rPr lang="en-US" err="1">
                <a:cs typeface="Calibri"/>
              </a:rPr>
              <a:t>Écrire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concrètement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quelles</a:t>
            </a:r>
            <a:r>
              <a:rPr lang="en-US">
                <a:cs typeface="Calibri"/>
              </a:rPr>
              <a:t> variables on </a:t>
            </a:r>
            <a:r>
              <a:rPr lang="en-US" err="1">
                <a:cs typeface="Calibri"/>
              </a:rPr>
              <a:t>va</a:t>
            </a:r>
            <a:r>
              <a:rPr lang="en-US">
                <a:cs typeface="Calibri"/>
              </a:rPr>
              <a:t> utilizer pour ANN et LSTM </a:t>
            </a:r>
          </a:p>
          <a:p>
            <a:endParaRPr lang="en-US"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altLang="fr-FR">
                <a:cs typeface="Calibri" panose="020F0502020204030204" pitchFamily="34" charset="0"/>
              </a:rPr>
              <a:t>BC:</a:t>
            </a:r>
          </a:p>
          <a:p>
            <a:pPr>
              <a:spcBef>
                <a:spcPct val="0"/>
              </a:spcBef>
            </a:pPr>
            <a:r>
              <a:rPr lang="en-US" altLang="fr-FR" b="1">
                <a:cs typeface="Calibri"/>
              </a:rPr>
              <a:t>Make sure the Figure title can be read by the audience – check ALL slides. Is the font the same?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55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zazai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35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Seb</a:t>
            </a:r>
            <a:r>
              <a:rPr lang="en-US">
                <a:cs typeface="Calibri"/>
              </a:rPr>
              <a:t> 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Changer </a:t>
            </a:r>
            <a:r>
              <a:rPr lang="en-US" err="1">
                <a:cs typeface="Calibri"/>
              </a:rPr>
              <a:t>tirets</a:t>
            </a:r>
            <a:r>
              <a:rPr lang="en-US">
                <a:cs typeface="Calibri"/>
              </a:rPr>
              <a:t> 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Faire </a:t>
            </a:r>
            <a:r>
              <a:rPr lang="en-US" err="1">
                <a:cs typeface="Calibri"/>
              </a:rPr>
              <a:t>graphe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intéractifs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possible</a:t>
            </a:r>
          </a:p>
          <a:p>
            <a:pPr marL="171450" indent="-171450">
              <a:buFontTx/>
              <a:buChar char="-"/>
            </a:pPr>
            <a:r>
              <a:rPr lang="en-US" err="1">
                <a:cs typeface="Calibri"/>
              </a:rPr>
              <a:t>Encadrement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Théorie</a:t>
            </a:r>
            <a:r>
              <a:rPr lang="en-US">
                <a:cs typeface="Calibri"/>
              </a:rPr>
              <a:t> / Setup </a:t>
            </a:r>
          </a:p>
          <a:p>
            <a:pPr marL="171450" indent="-171450">
              <a:buFontTx/>
              <a:buChar char="-"/>
            </a:pPr>
            <a:r>
              <a:rPr lang="en-US" err="1">
                <a:cs typeface="Calibri"/>
              </a:rPr>
              <a:t>Flèche</a:t>
            </a:r>
            <a:r>
              <a:rPr lang="en-US">
                <a:cs typeface="Calibri"/>
              </a:rPr>
              <a:t> pour </a:t>
            </a:r>
            <a:r>
              <a:rPr lang="en-US" err="1">
                <a:cs typeface="Calibri"/>
              </a:rPr>
              <a:t>montrer</a:t>
            </a:r>
            <a:r>
              <a:rPr lang="en-US">
                <a:cs typeface="Calibri"/>
              </a:rPr>
              <a:t> epoch</a:t>
            </a: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>
                <a:cs typeface="Calibri"/>
              </a:rPr>
              <a:t>BC: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>
                <a:cs typeface="Calibri"/>
              </a:rPr>
              <a:t>No space before : in English. Check all slides (For example: database…)</a:t>
            </a: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096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>
                <a:cs typeface="Calibri"/>
              </a:rPr>
              <a:t>Quentin </a:t>
            </a:r>
          </a:p>
          <a:p>
            <a:pPr>
              <a:spcBef>
                <a:spcPct val="0"/>
              </a:spcBef>
            </a:pPr>
            <a:r>
              <a:rPr lang="en-US" altLang="fr-FR" sz="4000">
                <a:cs typeface="Calibri" panose="020F0502020204030204" pitchFamily="34" charset="0"/>
              </a:rPr>
              <a:t>BC</a:t>
            </a:r>
          </a:p>
          <a:p>
            <a:pPr>
              <a:spcBef>
                <a:spcPct val="0"/>
              </a:spcBef>
            </a:pPr>
            <a:r>
              <a:rPr lang="en-US" altLang="fr-FR" sz="4000">
                <a:cs typeface="Calibri" panose="020F0502020204030204" pitchFamily="34" charset="0"/>
              </a:rPr>
              <a:t>Check size of figure titles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428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Quentin </a:t>
            </a:r>
          </a:p>
          <a:p>
            <a:r>
              <a:rPr lang="en-US">
                <a:cs typeface="Calibri"/>
              </a:rPr>
              <a:t>Dire combine </a:t>
            </a:r>
            <a:r>
              <a:rPr lang="en-US" err="1">
                <a:cs typeface="Calibri"/>
              </a:rPr>
              <a:t>d’iterations</a:t>
            </a:r>
            <a:r>
              <a:rPr lang="en-US">
                <a:cs typeface="Calibri"/>
              </a:rPr>
              <a:t> de Monte-Carlo </a:t>
            </a:r>
          </a:p>
          <a:p>
            <a:endParaRPr lang="en-US"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altLang="fr-FR">
                <a:cs typeface="Calibri" panose="020F0502020204030204" pitchFamily="34" charset="0"/>
              </a:rPr>
              <a:t>BC:</a:t>
            </a:r>
          </a:p>
          <a:p>
            <a:pPr>
              <a:spcBef>
                <a:spcPct val="0"/>
              </a:spcBef>
            </a:pPr>
            <a:r>
              <a:rPr lang="en-US" altLang="fr-FR" b="1">
                <a:cs typeface="Calibri"/>
              </a:rPr>
              <a:t>Check figure titles</a:t>
            </a:r>
          </a:p>
          <a:p>
            <a:pPr>
              <a:spcBef>
                <a:spcPct val="0"/>
              </a:spcBef>
            </a:pPr>
            <a:r>
              <a:rPr lang="en-US" altLang="fr-FR" b="1">
                <a:cs typeface="Calibri"/>
              </a:rPr>
              <a:t>BE concise and clear (Quality of class predictions:……Good for observations…Unsatisfactory for full rivers…..(avoid ‘bad’)</a:t>
            </a:r>
          </a:p>
          <a:p>
            <a:pPr>
              <a:spcBef>
                <a:spcPct val="0"/>
              </a:spcBef>
            </a:pPr>
            <a:r>
              <a:rPr lang="en-US" altLang="fr-FR">
                <a:cs typeface="Calibri" panose="020F0502020204030204" pitchFamily="34" charset="0"/>
              </a:rPr>
              <a:t>Robust NOT robust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6C917-6BD6-43D4-BD4C-B99DF1E71D6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03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9F37DAB-5E21-42A7-A281-F2650B4E17C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C99BBFF-E142-4516-A578-A1C323BA452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389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DAB-5E21-42A7-A281-F2650B4E17C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BFF-E142-4516-A578-A1C323BA4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12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DAB-5E21-42A7-A281-F2650B4E17C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BFF-E142-4516-A578-A1C323BA4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46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DAB-5E21-42A7-A281-F2650B4E17C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BFF-E142-4516-A578-A1C323BA4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96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DAB-5E21-42A7-A281-F2650B4E17C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BFF-E142-4516-A578-A1C323BA452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45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DAB-5E21-42A7-A281-F2650B4E17C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BFF-E142-4516-A578-A1C323BA4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30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DAB-5E21-42A7-A281-F2650B4E17C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BFF-E142-4516-A578-A1C323BA4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82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DAB-5E21-42A7-A281-F2650B4E17C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BFF-E142-4516-A578-A1C323BA4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96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DAB-5E21-42A7-A281-F2650B4E17C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BFF-E142-4516-A578-A1C323BA4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98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DAB-5E21-42A7-A281-F2650B4E17C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BFF-E142-4516-A578-A1C323BA4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38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DAB-5E21-42A7-A281-F2650B4E17C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BBFF-E142-4516-A578-A1C323BA4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07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9F37DAB-5E21-42A7-A281-F2650B4E17C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C99BBFF-E142-4516-A578-A1C323BA4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51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wot.jpl.nasa.gov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7717/peerj-cs.476/fig-4" TargetMode="External"/><Relationship Id="rId4" Type="http://schemas.openxmlformats.org/officeDocument/2006/relationships/hyperlink" Target="http://wikistat.f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bcastets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lisa.escanez@g-mail.fr" TargetMode="External"/><Relationship Id="rId4" Type="http://schemas.openxmlformats.org/officeDocument/2006/relationships/hyperlink" Target="mailto:qdouzery@free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– NASA SWOT">
            <a:extLst>
              <a:ext uri="{FF2B5EF4-FFF2-40B4-BE49-F238E27FC236}">
                <a16:creationId xmlns:a16="http://schemas.microsoft.com/office/drawing/2014/main" id="{9B19866F-6BC0-4E2E-98F8-AA2979A2D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C43AB8D9-0A8E-4BF9-87CC-40BAA3C4A99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6357" y="825794"/>
            <a:ext cx="9144000" cy="2900518"/>
          </a:xfrm>
        </p:spPr>
        <p:txBody>
          <a:bodyPr>
            <a:normAutofit/>
          </a:bodyPr>
          <a:lstStyle/>
          <a:p>
            <a:pPr algn="ctr"/>
            <a:r>
              <a:rPr lang="fr-FR" sz="5100" err="1">
                <a:solidFill>
                  <a:srgbClr val="FFFFFF"/>
                </a:solidFill>
              </a:rPr>
              <a:t>Estimating</a:t>
            </a:r>
            <a:r>
              <a:rPr lang="fr-FR" sz="5100">
                <a:solidFill>
                  <a:srgbClr val="FFFFFF"/>
                </a:solidFill>
              </a:rPr>
              <a:t> river </a:t>
            </a:r>
            <a:r>
              <a:rPr lang="fr-FR" sz="5100" err="1">
                <a:solidFill>
                  <a:srgbClr val="FFFFFF"/>
                </a:solidFill>
              </a:rPr>
              <a:t>discharge</a:t>
            </a:r>
            <a:r>
              <a:rPr lang="fr-FR" sz="5100">
                <a:solidFill>
                  <a:srgbClr val="FFFFFF"/>
                </a:solidFill>
              </a:rPr>
              <a:t> by </a:t>
            </a:r>
            <a:r>
              <a:rPr lang="fr-FR" sz="5100" err="1">
                <a:solidFill>
                  <a:srgbClr val="FFFFFF"/>
                </a:solidFill>
              </a:rPr>
              <a:t>learning</a:t>
            </a:r>
            <a:r>
              <a:rPr lang="fr-FR" sz="5100">
                <a:solidFill>
                  <a:srgbClr val="FFFFFF"/>
                </a:solidFill>
              </a:rPr>
              <a:t> </a:t>
            </a:r>
            <a:r>
              <a:rPr lang="fr-FR" sz="5100" err="1">
                <a:solidFill>
                  <a:srgbClr val="FFFFFF"/>
                </a:solidFill>
              </a:rPr>
              <a:t>processes</a:t>
            </a:r>
            <a:r>
              <a:rPr lang="fr-FR" sz="5100">
                <a:solidFill>
                  <a:srgbClr val="FFFFFF"/>
                </a:solidFill>
              </a:rPr>
              <a:t> in spatial </a:t>
            </a:r>
            <a:r>
              <a:rPr lang="fr-FR" sz="5100" err="1">
                <a:solidFill>
                  <a:srgbClr val="FFFFFF"/>
                </a:solidFill>
              </a:rPr>
              <a:t>hydrology</a:t>
            </a:r>
            <a:br>
              <a:rPr lang="fr-FR" sz="5100"/>
            </a:br>
            <a:r>
              <a:rPr lang="fr-FR" sz="5100">
                <a:solidFill>
                  <a:srgbClr val="FFFFFF"/>
                </a:solidFill>
              </a:rPr>
              <a:t> 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A4D2CD-1776-4490-B3DD-4E3E6C859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8817"/>
            <a:ext cx="9144000" cy="2074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1800">
                <a:solidFill>
                  <a:srgbClr val="FFFFFF"/>
                </a:solidFill>
              </a:rPr>
              <a:t>Sébastien Castets</a:t>
            </a:r>
            <a:endParaRPr lang="fr-FR" sz="1800"/>
          </a:p>
          <a:p>
            <a:pPr algn="ctr"/>
            <a:r>
              <a:rPr lang="fr-FR" sz="1800">
                <a:solidFill>
                  <a:srgbClr val="FFFFFF"/>
                </a:solidFill>
              </a:rPr>
              <a:t>Quentin </a:t>
            </a:r>
            <a:r>
              <a:rPr lang="fr-FR" sz="1800" err="1">
                <a:solidFill>
                  <a:srgbClr val="FFFFFF"/>
                </a:solidFill>
              </a:rPr>
              <a:t>Douzery</a:t>
            </a:r>
            <a:endParaRPr lang="fr-FR" sz="1800">
              <a:solidFill>
                <a:srgbClr val="FFFFFF"/>
              </a:solidFill>
            </a:endParaRPr>
          </a:p>
          <a:p>
            <a:pPr algn="ctr"/>
            <a:r>
              <a:rPr lang="fr-FR" sz="1800">
                <a:solidFill>
                  <a:srgbClr val="FFFFFF"/>
                </a:solidFill>
              </a:rPr>
              <a:t>Elisa Escanez</a:t>
            </a:r>
          </a:p>
          <a:p>
            <a:endParaRPr lang="fr-FR" sz="1700">
              <a:solidFill>
                <a:srgbClr val="FFFFFF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00F725-5BC9-474A-B6D8-4E25AD0704CC}"/>
              </a:ext>
            </a:extLst>
          </p:cNvPr>
          <p:cNvSpPr txBox="1"/>
          <p:nvPr/>
        </p:nvSpPr>
        <p:spPr>
          <a:xfrm>
            <a:off x="458370" y="5139870"/>
            <a:ext cx="3829425" cy="1708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fr-FR"/>
              <a:t>Institut National des Sciences Appliquées de Toulouse</a:t>
            </a:r>
            <a:endParaRPr lang="en-US"/>
          </a:p>
          <a:p>
            <a:pPr>
              <a:spcAft>
                <a:spcPts val="600"/>
              </a:spcAft>
            </a:pPr>
            <a:r>
              <a:rPr lang="fr-FR" err="1"/>
              <a:t>Applied</a:t>
            </a:r>
            <a:r>
              <a:rPr lang="fr-FR"/>
              <a:t> </a:t>
            </a:r>
            <a:r>
              <a:rPr lang="fr-FR" err="1"/>
              <a:t>Mathematics</a:t>
            </a:r>
            <a:r>
              <a:rPr lang="fr-FR"/>
              <a:t> </a:t>
            </a:r>
            <a:r>
              <a:rPr lang="fr-FR" err="1"/>
              <a:t>Department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err="1"/>
              <a:t>Tutored</a:t>
            </a:r>
            <a:r>
              <a:rPr lang="fr-FR"/>
              <a:t> </a:t>
            </a:r>
            <a:r>
              <a:rPr lang="fr-FR" err="1"/>
              <a:t>project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/>
              <a:t>May 26th, 2021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97DAF2-0809-4D37-832B-839957504A0E}"/>
              </a:ext>
            </a:extLst>
          </p:cNvPr>
          <p:cNvCxnSpPr/>
          <p:nvPr/>
        </p:nvCxnSpPr>
        <p:spPr>
          <a:xfrm>
            <a:off x="3422073" y="3376010"/>
            <a:ext cx="55487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188642F-2AC4-4ED4-9520-6473B81C028A}"/>
              </a:ext>
            </a:extLst>
          </p:cNvPr>
          <p:cNvSpPr txBox="1"/>
          <p:nvPr/>
        </p:nvSpPr>
        <p:spPr>
          <a:xfrm>
            <a:off x="9931944" y="5251690"/>
            <a:ext cx="2257425" cy="1431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err="1"/>
              <a:t>Tutors</a:t>
            </a:r>
            <a:r>
              <a:rPr lang="fr-FR"/>
              <a:t>:</a:t>
            </a:r>
            <a:endParaRPr lang="en-US"/>
          </a:p>
          <a:p>
            <a:pPr algn="r">
              <a:spcAft>
                <a:spcPts val="600"/>
              </a:spcAft>
            </a:pPr>
            <a:r>
              <a:rPr lang="fr-FR"/>
              <a:t>Kévin Larnier</a:t>
            </a:r>
          </a:p>
          <a:p>
            <a:pPr algn="r">
              <a:spcAft>
                <a:spcPts val="600"/>
              </a:spcAft>
            </a:pPr>
            <a:r>
              <a:rPr lang="fr-FR" err="1">
                <a:ea typeface="+mn-lt"/>
                <a:cs typeface="+mn-lt"/>
              </a:rPr>
              <a:t>Jérome</a:t>
            </a:r>
            <a:r>
              <a:rPr lang="fr-FR">
                <a:ea typeface="+mn-lt"/>
                <a:cs typeface="+mn-lt"/>
              </a:rPr>
              <a:t> Monnier</a:t>
            </a:r>
            <a:endParaRPr lang="fr-FR"/>
          </a:p>
          <a:p>
            <a:pPr>
              <a:spcAft>
                <a:spcPts val="600"/>
              </a:spcAft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563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CED1B91-0D64-47E5-BA3C-CB0D25C1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253" y="480435"/>
            <a:ext cx="1519792" cy="54133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800"/>
              <a:t>Theory</a:t>
            </a:r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F8F9C7D7-9626-4102-B517-FB287242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88" y="1523757"/>
            <a:ext cx="4863860" cy="293346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D3209-3A09-4E28-9DFD-C9DBD2710805}"/>
              </a:ext>
            </a:extLst>
          </p:cNvPr>
          <p:cNvSpPr txBox="1"/>
          <p:nvPr/>
        </p:nvSpPr>
        <p:spPr>
          <a:xfrm>
            <a:off x="5513343" y="1055376"/>
            <a:ext cx="2918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FB34940-A3C8-4D00-A0D8-337C20C2C0F1}"/>
              </a:ext>
            </a:extLst>
          </p:cNvPr>
          <p:cNvCxnSpPr/>
          <p:nvPr/>
        </p:nvCxnSpPr>
        <p:spPr>
          <a:xfrm flipV="1">
            <a:off x="369585" y="1395735"/>
            <a:ext cx="10633495" cy="2012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E43823F-AAAF-4A64-96DD-34654784DAA3}"/>
              </a:ext>
            </a:extLst>
          </p:cNvPr>
          <p:cNvSpPr txBox="1"/>
          <p:nvPr/>
        </p:nvSpPr>
        <p:spPr>
          <a:xfrm>
            <a:off x="1461999" y="1076634"/>
            <a:ext cx="10682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t–1 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112AF5-A0BC-4E61-90D4-0B8E5A1E8D3D}"/>
              </a:ext>
            </a:extLst>
          </p:cNvPr>
          <p:cNvSpPr txBox="1"/>
          <p:nvPr/>
        </p:nvSpPr>
        <p:spPr>
          <a:xfrm>
            <a:off x="9208557" y="1072406"/>
            <a:ext cx="8310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t+1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D6A1468-B9F2-4C9B-8EF8-E51C3D1768C4}"/>
              </a:ext>
            </a:extLst>
          </p:cNvPr>
          <p:cNvSpPr txBox="1"/>
          <p:nvPr/>
        </p:nvSpPr>
        <p:spPr>
          <a:xfrm>
            <a:off x="5826058" y="230093"/>
            <a:ext cx="42765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c(t): </a:t>
            </a:r>
            <a:r>
              <a:rPr lang="fr-FR" err="1"/>
              <a:t>Cell</a:t>
            </a:r>
            <a:r>
              <a:rPr lang="fr-FR"/>
              <a:t> memory </a:t>
            </a:r>
          </a:p>
          <a:p>
            <a:r>
              <a:rPr lang="fr-FR"/>
              <a:t>h(t): </a:t>
            </a:r>
            <a:r>
              <a:rPr lang="en-US"/>
              <a:t>hidden state vector (output vector of the LSTM unit)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512DE2-20C7-4D7B-A154-A4F08D530F26}"/>
              </a:ext>
            </a:extLst>
          </p:cNvPr>
          <p:cNvSpPr txBox="1"/>
          <p:nvPr/>
        </p:nvSpPr>
        <p:spPr>
          <a:xfrm>
            <a:off x="121033" y="4886849"/>
            <a:ext cx="15802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Forget </a:t>
            </a:r>
            <a:r>
              <a:rPr lang="fr-FR" err="1"/>
              <a:t>gate</a:t>
            </a:r>
            <a:r>
              <a:rPr lang="fr-FR"/>
              <a:t> 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DB55B-2D66-42D3-A6C7-86C85E9801C3}"/>
              </a:ext>
            </a:extLst>
          </p:cNvPr>
          <p:cNvSpPr/>
          <p:nvPr/>
        </p:nvSpPr>
        <p:spPr>
          <a:xfrm>
            <a:off x="11297585" y="-1250"/>
            <a:ext cx="899410" cy="6857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73A370-5965-49C9-9037-F0987E0288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413"/>
          <a:stretch/>
        </p:blipFill>
        <p:spPr>
          <a:xfrm>
            <a:off x="1620305" y="4914414"/>
            <a:ext cx="3000375" cy="29498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297C2B6-2CB5-4ECD-9B27-FA29D367A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533" y="5322132"/>
            <a:ext cx="3000376" cy="37362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D46D61E-D7A7-4D79-A447-C6B52D11B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210" y="5746278"/>
            <a:ext cx="3677499" cy="3283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10DB999-CD17-4550-9DBF-F4D9C5971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2543" y="2090724"/>
            <a:ext cx="2238000" cy="278133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F6C0582-D971-49F1-8446-B3C4504940E8}"/>
              </a:ext>
            </a:extLst>
          </p:cNvPr>
          <p:cNvSpPr/>
          <p:nvPr/>
        </p:nvSpPr>
        <p:spPr>
          <a:xfrm>
            <a:off x="3974583" y="2074424"/>
            <a:ext cx="1204437" cy="1684640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C6FEB25-78D6-4B81-8A64-EDCA8278C918}"/>
              </a:ext>
            </a:extLst>
          </p:cNvPr>
          <p:cNvSpPr txBox="1"/>
          <p:nvPr/>
        </p:nvSpPr>
        <p:spPr>
          <a:xfrm>
            <a:off x="121033" y="5283746"/>
            <a:ext cx="15802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Input </a:t>
            </a:r>
            <a:r>
              <a:rPr lang="fr-FR" err="1"/>
              <a:t>gate</a:t>
            </a:r>
            <a:r>
              <a:rPr lang="fr-FR"/>
              <a:t> : 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FFD801E-EF8B-4574-9720-71F23DB1126D}"/>
              </a:ext>
            </a:extLst>
          </p:cNvPr>
          <p:cNvSpPr/>
          <p:nvPr/>
        </p:nvSpPr>
        <p:spPr>
          <a:xfrm>
            <a:off x="4884202" y="2090724"/>
            <a:ext cx="1875536" cy="1684640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811528D-FD5C-49E2-BE09-3E73C3189E98}"/>
              </a:ext>
            </a:extLst>
          </p:cNvPr>
          <p:cNvSpPr/>
          <p:nvPr/>
        </p:nvSpPr>
        <p:spPr>
          <a:xfrm>
            <a:off x="403303" y="1509063"/>
            <a:ext cx="3408186" cy="237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LSTM </a:t>
            </a:r>
            <a:r>
              <a:rPr lang="fr-FR" err="1">
                <a:solidFill>
                  <a:schemeClr val="tx1"/>
                </a:solidFill>
              </a:rPr>
              <a:t>cell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D7427D8E-5B97-43E3-883E-BC704C043BBF}"/>
              </a:ext>
            </a:extLst>
          </p:cNvPr>
          <p:cNvSpPr txBox="1">
            <a:spLocks/>
          </p:cNvSpPr>
          <p:nvPr/>
        </p:nvSpPr>
        <p:spPr>
          <a:xfrm>
            <a:off x="7842857" y="3975884"/>
            <a:ext cx="1254606" cy="5413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2800"/>
              <a:t>Setup</a:t>
            </a:r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9A84FC7-1B09-4D99-A2BF-BA3FD5DC2AC4}"/>
              </a:ext>
            </a:extLst>
          </p:cNvPr>
          <p:cNvSpPr txBox="1"/>
          <p:nvPr/>
        </p:nvSpPr>
        <p:spPr>
          <a:xfrm>
            <a:off x="6701738" y="4575694"/>
            <a:ext cx="388047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Blip>
                <a:blip r:embed="rId8"/>
              </a:buBlip>
            </a:pPr>
            <a:r>
              <a:rPr lang="fr-FR"/>
              <a:t>10 LSTM </a:t>
            </a:r>
            <a:r>
              <a:rPr lang="fr-FR" err="1"/>
              <a:t>cells</a:t>
            </a:r>
            <a:endParaRPr lang="fr-FR"/>
          </a:p>
          <a:p>
            <a:pPr marL="285750" indent="-285750">
              <a:buBlip>
                <a:blip r:embed="rId8"/>
              </a:buBlip>
            </a:pPr>
            <a:r>
              <a:rPr lang="fr-FR"/>
              <a:t>20 </a:t>
            </a:r>
            <a:r>
              <a:rPr lang="fr-FR" err="1"/>
              <a:t>epochs</a:t>
            </a:r>
            <a:endParaRPr lang="fr-FR"/>
          </a:p>
          <a:p>
            <a:pPr marL="285750" indent="-285750">
              <a:buBlip>
                <a:blip r:embed="rId8"/>
              </a:buBlip>
            </a:pPr>
            <a:r>
              <a:rPr lang="fr-FR" err="1"/>
              <a:t>Loss</a:t>
            </a:r>
            <a:r>
              <a:rPr lang="fr-FR"/>
              <a:t> </a:t>
            </a:r>
            <a:r>
              <a:rPr lang="fr-FR" err="1"/>
              <a:t>function</a:t>
            </a:r>
            <a:r>
              <a:rPr lang="fr-FR"/>
              <a:t> : MSE</a:t>
            </a:r>
          </a:p>
          <a:p>
            <a:pPr marL="285750" indent="-285750">
              <a:buBlip>
                <a:blip r:embed="rId8"/>
              </a:buBlip>
            </a:pPr>
            <a:r>
              <a:rPr lang="fr-FR" err="1"/>
              <a:t>Metrics</a:t>
            </a:r>
            <a:r>
              <a:rPr lang="fr-FR"/>
              <a:t>: MAE, MSE, </a:t>
            </a:r>
            <a:r>
              <a:rPr lang="fr-FR" err="1"/>
              <a:t>nRMSE</a:t>
            </a:r>
            <a:endParaRPr lang="fr-FR"/>
          </a:p>
          <a:p>
            <a:pPr marL="285750" indent="-285750">
              <a:buBlip>
                <a:blip r:embed="rId8"/>
              </a:buBlip>
            </a:pPr>
            <a:r>
              <a:rPr lang="fr-FR"/>
              <a:t>Batch size: 16</a:t>
            </a:r>
          </a:p>
          <a:p>
            <a:pPr marL="285750" indent="-285750">
              <a:buBlip>
                <a:blip r:embed="rId8"/>
              </a:buBlip>
            </a:pPr>
            <a:r>
              <a:rPr lang="fr-FR" err="1"/>
              <a:t>Sequence</a:t>
            </a:r>
            <a:r>
              <a:rPr lang="fr-FR"/>
              <a:t> </a:t>
            </a:r>
            <a:r>
              <a:rPr lang="fr-FR" err="1"/>
              <a:t>length</a:t>
            </a:r>
            <a:r>
              <a:rPr lang="fr-FR"/>
              <a:t>: 16</a:t>
            </a:r>
          </a:p>
          <a:p>
            <a:pPr marL="285750" indent="-285750">
              <a:buBlip>
                <a:blip r:embed="rId8"/>
              </a:buBlip>
            </a:pPr>
            <a:r>
              <a:rPr lang="fr-FR" err="1"/>
              <a:t>Features</a:t>
            </a:r>
            <a:r>
              <a:rPr lang="fr-FR"/>
              <a:t>: W, S, </a:t>
            </a:r>
            <a:r>
              <a:rPr lang="fr-FR" err="1"/>
              <a:t>dA</a:t>
            </a:r>
            <a:endParaRPr lang="fr-FR"/>
          </a:p>
          <a:p>
            <a:pPr marL="285750" indent="-285750">
              <a:buBlip>
                <a:blip r:embed="rId8"/>
              </a:buBlip>
            </a:pPr>
            <a:r>
              <a:rPr lang="fr-FR"/>
              <a:t>River </a:t>
            </a:r>
            <a:r>
              <a:rPr lang="fr-FR" err="1"/>
              <a:t>periodisation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C9CABFB-D930-4A3B-8C2A-D89772B3E720}"/>
              </a:ext>
            </a:extLst>
          </p:cNvPr>
          <p:cNvSpPr txBox="1"/>
          <p:nvPr/>
        </p:nvSpPr>
        <p:spPr>
          <a:xfrm>
            <a:off x="114450" y="6124427"/>
            <a:ext cx="15802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Ouput</a:t>
            </a:r>
            <a:r>
              <a:rPr lang="fr-FR"/>
              <a:t> </a:t>
            </a:r>
            <a:r>
              <a:rPr lang="fr-FR" err="1"/>
              <a:t>gate</a:t>
            </a:r>
            <a:r>
              <a:rPr lang="fr-FR"/>
              <a:t> : 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3DA8C16-57B4-4A6D-87E5-C17EE36AC2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0533" y="6203071"/>
            <a:ext cx="3255075" cy="34048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7B09209-5B65-43B1-A369-3BB56B6102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4920" y="2945923"/>
            <a:ext cx="2476161" cy="288885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9075941-1E67-43EA-8D47-325925E5B413}"/>
              </a:ext>
            </a:extLst>
          </p:cNvPr>
          <p:cNvSpPr/>
          <p:nvPr/>
        </p:nvSpPr>
        <p:spPr>
          <a:xfrm>
            <a:off x="7597481" y="1521607"/>
            <a:ext cx="3408186" cy="237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LSTM </a:t>
            </a:r>
            <a:r>
              <a:rPr lang="fr-FR" err="1">
                <a:solidFill>
                  <a:schemeClr val="tx1"/>
                </a:solidFill>
              </a:rPr>
              <a:t>cell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FD05190-E2D0-4D0D-8D72-1BBE3CBC9EF3}"/>
              </a:ext>
            </a:extLst>
          </p:cNvPr>
          <p:cNvSpPr txBox="1"/>
          <p:nvPr/>
        </p:nvSpPr>
        <p:spPr>
          <a:xfrm>
            <a:off x="11466447" y="6448871"/>
            <a:ext cx="5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A03AECA-E4CB-4082-87F1-141B4587DB2A}"/>
              </a:ext>
            </a:extLst>
          </p:cNvPr>
          <p:cNvSpPr txBox="1"/>
          <p:nvPr/>
        </p:nvSpPr>
        <p:spPr>
          <a:xfrm>
            <a:off x="634045" y="4022223"/>
            <a:ext cx="334053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600" i="1"/>
              <a:t>Figure 8: LSTM </a:t>
            </a:r>
            <a:r>
              <a:rPr lang="fr-FR" sz="1600" i="1" err="1"/>
              <a:t>cell</a:t>
            </a:r>
            <a:r>
              <a:rPr lang="fr-FR" sz="1600" i="1"/>
              <a:t> </a:t>
            </a:r>
            <a:r>
              <a:rPr lang="fr-FR" sz="1600" i="1" err="1"/>
              <a:t>schema</a:t>
            </a:r>
            <a:r>
              <a:rPr lang="fr-FR" sz="1600" i="1"/>
              <a:t> </a:t>
            </a:r>
            <a:r>
              <a:rPr lang="fr-FR" sz="1600"/>
              <a:t>[3]</a:t>
            </a:r>
          </a:p>
        </p:txBody>
      </p:sp>
      <p:sp>
        <p:nvSpPr>
          <p:cNvPr id="16" name="ZoneTexte 23">
            <a:extLst>
              <a:ext uri="{FF2B5EF4-FFF2-40B4-BE49-F238E27FC236}">
                <a16:creationId xmlns:a16="http://schemas.microsoft.com/office/drawing/2014/main" id="{3AF13D8A-8A00-401B-B193-BF6A7818B63C}"/>
              </a:ext>
            </a:extLst>
          </p:cNvPr>
          <p:cNvSpPr txBox="1"/>
          <p:nvPr/>
        </p:nvSpPr>
        <p:spPr>
          <a:xfrm>
            <a:off x="158896" y="111345"/>
            <a:ext cx="540589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>
                <a:solidFill>
                  <a:schemeClr val="accent5"/>
                </a:solidFill>
                <a:latin typeface="+mj-lt"/>
              </a:rPr>
              <a:t>4.b. LSTM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EEA1623-0C96-4025-9872-53EACA484D09}"/>
              </a:ext>
            </a:extLst>
          </p:cNvPr>
          <p:cNvSpPr txBox="1">
            <a:spLocks/>
          </p:cNvSpPr>
          <p:nvPr/>
        </p:nvSpPr>
        <p:spPr>
          <a:xfrm rot="5400000">
            <a:off x="9926603" y="3001642"/>
            <a:ext cx="4045073" cy="86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>
                <a:solidFill>
                  <a:schemeClr val="bg1"/>
                </a:solidFill>
              </a:rPr>
              <a:t>Neural networks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20" grpId="1" animBg="1"/>
      <p:bldP spid="21" grpId="0"/>
      <p:bldP spid="22" grpId="0" animBg="1"/>
      <p:bldP spid="22" grpId="1" animBg="1"/>
      <p:bldP spid="24" grpId="0" animBg="1"/>
      <p:bldP spid="26" grpId="0" animBg="1"/>
      <p:bldP spid="27" grpId="0"/>
      <p:bldP spid="28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33FC49-DC71-45D5-8C9B-0D4C0A4A1B9F}"/>
              </a:ext>
            </a:extLst>
          </p:cNvPr>
          <p:cNvSpPr/>
          <p:nvPr/>
        </p:nvSpPr>
        <p:spPr>
          <a:xfrm>
            <a:off x="11297585" y="-1250"/>
            <a:ext cx="899410" cy="6857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17479D-7B48-4F76-B43B-C43C37CE424B}"/>
              </a:ext>
            </a:extLst>
          </p:cNvPr>
          <p:cNvSpPr txBox="1"/>
          <p:nvPr/>
        </p:nvSpPr>
        <p:spPr>
          <a:xfrm>
            <a:off x="11466447" y="6448871"/>
            <a:ext cx="5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+mj-lt"/>
              </a:rPr>
              <a:t>9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A9F5CCF-814D-4717-90ED-69576B38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77" y="861807"/>
            <a:ext cx="2409747" cy="517661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FR" sz="2800"/>
              <a:t>Training</a:t>
            </a:r>
            <a:endParaRPr lang="en-US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89D5C891-93F1-4AB4-B5B5-2BE3EA078D15}"/>
              </a:ext>
            </a:extLst>
          </p:cNvPr>
          <p:cNvSpPr txBox="1">
            <a:spLocks/>
          </p:cNvSpPr>
          <p:nvPr/>
        </p:nvSpPr>
        <p:spPr>
          <a:xfrm>
            <a:off x="6972438" y="856448"/>
            <a:ext cx="2409747" cy="517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800" err="1"/>
              <a:t>Testing</a:t>
            </a:r>
            <a:endParaRPr lang="en-US"/>
          </a:p>
        </p:txBody>
      </p:sp>
      <p:graphicFrame>
        <p:nvGraphicFramePr>
          <p:cNvPr id="15" name="Tableau 15">
            <a:extLst>
              <a:ext uri="{FF2B5EF4-FFF2-40B4-BE49-F238E27FC236}">
                <a16:creationId xmlns:a16="http://schemas.microsoft.com/office/drawing/2014/main" id="{F096F83B-2046-41B0-B043-0CC7BCB5D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43368"/>
              </p:ext>
            </p:extLst>
          </p:nvPr>
        </p:nvGraphicFramePr>
        <p:xfrm>
          <a:off x="4842587" y="5222158"/>
          <a:ext cx="6055568" cy="112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784">
                  <a:extLst>
                    <a:ext uri="{9D8B030D-6E8A-4147-A177-3AD203B41FA5}">
                      <a16:colId xmlns:a16="http://schemas.microsoft.com/office/drawing/2014/main" val="2009316957"/>
                    </a:ext>
                  </a:extLst>
                </a:gridCol>
                <a:gridCol w="3027784">
                  <a:extLst>
                    <a:ext uri="{9D8B030D-6E8A-4147-A177-3AD203B41FA5}">
                      <a16:colId xmlns:a16="http://schemas.microsoft.com/office/drawing/2014/main" val="4271949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err="1">
                          <a:solidFill>
                            <a:schemeClr val="bg1"/>
                          </a:solidFill>
                        </a:rPr>
                        <a:t>nRMSE</a:t>
                      </a:r>
                      <a:endParaRPr lang="fr-FR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5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>
                          <a:solidFill>
                            <a:schemeClr val="bg1"/>
                          </a:solidFill>
                        </a:rPr>
                        <a:t>Q </a:t>
                      </a:r>
                      <a:r>
                        <a:rPr lang="fr-FR" b="0" err="1">
                          <a:solidFill>
                            <a:schemeClr val="bg1"/>
                          </a:solidFill>
                        </a:rPr>
                        <a:t>predict</a:t>
                      </a:r>
                      <a:r>
                        <a:rPr lang="fr-FR" b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bg1"/>
                          </a:solidFill>
                        </a:rPr>
                        <a:t>0.28626674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9869"/>
                  </a:ext>
                </a:extLst>
              </a:tr>
              <a:tr h="380379">
                <a:tc>
                  <a:txBody>
                    <a:bodyPr/>
                    <a:lstStyle/>
                    <a:p>
                      <a:r>
                        <a:rPr lang="fr-FR" b="0">
                          <a:solidFill>
                            <a:schemeClr val="bg1"/>
                          </a:solidFill>
                        </a:rPr>
                        <a:t>Low-Froude on Q </a:t>
                      </a:r>
                      <a:r>
                        <a:rPr lang="fr-FR" b="0" err="1">
                          <a:solidFill>
                            <a:schemeClr val="bg1"/>
                          </a:solidFill>
                        </a:rPr>
                        <a:t>predict</a:t>
                      </a:r>
                      <a:endParaRPr lang="fr-FR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/>
                          </a:solidFill>
                        </a:rPr>
                        <a:t>0.31700262</a:t>
                      </a:r>
                      <a:endParaRPr lang="fr-FR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618791"/>
                  </a:ext>
                </a:extLst>
              </a:tr>
            </a:tbl>
          </a:graphicData>
        </a:graphic>
      </p:graphicFrame>
      <p:grpSp>
        <p:nvGrpSpPr>
          <p:cNvPr id="10" name="Groupe 9">
            <a:extLst>
              <a:ext uri="{FF2B5EF4-FFF2-40B4-BE49-F238E27FC236}">
                <a16:creationId xmlns:a16="http://schemas.microsoft.com/office/drawing/2014/main" id="{84D77063-C10F-452C-A2B4-0ABEA16E72E2}"/>
              </a:ext>
            </a:extLst>
          </p:cNvPr>
          <p:cNvGrpSpPr/>
          <p:nvPr/>
        </p:nvGrpSpPr>
        <p:grpSpPr>
          <a:xfrm>
            <a:off x="5104249" y="1379078"/>
            <a:ext cx="5932244" cy="3749228"/>
            <a:chOff x="5104249" y="1369102"/>
            <a:chExt cx="5932244" cy="374922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0FE728F-D9B3-4EE9-BDDE-5B74DA40DD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810" y="1369102"/>
              <a:ext cx="5185196" cy="3064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36A1155-190E-471A-8173-1E312AEAD2A3}"/>
                </a:ext>
              </a:extLst>
            </p:cNvPr>
            <p:cNvSpPr txBox="1"/>
            <p:nvPr/>
          </p:nvSpPr>
          <p:spPr>
            <a:xfrm>
              <a:off x="5104249" y="4533555"/>
              <a:ext cx="5932244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600" i="1"/>
                <a:t>Figure 10: </a:t>
              </a:r>
              <a:r>
                <a:rPr lang="fr-FR" sz="1600" i="1" err="1"/>
                <a:t>Prediction</a:t>
              </a:r>
              <a:r>
                <a:rPr lang="fr-FR" sz="1600" i="1"/>
                <a:t> of </a:t>
              </a:r>
              <a:r>
                <a:rPr lang="fr-FR" sz="1600" i="1" err="1"/>
                <a:t>MissouriDownStream</a:t>
              </a:r>
              <a:r>
                <a:rPr lang="fr-FR" sz="1600" i="1"/>
                <a:t> by LSTM and Low-Froude Model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F55B00D-4E11-440C-AA13-3A5260E7BFED}"/>
              </a:ext>
            </a:extLst>
          </p:cNvPr>
          <p:cNvGrpSpPr/>
          <p:nvPr/>
        </p:nvGrpSpPr>
        <p:grpSpPr>
          <a:xfrm>
            <a:off x="-475836" y="1447230"/>
            <a:ext cx="5932244" cy="5343682"/>
            <a:chOff x="-475836" y="1408042"/>
            <a:chExt cx="5932244" cy="534368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22A35F4-8FFA-4B12-9670-14829B0B9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87" y="1408042"/>
              <a:ext cx="3420073" cy="244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0C094EE-05F4-48AD-A841-918C9D6D1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87" y="3858995"/>
              <a:ext cx="354330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7ED638C-D1D3-462C-8DBF-7F6DDB2D1ABE}"/>
                </a:ext>
              </a:extLst>
            </p:cNvPr>
            <p:cNvSpPr txBox="1"/>
            <p:nvPr/>
          </p:nvSpPr>
          <p:spPr>
            <a:xfrm>
              <a:off x="-475836" y="6413170"/>
              <a:ext cx="5932244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sz="1600" i="1"/>
                <a:t>Figure 9: MAE and </a:t>
              </a:r>
              <a:r>
                <a:rPr lang="fr-FR" sz="1600" i="1" err="1"/>
                <a:t>nRMSE</a:t>
              </a:r>
              <a:r>
                <a:rPr lang="fr-FR" sz="1600" i="1"/>
                <a:t> </a:t>
              </a:r>
              <a:r>
                <a:rPr lang="fr-FR" sz="1600" i="1" err="1"/>
                <a:t>metrics</a:t>
              </a:r>
              <a:endParaRPr lang="fr-FR" sz="1600" i="1"/>
            </a:p>
          </p:txBody>
        </p:sp>
      </p:grpSp>
      <p:sp>
        <p:nvSpPr>
          <p:cNvPr id="2" name="ZoneTexte 23">
            <a:extLst>
              <a:ext uri="{FF2B5EF4-FFF2-40B4-BE49-F238E27FC236}">
                <a16:creationId xmlns:a16="http://schemas.microsoft.com/office/drawing/2014/main" id="{FA0EE91A-DAA4-4115-9796-FE9213C564DD}"/>
              </a:ext>
            </a:extLst>
          </p:cNvPr>
          <p:cNvSpPr txBox="1"/>
          <p:nvPr/>
        </p:nvSpPr>
        <p:spPr>
          <a:xfrm>
            <a:off x="158896" y="111345"/>
            <a:ext cx="540589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>
                <a:solidFill>
                  <a:schemeClr val="accent5"/>
                </a:solidFill>
                <a:latin typeface="+mj-lt"/>
              </a:rPr>
              <a:t>4.b. LSTM </a:t>
            </a:r>
            <a:r>
              <a:rPr lang="fr-FR" sz="3200" b="1" err="1">
                <a:solidFill>
                  <a:schemeClr val="accent5"/>
                </a:solidFill>
                <a:latin typeface="+mj-lt"/>
              </a:rPr>
              <a:t>results</a:t>
            </a:r>
            <a:endParaRPr lang="en-US" err="1">
              <a:solidFill>
                <a:schemeClr val="accent5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76C7368-EB8D-4B25-BDD4-F8B511E0112E}"/>
              </a:ext>
            </a:extLst>
          </p:cNvPr>
          <p:cNvSpPr txBox="1">
            <a:spLocks/>
          </p:cNvSpPr>
          <p:nvPr/>
        </p:nvSpPr>
        <p:spPr>
          <a:xfrm rot="5400000">
            <a:off x="9926603" y="3001642"/>
            <a:ext cx="4045073" cy="86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>
                <a:solidFill>
                  <a:schemeClr val="bg1"/>
                </a:solidFill>
              </a:rPr>
              <a:t>Neural networks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BEE4FE-B039-48F5-AAA0-EAA837BD52C9}"/>
              </a:ext>
            </a:extLst>
          </p:cNvPr>
          <p:cNvSpPr txBox="1"/>
          <p:nvPr/>
        </p:nvSpPr>
        <p:spPr>
          <a:xfrm rot="16200000">
            <a:off x="4484137" y="2487803"/>
            <a:ext cx="160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/>
              <a:t>Q (m3/s)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1D06B25-0B91-4088-A558-7BD5871F9A4D}"/>
              </a:ext>
            </a:extLst>
          </p:cNvPr>
          <p:cNvSpPr txBox="1"/>
          <p:nvPr/>
        </p:nvSpPr>
        <p:spPr>
          <a:xfrm>
            <a:off x="7870371" y="4370569"/>
            <a:ext cx="160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err="1"/>
              <a:t>days</a:t>
            </a:r>
            <a:endParaRPr lang="fr-FR" sz="1200" i="1"/>
          </a:p>
        </p:txBody>
      </p:sp>
    </p:spTree>
    <p:extLst>
      <p:ext uri="{BB962C8B-B14F-4D97-AF65-F5344CB8AC3E}">
        <p14:creationId xmlns:p14="http://schemas.microsoft.com/office/powerpoint/2010/main" val="74417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BADB2D-CEA0-4650-ADBE-0C53A07135BA}"/>
              </a:ext>
            </a:extLst>
          </p:cNvPr>
          <p:cNvSpPr/>
          <p:nvPr/>
        </p:nvSpPr>
        <p:spPr>
          <a:xfrm>
            <a:off x="11297585" y="-1250"/>
            <a:ext cx="899410" cy="6857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DD3F89-A8EF-4DEF-A851-AF7A5BD81057}"/>
              </a:ext>
            </a:extLst>
          </p:cNvPr>
          <p:cNvSpPr txBox="1"/>
          <p:nvPr/>
        </p:nvSpPr>
        <p:spPr>
          <a:xfrm>
            <a:off x="11466447" y="6448871"/>
            <a:ext cx="5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+mj-lt"/>
              </a:rPr>
              <a:t>10</a:t>
            </a:r>
          </a:p>
        </p:txBody>
      </p:sp>
      <p:sp>
        <p:nvSpPr>
          <p:cNvPr id="21" name="ZoneTexte 15">
            <a:extLst>
              <a:ext uri="{FF2B5EF4-FFF2-40B4-BE49-F238E27FC236}">
                <a16:creationId xmlns:a16="http://schemas.microsoft.com/office/drawing/2014/main" id="{0E0E5EAF-9025-46E8-91EB-2552303F86D9}"/>
              </a:ext>
            </a:extLst>
          </p:cNvPr>
          <p:cNvSpPr txBox="1"/>
          <p:nvPr/>
        </p:nvSpPr>
        <p:spPr>
          <a:xfrm>
            <a:off x="158896" y="111345"/>
            <a:ext cx="852790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>
                <a:solidFill>
                  <a:srgbClr val="736D5D"/>
                </a:solidFill>
                <a:latin typeface="+mj-lt"/>
              </a:rPr>
              <a:t>5. Conclusion</a:t>
            </a:r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DC0583-FC95-4A99-978C-34F2A0D2F596}"/>
              </a:ext>
            </a:extLst>
          </p:cNvPr>
          <p:cNvSpPr/>
          <p:nvPr/>
        </p:nvSpPr>
        <p:spPr>
          <a:xfrm>
            <a:off x="1646723" y="1158217"/>
            <a:ext cx="7827817" cy="5772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 different neural networks, 2 different aims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B2938A-599D-46A1-9A3D-D626F31B6B96}"/>
              </a:ext>
            </a:extLst>
          </p:cNvPr>
          <p:cNvSpPr/>
          <p:nvPr/>
        </p:nvSpPr>
        <p:spPr>
          <a:xfrm>
            <a:off x="1646722" y="1966399"/>
            <a:ext cx="3729181" cy="912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ANN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126BEF-2E90-4F24-BEC8-B77D4529F774}"/>
              </a:ext>
            </a:extLst>
          </p:cNvPr>
          <p:cNvSpPr/>
          <p:nvPr/>
        </p:nvSpPr>
        <p:spPr>
          <a:xfrm>
            <a:off x="5745358" y="1966399"/>
            <a:ext cx="3729181" cy="912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83A52C-0AF0-4438-BC5E-0D2ED7EF74CC}"/>
              </a:ext>
            </a:extLst>
          </p:cNvPr>
          <p:cNvSpPr/>
          <p:nvPr/>
        </p:nvSpPr>
        <p:spPr>
          <a:xfrm>
            <a:off x="1651052" y="3113728"/>
            <a:ext cx="1697181" cy="3221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B050"/>
                </a:solidFill>
              </a:rPr>
              <a:t>Can make predictions for any river</a:t>
            </a:r>
          </a:p>
          <a:p>
            <a:pPr algn="ctr"/>
            <a:endParaRPr lang="en-US">
              <a:solidFill>
                <a:srgbClr val="00B050"/>
              </a:solidFill>
            </a:endParaRPr>
          </a:p>
          <a:p>
            <a:pPr algn="ctr"/>
            <a:endParaRPr lang="en-US">
              <a:solidFill>
                <a:srgbClr val="00B050"/>
              </a:solidFill>
            </a:endParaRPr>
          </a:p>
          <a:p>
            <a:pPr algn="ctr"/>
            <a:endParaRPr lang="en-US">
              <a:solidFill>
                <a:srgbClr val="00B050"/>
              </a:solidFill>
            </a:endParaRPr>
          </a:p>
          <a:p>
            <a:pPr algn="ctr"/>
            <a:endParaRPr lang="en-US">
              <a:solidFill>
                <a:srgbClr val="00B050"/>
              </a:solidFill>
            </a:endParaRPr>
          </a:p>
          <a:p>
            <a:pPr algn="ctr"/>
            <a:endParaRPr lang="en-US">
              <a:solidFill>
                <a:srgbClr val="00B050"/>
              </a:solidFill>
            </a:endParaRPr>
          </a:p>
          <a:p>
            <a:pPr algn="ctr"/>
            <a:endParaRPr lang="en-US">
              <a:solidFill>
                <a:srgbClr val="00B050"/>
              </a:solidFill>
            </a:endParaRPr>
          </a:p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64A58-1FE7-4428-B16D-0D14DAB97D5C}"/>
              </a:ext>
            </a:extLst>
          </p:cNvPr>
          <p:cNvSpPr/>
          <p:nvPr/>
        </p:nvSpPr>
        <p:spPr>
          <a:xfrm>
            <a:off x="3683051" y="3113728"/>
            <a:ext cx="1697181" cy="3221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C00000"/>
                </a:solidFill>
              </a:rPr>
              <a:t>Quality of the prediction depends on the dataset size</a:t>
            </a:r>
          </a:p>
          <a:p>
            <a:pPr algn="ctr"/>
            <a:endParaRPr lang="en-US">
              <a:solidFill>
                <a:srgbClr val="C00000"/>
              </a:solidFill>
            </a:endParaRPr>
          </a:p>
          <a:p>
            <a:pPr algn="ctr"/>
            <a:endParaRPr lang="en-US">
              <a:solidFill>
                <a:srgbClr val="C00000"/>
              </a:solidFill>
            </a:endParaRPr>
          </a:p>
          <a:p>
            <a:pPr algn="ctr"/>
            <a:endParaRPr lang="en-US">
              <a:solidFill>
                <a:srgbClr val="C00000"/>
              </a:solidFill>
            </a:endParaRPr>
          </a:p>
          <a:p>
            <a:pPr algn="ctr"/>
            <a:endParaRPr lang="en-US">
              <a:solidFill>
                <a:srgbClr val="C00000"/>
              </a:solidFill>
            </a:endParaRPr>
          </a:p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3806D-EA27-47FB-8B90-98F6F8C9FD8D}"/>
              </a:ext>
            </a:extLst>
          </p:cNvPr>
          <p:cNvSpPr/>
          <p:nvPr/>
        </p:nvSpPr>
        <p:spPr>
          <a:xfrm>
            <a:off x="5749687" y="3113727"/>
            <a:ext cx="1697181" cy="3221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B050"/>
                </a:solidFill>
              </a:rPr>
              <a:t>Efficient even with a small dataset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5F85D-91AD-433F-9A79-BA34A406D01C}"/>
              </a:ext>
            </a:extLst>
          </p:cNvPr>
          <p:cNvSpPr/>
          <p:nvPr/>
        </p:nvSpPr>
        <p:spPr>
          <a:xfrm>
            <a:off x="7781688" y="3113728"/>
            <a:ext cx="1697181" cy="3221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C00000"/>
                </a:solidFill>
              </a:rPr>
              <a:t>Can predict the river discharge of one particular river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2B0BC46-B1E4-41DE-BB03-ADA15A06B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679" y="5172079"/>
            <a:ext cx="918149" cy="90565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B7CC852-C685-4346-9DFB-8F41CCF4E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812" y="5172607"/>
            <a:ext cx="893164" cy="905656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E2C2CB33-39AA-4362-A3BD-F9BEE17D9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533" y="5174729"/>
            <a:ext cx="918148" cy="905656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8576B67E-BC0C-49A1-A2DA-480E4102B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844" y="5174729"/>
            <a:ext cx="918148" cy="905656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62D5C617-0C58-49F1-AD95-4D5F7935BC58}"/>
              </a:ext>
            </a:extLst>
          </p:cNvPr>
          <p:cNvSpPr txBox="1">
            <a:spLocks/>
          </p:cNvSpPr>
          <p:nvPr/>
        </p:nvSpPr>
        <p:spPr>
          <a:xfrm rot="5400000">
            <a:off x="9926603" y="3001642"/>
            <a:ext cx="4045073" cy="86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>
                <a:solidFill>
                  <a:schemeClr val="bg1"/>
                </a:solidFill>
              </a:rPr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BF2FE-792C-49F6-A377-9F40DC4B2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16" y="894271"/>
            <a:ext cx="8595360" cy="4351337"/>
          </a:xfrm>
        </p:spPr>
        <p:txBody>
          <a:bodyPr/>
          <a:lstStyle/>
          <a:p>
            <a:r>
              <a:rPr lang="fr-FR"/>
              <a:t>[1] </a:t>
            </a:r>
            <a:r>
              <a:rPr lang="fr-FR">
                <a:hlinkClick r:id="rId3"/>
              </a:rPr>
              <a:t>https://swot.jpl.nasa.gov/</a:t>
            </a:r>
            <a:r>
              <a:rPr lang="fr-FR"/>
              <a:t> </a:t>
            </a:r>
          </a:p>
          <a:p>
            <a:r>
              <a:rPr lang="fr-FR"/>
              <a:t>[2] </a:t>
            </a:r>
            <a:r>
              <a:rPr lang="fr-FR">
                <a:hlinkClick r:id="rId4"/>
              </a:rPr>
              <a:t>wikistat.fr</a:t>
            </a:r>
            <a:r>
              <a:rPr lang="fr-FR"/>
              <a:t>  </a:t>
            </a:r>
          </a:p>
          <a:p>
            <a:r>
              <a:rPr lang="fr-FR"/>
              <a:t>[3] </a:t>
            </a:r>
            <a:r>
              <a:rPr lang="fr-FR">
                <a:hlinkClick r:id="rId5"/>
              </a:rPr>
              <a:t>https://doi.org/10.7717/peerj-cs.476/fig-4</a:t>
            </a:r>
            <a:r>
              <a:rPr lang="fr-FR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624EC9-139B-4C2D-B2ED-A8D8F094DAE2}"/>
              </a:ext>
            </a:extLst>
          </p:cNvPr>
          <p:cNvSpPr txBox="1"/>
          <p:nvPr/>
        </p:nvSpPr>
        <p:spPr>
          <a:xfrm>
            <a:off x="11466447" y="6448871"/>
            <a:ext cx="5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+mj-lt"/>
              </a:rPr>
              <a:t>11</a:t>
            </a:r>
          </a:p>
        </p:txBody>
      </p:sp>
      <p:sp>
        <p:nvSpPr>
          <p:cNvPr id="4" name="ZoneTexte 15">
            <a:extLst>
              <a:ext uri="{FF2B5EF4-FFF2-40B4-BE49-F238E27FC236}">
                <a16:creationId xmlns:a16="http://schemas.microsoft.com/office/drawing/2014/main" id="{5DD21D79-49E8-48E7-A32F-05C691478E38}"/>
              </a:ext>
            </a:extLst>
          </p:cNvPr>
          <p:cNvSpPr txBox="1"/>
          <p:nvPr/>
        </p:nvSpPr>
        <p:spPr>
          <a:xfrm>
            <a:off x="158896" y="111345"/>
            <a:ext cx="852790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24134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04A7C-4288-4ADC-A264-903314CF6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07" y="327692"/>
            <a:ext cx="10536551" cy="61255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sz="2400" b="1"/>
          </a:p>
          <a:p>
            <a:pPr algn="just"/>
            <a:r>
              <a:rPr lang="fr-FR">
                <a:ea typeface="+mn-lt"/>
                <a:cs typeface="+mn-lt"/>
              </a:rPr>
              <a:t>Sébastien Castets, INSA Toulouse, </a:t>
            </a:r>
            <a:r>
              <a:rPr lang="fr-FR" err="1">
                <a:ea typeface="+mn-lt"/>
                <a:cs typeface="+mn-lt"/>
              </a:rPr>
              <a:t>Applied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Mathematics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Department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>
                <a:ea typeface="+mn-lt"/>
                <a:cs typeface="+mn-lt"/>
                <a:hlinkClick r:id="rId3"/>
              </a:rPr>
              <a:t>sbcastets@gmail.com</a:t>
            </a:r>
            <a:r>
              <a:rPr lang="fr-FR">
                <a:ea typeface="+mn-lt"/>
                <a:cs typeface="+mn-lt"/>
              </a:rPr>
              <a:t> </a:t>
            </a:r>
            <a:endParaRPr lang="en-US"/>
          </a:p>
          <a:p>
            <a:pPr algn="just"/>
            <a:r>
              <a:rPr lang="fr-FR"/>
              <a:t>Quentin </a:t>
            </a:r>
            <a:r>
              <a:rPr lang="fr-FR" err="1"/>
              <a:t>Douzery</a:t>
            </a:r>
            <a:r>
              <a:rPr lang="fr-FR"/>
              <a:t>, INSA Toulouse, </a:t>
            </a:r>
            <a:r>
              <a:rPr lang="fr-FR" err="1"/>
              <a:t>Applied</a:t>
            </a:r>
            <a:r>
              <a:rPr lang="fr-FR"/>
              <a:t> </a:t>
            </a:r>
            <a:r>
              <a:rPr lang="fr-FR" err="1"/>
              <a:t>Mathematics</a:t>
            </a:r>
            <a:r>
              <a:rPr lang="fr-FR"/>
              <a:t> </a:t>
            </a:r>
            <a:r>
              <a:rPr lang="fr-FR" err="1"/>
              <a:t>Department</a:t>
            </a:r>
            <a:r>
              <a:rPr lang="fr-FR"/>
              <a:t>, </a:t>
            </a:r>
            <a:r>
              <a:rPr lang="fr-FR">
                <a:hlinkClick r:id="rId4"/>
              </a:rPr>
              <a:t>qdouzery@free.fr</a:t>
            </a:r>
            <a:endParaRPr lang="fr-FR"/>
          </a:p>
          <a:p>
            <a:pPr algn="just"/>
            <a:r>
              <a:rPr lang="fr-FR">
                <a:ea typeface="+mn-lt"/>
                <a:cs typeface="+mn-lt"/>
              </a:rPr>
              <a:t>Elisa Escanez, INSA Toulouse, </a:t>
            </a:r>
            <a:r>
              <a:rPr lang="fr-FR" err="1">
                <a:ea typeface="+mn-lt"/>
                <a:cs typeface="+mn-lt"/>
              </a:rPr>
              <a:t>Applied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Mathematics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Department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>
                <a:ea typeface="+mn-lt"/>
                <a:cs typeface="+mn-lt"/>
                <a:hlinkClick r:id="rId5"/>
              </a:rPr>
              <a:t>elisa.escanez@g-mail.fr</a:t>
            </a:r>
            <a:endParaRPr lang="fr-FR">
              <a:ea typeface="+mn-lt"/>
              <a:cs typeface="+mn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F9AEEB-464F-4864-AE39-91B71DC38795}"/>
              </a:ext>
            </a:extLst>
          </p:cNvPr>
          <p:cNvSpPr txBox="1"/>
          <p:nvPr/>
        </p:nvSpPr>
        <p:spPr>
          <a:xfrm>
            <a:off x="11466447" y="6448871"/>
            <a:ext cx="5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+mj-lt"/>
              </a:rPr>
              <a:t>12</a:t>
            </a:r>
          </a:p>
        </p:txBody>
      </p:sp>
      <p:sp>
        <p:nvSpPr>
          <p:cNvPr id="2" name="ZoneTexte 15">
            <a:extLst>
              <a:ext uri="{FF2B5EF4-FFF2-40B4-BE49-F238E27FC236}">
                <a16:creationId xmlns:a16="http://schemas.microsoft.com/office/drawing/2014/main" id="{9E0BA754-7528-415D-8D49-7448A6D4BF19}"/>
              </a:ext>
            </a:extLst>
          </p:cNvPr>
          <p:cNvSpPr txBox="1"/>
          <p:nvPr/>
        </p:nvSpPr>
        <p:spPr>
          <a:xfrm>
            <a:off x="158896" y="111345"/>
            <a:ext cx="852790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/>
              <a:t>Contact </a:t>
            </a:r>
            <a:r>
              <a:rPr lang="fr-FR" sz="3200" b="1" err="1"/>
              <a:t>details</a:t>
            </a:r>
            <a:endParaRPr lang="fr-FR" err="1"/>
          </a:p>
        </p:txBody>
      </p:sp>
    </p:spTree>
    <p:extLst>
      <p:ext uri="{BB962C8B-B14F-4D97-AF65-F5344CB8AC3E}">
        <p14:creationId xmlns:p14="http://schemas.microsoft.com/office/powerpoint/2010/main" val="133210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16DB07-91EA-491F-93FB-C5B603EE6C0D}"/>
              </a:ext>
            </a:extLst>
          </p:cNvPr>
          <p:cNvSpPr txBox="1"/>
          <p:nvPr/>
        </p:nvSpPr>
        <p:spPr>
          <a:xfrm>
            <a:off x="566058" y="836023"/>
            <a:ext cx="2718788" cy="5183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67170B9-8221-4870-9216-E5881029F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649024"/>
              </p:ext>
            </p:extLst>
          </p:nvPr>
        </p:nvGraphicFramePr>
        <p:xfrm>
          <a:off x="4544514" y="371908"/>
          <a:ext cx="6371135" cy="61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AB2BB17-E10A-4D84-B4DF-1EBB7E12075E}"/>
              </a:ext>
            </a:extLst>
          </p:cNvPr>
          <p:cNvSpPr/>
          <p:nvPr/>
        </p:nvSpPr>
        <p:spPr>
          <a:xfrm>
            <a:off x="11297585" y="-1250"/>
            <a:ext cx="899410" cy="6857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B48D1-C09C-4C0F-940A-E2A9BFD9624E}"/>
              </a:ext>
            </a:extLst>
          </p:cNvPr>
          <p:cNvSpPr/>
          <p:nvPr/>
        </p:nvSpPr>
        <p:spPr>
          <a:xfrm>
            <a:off x="11297585" y="-1250"/>
            <a:ext cx="899410" cy="6857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38">
            <a:extLst>
              <a:ext uri="{FF2B5EF4-FFF2-40B4-BE49-F238E27FC236}">
                <a16:creationId xmlns:a16="http://schemas.microsoft.com/office/drawing/2014/main" id="{2A2EE1A4-914F-475B-BE41-C2D59358369D}"/>
              </a:ext>
            </a:extLst>
          </p:cNvPr>
          <p:cNvSpPr/>
          <p:nvPr/>
        </p:nvSpPr>
        <p:spPr>
          <a:xfrm>
            <a:off x="1757526" y="726476"/>
            <a:ext cx="3763817" cy="6580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Context</a:t>
            </a:r>
            <a:endParaRPr lang="en-US" sz="1400"/>
          </a:p>
        </p:txBody>
      </p:sp>
      <p:sp>
        <p:nvSpPr>
          <p:cNvPr id="16" name="Rectangle: Rounded Corners 38">
            <a:extLst>
              <a:ext uri="{FF2B5EF4-FFF2-40B4-BE49-F238E27FC236}">
                <a16:creationId xmlns:a16="http://schemas.microsoft.com/office/drawing/2014/main" id="{1A01AAE1-CBEE-4A8C-B33A-735CB78DFFF7}"/>
              </a:ext>
            </a:extLst>
          </p:cNvPr>
          <p:cNvSpPr/>
          <p:nvPr/>
        </p:nvSpPr>
        <p:spPr>
          <a:xfrm>
            <a:off x="6849528" y="740853"/>
            <a:ext cx="3763817" cy="6580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Scientific approach</a:t>
            </a:r>
            <a:endParaRPr lang="en-US" sz="1400"/>
          </a:p>
        </p:txBody>
      </p:sp>
      <p:sp>
        <p:nvSpPr>
          <p:cNvPr id="17" name="Rectangle: Rounded Corners 38">
            <a:extLst>
              <a:ext uri="{FF2B5EF4-FFF2-40B4-BE49-F238E27FC236}">
                <a16:creationId xmlns:a16="http://schemas.microsoft.com/office/drawing/2014/main" id="{998F833E-FE56-47FB-9CA8-44448B382E88}"/>
              </a:ext>
            </a:extLst>
          </p:cNvPr>
          <p:cNvSpPr/>
          <p:nvPr/>
        </p:nvSpPr>
        <p:spPr>
          <a:xfrm>
            <a:off x="6856458" y="3837604"/>
            <a:ext cx="3763817" cy="6580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Solutions discussed</a:t>
            </a:r>
            <a:endParaRPr lang="en-US" sz="1400"/>
          </a:p>
        </p:txBody>
      </p:sp>
      <p:sp>
        <p:nvSpPr>
          <p:cNvPr id="19" name="Espace réservé du contenu 11">
            <a:extLst>
              <a:ext uri="{FF2B5EF4-FFF2-40B4-BE49-F238E27FC236}">
                <a16:creationId xmlns:a16="http://schemas.microsoft.com/office/drawing/2014/main" id="{B25F0D6E-A2FC-46BA-A2FD-58DEBB4D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46" y="5329898"/>
            <a:ext cx="5356176" cy="161546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1">
              <a:spcAft>
                <a:spcPts val="600"/>
              </a:spcAft>
              <a:buBlip>
                <a:blip r:embed="rId3"/>
              </a:buBlip>
            </a:pPr>
            <a:r>
              <a:rPr lang="en-US" sz="1900"/>
              <a:t>Hydric stress</a:t>
            </a:r>
          </a:p>
          <a:p>
            <a:pPr lvl="1">
              <a:spcAft>
                <a:spcPts val="600"/>
              </a:spcAft>
              <a:buBlip>
                <a:blip r:embed="rId3"/>
              </a:buBlip>
            </a:pPr>
            <a:r>
              <a:rPr lang="en-US" sz="1900"/>
              <a:t>Flooding</a:t>
            </a:r>
          </a:p>
          <a:p>
            <a:pPr lvl="1">
              <a:spcAft>
                <a:spcPts val="600"/>
              </a:spcAft>
              <a:buBlip>
                <a:blip r:embed="rId3"/>
              </a:buBlip>
            </a:pPr>
            <a:r>
              <a:rPr lang="en-US" sz="1900"/>
              <a:t>Lack of water</a:t>
            </a:r>
          </a:p>
          <a:p>
            <a:pPr lvl="1">
              <a:spcAft>
                <a:spcPts val="600"/>
              </a:spcAft>
              <a:buBlip>
                <a:blip r:embed="rId3"/>
              </a:buBlip>
            </a:pPr>
            <a:r>
              <a:rPr lang="fr-FR" sz="1900" err="1"/>
              <a:t>Lack</a:t>
            </a:r>
            <a:r>
              <a:rPr lang="fr-FR" sz="1900"/>
              <a:t> of data </a:t>
            </a:r>
          </a:p>
          <a:p>
            <a:pPr lvl="1">
              <a:spcAft>
                <a:spcPts val="600"/>
              </a:spcAft>
              <a:buBlip>
                <a:blip r:embed="rId3"/>
              </a:buBlip>
            </a:pPr>
            <a:r>
              <a:rPr lang="fr-FR" sz="1900"/>
              <a:t>SWOT Mission</a:t>
            </a:r>
            <a:endParaRPr lang="en-US" sz="1900"/>
          </a:p>
          <a:p>
            <a:pPr>
              <a:spcAft>
                <a:spcPts val="600"/>
              </a:spcAft>
            </a:pPr>
            <a:endParaRPr lang="en-US" sz="160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3C2D51B-081D-4AC9-92BC-7DCBC4BBA328}"/>
              </a:ext>
            </a:extLst>
          </p:cNvPr>
          <p:cNvSpPr txBox="1"/>
          <p:nvPr/>
        </p:nvSpPr>
        <p:spPr>
          <a:xfrm>
            <a:off x="6732888" y="2000091"/>
            <a:ext cx="3583709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82880" defTabSz="91440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Inverse </a:t>
            </a:r>
            <a:r>
              <a:rPr lang="fr-FR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 indent="-182880" defTabSz="91440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fr-FR" err="1">
                <a:solidFill>
                  <a:schemeClr val="tx1">
                    <a:lumMod val="85000"/>
                    <a:lumOff val="15000"/>
                  </a:schemeClr>
                </a:solidFill>
              </a:rPr>
              <a:t>Bias</a:t>
            </a:r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indent="-182880" defTabSz="91440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Ill-</a:t>
            </a:r>
            <a:r>
              <a:rPr lang="fr-FR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posed</a:t>
            </a:r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00A008-B90D-4C2C-B5D2-68C3C3881665}"/>
              </a:ext>
            </a:extLst>
          </p:cNvPr>
          <p:cNvSpPr txBox="1"/>
          <p:nvPr/>
        </p:nvSpPr>
        <p:spPr>
          <a:xfrm>
            <a:off x="6732888" y="4958984"/>
            <a:ext cx="4609989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82880" defTabSz="91440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fr-FR" err="1">
                <a:solidFill>
                  <a:schemeClr val="tx1">
                    <a:lumMod val="85000"/>
                    <a:lumOff val="15000"/>
                  </a:schemeClr>
                </a:solidFill>
              </a:rPr>
              <a:t>Artificial</a:t>
            </a:r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 Neural networks </a:t>
            </a:r>
          </a:p>
          <a:p>
            <a:pPr lvl="1" indent="-182880" defTabSz="91440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Long-Short </a:t>
            </a:r>
            <a:r>
              <a:rPr lang="fr-FR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Term</a:t>
            </a:r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 Memory networks</a:t>
            </a:r>
          </a:p>
          <a:p>
            <a:pPr lvl="1" indent="-182880" defTabSz="91440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Low-Froude Model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01F9654-AB23-4BE5-AF2A-604A231F8557}"/>
              </a:ext>
            </a:extLst>
          </p:cNvPr>
          <p:cNvSpPr txBox="1"/>
          <p:nvPr/>
        </p:nvSpPr>
        <p:spPr>
          <a:xfrm rot="5400000">
            <a:off x="10511595" y="3126897"/>
            <a:ext cx="2590799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38017D7-AA2B-4B6B-9AE2-CE9D82CA7877}"/>
              </a:ext>
            </a:extLst>
          </p:cNvPr>
          <p:cNvSpPr txBox="1"/>
          <p:nvPr/>
        </p:nvSpPr>
        <p:spPr>
          <a:xfrm>
            <a:off x="158896" y="111345"/>
            <a:ext cx="443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solidFill>
                  <a:schemeClr val="accent2"/>
                </a:solidFill>
                <a:latin typeface="+mj-lt"/>
              </a:rPr>
              <a:t>1. Introduction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37948A-1204-4E05-A518-7AF7DF6F00DF}"/>
              </a:ext>
            </a:extLst>
          </p:cNvPr>
          <p:cNvSpPr txBox="1"/>
          <p:nvPr/>
        </p:nvSpPr>
        <p:spPr>
          <a:xfrm>
            <a:off x="11466447" y="6448871"/>
            <a:ext cx="5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297C107-4165-4513-AD1D-D67B231DCD5B}"/>
              </a:ext>
            </a:extLst>
          </p:cNvPr>
          <p:cNvGrpSpPr/>
          <p:nvPr/>
        </p:nvGrpSpPr>
        <p:grpSpPr>
          <a:xfrm>
            <a:off x="406546" y="1485456"/>
            <a:ext cx="6075200" cy="3579369"/>
            <a:chOff x="406546" y="1514211"/>
            <a:chExt cx="5988936" cy="3334396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F563C7F-5EC1-4D6D-91F6-A684DC1C0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6546" y="1514211"/>
              <a:ext cx="5988936" cy="2994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2DF70C-040B-4138-BE95-66FA7671ADE0}"/>
                </a:ext>
              </a:extLst>
            </p:cNvPr>
            <p:cNvSpPr txBox="1"/>
            <p:nvPr/>
          </p:nvSpPr>
          <p:spPr>
            <a:xfrm>
              <a:off x="1644403" y="4533224"/>
              <a:ext cx="4544529" cy="31538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fr-FR" sz="1600" i="1"/>
                <a:t>Figure 1: GRDC Stations Time </a:t>
              </a:r>
              <a:r>
                <a:rPr lang="fr-FR" sz="1600" i="1" err="1"/>
                <a:t>Series</a:t>
              </a:r>
              <a:r>
                <a:rPr lang="fr-FR" sz="1600" i="1"/>
                <a:t> end  </a:t>
              </a:r>
              <a:r>
                <a:rPr lang="fr-FR" sz="1600"/>
                <a:t>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4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build="p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E3CEE6-F1F9-49E6-A714-B3B242A91130}"/>
              </a:ext>
            </a:extLst>
          </p:cNvPr>
          <p:cNvSpPr/>
          <p:nvPr/>
        </p:nvSpPr>
        <p:spPr>
          <a:xfrm>
            <a:off x="891025" y="825813"/>
            <a:ext cx="3763817" cy="65809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HydroSwot</a:t>
            </a:r>
            <a:endParaRPr lang="en-US" b="1"/>
          </a:p>
          <a:p>
            <a:pPr algn="ctr"/>
            <a:r>
              <a:rPr lang="en-US" sz="1400"/>
              <a:t>16638 In-situ observations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0895177-40A2-4848-A201-03008ED76A75}"/>
              </a:ext>
            </a:extLst>
          </p:cNvPr>
          <p:cNvSpPr/>
          <p:nvPr/>
        </p:nvSpPr>
        <p:spPr>
          <a:xfrm>
            <a:off x="884253" y="1648786"/>
            <a:ext cx="3763817" cy="65809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PEPSI</a:t>
            </a:r>
          </a:p>
          <a:p>
            <a:pPr algn="ctr"/>
            <a:r>
              <a:rPr lang="en-US" sz="1400"/>
              <a:t>55525 Synthetic observations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123B27-43E8-44C4-82BB-8609748F96AF}"/>
              </a:ext>
            </a:extLst>
          </p:cNvPr>
          <p:cNvSpPr txBox="1"/>
          <p:nvPr/>
        </p:nvSpPr>
        <p:spPr>
          <a:xfrm>
            <a:off x="716600" y="2521140"/>
            <a:ext cx="480809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>
                <a:ea typeface="+mn-lt"/>
                <a:cs typeface="+mn-lt"/>
              </a:rPr>
              <a:t>Delete observations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NaN</a:t>
            </a:r>
            <a:r>
              <a:rPr lang="en-US">
                <a:ea typeface="+mn-lt"/>
                <a:cs typeface="+mn-lt"/>
              </a:rPr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Width &lt; 80m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River Discharge &lt; 100m3/s</a:t>
            </a:r>
          </a:p>
          <a:p>
            <a:pPr marL="285750" indent="-285750">
              <a:buBlip>
                <a:blip r:embed="rId3"/>
              </a:buBlip>
            </a:pPr>
            <a:r>
              <a:rPr lang="en-US">
                <a:ea typeface="+mn-lt"/>
                <a:cs typeface="+mn-lt"/>
              </a:rPr>
              <a:t>Remove variables</a:t>
            </a:r>
          </a:p>
          <a:p>
            <a:pPr marL="285750" indent="-285750">
              <a:buBlip>
                <a:blip r:embed="rId3"/>
              </a:buBlip>
            </a:pPr>
            <a:r>
              <a:rPr lang="en-US">
                <a:ea typeface="+mn-lt"/>
                <a:cs typeface="+mn-lt"/>
              </a:rPr>
              <a:t>Remove sites with 1 observation (</a:t>
            </a:r>
            <a:r>
              <a:rPr lang="en-US" err="1">
                <a:ea typeface="+mn-lt"/>
                <a:cs typeface="+mn-lt"/>
              </a:rPr>
              <a:t>HydroSwot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285750" indent="-285750">
              <a:buBlip>
                <a:blip r:embed="rId3"/>
              </a:buBlip>
            </a:pPr>
            <a:r>
              <a:rPr lang="en-US">
                <a:ea typeface="+mn-lt"/>
                <a:cs typeface="+mn-lt"/>
              </a:rPr>
              <a:t>Update river names (</a:t>
            </a:r>
            <a:r>
              <a:rPr lang="en-US" err="1">
                <a:ea typeface="+mn-lt"/>
                <a:cs typeface="+mn-lt"/>
              </a:rPr>
              <a:t>HydroSwot</a:t>
            </a:r>
            <a:r>
              <a:rPr lang="en-US">
                <a:ea typeface="+mn-lt"/>
                <a:cs typeface="+mn-lt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CA5BD6-B6CF-451D-9B20-F70026DCCDAF}"/>
              </a:ext>
            </a:extLst>
          </p:cNvPr>
          <p:cNvSpPr txBox="1"/>
          <p:nvPr/>
        </p:nvSpPr>
        <p:spPr>
          <a:xfrm>
            <a:off x="1357049" y="5281615"/>
            <a:ext cx="1115291" cy="380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29% less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8E280A-F119-4810-BB3B-722596E00D57}"/>
              </a:ext>
            </a:extLst>
          </p:cNvPr>
          <p:cNvSpPr txBox="1"/>
          <p:nvPr/>
        </p:nvSpPr>
        <p:spPr>
          <a:xfrm>
            <a:off x="3778126" y="5273593"/>
            <a:ext cx="1115291" cy="380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8% less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748D33-0334-4F43-9946-DFDBBAF8594A}"/>
              </a:ext>
            </a:extLst>
          </p:cNvPr>
          <p:cNvSpPr/>
          <p:nvPr/>
        </p:nvSpPr>
        <p:spPr>
          <a:xfrm>
            <a:off x="11297585" y="-1250"/>
            <a:ext cx="899410" cy="685799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3C7A83-3138-4642-8BDE-88C75CBA2F63}"/>
              </a:ext>
            </a:extLst>
          </p:cNvPr>
          <p:cNvSpPr txBox="1"/>
          <p:nvPr/>
        </p:nvSpPr>
        <p:spPr>
          <a:xfrm>
            <a:off x="11466447" y="6448871"/>
            <a:ext cx="5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D79FE-CE28-496C-AC5E-9EA3DF7EE5BD}"/>
              </a:ext>
            </a:extLst>
          </p:cNvPr>
          <p:cNvSpPr/>
          <p:nvPr/>
        </p:nvSpPr>
        <p:spPr>
          <a:xfrm>
            <a:off x="5721259" y="843677"/>
            <a:ext cx="5368848" cy="258532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>
                <a:latin typeface="+mj-lt"/>
              </a:rPr>
              <a:t>river</a:t>
            </a:r>
            <a:r>
              <a:rPr lang="en-US">
                <a:latin typeface="+mj-lt"/>
              </a:rPr>
              <a:t>: river name</a:t>
            </a:r>
          </a:p>
          <a:p>
            <a:pPr marL="285750" indent="-285750">
              <a:buFontTx/>
              <a:buChar char="-"/>
            </a:pPr>
            <a:r>
              <a:rPr lang="en-US" b="1">
                <a:latin typeface="+mj-lt"/>
              </a:rPr>
              <a:t>Q</a:t>
            </a:r>
            <a:r>
              <a:rPr lang="en-US">
                <a:latin typeface="+mj-lt"/>
              </a:rPr>
              <a:t>: river flow (m3/s)</a:t>
            </a:r>
          </a:p>
          <a:p>
            <a:pPr marL="285750" indent="-285750">
              <a:buFontTx/>
              <a:buChar char="-"/>
            </a:pPr>
            <a:r>
              <a:rPr lang="en-US" b="1" err="1">
                <a:latin typeface="+mj-lt"/>
              </a:rPr>
              <a:t>dH</a:t>
            </a:r>
            <a:r>
              <a:rPr lang="en-US">
                <a:latin typeface="+mj-lt"/>
              </a:rPr>
              <a:t>: water depth above unobserved flow </a:t>
            </a:r>
          </a:p>
          <a:p>
            <a:pPr marL="285750" indent="-285750">
              <a:buFontTx/>
              <a:buChar char="-"/>
            </a:pPr>
            <a:r>
              <a:rPr lang="en-US" b="1"/>
              <a:t>W</a:t>
            </a:r>
            <a:r>
              <a:rPr lang="en-US"/>
              <a:t>: free surface top width</a:t>
            </a:r>
            <a:endParaRPr lang="en-US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b="1" err="1">
                <a:latin typeface="+mj-lt"/>
              </a:rPr>
              <a:t>flowacc</a:t>
            </a:r>
            <a:r>
              <a:rPr lang="en-US">
                <a:latin typeface="+mj-lt"/>
              </a:rPr>
              <a:t>: flow accumulation</a:t>
            </a:r>
          </a:p>
          <a:p>
            <a:pPr marL="285750" indent="-285750">
              <a:buFontTx/>
              <a:buChar char="-"/>
            </a:pPr>
            <a:r>
              <a:rPr lang="en-US" b="1">
                <a:latin typeface="+mj-lt"/>
              </a:rPr>
              <a:t>S</a:t>
            </a:r>
            <a:r>
              <a:rPr lang="en-US">
                <a:latin typeface="+mj-lt"/>
              </a:rPr>
              <a:t>: free surface slope</a:t>
            </a:r>
          </a:p>
          <a:p>
            <a:pPr marL="285750" indent="-285750">
              <a:buFontTx/>
              <a:buChar char="-"/>
            </a:pPr>
            <a:r>
              <a:rPr lang="en-US" b="1" err="1">
                <a:latin typeface="+mj-lt"/>
              </a:rPr>
              <a:t>dA</a:t>
            </a:r>
            <a:r>
              <a:rPr lang="en-US">
                <a:latin typeface="+mj-lt"/>
              </a:rPr>
              <a:t>: cross-sectional flow area above A0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+mj-lt"/>
              </a:rPr>
              <a:t>Floor composition 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+mj-lt"/>
              </a:rPr>
              <a:t>Annual temperature and pluviometry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BCC107-BE5F-4F08-8548-4E67B4398D50}"/>
              </a:ext>
            </a:extLst>
          </p:cNvPr>
          <p:cNvSpPr txBox="1"/>
          <p:nvPr/>
        </p:nvSpPr>
        <p:spPr>
          <a:xfrm>
            <a:off x="5997693" y="457129"/>
            <a:ext cx="3706091" cy="37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/>
              <a:t>PEPSI and </a:t>
            </a:r>
            <a:r>
              <a:rPr lang="fr-FR" u="sng" err="1"/>
              <a:t>Hydroswot</a:t>
            </a:r>
            <a:r>
              <a:rPr lang="fr-FR" u="sng"/>
              <a:t> variables: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A6B66A6-2B4C-43F4-8244-C0EF2224F193}"/>
              </a:ext>
            </a:extLst>
          </p:cNvPr>
          <p:cNvSpPr txBox="1"/>
          <p:nvPr/>
        </p:nvSpPr>
        <p:spPr>
          <a:xfrm>
            <a:off x="5935810" y="3948366"/>
            <a:ext cx="3706091" cy="37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err="1"/>
              <a:t>Other</a:t>
            </a:r>
            <a:r>
              <a:rPr lang="fr-FR" u="sng"/>
              <a:t> PEPSI variables: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1EA433-514D-4071-9F7A-B0A0E20890C3}"/>
              </a:ext>
            </a:extLst>
          </p:cNvPr>
          <p:cNvSpPr txBox="1"/>
          <p:nvPr/>
        </p:nvSpPr>
        <p:spPr>
          <a:xfrm>
            <a:off x="173432" y="5718800"/>
            <a:ext cx="140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HydroSwot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3660192-8383-48C8-A1C4-10F57236DB91}"/>
              </a:ext>
            </a:extLst>
          </p:cNvPr>
          <p:cNvSpPr txBox="1"/>
          <p:nvPr/>
        </p:nvSpPr>
        <p:spPr>
          <a:xfrm>
            <a:off x="2919150" y="5722138"/>
            <a:ext cx="93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PEPSI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28C79-6F29-482B-AD5C-8E8D459A9378}"/>
              </a:ext>
            </a:extLst>
          </p:cNvPr>
          <p:cNvSpPr/>
          <p:nvPr/>
        </p:nvSpPr>
        <p:spPr>
          <a:xfrm>
            <a:off x="5721259" y="4325213"/>
            <a:ext cx="5306966" cy="1754326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/>
              <a:t>day</a:t>
            </a:r>
            <a:r>
              <a:rPr lang="en-US"/>
              <a:t>: simulation day </a:t>
            </a:r>
          </a:p>
          <a:p>
            <a:pPr marL="285750" indent="-285750">
              <a:buFontTx/>
              <a:buChar char="-"/>
            </a:pPr>
            <a:r>
              <a:rPr lang="en-US" b="1"/>
              <a:t>reach</a:t>
            </a:r>
            <a:r>
              <a:rPr lang="en-US"/>
              <a:t>: reach index </a:t>
            </a:r>
          </a:p>
          <a:p>
            <a:pPr marL="285750" indent="-285750">
              <a:buFontTx/>
              <a:buChar char="-"/>
            </a:pPr>
            <a:r>
              <a:rPr lang="en-US" b="1"/>
              <a:t>A0</a:t>
            </a:r>
            <a:r>
              <a:rPr lang="en-US"/>
              <a:t>: unobserved cross-sectional flow area</a:t>
            </a:r>
          </a:p>
          <a:p>
            <a:pPr marL="285750" indent="-285750">
              <a:buFontTx/>
              <a:buChar char="-"/>
            </a:pPr>
            <a:r>
              <a:rPr lang="en-US" b="1"/>
              <a:t>U</a:t>
            </a:r>
            <a:r>
              <a:rPr lang="en-US"/>
              <a:t>: flow velocity</a:t>
            </a:r>
          </a:p>
          <a:p>
            <a:pPr marL="285750" indent="-285750">
              <a:buFontTx/>
              <a:buChar char="-"/>
            </a:pPr>
            <a:r>
              <a:rPr lang="en-US"/>
              <a:t>Manning</a:t>
            </a:r>
            <a:r>
              <a:rPr lang="en-US">
                <a:ea typeface="+mn-lt"/>
                <a:cs typeface="+mn-lt"/>
              </a:rPr>
              <a:t> Strickler variables </a:t>
            </a:r>
            <a:endParaRPr lang="en-US"/>
          </a:p>
          <a:p>
            <a:pPr marL="285750" indent="-285750">
              <a:buFontTx/>
              <a:buChar char="-"/>
            </a:pPr>
            <a:endParaRPr lang="en-US"/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id="{93216492-08F1-4C27-8A5D-EDEFE930F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4373" y="5064048"/>
            <a:ext cx="769177" cy="769177"/>
          </a:xfrm>
          <a:prstGeom prst="rect">
            <a:avLst/>
          </a:prstGeom>
        </p:spPr>
      </p:pic>
      <p:pic>
        <p:nvPicPr>
          <p:cNvPr id="24" name="Graphique 23" descr="Base de données">
            <a:extLst>
              <a:ext uri="{FF2B5EF4-FFF2-40B4-BE49-F238E27FC236}">
                <a16:creationId xmlns:a16="http://schemas.microsoft.com/office/drawing/2014/main" id="{DA097827-2270-4DF9-8B68-4A04E8E81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372" y="5063877"/>
            <a:ext cx="769177" cy="769177"/>
          </a:xfrm>
          <a:prstGeom prst="rect">
            <a:avLst/>
          </a:prstGeom>
        </p:spPr>
      </p:pic>
      <p:sp>
        <p:nvSpPr>
          <p:cNvPr id="2" name="ZoneTexte 23">
            <a:extLst>
              <a:ext uri="{FF2B5EF4-FFF2-40B4-BE49-F238E27FC236}">
                <a16:creationId xmlns:a16="http://schemas.microsoft.com/office/drawing/2014/main" id="{5C0F18DF-33C8-4CE4-8095-3E493412CEA4}"/>
              </a:ext>
            </a:extLst>
          </p:cNvPr>
          <p:cNvSpPr txBox="1"/>
          <p:nvPr/>
        </p:nvSpPr>
        <p:spPr>
          <a:xfrm>
            <a:off x="158896" y="111345"/>
            <a:ext cx="44321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>
                <a:solidFill>
                  <a:srgbClr val="B9A489"/>
                </a:solidFill>
                <a:latin typeface="+mj-lt"/>
              </a:rPr>
              <a:t>2. </a:t>
            </a:r>
            <a:r>
              <a:rPr lang="fr-FR" sz="3200" b="1" err="1">
                <a:solidFill>
                  <a:srgbClr val="B9A489"/>
                </a:solidFill>
                <a:latin typeface="+mj-lt"/>
              </a:rPr>
              <a:t>Datasets</a:t>
            </a:r>
            <a:endParaRPr lang="fr-FR" sz="3200" b="1">
              <a:solidFill>
                <a:srgbClr val="B9A489"/>
              </a:solidFill>
              <a:latin typeface="+mj-lt"/>
            </a:endParaRPr>
          </a:p>
        </p:txBody>
      </p:sp>
      <p:sp>
        <p:nvSpPr>
          <p:cNvPr id="10" name="ZoneTexte 22">
            <a:extLst>
              <a:ext uri="{FF2B5EF4-FFF2-40B4-BE49-F238E27FC236}">
                <a16:creationId xmlns:a16="http://schemas.microsoft.com/office/drawing/2014/main" id="{102C4544-F17F-44A6-88F5-B1C1C49A444C}"/>
              </a:ext>
            </a:extLst>
          </p:cNvPr>
          <p:cNvSpPr txBox="1"/>
          <p:nvPr/>
        </p:nvSpPr>
        <p:spPr>
          <a:xfrm rot="5400000">
            <a:off x="10511595" y="3126897"/>
            <a:ext cx="259079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</a:rPr>
              <a:t>Datasets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9380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0" grpId="0"/>
      <p:bldP spid="64" grpId="0"/>
      <p:bldP spid="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3EC1D0-885E-4C4B-A9FC-128EF714BEB5}"/>
              </a:ext>
            </a:extLst>
          </p:cNvPr>
          <p:cNvCxnSpPr/>
          <p:nvPr/>
        </p:nvCxnSpPr>
        <p:spPr>
          <a:xfrm flipH="1">
            <a:off x="5139126" y="1588040"/>
            <a:ext cx="1" cy="48218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4CABE6-12E4-4848-9708-B6C1BC2D701B}"/>
              </a:ext>
            </a:extLst>
          </p:cNvPr>
          <p:cNvSpPr/>
          <p:nvPr/>
        </p:nvSpPr>
        <p:spPr>
          <a:xfrm>
            <a:off x="400003" y="1141743"/>
            <a:ext cx="2775449" cy="48490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Correlations with 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ABC04-87AE-4BA2-970E-2ECFE9287213}"/>
              </a:ext>
            </a:extLst>
          </p:cNvPr>
          <p:cNvSpPr/>
          <p:nvPr/>
        </p:nvSpPr>
        <p:spPr>
          <a:xfrm>
            <a:off x="976897" y="1869297"/>
            <a:ext cx="2626684" cy="4502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dA</a:t>
            </a:r>
            <a:r>
              <a:rPr lang="en-US">
                <a:solidFill>
                  <a:schemeClr val="tx1"/>
                </a:solidFill>
              </a:rPr>
              <a:t> = 0.86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755C58-C9AE-4258-AA10-50DFE9FA65B4}"/>
              </a:ext>
            </a:extLst>
          </p:cNvPr>
          <p:cNvSpPr/>
          <p:nvPr/>
        </p:nvSpPr>
        <p:spPr>
          <a:xfrm>
            <a:off x="976896" y="2438051"/>
            <a:ext cx="2626684" cy="946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 = 0.65</a:t>
            </a:r>
          </a:p>
          <a:p>
            <a:pPr algn="ctr"/>
            <a:r>
              <a:rPr lang="en-US" err="1">
                <a:solidFill>
                  <a:schemeClr val="tx1"/>
                </a:solidFill>
              </a:rPr>
              <a:t>flowacc</a:t>
            </a:r>
            <a:r>
              <a:rPr lang="en-US">
                <a:solidFill>
                  <a:schemeClr val="tx1"/>
                </a:solidFill>
              </a:rPr>
              <a:t> = 0.62</a:t>
            </a:r>
          </a:p>
          <a:p>
            <a:pPr algn="ctr"/>
            <a:r>
              <a:rPr lang="en-US" err="1">
                <a:solidFill>
                  <a:schemeClr val="tx1"/>
                </a:solidFill>
              </a:rPr>
              <a:t>dH</a:t>
            </a:r>
            <a:r>
              <a:rPr lang="en-US">
                <a:solidFill>
                  <a:schemeClr val="tx1"/>
                </a:solidFill>
              </a:rPr>
              <a:t> = 0.32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1303F691-9CC8-43FB-A727-BD09D4312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530" y="1314318"/>
            <a:ext cx="4724663" cy="473620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471046-8DA5-4B11-81AA-4A7DBFD8E32F}"/>
              </a:ext>
            </a:extLst>
          </p:cNvPr>
          <p:cNvSpPr/>
          <p:nvPr/>
        </p:nvSpPr>
        <p:spPr>
          <a:xfrm>
            <a:off x="5806304" y="1141743"/>
            <a:ext cx="1801090" cy="48490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PCA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EFFBF3-A7F6-4F66-BDD9-9A076225FDDF}"/>
              </a:ext>
            </a:extLst>
          </p:cNvPr>
          <p:cNvSpPr/>
          <p:nvPr/>
        </p:nvSpPr>
        <p:spPr>
          <a:xfrm>
            <a:off x="11297585" y="-1250"/>
            <a:ext cx="899410" cy="68579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2F9D2-483E-4D4A-AB98-477193B394C7}"/>
              </a:ext>
            </a:extLst>
          </p:cNvPr>
          <p:cNvSpPr/>
          <p:nvPr/>
        </p:nvSpPr>
        <p:spPr>
          <a:xfrm>
            <a:off x="8946668" y="1344640"/>
            <a:ext cx="2064554" cy="750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Consistent with the correlations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2D1E72-63FE-4073-A771-C66D743BC3D8}"/>
              </a:ext>
            </a:extLst>
          </p:cNvPr>
          <p:cNvSpPr txBox="1"/>
          <p:nvPr/>
        </p:nvSpPr>
        <p:spPr>
          <a:xfrm>
            <a:off x="11466447" y="6408231"/>
            <a:ext cx="5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F724ED73-FCD0-41DE-91B6-527E0A58FC0D}"/>
              </a:ext>
            </a:extLst>
          </p:cNvPr>
          <p:cNvSpPr txBox="1">
            <a:spLocks/>
          </p:cNvSpPr>
          <p:nvPr/>
        </p:nvSpPr>
        <p:spPr>
          <a:xfrm>
            <a:off x="161887" y="-173613"/>
            <a:ext cx="9692640" cy="86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>
                <a:solidFill>
                  <a:schemeClr val="accent4"/>
                </a:solidFill>
              </a:rPr>
              <a:t>3.a. Variable </a:t>
            </a:r>
            <a:r>
              <a:rPr lang="fr-FR" sz="3200" b="1" err="1">
                <a:solidFill>
                  <a:schemeClr val="accent4"/>
                </a:solidFill>
              </a:rPr>
              <a:t>selection</a:t>
            </a:r>
            <a:endParaRPr lang="en-US" sz="3200" b="1">
              <a:solidFill>
                <a:schemeClr val="accent4"/>
              </a:solidFill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B24AF738-46FD-4F32-ADF9-ECC88F0E69EE}"/>
              </a:ext>
            </a:extLst>
          </p:cNvPr>
          <p:cNvSpPr txBox="1">
            <a:spLocks/>
          </p:cNvSpPr>
          <p:nvPr/>
        </p:nvSpPr>
        <p:spPr>
          <a:xfrm rot="5400000">
            <a:off x="9926603" y="3001642"/>
            <a:ext cx="4045073" cy="86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chemeClr val="bg1"/>
                </a:solidFill>
              </a:rPr>
              <a:t> Descriptive </a:t>
            </a:r>
            <a:r>
              <a:rPr lang="fr-FR" sz="3200" err="1">
                <a:solidFill>
                  <a:schemeClr val="bg1"/>
                </a:solidFill>
              </a:rPr>
              <a:t>analysis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9C8EDF-E48B-474F-9216-3A706765A38E}"/>
              </a:ext>
            </a:extLst>
          </p:cNvPr>
          <p:cNvSpPr txBox="1"/>
          <p:nvPr/>
        </p:nvSpPr>
        <p:spPr>
          <a:xfrm>
            <a:off x="6287098" y="6050526"/>
            <a:ext cx="41135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i="1"/>
              <a:t>Figure 2: Loading plot in the </a:t>
            </a:r>
            <a:r>
              <a:rPr lang="fr-FR" sz="1600" i="1" err="1"/>
              <a:t>span</a:t>
            </a:r>
            <a:r>
              <a:rPr lang="fr-FR" sz="1600" i="1"/>
              <a:t> </a:t>
            </a:r>
            <a:r>
              <a:rPr lang="fr-FR" sz="1600" i="1" err="1"/>
              <a:t>formed</a:t>
            </a:r>
            <a:r>
              <a:rPr lang="fr-FR" sz="1600" i="1"/>
              <a:t> by components 2 and 3, </a:t>
            </a:r>
            <a:r>
              <a:rPr lang="fr-FR" sz="1600" i="1" err="1"/>
              <a:t>HydroSwot</a:t>
            </a:r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C403E01-1A1A-4641-B688-B35BAA045C7B}"/>
              </a:ext>
            </a:extLst>
          </p:cNvPr>
          <p:cNvSpPr/>
          <p:nvPr/>
        </p:nvSpPr>
        <p:spPr>
          <a:xfrm rot="19080000">
            <a:off x="7997336" y="2721239"/>
            <a:ext cx="2186064" cy="699542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053E70F0-BCB1-4634-8911-104EF5FD3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8923"/>
              </p:ext>
            </p:extLst>
          </p:nvPr>
        </p:nvGraphicFramePr>
        <p:xfrm>
          <a:off x="161887" y="4713592"/>
          <a:ext cx="4458549" cy="14833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057560">
                  <a:extLst>
                    <a:ext uri="{9D8B030D-6E8A-4147-A177-3AD203B41FA5}">
                      <a16:colId xmlns:a16="http://schemas.microsoft.com/office/drawing/2014/main" val="4169677259"/>
                    </a:ext>
                  </a:extLst>
                </a:gridCol>
                <a:gridCol w="3400989">
                  <a:extLst>
                    <a:ext uri="{9D8B030D-6E8A-4147-A177-3AD203B41FA5}">
                      <a16:colId xmlns:a16="http://schemas.microsoft.com/office/drawing/2014/main" val="442637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5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fr-FR" sz="1600" b="1" err="1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Century Schoolbook"/>
                        </a:rPr>
                        <a:t>cross-sectional flow area above A0</a:t>
                      </a:r>
                      <a:endParaRPr lang="fr-FR" sz="1600" b="0" i="0" u="none" strike="noStrike" noProof="0">
                        <a:latin typeface="Century 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0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fr-FR" sz="1600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free surface top </a:t>
                      </a:r>
                      <a:r>
                        <a:rPr lang="fr-FR" sz="1600" err="1"/>
                        <a:t>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1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600" b="1" err="1"/>
                        <a:t>flowacc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flow accumulation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40387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B8F0A56-B4F9-4049-89FC-18E9A96BA578}"/>
              </a:ext>
            </a:extLst>
          </p:cNvPr>
          <p:cNvSpPr txBox="1"/>
          <p:nvPr/>
        </p:nvSpPr>
        <p:spPr>
          <a:xfrm>
            <a:off x="890950" y="6309701"/>
            <a:ext cx="3000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+ S, the free surface </a:t>
            </a:r>
            <a:r>
              <a:rPr lang="fr-FR" sz="1600" err="1"/>
              <a:t>slope</a:t>
            </a:r>
            <a:r>
              <a:rPr lang="fr-FR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50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0" grpId="0" animBg="1"/>
      <p:bldP spid="22" grpId="0" animBg="1"/>
      <p:bldP spid="23" grpId="0"/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1CA8EF-D895-4EB0-9153-85130C7EA9AB}"/>
              </a:ext>
            </a:extLst>
          </p:cNvPr>
          <p:cNvSpPr/>
          <p:nvPr/>
        </p:nvSpPr>
        <p:spPr>
          <a:xfrm>
            <a:off x="6933681" y="557729"/>
            <a:ext cx="2973049" cy="487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K-means classification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B459F-6B6A-498D-B46F-19CE67A18B6A}"/>
              </a:ext>
            </a:extLst>
          </p:cNvPr>
          <p:cNvSpPr/>
          <p:nvPr/>
        </p:nvSpPr>
        <p:spPr>
          <a:xfrm>
            <a:off x="1153534" y="1507644"/>
            <a:ext cx="2973049" cy="487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Handmade classification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DE6E29-492F-48C6-BCA2-D8C7AA54999B}"/>
              </a:ext>
            </a:extLst>
          </p:cNvPr>
          <p:cNvSpPr/>
          <p:nvPr/>
        </p:nvSpPr>
        <p:spPr>
          <a:xfrm>
            <a:off x="6933683" y="1194812"/>
            <a:ext cx="1336622" cy="487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Low 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2BD86-E427-4E10-840E-417218BADC24}"/>
              </a:ext>
            </a:extLst>
          </p:cNvPr>
          <p:cNvSpPr/>
          <p:nvPr/>
        </p:nvSpPr>
        <p:spPr>
          <a:xfrm>
            <a:off x="8570108" y="1194812"/>
            <a:ext cx="1336622" cy="487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High Q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0114A3-4C50-456A-B08C-1F4FAC4330E7}"/>
              </a:ext>
            </a:extLst>
          </p:cNvPr>
          <p:cNvSpPr/>
          <p:nvPr/>
        </p:nvSpPr>
        <p:spPr>
          <a:xfrm>
            <a:off x="1153534" y="2144726"/>
            <a:ext cx="1336622" cy="487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Low Q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6246D9-9FFD-422A-B5D7-B644ED8A62ED}"/>
              </a:ext>
            </a:extLst>
          </p:cNvPr>
          <p:cNvSpPr/>
          <p:nvPr/>
        </p:nvSpPr>
        <p:spPr>
          <a:xfrm>
            <a:off x="2789959" y="2144726"/>
            <a:ext cx="1336622" cy="487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High Q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90B69F-35A1-4B8F-9AC5-C4163F31D054}"/>
              </a:ext>
            </a:extLst>
          </p:cNvPr>
          <p:cNvSpPr/>
          <p:nvPr/>
        </p:nvSpPr>
        <p:spPr>
          <a:xfrm>
            <a:off x="6933682" y="1819401"/>
            <a:ext cx="1336622" cy="2011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rgbClr val="000000"/>
                </a:solidFill>
              </a:rPr>
              <a:t>HydroS</a:t>
            </a:r>
            <a:endParaRPr lang="en-US">
              <a:solidFill>
                <a:srgbClr val="000000"/>
              </a:solidFill>
            </a:endParaRPr>
          </a:p>
          <a:p>
            <a:pPr algn="ctr"/>
            <a:r>
              <a:rPr lang="en-US">
                <a:solidFill>
                  <a:srgbClr val="00B050"/>
                </a:solidFill>
              </a:rPr>
              <a:t>10 490</a:t>
            </a:r>
          </a:p>
          <a:p>
            <a:pPr algn="ctr"/>
            <a:endParaRPr lang="en-US">
              <a:solidFill>
                <a:srgbClr val="000000"/>
              </a:solidFill>
            </a:endParaRPr>
          </a:p>
          <a:p>
            <a:pPr algn="ctr"/>
            <a:r>
              <a:rPr lang="en-US">
                <a:solidFill>
                  <a:srgbClr val="000000"/>
                </a:solidFill>
              </a:rPr>
              <a:t>PEPSI</a:t>
            </a:r>
          </a:p>
          <a:p>
            <a:pPr algn="ctr"/>
            <a:r>
              <a:rPr lang="en-US">
                <a:solidFill>
                  <a:srgbClr val="00B050"/>
                </a:solidFill>
              </a:rPr>
              <a:t>47536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53BA38-FED4-4E1F-945B-AF5BA90E9897}"/>
              </a:ext>
            </a:extLst>
          </p:cNvPr>
          <p:cNvSpPr/>
          <p:nvPr/>
        </p:nvSpPr>
        <p:spPr>
          <a:xfrm>
            <a:off x="8570107" y="1819400"/>
            <a:ext cx="1336622" cy="2011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rgbClr val="000000"/>
                </a:solidFill>
              </a:rPr>
              <a:t>HydroS</a:t>
            </a:r>
            <a:endParaRPr lang="en-US">
              <a:solidFill>
                <a:srgbClr val="000000"/>
              </a:solidFill>
            </a:endParaRPr>
          </a:p>
          <a:p>
            <a:pPr algn="ctr"/>
            <a:r>
              <a:rPr lang="en-US">
                <a:solidFill>
                  <a:srgbClr val="C00000"/>
                </a:solidFill>
              </a:rPr>
              <a:t>1 140</a:t>
            </a:r>
          </a:p>
          <a:p>
            <a:pPr algn="ctr"/>
            <a:endParaRPr lang="en-US">
              <a:solidFill>
                <a:srgbClr val="000000"/>
              </a:solidFill>
            </a:endParaRPr>
          </a:p>
          <a:p>
            <a:pPr algn="ctr"/>
            <a:r>
              <a:rPr lang="en-US">
                <a:solidFill>
                  <a:srgbClr val="000000"/>
                </a:solidFill>
              </a:rPr>
              <a:t>PEPSI</a:t>
            </a:r>
          </a:p>
          <a:p>
            <a:pPr algn="ctr"/>
            <a:r>
              <a:rPr lang="en-US">
                <a:solidFill>
                  <a:srgbClr val="C00000"/>
                </a:solidFill>
              </a:rPr>
              <a:t>2 674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DC771-3400-4E26-B744-25D5D34A29B5}"/>
              </a:ext>
            </a:extLst>
          </p:cNvPr>
          <p:cNvSpPr/>
          <p:nvPr/>
        </p:nvSpPr>
        <p:spPr>
          <a:xfrm>
            <a:off x="1153533" y="2769314"/>
            <a:ext cx="1336622" cy="24373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rgbClr val="000000"/>
                </a:solidFill>
              </a:rPr>
              <a:t>HydroS</a:t>
            </a:r>
            <a:endParaRPr lang="en-US">
              <a:solidFill>
                <a:srgbClr val="000000"/>
              </a:solidFill>
            </a:endParaRPr>
          </a:p>
          <a:p>
            <a:pPr algn="ctr"/>
            <a:r>
              <a:rPr lang="en-US">
                <a:solidFill>
                  <a:srgbClr val="FF8C00"/>
                </a:solidFill>
              </a:rPr>
              <a:t>6 714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&lt;1000 m3/s</a:t>
            </a:r>
          </a:p>
          <a:p>
            <a:pPr algn="ctr"/>
            <a:endParaRPr lang="en-US">
              <a:solidFill>
                <a:srgbClr val="000000"/>
              </a:solidFill>
            </a:endParaRPr>
          </a:p>
          <a:p>
            <a:pPr algn="ctr"/>
            <a:r>
              <a:rPr lang="en-US">
                <a:solidFill>
                  <a:srgbClr val="000000"/>
                </a:solidFill>
              </a:rPr>
              <a:t>PEPSI</a:t>
            </a:r>
          </a:p>
          <a:p>
            <a:pPr algn="ctr"/>
            <a:r>
              <a:rPr lang="en-US">
                <a:solidFill>
                  <a:srgbClr val="00B050"/>
                </a:solidFill>
              </a:rPr>
              <a:t>47 548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&lt;3000 m3/s</a:t>
            </a:r>
          </a:p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2D64D5-BB0A-4D44-8F62-E089163EE7CE}"/>
              </a:ext>
            </a:extLst>
          </p:cNvPr>
          <p:cNvSpPr/>
          <p:nvPr/>
        </p:nvSpPr>
        <p:spPr>
          <a:xfrm>
            <a:off x="2789958" y="2769312"/>
            <a:ext cx="1336622" cy="2437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rgbClr val="000000"/>
                </a:solidFill>
              </a:rPr>
              <a:t>HydroS</a:t>
            </a:r>
            <a:endParaRPr lang="en-US">
              <a:solidFill>
                <a:srgbClr val="000000"/>
              </a:solidFill>
            </a:endParaRPr>
          </a:p>
          <a:p>
            <a:pPr algn="ctr"/>
            <a:r>
              <a:rPr lang="en-US">
                <a:solidFill>
                  <a:srgbClr val="FF8C00"/>
                </a:solidFill>
              </a:rPr>
              <a:t>5 129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&gt;1000 m3/s</a:t>
            </a:r>
          </a:p>
          <a:p>
            <a:pPr algn="ctr"/>
            <a:endParaRPr lang="en-US">
              <a:solidFill>
                <a:srgbClr val="000000"/>
              </a:solidFill>
            </a:endParaRPr>
          </a:p>
          <a:p>
            <a:pPr algn="ctr"/>
            <a:r>
              <a:rPr lang="en-US">
                <a:solidFill>
                  <a:srgbClr val="000000"/>
                </a:solidFill>
              </a:rPr>
              <a:t>PEPSI</a:t>
            </a:r>
          </a:p>
          <a:p>
            <a:pPr algn="ctr"/>
            <a:r>
              <a:rPr lang="en-US">
                <a:solidFill>
                  <a:srgbClr val="C00000"/>
                </a:solidFill>
              </a:rPr>
              <a:t>3 721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&gt;3000 m3/s</a:t>
            </a:r>
          </a:p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3674D9-0A3F-4590-BFEC-AEB81D309AC8}"/>
              </a:ext>
            </a:extLst>
          </p:cNvPr>
          <p:cNvSpPr/>
          <p:nvPr/>
        </p:nvSpPr>
        <p:spPr>
          <a:xfrm>
            <a:off x="11297585" y="-1250"/>
            <a:ext cx="899410" cy="68579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CDA2CC-21F5-43C8-989D-FD920CF05EB5}"/>
              </a:ext>
            </a:extLst>
          </p:cNvPr>
          <p:cNvSpPr txBox="1"/>
          <p:nvPr/>
        </p:nvSpPr>
        <p:spPr>
          <a:xfrm>
            <a:off x="11466447" y="6448871"/>
            <a:ext cx="5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A6D1797-4D79-4BF0-88FA-08CBC4D9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79" y="4138041"/>
            <a:ext cx="5039579" cy="201118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9C0CAE72-2AE4-4D89-804C-A0B5328E52AB}"/>
              </a:ext>
            </a:extLst>
          </p:cNvPr>
          <p:cNvSpPr txBox="1"/>
          <p:nvPr/>
        </p:nvSpPr>
        <p:spPr>
          <a:xfrm>
            <a:off x="5900571" y="6153586"/>
            <a:ext cx="456310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400" i="1"/>
              <a:t>Figure 3: </a:t>
            </a:r>
            <a:r>
              <a:rPr lang="fr-FR" sz="1600" i="1" err="1"/>
              <a:t>Boxplot</a:t>
            </a:r>
            <a:r>
              <a:rPr lang="fr-FR" sz="1400" i="1"/>
              <a:t> Q </a:t>
            </a:r>
            <a:r>
              <a:rPr lang="fr-FR" sz="1400" i="1" err="1"/>
              <a:t>according</a:t>
            </a:r>
            <a:r>
              <a:rPr lang="fr-FR" sz="1400" i="1"/>
              <a:t> to the k-</a:t>
            </a:r>
            <a:r>
              <a:rPr lang="fr-FR" sz="1400" i="1" err="1"/>
              <a:t>means</a:t>
            </a:r>
            <a:r>
              <a:rPr lang="fr-FR" sz="1400" i="1"/>
              <a:t> class</a:t>
            </a:r>
          </a:p>
        </p:txBody>
      </p:sp>
      <p:sp>
        <p:nvSpPr>
          <p:cNvPr id="3" name="ZoneTexte 23">
            <a:extLst>
              <a:ext uri="{FF2B5EF4-FFF2-40B4-BE49-F238E27FC236}">
                <a16:creationId xmlns:a16="http://schemas.microsoft.com/office/drawing/2014/main" id="{A7A234F8-EC6F-4326-BFCB-ABB9710C8F51}"/>
              </a:ext>
            </a:extLst>
          </p:cNvPr>
          <p:cNvSpPr txBox="1"/>
          <p:nvPr/>
        </p:nvSpPr>
        <p:spPr>
          <a:xfrm>
            <a:off x="158896" y="111345"/>
            <a:ext cx="540589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>
                <a:solidFill>
                  <a:schemeClr val="accent4"/>
                </a:solidFill>
                <a:latin typeface="+mj-lt"/>
              </a:rPr>
              <a:t>3.b. River classification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6C57AA6-9A4E-4172-9C05-A5F457CAABB3}"/>
              </a:ext>
            </a:extLst>
          </p:cNvPr>
          <p:cNvSpPr txBox="1">
            <a:spLocks/>
          </p:cNvSpPr>
          <p:nvPr/>
        </p:nvSpPr>
        <p:spPr>
          <a:xfrm rot="5400000">
            <a:off x="9926603" y="3001642"/>
            <a:ext cx="4045073" cy="86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>
                <a:solidFill>
                  <a:schemeClr val="bg1"/>
                </a:solidFill>
              </a:rPr>
              <a:t> Descriptive analysis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6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085131D-3AF2-47D4-B3D0-98FA8B9E8F57}"/>
              </a:ext>
            </a:extLst>
          </p:cNvPr>
          <p:cNvSpPr/>
          <p:nvPr/>
        </p:nvSpPr>
        <p:spPr>
          <a:xfrm>
            <a:off x="11297585" y="-1250"/>
            <a:ext cx="899410" cy="6857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ED1EF9-1938-4805-B92D-930D2F52F4D4}"/>
              </a:ext>
            </a:extLst>
          </p:cNvPr>
          <p:cNvSpPr txBox="1"/>
          <p:nvPr/>
        </p:nvSpPr>
        <p:spPr>
          <a:xfrm>
            <a:off x="6722342" y="1883799"/>
            <a:ext cx="407792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fr-FR" err="1"/>
              <a:t>Hidden</a:t>
            </a:r>
            <a:r>
              <a:rPr lang="fr-FR"/>
              <a:t> </a:t>
            </a:r>
            <a:r>
              <a:rPr lang="fr-FR" err="1"/>
              <a:t>layers</a:t>
            </a:r>
            <a:r>
              <a:rPr lang="fr-FR"/>
              <a:t>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fr-FR" err="1"/>
              <a:t>Neurons</a:t>
            </a:r>
            <a:endParaRPr lang="fr-FR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fr-FR" err="1"/>
              <a:t>Loss</a:t>
            </a:r>
            <a:r>
              <a:rPr lang="fr-FR"/>
              <a:t> </a:t>
            </a:r>
            <a:r>
              <a:rPr lang="fr-FR" err="1"/>
              <a:t>function</a:t>
            </a:r>
            <a:r>
              <a:rPr lang="fr-FR"/>
              <a:t>: MSE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fr-FR" err="1"/>
              <a:t>Metrics</a:t>
            </a:r>
            <a:r>
              <a:rPr lang="fr-FR"/>
              <a:t>: MAE – MSE - </a:t>
            </a:r>
            <a:r>
              <a:rPr lang="fr-FR" err="1"/>
              <a:t>nRMSE</a:t>
            </a:r>
            <a:endParaRPr lang="fr-FR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fr-FR" err="1"/>
              <a:t>Optimizer</a:t>
            </a:r>
            <a:r>
              <a:rPr lang="fr-FR"/>
              <a:t>: Adam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fr-FR"/>
              <a:t>Batch size: 25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fr-FR" err="1"/>
              <a:t>Epochs</a:t>
            </a:r>
            <a:r>
              <a:rPr lang="fr-FR"/>
              <a:t>: 100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CF8BDFE-AA04-40AC-A8E9-CE93D59B7F25}"/>
              </a:ext>
            </a:extLst>
          </p:cNvPr>
          <p:cNvGrpSpPr/>
          <p:nvPr/>
        </p:nvGrpSpPr>
        <p:grpSpPr>
          <a:xfrm>
            <a:off x="87224" y="4790595"/>
            <a:ext cx="2617875" cy="1794355"/>
            <a:chOff x="87225" y="4371495"/>
            <a:chExt cx="2617875" cy="1794355"/>
          </a:xfrm>
        </p:grpSpPr>
        <p:sp>
          <p:nvSpPr>
            <p:cNvPr id="13" name="Rectangle: Rounded Corners 2">
              <a:extLst>
                <a:ext uri="{FF2B5EF4-FFF2-40B4-BE49-F238E27FC236}">
                  <a16:creationId xmlns:a16="http://schemas.microsoft.com/office/drawing/2014/main" id="{910B4F88-ECDF-4FDD-BA82-19DCA4B84617}"/>
                </a:ext>
              </a:extLst>
            </p:cNvPr>
            <p:cNvSpPr/>
            <p:nvPr/>
          </p:nvSpPr>
          <p:spPr>
            <a:xfrm>
              <a:off x="450012" y="4371495"/>
              <a:ext cx="1892300" cy="407555"/>
            </a:xfrm>
            <a:prstGeom prst="roundRect">
              <a:avLst/>
            </a:prstGeom>
            <a:solidFill>
              <a:srgbClr val="736D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/>
                <a:t>Parameters</a:t>
              </a:r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9B62E10-5801-4E0D-8956-C58FC83815A3}"/>
                    </a:ext>
                  </a:extLst>
                </p:cNvPr>
                <p:cNvSpPr/>
                <p:nvPr/>
              </p:nvSpPr>
              <p:spPr>
                <a:xfrm>
                  <a:off x="87225" y="4734239"/>
                  <a:ext cx="2617875" cy="1431611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>
                      <a:solidFill>
                        <a:schemeClr val="tx1"/>
                      </a:solidFill>
                    </a:rPr>
                    <a:t>Weights: W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>
                      <a:solidFill>
                        <a:schemeClr val="tx1"/>
                      </a:solidFill>
                    </a:rPr>
                    <a:t>Bias: b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>
                      <a:solidFill>
                        <a:schemeClr val="tx1"/>
                      </a:solidFill>
                    </a:rPr>
                    <a:t>Activation function: </a:t>
                  </a:r>
                  <a14:m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9B62E10-5801-4E0D-8956-C58FC8381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5" y="4734239"/>
                  <a:ext cx="2617875" cy="1431611"/>
                </a:xfrm>
                <a:prstGeom prst="rect">
                  <a:avLst/>
                </a:prstGeom>
                <a:blipFill>
                  <a:blip r:embed="rId4"/>
                  <a:stretch>
                    <a:fillRect l="-693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2EEE827-CBE0-4F43-B6E4-50599D81AA3C}"/>
              </a:ext>
            </a:extLst>
          </p:cNvPr>
          <p:cNvGrpSpPr/>
          <p:nvPr/>
        </p:nvGrpSpPr>
        <p:grpSpPr>
          <a:xfrm>
            <a:off x="2914148" y="4781859"/>
            <a:ext cx="3808194" cy="1803091"/>
            <a:chOff x="2891056" y="4362759"/>
            <a:chExt cx="3808194" cy="1803091"/>
          </a:xfrm>
        </p:grpSpPr>
        <p:sp>
          <p:nvSpPr>
            <p:cNvPr id="14" name="Rectangle: Rounded Corners 2">
              <a:extLst>
                <a:ext uri="{FF2B5EF4-FFF2-40B4-BE49-F238E27FC236}">
                  <a16:creationId xmlns:a16="http://schemas.microsoft.com/office/drawing/2014/main" id="{3748FBD1-0234-4337-9B76-80D88D77ABCC}"/>
                </a:ext>
              </a:extLst>
            </p:cNvPr>
            <p:cNvSpPr/>
            <p:nvPr/>
          </p:nvSpPr>
          <p:spPr>
            <a:xfrm>
              <a:off x="3849003" y="4362759"/>
              <a:ext cx="1892300" cy="407555"/>
            </a:xfrm>
            <a:prstGeom prst="roundRect">
              <a:avLst/>
            </a:prstGeom>
            <a:solidFill>
              <a:srgbClr val="736D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/>
                <a:t>Computation</a:t>
              </a:r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6F16CD6-33BA-4DB5-9FF9-E16832CECE4F}"/>
                    </a:ext>
                  </a:extLst>
                </p:cNvPr>
                <p:cNvSpPr/>
                <p:nvPr/>
              </p:nvSpPr>
              <p:spPr>
                <a:xfrm>
                  <a:off x="2891056" y="4734239"/>
                  <a:ext cx="3808194" cy="1431611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fr-FR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&gt;+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a14:m>
                  <a:endParaRPr lang="fr-FR" sz="1600" b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>
                      <a:solidFill>
                        <a:schemeClr val="tx1"/>
                      </a:solidFill>
                    </a:rPr>
                    <a:t>Predicted values 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𝑒𝑠𝑡</m:t>
                          </m:r>
                        </m:sup>
                      </m:sSup>
                    </m:oMath>
                  </a14:m>
                  <a:endParaRPr lang="en-US" sz="160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>
                      <a:solidFill>
                        <a:schemeClr val="tx1"/>
                      </a:solidFill>
                    </a:rPr>
                    <a:t>Minimization of loss function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>
                      <a:solidFill>
                        <a:schemeClr val="tx1"/>
                      </a:solidFill>
                    </a:rPr>
                    <a:t>Backpropagation Algorithm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>
                      <a:solidFill>
                        <a:schemeClr val="tx1"/>
                      </a:solidFill>
                    </a:rPr>
                    <a:t>Update of the parameters  </a:t>
                  </a: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6F16CD6-33BA-4DB5-9FF9-E16832CECE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056" y="4734239"/>
                  <a:ext cx="3808194" cy="1431611"/>
                </a:xfrm>
                <a:prstGeom prst="rect">
                  <a:avLst/>
                </a:prstGeom>
                <a:blipFill>
                  <a:blip r:embed="rId5"/>
                  <a:stretch>
                    <a:fillRect l="-478" b="-1681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9BCFA4E1-3C70-4EA8-816E-D129388AD2B8}"/>
              </a:ext>
            </a:extLst>
          </p:cNvPr>
          <p:cNvSpPr/>
          <p:nvPr/>
        </p:nvSpPr>
        <p:spPr>
          <a:xfrm>
            <a:off x="1718649" y="821050"/>
            <a:ext cx="2647639" cy="584775"/>
          </a:xfrm>
          <a:prstGeom prst="roundRect">
            <a:avLst/>
          </a:prstGeom>
          <a:solidFill>
            <a:srgbClr val="736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Theory</a:t>
            </a:r>
            <a:endParaRPr lang="en-US"/>
          </a:p>
        </p:txBody>
      </p:sp>
      <p:sp>
        <p:nvSpPr>
          <p:cNvPr id="22" name="Rectangle: Rounded Corners 2">
            <a:extLst>
              <a:ext uri="{FF2B5EF4-FFF2-40B4-BE49-F238E27FC236}">
                <a16:creationId xmlns:a16="http://schemas.microsoft.com/office/drawing/2014/main" id="{8A0377FA-31BF-479C-A66D-B031DB9AAF20}"/>
              </a:ext>
            </a:extLst>
          </p:cNvPr>
          <p:cNvSpPr/>
          <p:nvPr/>
        </p:nvSpPr>
        <p:spPr>
          <a:xfrm>
            <a:off x="6993485" y="821050"/>
            <a:ext cx="2647639" cy="584775"/>
          </a:xfrm>
          <a:prstGeom prst="roundRect">
            <a:avLst/>
          </a:prstGeom>
          <a:solidFill>
            <a:srgbClr val="736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Setup</a:t>
            </a:r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B9C3EB6-915B-4A7C-A80E-03BFEB81573D}"/>
              </a:ext>
            </a:extLst>
          </p:cNvPr>
          <p:cNvSpPr txBox="1"/>
          <p:nvPr/>
        </p:nvSpPr>
        <p:spPr>
          <a:xfrm>
            <a:off x="11466447" y="6448871"/>
            <a:ext cx="5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14238B-E55C-47AA-B002-7298F817DAFE}"/>
              </a:ext>
            </a:extLst>
          </p:cNvPr>
          <p:cNvSpPr txBox="1"/>
          <p:nvPr/>
        </p:nvSpPr>
        <p:spPr>
          <a:xfrm>
            <a:off x="158896" y="111345"/>
            <a:ext cx="715529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>
                <a:solidFill>
                  <a:srgbClr val="736D5D"/>
                </a:solidFill>
                <a:latin typeface="+mj-lt"/>
              </a:rPr>
              <a:t>4.a. ANN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043F696-C8C4-4686-AEAE-A0BF68A0415E}"/>
              </a:ext>
            </a:extLst>
          </p:cNvPr>
          <p:cNvGrpSpPr/>
          <p:nvPr/>
        </p:nvGrpSpPr>
        <p:grpSpPr>
          <a:xfrm>
            <a:off x="418614" y="1465109"/>
            <a:ext cx="6643727" cy="2866989"/>
            <a:chOff x="418614" y="1465109"/>
            <a:chExt cx="6643727" cy="2866989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1DBEB270-DA04-4943-A1C0-6A08608DF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14" y="1465109"/>
              <a:ext cx="4944884" cy="2600793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1E6F5C8-06EA-435C-AEC5-80211644C31F}"/>
                </a:ext>
              </a:extLst>
            </p:cNvPr>
            <p:cNvSpPr txBox="1"/>
            <p:nvPr/>
          </p:nvSpPr>
          <p:spPr>
            <a:xfrm>
              <a:off x="1288548" y="4024321"/>
              <a:ext cx="5773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/>
                <a:t>Figure 4: Architecture of a neural network  </a:t>
              </a:r>
              <a:r>
                <a:rPr lang="fr-FR" sz="1400"/>
                <a:t>[2]</a:t>
              </a:r>
            </a:p>
          </p:txBody>
        </p:sp>
      </p:grpSp>
      <p:sp>
        <p:nvSpPr>
          <p:cNvPr id="6" name="Titre 1">
            <a:extLst>
              <a:ext uri="{FF2B5EF4-FFF2-40B4-BE49-F238E27FC236}">
                <a16:creationId xmlns:a16="http://schemas.microsoft.com/office/drawing/2014/main" id="{ED618903-AE6F-4045-BC94-ACA09EF6C16D}"/>
              </a:ext>
            </a:extLst>
          </p:cNvPr>
          <p:cNvSpPr txBox="1">
            <a:spLocks/>
          </p:cNvSpPr>
          <p:nvPr/>
        </p:nvSpPr>
        <p:spPr>
          <a:xfrm rot="5400000">
            <a:off x="9926603" y="3001642"/>
            <a:ext cx="4045073" cy="86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>
                <a:solidFill>
                  <a:schemeClr val="bg1"/>
                </a:solidFill>
              </a:rPr>
              <a:t>Neural networks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1FA12CA-3E61-4CC0-9D61-04F25C93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745" y="1889860"/>
            <a:ext cx="4317167" cy="40651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EC478-23A6-4778-95C2-3C877335C9FB}"/>
              </a:ext>
            </a:extLst>
          </p:cNvPr>
          <p:cNvSpPr txBox="1"/>
          <p:nvPr/>
        </p:nvSpPr>
        <p:spPr>
          <a:xfrm>
            <a:off x="6030146" y="6036040"/>
            <a:ext cx="5242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Figure 6: Predictions against real values of the ANN</a:t>
            </a:r>
          </a:p>
          <a:p>
            <a:pPr algn="ctr"/>
            <a:r>
              <a:rPr lang="en-US" sz="1600" i="1"/>
              <a:t>PEPSI, K-means Low Q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577A2-36E4-4798-81F1-8579E642D06F}"/>
              </a:ext>
            </a:extLst>
          </p:cNvPr>
          <p:cNvSpPr/>
          <p:nvPr/>
        </p:nvSpPr>
        <p:spPr>
          <a:xfrm>
            <a:off x="11297585" y="-1250"/>
            <a:ext cx="899410" cy="6857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374A7A-5252-4437-8039-15C18F990575}"/>
              </a:ext>
            </a:extLst>
          </p:cNvPr>
          <p:cNvSpPr txBox="1"/>
          <p:nvPr/>
        </p:nvSpPr>
        <p:spPr>
          <a:xfrm>
            <a:off x="11466447" y="6448871"/>
            <a:ext cx="5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C9EDAFF-3D55-461B-AAB1-2C5EF02A6C8C}"/>
              </a:ext>
            </a:extLst>
          </p:cNvPr>
          <p:cNvSpPr txBox="1"/>
          <p:nvPr/>
        </p:nvSpPr>
        <p:spPr>
          <a:xfrm>
            <a:off x="158896" y="111345"/>
            <a:ext cx="905622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>
                <a:solidFill>
                  <a:srgbClr val="736D5D"/>
                </a:solidFill>
                <a:latin typeface="+mj-lt"/>
              </a:rPr>
              <a:t>4.a. ANN </a:t>
            </a:r>
            <a:r>
              <a:rPr lang="fr-FR" sz="3200" b="1" err="1">
                <a:solidFill>
                  <a:srgbClr val="736D5D"/>
                </a:solidFill>
                <a:latin typeface="+mj-lt"/>
              </a:rPr>
              <a:t>results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346C17-19E3-4FC6-AF1B-EB84907F60CF}"/>
              </a:ext>
            </a:extLst>
          </p:cNvPr>
          <p:cNvSpPr/>
          <p:nvPr/>
        </p:nvSpPr>
        <p:spPr>
          <a:xfrm>
            <a:off x="6481215" y="1140969"/>
            <a:ext cx="1836295" cy="48718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Testing</a:t>
            </a:r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33B0781-7889-41FE-8DBF-A103B02A278F}"/>
              </a:ext>
            </a:extLst>
          </p:cNvPr>
          <p:cNvSpPr txBox="1">
            <a:spLocks/>
          </p:cNvSpPr>
          <p:nvPr/>
        </p:nvSpPr>
        <p:spPr>
          <a:xfrm rot="5400000">
            <a:off x="9926603" y="3001642"/>
            <a:ext cx="4045073" cy="86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>
                <a:solidFill>
                  <a:schemeClr val="bg1"/>
                </a:solidFill>
              </a:rPr>
              <a:t>Neural networks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D1052831-7A18-4DAC-8A04-F44C15D212D2}"/>
              </a:ext>
            </a:extLst>
          </p:cNvPr>
          <p:cNvSpPr/>
          <p:nvPr/>
        </p:nvSpPr>
        <p:spPr>
          <a:xfrm>
            <a:off x="412494" y="1141743"/>
            <a:ext cx="1838565" cy="484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Training</a:t>
            </a:r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A6BE6-A108-428B-8D1B-BF80FD0D9F64}"/>
              </a:ext>
            </a:extLst>
          </p:cNvPr>
          <p:cNvSpPr txBox="1"/>
          <p:nvPr/>
        </p:nvSpPr>
        <p:spPr>
          <a:xfrm>
            <a:off x="826957" y="6036040"/>
            <a:ext cx="40798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Figure 5: Goodness of fit of the ANN</a:t>
            </a:r>
          </a:p>
          <a:p>
            <a:pPr algn="ctr"/>
            <a:r>
              <a:rPr lang="en-US" sz="1600" i="1"/>
              <a:t>PEPSI, K-means Low Q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7C0682-15FE-4B79-BE80-10B3A7777745}"/>
              </a:ext>
            </a:extLst>
          </p:cNvPr>
          <p:cNvSpPr/>
          <p:nvPr/>
        </p:nvSpPr>
        <p:spPr>
          <a:xfrm>
            <a:off x="8646865" y="4917295"/>
            <a:ext cx="1839702" cy="4752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nRMSE</a:t>
            </a:r>
            <a:r>
              <a:rPr lang="en-US">
                <a:solidFill>
                  <a:schemeClr val="tx1"/>
                </a:solidFill>
              </a:rPr>
              <a:t> = 0.25</a:t>
            </a:r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Image 15">
            <a:extLst>
              <a:ext uri="{FF2B5EF4-FFF2-40B4-BE49-F238E27FC236}">
                <a16:creationId xmlns:a16="http://schemas.microsoft.com/office/drawing/2014/main" id="{1CABA178-023D-4B2C-95F4-4DA3EA008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" y="2427504"/>
            <a:ext cx="6028542" cy="2814958"/>
          </a:xfrm>
          <a:prstGeom prst="rect">
            <a:avLst/>
          </a:prstGeom>
        </p:spPr>
      </p:pic>
      <p:cxnSp>
        <p:nvCxnSpPr>
          <p:cNvPr id="15" name="Straight Arrow Connector 3">
            <a:extLst>
              <a:ext uri="{FF2B5EF4-FFF2-40B4-BE49-F238E27FC236}">
                <a16:creationId xmlns:a16="http://schemas.microsoft.com/office/drawing/2014/main" id="{AAD232CD-C252-429E-B6F4-F961697739DF}"/>
              </a:ext>
            </a:extLst>
          </p:cNvPr>
          <p:cNvCxnSpPr/>
          <p:nvPr/>
        </p:nvCxnSpPr>
        <p:spPr>
          <a:xfrm flipH="1">
            <a:off x="5838667" y="851024"/>
            <a:ext cx="1" cy="48218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èche : double flèche verticale 3">
            <a:extLst>
              <a:ext uri="{FF2B5EF4-FFF2-40B4-BE49-F238E27FC236}">
                <a16:creationId xmlns:a16="http://schemas.microsoft.com/office/drawing/2014/main" id="{34920A25-DB71-4A94-9BB5-B5E2CAF03566}"/>
              </a:ext>
            </a:extLst>
          </p:cNvPr>
          <p:cNvSpPr/>
          <p:nvPr/>
        </p:nvSpPr>
        <p:spPr>
          <a:xfrm>
            <a:off x="5329029" y="3932694"/>
            <a:ext cx="149902" cy="487181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2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 animBg="1"/>
      <p:bldP spid="10" grpId="0" animBg="1"/>
      <p:bldP spid="25" grpId="0"/>
      <p:bldP spid="14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41CAA2A6-F236-4B79-9436-56C13944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9" y="1366707"/>
            <a:ext cx="6153463" cy="4111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56498-BE3F-4A1E-807A-738101241B80}"/>
              </a:ext>
            </a:extLst>
          </p:cNvPr>
          <p:cNvSpPr txBox="1"/>
          <p:nvPr/>
        </p:nvSpPr>
        <p:spPr>
          <a:xfrm>
            <a:off x="340012" y="5875532"/>
            <a:ext cx="65508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Figure 7: Boxplots of the </a:t>
            </a:r>
            <a:r>
              <a:rPr lang="en-US" sz="1600" i="1" err="1"/>
              <a:t>nRMSE</a:t>
            </a:r>
            <a:r>
              <a:rPr lang="en-US" sz="1600" i="1"/>
              <a:t> for all </a:t>
            </a:r>
            <a:r>
              <a:rPr lang="en-US" sz="1600" i="1" err="1"/>
              <a:t>HydroSwot</a:t>
            </a:r>
            <a:r>
              <a:rPr lang="en-US" sz="1600" i="1"/>
              <a:t> classes</a:t>
            </a:r>
            <a:endParaRPr lang="en-US" sz="16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F7C42E-DE07-432E-8A37-F15A236F3DF2}"/>
              </a:ext>
            </a:extLst>
          </p:cNvPr>
          <p:cNvSpPr/>
          <p:nvPr/>
        </p:nvSpPr>
        <p:spPr>
          <a:xfrm>
            <a:off x="7418101" y="1553199"/>
            <a:ext cx="3335310" cy="91190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Quality of class predictions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62456F-6688-4D87-A670-C5FE22079ECF}"/>
              </a:ext>
            </a:extLst>
          </p:cNvPr>
          <p:cNvSpPr/>
          <p:nvPr/>
        </p:nvSpPr>
        <p:spPr>
          <a:xfrm>
            <a:off x="7418099" y="4213950"/>
            <a:ext cx="3335310" cy="91190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Low Q classes give much more robust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B11A5-04C4-4108-959B-3FF9F76CC0B7}"/>
              </a:ext>
            </a:extLst>
          </p:cNvPr>
          <p:cNvSpPr/>
          <p:nvPr/>
        </p:nvSpPr>
        <p:spPr>
          <a:xfrm>
            <a:off x="7225258" y="2671996"/>
            <a:ext cx="1848784" cy="1036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B050"/>
                </a:solidFill>
              </a:rPr>
              <a:t>Good for classes done on observations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447A2D-6A8C-417D-8798-48B142257315}"/>
              </a:ext>
            </a:extLst>
          </p:cNvPr>
          <p:cNvSpPr/>
          <p:nvPr/>
        </p:nvSpPr>
        <p:spPr>
          <a:xfrm>
            <a:off x="9148995" y="2671995"/>
            <a:ext cx="1848784" cy="1036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C00000"/>
                </a:solidFill>
              </a:rPr>
              <a:t>Unsatisfactory for full rivers classes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23C68-16A1-481C-9384-FF616A7242D3}"/>
              </a:ext>
            </a:extLst>
          </p:cNvPr>
          <p:cNvSpPr/>
          <p:nvPr/>
        </p:nvSpPr>
        <p:spPr>
          <a:xfrm>
            <a:off x="11297585" y="-1250"/>
            <a:ext cx="899410" cy="6857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2D6270-9536-45D2-8853-6761787ED12A}"/>
              </a:ext>
            </a:extLst>
          </p:cNvPr>
          <p:cNvSpPr txBox="1"/>
          <p:nvPr/>
        </p:nvSpPr>
        <p:spPr>
          <a:xfrm>
            <a:off x="11466447" y="6448871"/>
            <a:ext cx="5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CC85B6-EB95-4569-87DE-724096786CB2}"/>
              </a:ext>
            </a:extLst>
          </p:cNvPr>
          <p:cNvSpPr txBox="1"/>
          <p:nvPr/>
        </p:nvSpPr>
        <p:spPr>
          <a:xfrm>
            <a:off x="158896" y="111345"/>
            <a:ext cx="852790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>
                <a:solidFill>
                  <a:srgbClr val="736D5D"/>
                </a:solidFill>
                <a:latin typeface="+mj-lt"/>
              </a:rPr>
              <a:t>4.a. ANN </a:t>
            </a:r>
            <a:r>
              <a:rPr lang="fr-FR" sz="3200" b="1" err="1">
                <a:solidFill>
                  <a:srgbClr val="736D5D"/>
                </a:solidFill>
                <a:latin typeface="+mj-lt"/>
              </a:rPr>
              <a:t>results</a:t>
            </a:r>
            <a:endParaRPr lang="fr-FR" sz="3200" b="1">
              <a:solidFill>
                <a:srgbClr val="736D5D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CABCAC1-F0DC-44CD-9F00-4DE75BC3DE5F}"/>
              </a:ext>
            </a:extLst>
          </p:cNvPr>
          <p:cNvSpPr txBox="1">
            <a:spLocks/>
          </p:cNvSpPr>
          <p:nvPr/>
        </p:nvSpPr>
        <p:spPr>
          <a:xfrm rot="5400000">
            <a:off x="9926603" y="3001642"/>
            <a:ext cx="4045073" cy="86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>
                <a:solidFill>
                  <a:schemeClr val="bg1"/>
                </a:solidFill>
              </a:rPr>
              <a:t>Neural networks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CCB435-75B6-4975-B063-9A69DF2FE4EA}"/>
              </a:ext>
            </a:extLst>
          </p:cNvPr>
          <p:cNvSpPr/>
          <p:nvPr/>
        </p:nvSpPr>
        <p:spPr>
          <a:xfrm rot="16200000">
            <a:off x="-489211" y="1540707"/>
            <a:ext cx="1873769" cy="362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err="1">
                <a:solidFill>
                  <a:srgbClr val="000000"/>
                </a:solidFill>
              </a:rPr>
              <a:t>nRMSE</a:t>
            </a:r>
            <a:endParaRPr lang="fr-FR" i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D1714-0150-4E78-AD36-B9573E0723BB}"/>
              </a:ext>
            </a:extLst>
          </p:cNvPr>
          <p:cNvSpPr/>
          <p:nvPr/>
        </p:nvSpPr>
        <p:spPr>
          <a:xfrm>
            <a:off x="4924308" y="1532017"/>
            <a:ext cx="1602358" cy="4752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 iterations</a:t>
            </a:r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70C77C2-A97F-44B2-85D6-C9A8CE74B5F2}"/>
              </a:ext>
            </a:extLst>
          </p:cNvPr>
          <p:cNvSpPr/>
          <p:nvPr/>
        </p:nvSpPr>
        <p:spPr>
          <a:xfrm rot="720000">
            <a:off x="723572" y="4672323"/>
            <a:ext cx="1998686" cy="54964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8DE958-5893-4CD1-BE2C-7FC526383969}"/>
              </a:ext>
            </a:extLst>
          </p:cNvPr>
          <p:cNvSpPr/>
          <p:nvPr/>
        </p:nvSpPr>
        <p:spPr>
          <a:xfrm rot="-120000">
            <a:off x="4633506" y="4647339"/>
            <a:ext cx="1998686" cy="54964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3A2D67B-8A34-436D-91DF-DB99962D06C8}"/>
              </a:ext>
            </a:extLst>
          </p:cNvPr>
          <p:cNvSpPr/>
          <p:nvPr/>
        </p:nvSpPr>
        <p:spPr>
          <a:xfrm rot="16680000">
            <a:off x="2620815" y="3021291"/>
            <a:ext cx="2261015" cy="221105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6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3" grpId="0" animBg="1"/>
      <p:bldP spid="2" grpId="0"/>
      <p:bldP spid="6" grpId="0" animBg="1"/>
      <p:bldP spid="10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Vue">
  <a:themeElements>
    <a:clrScheme name="Personnalisé 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A8A8AB"/>
      </a:accent1>
      <a:accent2>
        <a:srgbClr val="6F6F74"/>
      </a:accent2>
      <a:accent3>
        <a:srgbClr val="B9A489"/>
      </a:accent3>
      <a:accent4>
        <a:srgbClr val="9B7362"/>
      </a:accent4>
      <a:accent5>
        <a:srgbClr val="736D5D"/>
      </a:accent5>
      <a:accent6>
        <a:srgbClr val="65533B"/>
      </a:accent6>
      <a:hlink>
        <a:srgbClr val="B3B3B7"/>
      </a:hlink>
      <a:folHlink>
        <a:srgbClr val="D7C6C0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Application>Microsoft Office PowerPoint</Application>
  <PresentationFormat>Grand écran</PresentationFormat>
  <Slides>14</Slides>
  <Notes>14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Vue</vt:lpstr>
      <vt:lpstr>Estimating river discharge by learning processes in spatial hydrology  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river discharge by learning processes in spatial hydrology</dc:title>
  <dc:creator>Elisa Escanez</dc:creator>
  <cp:revision>2</cp:revision>
  <dcterms:created xsi:type="dcterms:W3CDTF">2021-05-03T14:22:18Z</dcterms:created>
  <dcterms:modified xsi:type="dcterms:W3CDTF">2021-05-26T07:24:43Z</dcterms:modified>
</cp:coreProperties>
</file>