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F9460-2184-4CBB-8806-BD0F78033BFF}" v="878" dt="2021-09-06T12:22:50.367"/>
    <p1510:client id="{5824C72E-4E3D-2F1A-24BF-3C3335196453}" v="15" dt="2021-09-09T09:39:4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rén Sakari" userId="S::sakari.castren@careeria.fi::794b6d7d-9283-494a-aa0d-bc6f1072ab11" providerId="AD" clId="Web-{0A6F9460-2184-4CBB-8806-BD0F78033BFF}"/>
    <pc:docChg chg="addSld delSld modSld sldOrd">
      <pc:chgData name="Castrén Sakari" userId="S::sakari.castren@careeria.fi::794b6d7d-9283-494a-aa0d-bc6f1072ab11" providerId="AD" clId="Web-{0A6F9460-2184-4CBB-8806-BD0F78033BFF}" dt="2021-09-06T12:22:50.367" v="751" actId="20577"/>
      <pc:docMkLst>
        <pc:docMk/>
      </pc:docMkLst>
      <pc:sldChg chg="addSp delSp modSp mod setBg addAnim">
        <pc:chgData name="Castrén Sakari" userId="S::sakari.castren@careeria.fi::794b6d7d-9283-494a-aa0d-bc6f1072ab11" providerId="AD" clId="Web-{0A6F9460-2184-4CBB-8806-BD0F78033BFF}" dt="2021-09-06T10:09:29.686" v="32"/>
        <pc:sldMkLst>
          <pc:docMk/>
          <pc:sldMk cId="782385677" sldId="256"/>
        </pc:sldMkLst>
        <pc:spChg chg="mo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8" creationId="{C7D023E4-8DE1-436E-9847-ED6A4B4B04FD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10" creationId="{63C1F321-BB96-4700-B3CE-1A6156067F44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28" creationId="{0E30439A-8A5B-46EC-8283-9B6B031D40D0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0" creationId="{5CEAD642-85CF-4750-8432-7C80C901F001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2" creationId="{FA33EEAE-15D5-4119-8C1E-89D943F911EF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4" creationId="{730D8B3B-9B80-4025-B934-26DC7D7CD231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6" creationId="{B5A1B09C-1565-46F8-B70F-621C5EB48A09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38" creationId="{8C516CC8-80AC-446C-A56E-9F54B7210402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29.686" v="32"/>
          <ac:spMkLst>
            <pc:docMk/>
            <pc:sldMk cId="782385677" sldId="256"/>
            <ac:spMk id="40" creationId="{53947E58-F088-49F1-A3D1-DEA690192E84}"/>
          </ac:spMkLst>
        </pc:spChg>
        <pc:grpChg chg="add del">
          <ac:chgData name="Castrén Sakari" userId="S::sakari.castren@careeria.fi::794b6d7d-9283-494a-aa0d-bc6f1072ab11" providerId="AD" clId="Web-{0A6F9460-2184-4CBB-8806-BD0F78033BFF}" dt="2021-09-06T10:09:29.686" v="32"/>
          <ac:grpSpMkLst>
            <pc:docMk/>
            <pc:sldMk cId="782385677" sldId="256"/>
            <ac:grpSpMk id="12" creationId="{3FA1AD64-F15F-417D-956C-B2C211FC905E}"/>
          </ac:grpSpMkLst>
        </pc:grpChg>
        <pc:grpChg chg="add del">
          <ac:chgData name="Castrén Sakari" userId="S::sakari.castren@careeria.fi::794b6d7d-9283-494a-aa0d-bc6f1072ab11" providerId="AD" clId="Web-{0A6F9460-2184-4CBB-8806-BD0F78033BFF}" dt="2021-09-06T10:09:29.686" v="32"/>
          <ac:grpSpMkLst>
            <pc:docMk/>
            <pc:sldMk cId="782385677" sldId="256"/>
            <ac:grpSpMk id="16" creationId="{43F5E015-E085-4624-B431-B42414448684}"/>
          </ac:grpSpMkLst>
        </pc:grpChg>
      </pc:sldChg>
      <pc:sldChg chg="addSp delSp modSp new mod setBg">
        <pc:chgData name="Castrén Sakari" userId="S::sakari.castren@careeria.fi::794b6d7d-9283-494a-aa0d-bc6f1072ab11" providerId="AD" clId="Web-{0A6F9460-2184-4CBB-8806-BD0F78033BFF}" dt="2021-09-06T11:17:53.077" v="165" actId="20577"/>
        <pc:sldMkLst>
          <pc:docMk/>
          <pc:sldMk cId="59851905" sldId="257"/>
        </pc:sldMkLst>
        <pc:spChg chg="mod">
          <ac:chgData name="Castrén Sakari" userId="S::sakari.castren@careeria.fi::794b6d7d-9283-494a-aa0d-bc6f1072ab11" providerId="AD" clId="Web-{0A6F9460-2184-4CBB-8806-BD0F78033BFF}" dt="2021-09-06T10:14:36.348" v="47" actId="20577"/>
          <ac:spMkLst>
            <pc:docMk/>
            <pc:sldMk cId="59851905" sldId="257"/>
            <ac:spMk id="2" creationId="{F768DA93-51B2-4BF4-9896-8AC3A67C858B}"/>
          </ac:spMkLst>
        </pc:spChg>
        <pc:spChg chg="add del mod">
          <ac:chgData name="Castrén Sakari" userId="S::sakari.castren@careeria.fi::794b6d7d-9283-494a-aa0d-bc6f1072ab11" providerId="AD" clId="Web-{0A6F9460-2184-4CBB-8806-BD0F78033BFF}" dt="2021-09-06T11:17:53.077" v="165" actId="20577"/>
          <ac:spMkLst>
            <pc:docMk/>
            <pc:sldMk cId="59851905" sldId="257"/>
            <ac:spMk id="3" creationId="{038B8CBC-0042-4054-B6F7-705124CE2F89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8" creationId="{1B15ED52-F352-441B-82BF-E0EA34836D08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10" creationId="{3B2E3793-BFE6-45A2-9B7B-E18844431C99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12" creationId="{BC4C4868-CB8F-4AF9-9CDB-8108F2C19B67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14" creationId="{375E0459-6403-40CD-989D-56A4407CA12E}"/>
          </ac:spMkLst>
        </pc:spChg>
        <pc:spChg chg="add del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16" creationId="{53E5B1A8-3AC9-4BD1-9BBC-78CA94F2D1BA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21" creationId="{979E27D9-03C7-44E2-9FF8-15D0C8506AF7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23" creationId="{EEBF1590-3B36-48EE-A89D-3B6F3CB256AB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09:58.389" v="36"/>
          <ac:spMkLst>
            <pc:docMk/>
            <pc:sldMk cId="59851905" sldId="257"/>
            <ac:spMk id="25" creationId="{AC8F6C8C-AB5A-4548-942D-E3FD40ACBC49}"/>
          </ac:spMkLst>
        </pc:spChg>
        <pc:graphicFrameChg chg="add del mod ord modGraphic">
          <ac:chgData name="Castrén Sakari" userId="S::sakari.castren@careeria.fi::794b6d7d-9283-494a-aa0d-bc6f1072ab11" providerId="AD" clId="Web-{0A6F9460-2184-4CBB-8806-BD0F78033BFF}" dt="2021-09-06T10:09:51.858" v="35"/>
          <ac:graphicFrameMkLst>
            <pc:docMk/>
            <pc:sldMk cId="59851905" sldId="257"/>
            <ac:graphicFrameMk id="4" creationId="{4D28A184-A13F-4A06-9B59-D0C64709F5C1}"/>
          </ac:graphicFrameMkLst>
        </pc:graphicFrameChg>
      </pc:sldChg>
      <pc:sldChg chg="new del">
        <pc:chgData name="Castrén Sakari" userId="S::sakari.castren@careeria.fi::794b6d7d-9283-494a-aa0d-bc6f1072ab11" providerId="AD" clId="Web-{0A6F9460-2184-4CBB-8806-BD0F78033BFF}" dt="2021-09-06T10:15:45.396" v="49"/>
        <pc:sldMkLst>
          <pc:docMk/>
          <pc:sldMk cId="841885132" sldId="258"/>
        </pc:sldMkLst>
      </pc:sldChg>
      <pc:sldChg chg="addSp delSp modSp new mod setBg">
        <pc:chgData name="Castrén Sakari" userId="S::sakari.castren@careeria.fi::794b6d7d-9283-494a-aa0d-bc6f1072ab11" providerId="AD" clId="Web-{0A6F9460-2184-4CBB-8806-BD0F78033BFF}" dt="2021-09-06T10:20:32.495" v="86" actId="20577"/>
        <pc:sldMkLst>
          <pc:docMk/>
          <pc:sldMk cId="2415772674" sldId="258"/>
        </pc:sldMkLst>
        <pc:spChg chg="mod">
          <ac:chgData name="Castrén Sakari" userId="S::sakari.castren@careeria.fi::794b6d7d-9283-494a-aa0d-bc6f1072ab11" providerId="AD" clId="Web-{0A6F9460-2184-4CBB-8806-BD0F78033BFF}" dt="2021-09-06T10:20:32.495" v="86" actId="20577"/>
          <ac:spMkLst>
            <pc:docMk/>
            <pc:sldMk cId="2415772674" sldId="258"/>
            <ac:spMk id="2" creationId="{36AAEF44-50CF-43B8-98FF-AFC5C5241BB1}"/>
          </ac:spMkLst>
        </pc:spChg>
        <pc:spChg chg="del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3" creationId="{DF8C44C3-CAE0-41F6-A44A-D2F016B274AB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8" creationId="{577D6B2E-37A3-429E-A37C-F30ED6487282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10" creationId="{5CEAD642-85CF-4750-8432-7C80C901F001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12" creationId="{FA33EEAE-15D5-4119-8C1E-89D943F911EF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14" creationId="{730D8B3B-9B80-4025-B934-26DC7D7CD231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16" creationId="{1064D5D5-227B-4F66-9AEA-46F570E793BD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18" creationId="{646B67A4-D328-4747-A82B-65E84FA46368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20" creationId="{B5A1B09C-1565-46F8-B70F-621C5EB48A09}"/>
          </ac:spMkLst>
        </pc:spChg>
        <pc:spChg chg="add">
          <ac:chgData name="Castrén Sakari" userId="S::sakari.castren@careeria.fi::794b6d7d-9283-494a-aa0d-bc6f1072ab11" providerId="AD" clId="Web-{0A6F9460-2184-4CBB-8806-BD0F78033BFF}" dt="2021-09-06T10:16:32.538" v="51"/>
          <ac:spMkLst>
            <pc:docMk/>
            <pc:sldMk cId="2415772674" sldId="258"/>
            <ac:spMk id="22" creationId="{8C516CC8-80AC-446C-A56E-9F54B7210402}"/>
          </ac:spMkLst>
        </pc:spChg>
      </pc:sldChg>
      <pc:sldChg chg="modSp add ord replId">
        <pc:chgData name="Castrén Sakari" userId="S::sakari.castren@careeria.fi::794b6d7d-9283-494a-aa0d-bc6f1072ab11" providerId="AD" clId="Web-{0A6F9460-2184-4CBB-8806-BD0F78033BFF}" dt="2021-09-06T11:18:21.952" v="168" actId="20577"/>
        <pc:sldMkLst>
          <pc:docMk/>
          <pc:sldMk cId="618171018" sldId="259"/>
        </pc:sldMkLst>
        <pc:spChg chg="mod">
          <ac:chgData name="Castrén Sakari" userId="S::sakari.castren@careeria.fi::794b6d7d-9283-494a-aa0d-bc6f1072ab11" providerId="AD" clId="Web-{0A6F9460-2184-4CBB-8806-BD0F78033BFF}" dt="2021-09-06T10:21:21.918" v="91" actId="20577"/>
          <ac:spMkLst>
            <pc:docMk/>
            <pc:sldMk cId="618171018" sldId="259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1:18:21.952" v="168" actId="20577"/>
          <ac:spMkLst>
            <pc:docMk/>
            <pc:sldMk cId="618171018" sldId="259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14:08.542" v="140" actId="20577"/>
        <pc:sldMkLst>
          <pc:docMk/>
          <pc:sldMk cId="955306270" sldId="260"/>
        </pc:sldMkLst>
        <pc:spChg chg="mod">
          <ac:chgData name="Castrén Sakari" userId="S::sakari.castren@careeria.fi::794b6d7d-9283-494a-aa0d-bc6f1072ab11" providerId="AD" clId="Web-{0A6F9460-2184-4CBB-8806-BD0F78033BFF}" dt="2021-09-06T10:25:45.095" v="137" actId="20577"/>
          <ac:spMkLst>
            <pc:docMk/>
            <pc:sldMk cId="955306270" sldId="260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1:14:08.542" v="140" actId="20577"/>
          <ac:spMkLst>
            <pc:docMk/>
            <pc:sldMk cId="955306270" sldId="260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21:25.831" v="202" actId="20577"/>
        <pc:sldMkLst>
          <pc:docMk/>
          <pc:sldMk cId="1358282936" sldId="261"/>
        </pc:sldMkLst>
        <pc:spChg chg="mod">
          <ac:chgData name="Castrén Sakari" userId="S::sakari.castren@careeria.fi::794b6d7d-9283-494a-aa0d-bc6f1072ab11" providerId="AD" clId="Web-{0A6F9460-2184-4CBB-8806-BD0F78033BFF}" dt="2021-09-06T11:15:45.246" v="145" actId="20577"/>
          <ac:spMkLst>
            <pc:docMk/>
            <pc:sldMk cId="1358282936" sldId="261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1:21:25.831" v="202" actId="20577"/>
          <ac:spMkLst>
            <pc:docMk/>
            <pc:sldMk cId="1358282936" sldId="261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31:03.419" v="281" actId="20577"/>
        <pc:sldMkLst>
          <pc:docMk/>
          <pc:sldMk cId="82141658" sldId="262"/>
        </pc:sldMkLst>
        <pc:spChg chg="mod">
          <ac:chgData name="Castrén Sakari" userId="S::sakari.castren@careeria.fi::794b6d7d-9283-494a-aa0d-bc6f1072ab11" providerId="AD" clId="Web-{0A6F9460-2184-4CBB-8806-BD0F78033BFF}" dt="2021-09-06T11:31:03.419" v="281" actId="20577"/>
          <ac:spMkLst>
            <pc:docMk/>
            <pc:sldMk cId="82141658" sldId="262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30:38.763" v="280" actId="20577"/>
        <pc:sldMkLst>
          <pc:docMk/>
          <pc:sldMk cId="3831636087" sldId="263"/>
        </pc:sldMkLst>
        <pc:spChg chg="mod">
          <ac:chgData name="Castrén Sakari" userId="S::sakari.castren@careeria.fi::794b6d7d-9283-494a-aa0d-bc6f1072ab11" providerId="AD" clId="Web-{0A6F9460-2184-4CBB-8806-BD0F78033BFF}" dt="2021-09-06T11:30:38.763" v="280" actId="20577"/>
          <ac:spMkLst>
            <pc:docMk/>
            <pc:sldMk cId="3831636087" sldId="263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36:19.738" v="308" actId="20577"/>
        <pc:sldMkLst>
          <pc:docMk/>
          <pc:sldMk cId="2184570004" sldId="264"/>
        </pc:sldMkLst>
        <pc:spChg chg="mod">
          <ac:chgData name="Castrén Sakari" userId="S::sakari.castren@careeria.fi::794b6d7d-9283-494a-aa0d-bc6f1072ab11" providerId="AD" clId="Web-{0A6F9460-2184-4CBB-8806-BD0F78033BFF}" dt="2021-09-06T11:36:19.738" v="308" actId="20577"/>
          <ac:spMkLst>
            <pc:docMk/>
            <pc:sldMk cId="2184570004" sldId="264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46:55.577" v="362" actId="20577"/>
        <pc:sldMkLst>
          <pc:docMk/>
          <pc:sldMk cId="2296609496" sldId="265"/>
        </pc:sldMkLst>
        <pc:spChg chg="mod">
          <ac:chgData name="Castrén Sakari" userId="S::sakari.castren@careeria.fi::794b6d7d-9283-494a-aa0d-bc6f1072ab11" providerId="AD" clId="Web-{0A6F9460-2184-4CBB-8806-BD0F78033BFF}" dt="2021-09-06T11:37:49.646" v="312" actId="20577"/>
          <ac:spMkLst>
            <pc:docMk/>
            <pc:sldMk cId="2296609496" sldId="265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1:46:55.577" v="362" actId="20577"/>
          <ac:spMkLst>
            <pc:docMk/>
            <pc:sldMk cId="2296609496" sldId="265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38:53.819" v="330" actId="20577"/>
        <pc:sldMkLst>
          <pc:docMk/>
          <pc:sldMk cId="3670219595" sldId="266"/>
        </pc:sldMkLst>
        <pc:spChg chg="mod">
          <ac:chgData name="Castrén Sakari" userId="S::sakari.castren@careeria.fi::794b6d7d-9283-494a-aa0d-bc6f1072ab11" providerId="AD" clId="Web-{0A6F9460-2184-4CBB-8806-BD0F78033BFF}" dt="2021-09-06T11:38:09.552" v="322" actId="20577"/>
          <ac:spMkLst>
            <pc:docMk/>
            <pc:sldMk cId="3670219595" sldId="266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1:38:53.819" v="330" actId="20577"/>
          <ac:spMkLst>
            <pc:docMk/>
            <pc:sldMk cId="3670219595" sldId="266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1:52:08.974" v="391" actId="20577"/>
        <pc:sldMkLst>
          <pc:docMk/>
          <pc:sldMk cId="3081428111" sldId="267"/>
        </pc:sldMkLst>
        <pc:spChg chg="mod">
          <ac:chgData name="Castrén Sakari" userId="S::sakari.castren@careeria.fi::794b6d7d-9283-494a-aa0d-bc6f1072ab11" providerId="AD" clId="Web-{0A6F9460-2184-4CBB-8806-BD0F78033BFF}" dt="2021-09-06T11:52:08.974" v="391" actId="20577"/>
          <ac:spMkLst>
            <pc:docMk/>
            <pc:sldMk cId="3081428111" sldId="267"/>
            <ac:spMk id="3" creationId="{038B8CBC-0042-4054-B6F7-705124CE2F89}"/>
          </ac:spMkLst>
        </pc:spChg>
      </pc:sldChg>
      <pc:sldChg chg="modSp add replId">
        <pc:chgData name="Castrén Sakari" userId="S::sakari.castren@careeria.fi::794b6d7d-9283-494a-aa0d-bc6f1072ab11" providerId="AD" clId="Web-{0A6F9460-2184-4CBB-8806-BD0F78033BFF}" dt="2021-09-06T12:22:50.367" v="751" actId="20577"/>
        <pc:sldMkLst>
          <pc:docMk/>
          <pc:sldMk cId="2484152779" sldId="268"/>
        </pc:sldMkLst>
        <pc:spChg chg="mod">
          <ac:chgData name="Castrén Sakari" userId="S::sakari.castren@careeria.fi::794b6d7d-9283-494a-aa0d-bc6f1072ab11" providerId="AD" clId="Web-{0A6F9460-2184-4CBB-8806-BD0F78033BFF}" dt="2021-09-06T11:52:36.443" v="400" actId="20577"/>
          <ac:spMkLst>
            <pc:docMk/>
            <pc:sldMk cId="2484152779" sldId="268"/>
            <ac:spMk id="2" creationId="{F768DA93-51B2-4BF4-9896-8AC3A67C858B}"/>
          </ac:spMkLst>
        </pc:spChg>
        <pc:spChg chg="mod">
          <ac:chgData name="Castrén Sakari" userId="S::sakari.castren@careeria.fi::794b6d7d-9283-494a-aa0d-bc6f1072ab11" providerId="AD" clId="Web-{0A6F9460-2184-4CBB-8806-BD0F78033BFF}" dt="2021-09-06T12:22:50.367" v="751" actId="20577"/>
          <ac:spMkLst>
            <pc:docMk/>
            <pc:sldMk cId="2484152779" sldId="268"/>
            <ac:spMk id="3" creationId="{038B8CBC-0042-4054-B6F7-705124CE2F89}"/>
          </ac:spMkLst>
        </pc:spChg>
      </pc:sldChg>
    </pc:docChg>
  </pc:docChgLst>
  <pc:docChgLst>
    <pc:chgData name="Castrén Sakari" userId="S::sakari.castren@careeria.fi::794b6d7d-9283-494a-aa0d-bc6f1072ab11" providerId="AD" clId="Web-{5824C72E-4E3D-2F1A-24BF-3C3335196453}"/>
    <pc:docChg chg="modSld">
      <pc:chgData name="Castrén Sakari" userId="S::sakari.castren@careeria.fi::794b6d7d-9283-494a-aa0d-bc6f1072ab11" providerId="AD" clId="Web-{5824C72E-4E3D-2F1A-24BF-3C3335196453}" dt="2021-09-09T09:39:44.731" v="8" actId="20577"/>
      <pc:docMkLst>
        <pc:docMk/>
      </pc:docMkLst>
      <pc:sldChg chg="modSp">
        <pc:chgData name="Castrén Sakari" userId="S::sakari.castren@careeria.fi::794b6d7d-9283-494a-aa0d-bc6f1072ab11" providerId="AD" clId="Web-{5824C72E-4E3D-2F1A-24BF-3C3335196453}" dt="2021-09-09T09:39:44.731" v="8" actId="20577"/>
        <pc:sldMkLst>
          <pc:docMk/>
          <pc:sldMk cId="782385677" sldId="256"/>
        </pc:sldMkLst>
        <pc:spChg chg="mod">
          <ac:chgData name="Castrén Sakari" userId="S::sakari.castren@careeria.fi::794b6d7d-9283-494a-aa0d-bc6f1072ab11" providerId="AD" clId="Web-{5824C72E-4E3D-2F1A-24BF-3C3335196453}" dt="2021-09-09T09:39:44.731" v="8" actId="20577"/>
          <ac:spMkLst>
            <pc:docMk/>
            <pc:sldMk cId="782385677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9.9.2021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ppa.jyu.fi/avoimet/hum/menetelmapolkuja/menetelmapolku/tutkimusstrategiat/pitkittaistutkimus" TargetMode="External"/><Relationship Id="rId2" Type="http://schemas.openxmlformats.org/officeDocument/2006/relationships/hyperlink" Target="https://koppa.jyu.fi/avoimet/hum/menetelmapolkuja/menetelmapolku/tutkimusstrategiat/monimenetelmaisy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i-FI" sz="4400">
                <a:solidFill>
                  <a:srgbClr val="FFFFFF"/>
                </a:solidFill>
                <a:ea typeface="+mj-lt"/>
                <a:cs typeface="+mj-lt"/>
              </a:rPr>
              <a:t>Väitöskirja: "Mä olen saanut mahdollisuudet oppia", opintoihin kiinnittyminen ammatillisessa koulutuksessa</a:t>
            </a:r>
            <a:endParaRPr lang="fi-FI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fi-FI" dirty="0">
                <a:solidFill>
                  <a:srgbClr val="FFFFFF"/>
                </a:solidFill>
                <a:ea typeface="+mn-lt"/>
                <a:cs typeface="+mn-lt"/>
              </a:rPr>
              <a:t>Väittelijä on Satu Niittylahti ja väitöstilaisuus on pidetty Tampereella 7.8.2021.</a:t>
            </a:r>
          </a:p>
          <a:p>
            <a:pPr algn="r"/>
            <a:r>
              <a:rPr lang="fi-FI" dirty="0">
                <a:solidFill>
                  <a:schemeClr val="bg1"/>
                </a:solidFill>
                <a:cs typeface="Calibri"/>
              </a:rPr>
              <a:t>(</a:t>
            </a:r>
            <a:r>
              <a:rPr lang="fi-FI" sz="1600" dirty="0">
                <a:solidFill>
                  <a:schemeClr val="bg1"/>
                </a:solidFill>
                <a:ea typeface="+mn-lt"/>
                <a:cs typeface="+mn-lt"/>
              </a:rPr>
              <a:t>https://trepo.tuni.fi/bitstream/handle/10024/132995/978-952-03-2014-0.pdf?sequence=2&amp;isAllowed=y)</a:t>
            </a:r>
            <a:endParaRPr lang="fi-FI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cs typeface="Calibri Light"/>
              </a:rPr>
              <a:t>Pohdinta</a:t>
            </a:r>
            <a:endParaRPr lang="fi-FI" sz="4000" dirty="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sz="1400">
                <a:ea typeface="+mn-lt"/>
                <a:cs typeface="+mn-lt"/>
              </a:rPr>
              <a:t>Opintoihin kiinnittyminen henkilökohtaisena polkuna</a:t>
            </a:r>
          </a:p>
          <a:p>
            <a:pPr lvl="1"/>
            <a:r>
              <a:rPr lang="fi-FI" sz="1400">
                <a:ea typeface="+mn-lt"/>
                <a:cs typeface="+mn-lt"/>
              </a:rPr>
              <a:t>Opintoihin kiinnittymisen prosessi näyttäytyi monitahoisena ja henkilökohtaisesti muovautuvana ilmiönä.</a:t>
            </a:r>
          </a:p>
          <a:p>
            <a:r>
              <a:rPr lang="fi-FI" sz="1400">
                <a:ea typeface="+mn-lt"/>
                <a:cs typeface="+mn-lt"/>
              </a:rPr>
              <a:t>Opintoihin kiinnittyminen näyttäytyi pääsääntöisesti hitaasti kehittyvänä ilmiönä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Opintoihin kiinnittyminen ja ammatillinen kasvu pääsivät käyntiin vasta toisena opiskeluvuotena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Opiskelijat kertoivat hakevansa aktiivisesti vahvistusta alavalintaansa ja alalle sopivuuteensa opintojensa alkukuukausien aikana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Opintoihin kiinnittyminen rakentuu opiskeluyhteisössä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Opiskelijat voivat kokea saman opetustilanteen hyvin eri tavalla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Opettajan ammattitaito ja mahdollisuus tehdä pedagogisia ratkaisuja tilanteen ja opiskelijoiden mukaan korostuvat opintoihin kiinnittymistä tukevina tekijöinä</a:t>
            </a:r>
          </a:p>
          <a:p>
            <a:r>
              <a:rPr lang="fi-FI" sz="1400">
                <a:ea typeface="+mn-lt"/>
                <a:cs typeface="+mn-lt"/>
              </a:rPr>
              <a:t>Alavalinnastaan varmemmat opiskelijat olivat tulosten mukaan opintojen alussa aktiivisempia ja kokivat opettajasuhteet vastavuoroisempina</a:t>
            </a:r>
            <a:endParaRPr lang="fi-FI" sz="1400" dirty="0">
              <a:cs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cs typeface="Calibri Light"/>
              </a:rPr>
              <a:t>Pohdinta</a:t>
            </a:r>
            <a:endParaRPr lang="fi-FI" sz="4000" dirty="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sz="1400">
                <a:ea typeface="+mn-lt"/>
                <a:cs typeface="+mn-lt"/>
              </a:rPr>
              <a:t>Ensimmäisen vuoden epävarmuus tulisi huomioida myös opetusjärjestelyissä</a:t>
            </a:r>
            <a:endParaRPr lang="fi-FI" sz="1400" dirty="0">
              <a:ea typeface="+mn-lt"/>
              <a:cs typeface="+mn-lt"/>
            </a:endParaRPr>
          </a:p>
          <a:p>
            <a:pPr lvl="1"/>
            <a:r>
              <a:rPr lang="fi-FI" sz="1400">
                <a:ea typeface="+mn-lt"/>
                <a:cs typeface="+mn-lt"/>
              </a:rPr>
              <a:t>Nuorelle tulisi antaa aikaa, tilaa ja mahdollisuuksia tarttua alaan ja opintoihin</a:t>
            </a:r>
            <a:endParaRPr lang="fi-FI" sz="1400" dirty="0">
              <a:ea typeface="+mn-lt"/>
              <a:cs typeface="+mn-lt"/>
            </a:endParaRPr>
          </a:p>
          <a:p>
            <a:pPr lvl="1"/>
            <a:r>
              <a:rPr lang="fi-FI" sz="1400">
                <a:ea typeface="+mn-lt"/>
                <a:cs typeface="+mn-lt"/>
              </a:rPr>
              <a:t>Kun ammatillisessa koulutuksessa aloittavan opiskelijan kanssa laaditaan henkilökohtainen osaamisen kehittämissuunnitelma, jossa sovitaan opintojen sisältö, aikataulut ja opiskelutavat, voisi tähän ohjauskeskusteluun ottaa mukaan myös pohdinnat alasta ja sen tarjoamista mahdollisuuksista</a:t>
            </a:r>
            <a:endParaRPr lang="fi-FI" sz="1400" dirty="0">
              <a:ea typeface="+mn-lt"/>
              <a:cs typeface="+mn-lt"/>
            </a:endParaRPr>
          </a:p>
          <a:p>
            <a:pPr lvl="1"/>
            <a:r>
              <a:rPr lang="fi-FI" sz="1400">
                <a:ea typeface="+mn-lt"/>
                <a:cs typeface="+mn-lt"/>
              </a:rPr>
              <a:t>Tämän tutkimuksen tulosten mukaan kiireen tuntu vähentää opiskelijan aktiivista roolia oppimistilanteissa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>
                <a:ea typeface="+mn-lt"/>
                <a:cs typeface="+mn-lt"/>
              </a:rPr>
              <a:t>Vaade kouluttautua nopeasti työelämän taitajaksi on siis monin tavoin ristiriidassa epävarmojen nuorten opintoihin kiinnittymisen ja ammatillisen kasvun kanssa</a:t>
            </a:r>
            <a:endParaRPr lang="fi-FI" sz="1400" dirty="0">
              <a:ea typeface="+mn-lt"/>
              <a:cs typeface="+mn-lt"/>
            </a:endParaRPr>
          </a:p>
          <a:p>
            <a:r>
              <a:rPr lang="fi-FI" sz="1400" b="1">
                <a:ea typeface="+mn-lt"/>
                <a:cs typeface="+mn-lt"/>
              </a:rPr>
              <a:t>Tässä tutkimuksessa esiin noussut ensimmäisen opiskeluvuoden epävarmuus yllätti tutkijan moninaisuudellaan ja laajuudellaan</a:t>
            </a:r>
          </a:p>
          <a:p>
            <a:endParaRPr lang="fi-FI" sz="1400" dirty="0"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cs typeface="Calibri Light"/>
              </a:rPr>
              <a:t>Jatkotutkimusehdotukset</a:t>
            </a:r>
            <a:endParaRPr lang="fi-FI" sz="4000" dirty="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sz="1400">
                <a:ea typeface="+mn-lt"/>
                <a:cs typeface="+mn-lt"/>
              </a:rPr>
              <a:t>Kokonaisuutena tutkimus on korostanut nuorisotutkimuksen ja kasvatustieteellisen tutkimuksen syvemmän yhteistyön tarvetta</a:t>
            </a:r>
            <a:endParaRPr lang="fi-FI" sz="1400" dirty="0">
              <a:ea typeface="+mn-lt"/>
              <a:cs typeface="+mn-lt"/>
            </a:endParaRPr>
          </a:p>
          <a:p>
            <a:pPr lvl="1"/>
            <a:r>
              <a:rPr lang="fi-FI" sz="1400">
                <a:ea typeface="+mn-lt"/>
                <a:cs typeface="+mn-lt"/>
              </a:rPr>
              <a:t>Voidaanko esimerkiksi nuorisotutkimuksen ja kasvatustieteen tutkimuksen yhteistyönä kehittää tutkimusmenetelmiä, jotka tuovat </a:t>
            </a:r>
            <a:r>
              <a:rPr lang="fi-FI" sz="1400" dirty="0">
                <a:ea typeface="+mn-lt"/>
                <a:cs typeface="+mn-lt"/>
              </a:rPr>
              <a:t>nuorten omia näkemyksiä ja kokemuksia monipuolisemmin esille?</a:t>
            </a:r>
            <a:endParaRPr lang="fi-FI" sz="140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cs typeface="Calibri Light"/>
              </a:rPr>
              <a:t>Omat pohdinnat</a:t>
            </a:r>
            <a:endParaRPr lang="fi-FI" sz="4000" dirty="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sz="1400">
                <a:cs typeface="Calibri"/>
              </a:rPr>
              <a:t>Olen toiminut pääsääntöisesti aikuiskouluttajana</a:t>
            </a:r>
            <a:endParaRPr lang="fi-FI" sz="1400" dirty="0">
              <a:cs typeface="Calibri"/>
            </a:endParaRPr>
          </a:p>
          <a:p>
            <a:r>
              <a:rPr lang="fi-FI" sz="1400">
                <a:cs typeface="Calibri"/>
              </a:rPr>
              <a:t>Reformin myötä yhdistyttiin nuorisoammattioppilaitoksen kanssa</a:t>
            </a:r>
            <a:endParaRPr lang="fi-FI" sz="1400" dirty="0">
              <a:cs typeface="Calibri"/>
            </a:endParaRPr>
          </a:p>
          <a:p>
            <a:pPr lvl="1"/>
            <a:r>
              <a:rPr lang="fi-FI" sz="1400">
                <a:cs typeface="Calibri"/>
              </a:rPr>
              <a:t>Nuorille olen pitänyt tieto- ja viestintätekniikkaa</a:t>
            </a:r>
            <a:endParaRPr lang="fi-FI" sz="1400" dirty="0">
              <a:cs typeface="Calibri"/>
            </a:endParaRPr>
          </a:p>
          <a:p>
            <a:pPr lvl="1"/>
            <a:r>
              <a:rPr lang="fi-FI" sz="1400">
                <a:cs typeface="Calibri"/>
              </a:rPr>
              <a:t>Osa nuorista ei ehdi suorittaa kaikkia opintoja kolmessa vuodessa ja he ovat aikuisryhmässä mukana</a:t>
            </a:r>
            <a:endParaRPr lang="fi-FI" sz="1400" dirty="0">
              <a:cs typeface="Calibri"/>
            </a:endParaRPr>
          </a:p>
          <a:p>
            <a:pPr lvl="2"/>
            <a:r>
              <a:rPr lang="fi-FI" sz="1400">
                <a:cs typeface="Calibri"/>
              </a:rPr>
              <a:t>Osa näistä nuorista sopeutuu aikuisryhmään ja osa ei</a:t>
            </a:r>
            <a:endParaRPr lang="fi-FI" sz="1400" dirty="0">
              <a:cs typeface="Calibri"/>
            </a:endParaRPr>
          </a:p>
          <a:p>
            <a:r>
              <a:rPr lang="fi-FI" sz="1400">
                <a:cs typeface="Calibri"/>
              </a:rPr>
              <a:t>Vaikka onkin mahdollisuus keskustella moniammatillisesti työpaikalla nuorten opiskeluun liittyvää ja ohjata nuoria tieto- ja viestintätekniikassa, on mielenkiintoista lukea tutkittua ja koeteltua tietoa</a:t>
            </a:r>
          </a:p>
          <a:p>
            <a:r>
              <a:rPr lang="fi-FI" sz="1400">
                <a:cs typeface="Calibri"/>
              </a:rPr>
              <a:t>Mielestäni väitöskirja </a:t>
            </a:r>
            <a:r>
              <a:rPr lang="fi-FI" sz="1400">
                <a:ea typeface="+mn-lt"/>
                <a:cs typeface="+mn-lt"/>
              </a:rPr>
              <a:t>"Mä olen saanut mahdollisuudet oppia", opintoihin kiinnittyminen ammatillisessa koulutuksessa, saisi kuulua jokaisen ammatillisen oppilaitoksen opettajan peruslukemiseksi, koska tutkimus kertoo nuoren ammattiin opiskelevan nuoren arjesta, joka ei välttämättä ole kaikille aikuisille tuttu</a:t>
            </a:r>
            <a:endParaRPr lang="fi-FI" sz="140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5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 dirty="0">
                <a:cs typeface="Calibri Light"/>
              </a:rPr>
              <a:t>Tutkimusote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fi-FI" sz="2000" dirty="0">
                <a:ea typeface="+mn-lt"/>
                <a:cs typeface="+mn-lt"/>
              </a:rPr>
              <a:t>Väitöskirjan tutkimuskohteena oli </a:t>
            </a:r>
            <a:r>
              <a:rPr lang="fi-FI" sz="2000" b="1" dirty="0">
                <a:ea typeface="+mn-lt"/>
                <a:cs typeface="+mn-lt"/>
              </a:rPr>
              <a:t>ammatillisissa oppilaitoksissa opiskelevien nuorten opiskelijoiden opintoihin kiinnittyminen</a:t>
            </a:r>
            <a:r>
              <a:rPr lang="fi-FI" sz="2000" dirty="0">
                <a:ea typeface="+mn-lt"/>
                <a:cs typeface="+mn-lt"/>
              </a:rPr>
              <a:t>.</a:t>
            </a:r>
          </a:p>
          <a:p>
            <a:r>
              <a:rPr lang="fi-FI" sz="2000" dirty="0">
                <a:ea typeface="+mn-lt"/>
                <a:cs typeface="+mn-lt"/>
              </a:rPr>
              <a:t>Tutkimuksen </a:t>
            </a:r>
            <a:r>
              <a:rPr lang="fi-FI" sz="2000" b="1" dirty="0">
                <a:ea typeface="+mn-lt"/>
                <a:cs typeface="+mn-lt"/>
              </a:rPr>
              <a:t>tehtävänä oli selvittää opintoihin kiinnittymiseen liittyviä tekijöitä sekä opintoihin kiinnittymisen kehittymistä ammatillisten opintojen aikana.</a:t>
            </a:r>
          </a:p>
          <a:p>
            <a:r>
              <a:rPr lang="fi-FI" sz="2000" dirty="0">
                <a:ea typeface="+mn-lt"/>
                <a:cs typeface="+mn-lt"/>
              </a:rPr>
              <a:t>Tutkimuksessa </a:t>
            </a:r>
            <a:r>
              <a:rPr lang="fi-FI" sz="2000" b="1" dirty="0">
                <a:ea typeface="+mn-lt"/>
                <a:cs typeface="+mn-lt"/>
              </a:rPr>
              <a:t>tuodaan esiin opiskelijan näkökulma ammatillisen koulutuksen arkeen ja </a:t>
            </a:r>
            <a:r>
              <a:rPr lang="fi-FI" sz="2000" b="1">
                <a:ea typeface="+mn-lt"/>
                <a:cs typeface="+mn-lt"/>
              </a:rPr>
              <a:t>opintoihin kiinnittymiseen.</a:t>
            </a:r>
            <a:endParaRPr lang="fi-FI" sz="2000" dirty="0">
              <a:ea typeface="+mn-lt"/>
              <a:cs typeface="+mn-lt"/>
            </a:endParaRPr>
          </a:p>
          <a:p>
            <a:endParaRPr lang="fi-FI" sz="2000" dirty="0"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6AAEF44-50CF-43B8-98FF-AFC5C524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"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Suomessa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4–5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prosenttia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17–18-vuotiaista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nuorista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on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työvoiman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ja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koulutuksen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ulkopuolella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  <a:b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Valtaosa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(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yli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80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prosenttia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)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näistä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nuorista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ei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ole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suorittanut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mitään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peruskoulun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jälkeistä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tutkintoa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vielä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21–22-vuotiaana.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Nuorille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jotka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eivät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peruskoulun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jälkeen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suorita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vähintään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toisen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asteen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koulutusta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työelämään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ja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yhteiskuntaan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kiinnittyminen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on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hankalampaa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."</a:t>
            </a:r>
            <a:endParaRPr lang="en-US" sz="2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 dirty="0">
                <a:ea typeface="+mj-lt"/>
                <a:cs typeface="+mj-lt"/>
              </a:rPr>
              <a:t>Väitöskirjan tutkimuskysymykset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fi-FI" sz="2000" dirty="0">
                <a:ea typeface="+mn-lt"/>
                <a:cs typeface="+mn-lt"/>
              </a:rPr>
              <a:t>Miten opintoihin kiinnittyminen rakentuu ensimmäisenä vuonna ammatillisissa opinnoissa?</a:t>
            </a:r>
            <a:endParaRPr lang="fi-FI"/>
          </a:p>
          <a:p>
            <a:pPr marL="457200" indent="-457200">
              <a:buAutoNum type="arabicPeriod"/>
            </a:pPr>
            <a:r>
              <a:rPr lang="fi-FI" sz="2000" dirty="0">
                <a:ea typeface="+mn-lt"/>
                <a:cs typeface="+mn-lt"/>
              </a:rPr>
              <a:t>Mitkä tekijät tukevat tai haastavat opintoihin kiinnittymistä ammatillisissa opinnoissa?</a:t>
            </a:r>
            <a:endParaRPr lang="fi-FI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fi-FI" sz="2000" dirty="0">
                <a:ea typeface="+mn-lt"/>
                <a:cs typeface="+mn-lt"/>
              </a:rPr>
              <a:t>Miten opintoihin kiinnittyminen kehittyy ammatillisten opintojen aikana?</a:t>
            </a:r>
            <a:endParaRPr lang="fi-FI" dirty="0">
              <a:cs typeface="Calibri" panose="020F0502020204030204"/>
            </a:endParaRPr>
          </a:p>
          <a:p>
            <a:endParaRPr lang="fi-FI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i-FI" sz="2000">
                <a:ea typeface="+mn-lt"/>
                <a:cs typeface="+mn-lt"/>
              </a:rPr>
              <a:t>(1. ja 2. keskittyvät selvittämään opintoihin kiinnittymiseen liittyviä tekijöitä, 3. selvittää </a:t>
            </a:r>
            <a:r>
              <a:rPr lang="fi-FI" sz="2000" dirty="0">
                <a:ea typeface="+mn-lt"/>
                <a:cs typeface="+mn-lt"/>
              </a:rPr>
              <a:t>opintoihin kiinnittymisen kehittymistä opintojen aikana.)</a:t>
            </a:r>
          </a:p>
          <a:p>
            <a:endParaRPr lang="fi-FI" sz="2000" dirty="0"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 dirty="0">
                <a:ea typeface="+mj-lt"/>
                <a:cs typeface="+mj-lt"/>
              </a:rPr>
              <a:t>Monimenetelmällinen pitkittäistutkimus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 fontScale="92500" lnSpcReduction="20000"/>
          </a:bodyPr>
          <a:lstStyle/>
          <a:p>
            <a:r>
              <a:rPr lang="fi-FI" sz="2000" dirty="0">
                <a:ea typeface="+mn-lt"/>
                <a:cs typeface="+mn-lt"/>
              </a:rPr>
              <a:t>Tutkimus oli monimenetelmällinen* pitkittäistutkimus**.</a:t>
            </a:r>
            <a:endParaRPr lang="fi-FI" dirty="0">
              <a:ea typeface="+mn-lt"/>
              <a:cs typeface="+mn-lt"/>
            </a:endParaRPr>
          </a:p>
          <a:p>
            <a:r>
              <a:rPr lang="fi-FI" sz="2000" dirty="0">
                <a:ea typeface="+mn-lt"/>
                <a:cs typeface="+mn-lt"/>
              </a:rPr>
              <a:t>Tutkimukseen osallistuivat kahden ammatillisen oppilaitoksen kaikki syksyllä 2016 aloittaneet alle 18-vuotiaat liiketalouden, kone- ja tuotantotekniikan sekä sosiaali- ja terveysalan opiskelijat.</a:t>
            </a:r>
          </a:p>
          <a:p>
            <a:endParaRPr lang="fi-FI" sz="2000" dirty="0">
              <a:ea typeface="+mn-lt"/>
              <a:cs typeface="+mn-lt"/>
            </a:endParaRPr>
          </a:p>
          <a:p>
            <a:pPr>
              <a:buNone/>
            </a:pPr>
            <a:r>
              <a:rPr lang="fi-FI" sz="2000">
                <a:ea typeface="+mn-lt"/>
                <a:cs typeface="+mn-lt"/>
              </a:rPr>
              <a:t>*Tieteellisessä tutkimuksessa voidaan käyttää saman tutkimusongelman ratkaisuun useita erilaisia </a:t>
            </a:r>
            <a:r>
              <a:rPr lang="fi-FI" sz="2000" dirty="0">
                <a:ea typeface="+mn-lt"/>
                <a:cs typeface="+mn-lt"/>
              </a:rPr>
              <a:t>tutkimusmenetelmiä. Tällaista tutkimusstrategiaa kutsutaan monimenetelmäisyydeksi. </a:t>
            </a:r>
            <a:r>
              <a:rPr lang="fi-FI" sz="2000" dirty="0">
                <a:ea typeface="+mn-lt"/>
                <a:cs typeface="+mn-lt"/>
                <a:hlinkClick r:id="rId2"/>
              </a:rPr>
              <a:t>https://koppa.jyu.fi/avoimet/hum/menetelmapolkuja/menetelmapolku/tutkimusstrategiat/monimenetelmaisyys</a:t>
            </a:r>
            <a:endParaRPr lang="fi-FI"/>
          </a:p>
          <a:p>
            <a:pPr marL="0" indent="0">
              <a:buNone/>
            </a:pPr>
            <a:r>
              <a:rPr lang="fi-FI" sz="2000">
                <a:ea typeface="+mn-lt"/>
                <a:cs typeface="+mn-lt"/>
              </a:rPr>
              <a:t>**Pitkittäistutkimukseksi kutsutaan tutkimusstrategiaa, jossa tarkoituksena on tutkia muutosta ja kehittymistä pitkän aikavälin, jopa vuosikymmenten, kuluessa. </a:t>
            </a:r>
            <a:r>
              <a:rPr lang="fi-FI" sz="2000" dirty="0">
                <a:ea typeface="+mn-lt"/>
                <a:cs typeface="+mn-lt"/>
                <a:hlinkClick r:id="rId3"/>
              </a:rPr>
              <a:t>https://koppa.jyu.fi/avoimet/hum/menetelmapolkuja/menetelmapolku/tutkimusstrategiat/pitkittaistutkimus</a:t>
            </a:r>
            <a:r>
              <a:rPr lang="fi-FI" sz="2000" dirty="0">
                <a:ea typeface="+mn-lt"/>
                <a:cs typeface="+mn-lt"/>
              </a:rPr>
              <a:t> </a:t>
            </a:r>
            <a:endParaRPr lang="fi-FI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ea typeface="+mj-lt"/>
                <a:cs typeface="+mj-lt"/>
              </a:rPr>
              <a:t>Tulokset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i-FI" sz="1400" b="1" dirty="0">
                <a:ea typeface="+mn-lt"/>
                <a:cs typeface="+mn-lt"/>
              </a:rPr>
              <a:t>1. </a:t>
            </a:r>
            <a:r>
              <a:rPr lang="fi-FI" sz="1400" b="1">
                <a:ea typeface="+mn-lt"/>
                <a:cs typeface="+mn-lt"/>
              </a:rPr>
              <a:t>Miten opintoihin kiinnittyminen rakentuu ensimmäisenä vuonna ammatillisissa opinnoissa?</a:t>
            </a:r>
            <a:endParaRPr lang="fi-FI" sz="1400" b="1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Vähäiset aikuiskontaktit opiskelijan elämässä olivat yhteydessä heikompaan kiinnittymiseen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Osa opiskelijoista kertoi vielä kevätlukukauden puolella pohtivansa alavalintaa</a:t>
            </a:r>
          </a:p>
          <a:p>
            <a:pPr lvl="1"/>
            <a:r>
              <a:rPr lang="fi-FI" sz="1400">
                <a:ea typeface="+mn-lt"/>
                <a:cs typeface="+mn-lt"/>
              </a:rPr>
              <a:t>He saattoivat olla epävarmoja alalle sopivuudestaan tai omista kyvyistään, mutta he pysyivät valitsemissaan opinnoissa, koska eivät tunteneet kiinnostusta mihinkään muuallekaan</a:t>
            </a:r>
          </a:p>
          <a:p>
            <a:r>
              <a:rPr lang="fi-FI" sz="1400">
                <a:ea typeface="+mn-lt"/>
                <a:cs typeface="+mn-lt"/>
              </a:rPr>
              <a:t>Oppimisympäristö tukee yhteisöllistä oppimista</a:t>
            </a:r>
          </a:p>
          <a:p>
            <a:pPr lvl="1"/>
            <a:r>
              <a:rPr lang="fi-FI" sz="1400">
                <a:ea typeface="+mn-lt"/>
                <a:cs typeface="+mn-lt"/>
              </a:rPr>
              <a:t>Peruskoulussa oletetaan kaikkien opiskelijoiden olevan samanlaisia</a:t>
            </a:r>
          </a:p>
          <a:p>
            <a:pPr lvl="1"/>
            <a:r>
              <a:rPr lang="fi-FI" sz="1400">
                <a:ea typeface="+mn-lt"/>
                <a:cs typeface="+mn-lt"/>
              </a:rPr>
              <a:t>Ammatillinen koulutus on mahdollistanut positiivisemmat oppimiskokemukset ja ryhmään kuulumisen tunteet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Tutkimus tuotti ymmärryksen opiskelijoiden kokemasta valtavasta epävarmuudesta ensimmäisen opiskeluvuoden aikana</a:t>
            </a:r>
          </a:p>
          <a:p>
            <a:pPr lvl="1"/>
            <a:r>
              <a:rPr lang="fi-FI" sz="1400">
                <a:ea typeface="+mn-lt"/>
                <a:cs typeface="+mn-lt"/>
              </a:rPr>
              <a:t>Epävarmuus liittyi pohdintoihin alavalinnasta, uuteen kouluun siirtymisestä ja oman paikan löytymisestä sekä aikuistumisesta kaikkien muutosten keskellä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Tulokset nostavat esiin, että koulutussiirtymissä on Suomessa edelleen kehitettävää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ea typeface="+mj-lt"/>
                <a:cs typeface="+mj-lt"/>
              </a:rPr>
              <a:t>Tulokset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fi-FI" sz="1400" b="1">
                <a:ea typeface="+mn-lt"/>
                <a:cs typeface="+mn-lt"/>
              </a:rPr>
              <a:t>2. Opintoihin kiinnittymistä tukevat ja haastavat tekijät</a:t>
            </a:r>
          </a:p>
          <a:p>
            <a:r>
              <a:rPr lang="fi-FI" sz="1400" dirty="0">
                <a:ea typeface="+mn-lt"/>
                <a:cs typeface="+mn-lt"/>
              </a:rPr>
              <a:t>Opiskelijan kiinnittymissä oppijana, keskeisiksi asioiksi nousivat opiskelijan kehittyminen opiskelijana ja itsevarmuuden </a:t>
            </a:r>
            <a:r>
              <a:rPr lang="fi-FI" sz="1400">
                <a:ea typeface="+mn-lt"/>
                <a:cs typeface="+mn-lt"/>
              </a:rPr>
              <a:t>kasvaminen.</a:t>
            </a:r>
            <a:endParaRPr lang="fi-FI" sz="1400" dirty="0">
              <a:ea typeface="+mn-lt"/>
              <a:cs typeface="+mn-lt"/>
            </a:endParaRPr>
          </a:p>
          <a:p>
            <a:pPr lvl="1"/>
            <a:r>
              <a:rPr lang="fi-FI" sz="1400" dirty="0">
                <a:ea typeface="+mn-lt"/>
                <a:cs typeface="+mn-lt"/>
              </a:rPr>
              <a:t>Kun erilaisista tehtävistä ja työtavoista oli jo kokemusta, auttoi varmuus uusiin tilanteisiin menemistä. Opiskelija pystyi </a:t>
            </a:r>
            <a:r>
              <a:rPr lang="fi-FI" sz="1400">
                <a:ea typeface="+mn-lt"/>
                <a:cs typeface="+mn-lt"/>
              </a:rPr>
              <a:t>luottamaan omaan kykyynsä oppia.</a:t>
            </a:r>
            <a:endParaRPr lang="fi-FI" sz="1400">
              <a:cs typeface="Calibri"/>
            </a:endParaRPr>
          </a:p>
          <a:p>
            <a:r>
              <a:rPr lang="fi-FI" sz="1400" dirty="0">
                <a:ea typeface="+mn-lt"/>
                <a:cs typeface="+mn-lt"/>
              </a:rPr>
              <a:t>Edelleen kiinnittymistä tukeviksi tekijöiksi nousivat opiskelijan kokema turvallisuus, varmuus ja osallisuus sekä realistiset odotukset </a:t>
            </a:r>
            <a:r>
              <a:rPr lang="fi-FI" sz="1400">
                <a:ea typeface="+mn-lt"/>
                <a:cs typeface="+mn-lt"/>
              </a:rPr>
              <a:t>tulevaisuudesta ja ajan antaminen kasvulle</a:t>
            </a:r>
            <a:endParaRPr lang="fi-FI" sz="1400">
              <a:cs typeface="Calibri" panose="020F0502020204030204"/>
            </a:endParaRPr>
          </a:p>
          <a:p>
            <a:r>
              <a:rPr lang="fi-FI" sz="1400" dirty="0">
                <a:ea typeface="+mn-lt"/>
                <a:cs typeface="+mn-lt"/>
              </a:rPr>
              <a:t>Vaikka osalle opiskelijoista alavalinta ei vielä toisenakaan vuonna tuntunut varmalta, suomalaisen koulutusjärjestelmän antama </a:t>
            </a:r>
            <a:r>
              <a:rPr lang="fi-FI" sz="1400">
                <a:ea typeface="+mn-lt"/>
                <a:cs typeface="+mn-lt"/>
              </a:rPr>
              <a:t>mahdollisuus jatkaa opintoja korkea-asteella ammatillisen tutkinnon jälkeen motivoi suorittamaan opinnot loppuun asti</a:t>
            </a:r>
            <a:endParaRPr lang="fi-FI" sz="1400">
              <a:cs typeface="Calibri" panose="020F0502020204030204"/>
            </a:endParaRPr>
          </a:p>
          <a:p>
            <a:r>
              <a:rPr lang="fi-FI" sz="1400" dirty="0">
                <a:ea typeface="+mn-lt"/>
                <a:cs typeface="+mn-lt"/>
              </a:rPr>
              <a:t>Vielä ammatillisten opintojen ensimmäisenä vuotena osa nuorista oli tarvinnut reipasta kannustusta koulunkäyntiin; vanhemmat </a:t>
            </a:r>
            <a:r>
              <a:rPr lang="fi-FI" sz="1400">
                <a:ea typeface="+mn-lt"/>
                <a:cs typeface="+mn-lt"/>
              </a:rPr>
              <a:t>olivat herättäneet ja patistaneet aamulla kouluun tai soittaneet päivällä tarkistaakseen, että nuori on varmasti koulussa</a:t>
            </a:r>
            <a:endParaRPr lang="fi-FI" sz="1400">
              <a:cs typeface="Calibri" panose="020F0502020204030204"/>
            </a:endParaRPr>
          </a:p>
          <a:p>
            <a:pPr lvl="1"/>
            <a:r>
              <a:rPr lang="fi-FI" sz="1400" dirty="0">
                <a:ea typeface="+mn-lt"/>
                <a:cs typeface="+mn-lt"/>
              </a:rPr>
              <a:t>Kaikilla nuorilla ei kuitenkaan ollut perheen tarjoamaa tukiverkostoa ympärillään. Näiden opiskelijoiden tunnistaminen ja </a:t>
            </a:r>
            <a:r>
              <a:rPr lang="fi-FI" sz="1400">
                <a:ea typeface="+mn-lt"/>
                <a:cs typeface="+mn-lt"/>
              </a:rPr>
              <a:t>tukeminen ammatillisessa koulutuksessa on tärkeää</a:t>
            </a:r>
            <a:endParaRPr lang="fi-FI" sz="1400">
              <a:cs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ea typeface="+mj-lt"/>
                <a:cs typeface="+mj-lt"/>
              </a:rPr>
              <a:t>Tulokset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fi-FI" sz="1400" b="1">
                <a:ea typeface="+mn-lt"/>
                <a:cs typeface="+mn-lt"/>
              </a:rPr>
              <a:t>2. Opintoihin kiinnittymistä tukevat ja haastavat tekijät</a:t>
            </a:r>
          </a:p>
          <a:p>
            <a:r>
              <a:rPr lang="fi-FI" sz="1400">
                <a:ea typeface="+mn-lt"/>
                <a:cs typeface="+mn-lt"/>
              </a:rPr>
              <a:t>Opiskeluyhteisöön kuuluminen sekä omien valmiuksien soveltuminen opiskeluun korostuivat</a:t>
            </a:r>
          </a:p>
          <a:p>
            <a:r>
              <a:rPr lang="fi-FI" sz="1400">
                <a:ea typeface="+mn-lt"/>
                <a:cs typeface="+mn-lt"/>
              </a:rPr>
              <a:t>Monelle työpaikalla tapahtuva oppiminen oli tarjonnut merkittäviä oppimiskokemuksia ja opintoihin kiinnittymisen mahdollisuuksia</a:t>
            </a:r>
          </a:p>
          <a:p>
            <a:r>
              <a:rPr lang="fi-FI" sz="1400">
                <a:ea typeface="+mn-lt"/>
                <a:cs typeface="+mn-lt"/>
              </a:rPr>
              <a:t>Kaverisuhteet koettiin konkreettisina motivaation ylläpitäjinä</a:t>
            </a:r>
          </a:p>
          <a:p>
            <a:pPr lvl="1"/>
            <a:r>
              <a:rPr lang="fi-FI" sz="1400">
                <a:ea typeface="+mn-lt"/>
                <a:cs typeface="+mn-lt"/>
              </a:rPr>
              <a:t>Moni kertoi työskentelevänsä mieluiten parhaan kaverin kanssa, koska silloin yhteistyö sujuu. Ongelmakohtaan jää helposti jumiin eikä osaa edetä. Kaverin ohjeiden avulla oli näissäkin tilanteissa helpompi päästä eteenpäin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Tulokset osoittavat, että opiskelu ammatillisessa koulutuksessa oli pääsääntöisesti tukenut opintoihin kiinnittymistä</a:t>
            </a:r>
          </a:p>
          <a:p>
            <a:pPr lvl="1"/>
            <a:r>
              <a:rPr lang="fi-FI" sz="1400">
                <a:ea typeface="+mn-lt"/>
                <a:cs typeface="+mn-lt"/>
              </a:rPr>
              <a:t>Koulumuotoinen opiskelu oli kehittänyt tutkimukseen osallistuneiden opiskeluvalmiuksia ja antanut opiskelijalle ja hänen valinnoilleen aktiivisen roolin</a:t>
            </a:r>
          </a:p>
          <a:p>
            <a:pPr lvl="1"/>
            <a:r>
              <a:rPr lang="fi-FI" sz="1400">
                <a:ea typeface="+mn-lt"/>
                <a:cs typeface="+mn-lt"/>
              </a:rPr>
              <a:t>Koulumuotoisessa opiskelussa opiskelijalle asetetaan selkeitä rajoja ja toisaalta tuetaan opiskelijaa ottamaan hallitusti vastuuta omista opinnoistaan</a:t>
            </a:r>
          </a:p>
          <a:p>
            <a:pPr lvl="1"/>
            <a:r>
              <a:rPr lang="fi-FI" sz="1400">
                <a:ea typeface="+mn-lt"/>
                <a:cs typeface="+mn-lt"/>
              </a:rPr>
              <a:t>Toisena opiskeluvuotena pitää jo vakavoitua ja aikuistua</a:t>
            </a:r>
            <a:endParaRPr lang="fi-FI" sz="140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768DA93-51B2-4BF4-9896-8AC3A67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i-FI" sz="4000">
                <a:ea typeface="+mj-lt"/>
                <a:cs typeface="+mj-lt"/>
              </a:rPr>
              <a:t>Tulokset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8B8CBC-0042-4054-B6F7-705124C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fi-FI" sz="1400" b="1">
                <a:ea typeface="+mn-lt"/>
                <a:cs typeface="+mn-lt"/>
              </a:rPr>
              <a:t>3. Opintoihin kiinnittymisen kehittyminen koko ammatillisten opintojen aikana</a:t>
            </a:r>
            <a:endParaRPr lang="fi-FI" sz="1400" b="1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Kolmannen osatutkimuksen keskeinen huomio kiinnittyy siihen, että suuri osa opiskelijoista pohtii omaa alavalintaansa ja varsinkin ensimmäisenä opiskeluvuonna odoteltiin kiinnostuksen syttymistä</a:t>
            </a:r>
          </a:p>
          <a:p>
            <a:pPr lvl="1"/>
            <a:r>
              <a:rPr lang="fi-FI" sz="1400">
                <a:ea typeface="+mn-lt"/>
                <a:cs typeface="+mn-lt"/>
              </a:rPr>
              <a:t>Tänä aikana on keskeistä, että opiskelija löytää kavereita oppilaitoksesta, saa kokemusta erilaisista opetusmenetelmistä ja löytää itselleen sopivia oppimisen tapoja</a:t>
            </a:r>
          </a:p>
          <a:p>
            <a:pPr lvl="1"/>
            <a:r>
              <a:rPr lang="fi-FI" sz="1400">
                <a:ea typeface="+mn-lt"/>
                <a:cs typeface="+mn-lt"/>
              </a:rPr>
              <a:t>Näin kuulumisen tunne ja oman paikan löytyminen yhteisössä pääsee kehittymään</a:t>
            </a:r>
          </a:p>
          <a:p>
            <a:pPr lvl="1"/>
            <a:r>
              <a:rPr lang="fi-FI" sz="1400">
                <a:ea typeface="+mn-lt"/>
                <a:cs typeface="+mn-lt"/>
              </a:rPr>
              <a:t>Opetuksen tahtiin on hyvä kiinnittää huomiota ja antaa aikaa sille, että valitun alan mahdollisuudet avautuvat opiskelijalle</a:t>
            </a:r>
            <a:endParaRPr lang="fi-FI" sz="140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Office-teema</vt:lpstr>
      <vt:lpstr>Väitöskirja: "Mä olen saanut mahdollisuudet oppia", opintoihin kiinnittyminen ammatillisessa koulutuksessa</vt:lpstr>
      <vt:lpstr>Tutkimusote</vt:lpstr>
      <vt:lpstr>"Suomessa 4–5 prosenttia 17–18-vuotiaista nuorista on työvoiman ja koulutuksen ulkopuolella.  Valtaosa (yli 80 prosenttia) näistä nuorista ei ole suorittanut mitään peruskoulun jälkeistä tutkintoa vielä 21–22-vuotiaana.  Nuorille, jotka eivät peruskoulun jälkeen suorita vähintään toisen asteen koulutusta, työelämään ja yhteiskuntaan kiinnittyminen on hankalampaa."</vt:lpstr>
      <vt:lpstr>Väitöskirjan tutkimuskysymykset</vt:lpstr>
      <vt:lpstr>Monimenetelmällinen pitkittäistutkimus</vt:lpstr>
      <vt:lpstr>Tulokset</vt:lpstr>
      <vt:lpstr>Tulokset</vt:lpstr>
      <vt:lpstr>Tulokset</vt:lpstr>
      <vt:lpstr>Tulokset</vt:lpstr>
      <vt:lpstr>Pohdinta</vt:lpstr>
      <vt:lpstr>Pohdinta</vt:lpstr>
      <vt:lpstr>Jatkotutkimusehdotukset</vt:lpstr>
      <vt:lpstr>Omat pohdinnat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262</cp:revision>
  <dcterms:created xsi:type="dcterms:W3CDTF">2021-09-06T10:05:11Z</dcterms:created>
  <dcterms:modified xsi:type="dcterms:W3CDTF">2021-09-09T09:39:51Z</dcterms:modified>
</cp:coreProperties>
</file>