
<file path=[Content_Types].xml><?xml version="1.0" encoding="utf-8"?>
<Types xmlns="http://schemas.openxmlformats.org/package/2006/content-types">
  <Default Extension="jpeg" ContentType="image/jpeg"/>
  <Default Extension="m4a" ContentType="audio/mp4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65" r:id="rId3"/>
    <p:sldId id="259" r:id="rId4"/>
    <p:sldId id="261" r:id="rId5"/>
    <p:sldId id="258" r:id="rId6"/>
    <p:sldId id="264" r:id="rId7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86647"/>
    <a:srgbClr val="4472C4"/>
    <a:srgbClr val="6EB084"/>
    <a:srgbClr val="FF00FF"/>
    <a:srgbClr val="5363B5"/>
    <a:srgbClr val="FED0FC"/>
    <a:srgbClr val="C9DA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749" autoAdjust="0"/>
    <p:restoredTop sz="94643" autoAdjust="0"/>
  </p:normalViewPr>
  <p:slideViewPr>
    <p:cSldViewPr snapToGrid="0">
      <p:cViewPr varScale="1">
        <p:scale>
          <a:sx n="62" d="100"/>
          <a:sy n="62" d="100"/>
        </p:scale>
        <p:origin x="572" y="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AEC795E-28B5-4154-A507-0407DE6E941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A470770-F6BC-4B44-9707-906B502A68A5}">
      <dgm:prSet/>
      <dgm:spPr>
        <a:solidFill>
          <a:schemeClr val="tx1">
            <a:lumMod val="85000"/>
            <a:lumOff val="15000"/>
          </a:schemeClr>
        </a:solidFill>
      </dgm:spPr>
      <dgm:t>
        <a:bodyPr/>
        <a:lstStyle/>
        <a:p>
          <a:r>
            <a:rPr lang="fi-FI" dirty="0"/>
            <a:t>Tieto- ja viestintätekniikan käyttö pedagogisena menetelmänä erityisopetuksessa. </a:t>
          </a:r>
          <a:endParaRPr lang="en-US" dirty="0"/>
        </a:p>
      </dgm:t>
    </dgm:pt>
    <dgm:pt modelId="{FF6E8E3A-A6AC-4877-900E-22C51499FB80}" type="parTrans" cxnId="{9F031695-D2D7-4691-87E7-5FB008F8E9A4}">
      <dgm:prSet/>
      <dgm:spPr/>
      <dgm:t>
        <a:bodyPr/>
        <a:lstStyle/>
        <a:p>
          <a:endParaRPr lang="en-US"/>
        </a:p>
      </dgm:t>
    </dgm:pt>
    <dgm:pt modelId="{30FD6BC4-F29E-43A8-8BC4-2EC16C2D794E}" type="sibTrans" cxnId="{9F031695-D2D7-4691-87E7-5FB008F8E9A4}">
      <dgm:prSet/>
      <dgm:spPr/>
      <dgm:t>
        <a:bodyPr/>
        <a:lstStyle/>
        <a:p>
          <a:endParaRPr lang="en-US"/>
        </a:p>
      </dgm:t>
    </dgm:pt>
    <dgm:pt modelId="{20F8E707-A11F-426E-B337-3756B835D6FA}">
      <dgm:prSet/>
      <dgm:spPr>
        <a:solidFill>
          <a:schemeClr val="bg2">
            <a:lumMod val="25000"/>
          </a:schemeClr>
        </a:solidFill>
      </dgm:spPr>
      <dgm:t>
        <a:bodyPr/>
        <a:lstStyle/>
        <a:p>
          <a:r>
            <a:rPr lang="fi-FI" dirty="0"/>
            <a:t>Esitämme näkökulmia, joita tämän menetelmän käytössä tulee huomioida, kun oppijoina on erityisen tuen opiskelijoita. </a:t>
          </a:r>
          <a:endParaRPr lang="en-US" dirty="0"/>
        </a:p>
      </dgm:t>
    </dgm:pt>
    <dgm:pt modelId="{0389B3ED-CBBA-4553-A910-D933C1F61C71}" type="parTrans" cxnId="{18561828-68D7-4832-B523-A210BBF24C9A}">
      <dgm:prSet/>
      <dgm:spPr/>
      <dgm:t>
        <a:bodyPr/>
        <a:lstStyle/>
        <a:p>
          <a:endParaRPr lang="en-US"/>
        </a:p>
      </dgm:t>
    </dgm:pt>
    <dgm:pt modelId="{61EC720B-BDF2-4FC1-AED6-9731C06A6F9E}" type="sibTrans" cxnId="{18561828-68D7-4832-B523-A210BBF24C9A}">
      <dgm:prSet/>
      <dgm:spPr/>
      <dgm:t>
        <a:bodyPr/>
        <a:lstStyle/>
        <a:p>
          <a:endParaRPr lang="en-US"/>
        </a:p>
      </dgm:t>
    </dgm:pt>
    <dgm:pt modelId="{707FA205-BCB1-49B0-B344-7F5BDCE57AED}" type="pres">
      <dgm:prSet presAssocID="{5AEC795E-28B5-4154-A507-0407DE6E9417}" presName="linear" presStyleCnt="0">
        <dgm:presLayoutVars>
          <dgm:animLvl val="lvl"/>
          <dgm:resizeHandles val="exact"/>
        </dgm:presLayoutVars>
      </dgm:prSet>
      <dgm:spPr/>
    </dgm:pt>
    <dgm:pt modelId="{1EEDBE0F-4917-4FDF-BC09-4DB8E22500E7}" type="pres">
      <dgm:prSet presAssocID="{8A470770-F6BC-4B44-9707-906B502A68A5}" presName="parentText" presStyleLbl="node1" presStyleIdx="0" presStyleCnt="2" custLinFactNeighborY="-69623">
        <dgm:presLayoutVars>
          <dgm:chMax val="0"/>
          <dgm:bulletEnabled val="1"/>
        </dgm:presLayoutVars>
      </dgm:prSet>
      <dgm:spPr/>
    </dgm:pt>
    <dgm:pt modelId="{48E2E73D-2DF5-4DAB-8876-19985FC5AE6D}" type="pres">
      <dgm:prSet presAssocID="{30FD6BC4-F29E-43A8-8BC4-2EC16C2D794E}" presName="spacer" presStyleCnt="0"/>
      <dgm:spPr/>
    </dgm:pt>
    <dgm:pt modelId="{245FED70-E6B6-410C-AFE6-D69A72BE8016}" type="pres">
      <dgm:prSet presAssocID="{20F8E707-A11F-426E-B337-3756B835D6FA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15D62F08-7DB7-430C-9908-8A479CB20A2C}" type="presOf" srcId="{20F8E707-A11F-426E-B337-3756B835D6FA}" destId="{245FED70-E6B6-410C-AFE6-D69A72BE8016}" srcOrd="0" destOrd="0" presId="urn:microsoft.com/office/officeart/2005/8/layout/vList2"/>
    <dgm:cxn modelId="{EF566923-30CF-4E7B-93C3-6BD85805922D}" type="presOf" srcId="{5AEC795E-28B5-4154-A507-0407DE6E9417}" destId="{707FA205-BCB1-49B0-B344-7F5BDCE57AED}" srcOrd="0" destOrd="0" presId="urn:microsoft.com/office/officeart/2005/8/layout/vList2"/>
    <dgm:cxn modelId="{18561828-68D7-4832-B523-A210BBF24C9A}" srcId="{5AEC795E-28B5-4154-A507-0407DE6E9417}" destId="{20F8E707-A11F-426E-B337-3756B835D6FA}" srcOrd="1" destOrd="0" parTransId="{0389B3ED-CBBA-4553-A910-D933C1F61C71}" sibTransId="{61EC720B-BDF2-4FC1-AED6-9731C06A6F9E}"/>
    <dgm:cxn modelId="{9F031695-D2D7-4691-87E7-5FB008F8E9A4}" srcId="{5AEC795E-28B5-4154-A507-0407DE6E9417}" destId="{8A470770-F6BC-4B44-9707-906B502A68A5}" srcOrd="0" destOrd="0" parTransId="{FF6E8E3A-A6AC-4877-900E-22C51499FB80}" sibTransId="{30FD6BC4-F29E-43A8-8BC4-2EC16C2D794E}"/>
    <dgm:cxn modelId="{7E60BDE3-6811-49B9-AA4C-CDC641BE962B}" type="presOf" srcId="{8A470770-F6BC-4B44-9707-906B502A68A5}" destId="{1EEDBE0F-4917-4FDF-BC09-4DB8E22500E7}" srcOrd="0" destOrd="0" presId="urn:microsoft.com/office/officeart/2005/8/layout/vList2"/>
    <dgm:cxn modelId="{CD987F75-DBA1-4DCD-B8B8-71270F15B348}" type="presParOf" srcId="{707FA205-BCB1-49B0-B344-7F5BDCE57AED}" destId="{1EEDBE0F-4917-4FDF-BC09-4DB8E22500E7}" srcOrd="0" destOrd="0" presId="urn:microsoft.com/office/officeart/2005/8/layout/vList2"/>
    <dgm:cxn modelId="{25979C5B-4B3A-4F01-AADA-84E3F9FF0F9D}" type="presParOf" srcId="{707FA205-BCB1-49B0-B344-7F5BDCE57AED}" destId="{48E2E73D-2DF5-4DAB-8876-19985FC5AE6D}" srcOrd="1" destOrd="0" presId="urn:microsoft.com/office/officeart/2005/8/layout/vList2"/>
    <dgm:cxn modelId="{4EE3D7EA-1259-40B9-BA7F-809489A97C0E}" type="presParOf" srcId="{707FA205-BCB1-49B0-B344-7F5BDCE57AED}" destId="{245FED70-E6B6-410C-AFE6-D69A72BE8016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EDBE0F-4917-4FDF-BC09-4DB8E22500E7}">
      <dsp:nvSpPr>
        <dsp:cNvPr id="0" name=""/>
        <dsp:cNvSpPr/>
      </dsp:nvSpPr>
      <dsp:spPr>
        <a:xfrm>
          <a:off x="0" y="0"/>
          <a:ext cx="5458837" cy="2043222"/>
        </a:xfrm>
        <a:prstGeom prst="roundRect">
          <a:avLst/>
        </a:prstGeom>
        <a:solidFill>
          <a:schemeClr val="tx1">
            <a:lumMod val="85000"/>
            <a:lumOff val="1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i-FI" sz="2900" kern="1200" dirty="0"/>
            <a:t>Tieto- ja viestintätekniikan käyttö pedagogisena menetelmänä erityisopetuksessa. </a:t>
          </a:r>
          <a:endParaRPr lang="en-US" sz="2900" kern="1200" dirty="0"/>
        </a:p>
      </dsp:txBody>
      <dsp:txXfrm>
        <a:off x="99742" y="99742"/>
        <a:ext cx="5259353" cy="1843738"/>
      </dsp:txXfrm>
    </dsp:sp>
    <dsp:sp modelId="{245FED70-E6B6-410C-AFE6-D69A72BE8016}">
      <dsp:nvSpPr>
        <dsp:cNvPr id="0" name=""/>
        <dsp:cNvSpPr/>
      </dsp:nvSpPr>
      <dsp:spPr>
        <a:xfrm>
          <a:off x="0" y="2138020"/>
          <a:ext cx="5458837" cy="2043222"/>
        </a:xfrm>
        <a:prstGeom prst="roundRect">
          <a:avLst/>
        </a:prstGeom>
        <a:solidFill>
          <a:schemeClr val="bg2">
            <a:lumMod val="2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i-FI" sz="2900" kern="1200" dirty="0"/>
            <a:t>Esitämme näkökulmia, joita tämän menetelmän käytössä tulee huomioida, kun oppijoina on erityisen tuen opiskelijoita. </a:t>
          </a:r>
          <a:endParaRPr lang="en-US" sz="2900" kern="1200" dirty="0"/>
        </a:p>
      </dsp:txBody>
      <dsp:txXfrm>
        <a:off x="99742" y="2237762"/>
        <a:ext cx="5259353" cy="18437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Ylätunnisteen paikkamerkki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3" name="Päivämäärän paikkamerkki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17AB6C-A8F7-4602-B3A5-1020089AC568}" type="datetimeFigureOut">
              <a:rPr lang="fi-FI" smtClean="0"/>
              <a:t>30.3.2022</a:t>
            </a:fld>
            <a:endParaRPr lang="fi-FI"/>
          </a:p>
        </p:txBody>
      </p:sp>
      <p:sp>
        <p:nvSpPr>
          <p:cNvPr id="4" name="Dian kuvan paikkamerkki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i-FI"/>
          </a:p>
        </p:txBody>
      </p:sp>
      <p:sp>
        <p:nvSpPr>
          <p:cNvPr id="5" name="Huomautusten paikkamerkki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80E026-A7A0-4B10-AD0B-080305B19A9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1905463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AECA5490-CDC7-4271-B389-50BF040DE6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Alaotsikko 2">
            <a:extLst>
              <a:ext uri="{FF2B5EF4-FFF2-40B4-BE49-F238E27FC236}">
                <a16:creationId xmlns:a16="http://schemas.microsoft.com/office/drawing/2014/main" id="{EB2BF683-AA49-4977-8A7B-BCCEF9A2CA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i-FI"/>
              <a:t>Muokkaa alaotsikon perustyyliä napsautt.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E8616FDF-C550-4BB5-82AA-6F15A87A4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AF6B0-EEE0-4AF3-B785-BBDBB1A78F46}" type="datetimeFigureOut">
              <a:rPr lang="fi-FI" smtClean="0"/>
              <a:t>30.3.2022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5CE29E01-418F-4AFB-A063-6814AF098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82151CA1-04AC-447C-BD59-392677C6C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6D00B-8840-4E14-9259-AC1D1039AD32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649426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E4ED66AD-7333-405D-8827-D87CC35BC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Pystysuoran tekstin paikkamerkki 2">
            <a:extLst>
              <a:ext uri="{FF2B5EF4-FFF2-40B4-BE49-F238E27FC236}">
                <a16:creationId xmlns:a16="http://schemas.microsoft.com/office/drawing/2014/main" id="{A64EA4BD-70F4-4230-99FF-FE0B663033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F353632A-D2FD-42A8-8B2E-59860CC6A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AF6B0-EEE0-4AF3-B785-BBDBB1A78F46}" type="datetimeFigureOut">
              <a:rPr lang="fi-FI" smtClean="0"/>
              <a:t>30.3.2022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D8DB7145-B784-4C7B-B57C-25CAAE036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5242A9F3-1237-43BA-BE41-2E8FE62B6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6D00B-8840-4E14-9259-AC1D1039AD32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045727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ystysuora otsikko 1">
            <a:extLst>
              <a:ext uri="{FF2B5EF4-FFF2-40B4-BE49-F238E27FC236}">
                <a16:creationId xmlns:a16="http://schemas.microsoft.com/office/drawing/2014/main" id="{A269769A-B829-4F53-8971-2CA24FB752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Pystysuoran tekstin paikkamerkki 2">
            <a:extLst>
              <a:ext uri="{FF2B5EF4-FFF2-40B4-BE49-F238E27FC236}">
                <a16:creationId xmlns:a16="http://schemas.microsoft.com/office/drawing/2014/main" id="{93DCF04E-B478-4511-8379-C4CE76BA0C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997EAFD7-A3F0-4DF9-A852-430A1E985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AF6B0-EEE0-4AF3-B785-BBDBB1A78F46}" type="datetimeFigureOut">
              <a:rPr lang="fi-FI" smtClean="0"/>
              <a:t>30.3.2022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98361DBB-37A0-4CA9-98D8-C70178965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CDE0B713-10AB-4D36-AD7E-69EF694AB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6D00B-8840-4E14-9259-AC1D1039AD32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462497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A61C76D4-065C-44EE-ACD8-E8FDD15AC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68AF970E-F6FB-4ECF-9DEF-38A865C5F7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A8B7749C-75B1-449C-A4CE-60C665318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AF6B0-EEE0-4AF3-B785-BBDBB1A78F46}" type="datetimeFigureOut">
              <a:rPr lang="fi-FI" smtClean="0"/>
              <a:t>30.3.2022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7020CB56-761D-4251-B9F8-B06824410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BEA9DB81-AB21-412E-B4C7-866257924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6D00B-8840-4E14-9259-AC1D1039AD32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247926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195F1CB8-8750-46EB-8C0F-09EE049D7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7EC08A6B-4B8F-4C4A-AF01-1EFA548C87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E347710E-58D6-49EF-BBF3-3F40113DF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AF6B0-EEE0-4AF3-B785-BBDBB1A78F46}" type="datetimeFigureOut">
              <a:rPr lang="fi-FI" smtClean="0"/>
              <a:t>30.3.2022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DB7E51B3-E797-4789-9C99-A183D6F6D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B9FA5DA6-CD5A-4AB1-A17D-A164E2D00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6D00B-8840-4E14-9259-AC1D1039AD32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948427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88D6B841-0B3C-46EB-A982-B128F5B63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D2D8B3D9-8A47-4554-A99B-F39D86A72E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Sisällön paikkamerkki 3">
            <a:extLst>
              <a:ext uri="{FF2B5EF4-FFF2-40B4-BE49-F238E27FC236}">
                <a16:creationId xmlns:a16="http://schemas.microsoft.com/office/drawing/2014/main" id="{EC14E58F-1775-4239-8AD1-69F2F6E24B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16029163-69F9-4D58-AA98-F71534384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AF6B0-EEE0-4AF3-B785-BBDBB1A78F46}" type="datetimeFigureOut">
              <a:rPr lang="fi-FI" smtClean="0"/>
              <a:t>30.3.2022</a:t>
            </a:fld>
            <a:endParaRPr lang="fi-FI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84B48781-48E2-4D45-9CA3-DFCB46B14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F3FE310A-7D8A-4D77-AA53-F159575D1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6D00B-8840-4E14-9259-AC1D1039AD32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148158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E827558C-9921-4214-B689-E75852CFA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8BFCAE9F-4BB7-456A-A104-E2BB3BBFAD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Sisällön paikkamerkki 3">
            <a:extLst>
              <a:ext uri="{FF2B5EF4-FFF2-40B4-BE49-F238E27FC236}">
                <a16:creationId xmlns:a16="http://schemas.microsoft.com/office/drawing/2014/main" id="{FDB18E1C-BEEF-49FE-A43C-EA0DFBC4F9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5" name="Tekstin paikkamerkki 4">
            <a:extLst>
              <a:ext uri="{FF2B5EF4-FFF2-40B4-BE49-F238E27FC236}">
                <a16:creationId xmlns:a16="http://schemas.microsoft.com/office/drawing/2014/main" id="{F90C166E-22B4-4A8B-9368-B53B2C737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6" name="Sisällön paikkamerkki 5">
            <a:extLst>
              <a:ext uri="{FF2B5EF4-FFF2-40B4-BE49-F238E27FC236}">
                <a16:creationId xmlns:a16="http://schemas.microsoft.com/office/drawing/2014/main" id="{E947A5DF-74BD-46E1-BD9C-735860B36A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7" name="Päivämäärän paikkamerkki 6">
            <a:extLst>
              <a:ext uri="{FF2B5EF4-FFF2-40B4-BE49-F238E27FC236}">
                <a16:creationId xmlns:a16="http://schemas.microsoft.com/office/drawing/2014/main" id="{F6456A79-811C-492F-BDEF-BD11F2D0F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AF6B0-EEE0-4AF3-B785-BBDBB1A78F46}" type="datetimeFigureOut">
              <a:rPr lang="fi-FI" smtClean="0"/>
              <a:t>30.3.2022</a:t>
            </a:fld>
            <a:endParaRPr lang="fi-FI"/>
          </a:p>
        </p:txBody>
      </p:sp>
      <p:sp>
        <p:nvSpPr>
          <p:cNvPr id="8" name="Alatunnisteen paikkamerkki 7">
            <a:extLst>
              <a:ext uri="{FF2B5EF4-FFF2-40B4-BE49-F238E27FC236}">
                <a16:creationId xmlns:a16="http://schemas.microsoft.com/office/drawing/2014/main" id="{3107E302-A9A8-42E8-9D26-896004399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Dian numeron paikkamerkki 8">
            <a:extLst>
              <a:ext uri="{FF2B5EF4-FFF2-40B4-BE49-F238E27FC236}">
                <a16:creationId xmlns:a16="http://schemas.microsoft.com/office/drawing/2014/main" id="{1851AA52-4446-4541-B56A-972F57408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6D00B-8840-4E14-9259-AC1D1039AD32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131618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01FEA784-5EB2-4A89-B0E5-D39DD4CA4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Päivämäärän paikkamerkki 2">
            <a:extLst>
              <a:ext uri="{FF2B5EF4-FFF2-40B4-BE49-F238E27FC236}">
                <a16:creationId xmlns:a16="http://schemas.microsoft.com/office/drawing/2014/main" id="{B39FADE1-A83B-44A1-B623-E856417C5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AF6B0-EEE0-4AF3-B785-BBDBB1A78F46}" type="datetimeFigureOut">
              <a:rPr lang="fi-FI" smtClean="0"/>
              <a:t>30.3.2022</a:t>
            </a:fld>
            <a:endParaRPr lang="fi-FI"/>
          </a:p>
        </p:txBody>
      </p:sp>
      <p:sp>
        <p:nvSpPr>
          <p:cNvPr id="4" name="Alatunnisteen paikkamerkki 3">
            <a:extLst>
              <a:ext uri="{FF2B5EF4-FFF2-40B4-BE49-F238E27FC236}">
                <a16:creationId xmlns:a16="http://schemas.microsoft.com/office/drawing/2014/main" id="{E2B8989B-2F69-473D-A7DE-A5EFF5A47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Dian numeron paikkamerkki 4">
            <a:extLst>
              <a:ext uri="{FF2B5EF4-FFF2-40B4-BE49-F238E27FC236}">
                <a16:creationId xmlns:a16="http://schemas.microsoft.com/office/drawing/2014/main" id="{6624B835-02E9-4C7F-AF6F-0FEBBF177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6D00B-8840-4E14-9259-AC1D1039AD32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586658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äivämäärän paikkamerkki 1">
            <a:extLst>
              <a:ext uri="{FF2B5EF4-FFF2-40B4-BE49-F238E27FC236}">
                <a16:creationId xmlns:a16="http://schemas.microsoft.com/office/drawing/2014/main" id="{0BD593D2-8F15-49CD-89E8-7B5BD8AF3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AF6B0-EEE0-4AF3-B785-BBDBB1A78F46}" type="datetimeFigureOut">
              <a:rPr lang="fi-FI" smtClean="0"/>
              <a:t>30.3.2022</a:t>
            </a:fld>
            <a:endParaRPr lang="fi-FI"/>
          </a:p>
        </p:txBody>
      </p:sp>
      <p:sp>
        <p:nvSpPr>
          <p:cNvPr id="3" name="Alatunnisteen paikkamerkki 2">
            <a:extLst>
              <a:ext uri="{FF2B5EF4-FFF2-40B4-BE49-F238E27FC236}">
                <a16:creationId xmlns:a16="http://schemas.microsoft.com/office/drawing/2014/main" id="{05079DE8-9704-42D2-937F-B7F68E52C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Dian numeron paikkamerkki 3">
            <a:extLst>
              <a:ext uri="{FF2B5EF4-FFF2-40B4-BE49-F238E27FC236}">
                <a16:creationId xmlns:a16="http://schemas.microsoft.com/office/drawing/2014/main" id="{74187795-2AF0-471C-B747-3B7AF9E78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6D00B-8840-4E14-9259-AC1D1039AD32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670673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Kuvateksti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21C0D200-4424-4308-9413-5D86A6BF0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DE2540F8-85B6-4C1B-A352-C915CAF195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Tekstin paikkamerkki 3">
            <a:extLst>
              <a:ext uri="{FF2B5EF4-FFF2-40B4-BE49-F238E27FC236}">
                <a16:creationId xmlns:a16="http://schemas.microsoft.com/office/drawing/2014/main" id="{E40CFC12-4F70-4290-BFBF-AC9ADEA565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DC515E7A-4928-4CA5-BD17-A62A6369D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AF6B0-EEE0-4AF3-B785-BBDBB1A78F46}" type="datetimeFigureOut">
              <a:rPr lang="fi-FI" smtClean="0"/>
              <a:t>30.3.2022</a:t>
            </a:fld>
            <a:endParaRPr lang="fi-FI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93185A75-EB4A-4520-B744-53E8ABFAF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DAF7A0E5-06B8-41E2-97CF-8461810CC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6D00B-8840-4E14-9259-AC1D1039AD32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415394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uvateksti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C5301368-948B-4687-8715-0021D4319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Kuvan paikkamerkki 2">
            <a:extLst>
              <a:ext uri="{FF2B5EF4-FFF2-40B4-BE49-F238E27FC236}">
                <a16:creationId xmlns:a16="http://schemas.microsoft.com/office/drawing/2014/main" id="{EC83D95B-0DCC-4EB9-90E1-3064E3E27A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kstin paikkamerkki 3">
            <a:extLst>
              <a:ext uri="{FF2B5EF4-FFF2-40B4-BE49-F238E27FC236}">
                <a16:creationId xmlns:a16="http://schemas.microsoft.com/office/drawing/2014/main" id="{20B152D9-7BCE-472B-87DC-633CF2557C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E1735E6D-0F05-445B-B564-9704AAF4C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AF6B0-EEE0-4AF3-B785-BBDBB1A78F46}" type="datetimeFigureOut">
              <a:rPr lang="fi-FI" smtClean="0"/>
              <a:t>30.3.2022</a:t>
            </a:fld>
            <a:endParaRPr lang="fi-FI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7E3AABC9-0A4F-47E1-A6E0-533B968F4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5056FFAC-3620-4654-B71A-0094D1BC9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6D00B-8840-4E14-9259-AC1D1039AD32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374572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on paikkamerkki 1">
            <a:extLst>
              <a:ext uri="{FF2B5EF4-FFF2-40B4-BE49-F238E27FC236}">
                <a16:creationId xmlns:a16="http://schemas.microsoft.com/office/drawing/2014/main" id="{1B381C4F-7AC3-4FC9-AD37-2348EF7E1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CE5C37BD-D620-44E6-90A4-F44C75D967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DE2DAFC8-6AFA-4560-B40A-63E28F0D53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5AF6B0-EEE0-4AF3-B785-BBDBB1A78F46}" type="datetimeFigureOut">
              <a:rPr lang="fi-FI" smtClean="0"/>
              <a:t>30.3.2022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F3D2CEB4-BC3A-4AB3-AF2E-D5665F08A3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C8579601-5BB3-438C-B9EC-D60FE10E36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06D00B-8840-4E14-9259-AC1D1039AD32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477526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6" Type="http://schemas.openxmlformats.org/officeDocument/2006/relationships/image" Target="../media/image3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.xml"/><Relationship Id="rId13" Type="http://schemas.openxmlformats.org/officeDocument/2006/relationships/image" Target="../media/image3.png"/><Relationship Id="rId3" Type="http://schemas.microsoft.com/office/2007/relationships/media" Target="../media/media3.m4a"/><Relationship Id="rId7" Type="http://schemas.openxmlformats.org/officeDocument/2006/relationships/image" Target="../media/image5.svg"/><Relationship Id="rId12" Type="http://schemas.microsoft.com/office/2007/relationships/diagramDrawing" Target="../diagrams/drawing1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6" Type="http://schemas.openxmlformats.org/officeDocument/2006/relationships/image" Target="../media/image4.png"/><Relationship Id="rId11" Type="http://schemas.openxmlformats.org/officeDocument/2006/relationships/diagramColors" Target="../diagrams/colors1.xml"/><Relationship Id="rId5" Type="http://schemas.openxmlformats.org/officeDocument/2006/relationships/slideLayout" Target="../slideLayouts/slideLayout2.xml"/><Relationship Id="rId10" Type="http://schemas.openxmlformats.org/officeDocument/2006/relationships/diagramQuickStyle" Target="../diagrams/quickStyle1.xml"/><Relationship Id="rId4" Type="http://schemas.openxmlformats.org/officeDocument/2006/relationships/audio" Target="../media/media3.m4a"/><Relationship Id="rId9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4.m4a"/><Relationship Id="rId1" Type="http://schemas.microsoft.com/office/2007/relationships/media" Target="../media/media4.m4a"/><Relationship Id="rId6" Type="http://schemas.openxmlformats.org/officeDocument/2006/relationships/image" Target="../media/image3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5.m4a"/><Relationship Id="rId1" Type="http://schemas.microsoft.com/office/2007/relationships/media" Target="../media/media5.m4a"/><Relationship Id="rId6" Type="http://schemas.openxmlformats.org/officeDocument/2006/relationships/image" Target="../media/image3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2.png"/><Relationship Id="rId2" Type="http://schemas.openxmlformats.org/officeDocument/2006/relationships/audio" Target="../media/media6.m4a"/><Relationship Id="rId1" Type="http://schemas.microsoft.com/office/2007/relationships/media" Target="../media/media6.m4a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kuntoutussaatio.fi/" TargetMode="External"/><Relationship Id="rId3" Type="http://schemas.openxmlformats.org/officeDocument/2006/relationships/slideLayout" Target="../slideLayouts/slideLayout2.xml"/><Relationship Id="rId7" Type="http://schemas.openxmlformats.org/officeDocument/2006/relationships/hyperlink" Target="http://jeesaajat.blogspot.com/2016/03/lukemisen-ja-kirjoittamisen-apuvalineet" TargetMode="External"/><Relationship Id="rId2" Type="http://schemas.openxmlformats.org/officeDocument/2006/relationships/audio" Target="../media/media7.m4a"/><Relationship Id="rId1" Type="http://schemas.microsoft.com/office/2007/relationships/media" Target="../media/media7.m4a"/><Relationship Id="rId6" Type="http://schemas.openxmlformats.org/officeDocument/2006/relationships/hyperlink" Target="https://kvps.fi/tietopankki/?data-type=oppaat-ja-tyovalineet" TargetMode="External"/><Relationship Id="rId5" Type="http://schemas.openxmlformats.org/officeDocument/2006/relationships/hyperlink" Target="https://www.kehitysvammaliitto.fi/" TargetMode="External"/><Relationship Id="rId10" Type="http://schemas.openxmlformats.org/officeDocument/2006/relationships/image" Target="../media/image3.png"/><Relationship Id="rId4" Type="http://schemas.openxmlformats.org/officeDocument/2006/relationships/hyperlink" Target="https://www.eoliitto.fi/tietoa-meista/myyntituotteita/" TargetMode="External"/><Relationship Id="rId9" Type="http://schemas.openxmlformats.org/officeDocument/2006/relationships/hyperlink" Target="https://cpen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643BE6C-86B7-4AB9-91E8-9B5DB45AC8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88" y="0"/>
            <a:ext cx="12188825" cy="42428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Otsikko 1">
            <a:extLst>
              <a:ext uri="{FF2B5EF4-FFF2-40B4-BE49-F238E27FC236}">
                <a16:creationId xmlns:a16="http://schemas.microsoft.com/office/drawing/2014/main" id="{19EBD3B2-7C2C-4EA5-94B5-6DB65AABD1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3026" y="713195"/>
            <a:ext cx="9605948" cy="2318665"/>
          </a:xfrm>
        </p:spPr>
        <p:txBody>
          <a:bodyPr>
            <a:normAutofit/>
          </a:bodyPr>
          <a:lstStyle/>
          <a:p>
            <a:r>
              <a:rPr lang="fi-FI" sz="5400" dirty="0">
                <a:solidFill>
                  <a:schemeClr val="bg1"/>
                </a:solidFill>
              </a:rPr>
              <a:t>Pedagoginen menetelmä:</a:t>
            </a:r>
            <a:br>
              <a:rPr lang="fi-FI" sz="5400" dirty="0">
                <a:solidFill>
                  <a:schemeClr val="bg1"/>
                </a:solidFill>
              </a:rPr>
            </a:br>
            <a:r>
              <a:rPr lang="fi-FI" sz="5400" dirty="0">
                <a:solidFill>
                  <a:schemeClr val="bg1"/>
                </a:solidFill>
              </a:rPr>
              <a:t>Tietotekniikan hyödyntäminen erityisopetuksessa</a:t>
            </a:r>
          </a:p>
        </p:txBody>
      </p:sp>
      <p:sp>
        <p:nvSpPr>
          <p:cNvPr id="3" name="Alaotsikko 2">
            <a:extLst>
              <a:ext uri="{FF2B5EF4-FFF2-40B4-BE49-F238E27FC236}">
                <a16:creationId xmlns:a16="http://schemas.microsoft.com/office/drawing/2014/main" id="{D98D3854-1E22-49BD-BBFE-5DE636AF5B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7239" y="3031860"/>
            <a:ext cx="8937522" cy="1059373"/>
          </a:xfrm>
        </p:spPr>
        <p:txBody>
          <a:bodyPr>
            <a:normAutofit fontScale="92500" lnSpcReduction="10000"/>
          </a:bodyPr>
          <a:lstStyle/>
          <a:p>
            <a:r>
              <a:rPr lang="fi-FI" dirty="0">
                <a:solidFill>
                  <a:srgbClr val="FFFFFF"/>
                </a:solidFill>
              </a:rPr>
              <a:t>Etelän into 2022</a:t>
            </a:r>
          </a:p>
          <a:p>
            <a:r>
              <a:rPr lang="fi-FI" dirty="0">
                <a:solidFill>
                  <a:srgbClr val="FFFFFF"/>
                </a:solidFill>
              </a:rPr>
              <a:t>Anne Siponen, Maija Kivimaa, Sanna Kaarisalo, Sakari Castren, Kati </a:t>
            </a:r>
            <a:r>
              <a:rPr lang="fi-FI" dirty="0" err="1">
                <a:solidFill>
                  <a:srgbClr val="FFFFFF"/>
                </a:solidFill>
              </a:rPr>
              <a:t>Inkte</a:t>
            </a:r>
            <a:r>
              <a:rPr lang="fi-FI" dirty="0">
                <a:solidFill>
                  <a:srgbClr val="FFFFFF"/>
                </a:solidFill>
              </a:rPr>
              <a:t>, Irmeli Huhtala </a:t>
            </a:r>
          </a:p>
        </p:txBody>
      </p:sp>
      <p:pic>
        <p:nvPicPr>
          <p:cNvPr id="7" name="Graphic 6" descr="Head with Gears">
            <a:extLst>
              <a:ext uri="{FF2B5EF4-FFF2-40B4-BE49-F238E27FC236}">
                <a16:creationId xmlns:a16="http://schemas.microsoft.com/office/drawing/2014/main" id="{20A4154B-8E98-CFF4-605C-5B44650673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06089" y="4805363"/>
            <a:ext cx="1179824" cy="1179824"/>
          </a:xfrm>
          <a:prstGeom prst="rect">
            <a:avLst/>
          </a:prstGeom>
        </p:spPr>
      </p:pic>
      <p:pic>
        <p:nvPicPr>
          <p:cNvPr id="4" name="Tallennettu ääni">
            <a:hlinkClick r:id="" action="ppaction://media"/>
            <a:extLst>
              <a:ext uri="{FF2B5EF4-FFF2-40B4-BE49-F238E27FC236}">
                <a16:creationId xmlns:a16="http://schemas.microsoft.com/office/drawing/2014/main" id="{EB95990F-1415-4ADA-B793-280051CEA90B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5851525" y="3184525"/>
            <a:ext cx="487363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823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104"/>
    </mc:Choice>
    <mc:Fallback xmlns="">
      <p:transition spd="slow" advTm="810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0582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9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1" name="Arc 11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Freeform: Shape 13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Kuva 4" descr="Kannettava Puhelin ja Laskin">
            <a:extLst>
              <a:ext uri="{FF2B5EF4-FFF2-40B4-BE49-F238E27FC236}">
                <a16:creationId xmlns:a16="http://schemas.microsoft.com/office/drawing/2014/main" id="{9CDCE6FC-4815-4DAD-8480-49FDB135277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03182" y="955437"/>
            <a:ext cx="4777381" cy="4777381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graphicFrame>
        <p:nvGraphicFramePr>
          <p:cNvPr id="24" name="Sisällön paikkamerkki 2">
            <a:extLst>
              <a:ext uri="{FF2B5EF4-FFF2-40B4-BE49-F238E27FC236}">
                <a16:creationId xmlns:a16="http://schemas.microsoft.com/office/drawing/2014/main" id="{4E8B1B62-4C57-2D85-9924-377EE35E23A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4298920"/>
              </p:ext>
            </p:extLst>
          </p:nvPr>
        </p:nvGraphicFramePr>
        <p:xfrm>
          <a:off x="5894962" y="1002309"/>
          <a:ext cx="5458838" cy="4192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pic>
        <p:nvPicPr>
          <p:cNvPr id="2" name="Tallennettu ääni">
            <a:hlinkClick r:id="" action="ppaction://media"/>
            <a:extLst>
              <a:ext uri="{FF2B5EF4-FFF2-40B4-BE49-F238E27FC236}">
                <a16:creationId xmlns:a16="http://schemas.microsoft.com/office/drawing/2014/main" id="{7924570C-F219-489A-A6C2-85AB4947B194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3"/>
          <a:stretch>
            <a:fillRect/>
          </a:stretch>
        </p:blipFill>
        <p:spPr>
          <a:xfrm>
            <a:off x="5851525" y="3184525"/>
            <a:ext cx="487363" cy="487363"/>
          </a:xfrm>
          <a:prstGeom prst="rect">
            <a:avLst/>
          </a:prstGeom>
        </p:spPr>
      </p:pic>
      <p:pic>
        <p:nvPicPr>
          <p:cNvPr id="3" name="Ääni 2">
            <a:hlinkClick r:id="" action="ppaction://media"/>
            <a:extLst>
              <a:ext uri="{FF2B5EF4-FFF2-40B4-BE49-F238E27FC236}">
                <a16:creationId xmlns:a16="http://schemas.microsoft.com/office/drawing/2014/main" id="{4EEB3F12-32A5-4843-9E6B-245F50CF08B3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3"/>
          <a:stretch>
            <a:fillRect/>
          </a:stretch>
        </p:blipFill>
        <p:spPr>
          <a:xfrm>
            <a:off x="11488738" y="6154738"/>
            <a:ext cx="487362" cy="487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471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69"/>
    </mc:Choice>
    <mc:Fallback xmlns="">
      <p:transition spd="slow" advTm="46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13407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1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  <p:audio isNarration="1">
              <p:cMediaNode vol="80000" showWhenStopped="0">
                <p:cTn id="1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Confetti">
          <a:fgClr>
            <a:schemeClr val="accent4">
              <a:lumMod val="60000"/>
              <a:lumOff val="4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isällön paikkamerkki 5">
            <a:extLst>
              <a:ext uri="{FF2B5EF4-FFF2-40B4-BE49-F238E27FC236}">
                <a16:creationId xmlns:a16="http://schemas.microsoft.com/office/drawing/2014/main" id="{96DBB2EB-1557-4D5A-BAA4-CAB6B91CF9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0577" y="182009"/>
            <a:ext cx="2830512" cy="2460625"/>
          </a:xfrm>
          <a:prstGeom prst="wedgeEllipseCallout">
            <a:avLst>
              <a:gd name="adj1" fmla="val -80358"/>
              <a:gd name="adj2" fmla="val 1845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marL="0" indent="0">
              <a:buNone/>
            </a:pPr>
            <a:r>
              <a:rPr lang="fi-FI" b="1" dirty="0">
                <a:solidFill>
                  <a:schemeClr val="tx1"/>
                </a:solidFill>
                <a:latin typeface="+mj-lt"/>
                <a:ea typeface="Calibri" panose="020F0502020204030204" pitchFamily="34" charset="0"/>
              </a:rPr>
              <a:t>P</a:t>
            </a:r>
            <a:r>
              <a:rPr lang="fi-FI" b="1" dirty="0"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</a:rPr>
              <a:t>uhuttu ohjeistus, ääniohjaus </a:t>
            </a:r>
            <a:endParaRPr lang="fi-FI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" name="Sisällön paikkamerkki 5">
            <a:extLst>
              <a:ext uri="{FF2B5EF4-FFF2-40B4-BE49-F238E27FC236}">
                <a16:creationId xmlns:a16="http://schemas.microsoft.com/office/drawing/2014/main" id="{76404D5A-117A-4453-9A5C-2C97847B23A8}"/>
              </a:ext>
            </a:extLst>
          </p:cNvPr>
          <p:cNvSpPr txBox="1">
            <a:spLocks/>
          </p:cNvSpPr>
          <p:nvPr/>
        </p:nvSpPr>
        <p:spPr>
          <a:xfrm>
            <a:off x="1232080" y="142561"/>
            <a:ext cx="2212710" cy="1932943"/>
          </a:xfrm>
          <a:prstGeom prst="wedgeEllipseCallout">
            <a:avLst>
              <a:gd name="adj1" fmla="val 78774"/>
              <a:gd name="adj2" fmla="val 1364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i-FI" b="1" dirty="0">
                <a:solidFill>
                  <a:schemeClr val="tx1"/>
                </a:solidFill>
                <a:latin typeface="+mj-lt"/>
              </a:rPr>
              <a:t>Tulkkaus</a:t>
            </a:r>
          </a:p>
        </p:txBody>
      </p:sp>
      <p:sp>
        <p:nvSpPr>
          <p:cNvPr id="8" name="Sisällön paikkamerkki 5">
            <a:extLst>
              <a:ext uri="{FF2B5EF4-FFF2-40B4-BE49-F238E27FC236}">
                <a16:creationId xmlns:a16="http://schemas.microsoft.com/office/drawing/2014/main" id="{823DED98-E559-429D-A5DD-0F73F8FD404E}"/>
              </a:ext>
            </a:extLst>
          </p:cNvPr>
          <p:cNvSpPr txBox="1">
            <a:spLocks/>
          </p:cNvSpPr>
          <p:nvPr/>
        </p:nvSpPr>
        <p:spPr>
          <a:xfrm>
            <a:off x="8171283" y="2298966"/>
            <a:ext cx="2654279" cy="2460625"/>
          </a:xfrm>
          <a:prstGeom prst="wedgeEllipseCallout">
            <a:avLst>
              <a:gd name="adj1" fmla="val -113984"/>
              <a:gd name="adj2" fmla="val -4629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i-FI" b="1" dirty="0">
                <a:solidFill>
                  <a:schemeClr val="tx1"/>
                </a:solidFill>
                <a:latin typeface="+mj-lt"/>
                <a:ea typeface="Calibri" panose="020F0502020204030204" pitchFamily="34" charset="0"/>
              </a:rPr>
              <a:t>Tekstitys</a:t>
            </a:r>
            <a:endParaRPr lang="fi-FI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9" name="Sisällön paikkamerkki 5">
            <a:extLst>
              <a:ext uri="{FF2B5EF4-FFF2-40B4-BE49-F238E27FC236}">
                <a16:creationId xmlns:a16="http://schemas.microsoft.com/office/drawing/2014/main" id="{2CDD30B0-4620-4214-9026-2EFF79B7D068}"/>
              </a:ext>
            </a:extLst>
          </p:cNvPr>
          <p:cNvSpPr txBox="1">
            <a:spLocks/>
          </p:cNvSpPr>
          <p:nvPr/>
        </p:nvSpPr>
        <p:spPr>
          <a:xfrm>
            <a:off x="228227" y="1724623"/>
            <a:ext cx="2694733" cy="2256827"/>
          </a:xfrm>
          <a:prstGeom prst="wedgeEllipseCallout">
            <a:avLst>
              <a:gd name="adj1" fmla="val 94347"/>
              <a:gd name="adj2" fmla="val -21764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50000"/>
              </a:lnSpc>
              <a:spcAft>
                <a:spcPts val="800"/>
              </a:spcAft>
              <a:buNone/>
            </a:pPr>
            <a:r>
              <a:rPr lang="fi-FI" b="1" dirty="0">
                <a:solidFill>
                  <a:schemeClr val="tx1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lang="fi-FI" b="1" dirty="0"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uvalliset ohjeet </a:t>
            </a:r>
          </a:p>
        </p:txBody>
      </p:sp>
      <p:sp>
        <p:nvSpPr>
          <p:cNvPr id="13" name="Tekstiruutu 12">
            <a:extLst>
              <a:ext uri="{FF2B5EF4-FFF2-40B4-BE49-F238E27FC236}">
                <a16:creationId xmlns:a16="http://schemas.microsoft.com/office/drawing/2014/main" id="{0E0903C1-D700-4191-BD6F-9BBCE2D62AA4}"/>
              </a:ext>
            </a:extLst>
          </p:cNvPr>
          <p:cNvSpPr txBox="1"/>
          <p:nvPr/>
        </p:nvSpPr>
        <p:spPr>
          <a:xfrm>
            <a:off x="4309500" y="935245"/>
            <a:ext cx="28305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3200" b="1" dirty="0"/>
              <a:t>ESTEETTÖMYYS</a:t>
            </a:r>
          </a:p>
        </p:txBody>
      </p:sp>
      <p:pic>
        <p:nvPicPr>
          <p:cNvPr id="31" name="Kuva 30" descr="Yleinen käyttö tasaisella täytöllä">
            <a:extLst>
              <a:ext uri="{FF2B5EF4-FFF2-40B4-BE49-F238E27FC236}">
                <a16:creationId xmlns:a16="http://schemas.microsoft.com/office/drawing/2014/main" id="{21B2E333-9CDC-4A96-929E-5471760C2E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24822" y="1446201"/>
            <a:ext cx="1244599" cy="1244599"/>
          </a:xfrm>
          <a:prstGeom prst="rect">
            <a:avLst/>
          </a:prstGeom>
        </p:spPr>
      </p:pic>
      <p:sp>
        <p:nvSpPr>
          <p:cNvPr id="10" name="Sisällön paikkamerkki 5">
            <a:extLst>
              <a:ext uri="{FF2B5EF4-FFF2-40B4-BE49-F238E27FC236}">
                <a16:creationId xmlns:a16="http://schemas.microsoft.com/office/drawing/2014/main" id="{13E63A4B-0AAA-4068-8133-9341846E02FC}"/>
              </a:ext>
            </a:extLst>
          </p:cNvPr>
          <p:cNvSpPr txBox="1">
            <a:spLocks/>
          </p:cNvSpPr>
          <p:nvPr/>
        </p:nvSpPr>
        <p:spPr>
          <a:xfrm>
            <a:off x="1301136" y="3795978"/>
            <a:ext cx="2830512" cy="2460625"/>
          </a:xfrm>
          <a:prstGeom prst="wedgeEllipseCallout">
            <a:avLst>
              <a:gd name="adj1" fmla="val 74953"/>
              <a:gd name="adj2" fmla="val -92001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i-FI" b="1" dirty="0">
                <a:solidFill>
                  <a:schemeClr val="tx1"/>
                </a:solidFill>
                <a:latin typeface="+mj-lt"/>
                <a:ea typeface="Calibri" panose="020F0502020204030204" pitchFamily="34" charset="0"/>
              </a:rPr>
              <a:t>Oikeanlaiset ja riittävät apuvälineet</a:t>
            </a:r>
            <a:endParaRPr lang="fi-FI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1" name="Sisällön paikkamerkki 5">
            <a:extLst>
              <a:ext uri="{FF2B5EF4-FFF2-40B4-BE49-F238E27FC236}">
                <a16:creationId xmlns:a16="http://schemas.microsoft.com/office/drawing/2014/main" id="{3330A29E-B4DC-4A05-8D25-08E73938FF59}"/>
              </a:ext>
            </a:extLst>
          </p:cNvPr>
          <p:cNvSpPr txBox="1">
            <a:spLocks/>
          </p:cNvSpPr>
          <p:nvPr/>
        </p:nvSpPr>
        <p:spPr>
          <a:xfrm>
            <a:off x="6943833" y="4108639"/>
            <a:ext cx="2554590" cy="2021046"/>
          </a:xfrm>
          <a:prstGeom prst="wedgeEllipseCallout">
            <a:avLst>
              <a:gd name="adj1" fmla="val -90043"/>
              <a:gd name="adj2" fmla="val -121613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i-FI" b="1" dirty="0">
                <a:solidFill>
                  <a:schemeClr val="tx1"/>
                </a:solidFill>
                <a:latin typeface="+mj-lt"/>
                <a:ea typeface="Calibri" panose="020F0502020204030204" pitchFamily="34" charset="0"/>
              </a:rPr>
              <a:t>Osaaminen ja tietoisuus</a:t>
            </a:r>
            <a:endParaRPr lang="fi-FI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4" name="Sisällön paikkamerkki 5">
            <a:extLst>
              <a:ext uri="{FF2B5EF4-FFF2-40B4-BE49-F238E27FC236}">
                <a16:creationId xmlns:a16="http://schemas.microsoft.com/office/drawing/2014/main" id="{38219C4C-7656-4560-8B2F-21AE011057C2}"/>
              </a:ext>
            </a:extLst>
          </p:cNvPr>
          <p:cNvSpPr txBox="1">
            <a:spLocks/>
          </p:cNvSpPr>
          <p:nvPr/>
        </p:nvSpPr>
        <p:spPr>
          <a:xfrm>
            <a:off x="3674530" y="4108639"/>
            <a:ext cx="3269303" cy="2389087"/>
          </a:xfrm>
          <a:prstGeom prst="wedgeEllipseCallout">
            <a:avLst>
              <a:gd name="adj1" fmla="val -5352"/>
              <a:gd name="adj2" fmla="val -10546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i-FI" b="1" dirty="0">
                <a:solidFill>
                  <a:schemeClr val="tx1"/>
                </a:solidFill>
                <a:latin typeface="+mj-lt"/>
              </a:rPr>
              <a:t>Asenneilmasto</a:t>
            </a:r>
          </a:p>
        </p:txBody>
      </p:sp>
      <p:pic>
        <p:nvPicPr>
          <p:cNvPr id="2" name="Tallennettu ääni">
            <a:hlinkClick r:id="" action="ppaction://media"/>
            <a:extLst>
              <a:ext uri="{FF2B5EF4-FFF2-40B4-BE49-F238E27FC236}">
                <a16:creationId xmlns:a16="http://schemas.microsoft.com/office/drawing/2014/main" id="{5204FF87-2848-42E6-80B7-5C1EF712732F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5851525" y="3184525"/>
            <a:ext cx="487363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389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318"/>
    </mc:Choice>
    <mc:Fallback xmlns="">
      <p:transition spd="slow" advTm="1131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8493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Confetti">
          <a:fgClr>
            <a:srgbClr val="C9DABC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isällön paikkamerkki 5">
            <a:extLst>
              <a:ext uri="{FF2B5EF4-FFF2-40B4-BE49-F238E27FC236}">
                <a16:creationId xmlns:a16="http://schemas.microsoft.com/office/drawing/2014/main" id="{96DBB2EB-1557-4D5A-BAA4-CAB6B91CF9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14698" y="127587"/>
            <a:ext cx="3306955" cy="2460625"/>
          </a:xfrm>
          <a:prstGeom prst="wedgeEllipseCallout">
            <a:avLst>
              <a:gd name="adj1" fmla="val -94499"/>
              <a:gd name="adj2" fmla="val 36636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marL="0" indent="0">
              <a:buNone/>
            </a:pPr>
            <a:r>
              <a:rPr lang="fi-FI" b="1" dirty="0">
                <a:solidFill>
                  <a:schemeClr val="tx1"/>
                </a:solidFill>
                <a:latin typeface="+mj-lt"/>
              </a:rPr>
              <a:t>Tiedon visualisoiminen</a:t>
            </a:r>
          </a:p>
        </p:txBody>
      </p:sp>
      <p:sp>
        <p:nvSpPr>
          <p:cNvPr id="7" name="Sisällön paikkamerkki 5">
            <a:extLst>
              <a:ext uri="{FF2B5EF4-FFF2-40B4-BE49-F238E27FC236}">
                <a16:creationId xmlns:a16="http://schemas.microsoft.com/office/drawing/2014/main" id="{76404D5A-117A-4453-9A5C-2C97847B23A8}"/>
              </a:ext>
            </a:extLst>
          </p:cNvPr>
          <p:cNvSpPr txBox="1">
            <a:spLocks/>
          </p:cNvSpPr>
          <p:nvPr/>
        </p:nvSpPr>
        <p:spPr>
          <a:xfrm>
            <a:off x="582875" y="127587"/>
            <a:ext cx="3113577" cy="1847657"/>
          </a:xfrm>
          <a:prstGeom prst="wedgeEllipseCallout">
            <a:avLst>
              <a:gd name="adj1" fmla="val 76702"/>
              <a:gd name="adj2" fmla="val 4320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i-FI" b="1" dirty="0">
                <a:solidFill>
                  <a:schemeClr val="tx1"/>
                </a:solidFill>
                <a:latin typeface="+mj-lt"/>
              </a:rPr>
              <a:t>Helppo-käyttöisyys</a:t>
            </a:r>
          </a:p>
        </p:txBody>
      </p:sp>
      <p:sp>
        <p:nvSpPr>
          <p:cNvPr id="8" name="Sisällön paikkamerkki 5">
            <a:extLst>
              <a:ext uri="{FF2B5EF4-FFF2-40B4-BE49-F238E27FC236}">
                <a16:creationId xmlns:a16="http://schemas.microsoft.com/office/drawing/2014/main" id="{823DED98-E559-429D-A5DD-0F73F8FD404E}"/>
              </a:ext>
            </a:extLst>
          </p:cNvPr>
          <p:cNvSpPr txBox="1">
            <a:spLocks/>
          </p:cNvSpPr>
          <p:nvPr/>
        </p:nvSpPr>
        <p:spPr>
          <a:xfrm>
            <a:off x="8419680" y="3387155"/>
            <a:ext cx="3501737" cy="2592315"/>
          </a:xfrm>
          <a:prstGeom prst="wedgeEllipseCallout">
            <a:avLst>
              <a:gd name="adj1" fmla="val -100128"/>
              <a:gd name="adj2" fmla="val -7567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i-FI" b="1" dirty="0">
                <a:solidFill>
                  <a:schemeClr val="tx1"/>
                </a:solidFill>
                <a:latin typeface="+mj-lt"/>
              </a:rPr>
              <a:t>Ei liikaa tietoa, tiedon jäsentäminen</a:t>
            </a:r>
          </a:p>
        </p:txBody>
      </p:sp>
      <p:sp>
        <p:nvSpPr>
          <p:cNvPr id="9" name="Sisällön paikkamerkki 5">
            <a:extLst>
              <a:ext uri="{FF2B5EF4-FFF2-40B4-BE49-F238E27FC236}">
                <a16:creationId xmlns:a16="http://schemas.microsoft.com/office/drawing/2014/main" id="{2CDD30B0-4620-4214-9026-2EFF79B7D068}"/>
              </a:ext>
            </a:extLst>
          </p:cNvPr>
          <p:cNvSpPr txBox="1">
            <a:spLocks/>
          </p:cNvSpPr>
          <p:nvPr/>
        </p:nvSpPr>
        <p:spPr>
          <a:xfrm>
            <a:off x="270584" y="1547000"/>
            <a:ext cx="3501737" cy="2127333"/>
          </a:xfrm>
          <a:prstGeom prst="wedgeEllipseCallout">
            <a:avLst>
              <a:gd name="adj1" fmla="val 84461"/>
              <a:gd name="adj2" fmla="val -827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50000"/>
              </a:lnSpc>
              <a:spcAft>
                <a:spcPts val="800"/>
              </a:spcAft>
              <a:buNone/>
            </a:pPr>
            <a:r>
              <a:rPr lang="fi-FI" b="1" dirty="0"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Sisällön ymmärrettävyys</a:t>
            </a:r>
          </a:p>
        </p:txBody>
      </p:sp>
      <p:sp>
        <p:nvSpPr>
          <p:cNvPr id="13" name="Tekstiruutu 12">
            <a:extLst>
              <a:ext uri="{FF2B5EF4-FFF2-40B4-BE49-F238E27FC236}">
                <a16:creationId xmlns:a16="http://schemas.microsoft.com/office/drawing/2014/main" id="{0E0903C1-D700-4191-BD6F-9BBCE2D62AA4}"/>
              </a:ext>
            </a:extLst>
          </p:cNvPr>
          <p:cNvSpPr txBox="1"/>
          <p:nvPr/>
        </p:nvSpPr>
        <p:spPr>
          <a:xfrm>
            <a:off x="4443461" y="1285390"/>
            <a:ext cx="30379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2800" b="1" dirty="0"/>
              <a:t>SAAVUTETTAVUUS</a:t>
            </a:r>
          </a:p>
        </p:txBody>
      </p:sp>
      <p:pic>
        <p:nvPicPr>
          <p:cNvPr id="15" name="Kuva 14" descr="Opettaja tasaisella täytöllä">
            <a:extLst>
              <a:ext uri="{FF2B5EF4-FFF2-40B4-BE49-F238E27FC236}">
                <a16:creationId xmlns:a16="http://schemas.microsoft.com/office/drawing/2014/main" id="{56AD9EC5-3548-4232-8DAA-AF099F2D00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58833" y="1793334"/>
            <a:ext cx="1447799" cy="1447799"/>
          </a:xfrm>
          <a:prstGeom prst="rect">
            <a:avLst/>
          </a:prstGeom>
        </p:spPr>
      </p:pic>
      <p:sp>
        <p:nvSpPr>
          <p:cNvPr id="11" name="Sisällön paikkamerkki 5">
            <a:extLst>
              <a:ext uri="{FF2B5EF4-FFF2-40B4-BE49-F238E27FC236}">
                <a16:creationId xmlns:a16="http://schemas.microsoft.com/office/drawing/2014/main" id="{3AF4B5BE-6A6A-4F36-A85B-B2F8130D2FC8}"/>
              </a:ext>
            </a:extLst>
          </p:cNvPr>
          <p:cNvSpPr txBox="1">
            <a:spLocks/>
          </p:cNvSpPr>
          <p:nvPr/>
        </p:nvSpPr>
        <p:spPr>
          <a:xfrm>
            <a:off x="141513" y="3482580"/>
            <a:ext cx="3269303" cy="2592314"/>
          </a:xfrm>
          <a:prstGeom prst="wedgeEllipseCallout">
            <a:avLst>
              <a:gd name="adj1" fmla="val 77663"/>
              <a:gd name="adj2" fmla="val -64679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50000"/>
              </a:lnSpc>
              <a:spcAft>
                <a:spcPts val="800"/>
              </a:spcAft>
              <a:buNone/>
            </a:pPr>
            <a:r>
              <a:rPr lang="fi-FI" b="1" dirty="0"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Puhuttu ohjaus, ääniohjaus</a:t>
            </a:r>
          </a:p>
        </p:txBody>
      </p:sp>
      <p:sp>
        <p:nvSpPr>
          <p:cNvPr id="12" name="Sisällön paikkamerkki 5">
            <a:extLst>
              <a:ext uri="{FF2B5EF4-FFF2-40B4-BE49-F238E27FC236}">
                <a16:creationId xmlns:a16="http://schemas.microsoft.com/office/drawing/2014/main" id="{12A28394-2CA6-4397-8B90-929511B31525}"/>
              </a:ext>
            </a:extLst>
          </p:cNvPr>
          <p:cNvSpPr txBox="1">
            <a:spLocks/>
          </p:cNvSpPr>
          <p:nvPr/>
        </p:nvSpPr>
        <p:spPr>
          <a:xfrm>
            <a:off x="8281917" y="1850630"/>
            <a:ext cx="1864215" cy="1536525"/>
          </a:xfrm>
          <a:prstGeom prst="wedgeEllipseCallout">
            <a:avLst>
              <a:gd name="adj1" fmla="val -111728"/>
              <a:gd name="adj2" fmla="val -936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50000"/>
              </a:lnSpc>
              <a:spcAft>
                <a:spcPts val="800"/>
              </a:spcAft>
              <a:buNone/>
            </a:pPr>
            <a:r>
              <a:rPr lang="fi-FI" b="1" dirty="0">
                <a:solidFill>
                  <a:schemeClr val="tx1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V</a:t>
            </a:r>
            <a:r>
              <a:rPr lang="fi-FI" b="1" dirty="0"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ideot</a:t>
            </a:r>
          </a:p>
        </p:txBody>
      </p:sp>
      <p:sp>
        <p:nvSpPr>
          <p:cNvPr id="14" name="Sisällön paikkamerkki 5">
            <a:extLst>
              <a:ext uri="{FF2B5EF4-FFF2-40B4-BE49-F238E27FC236}">
                <a16:creationId xmlns:a16="http://schemas.microsoft.com/office/drawing/2014/main" id="{5E5F20F7-12D3-49D5-B64C-C52BE15D4072}"/>
              </a:ext>
            </a:extLst>
          </p:cNvPr>
          <p:cNvSpPr txBox="1">
            <a:spLocks/>
          </p:cNvSpPr>
          <p:nvPr/>
        </p:nvSpPr>
        <p:spPr>
          <a:xfrm>
            <a:off x="2227903" y="4020118"/>
            <a:ext cx="2236355" cy="1708991"/>
          </a:xfrm>
          <a:prstGeom prst="wedgeEllipseCallout">
            <a:avLst>
              <a:gd name="adj1" fmla="val 63576"/>
              <a:gd name="adj2" fmla="val -99613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50000"/>
              </a:lnSpc>
              <a:spcAft>
                <a:spcPts val="800"/>
              </a:spcAft>
              <a:buNone/>
            </a:pPr>
            <a:r>
              <a:rPr lang="fi-FI" b="1" dirty="0"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Selkokieli</a:t>
            </a:r>
          </a:p>
        </p:txBody>
      </p:sp>
      <p:sp>
        <p:nvSpPr>
          <p:cNvPr id="16" name="Sisällön paikkamerkki 5">
            <a:extLst>
              <a:ext uri="{FF2B5EF4-FFF2-40B4-BE49-F238E27FC236}">
                <a16:creationId xmlns:a16="http://schemas.microsoft.com/office/drawing/2014/main" id="{40CA396A-C235-478B-8CD9-77EDF13CC07E}"/>
              </a:ext>
            </a:extLst>
          </p:cNvPr>
          <p:cNvSpPr txBox="1">
            <a:spLocks/>
          </p:cNvSpPr>
          <p:nvPr/>
        </p:nvSpPr>
        <p:spPr>
          <a:xfrm>
            <a:off x="4101240" y="4143303"/>
            <a:ext cx="3269303" cy="2389087"/>
          </a:xfrm>
          <a:prstGeom prst="wedgeEllipseCallout">
            <a:avLst>
              <a:gd name="adj1" fmla="val 664"/>
              <a:gd name="adj2" fmla="val -86399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i-FI" b="1" dirty="0">
                <a:solidFill>
                  <a:schemeClr val="tx1"/>
                </a:solidFill>
                <a:latin typeface="+mj-lt"/>
              </a:rPr>
              <a:t>Selkeät, strukturoidut ohjeet</a:t>
            </a:r>
          </a:p>
        </p:txBody>
      </p:sp>
      <p:sp>
        <p:nvSpPr>
          <p:cNvPr id="10" name="Sisällön paikkamerkki 5">
            <a:extLst>
              <a:ext uri="{FF2B5EF4-FFF2-40B4-BE49-F238E27FC236}">
                <a16:creationId xmlns:a16="http://schemas.microsoft.com/office/drawing/2014/main" id="{3D63FD2A-8A00-4DEF-B3CC-233A7D5AAD3F}"/>
              </a:ext>
            </a:extLst>
          </p:cNvPr>
          <p:cNvSpPr txBox="1">
            <a:spLocks/>
          </p:cNvSpPr>
          <p:nvPr/>
        </p:nvSpPr>
        <p:spPr>
          <a:xfrm>
            <a:off x="6321406" y="3730463"/>
            <a:ext cx="2459780" cy="1874107"/>
          </a:xfrm>
          <a:prstGeom prst="wedgeEllipseCallout">
            <a:avLst>
              <a:gd name="adj1" fmla="val -45501"/>
              <a:gd name="adj2" fmla="val -8076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i-FI" b="1" dirty="0">
                <a:solidFill>
                  <a:schemeClr val="tx1"/>
                </a:solidFill>
                <a:latin typeface="+mj-lt"/>
              </a:rPr>
              <a:t>Asenne</a:t>
            </a:r>
          </a:p>
          <a:p>
            <a:pPr marL="0" indent="0">
              <a:buNone/>
            </a:pPr>
            <a:r>
              <a:rPr lang="fi-FI" b="1" dirty="0">
                <a:solidFill>
                  <a:schemeClr val="tx1"/>
                </a:solidFill>
                <a:latin typeface="+mj-lt"/>
              </a:rPr>
              <a:t>ilmasto</a:t>
            </a:r>
          </a:p>
        </p:txBody>
      </p:sp>
      <p:pic>
        <p:nvPicPr>
          <p:cNvPr id="2" name="Tallennettu ääni">
            <a:hlinkClick r:id="" action="ppaction://media"/>
            <a:extLst>
              <a:ext uri="{FF2B5EF4-FFF2-40B4-BE49-F238E27FC236}">
                <a16:creationId xmlns:a16="http://schemas.microsoft.com/office/drawing/2014/main" id="{5BD759A2-7DF6-4654-A830-C6DB82EEC9F1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5851525" y="3184525"/>
            <a:ext cx="487363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850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061"/>
    </mc:Choice>
    <mc:Fallback xmlns="">
      <p:transition spd="slow" advTm="1206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2533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Confetti">
          <a:fgClr>
            <a:srgbClr val="FED0FC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uhekupla: Soikea 4">
            <a:extLst>
              <a:ext uri="{FF2B5EF4-FFF2-40B4-BE49-F238E27FC236}">
                <a16:creationId xmlns:a16="http://schemas.microsoft.com/office/drawing/2014/main" id="{5D99A6AF-62C9-4305-B019-73066627E736}"/>
              </a:ext>
            </a:extLst>
          </p:cNvPr>
          <p:cNvSpPr/>
          <p:nvPr/>
        </p:nvSpPr>
        <p:spPr>
          <a:xfrm>
            <a:off x="149445" y="1958170"/>
            <a:ext cx="2706394" cy="1888067"/>
          </a:xfrm>
          <a:prstGeom prst="wedgeEllipseCallout">
            <a:avLst>
              <a:gd name="adj1" fmla="val 85925"/>
              <a:gd name="adj2" fmla="val 24600"/>
            </a:avLst>
          </a:prstGeom>
          <a:solidFill>
            <a:srgbClr val="38664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2400" b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Erilliset tehtävän aloitusohjeet </a:t>
            </a:r>
          </a:p>
          <a:p>
            <a:pPr algn="ctr"/>
            <a:endParaRPr lang="fi-FI" dirty="0"/>
          </a:p>
        </p:txBody>
      </p:sp>
      <p:sp>
        <p:nvSpPr>
          <p:cNvPr id="6" name="Puhekupla: Soikea 5">
            <a:extLst>
              <a:ext uri="{FF2B5EF4-FFF2-40B4-BE49-F238E27FC236}">
                <a16:creationId xmlns:a16="http://schemas.microsoft.com/office/drawing/2014/main" id="{C1970C73-67B8-41E4-BAB2-9C986ED63B99}"/>
              </a:ext>
            </a:extLst>
          </p:cNvPr>
          <p:cNvSpPr/>
          <p:nvPr/>
        </p:nvSpPr>
        <p:spPr>
          <a:xfrm>
            <a:off x="3610698" y="118065"/>
            <a:ext cx="2435451" cy="2133599"/>
          </a:xfrm>
          <a:prstGeom prst="wedgeEllipseCallout">
            <a:avLst>
              <a:gd name="adj1" fmla="val 22704"/>
              <a:gd name="adj2" fmla="val 89617"/>
            </a:avLst>
          </a:prstGeom>
          <a:solidFill>
            <a:srgbClr val="38664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fi-FI" sz="2400" dirty="0"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fi-FI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elkeät, pilkotut kuvalliset ohjeet</a:t>
            </a:r>
          </a:p>
        </p:txBody>
      </p:sp>
      <p:sp>
        <p:nvSpPr>
          <p:cNvPr id="8" name="Sisällön paikkamerkki 7">
            <a:extLst>
              <a:ext uri="{FF2B5EF4-FFF2-40B4-BE49-F238E27FC236}">
                <a16:creationId xmlns:a16="http://schemas.microsoft.com/office/drawing/2014/main" id="{82428064-A2FC-4B15-B1EE-4A566120C9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7324" y="105067"/>
            <a:ext cx="2673374" cy="2005781"/>
          </a:xfrm>
          <a:prstGeom prst="wedgeEllipseCallout">
            <a:avLst>
              <a:gd name="adj1" fmla="val 68383"/>
              <a:gd name="adj2" fmla="val 87627"/>
            </a:avLst>
          </a:prstGeom>
          <a:solidFill>
            <a:srgbClr val="38664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2500" lnSpcReduction="10000"/>
          </a:bodyPr>
          <a:lstStyle/>
          <a:p>
            <a:pPr marL="0" indent="0">
              <a:buNone/>
            </a:pPr>
            <a:endParaRPr lang="fi-FI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fi-FI" sz="2600" b="1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lang="fi-FI" sz="2600" b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ronologisesti     etenevä ohjeistus </a:t>
            </a:r>
          </a:p>
          <a:p>
            <a:endParaRPr lang="fi-FI" dirty="0"/>
          </a:p>
        </p:txBody>
      </p:sp>
      <p:sp>
        <p:nvSpPr>
          <p:cNvPr id="11" name="Puhekupla: Soikea 10">
            <a:extLst>
              <a:ext uri="{FF2B5EF4-FFF2-40B4-BE49-F238E27FC236}">
                <a16:creationId xmlns:a16="http://schemas.microsoft.com/office/drawing/2014/main" id="{6E341D58-095A-45BC-83BF-EB36D403D10D}"/>
              </a:ext>
            </a:extLst>
          </p:cNvPr>
          <p:cNvSpPr/>
          <p:nvPr/>
        </p:nvSpPr>
        <p:spPr>
          <a:xfrm>
            <a:off x="5845460" y="52092"/>
            <a:ext cx="2823413" cy="2465741"/>
          </a:xfrm>
          <a:prstGeom prst="wedgeEllipseCallout">
            <a:avLst>
              <a:gd name="adj1" fmla="val -42732"/>
              <a:gd name="adj2" fmla="val 71227"/>
            </a:avLst>
          </a:prstGeom>
          <a:solidFill>
            <a:srgbClr val="38664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2400" b="1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Tekstitys, puhe, k</a:t>
            </a:r>
            <a:r>
              <a:rPr lang="fi-FI" sz="2400" b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uvat ja videot ohjaamassa toimintaa </a:t>
            </a:r>
          </a:p>
          <a:p>
            <a:pPr algn="ctr"/>
            <a:endParaRPr lang="fi-FI" dirty="0"/>
          </a:p>
        </p:txBody>
      </p:sp>
      <p:sp>
        <p:nvSpPr>
          <p:cNvPr id="12" name="Puhekupla: Soikea 11">
            <a:extLst>
              <a:ext uri="{FF2B5EF4-FFF2-40B4-BE49-F238E27FC236}">
                <a16:creationId xmlns:a16="http://schemas.microsoft.com/office/drawing/2014/main" id="{2EFD1D47-0B37-481D-84BA-0FA76FD46846}"/>
              </a:ext>
            </a:extLst>
          </p:cNvPr>
          <p:cNvSpPr/>
          <p:nvPr/>
        </p:nvSpPr>
        <p:spPr>
          <a:xfrm>
            <a:off x="8357279" y="604888"/>
            <a:ext cx="3195427" cy="2465741"/>
          </a:xfrm>
          <a:prstGeom prst="wedgeEllipseCallout">
            <a:avLst>
              <a:gd name="adj1" fmla="val -85124"/>
              <a:gd name="adj2" fmla="val 48309"/>
            </a:avLst>
          </a:prstGeom>
          <a:solidFill>
            <a:srgbClr val="38664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2400" b="1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V</a:t>
            </a:r>
            <a:r>
              <a:rPr lang="fi-FI" sz="2400" b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armistus ohjeista ja avusta tehtävän suorittamisen aikana</a:t>
            </a:r>
          </a:p>
          <a:p>
            <a:pPr algn="ctr"/>
            <a:endParaRPr lang="fi-FI" dirty="0"/>
          </a:p>
        </p:txBody>
      </p:sp>
      <p:sp>
        <p:nvSpPr>
          <p:cNvPr id="15" name="Puhekupla: Soikea 14">
            <a:extLst>
              <a:ext uri="{FF2B5EF4-FFF2-40B4-BE49-F238E27FC236}">
                <a16:creationId xmlns:a16="http://schemas.microsoft.com/office/drawing/2014/main" id="{BF736CBF-E18C-4992-B586-608E65442679}"/>
              </a:ext>
            </a:extLst>
          </p:cNvPr>
          <p:cNvSpPr/>
          <p:nvPr/>
        </p:nvSpPr>
        <p:spPr>
          <a:xfrm>
            <a:off x="330640" y="4024207"/>
            <a:ext cx="2823413" cy="2465740"/>
          </a:xfrm>
          <a:prstGeom prst="wedgeEllipseCallout">
            <a:avLst>
              <a:gd name="adj1" fmla="val 78560"/>
              <a:gd name="adj2" fmla="val -67429"/>
            </a:avLst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2400" b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Kalenteri ja  muistutukset muistin tukena </a:t>
            </a:r>
          </a:p>
          <a:p>
            <a:pPr algn="ctr"/>
            <a:endParaRPr lang="fi-FI" dirty="0"/>
          </a:p>
        </p:txBody>
      </p:sp>
      <p:sp>
        <p:nvSpPr>
          <p:cNvPr id="16" name="Sisällön paikkamerkki 7">
            <a:extLst>
              <a:ext uri="{FF2B5EF4-FFF2-40B4-BE49-F238E27FC236}">
                <a16:creationId xmlns:a16="http://schemas.microsoft.com/office/drawing/2014/main" id="{A7A76DBC-6899-4033-A8C9-9BDB5FC66B01}"/>
              </a:ext>
            </a:extLst>
          </p:cNvPr>
          <p:cNvSpPr txBox="1">
            <a:spLocks/>
          </p:cNvSpPr>
          <p:nvPr/>
        </p:nvSpPr>
        <p:spPr>
          <a:xfrm>
            <a:off x="5668811" y="4747152"/>
            <a:ext cx="3369138" cy="2110847"/>
          </a:xfrm>
          <a:prstGeom prst="wedgeEllipseCallout">
            <a:avLst>
              <a:gd name="adj1" fmla="val -39791"/>
              <a:gd name="adj2" fmla="val -70956"/>
            </a:avLst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i-FI" sz="1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fi-FI" sz="2600" b="1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Kalenteri ja puhelimen kuvat apuna tilanteiden hallinnassa </a:t>
            </a:r>
          </a:p>
          <a:p>
            <a:endParaRPr lang="fi-FI" dirty="0"/>
          </a:p>
        </p:txBody>
      </p:sp>
      <p:sp>
        <p:nvSpPr>
          <p:cNvPr id="17" name="Puhekupla: Soikea 16">
            <a:extLst>
              <a:ext uri="{FF2B5EF4-FFF2-40B4-BE49-F238E27FC236}">
                <a16:creationId xmlns:a16="http://schemas.microsoft.com/office/drawing/2014/main" id="{56CF19AD-B9E8-4C08-B7DE-AD008C19B626}"/>
              </a:ext>
            </a:extLst>
          </p:cNvPr>
          <p:cNvSpPr/>
          <p:nvPr/>
        </p:nvSpPr>
        <p:spPr>
          <a:xfrm>
            <a:off x="8065367" y="3593562"/>
            <a:ext cx="3779249" cy="1697608"/>
          </a:xfrm>
          <a:prstGeom prst="wedgeEllipseCallout">
            <a:avLst>
              <a:gd name="adj1" fmla="val -60115"/>
              <a:gd name="adj2" fmla="val -34837"/>
            </a:avLst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lnSpc>
                <a:spcPct val="150000"/>
              </a:lnSpc>
              <a:spcAft>
                <a:spcPts val="800"/>
              </a:spcAft>
            </a:pPr>
            <a:r>
              <a:rPr lang="fi-FI" sz="2400" b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Karttasovellus apuna siirtymissä</a:t>
            </a:r>
          </a:p>
        </p:txBody>
      </p:sp>
      <p:sp>
        <p:nvSpPr>
          <p:cNvPr id="18" name="Puhekupla: Soikea 17">
            <a:extLst>
              <a:ext uri="{FF2B5EF4-FFF2-40B4-BE49-F238E27FC236}">
                <a16:creationId xmlns:a16="http://schemas.microsoft.com/office/drawing/2014/main" id="{99DBBB69-BEDC-4A24-87A9-819D497BA2FE}"/>
              </a:ext>
            </a:extLst>
          </p:cNvPr>
          <p:cNvSpPr/>
          <p:nvPr/>
        </p:nvSpPr>
        <p:spPr>
          <a:xfrm>
            <a:off x="3520001" y="4779418"/>
            <a:ext cx="2616843" cy="2005781"/>
          </a:xfrm>
          <a:prstGeom prst="wedgeEllipseCallout">
            <a:avLst>
              <a:gd name="adj1" fmla="val 20451"/>
              <a:gd name="adj2" fmla="val -78210"/>
            </a:avLst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lnSpc>
                <a:spcPct val="150000"/>
              </a:lnSpc>
              <a:spcAft>
                <a:spcPts val="800"/>
              </a:spcAft>
            </a:pPr>
            <a:r>
              <a:rPr lang="fi-FI" sz="2400" b="1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Time</a:t>
            </a:r>
            <a:r>
              <a:rPr lang="fi-FI" sz="2400" b="1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fi-FI" sz="2400" b="1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imer</a:t>
            </a:r>
            <a:r>
              <a:rPr lang="fi-FI" sz="2400" b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ajanhallinnan tukena </a:t>
            </a:r>
          </a:p>
        </p:txBody>
      </p:sp>
      <p:sp>
        <p:nvSpPr>
          <p:cNvPr id="28" name="Tekstiruutu 27">
            <a:extLst>
              <a:ext uri="{FF2B5EF4-FFF2-40B4-BE49-F238E27FC236}">
                <a16:creationId xmlns:a16="http://schemas.microsoft.com/office/drawing/2014/main" id="{338AA3AC-89CC-47B9-B1C8-EC4C8AC540BC}"/>
              </a:ext>
            </a:extLst>
          </p:cNvPr>
          <p:cNvSpPr txBox="1"/>
          <p:nvPr/>
        </p:nvSpPr>
        <p:spPr>
          <a:xfrm>
            <a:off x="3888029" y="3010410"/>
            <a:ext cx="33691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2800" b="1" dirty="0"/>
              <a:t>TOIMINNANOHJAUS</a:t>
            </a:r>
          </a:p>
        </p:txBody>
      </p:sp>
      <p:pic>
        <p:nvPicPr>
          <p:cNvPr id="4" name="Tallennettu ääni">
            <a:hlinkClick r:id="" action="ppaction://media"/>
            <a:extLst>
              <a:ext uri="{FF2B5EF4-FFF2-40B4-BE49-F238E27FC236}">
                <a16:creationId xmlns:a16="http://schemas.microsoft.com/office/drawing/2014/main" id="{6F7DEB65-F1AA-4FA0-BCCC-A3EE220B853E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425129" y="3185319"/>
            <a:ext cx="487363" cy="487363"/>
          </a:xfrm>
          <a:prstGeom prst="rect">
            <a:avLst/>
          </a:prstGeom>
        </p:spPr>
      </p:pic>
      <p:pic>
        <p:nvPicPr>
          <p:cNvPr id="13" name="Kuva 12" descr="Älypuhelin tasaisella täytöllä">
            <a:extLst>
              <a:ext uri="{FF2B5EF4-FFF2-40B4-BE49-F238E27FC236}">
                <a16:creationId xmlns:a16="http://schemas.microsoft.com/office/drawing/2014/main" id="{1B2DA811-2109-4166-83E7-F37560B0E46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21105192">
            <a:off x="4111823" y="3502089"/>
            <a:ext cx="471363" cy="471363"/>
          </a:xfrm>
          <a:prstGeom prst="rect">
            <a:avLst/>
          </a:prstGeom>
        </p:spPr>
      </p:pic>
      <p:pic>
        <p:nvPicPr>
          <p:cNvPr id="19" name="Kuva 18" descr="Kävely tasaisella täytöllä">
            <a:extLst>
              <a:ext uri="{FF2B5EF4-FFF2-40B4-BE49-F238E27FC236}">
                <a16:creationId xmlns:a16="http://schemas.microsoft.com/office/drawing/2014/main" id="{E47E24DD-6C12-4FB4-8064-465682EB104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280854" y="359356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749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7819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63B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uhekupla: Soikea 14">
            <a:extLst>
              <a:ext uri="{FF2B5EF4-FFF2-40B4-BE49-F238E27FC236}">
                <a16:creationId xmlns:a16="http://schemas.microsoft.com/office/drawing/2014/main" id="{BF736CBF-E18C-4992-B586-608E65442679}"/>
              </a:ext>
            </a:extLst>
          </p:cNvPr>
          <p:cNvSpPr/>
          <p:nvPr/>
        </p:nvSpPr>
        <p:spPr>
          <a:xfrm>
            <a:off x="122701" y="20146"/>
            <a:ext cx="4148063" cy="2367520"/>
          </a:xfrm>
          <a:prstGeom prst="wedgeEllipseCallout">
            <a:avLst>
              <a:gd name="adj1" fmla="val 49524"/>
              <a:gd name="adj2" fmla="val 48551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dirty="0">
              <a:solidFill>
                <a:srgbClr val="0563C1"/>
              </a:solidFill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algn="ctr"/>
            <a:r>
              <a:rPr lang="fi-FI" sz="2000" b="1" dirty="0">
                <a:solidFill>
                  <a:schemeClr val="tx1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ERILAISTEN OPPIJOIDEN LIITTO</a:t>
            </a:r>
          </a:p>
          <a:p>
            <a:pPr algn="ctr"/>
            <a:endParaRPr lang="fi-FI" dirty="0">
              <a:solidFill>
                <a:srgbClr val="0563C1"/>
              </a:solidFill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algn="ctr"/>
            <a:r>
              <a:rPr lang="fi-FI" dirty="0">
                <a:solidFill>
                  <a:srgbClr val="0563C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https://www.eoliitto.fi/tietoa-meista/myyntituotteita/</a:t>
            </a:r>
            <a:endParaRPr lang="fi-FI" dirty="0"/>
          </a:p>
          <a:p>
            <a:pPr algn="ctr"/>
            <a:endParaRPr lang="fi-FI" dirty="0"/>
          </a:p>
        </p:txBody>
      </p:sp>
      <p:sp>
        <p:nvSpPr>
          <p:cNvPr id="16" name="Sisällön paikkamerkki 7">
            <a:extLst>
              <a:ext uri="{FF2B5EF4-FFF2-40B4-BE49-F238E27FC236}">
                <a16:creationId xmlns:a16="http://schemas.microsoft.com/office/drawing/2014/main" id="{A7A76DBC-6899-4033-A8C9-9BDB5FC66B01}"/>
              </a:ext>
            </a:extLst>
          </p:cNvPr>
          <p:cNvSpPr txBox="1">
            <a:spLocks/>
          </p:cNvSpPr>
          <p:nvPr/>
        </p:nvSpPr>
        <p:spPr>
          <a:xfrm>
            <a:off x="59673" y="2149219"/>
            <a:ext cx="3512039" cy="2772188"/>
          </a:xfrm>
          <a:prstGeom prst="wedgeEllipseCallout">
            <a:avLst>
              <a:gd name="adj1" fmla="val 69510"/>
              <a:gd name="adj2" fmla="val -15714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i-FI" sz="1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fi-FI" sz="2000" b="1" dirty="0">
                <a:solidFill>
                  <a:schemeClr val="tx1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KEHITYSVAMMALIITTO</a:t>
            </a:r>
          </a:p>
          <a:p>
            <a:pPr marL="0" indent="0">
              <a:buNone/>
            </a:pPr>
            <a:r>
              <a:rPr lang="fi-FI" sz="1800" b="1" dirty="0">
                <a:solidFill>
                  <a:schemeClr val="tx1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https://www.kehitysvammaliitto.fi/</a:t>
            </a:r>
            <a:endParaRPr lang="fi-FI" sz="1800" b="1" dirty="0">
              <a:solidFill>
                <a:schemeClr val="tx1"/>
              </a:solidFill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fi-FI" sz="1800" b="1" dirty="0">
                <a:solidFill>
                  <a:schemeClr val="tx1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&gt; </a:t>
            </a:r>
            <a:r>
              <a:rPr lang="fi-FI" sz="1800" b="1" dirty="0" err="1">
                <a:solidFill>
                  <a:schemeClr val="tx1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Tikoteekki</a:t>
            </a:r>
            <a:endParaRPr lang="fi-FI" sz="1800" b="1" dirty="0">
              <a:solidFill>
                <a:schemeClr val="tx1"/>
              </a:solidFill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fi-FI" dirty="0"/>
          </a:p>
        </p:txBody>
      </p:sp>
      <p:sp>
        <p:nvSpPr>
          <p:cNvPr id="17" name="Puhekupla: Soikea 16">
            <a:extLst>
              <a:ext uri="{FF2B5EF4-FFF2-40B4-BE49-F238E27FC236}">
                <a16:creationId xmlns:a16="http://schemas.microsoft.com/office/drawing/2014/main" id="{56CF19AD-B9E8-4C08-B7DE-AD008C19B626}"/>
              </a:ext>
            </a:extLst>
          </p:cNvPr>
          <p:cNvSpPr/>
          <p:nvPr/>
        </p:nvSpPr>
        <p:spPr>
          <a:xfrm>
            <a:off x="8182709" y="3125276"/>
            <a:ext cx="4009291" cy="3217179"/>
          </a:xfrm>
          <a:prstGeom prst="wedgeEllipseCallout">
            <a:avLst>
              <a:gd name="adj1" fmla="val -74595"/>
              <a:gd name="adj2" fmla="val -51651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lnSpc>
                <a:spcPct val="150000"/>
              </a:lnSpc>
              <a:spcAft>
                <a:spcPts val="800"/>
              </a:spcAft>
            </a:pPr>
            <a:r>
              <a:rPr lang="fi-FI" sz="2000" b="1" dirty="0"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KEHITYSVAMMAISTEN PALVELUSÄÄTIÖ</a:t>
            </a:r>
          </a:p>
          <a:p>
            <a:pPr lvl="0">
              <a:lnSpc>
                <a:spcPct val="150000"/>
              </a:lnSpc>
              <a:spcAft>
                <a:spcPts val="800"/>
              </a:spcAft>
            </a:pPr>
            <a:r>
              <a:rPr lang="fi-FI" sz="1800" b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  <a:hlinkClick r:id="rId6"/>
              </a:rPr>
              <a:t>https://kvps.fi/tietopankki/?data-type=oppaat-ja-tyovalineet</a:t>
            </a:r>
            <a:endParaRPr lang="fi-FI" sz="1800" b="1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8" name="Puhekupla: Soikea 17">
            <a:extLst>
              <a:ext uri="{FF2B5EF4-FFF2-40B4-BE49-F238E27FC236}">
                <a16:creationId xmlns:a16="http://schemas.microsoft.com/office/drawing/2014/main" id="{99DBBB69-BEDC-4A24-87A9-819D497BA2FE}"/>
              </a:ext>
            </a:extLst>
          </p:cNvPr>
          <p:cNvSpPr/>
          <p:nvPr/>
        </p:nvSpPr>
        <p:spPr>
          <a:xfrm>
            <a:off x="7342237" y="-54977"/>
            <a:ext cx="4009292" cy="3590290"/>
          </a:xfrm>
          <a:prstGeom prst="wedgeEllipseCallout">
            <a:avLst>
              <a:gd name="adj1" fmla="val -64969"/>
              <a:gd name="adj2" fmla="val 32243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fi-FI" sz="2000" b="1" dirty="0"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LUKEMISEN JA KIRJOITTAMISEN APUVÄLINEITÄ</a:t>
            </a:r>
            <a:endParaRPr lang="fi-FI" sz="2000" b="1" u="sng" dirty="0">
              <a:solidFill>
                <a:srgbClr val="0563C1"/>
              </a:solidFill>
              <a:latin typeface="+mj-lt"/>
              <a:ea typeface="Calibri" panose="020F0502020204030204" pitchFamily="34" charset="0"/>
              <a:cs typeface="Times New Roman" panose="02020603050405020304" pitchFamily="18" charset="0"/>
              <a:hlinkClick r:id="rId7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lvl="0">
              <a:lnSpc>
                <a:spcPct val="150000"/>
              </a:lnSpc>
              <a:spcAft>
                <a:spcPts val="800"/>
              </a:spcAft>
            </a:pPr>
            <a:r>
              <a:rPr lang="fi-FI" sz="1800" dirty="0">
                <a:solidFill>
                  <a:srgbClr val="0563C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http://jeesaajat.blogspot.com/2016/03/lukemisen-ja-kirjoittamisen-apuvalineet</a:t>
            </a:r>
            <a:endParaRPr lang="fi-FI" sz="1800" dirty="0">
              <a:solidFill>
                <a:schemeClr val="tx1"/>
              </a:solidFill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8" name="Tekstiruutu 27">
            <a:extLst>
              <a:ext uri="{FF2B5EF4-FFF2-40B4-BE49-F238E27FC236}">
                <a16:creationId xmlns:a16="http://schemas.microsoft.com/office/drawing/2014/main" id="{338AA3AC-89CC-47B9-B1C8-EC4C8AC540BC}"/>
              </a:ext>
            </a:extLst>
          </p:cNvPr>
          <p:cNvSpPr txBox="1"/>
          <p:nvPr/>
        </p:nvSpPr>
        <p:spPr>
          <a:xfrm>
            <a:off x="4398766" y="2648223"/>
            <a:ext cx="280441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2800" dirty="0">
                <a:solidFill>
                  <a:schemeClr val="bg1"/>
                </a:solidFill>
              </a:rPr>
              <a:t>APUVÄLINEITÄ OPISKELUUN</a:t>
            </a:r>
          </a:p>
        </p:txBody>
      </p:sp>
      <p:sp>
        <p:nvSpPr>
          <p:cNvPr id="11" name="Sisällön paikkamerkki 7">
            <a:extLst>
              <a:ext uri="{FF2B5EF4-FFF2-40B4-BE49-F238E27FC236}">
                <a16:creationId xmlns:a16="http://schemas.microsoft.com/office/drawing/2014/main" id="{861CBFDF-36EA-4D1C-9703-C642E18815B9}"/>
              </a:ext>
            </a:extLst>
          </p:cNvPr>
          <p:cNvSpPr txBox="1">
            <a:spLocks/>
          </p:cNvSpPr>
          <p:nvPr/>
        </p:nvSpPr>
        <p:spPr>
          <a:xfrm>
            <a:off x="4957141" y="4187024"/>
            <a:ext cx="3685655" cy="2455076"/>
          </a:xfrm>
          <a:prstGeom prst="wedgeEllipseCallout">
            <a:avLst>
              <a:gd name="adj1" fmla="val 3083"/>
              <a:gd name="adj2" fmla="val -76396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i-FI" sz="1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fi-FI" sz="2000" b="1" dirty="0">
                <a:solidFill>
                  <a:schemeClr val="tx1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KUNTOUTUSSÄÄTIÖ</a:t>
            </a:r>
          </a:p>
          <a:p>
            <a:pPr marL="0" indent="0">
              <a:buNone/>
            </a:pPr>
            <a:r>
              <a:rPr lang="fi-FI" sz="1800" b="1" dirty="0">
                <a:solidFill>
                  <a:schemeClr val="tx1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  <a:hlinkClick r:id="rId8"/>
              </a:rPr>
              <a:t>https://kuntoutussaatio.fi/</a:t>
            </a:r>
            <a:endParaRPr lang="fi-FI" sz="1800" b="1" dirty="0">
              <a:solidFill>
                <a:schemeClr val="tx1"/>
              </a:solidFill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fi-FI" sz="1800" b="1" dirty="0">
                <a:solidFill>
                  <a:schemeClr val="tx1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&gt;Oppimisen tuen keskus</a:t>
            </a:r>
          </a:p>
          <a:p>
            <a:endParaRPr lang="fi-FI" dirty="0"/>
          </a:p>
        </p:txBody>
      </p:sp>
      <p:sp>
        <p:nvSpPr>
          <p:cNvPr id="12" name="Sisällön paikkamerkki 7">
            <a:extLst>
              <a:ext uri="{FF2B5EF4-FFF2-40B4-BE49-F238E27FC236}">
                <a16:creationId xmlns:a16="http://schemas.microsoft.com/office/drawing/2014/main" id="{F89DD336-B6CC-4722-B120-15AEC2D9DA15}"/>
              </a:ext>
            </a:extLst>
          </p:cNvPr>
          <p:cNvSpPr txBox="1">
            <a:spLocks/>
          </p:cNvSpPr>
          <p:nvPr/>
        </p:nvSpPr>
        <p:spPr>
          <a:xfrm>
            <a:off x="4094397" y="40436"/>
            <a:ext cx="3235569" cy="1860373"/>
          </a:xfrm>
          <a:prstGeom prst="wedgeEllipseCallout">
            <a:avLst>
              <a:gd name="adj1" fmla="val -10725"/>
              <a:gd name="adj2" fmla="val 85589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i-FI" sz="1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fi-FI" sz="1800" b="1" dirty="0">
              <a:solidFill>
                <a:schemeClr val="tx1"/>
              </a:solidFill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fi-FI" sz="2200" b="1" dirty="0">
                <a:solidFill>
                  <a:schemeClr val="tx1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LUKEVA KYNÄ</a:t>
            </a:r>
          </a:p>
          <a:p>
            <a:pPr marL="0" indent="0">
              <a:buNone/>
            </a:pPr>
            <a:r>
              <a:rPr lang="fi-FI" sz="2200" b="1" dirty="0">
                <a:solidFill>
                  <a:schemeClr val="tx1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  <a:hlinkClick r:id="rId9"/>
              </a:rPr>
              <a:t>https://cpen.com/</a:t>
            </a:r>
            <a:endParaRPr lang="fi-FI" sz="2200" b="1" dirty="0">
              <a:solidFill>
                <a:schemeClr val="tx1"/>
              </a:solidFill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fi-FI" sz="1800" b="1" dirty="0">
              <a:solidFill>
                <a:schemeClr val="tx1"/>
              </a:solidFill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fi-FI" dirty="0"/>
          </a:p>
        </p:txBody>
      </p:sp>
      <p:sp>
        <p:nvSpPr>
          <p:cNvPr id="5" name="Suorakulmio 4">
            <a:extLst>
              <a:ext uri="{FF2B5EF4-FFF2-40B4-BE49-F238E27FC236}">
                <a16:creationId xmlns:a16="http://schemas.microsoft.com/office/drawing/2014/main" id="{3B0A2E01-883B-4A6B-AF71-7396B75C07FB}"/>
              </a:ext>
            </a:extLst>
          </p:cNvPr>
          <p:cNvSpPr/>
          <p:nvPr/>
        </p:nvSpPr>
        <p:spPr>
          <a:xfrm>
            <a:off x="340659" y="5755341"/>
            <a:ext cx="2623077" cy="8867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>
                <a:solidFill>
                  <a:schemeClr val="tx1"/>
                </a:solidFill>
              </a:rPr>
              <a:t>Paina linkkiä + Ctrl</a:t>
            </a:r>
          </a:p>
        </p:txBody>
      </p:sp>
      <p:sp>
        <p:nvSpPr>
          <p:cNvPr id="14" name="Sisällön paikkamerkki 7">
            <a:extLst>
              <a:ext uri="{FF2B5EF4-FFF2-40B4-BE49-F238E27FC236}">
                <a16:creationId xmlns:a16="http://schemas.microsoft.com/office/drawing/2014/main" id="{121D55E1-3040-436B-B9C8-777E2699C131}"/>
              </a:ext>
            </a:extLst>
          </p:cNvPr>
          <p:cNvSpPr txBox="1">
            <a:spLocks/>
          </p:cNvSpPr>
          <p:nvPr/>
        </p:nvSpPr>
        <p:spPr>
          <a:xfrm>
            <a:off x="2535588" y="3913093"/>
            <a:ext cx="2623077" cy="2191871"/>
          </a:xfrm>
          <a:prstGeom prst="wedgeEllipseCallout">
            <a:avLst>
              <a:gd name="adj1" fmla="val 42708"/>
              <a:gd name="adj2" fmla="val -47244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i-FI" sz="1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fi-FI" sz="2000" b="1" dirty="0">
                <a:solidFill>
                  <a:schemeClr val="tx1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APUVÄLINEITÄ</a:t>
            </a:r>
          </a:p>
          <a:p>
            <a:pPr marL="0" indent="0">
              <a:buNone/>
            </a:pPr>
            <a:r>
              <a:rPr lang="fi-FI" sz="1800" b="1" dirty="0">
                <a:solidFill>
                  <a:schemeClr val="tx1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Apuvälinekeskus</a:t>
            </a:r>
          </a:p>
          <a:p>
            <a:pPr marL="0" indent="0">
              <a:buNone/>
            </a:pPr>
            <a:r>
              <a:rPr lang="fi-FI" sz="1800" b="1" dirty="0">
                <a:solidFill>
                  <a:schemeClr val="tx1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Kela</a:t>
            </a:r>
          </a:p>
          <a:p>
            <a:endParaRPr lang="fi-FI" dirty="0"/>
          </a:p>
        </p:txBody>
      </p:sp>
      <p:pic>
        <p:nvPicPr>
          <p:cNvPr id="3" name="Tallennettu ääni">
            <a:hlinkClick r:id="" action="ppaction://media"/>
            <a:extLst>
              <a:ext uri="{FF2B5EF4-FFF2-40B4-BE49-F238E27FC236}">
                <a16:creationId xmlns:a16="http://schemas.microsoft.com/office/drawing/2014/main" id="{65C80DBD-E802-4219-A170-1D5C77854E10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5851525" y="3184525"/>
            <a:ext cx="487363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717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449"/>
    </mc:Choice>
    <mc:Fallback xmlns="">
      <p:transition spd="slow" advTm="1644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2099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1910</TotalTime>
  <Words>222</Words>
  <Application>Microsoft Office PowerPoint</Application>
  <PresentationFormat>Laajakuva</PresentationFormat>
  <Paragraphs>62</Paragraphs>
  <Slides>6</Slides>
  <Notes>0</Notes>
  <HiddenSlides>0</HiddenSlides>
  <MMClips>7</MMClips>
  <ScaleCrop>false</ScaleCrop>
  <HeadingPairs>
    <vt:vector size="6" baseType="variant">
      <vt:variant>
        <vt:lpstr>Käytetyt fontit</vt:lpstr>
      </vt:variant>
      <vt:variant>
        <vt:i4>4</vt:i4>
      </vt:variant>
      <vt:variant>
        <vt:lpstr>Teema</vt:lpstr>
      </vt:variant>
      <vt:variant>
        <vt:i4>1</vt:i4>
      </vt:variant>
      <vt:variant>
        <vt:lpstr>Dian otsikot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Office-teema</vt:lpstr>
      <vt:lpstr>Pedagoginen menetelmä: Tietotekniikan hyödyntäminen erityisopetuksessa</vt:lpstr>
      <vt:lpstr>PowerPoint-esitys</vt:lpstr>
      <vt:lpstr>PowerPoint-esitys</vt:lpstr>
      <vt:lpstr>PowerPoint-esitys</vt:lpstr>
      <vt:lpstr>PowerPoint-esitys</vt:lpstr>
      <vt:lpstr>PowerPoint-esitys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Pedagoginen menetelmä: Tietotekniikan hyödyntäminen erityisopetuksessa</dc:title>
  <dc:creator>Irmeli Huhtala-Paloniemi</dc:creator>
  <cp:lastModifiedBy>Kati Intke</cp:lastModifiedBy>
  <cp:revision>55</cp:revision>
  <dcterms:created xsi:type="dcterms:W3CDTF">2022-03-14T15:55:19Z</dcterms:created>
  <dcterms:modified xsi:type="dcterms:W3CDTF">2022-03-30T06:21:44Z</dcterms:modified>
</cp:coreProperties>
</file>