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2" r:id="rId6"/>
    <p:sldId id="282" r:id="rId7"/>
    <p:sldId id="283" r:id="rId8"/>
    <p:sldId id="284" r:id="rId9"/>
    <p:sldId id="271" r:id="rId10"/>
    <p:sldId id="273" r:id="rId11"/>
    <p:sldId id="274" r:id="rId12"/>
    <p:sldId id="275" r:id="rId13"/>
    <p:sldId id="278" r:id="rId14"/>
    <p:sldId id="279" r:id="rId15"/>
    <p:sldId id="28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30-09-2018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30-09-2018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GRAMENER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Rakesh </a:t>
            </a:r>
            <a:r>
              <a:rPr lang="en-IN" sz="1800" dirty="0" err="1"/>
              <a:t>Kanugula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Sharath </a:t>
            </a:r>
            <a:r>
              <a:rPr lang="en-IN" sz="1800" dirty="0" err="1"/>
              <a:t>Athrey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Sumit</a:t>
            </a:r>
            <a:r>
              <a:rPr lang="en-IN" sz="1800" dirty="0"/>
              <a:t> Kaushik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46541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/>
              <a:t>Default Loans Analysis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3DD81BB-5DDE-4850-B55D-E4CB4B3C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4" y="1702581"/>
            <a:ext cx="5869736" cy="30777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062A9349-87C6-4C63-BD67-0F1E037129B7}"/>
              </a:ext>
            </a:extLst>
          </p:cNvPr>
          <p:cNvSpPr txBox="1">
            <a:spLocks/>
          </p:cNvSpPr>
          <p:nvPr/>
        </p:nvSpPr>
        <p:spPr>
          <a:xfrm>
            <a:off x="463792" y="5150489"/>
            <a:ext cx="563220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5: Defaulters Count  vs Loan Amount with Home Ownership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A70AEB-7BD5-48DF-831A-68D16C5B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2581"/>
            <a:ext cx="5959550" cy="30777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580B846-183F-44D3-B8B2-069013DB62E4}"/>
              </a:ext>
            </a:extLst>
          </p:cNvPr>
          <p:cNvSpPr txBox="1">
            <a:spLocks/>
          </p:cNvSpPr>
          <p:nvPr/>
        </p:nvSpPr>
        <p:spPr>
          <a:xfrm>
            <a:off x="6398622" y="5150488"/>
            <a:ext cx="579337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6: Defaulters Count  vs Annual Income with Home Ownership categories</a:t>
            </a:r>
          </a:p>
        </p:txBody>
      </p:sp>
    </p:spTree>
    <p:extLst>
      <p:ext uri="{BB962C8B-B14F-4D97-AF65-F5344CB8AC3E}">
        <p14:creationId xmlns:p14="http://schemas.microsoft.com/office/powerpoint/2010/main" val="40117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EDA4E7E-5A7B-49EB-8F37-268531A2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81265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/>
              <a:t>Default Loans Analysis Plots 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84128B-C33F-4749-AC7F-35975E3E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9" y="1641733"/>
            <a:ext cx="5899231" cy="30177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3FDB26F-E49A-4F54-949C-0A32954C0EBB}"/>
              </a:ext>
            </a:extLst>
          </p:cNvPr>
          <p:cNvSpPr txBox="1">
            <a:spLocks/>
          </p:cNvSpPr>
          <p:nvPr/>
        </p:nvSpPr>
        <p:spPr>
          <a:xfrm>
            <a:off x="463792" y="5150489"/>
            <a:ext cx="563220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7: Defaulters Count  vs Loan Amount with Grade categories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9E6792E-40BD-4DD9-B151-FC5C813E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28458"/>
            <a:ext cx="5831034" cy="30177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0A0801B-192C-4D92-8118-1ED26D63FBD7}"/>
              </a:ext>
            </a:extLst>
          </p:cNvPr>
          <p:cNvSpPr txBox="1">
            <a:spLocks/>
          </p:cNvSpPr>
          <p:nvPr/>
        </p:nvSpPr>
        <p:spPr>
          <a:xfrm>
            <a:off x="6559793" y="5150489"/>
            <a:ext cx="563220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8: Defaulters Count  vs Annual Income with Grade categories</a:t>
            </a:r>
          </a:p>
        </p:txBody>
      </p:sp>
    </p:spTree>
    <p:extLst>
      <p:ext uri="{BB962C8B-B14F-4D97-AF65-F5344CB8AC3E}">
        <p14:creationId xmlns:p14="http://schemas.microsoft.com/office/powerpoint/2010/main" val="172120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93" y="292840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/>
              <a:t>Loan Status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F66FCC-A0ED-4587-A301-94AD2145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" y="1748940"/>
            <a:ext cx="6493009" cy="3360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C59252-7F8F-4A4B-AC8A-CFD3684D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915" y="1964237"/>
            <a:ext cx="5632085" cy="29295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5A2B9BDD-B232-46BC-8621-DF73655DCE9C}"/>
              </a:ext>
            </a:extLst>
          </p:cNvPr>
          <p:cNvSpPr txBox="1">
            <a:spLocks/>
          </p:cNvSpPr>
          <p:nvPr/>
        </p:nvSpPr>
        <p:spPr>
          <a:xfrm>
            <a:off x="463792" y="5150489"/>
            <a:ext cx="563220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9: Count vs Loan Term with Loan Status categories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A1D3AF8-209B-4666-A253-BFF9418D28BC}"/>
              </a:ext>
            </a:extLst>
          </p:cNvPr>
          <p:cNvSpPr txBox="1">
            <a:spLocks/>
          </p:cNvSpPr>
          <p:nvPr/>
        </p:nvSpPr>
        <p:spPr>
          <a:xfrm>
            <a:off x="6762350" y="5109059"/>
            <a:ext cx="4777610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10: Count vs Home Ownership with Loan Status categories</a:t>
            </a:r>
          </a:p>
        </p:txBody>
      </p:sp>
    </p:spTree>
    <p:extLst>
      <p:ext uri="{BB962C8B-B14F-4D97-AF65-F5344CB8AC3E}">
        <p14:creationId xmlns:p14="http://schemas.microsoft.com/office/powerpoint/2010/main" val="2383035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93" y="292840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/>
              <a:t>Loan Status Plots 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A2B9BDD-B232-46BC-8621-DF73655DCE9C}"/>
              </a:ext>
            </a:extLst>
          </p:cNvPr>
          <p:cNvSpPr txBox="1">
            <a:spLocks/>
          </p:cNvSpPr>
          <p:nvPr/>
        </p:nvSpPr>
        <p:spPr>
          <a:xfrm>
            <a:off x="463792" y="5150489"/>
            <a:ext cx="563220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11: Count vs Grade with Loan Status categories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A1D3AF8-209B-4666-A253-BFF9418D28BC}"/>
              </a:ext>
            </a:extLst>
          </p:cNvPr>
          <p:cNvSpPr txBox="1">
            <a:spLocks/>
          </p:cNvSpPr>
          <p:nvPr/>
        </p:nvSpPr>
        <p:spPr>
          <a:xfrm>
            <a:off x="6762350" y="5109059"/>
            <a:ext cx="4777610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12: Count vs Sub Grade with Loan Status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185499-A798-4F93-ACF8-2842497A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329"/>
            <a:ext cx="6096000" cy="3175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0C6ACA6-A6C8-4A2E-81F4-0E8FE87B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53" y="1713837"/>
            <a:ext cx="5797750" cy="30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9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93" y="292840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/>
              <a:t>Loan Status Plots 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A2B9BDD-B232-46BC-8621-DF73655DCE9C}"/>
              </a:ext>
            </a:extLst>
          </p:cNvPr>
          <p:cNvSpPr txBox="1">
            <a:spLocks/>
          </p:cNvSpPr>
          <p:nvPr/>
        </p:nvSpPr>
        <p:spPr>
          <a:xfrm>
            <a:off x="652040" y="5338816"/>
            <a:ext cx="563220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13: Count vs </a:t>
            </a:r>
            <a:r>
              <a:rPr lang="en-US" sz="1400" dirty="0" err="1"/>
              <a:t>Deliquency</a:t>
            </a:r>
            <a:r>
              <a:rPr lang="en-US" sz="1400" dirty="0"/>
              <a:t> (2yrs) with Loan Status categories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A1D3AF8-209B-4666-A253-BFF9418D28BC}"/>
              </a:ext>
            </a:extLst>
          </p:cNvPr>
          <p:cNvSpPr txBox="1">
            <a:spLocks/>
          </p:cNvSpPr>
          <p:nvPr/>
        </p:nvSpPr>
        <p:spPr>
          <a:xfrm>
            <a:off x="6762350" y="5338816"/>
            <a:ext cx="4777610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14: Count vs Purpose with Loan Status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F9A574-8FB9-472B-9EC6-D6E7D7D0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839930"/>
            <a:ext cx="6096001" cy="3178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CB01866-D7C3-417A-BAFB-91DB024E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94798"/>
            <a:ext cx="5879939" cy="30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3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93" y="292840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/>
              <a:t>Loan Status Plots (</a:t>
            </a:r>
            <a:r>
              <a:rPr lang="en-US" sz="2800" dirty="0" err="1"/>
              <a:t>Cont</a:t>
            </a:r>
            <a:r>
              <a:rPr lang="en-US" sz="2800" dirty="0"/>
              <a:t>) – Multivariate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A2B9BDD-B232-46BC-8621-DF73655DCE9C}"/>
              </a:ext>
            </a:extLst>
          </p:cNvPr>
          <p:cNvSpPr txBox="1">
            <a:spLocks/>
          </p:cNvSpPr>
          <p:nvPr/>
        </p:nvSpPr>
        <p:spPr>
          <a:xfrm>
            <a:off x="2227386" y="6105644"/>
            <a:ext cx="6684716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15: Grade vs Loan Amount with Home Ownership </a:t>
            </a:r>
            <a:r>
              <a:rPr lang="en-US" sz="1400" dirty="0" smtClean="0"/>
              <a:t>categories on Charged Off Loans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958C39-9BEB-48B0-A882-E481B90F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44" y="1116503"/>
            <a:ext cx="8819909" cy="46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9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Analysis </a:t>
            </a:r>
            <a:r>
              <a:rPr lang="en-US" sz="2800" dirty="0" smtClean="0"/>
              <a:t>– Conclusion and Proposal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38554" y="1746738"/>
            <a:ext cx="107031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analysis clearly shows that the following variables have significant impact on loan getting charged off: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Annual Income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Loan Amount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Home Ownership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Term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Grade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DTI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Verification Status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should be considering the following points while giving loan: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/>
              <a:t>Annual </a:t>
            </a:r>
            <a:r>
              <a:rPr lang="en-US" sz="1600" dirty="0" smtClean="0"/>
              <a:t>Income should be greater than around 75000.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Loan Amount less than 22000 is more likely to be charged off.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People does not having own home are more likely to default on loans.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Loans </a:t>
            </a:r>
            <a:r>
              <a:rPr lang="en-US" sz="1600" dirty="0"/>
              <a:t>having t</a:t>
            </a:r>
            <a:r>
              <a:rPr lang="en-US" sz="1600" dirty="0" smtClean="0"/>
              <a:t>erm </a:t>
            </a:r>
            <a:r>
              <a:rPr lang="en-US" sz="1600" dirty="0"/>
              <a:t>60 months are more likely to </a:t>
            </a:r>
            <a:r>
              <a:rPr lang="en-US" sz="1600" dirty="0" smtClean="0"/>
              <a:t>be charged </a:t>
            </a:r>
            <a:r>
              <a:rPr lang="en-US" sz="1600" dirty="0"/>
              <a:t>off 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Loans </a:t>
            </a:r>
            <a:r>
              <a:rPr lang="en-US" sz="1600" dirty="0"/>
              <a:t>from grade </a:t>
            </a:r>
            <a:r>
              <a:rPr lang="en-US" sz="1600" dirty="0" smtClean="0"/>
              <a:t>A, are </a:t>
            </a:r>
            <a:r>
              <a:rPr lang="en-US" sz="1600" dirty="0"/>
              <a:t>less likely to </a:t>
            </a:r>
            <a:r>
              <a:rPr lang="en-US" sz="1600" dirty="0" smtClean="0"/>
              <a:t>be </a:t>
            </a:r>
            <a:r>
              <a:rPr lang="en-US" sz="1600" dirty="0"/>
              <a:t>charged off </a:t>
            </a:r>
            <a:r>
              <a:rPr lang="en-US" sz="1600" dirty="0" smtClean="0"/>
              <a:t>than </a:t>
            </a:r>
            <a:r>
              <a:rPr lang="en-US" sz="1600" dirty="0"/>
              <a:t>grade </a:t>
            </a:r>
            <a:r>
              <a:rPr lang="en-US" sz="1600" dirty="0" smtClean="0"/>
              <a:t>G. The order is A&lt;B&lt;C&lt;D&lt;E&lt;F&lt;G.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The DTI should be more than 22. Higher DTI means loan less likely to be </a:t>
            </a:r>
            <a:r>
              <a:rPr lang="en-US" sz="1600" dirty="0"/>
              <a:t>charged off</a:t>
            </a:r>
            <a:r>
              <a:rPr lang="en-US" sz="1600" dirty="0" smtClean="0"/>
              <a:t>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Source Verified loans are less likely to be </a:t>
            </a:r>
            <a:r>
              <a:rPr lang="en-US" sz="1600" dirty="0"/>
              <a:t>charged off</a:t>
            </a:r>
            <a:r>
              <a:rPr lang="en-US" sz="1600" dirty="0" smtClean="0"/>
              <a:t>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Consumer Finance Company, a specialized bank in lending different types of loans to Urban customers. </a:t>
            </a:r>
          </a:p>
          <a:p>
            <a:pPr marL="0" indent="0">
              <a:buNone/>
            </a:pPr>
            <a:r>
              <a:rPr lang="en-IN" sz="2000" dirty="0"/>
              <a:t> The company needs to evaluate several risks before it can take decision on the below cases 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1800" dirty="0"/>
              <a:t>1. </a:t>
            </a:r>
            <a:r>
              <a:rPr lang="en-US" sz="1800" dirty="0"/>
              <a:t>If the applicant is</a:t>
            </a:r>
            <a:r>
              <a:rPr lang="en-US" sz="1800" b="1" dirty="0"/>
              <a:t> likely to repay the loan</a:t>
            </a:r>
            <a:r>
              <a:rPr lang="en-US" sz="1800" dirty="0"/>
              <a:t>, then not approving the loan results in a </a:t>
            </a:r>
            <a:r>
              <a:rPr lang="en-US" sz="1800" b="1" dirty="0"/>
              <a:t>loss of business</a:t>
            </a:r>
            <a:r>
              <a:rPr lang="en-US" sz="1800" dirty="0"/>
              <a:t> to the company</a:t>
            </a:r>
          </a:p>
          <a:p>
            <a:pPr marL="0" indent="0">
              <a:buNone/>
            </a:pPr>
            <a:r>
              <a:rPr lang="en-US" sz="1800" dirty="0"/>
              <a:t>	2. If the applicant is </a:t>
            </a:r>
            <a:r>
              <a:rPr lang="en-US" sz="1800" b="1" dirty="0"/>
              <a:t>not likely to repay the loan,</a:t>
            </a:r>
            <a:r>
              <a:rPr lang="en-US" sz="1800" dirty="0"/>
              <a:t> i.e. he/she is likely to default, then approving the loan may lead to a </a:t>
            </a:r>
            <a:r>
              <a:rPr lang="en-US" sz="1800" b="1" dirty="0"/>
              <a:t>financial loss</a:t>
            </a:r>
            <a:r>
              <a:rPr lang="en-US" sz="1800" dirty="0"/>
              <a:t> for the company</a:t>
            </a:r>
          </a:p>
          <a:p>
            <a:pPr marL="0" indent="0">
              <a:buNone/>
            </a:pPr>
            <a:r>
              <a:rPr lang="en-US" sz="1800" dirty="0"/>
              <a:t>	3. The aim is to identify patterns which indicate if a person is likely to </a:t>
            </a:r>
            <a:r>
              <a:rPr lang="en-US" sz="1800" b="1" dirty="0"/>
              <a:t>default</a:t>
            </a:r>
            <a:r>
              <a:rPr lang="en-US" sz="1800" dirty="0"/>
              <a:t>, which may be used for taking actions such as </a:t>
            </a:r>
            <a:r>
              <a:rPr lang="en-US" sz="1800" b="1" dirty="0"/>
              <a:t>denying the loan</a:t>
            </a:r>
            <a:r>
              <a:rPr lang="en-US" sz="1800" dirty="0"/>
              <a:t>, </a:t>
            </a:r>
            <a:r>
              <a:rPr lang="en-US" sz="1800" b="1" dirty="0"/>
              <a:t>reducing the amount of loan</a:t>
            </a:r>
            <a:r>
              <a:rPr lang="en-US" sz="1800" dirty="0"/>
              <a:t>, </a:t>
            </a:r>
            <a:r>
              <a:rPr lang="en-US" sz="1800" b="1" dirty="0"/>
              <a:t>lending</a:t>
            </a:r>
            <a:r>
              <a:rPr lang="en-US" sz="1800" dirty="0"/>
              <a:t> (to risky applicants) at a higher interest rate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Problem Statement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297683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/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9972361-7315-4BD9-87E3-52591CE6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2181013"/>
            <a:ext cx="304800" cy="4162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08994B7-6539-49EE-B878-814DA192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812" y="2181013"/>
            <a:ext cx="1419225" cy="428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365399-334E-4411-ACD3-04A250B28B60}"/>
              </a:ext>
            </a:extLst>
          </p:cNvPr>
          <p:cNvSpPr txBox="1"/>
          <p:nvPr/>
        </p:nvSpPr>
        <p:spPr>
          <a:xfrm>
            <a:off x="631370" y="1496218"/>
            <a:ext cx="111143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Understanding :</a:t>
            </a:r>
          </a:p>
          <a:p>
            <a:endParaRPr lang="en-US" dirty="0"/>
          </a:p>
          <a:p>
            <a:r>
              <a:rPr lang="en-US" dirty="0"/>
              <a:t>	- Data provided contains complete loan data for all loans issued through the time period 2007 t0 2011 (4 years)</a:t>
            </a:r>
          </a:p>
          <a:p>
            <a:r>
              <a:rPr lang="en-US" dirty="0"/>
              <a:t>	- Data Categories – “Current” – “Fully Paid” – “Defaulted”</a:t>
            </a:r>
          </a:p>
          <a:p>
            <a:r>
              <a:rPr lang="en-US" dirty="0"/>
              <a:t>	- Data has other customer information like (some of the important ones being)</a:t>
            </a:r>
          </a:p>
          <a:p>
            <a:r>
              <a:rPr lang="en-US" dirty="0"/>
              <a:t>			- Purpose of the Loan</a:t>
            </a:r>
          </a:p>
          <a:p>
            <a:r>
              <a:rPr lang="en-US" dirty="0"/>
              <a:t>			- </a:t>
            </a:r>
            <a:r>
              <a:rPr lang="en-US" dirty="0" err="1"/>
              <a:t>Bankrupcy</a:t>
            </a:r>
            <a:endParaRPr lang="en-US" dirty="0"/>
          </a:p>
          <a:p>
            <a:r>
              <a:rPr lang="en-US" dirty="0"/>
              <a:t>			- Annual Income of the borrower</a:t>
            </a:r>
          </a:p>
          <a:p>
            <a:r>
              <a:rPr lang="en-US" dirty="0"/>
              <a:t>			- Loan Term</a:t>
            </a:r>
          </a:p>
          <a:p>
            <a:r>
              <a:rPr lang="en-US" dirty="0"/>
              <a:t>			- Verification</a:t>
            </a:r>
          </a:p>
          <a:p>
            <a:r>
              <a:rPr lang="en-US" dirty="0"/>
              <a:t>			- Issue and Last Payment date</a:t>
            </a:r>
          </a:p>
          <a:p>
            <a:r>
              <a:rPr lang="en-US" dirty="0"/>
              <a:t>			- Application Type</a:t>
            </a:r>
          </a:p>
          <a:p>
            <a:r>
              <a:rPr lang="en-US" dirty="0"/>
              <a:t>			- Home Ownership</a:t>
            </a:r>
          </a:p>
          <a:p>
            <a:r>
              <a:rPr lang="en-US" dirty="0"/>
              <a:t>			- Loan Status</a:t>
            </a:r>
          </a:p>
          <a:p>
            <a:r>
              <a:rPr lang="en-US" dirty="0"/>
              <a:t>			- Last Credit Pull date</a:t>
            </a:r>
          </a:p>
          <a:p>
            <a:r>
              <a:rPr lang="en-US" dirty="0"/>
              <a:t>	- Data also has several columns that has NA values that can be safely ignored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297683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/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9972361-7315-4BD9-87E3-52591CE6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2181013"/>
            <a:ext cx="304800" cy="4162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08994B7-6539-49EE-B878-814DA192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812" y="2181013"/>
            <a:ext cx="1419225" cy="428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365399-334E-4411-ACD3-04A250B28B60}"/>
              </a:ext>
            </a:extLst>
          </p:cNvPr>
          <p:cNvSpPr txBox="1"/>
          <p:nvPr/>
        </p:nvSpPr>
        <p:spPr>
          <a:xfrm>
            <a:off x="631370" y="1496218"/>
            <a:ext cx="111143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Workflow Stages:</a:t>
            </a:r>
          </a:p>
          <a:p>
            <a:endParaRPr lang="en-US" dirty="0"/>
          </a:p>
          <a:p>
            <a:r>
              <a:rPr lang="en-US" dirty="0"/>
              <a:t>	- Load complete Data for performing analysis</a:t>
            </a:r>
          </a:p>
          <a:p>
            <a:r>
              <a:rPr lang="en-US" dirty="0"/>
              <a:t>	- Perform Data Formatting / Data Cleaning</a:t>
            </a:r>
          </a:p>
          <a:p>
            <a:r>
              <a:rPr lang="en-US" dirty="0"/>
              <a:t>	- Identify and filter Data Outliners based on selected columns</a:t>
            </a:r>
          </a:p>
          <a:p>
            <a:r>
              <a:rPr lang="en-US" dirty="0"/>
              <a:t>	- Data filtering based on Loan Status (“Current” / “Default” / “Fully Paid”)</a:t>
            </a:r>
          </a:p>
          <a:p>
            <a:r>
              <a:rPr lang="en-US" dirty="0"/>
              <a:t>	- Perform Univariate Analysis on cleansed / formatted Data Set</a:t>
            </a:r>
          </a:p>
          <a:p>
            <a:r>
              <a:rPr lang="en-US" dirty="0"/>
              <a:t>	- Perform Bivariate Analysis on cleansed / formatted Data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Assumptions made during Data Analysis :</a:t>
            </a:r>
          </a:p>
          <a:p>
            <a:endParaRPr lang="en-US" dirty="0"/>
          </a:p>
          <a:p>
            <a:r>
              <a:rPr lang="en-US" dirty="0"/>
              <a:t>	- Only “Default” and “Fully Paid” loan types or loan status are considered for analysis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Tools Used 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 </a:t>
            </a:r>
            <a:r>
              <a:rPr lang="en-US" dirty="0" err="1"/>
              <a:t>Rstudio</a:t>
            </a:r>
            <a:r>
              <a:rPr lang="en-US" dirty="0"/>
              <a:t> is used for complete data analysis including Data formatting, cleaning, slicing, dicing and plotting.</a:t>
            </a:r>
          </a:p>
        </p:txBody>
      </p:sp>
    </p:spTree>
    <p:extLst>
      <p:ext uri="{BB962C8B-B14F-4D97-AF65-F5344CB8AC3E}">
        <p14:creationId xmlns:p14="http://schemas.microsoft.com/office/powerpoint/2010/main" val="309204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81265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/>
              <a:t>Annual Income vs Loan Status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E47882-E1CB-4F44-99EF-3B5D73FD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9" y="1814194"/>
            <a:ext cx="6364234" cy="3229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E79A6A-CE0A-44FC-AC86-12EEC499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03" y="1928561"/>
            <a:ext cx="5336320" cy="3000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1A0030F-58B0-40C1-A350-D002884C5B34}"/>
              </a:ext>
            </a:extLst>
          </p:cNvPr>
          <p:cNvSpPr txBox="1">
            <a:spLocks/>
          </p:cNvSpPr>
          <p:nvPr/>
        </p:nvSpPr>
        <p:spPr>
          <a:xfrm>
            <a:off x="1136469" y="5261081"/>
            <a:ext cx="392166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3: Annual Income vs Loan Status - Histogram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1773477-F987-42B2-A3F9-3987D0A44463}"/>
              </a:ext>
            </a:extLst>
          </p:cNvPr>
          <p:cNvSpPr txBox="1">
            <a:spLocks/>
          </p:cNvSpPr>
          <p:nvPr/>
        </p:nvSpPr>
        <p:spPr>
          <a:xfrm>
            <a:off x="7268329" y="5261079"/>
            <a:ext cx="392166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4: Annual Income vs Loan Status – Box Plot </a:t>
            </a:r>
          </a:p>
        </p:txBody>
      </p:sp>
    </p:spTree>
    <p:extLst>
      <p:ext uri="{BB962C8B-B14F-4D97-AF65-F5344CB8AC3E}">
        <p14:creationId xmlns:p14="http://schemas.microsoft.com/office/powerpoint/2010/main" val="235641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81265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Annual Income and Loan Amount</a:t>
            </a:r>
            <a:r>
              <a:rPr lang="en-US" sz="2800" dirty="0" smtClean="0"/>
              <a:t> 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1A0030F-58B0-40C1-A350-D002884C5B34}"/>
              </a:ext>
            </a:extLst>
          </p:cNvPr>
          <p:cNvSpPr txBox="1">
            <a:spLocks/>
          </p:cNvSpPr>
          <p:nvPr/>
        </p:nvSpPr>
        <p:spPr>
          <a:xfrm>
            <a:off x="1834364" y="4337306"/>
            <a:ext cx="392166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1773477-F987-42B2-A3F9-3987D0A44463}"/>
              </a:ext>
            </a:extLst>
          </p:cNvPr>
          <p:cNvSpPr txBox="1">
            <a:spLocks/>
          </p:cNvSpPr>
          <p:nvPr/>
        </p:nvSpPr>
        <p:spPr>
          <a:xfrm>
            <a:off x="1031652" y="5441361"/>
            <a:ext cx="392166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02" y="1289537"/>
            <a:ext cx="4774575" cy="3457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5205046"/>
            <a:ext cx="9425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Annual income analysis on charged off loans clearly shows that people having annual income less than 75000 are more likely to default.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loan amount </a:t>
            </a:r>
            <a:r>
              <a:rPr lang="en-US" sz="1600" dirty="0"/>
              <a:t>analysis on charged off loans clearly shows that people having </a:t>
            </a:r>
            <a:r>
              <a:rPr lang="en-US" sz="1600" dirty="0" smtClean="0"/>
              <a:t>loan amount </a:t>
            </a:r>
            <a:r>
              <a:rPr lang="en-US" sz="1600" dirty="0"/>
              <a:t>less than </a:t>
            </a:r>
            <a:r>
              <a:rPr lang="en-US" sz="1600" dirty="0" smtClean="0"/>
              <a:t>around 22000 </a:t>
            </a:r>
            <a:r>
              <a:rPr lang="en-US" sz="1600" dirty="0"/>
              <a:t>are more likely to default.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74" y="1289538"/>
            <a:ext cx="4686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81265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Term and Employment Length</a:t>
            </a:r>
            <a:r>
              <a:rPr lang="en-US" sz="2800" dirty="0" smtClean="0"/>
              <a:t>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1A0030F-58B0-40C1-A350-D002884C5B34}"/>
              </a:ext>
            </a:extLst>
          </p:cNvPr>
          <p:cNvSpPr txBox="1">
            <a:spLocks/>
          </p:cNvSpPr>
          <p:nvPr/>
        </p:nvSpPr>
        <p:spPr>
          <a:xfrm>
            <a:off x="1834364" y="4337306"/>
            <a:ext cx="392166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1773477-F987-42B2-A3F9-3987D0A44463}"/>
              </a:ext>
            </a:extLst>
          </p:cNvPr>
          <p:cNvSpPr txBox="1">
            <a:spLocks/>
          </p:cNvSpPr>
          <p:nvPr/>
        </p:nvSpPr>
        <p:spPr>
          <a:xfrm>
            <a:off x="1031652" y="5441361"/>
            <a:ext cx="392166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205046"/>
            <a:ext cx="942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analysis on employment length does not give any specific insight.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payment term </a:t>
            </a:r>
            <a:r>
              <a:rPr lang="en-US" sz="1600" dirty="0"/>
              <a:t>analysis </a:t>
            </a:r>
            <a:r>
              <a:rPr lang="en-US" sz="1600" dirty="0" smtClean="0"/>
              <a:t>clearly </a:t>
            </a:r>
            <a:r>
              <a:rPr lang="en-US" sz="1600" dirty="0"/>
              <a:t>shows that people having </a:t>
            </a:r>
            <a:r>
              <a:rPr lang="en-US" sz="1600" dirty="0" smtClean="0"/>
              <a:t>loan term 60 months </a:t>
            </a:r>
            <a:r>
              <a:rPr lang="en-US" sz="1600" dirty="0"/>
              <a:t>are more likely to default.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7" y="1119413"/>
            <a:ext cx="3892062" cy="3465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6" y="1119413"/>
            <a:ext cx="3730261" cy="344764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96322"/>
              </p:ext>
            </p:extLst>
          </p:nvPr>
        </p:nvGraphicFramePr>
        <p:xfrm>
          <a:off x="9077081" y="1309712"/>
          <a:ext cx="2317749" cy="2758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407"/>
                <a:gridCol w="826935"/>
                <a:gridCol w="745407"/>
              </a:tblGrid>
              <a:tr h="479686"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Term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Loan Status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Percentage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</a:tr>
              <a:tr h="455702"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36 months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Charged 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11.09087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</a:tr>
              <a:tr h="455702"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60 months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Charged 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22.59674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</a:tr>
              <a:tr h="455702"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60 months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Current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10.73345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</a:tr>
              <a:tr h="455702"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36 months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Fully Paid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88.90913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</a:tr>
              <a:tr h="455702"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60 months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Fully Paid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66.66981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81265"/>
            <a:ext cx="9313817" cy="8561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Ownership and DTI</a:t>
            </a:r>
            <a:r>
              <a:rPr lang="en-US" sz="2800" dirty="0" smtClean="0"/>
              <a:t>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1A0030F-58B0-40C1-A350-D002884C5B34}"/>
              </a:ext>
            </a:extLst>
          </p:cNvPr>
          <p:cNvSpPr txBox="1">
            <a:spLocks/>
          </p:cNvSpPr>
          <p:nvPr/>
        </p:nvSpPr>
        <p:spPr>
          <a:xfrm>
            <a:off x="1834364" y="4337306"/>
            <a:ext cx="392166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1773477-F987-42B2-A3F9-3987D0A44463}"/>
              </a:ext>
            </a:extLst>
          </p:cNvPr>
          <p:cNvSpPr txBox="1">
            <a:spLocks/>
          </p:cNvSpPr>
          <p:nvPr/>
        </p:nvSpPr>
        <p:spPr>
          <a:xfrm>
            <a:off x="1031652" y="5441361"/>
            <a:ext cx="392166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205046"/>
            <a:ext cx="9425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home ownership analysis on charged off loans clearly shows that people having rented or mortgage ownership are more likely to default.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 smtClean="0"/>
              <a:t>dti</a:t>
            </a:r>
            <a:r>
              <a:rPr lang="en-US" sz="1600" dirty="0" smtClean="0"/>
              <a:t> </a:t>
            </a:r>
            <a:r>
              <a:rPr lang="en-US" sz="1600" dirty="0"/>
              <a:t>analysis on charged off loans clearly shows that people having </a:t>
            </a:r>
            <a:r>
              <a:rPr lang="en-US" sz="1600" dirty="0" err="1" smtClean="0"/>
              <a:t>dti</a:t>
            </a:r>
            <a:r>
              <a:rPr lang="en-US" sz="1600" dirty="0" smtClean="0"/>
              <a:t> </a:t>
            </a:r>
            <a:r>
              <a:rPr lang="en-US" sz="1600" dirty="0"/>
              <a:t>less than </a:t>
            </a:r>
            <a:r>
              <a:rPr lang="en-US" sz="1600" dirty="0" smtClean="0"/>
              <a:t>around 22 </a:t>
            </a:r>
            <a:r>
              <a:rPr lang="en-US" sz="1600" dirty="0"/>
              <a:t>are more likely to default.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9" y="1339246"/>
            <a:ext cx="4686300" cy="3457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28" y="1339246"/>
            <a:ext cx="4686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BA0F9-3187-426C-B19F-813E3062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88" y="4902267"/>
            <a:ext cx="2903095" cy="459515"/>
          </a:xfrm>
        </p:spPr>
        <p:txBody>
          <a:bodyPr>
            <a:noAutofit/>
          </a:bodyPr>
          <a:lstStyle/>
          <a:p>
            <a:r>
              <a:rPr lang="en-US" sz="1400" dirty="0"/>
              <a:t>Plot 1: </a:t>
            </a:r>
            <a:r>
              <a:rPr lang="en-US" sz="1400" dirty="0" smtClean="0"/>
              <a:t>Verification Status on charged off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CCD6AF-7501-48D5-B967-894B5CC0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105" y="1805649"/>
            <a:ext cx="5457035" cy="27547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B75B78D8-5C93-4D3D-B351-FE9F6B3C7792}"/>
              </a:ext>
            </a:extLst>
          </p:cNvPr>
          <p:cNvSpPr txBox="1">
            <a:spLocks/>
          </p:cNvSpPr>
          <p:nvPr/>
        </p:nvSpPr>
        <p:spPr>
          <a:xfrm>
            <a:off x="7932519" y="4902267"/>
            <a:ext cx="3005557" cy="459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Plot 2: Grade vs Charge Off Percentage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46C6D3-2729-4778-93B7-E074F9D33749}"/>
              </a:ext>
            </a:extLst>
          </p:cNvPr>
          <p:cNvSpPr txBox="1"/>
          <p:nvPr/>
        </p:nvSpPr>
        <p:spPr>
          <a:xfrm>
            <a:off x="1423685" y="403467"/>
            <a:ext cx="567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Verification Status and Grade </a:t>
            </a:r>
            <a:r>
              <a:rPr lang="en-US" sz="2800" dirty="0"/>
              <a:t>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9" y="1675083"/>
            <a:ext cx="4075689" cy="3002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1999" y="5518886"/>
            <a:ext cx="10503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verification status analysis </a:t>
            </a:r>
            <a:r>
              <a:rPr lang="en-US" sz="1600" dirty="0"/>
              <a:t>on charged off loans clearly shows that people having </a:t>
            </a:r>
            <a:r>
              <a:rPr lang="en-US" sz="1600" dirty="0" smtClean="0"/>
              <a:t>source verification </a:t>
            </a:r>
            <a:r>
              <a:rPr lang="en-US" sz="1600" dirty="0"/>
              <a:t>are </a:t>
            </a:r>
            <a:r>
              <a:rPr lang="en-US" sz="1600" dirty="0" smtClean="0"/>
              <a:t>less </a:t>
            </a:r>
            <a:r>
              <a:rPr lang="en-US" sz="1600" dirty="0"/>
              <a:t>likely to default.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grade analysis </a:t>
            </a:r>
            <a:r>
              <a:rPr lang="en-US" sz="1600" dirty="0"/>
              <a:t>on charged off loans clearly shows that </a:t>
            </a:r>
            <a:r>
              <a:rPr lang="en-US" sz="1600" dirty="0" smtClean="0"/>
              <a:t>loans from grade A are less likely to default than grade 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845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639</Words>
  <Application>Microsoft Office PowerPoint</Application>
  <PresentationFormat>Custom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GRAMENER CASE STUDY   SUBMISSION </vt:lpstr>
      <vt:lpstr> Problem Statement</vt:lpstr>
      <vt:lpstr> Problem / Data Analysis</vt:lpstr>
      <vt:lpstr> Problem / Data Analysis</vt:lpstr>
      <vt:lpstr>Annual Income vs Loan Status Plots</vt:lpstr>
      <vt:lpstr>Annual Income and Loan Amount  Analysis</vt:lpstr>
      <vt:lpstr>Term and Employment Length Analysis</vt:lpstr>
      <vt:lpstr>Ownership and DTI Analysis</vt:lpstr>
      <vt:lpstr>Plot 1: Verification Status on charged off</vt:lpstr>
      <vt:lpstr>Default Loans Analysis Plots</vt:lpstr>
      <vt:lpstr>Default Loans Analysis Plots (Cont)</vt:lpstr>
      <vt:lpstr>Loan Status Plots</vt:lpstr>
      <vt:lpstr>Loan Status Plots (Cont)</vt:lpstr>
      <vt:lpstr>Loan Status Plots (Cont)</vt:lpstr>
      <vt:lpstr>Loan Status Plots (Cont) – Multivariate Analysis</vt:lpstr>
      <vt:lpstr>Data Analysis – Conclusion and Proposal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Sumit</cp:lastModifiedBy>
  <cp:revision>58</cp:revision>
  <dcterms:created xsi:type="dcterms:W3CDTF">2016-06-09T08:16:28Z</dcterms:created>
  <dcterms:modified xsi:type="dcterms:W3CDTF">2018-09-30T17:55:05Z</dcterms:modified>
</cp:coreProperties>
</file>