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2" r:id="rId9"/>
    <p:sldId id="281" r:id="rId10"/>
    <p:sldId id="280" r:id="rId11"/>
    <p:sldId id="284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3" r:id="rId20"/>
    <p:sldId id="303" r:id="rId21"/>
    <p:sldId id="291" r:id="rId22"/>
    <p:sldId id="292" r:id="rId23"/>
    <p:sldId id="294" r:id="rId24"/>
    <p:sldId id="295" r:id="rId25"/>
    <p:sldId id="297" r:id="rId26"/>
    <p:sldId id="298" r:id="rId27"/>
    <p:sldId id="299" r:id="rId28"/>
    <p:sldId id="300" r:id="rId29"/>
    <p:sldId id="301" r:id="rId30"/>
    <p:sldId id="302" r:id="rId31"/>
  </p:sldIdLst>
  <p:sldSz cx="7556500" cy="10693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82" autoAdjust="0"/>
  </p:normalViewPr>
  <p:slideViewPr>
    <p:cSldViewPr>
      <p:cViewPr varScale="1">
        <p:scale>
          <a:sx n="39" d="100"/>
          <a:sy n="39" d="100"/>
        </p:scale>
        <p:origin x="10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23F0E-5119-4427-85CC-76CCC29DDB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CB096-898B-4BAF-8DCC-F01F4D730020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Business Understanding/Data Understanding</a:t>
          </a:r>
          <a:endParaRPr lang="en-US" sz="2400" dirty="0"/>
        </a:p>
      </dgm:t>
    </dgm:pt>
    <dgm:pt modelId="{B04D4E1D-E7A5-44F1-8A75-2A7372332C1E}" type="parTrans" cxnId="{10BE112D-C5C2-4C47-B66A-0C43E90974D9}">
      <dgm:prSet/>
      <dgm:spPr/>
      <dgm:t>
        <a:bodyPr/>
        <a:lstStyle/>
        <a:p>
          <a:endParaRPr lang="en-US"/>
        </a:p>
      </dgm:t>
    </dgm:pt>
    <dgm:pt modelId="{AD1BCF90-1D99-4502-A031-C19D8126E6BF}" type="sibTrans" cxnId="{10BE112D-C5C2-4C47-B66A-0C43E90974D9}">
      <dgm:prSet/>
      <dgm:spPr/>
      <dgm:t>
        <a:bodyPr/>
        <a:lstStyle/>
        <a:p>
          <a:endParaRPr lang="en-US"/>
        </a:p>
      </dgm:t>
    </dgm:pt>
    <dgm:pt modelId="{EBA6B76C-A03F-49AF-8DF4-2816BA4A44D9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Data Preparation/EDA</a:t>
          </a:r>
          <a:endParaRPr lang="en-US" sz="2400" dirty="0"/>
        </a:p>
      </dgm:t>
    </dgm:pt>
    <dgm:pt modelId="{9E4734EC-8952-4467-B1D7-EE909A03F49D}" type="parTrans" cxnId="{250F71AD-CFBB-4C5F-9946-898A8C626A35}">
      <dgm:prSet/>
      <dgm:spPr/>
      <dgm:t>
        <a:bodyPr/>
        <a:lstStyle/>
        <a:p>
          <a:endParaRPr lang="en-US"/>
        </a:p>
      </dgm:t>
    </dgm:pt>
    <dgm:pt modelId="{68119958-3401-458A-9B37-9390BABB2756}" type="sibTrans" cxnId="{250F71AD-CFBB-4C5F-9946-898A8C626A35}">
      <dgm:prSet/>
      <dgm:spPr/>
      <dgm:t>
        <a:bodyPr/>
        <a:lstStyle/>
        <a:p>
          <a:endParaRPr lang="en-US"/>
        </a:p>
      </dgm:t>
    </dgm:pt>
    <dgm:pt modelId="{DA61E7DE-7232-4C30-97EC-9387E419ED96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Data Transformation/Model Building</a:t>
          </a:r>
          <a:endParaRPr lang="en-US" sz="2400" dirty="0"/>
        </a:p>
      </dgm:t>
    </dgm:pt>
    <dgm:pt modelId="{883A9E93-0C38-43A5-91E1-C26D2A45EED4}" type="parTrans" cxnId="{C9C49804-3337-40F7-B2DF-DFE19576B177}">
      <dgm:prSet/>
      <dgm:spPr/>
      <dgm:t>
        <a:bodyPr/>
        <a:lstStyle/>
        <a:p>
          <a:endParaRPr lang="en-US"/>
        </a:p>
      </dgm:t>
    </dgm:pt>
    <dgm:pt modelId="{5E8D5475-A08C-4D26-A7D2-B4737209A341}" type="sibTrans" cxnId="{C9C49804-3337-40F7-B2DF-DFE19576B177}">
      <dgm:prSet/>
      <dgm:spPr/>
      <dgm:t>
        <a:bodyPr/>
        <a:lstStyle/>
        <a:p>
          <a:endParaRPr lang="en-US"/>
        </a:p>
      </dgm:t>
    </dgm:pt>
    <dgm:pt modelId="{FE2013F5-FAB2-446E-8512-886A256317C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Model Evaluation</a:t>
          </a:r>
          <a:endParaRPr lang="en-US" sz="2400" dirty="0"/>
        </a:p>
      </dgm:t>
    </dgm:pt>
    <dgm:pt modelId="{F8CA8D79-0D46-4A1F-8E5A-4B74C3BB8120}" type="parTrans" cxnId="{5A2EB08F-24AC-4C40-BC7B-106EE42FADCE}">
      <dgm:prSet/>
      <dgm:spPr/>
      <dgm:t>
        <a:bodyPr/>
        <a:lstStyle/>
        <a:p>
          <a:endParaRPr lang="en-US"/>
        </a:p>
      </dgm:t>
    </dgm:pt>
    <dgm:pt modelId="{1FA60BDB-5FCF-4AF1-B5F0-88B0D197C3A8}" type="sibTrans" cxnId="{5A2EB08F-24AC-4C40-BC7B-106EE42FADCE}">
      <dgm:prSet/>
      <dgm:spPr/>
      <dgm:t>
        <a:bodyPr/>
        <a:lstStyle/>
        <a:p>
          <a:endParaRPr lang="en-US"/>
        </a:p>
      </dgm:t>
    </dgm:pt>
    <dgm:pt modelId="{EF36E111-D241-4C2A-9A29-0C6413A8026D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en-US" sz="2400" dirty="0" smtClean="0"/>
            <a:t>Score Card Application</a:t>
          </a:r>
          <a:endParaRPr lang="en-US" sz="2400" dirty="0"/>
        </a:p>
      </dgm:t>
    </dgm:pt>
    <dgm:pt modelId="{86D1CE3D-2BD5-4426-9E75-82897F8B8E10}" type="parTrans" cxnId="{670AA796-22EC-4D84-82FE-BC536371CF92}">
      <dgm:prSet/>
      <dgm:spPr/>
      <dgm:t>
        <a:bodyPr/>
        <a:lstStyle/>
        <a:p>
          <a:endParaRPr lang="en-US"/>
        </a:p>
      </dgm:t>
    </dgm:pt>
    <dgm:pt modelId="{6BEC6E16-D10D-4A4C-9DF9-676EB1D33189}" type="sibTrans" cxnId="{670AA796-22EC-4D84-82FE-BC536371CF92}">
      <dgm:prSet/>
      <dgm:spPr/>
      <dgm:t>
        <a:bodyPr/>
        <a:lstStyle/>
        <a:p>
          <a:endParaRPr lang="en-US"/>
        </a:p>
      </dgm:t>
    </dgm:pt>
    <dgm:pt modelId="{71E1007E-48A5-4905-9206-5874EC5DAA76}" type="pres">
      <dgm:prSet presAssocID="{F9B23F0E-5119-4427-85CC-76CCC29DDB2E}" presName="linear" presStyleCnt="0">
        <dgm:presLayoutVars>
          <dgm:dir/>
          <dgm:animLvl val="lvl"/>
          <dgm:resizeHandles val="exact"/>
        </dgm:presLayoutVars>
      </dgm:prSet>
      <dgm:spPr/>
    </dgm:pt>
    <dgm:pt modelId="{DB8AAEB7-975A-43C5-8C66-556AF9132246}" type="pres">
      <dgm:prSet presAssocID="{623CB096-898B-4BAF-8DCC-F01F4D730020}" presName="parentLin" presStyleCnt="0"/>
      <dgm:spPr/>
    </dgm:pt>
    <dgm:pt modelId="{9E052E7A-B8D6-41AE-831F-BFBBAA01509B}" type="pres">
      <dgm:prSet presAssocID="{623CB096-898B-4BAF-8DCC-F01F4D730020}" presName="parentLeftMargin" presStyleLbl="node1" presStyleIdx="0" presStyleCnt="5"/>
      <dgm:spPr/>
    </dgm:pt>
    <dgm:pt modelId="{1A4804A2-F4DC-4159-BFD9-E19F98E45437}" type="pres">
      <dgm:prSet presAssocID="{623CB096-898B-4BAF-8DCC-F01F4D730020}" presName="parentText" presStyleLbl="node1" presStyleIdx="0" presStyleCnt="5" custScaleX="139121" custScaleY="210628" custLinFactNeighborX="306" custLinFactNeighborY="-76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823DD-A362-4A75-8FB2-F2854F12CAE7}" type="pres">
      <dgm:prSet presAssocID="{623CB096-898B-4BAF-8DCC-F01F4D730020}" presName="negativeSpace" presStyleCnt="0"/>
      <dgm:spPr/>
    </dgm:pt>
    <dgm:pt modelId="{3442ECD6-678B-41C8-AE5E-25CF3D82DA65}" type="pres">
      <dgm:prSet presAssocID="{623CB096-898B-4BAF-8DCC-F01F4D730020}" presName="childText" presStyleLbl="conFgAcc1" presStyleIdx="0" presStyleCnt="5" custLinFactY="-225902" custLinFactNeighborX="0" custLinFactNeighborY="-300000">
        <dgm:presLayoutVars>
          <dgm:bulletEnabled val="1"/>
        </dgm:presLayoutVars>
      </dgm:prSet>
      <dgm:spPr>
        <a:noFill/>
        <a:ln>
          <a:noFill/>
        </a:ln>
      </dgm:spPr>
    </dgm:pt>
    <dgm:pt modelId="{77DC0981-3826-42A4-8DB1-4F655E244169}" type="pres">
      <dgm:prSet presAssocID="{AD1BCF90-1D99-4502-A031-C19D8126E6BF}" presName="spaceBetweenRectangles" presStyleCnt="0"/>
      <dgm:spPr/>
    </dgm:pt>
    <dgm:pt modelId="{741C7CD8-49D5-45A7-ABF5-2163A55D9AC9}" type="pres">
      <dgm:prSet presAssocID="{EBA6B76C-A03F-49AF-8DF4-2816BA4A44D9}" presName="parentLin" presStyleCnt="0"/>
      <dgm:spPr/>
    </dgm:pt>
    <dgm:pt modelId="{2E222088-469E-41DC-A8D2-F7C741819751}" type="pres">
      <dgm:prSet presAssocID="{EBA6B76C-A03F-49AF-8DF4-2816BA4A44D9}" presName="parentLeftMargin" presStyleLbl="node1" presStyleIdx="0" presStyleCnt="5"/>
      <dgm:spPr/>
    </dgm:pt>
    <dgm:pt modelId="{EC016A2D-4C60-46FD-9269-AC021010E033}" type="pres">
      <dgm:prSet presAssocID="{EBA6B76C-A03F-49AF-8DF4-2816BA4A44D9}" presName="parentText" presStyleLbl="node1" presStyleIdx="1" presStyleCnt="5" custScaleX="142857" custScaleY="141084" custLinFactNeighborX="-2635" custLinFactNeighborY="11266">
        <dgm:presLayoutVars>
          <dgm:chMax val="0"/>
          <dgm:bulletEnabled val="1"/>
        </dgm:presLayoutVars>
      </dgm:prSet>
      <dgm:spPr/>
    </dgm:pt>
    <dgm:pt modelId="{68FB4151-0B2B-40A7-B3DA-8945C1FB0F5D}" type="pres">
      <dgm:prSet presAssocID="{EBA6B76C-A03F-49AF-8DF4-2816BA4A44D9}" presName="negativeSpace" presStyleCnt="0"/>
      <dgm:spPr/>
    </dgm:pt>
    <dgm:pt modelId="{5568C187-58B8-4201-B9C1-3E53FD357029}" type="pres">
      <dgm:prSet presAssocID="{EBA6B76C-A03F-49AF-8DF4-2816BA4A44D9}" presName="childText" presStyleLbl="conFgAcc1" presStyleIdx="1" presStyleCnt="5" custLinFactY="-122680" custLinFactNeighborX="-3205" custLinFactNeighborY="-200000">
        <dgm:presLayoutVars>
          <dgm:bulletEnabled val="1"/>
        </dgm:presLayoutVars>
      </dgm:prSet>
      <dgm:spPr>
        <a:ln>
          <a:noFill/>
        </a:ln>
      </dgm:spPr>
    </dgm:pt>
    <dgm:pt modelId="{2A4C6FD6-60D3-45F6-9CAD-56727D85AB09}" type="pres">
      <dgm:prSet presAssocID="{68119958-3401-458A-9B37-9390BABB2756}" presName="spaceBetweenRectangles" presStyleCnt="0"/>
      <dgm:spPr/>
    </dgm:pt>
    <dgm:pt modelId="{66DBC135-DDEF-4C1E-95B2-224D5EA4F317}" type="pres">
      <dgm:prSet presAssocID="{DA61E7DE-7232-4C30-97EC-9387E419ED96}" presName="parentLin" presStyleCnt="0"/>
      <dgm:spPr/>
    </dgm:pt>
    <dgm:pt modelId="{44ADCA68-BB79-43B3-8D51-611C7E01E65F}" type="pres">
      <dgm:prSet presAssocID="{DA61E7DE-7232-4C30-97EC-9387E419ED96}" presName="parentLeftMargin" presStyleLbl="node1" presStyleIdx="1" presStyleCnt="5"/>
      <dgm:spPr/>
    </dgm:pt>
    <dgm:pt modelId="{A937743C-487F-4E0D-B391-2507D289447C}" type="pres">
      <dgm:prSet presAssocID="{DA61E7DE-7232-4C30-97EC-9387E419ED96}" presName="parentText" presStyleLbl="node1" presStyleIdx="2" presStyleCnt="5" custScaleX="156702" custScaleY="141247" custLinFactNeighborX="2136" custLinFactNeighborY="159">
        <dgm:presLayoutVars>
          <dgm:chMax val="0"/>
          <dgm:bulletEnabled val="1"/>
        </dgm:presLayoutVars>
      </dgm:prSet>
      <dgm:spPr/>
    </dgm:pt>
    <dgm:pt modelId="{E71EE8D2-C8CB-49F1-A6C4-F15C5A8DEB8E}" type="pres">
      <dgm:prSet presAssocID="{DA61E7DE-7232-4C30-97EC-9387E419ED96}" presName="negativeSpace" presStyleCnt="0"/>
      <dgm:spPr/>
    </dgm:pt>
    <dgm:pt modelId="{F32375D9-A17A-4BA1-AC03-8B39F5B63CAB}" type="pres">
      <dgm:prSet presAssocID="{DA61E7DE-7232-4C30-97EC-9387E419ED96}" presName="childText" presStyleLbl="conFgAcc1" presStyleIdx="2" presStyleCnt="5">
        <dgm:presLayoutVars>
          <dgm:bulletEnabled val="1"/>
        </dgm:presLayoutVars>
      </dgm:prSet>
      <dgm:spPr>
        <a:ln>
          <a:noFill/>
        </a:ln>
      </dgm:spPr>
    </dgm:pt>
    <dgm:pt modelId="{57AD216F-B2CF-4531-A26C-729DE7225C72}" type="pres">
      <dgm:prSet presAssocID="{5E8D5475-A08C-4D26-A7D2-B4737209A341}" presName="spaceBetweenRectangles" presStyleCnt="0"/>
      <dgm:spPr/>
    </dgm:pt>
    <dgm:pt modelId="{0EBCA2A3-DC21-4254-A73D-C4BC2E64B232}" type="pres">
      <dgm:prSet presAssocID="{FE2013F5-FAB2-446E-8512-886A256317C2}" presName="parentLin" presStyleCnt="0"/>
      <dgm:spPr/>
    </dgm:pt>
    <dgm:pt modelId="{BE6D1D05-2C77-4D98-A797-5B93FF518438}" type="pres">
      <dgm:prSet presAssocID="{FE2013F5-FAB2-446E-8512-886A256317C2}" presName="parentLeftMargin" presStyleLbl="node1" presStyleIdx="2" presStyleCnt="5"/>
      <dgm:spPr/>
    </dgm:pt>
    <dgm:pt modelId="{0C032857-AA78-405C-B8B2-4B2074B42B89}" type="pres">
      <dgm:prSet presAssocID="{FE2013F5-FAB2-446E-8512-886A256317C2}" presName="parentText" presStyleLbl="node1" presStyleIdx="3" presStyleCnt="5" custScaleX="142857" custLinFactNeighborX="-2571" custLinFactNeighborY="1421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C4E28-4A7A-4F75-9A58-CE2D8E117D6D}" type="pres">
      <dgm:prSet presAssocID="{FE2013F5-FAB2-446E-8512-886A256317C2}" presName="negativeSpace" presStyleCnt="0"/>
      <dgm:spPr/>
    </dgm:pt>
    <dgm:pt modelId="{9BBC3E22-ECE5-4CC9-8466-13B9E4F5B647}" type="pres">
      <dgm:prSet presAssocID="{FE2013F5-FAB2-446E-8512-886A256317C2}" presName="childText" presStyleLbl="conFgAcc1" presStyleIdx="3" presStyleCnt="5">
        <dgm:presLayoutVars>
          <dgm:bulletEnabled val="1"/>
        </dgm:presLayoutVars>
      </dgm:prSet>
      <dgm:spPr>
        <a:ln>
          <a:noFill/>
        </a:ln>
      </dgm:spPr>
    </dgm:pt>
    <dgm:pt modelId="{947D8A12-F3FD-4025-A3AD-965516DE3F5F}" type="pres">
      <dgm:prSet presAssocID="{1FA60BDB-5FCF-4AF1-B5F0-88B0D197C3A8}" presName="spaceBetweenRectangles" presStyleCnt="0"/>
      <dgm:spPr/>
    </dgm:pt>
    <dgm:pt modelId="{7E3AE2AA-B0F1-4D35-9BF0-1B119AB91B01}" type="pres">
      <dgm:prSet presAssocID="{EF36E111-D241-4C2A-9A29-0C6413A8026D}" presName="parentLin" presStyleCnt="0"/>
      <dgm:spPr/>
    </dgm:pt>
    <dgm:pt modelId="{CCF72EF6-DD14-461E-8EF4-36548FB4EE1F}" type="pres">
      <dgm:prSet presAssocID="{EF36E111-D241-4C2A-9A29-0C6413A8026D}" presName="parentLeftMargin" presStyleLbl="node1" presStyleIdx="3" presStyleCnt="5"/>
      <dgm:spPr/>
    </dgm:pt>
    <dgm:pt modelId="{D9A6BD6A-6D2F-4CFA-9A2D-57D59A03C7B2}" type="pres">
      <dgm:prSet presAssocID="{EF36E111-D241-4C2A-9A29-0C6413A8026D}" presName="parentText" presStyleLbl="node1" presStyleIdx="4" presStyleCnt="5" custScaleX="142857" custLinFactNeighborX="29905" custLinFactNeighborY="8060">
        <dgm:presLayoutVars>
          <dgm:chMax val="0"/>
          <dgm:bulletEnabled val="1"/>
        </dgm:presLayoutVars>
      </dgm:prSet>
      <dgm:spPr/>
    </dgm:pt>
    <dgm:pt modelId="{92679D43-377C-4251-A62C-B60B9BCC4954}" type="pres">
      <dgm:prSet presAssocID="{EF36E111-D241-4C2A-9A29-0C6413A8026D}" presName="negativeSpace" presStyleCnt="0"/>
      <dgm:spPr/>
    </dgm:pt>
    <dgm:pt modelId="{35C77E88-82EB-4C1A-B16C-30FE330566C4}" type="pres">
      <dgm:prSet presAssocID="{EF36E111-D241-4C2A-9A29-0C6413A8026D}" presName="childText" presStyleLbl="conFgAcc1" presStyleIdx="4" presStyleCnt="5" custLinFactY="100000" custLinFactNeighborX="0" custLinFactNeighborY="121847">
        <dgm:presLayoutVars>
          <dgm:bulletEnabled val="1"/>
        </dgm:presLayoutVars>
      </dgm:prSet>
      <dgm:spPr>
        <a:ln>
          <a:noFill/>
        </a:ln>
      </dgm:spPr>
    </dgm:pt>
  </dgm:ptLst>
  <dgm:cxnLst>
    <dgm:cxn modelId="{10BE112D-C5C2-4C47-B66A-0C43E90974D9}" srcId="{F9B23F0E-5119-4427-85CC-76CCC29DDB2E}" destId="{623CB096-898B-4BAF-8DCC-F01F4D730020}" srcOrd="0" destOrd="0" parTransId="{B04D4E1D-E7A5-44F1-8A75-2A7372332C1E}" sibTransId="{AD1BCF90-1D99-4502-A031-C19D8126E6BF}"/>
    <dgm:cxn modelId="{E58FFD79-EB0D-4476-8ED8-67BB4DDCB7B1}" type="presOf" srcId="{EF36E111-D241-4C2A-9A29-0C6413A8026D}" destId="{D9A6BD6A-6D2F-4CFA-9A2D-57D59A03C7B2}" srcOrd="1" destOrd="0" presId="urn:microsoft.com/office/officeart/2005/8/layout/list1"/>
    <dgm:cxn modelId="{DEB75F66-9A5D-4DBC-930E-C3C9CD602E8F}" type="presOf" srcId="{623CB096-898B-4BAF-8DCC-F01F4D730020}" destId="{9E052E7A-B8D6-41AE-831F-BFBBAA01509B}" srcOrd="0" destOrd="0" presId="urn:microsoft.com/office/officeart/2005/8/layout/list1"/>
    <dgm:cxn modelId="{5A2EB08F-24AC-4C40-BC7B-106EE42FADCE}" srcId="{F9B23F0E-5119-4427-85CC-76CCC29DDB2E}" destId="{FE2013F5-FAB2-446E-8512-886A256317C2}" srcOrd="3" destOrd="0" parTransId="{F8CA8D79-0D46-4A1F-8E5A-4B74C3BB8120}" sibTransId="{1FA60BDB-5FCF-4AF1-B5F0-88B0D197C3A8}"/>
    <dgm:cxn modelId="{486033B1-46F5-474C-9C1F-C630628EDC26}" type="presOf" srcId="{FE2013F5-FAB2-446E-8512-886A256317C2}" destId="{0C032857-AA78-405C-B8B2-4B2074B42B89}" srcOrd="1" destOrd="0" presId="urn:microsoft.com/office/officeart/2005/8/layout/list1"/>
    <dgm:cxn modelId="{2665AF10-8102-4F49-9D62-7D89404FA9FC}" type="presOf" srcId="{EF36E111-D241-4C2A-9A29-0C6413A8026D}" destId="{CCF72EF6-DD14-461E-8EF4-36548FB4EE1F}" srcOrd="0" destOrd="0" presId="urn:microsoft.com/office/officeart/2005/8/layout/list1"/>
    <dgm:cxn modelId="{13FEB33E-0278-48F2-9619-68B4C1429AB4}" type="presOf" srcId="{623CB096-898B-4BAF-8DCC-F01F4D730020}" destId="{1A4804A2-F4DC-4159-BFD9-E19F98E45437}" srcOrd="1" destOrd="0" presId="urn:microsoft.com/office/officeart/2005/8/layout/list1"/>
    <dgm:cxn modelId="{3B17A63B-8F46-4885-A31C-F0D58ABB3237}" type="presOf" srcId="{EBA6B76C-A03F-49AF-8DF4-2816BA4A44D9}" destId="{2E222088-469E-41DC-A8D2-F7C741819751}" srcOrd="0" destOrd="0" presId="urn:microsoft.com/office/officeart/2005/8/layout/list1"/>
    <dgm:cxn modelId="{07DF1A31-0FCC-4954-BD72-20CDD97CBA09}" type="presOf" srcId="{EBA6B76C-A03F-49AF-8DF4-2816BA4A44D9}" destId="{EC016A2D-4C60-46FD-9269-AC021010E033}" srcOrd="1" destOrd="0" presId="urn:microsoft.com/office/officeart/2005/8/layout/list1"/>
    <dgm:cxn modelId="{C9C49804-3337-40F7-B2DF-DFE19576B177}" srcId="{F9B23F0E-5119-4427-85CC-76CCC29DDB2E}" destId="{DA61E7DE-7232-4C30-97EC-9387E419ED96}" srcOrd="2" destOrd="0" parTransId="{883A9E93-0C38-43A5-91E1-C26D2A45EED4}" sibTransId="{5E8D5475-A08C-4D26-A7D2-B4737209A341}"/>
    <dgm:cxn modelId="{90AD6E05-9BEC-4047-87F0-DDB69AD2B0B6}" type="presOf" srcId="{DA61E7DE-7232-4C30-97EC-9387E419ED96}" destId="{44ADCA68-BB79-43B3-8D51-611C7E01E65F}" srcOrd="0" destOrd="0" presId="urn:microsoft.com/office/officeart/2005/8/layout/list1"/>
    <dgm:cxn modelId="{250F71AD-CFBB-4C5F-9946-898A8C626A35}" srcId="{F9B23F0E-5119-4427-85CC-76CCC29DDB2E}" destId="{EBA6B76C-A03F-49AF-8DF4-2816BA4A44D9}" srcOrd="1" destOrd="0" parTransId="{9E4734EC-8952-4467-B1D7-EE909A03F49D}" sibTransId="{68119958-3401-458A-9B37-9390BABB2756}"/>
    <dgm:cxn modelId="{1DF0882B-92B4-4D39-8AD5-76806117FF9E}" type="presOf" srcId="{FE2013F5-FAB2-446E-8512-886A256317C2}" destId="{BE6D1D05-2C77-4D98-A797-5B93FF518438}" srcOrd="0" destOrd="0" presId="urn:microsoft.com/office/officeart/2005/8/layout/list1"/>
    <dgm:cxn modelId="{670AA796-22EC-4D84-82FE-BC536371CF92}" srcId="{F9B23F0E-5119-4427-85CC-76CCC29DDB2E}" destId="{EF36E111-D241-4C2A-9A29-0C6413A8026D}" srcOrd="4" destOrd="0" parTransId="{86D1CE3D-2BD5-4426-9E75-82897F8B8E10}" sibTransId="{6BEC6E16-D10D-4A4C-9DF9-676EB1D33189}"/>
    <dgm:cxn modelId="{C583A1CD-95D7-4227-88D0-3CFADFCE652C}" type="presOf" srcId="{DA61E7DE-7232-4C30-97EC-9387E419ED96}" destId="{A937743C-487F-4E0D-B391-2507D289447C}" srcOrd="1" destOrd="0" presId="urn:microsoft.com/office/officeart/2005/8/layout/list1"/>
    <dgm:cxn modelId="{9C812AFB-2835-47EB-968B-425CFBECA1C5}" type="presOf" srcId="{F9B23F0E-5119-4427-85CC-76CCC29DDB2E}" destId="{71E1007E-48A5-4905-9206-5874EC5DAA76}" srcOrd="0" destOrd="0" presId="urn:microsoft.com/office/officeart/2005/8/layout/list1"/>
    <dgm:cxn modelId="{30475CAE-55E9-499B-9E8E-BC4434D2B4D8}" type="presParOf" srcId="{71E1007E-48A5-4905-9206-5874EC5DAA76}" destId="{DB8AAEB7-975A-43C5-8C66-556AF9132246}" srcOrd="0" destOrd="0" presId="urn:microsoft.com/office/officeart/2005/8/layout/list1"/>
    <dgm:cxn modelId="{C0249C6F-AEA2-4EEA-B0D4-E8F6CC1F4592}" type="presParOf" srcId="{DB8AAEB7-975A-43C5-8C66-556AF9132246}" destId="{9E052E7A-B8D6-41AE-831F-BFBBAA01509B}" srcOrd="0" destOrd="0" presId="urn:microsoft.com/office/officeart/2005/8/layout/list1"/>
    <dgm:cxn modelId="{4EB06FE1-5B3D-4B6A-8053-E482C71AFEB4}" type="presParOf" srcId="{DB8AAEB7-975A-43C5-8C66-556AF9132246}" destId="{1A4804A2-F4DC-4159-BFD9-E19F98E45437}" srcOrd="1" destOrd="0" presId="urn:microsoft.com/office/officeart/2005/8/layout/list1"/>
    <dgm:cxn modelId="{C27AA9F3-7EC6-45FB-903E-CD2C8DC90A33}" type="presParOf" srcId="{71E1007E-48A5-4905-9206-5874EC5DAA76}" destId="{CFC823DD-A362-4A75-8FB2-F2854F12CAE7}" srcOrd="1" destOrd="0" presId="urn:microsoft.com/office/officeart/2005/8/layout/list1"/>
    <dgm:cxn modelId="{95FBEDC0-8A16-4846-B6CF-AC87335AC337}" type="presParOf" srcId="{71E1007E-48A5-4905-9206-5874EC5DAA76}" destId="{3442ECD6-678B-41C8-AE5E-25CF3D82DA65}" srcOrd="2" destOrd="0" presId="urn:microsoft.com/office/officeart/2005/8/layout/list1"/>
    <dgm:cxn modelId="{54A9E290-AE4D-4693-A6AE-809ACFC45952}" type="presParOf" srcId="{71E1007E-48A5-4905-9206-5874EC5DAA76}" destId="{77DC0981-3826-42A4-8DB1-4F655E244169}" srcOrd="3" destOrd="0" presId="urn:microsoft.com/office/officeart/2005/8/layout/list1"/>
    <dgm:cxn modelId="{1BC09A55-BABF-46A8-9346-0A4515EF4894}" type="presParOf" srcId="{71E1007E-48A5-4905-9206-5874EC5DAA76}" destId="{741C7CD8-49D5-45A7-ABF5-2163A55D9AC9}" srcOrd="4" destOrd="0" presId="urn:microsoft.com/office/officeart/2005/8/layout/list1"/>
    <dgm:cxn modelId="{DEF7183A-205C-4AEA-B12D-AE41F6A3C3D2}" type="presParOf" srcId="{741C7CD8-49D5-45A7-ABF5-2163A55D9AC9}" destId="{2E222088-469E-41DC-A8D2-F7C741819751}" srcOrd="0" destOrd="0" presId="urn:microsoft.com/office/officeart/2005/8/layout/list1"/>
    <dgm:cxn modelId="{9485CF15-7DD5-4E77-9650-8725402ED80B}" type="presParOf" srcId="{741C7CD8-49D5-45A7-ABF5-2163A55D9AC9}" destId="{EC016A2D-4C60-46FD-9269-AC021010E033}" srcOrd="1" destOrd="0" presId="urn:microsoft.com/office/officeart/2005/8/layout/list1"/>
    <dgm:cxn modelId="{CC6488F1-D52E-4B87-B358-1017E4130268}" type="presParOf" srcId="{71E1007E-48A5-4905-9206-5874EC5DAA76}" destId="{68FB4151-0B2B-40A7-B3DA-8945C1FB0F5D}" srcOrd="5" destOrd="0" presId="urn:microsoft.com/office/officeart/2005/8/layout/list1"/>
    <dgm:cxn modelId="{81ECDEC8-9AC1-40C2-9A3A-7DD3588D8EC2}" type="presParOf" srcId="{71E1007E-48A5-4905-9206-5874EC5DAA76}" destId="{5568C187-58B8-4201-B9C1-3E53FD357029}" srcOrd="6" destOrd="0" presId="urn:microsoft.com/office/officeart/2005/8/layout/list1"/>
    <dgm:cxn modelId="{B33AB632-C9F5-4E95-95BE-319DC55DCABD}" type="presParOf" srcId="{71E1007E-48A5-4905-9206-5874EC5DAA76}" destId="{2A4C6FD6-60D3-45F6-9CAD-56727D85AB09}" srcOrd="7" destOrd="0" presId="urn:microsoft.com/office/officeart/2005/8/layout/list1"/>
    <dgm:cxn modelId="{FAACB4EF-A5DA-463B-9FEA-F023DF54EBB6}" type="presParOf" srcId="{71E1007E-48A5-4905-9206-5874EC5DAA76}" destId="{66DBC135-DDEF-4C1E-95B2-224D5EA4F317}" srcOrd="8" destOrd="0" presId="urn:microsoft.com/office/officeart/2005/8/layout/list1"/>
    <dgm:cxn modelId="{BEA49890-3633-42F8-B435-59DAB1958E8F}" type="presParOf" srcId="{66DBC135-DDEF-4C1E-95B2-224D5EA4F317}" destId="{44ADCA68-BB79-43B3-8D51-611C7E01E65F}" srcOrd="0" destOrd="0" presId="urn:microsoft.com/office/officeart/2005/8/layout/list1"/>
    <dgm:cxn modelId="{57E44583-DCC7-4A3A-AD83-192630A7EAC7}" type="presParOf" srcId="{66DBC135-DDEF-4C1E-95B2-224D5EA4F317}" destId="{A937743C-487F-4E0D-B391-2507D289447C}" srcOrd="1" destOrd="0" presId="urn:microsoft.com/office/officeart/2005/8/layout/list1"/>
    <dgm:cxn modelId="{CF4D7616-FCFA-42A5-A5F3-EF9596DA13A9}" type="presParOf" srcId="{71E1007E-48A5-4905-9206-5874EC5DAA76}" destId="{E71EE8D2-C8CB-49F1-A6C4-F15C5A8DEB8E}" srcOrd="9" destOrd="0" presId="urn:microsoft.com/office/officeart/2005/8/layout/list1"/>
    <dgm:cxn modelId="{C0EEA320-B320-49ED-9EED-C0F37C1F7B7F}" type="presParOf" srcId="{71E1007E-48A5-4905-9206-5874EC5DAA76}" destId="{F32375D9-A17A-4BA1-AC03-8B39F5B63CAB}" srcOrd="10" destOrd="0" presId="urn:microsoft.com/office/officeart/2005/8/layout/list1"/>
    <dgm:cxn modelId="{A385583A-4D5C-4238-A4E7-B048DAE18E97}" type="presParOf" srcId="{71E1007E-48A5-4905-9206-5874EC5DAA76}" destId="{57AD216F-B2CF-4531-A26C-729DE7225C72}" srcOrd="11" destOrd="0" presId="urn:microsoft.com/office/officeart/2005/8/layout/list1"/>
    <dgm:cxn modelId="{8539C603-6BC2-4439-8925-AECE64CC6AD8}" type="presParOf" srcId="{71E1007E-48A5-4905-9206-5874EC5DAA76}" destId="{0EBCA2A3-DC21-4254-A73D-C4BC2E64B232}" srcOrd="12" destOrd="0" presId="urn:microsoft.com/office/officeart/2005/8/layout/list1"/>
    <dgm:cxn modelId="{0FBC52E0-528B-486D-8469-A9ADB1F387AB}" type="presParOf" srcId="{0EBCA2A3-DC21-4254-A73D-C4BC2E64B232}" destId="{BE6D1D05-2C77-4D98-A797-5B93FF518438}" srcOrd="0" destOrd="0" presId="urn:microsoft.com/office/officeart/2005/8/layout/list1"/>
    <dgm:cxn modelId="{F837C15C-5FD1-4927-AF55-06E0D45004F7}" type="presParOf" srcId="{0EBCA2A3-DC21-4254-A73D-C4BC2E64B232}" destId="{0C032857-AA78-405C-B8B2-4B2074B42B89}" srcOrd="1" destOrd="0" presId="urn:microsoft.com/office/officeart/2005/8/layout/list1"/>
    <dgm:cxn modelId="{72D35B64-54F5-487A-B72D-73AD01B0BC91}" type="presParOf" srcId="{71E1007E-48A5-4905-9206-5874EC5DAA76}" destId="{426C4E28-4A7A-4F75-9A58-CE2D8E117D6D}" srcOrd="13" destOrd="0" presId="urn:microsoft.com/office/officeart/2005/8/layout/list1"/>
    <dgm:cxn modelId="{0C7249BB-8D98-4839-B992-323E953D3403}" type="presParOf" srcId="{71E1007E-48A5-4905-9206-5874EC5DAA76}" destId="{9BBC3E22-ECE5-4CC9-8466-13B9E4F5B647}" srcOrd="14" destOrd="0" presId="urn:microsoft.com/office/officeart/2005/8/layout/list1"/>
    <dgm:cxn modelId="{B039C680-1313-40C8-8CBF-A65F931AC3E1}" type="presParOf" srcId="{71E1007E-48A5-4905-9206-5874EC5DAA76}" destId="{947D8A12-F3FD-4025-A3AD-965516DE3F5F}" srcOrd="15" destOrd="0" presId="urn:microsoft.com/office/officeart/2005/8/layout/list1"/>
    <dgm:cxn modelId="{AF3017F9-5186-4E55-A97B-1C38CA61C833}" type="presParOf" srcId="{71E1007E-48A5-4905-9206-5874EC5DAA76}" destId="{7E3AE2AA-B0F1-4D35-9BF0-1B119AB91B01}" srcOrd="16" destOrd="0" presId="urn:microsoft.com/office/officeart/2005/8/layout/list1"/>
    <dgm:cxn modelId="{4B336EB3-9576-4B92-AFEC-DDECF47F5BA7}" type="presParOf" srcId="{7E3AE2AA-B0F1-4D35-9BF0-1B119AB91B01}" destId="{CCF72EF6-DD14-461E-8EF4-36548FB4EE1F}" srcOrd="0" destOrd="0" presId="urn:microsoft.com/office/officeart/2005/8/layout/list1"/>
    <dgm:cxn modelId="{37BA670B-D436-445E-901E-F9F5347A8A36}" type="presParOf" srcId="{7E3AE2AA-B0F1-4D35-9BF0-1B119AB91B01}" destId="{D9A6BD6A-6D2F-4CFA-9A2D-57D59A03C7B2}" srcOrd="1" destOrd="0" presId="urn:microsoft.com/office/officeart/2005/8/layout/list1"/>
    <dgm:cxn modelId="{5B40E66E-874F-4AF5-BF9D-775091D52A05}" type="presParOf" srcId="{71E1007E-48A5-4905-9206-5874EC5DAA76}" destId="{92679D43-377C-4251-A62C-B60B9BCC4954}" srcOrd="17" destOrd="0" presId="urn:microsoft.com/office/officeart/2005/8/layout/list1"/>
    <dgm:cxn modelId="{B8CB3B0C-DD4A-4DE4-AD11-A08F1E7EEABC}" type="presParOf" srcId="{71E1007E-48A5-4905-9206-5874EC5DAA76}" destId="{35C77E88-82EB-4C1A-B16C-30FE330566C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2ECD6-678B-41C8-AE5E-25CF3D82DA65}">
      <dsp:nvSpPr>
        <dsp:cNvPr id="0" name=""/>
        <dsp:cNvSpPr/>
      </dsp:nvSpPr>
      <dsp:spPr>
        <a:xfrm>
          <a:off x="0" y="0"/>
          <a:ext cx="4377053" cy="52920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804A2-F4DC-4159-BFD9-E19F98E45437}">
      <dsp:nvSpPr>
        <dsp:cNvPr id="0" name=""/>
        <dsp:cNvSpPr/>
      </dsp:nvSpPr>
      <dsp:spPr>
        <a:xfrm>
          <a:off x="214377" y="1332"/>
          <a:ext cx="4162675" cy="1305725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Business Understanding/Data Understanding</a:t>
          </a:r>
          <a:endParaRPr lang="en-US" sz="2400" kern="1200" dirty="0"/>
        </a:p>
      </dsp:txBody>
      <dsp:txXfrm>
        <a:off x="278117" y="65072"/>
        <a:ext cx="4035195" cy="1178245"/>
      </dsp:txXfrm>
    </dsp:sp>
    <dsp:sp modelId="{5568C187-58B8-4201-B9C1-3E53FD357029}">
      <dsp:nvSpPr>
        <dsp:cNvPr id="0" name=""/>
        <dsp:cNvSpPr/>
      </dsp:nvSpPr>
      <dsp:spPr>
        <a:xfrm>
          <a:off x="0" y="1375994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16A2D-4C60-46FD-9269-AC021010E033}">
      <dsp:nvSpPr>
        <dsp:cNvPr id="0" name=""/>
        <dsp:cNvSpPr/>
      </dsp:nvSpPr>
      <dsp:spPr>
        <a:xfrm>
          <a:off x="202889" y="1757209"/>
          <a:ext cx="4167600" cy="874607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Preparation/EDA</a:t>
          </a:r>
          <a:endParaRPr lang="en-US" sz="2400" kern="1200" dirty="0"/>
        </a:p>
      </dsp:txBody>
      <dsp:txXfrm>
        <a:off x="245584" y="1799904"/>
        <a:ext cx="4082210" cy="789217"/>
      </dsp:txXfrm>
    </dsp:sp>
    <dsp:sp modelId="{F32375D9-A17A-4BA1-AC03-8B39F5B63CAB}">
      <dsp:nvSpPr>
        <dsp:cNvPr id="0" name=""/>
        <dsp:cNvSpPr/>
      </dsp:nvSpPr>
      <dsp:spPr>
        <a:xfrm>
          <a:off x="0" y="3460275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743C-487F-4E0D-B391-2507D289447C}">
      <dsp:nvSpPr>
        <dsp:cNvPr id="0" name=""/>
        <dsp:cNvSpPr/>
      </dsp:nvSpPr>
      <dsp:spPr>
        <a:xfrm>
          <a:off x="194713" y="2895602"/>
          <a:ext cx="4182339" cy="875618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Transformation/Model Building</a:t>
          </a:r>
          <a:endParaRPr lang="en-US" sz="2400" kern="1200" dirty="0"/>
        </a:p>
      </dsp:txBody>
      <dsp:txXfrm>
        <a:off x="237457" y="2938346"/>
        <a:ext cx="4096851" cy="790130"/>
      </dsp:txXfrm>
    </dsp:sp>
    <dsp:sp modelId="{9BBC3E22-ECE5-4CC9-8466-13B9E4F5B647}">
      <dsp:nvSpPr>
        <dsp:cNvPr id="0" name=""/>
        <dsp:cNvSpPr/>
      </dsp:nvSpPr>
      <dsp:spPr>
        <a:xfrm>
          <a:off x="0" y="4412835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32857-AA78-405C-B8B2-4B2074B42B89}">
      <dsp:nvSpPr>
        <dsp:cNvPr id="0" name=""/>
        <dsp:cNvSpPr/>
      </dsp:nvSpPr>
      <dsp:spPr>
        <a:xfrm>
          <a:off x="203022" y="4191003"/>
          <a:ext cx="4167600" cy="61992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 Evaluation</a:t>
          </a:r>
          <a:endParaRPr lang="en-US" sz="2400" kern="1200" dirty="0"/>
        </a:p>
      </dsp:txBody>
      <dsp:txXfrm>
        <a:off x="233284" y="4221265"/>
        <a:ext cx="4107076" cy="559396"/>
      </dsp:txXfrm>
    </dsp:sp>
    <dsp:sp modelId="{35C77E88-82EB-4C1A-B16C-30FE330566C4}">
      <dsp:nvSpPr>
        <dsp:cNvPr id="0" name=""/>
        <dsp:cNvSpPr/>
      </dsp:nvSpPr>
      <dsp:spPr>
        <a:xfrm>
          <a:off x="0" y="5414400"/>
          <a:ext cx="437705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6BD6A-6D2F-4CFA-9A2D-57D59A03C7B2}">
      <dsp:nvSpPr>
        <dsp:cNvPr id="0" name=""/>
        <dsp:cNvSpPr/>
      </dsp:nvSpPr>
      <dsp:spPr>
        <a:xfrm>
          <a:off x="209452" y="5105401"/>
          <a:ext cx="4167600" cy="619920"/>
        </a:xfrm>
        <a:prstGeom prst="round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5810" tIns="0" rIns="1158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Score Card Application</a:t>
          </a:r>
          <a:endParaRPr lang="en-US" sz="2400" kern="1200" dirty="0"/>
        </a:p>
      </dsp:txBody>
      <dsp:txXfrm>
        <a:off x="239714" y="5135663"/>
        <a:ext cx="410707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31" y="1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/>
          <a:lstStyle>
            <a:lvl1pPr algn="r">
              <a:defRPr sz="1100"/>
            </a:lvl1pPr>
          </a:lstStyle>
          <a:p>
            <a:fld id="{CF7E0E3B-0B23-48B2-ABF4-9AE26AE28F03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3013" y="1200150"/>
            <a:ext cx="2289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756" tIns="42378" rIns="84756" bIns="423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1005"/>
            <a:ext cx="5852160" cy="3780045"/>
          </a:xfrm>
          <a:prstGeom prst="rect">
            <a:avLst/>
          </a:prstGeom>
        </p:spPr>
        <p:txBody>
          <a:bodyPr vert="horz" lIns="84756" tIns="42378" rIns="84756" bIns="4237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0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31" y="9119430"/>
            <a:ext cx="3170433" cy="481770"/>
          </a:xfrm>
          <a:prstGeom prst="rect">
            <a:avLst/>
          </a:prstGeom>
        </p:spPr>
        <p:txBody>
          <a:bodyPr vert="horz" lIns="84756" tIns="42378" rIns="84756" bIns="42378" rtlCol="0" anchor="b"/>
          <a:lstStyle>
            <a:lvl1pPr algn="r">
              <a:defRPr sz="1100"/>
            </a:lvl1pPr>
          </a:lstStyle>
          <a:p>
            <a:fld id="{4EE4CF10-9BDA-4BBB-8BFD-BC5F4B6F3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3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5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4CF10-9BDA-4BBB-8BFD-BC5F4B6F35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11520" y="316229"/>
            <a:ext cx="1398904" cy="550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4372" y="348614"/>
            <a:ext cx="741017" cy="5467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2"/>
          <p:cNvSpPr/>
          <p:nvPr/>
        </p:nvSpPr>
        <p:spPr>
          <a:xfrm>
            <a:off x="306704" y="1013966"/>
            <a:ext cx="6934200" cy="1665734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algn="ctr"/>
            <a:r>
              <a:rPr lang="en-US" sz="3600" dirty="0" smtClean="0"/>
              <a:t>CREDX RISK ANALYTICS CASE STUDY</a:t>
            </a:r>
          </a:p>
          <a:p>
            <a:pPr algn="ctr"/>
            <a:r>
              <a:rPr lang="en-US" sz="3600" dirty="0" smtClean="0"/>
              <a:t>                         </a:t>
            </a:r>
            <a:r>
              <a:rPr lang="en-US" sz="2800" dirty="0" smtClean="0"/>
              <a:t>BFS Capstone Project </a:t>
            </a:r>
          </a:p>
          <a:p>
            <a:pPr algn="ctr"/>
            <a:r>
              <a:rPr lang="en-US" sz="2800" dirty="0" smtClean="0"/>
              <a:t>                     Batch Jun-2018</a:t>
            </a:r>
            <a:endParaRPr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4" y="3975100"/>
            <a:ext cx="2847975" cy="3276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3854450" y="7708900"/>
            <a:ext cx="3386454" cy="1415772"/>
          </a:xfrm>
          <a:prstGeom prst="rect">
            <a:avLst/>
          </a:prstGeom>
          <a:gradFill>
            <a:gsLst>
              <a:gs pos="1500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By:</a:t>
            </a:r>
          </a:p>
          <a:p>
            <a:pPr marL="698500"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SHARATH ATHREY</a:t>
            </a:r>
          </a:p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SUMIT KAUSHIK</a:t>
            </a:r>
          </a:p>
          <a:p>
            <a:pPr marL="698500">
              <a:lnSpc>
                <a:spcPct val="100000"/>
              </a:lnSpc>
              <a:spcBef>
                <a:spcPts val="840"/>
              </a:spcBef>
              <a:tabLst>
                <a:tab pos="927735" algn="l"/>
              </a:tabLst>
            </a:pPr>
            <a:r>
              <a:rPr lang="en-US" dirty="0" smtClean="0">
                <a:latin typeface="Arial"/>
                <a:cs typeface="Arial"/>
              </a:rPr>
              <a:t>VANDHANA SHRI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76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86" y="2146300"/>
            <a:ext cx="4388264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6108700"/>
            <a:ext cx="4419600" cy="3657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668" y="1079500"/>
            <a:ext cx="521950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9850" y="2527300"/>
            <a:ext cx="2406650" cy="923330"/>
          </a:xfrm>
          <a:prstGeom prst="rect">
            <a:avLst/>
          </a:prstGeom>
          <a:noFill/>
          <a:ln cmpd="dbl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Applicants who are married are higher in number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26050" y="6413500"/>
            <a:ext cx="213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who are in rented accommodation tend to apply for credit cards in large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3051" y="1841500"/>
            <a:ext cx="3581400" cy="3672353"/>
            <a:chOff x="501650" y="1841500"/>
            <a:chExt cx="4915586" cy="2800011"/>
          </a:xfrm>
        </p:grpSpPr>
        <p:grpSp>
          <p:nvGrpSpPr>
            <p:cNvPr id="4" name="Group 3"/>
            <p:cNvGrpSpPr/>
            <p:nvPr/>
          </p:nvGrpSpPr>
          <p:grpSpPr>
            <a:xfrm>
              <a:off x="501650" y="1841500"/>
              <a:ext cx="4915586" cy="2800011"/>
              <a:chOff x="501650" y="1841500"/>
              <a:chExt cx="4915586" cy="280001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1650" y="1841500"/>
                <a:ext cx="4915586" cy="2476846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035050" y="3995180"/>
                <a:ext cx="312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Number of Inquiries in last 12 Months</a:t>
                </a:r>
                <a:endParaRPr lang="en-US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321050" y="3113218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</a:p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54451" y="1841499"/>
            <a:ext cx="3702050" cy="3672353"/>
            <a:chOff x="3854451" y="1841500"/>
            <a:chExt cx="3702050" cy="280001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451" y="1841500"/>
              <a:ext cx="3702050" cy="240063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076522" y="3995180"/>
              <a:ext cx="2978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Inquiries in the last 6 months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1850" y="35179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783" y="5474650"/>
            <a:ext cx="3993740" cy="3414247"/>
            <a:chOff x="82783" y="5474650"/>
            <a:chExt cx="3993740" cy="341424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83" y="5474650"/>
              <a:ext cx="3993740" cy="341424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36104" y="8519565"/>
              <a:ext cx="2913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Avgas CC utilization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16175" y="7709836"/>
              <a:ext cx="61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63727" y="5582475"/>
            <a:ext cx="3692774" cy="3498025"/>
            <a:chOff x="3863727" y="5582475"/>
            <a:chExt cx="3692774" cy="34980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3727" y="5582475"/>
              <a:ext cx="3692774" cy="34980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216312" y="8530793"/>
              <a:ext cx="2978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number of Trades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64250" y="770983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1676" y="1156769"/>
            <a:ext cx="5043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99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1680" y="1079500"/>
            <a:ext cx="499348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1" y="2603500"/>
            <a:ext cx="4876800" cy="3077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9" y="6041589"/>
            <a:ext cx="5363323" cy="30388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1250" y="32131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 does not make a difference in default parameter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5792" y="6489700"/>
            <a:ext cx="170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Applicants with a slightly lower income tend to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7" y="1917700"/>
            <a:ext cx="5315692" cy="3057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22" y="6008728"/>
            <a:ext cx="5334744" cy="306747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250" y="884624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5050" y="52705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with higher residence tenure default more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050" y="96139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Tenure in a company doesn’t play a role in default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397" y="1079500"/>
            <a:ext cx="5916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3" y="2156718"/>
            <a:ext cx="2219635" cy="34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050" y="2156718"/>
            <a:ext cx="3124636" cy="3439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97" y="5691294"/>
            <a:ext cx="2543530" cy="33342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6350" y="5645125"/>
            <a:ext cx="2991267" cy="3353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2650" y="9385300"/>
            <a:ext cx="4429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None of the above influence the parameter default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82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650" y="1155700"/>
            <a:ext cx="6324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603499"/>
            <a:ext cx="2667000" cy="3451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12" y="5973292"/>
            <a:ext cx="2372056" cy="3362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78250" y="4889500"/>
            <a:ext cx="3778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Both Gender and Profession does not affect default </a:t>
            </a:r>
            <a:r>
              <a:rPr lang="en-US" dirty="0" smtClean="0"/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32990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9" y="5568960"/>
            <a:ext cx="3414930" cy="4191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64" y="1917221"/>
            <a:ext cx="3599936" cy="3429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4" y="1992334"/>
            <a:ext cx="3733801" cy="3439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6450" y="5956300"/>
            <a:ext cx="266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is a similar trend observed in No of Times 30/60/90 DPD or worse in last six months and hence can be an important predictor.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15720" y="915116"/>
            <a:ext cx="510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10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1" y="6476771"/>
            <a:ext cx="3143689" cy="341995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78250" y="2603500"/>
            <a:ext cx="3352800" cy="3756126"/>
            <a:chOff x="255252" y="2755900"/>
            <a:chExt cx="2581635" cy="37561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252" y="2755900"/>
              <a:ext cx="2581635" cy="302937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06450" y="5865695"/>
              <a:ext cx="20304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times 60 DPD in last 12 mon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721684" y="1194427"/>
            <a:ext cx="48091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0781" y="2603499"/>
            <a:ext cx="3143689" cy="3787203"/>
            <a:chOff x="190781" y="2603499"/>
            <a:chExt cx="3143689" cy="378720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781" y="2603499"/>
              <a:ext cx="2980882" cy="310979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9888" y="5744371"/>
              <a:ext cx="2404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times 30 DPD in last 12 mon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006850" y="70231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increase in number of times </a:t>
            </a:r>
            <a:r>
              <a:rPr lang="en-US" sz="2400" dirty="0" err="1" smtClean="0"/>
              <a:t>times</a:t>
            </a:r>
            <a:r>
              <a:rPr lang="en-US" sz="2400" dirty="0" smtClean="0"/>
              <a:t> 30/60/90 DPD or worse in last 12 mon there is increase in default 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576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050" y="1231900"/>
            <a:ext cx="6248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2527300"/>
            <a:ext cx="3352800" cy="34104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6058137"/>
            <a:ext cx="6781800" cy="3410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9650" y="2908300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Percentage of defaulters increases with increase in number of PL trades opened in last 6 months till the 4th month and then decreases.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Percentage of  defaulters is highest amongst applicants who opened 12 PL Trades in last 12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2755901"/>
            <a:ext cx="3657600" cy="2590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3388" y="1257985"/>
            <a:ext cx="63928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37622"/>
            <a:ext cx="5391902" cy="3448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5290" y="6489700"/>
            <a:ext cx="1731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Defaulters are higher in mid outstanding balance band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9505" y="2884822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Defaulters are higher in lower credit card utilization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351" y="1079500"/>
            <a:ext cx="6934200" cy="938718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</a:t>
            </a:r>
          </a:p>
          <a:p>
            <a:r>
              <a:rPr lang="en-US" sz="2400" dirty="0" err="1"/>
              <a:t>CredX</a:t>
            </a:r>
            <a:r>
              <a:rPr lang="en-US" sz="2400" dirty="0"/>
              <a:t> is a leading credit card provider that gets thousands of credit card applicants every year. But in the past few years, it has experienced an increase in credit loss. </a:t>
            </a:r>
            <a:r>
              <a:rPr lang="en-US" sz="2400" dirty="0" smtClean="0"/>
              <a:t>The </a:t>
            </a:r>
            <a:r>
              <a:rPr lang="en-US" sz="2400" dirty="0"/>
              <a:t>best strategy to mitigate credit risk is to ‘acquire the right customers</a:t>
            </a:r>
            <a:r>
              <a:rPr lang="en-US" sz="2400" dirty="0" smtClean="0"/>
              <a:t>’.</a:t>
            </a: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Identify </a:t>
            </a:r>
            <a:r>
              <a:rPr lang="en-US" sz="2400" dirty="0"/>
              <a:t>the right </a:t>
            </a:r>
            <a:r>
              <a:rPr lang="en-US" sz="2400" dirty="0" smtClean="0"/>
              <a:t>customers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using predictive models. </a:t>
            </a:r>
            <a:endParaRPr lang="en-US" sz="2400" dirty="0" smtClean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Using </a:t>
            </a:r>
            <a:r>
              <a:rPr lang="en-US" sz="2400" dirty="0"/>
              <a:t>past data of the bank’s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applicants</a:t>
            </a:r>
            <a:r>
              <a:rPr lang="en-US" sz="2400" dirty="0"/>
              <a:t>, </a:t>
            </a:r>
            <a:r>
              <a:rPr lang="en-US" sz="2400" dirty="0" smtClean="0"/>
              <a:t>determine </a:t>
            </a:r>
            <a:r>
              <a:rPr lang="en-US" sz="2400" dirty="0"/>
              <a:t>the factors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affecting </a:t>
            </a:r>
            <a:r>
              <a:rPr lang="en-US" sz="2400" dirty="0"/>
              <a:t>credit </a:t>
            </a:r>
            <a:r>
              <a:rPr lang="en-US" sz="2400" dirty="0" smtClean="0"/>
              <a:t>risk.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/>
              <a:t>strategies to mitigate </a:t>
            </a:r>
            <a:r>
              <a:rPr lang="en-US" sz="2400" dirty="0" smtClean="0"/>
              <a:t>the </a:t>
            </a:r>
            <a:r>
              <a:rPr lang="en-US" sz="2400" dirty="0"/>
              <a:t>acquisition risk and assess the financial benefit of your project.</a:t>
            </a:r>
            <a:endParaRPr lang="en-US" sz="2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1" y="3651676"/>
            <a:ext cx="2895600" cy="26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679700"/>
            <a:ext cx="4876800" cy="358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650" y="1155700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EDA-BIVARIATE ANALYSIS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CREDIT DATA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13228" y="8440360"/>
            <a:ext cx="51657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Better insights could be obtained from CREDIT DATA in comparison with DEMOGRAPHIC DATA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2324" y="6565900"/>
            <a:ext cx="516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Defaulters reduce  at a higher income band of(40-50) and (50-60) but not much difference in trend is observed in lower income bands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36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7850" y="11557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PLOT ON MERGED DATA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3512" y="1734640"/>
            <a:ext cx="7556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Data merged using “Application ID” as common field for join</a:t>
            </a:r>
          </a:p>
          <a:p>
            <a:r>
              <a:rPr lang="en-US" sz="2300" dirty="0" smtClean="0"/>
              <a:t>2 Groups of data having positive correlation with each other..</a:t>
            </a:r>
            <a:endParaRPr lang="en-US" sz="23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450"/>
            <a:ext cx="7556500" cy="7727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55" y="2534859"/>
            <a:ext cx="6064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No.of.times.90.DPD.or.worse.in.last.6.months</a:t>
            </a:r>
          </a:p>
          <a:p>
            <a:r>
              <a:rPr lang="en-US" dirty="0" smtClean="0"/>
              <a:t>No.of.times.60.DPD.or.worse.in.last.6.months No.of.times.30.DPD.or.worse.in.last.6.months No.of.times.90.DPD.or.worse.in.last.12.months No.of.times.30.DPD.or.worse.in.last.12.months No.of.times.60.DPD.or.worse.in.last.12.months Avgas.CC.Utilization.in.last.12.month</a:t>
            </a:r>
          </a:p>
          <a:p>
            <a:endParaRPr lang="en-US" dirty="0"/>
          </a:p>
          <a:p>
            <a:r>
              <a:rPr lang="en-US" dirty="0" smtClean="0"/>
              <a:t>No.of.trades.opened.in.last.6.months No.of.PL.trades.opened.in.last.6.mon No.of.PL.trades.opened.in.last.12.mon No.of.trades.opened.in.last.12.months</a:t>
            </a:r>
          </a:p>
          <a:p>
            <a:r>
              <a:rPr lang="en-US" dirty="0" err="1" smtClean="0"/>
              <a:t>Total.No.of</a:t>
            </a:r>
            <a:r>
              <a:rPr lang="en-US" dirty="0" smtClean="0"/>
              <a:t> Trades</a:t>
            </a:r>
          </a:p>
          <a:p>
            <a:r>
              <a:rPr lang="en-US" dirty="0" smtClean="0"/>
              <a:t>No.of.Inquiries.in.last.12.mon</a:t>
            </a:r>
          </a:p>
          <a:p>
            <a:r>
              <a:rPr lang="en-US" dirty="0" smtClean="0"/>
              <a:t>No.of.Inquiries.in.last.6.months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7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530" y="850900"/>
            <a:ext cx="762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 DEMOGRAPHIC DATA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821149"/>
            <a:ext cx="6938320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TREATMENT: Outlier detection is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boxplot on continuous variables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quantiles function and the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outliers has been corrected by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capping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outliers to the nearest non-outlier values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SCALING: Scaling is performed for all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 Application ID and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 to standardize the data into common scale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SPLIT: The final dataset is split into Train and Test in 70:30 ratio for model building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models are trained on training datasets and regularization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was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by tuning of hyper parameters with cross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validation datasets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 models are tested on test datasets that were kept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separate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training and validation datasets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SAMPLING: The given data is highly imbalanced. We have sampled data using ROSE package for balancing the training data sets. </a:t>
            </a:r>
            <a:endParaRPr lang="en-US" sz="2000" dirty="0" smtClean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cutoff value for the probability of default was chosen such that model evaluation metrics like accuracy ,sensitivity and specificity were almost equal to each other.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Logistic Regression was built by iteratively removing using these two algorithms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Stepwise variable selection based on AIC[using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stepAIC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()] 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Backward variable selection based on VIF and p value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2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4300"/>
            <a:ext cx="755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LOGISTIC REGRESSION-DEMOGRAPHIC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3050" y="2298700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Important Predictors:</a:t>
            </a:r>
          </a:p>
          <a:p>
            <a:pPr marL="342900" indent="-342900">
              <a:buAutoNum type="arabicPeriod"/>
            </a:pPr>
            <a:r>
              <a:rPr lang="en-US" sz="2400" dirty="0" err="1" smtClean="0"/>
              <a:t>WOE.No</a:t>
            </a:r>
            <a:r>
              <a:rPr lang="en-US" sz="2400" dirty="0" smtClean="0"/>
              <a:t> of months in current residence Binned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WOE No of months in current company binned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WOE Income Binned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8" y="3883119"/>
            <a:ext cx="4083908" cy="4054381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09906"/>
              </p:ext>
            </p:extLst>
          </p:nvPr>
        </p:nvGraphicFramePr>
        <p:xfrm>
          <a:off x="4311650" y="4813300"/>
          <a:ext cx="2971800" cy="2057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932">
                  <a:extLst>
                    <a:ext uri="{9D8B030D-6E8A-4147-A177-3AD203B41FA5}">
                      <a16:colId xmlns:a16="http://schemas.microsoft.com/office/drawing/2014/main" val="1472426855"/>
                    </a:ext>
                  </a:extLst>
                </a:gridCol>
                <a:gridCol w="1208868">
                  <a:extLst>
                    <a:ext uri="{9D8B030D-6E8A-4147-A177-3AD203B41FA5}">
                      <a16:colId xmlns:a16="http://schemas.microsoft.com/office/drawing/2014/main" val="259375056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Statistics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94541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Cut-off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0.495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711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Accuracy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93664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Sensitivity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59%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2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Specificity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57%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604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06450" y="83185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Thus a logistic regression model based only on demographic data seems to have low performance. Hence lets build a model with both demographic and credit data merged.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38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1650" y="1231900"/>
            <a:ext cx="7054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LOGISTIC </a:t>
            </a:r>
            <a:r>
              <a:rPr lang="en-US" sz="3200" dirty="0" smtClean="0"/>
              <a:t>REGRESSION-MERGED DATA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519326" y="2070100"/>
            <a:ext cx="6154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Important Predictors</a:t>
            </a:r>
            <a:r>
              <a:rPr lang="en-US" b="1" dirty="0" smtClean="0"/>
              <a:t>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Income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of Months in current company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No of times 90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times 60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times 30 DPD or worse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 smtClean="0"/>
              <a:t>Avg</a:t>
            </a:r>
            <a:r>
              <a:rPr lang="en-US" b="1" dirty="0" smtClean="0"/>
              <a:t> CC </a:t>
            </a:r>
            <a:r>
              <a:rPr lang="en-US" b="1" dirty="0" err="1" smtClean="0"/>
              <a:t>Untilization</a:t>
            </a:r>
            <a:r>
              <a:rPr lang="en-US" b="1" dirty="0" smtClean="0"/>
              <a:t>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trades opened in last 6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PL trades opened in last 12 months</a:t>
            </a:r>
          </a:p>
          <a:p>
            <a:pPr marL="342900" indent="-342900">
              <a:buFontTx/>
              <a:buAutoNum type="arabicPeriod"/>
            </a:pPr>
            <a:r>
              <a:rPr lang="en-US" b="1" dirty="0" smtClean="0"/>
              <a:t>No of Inquiries in last 12 months </a:t>
            </a:r>
            <a:r>
              <a:rPr lang="en-US" b="1" dirty="0" err="1" smtClean="0"/>
              <a:t>exl</a:t>
            </a:r>
            <a:r>
              <a:rPr lang="en-US" b="1" dirty="0" smtClean="0"/>
              <a:t> home and auto loans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" y="4813300"/>
            <a:ext cx="4054216" cy="344853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95713"/>
              </p:ext>
            </p:extLst>
          </p:nvPr>
        </p:nvGraphicFramePr>
        <p:xfrm>
          <a:off x="920750" y="8229620"/>
          <a:ext cx="2971800" cy="2198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2932">
                  <a:extLst>
                    <a:ext uri="{9D8B030D-6E8A-4147-A177-3AD203B41FA5}">
                      <a16:colId xmlns:a16="http://schemas.microsoft.com/office/drawing/2014/main" val="1472426855"/>
                    </a:ext>
                  </a:extLst>
                </a:gridCol>
                <a:gridCol w="1208868">
                  <a:extLst>
                    <a:ext uri="{9D8B030D-6E8A-4147-A177-3AD203B41FA5}">
                      <a16:colId xmlns:a16="http://schemas.microsoft.com/office/drawing/2014/main" val="259375056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Statistics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945412"/>
                  </a:ext>
                </a:extLst>
              </a:tr>
              <a:tr h="5523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Cut-off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0.519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7112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Accuracy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93664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Sensitivity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297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Specificity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604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5948"/>
              </p:ext>
            </p:extLst>
          </p:nvPr>
        </p:nvGraphicFramePr>
        <p:xfrm>
          <a:off x="4389220" y="5686475"/>
          <a:ext cx="2956184" cy="116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385">
                  <a:extLst>
                    <a:ext uri="{9D8B030D-6E8A-4147-A177-3AD203B41FA5}">
                      <a16:colId xmlns:a16="http://schemas.microsoft.com/office/drawing/2014/main" val="356468431"/>
                    </a:ext>
                  </a:extLst>
                </a:gridCol>
                <a:gridCol w="968818">
                  <a:extLst>
                    <a:ext uri="{9D8B030D-6E8A-4147-A177-3AD203B41FA5}">
                      <a16:colId xmlns:a16="http://schemas.microsoft.com/office/drawing/2014/main" val="3947897196"/>
                    </a:ext>
                  </a:extLst>
                </a:gridCol>
                <a:gridCol w="859981">
                  <a:extLst>
                    <a:ext uri="{9D8B030D-6E8A-4147-A177-3AD203B41FA5}">
                      <a16:colId xmlns:a16="http://schemas.microsoft.com/office/drawing/2014/main" val="72153624"/>
                    </a:ext>
                  </a:extLst>
                </a:gridCol>
              </a:tblGrid>
              <a:tr h="5943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Prediction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39635"/>
                  </a:ext>
                </a:extLst>
              </a:tr>
              <a:tr h="427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12671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336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511022"/>
                  </a:ext>
                </a:extLst>
              </a:tr>
              <a:tr h="4274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7404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548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10078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17765" y="5286365"/>
            <a:ext cx="242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Confusion Matrix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1066" y="7785100"/>
            <a:ext cx="330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KS-Statistic-25%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5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03300"/>
            <a:ext cx="755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RANDOMN FOREST MODEL FOR MERGED DATA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" y="2403683"/>
            <a:ext cx="6096000" cy="3705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5450" y="2080518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model is also applied to check if it performs better in comparison with logistic regression model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2518"/>
              </p:ext>
            </p:extLst>
          </p:nvPr>
        </p:nvGraphicFramePr>
        <p:xfrm>
          <a:off x="425450" y="6399705"/>
          <a:ext cx="3429000" cy="191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1405">
                  <a:extLst>
                    <a:ext uri="{9D8B030D-6E8A-4147-A177-3AD203B41FA5}">
                      <a16:colId xmlns:a16="http://schemas.microsoft.com/office/drawing/2014/main" val="1298215697"/>
                    </a:ext>
                  </a:extLst>
                </a:gridCol>
                <a:gridCol w="1047595">
                  <a:extLst>
                    <a:ext uri="{9D8B030D-6E8A-4147-A177-3AD203B41FA5}">
                      <a16:colId xmlns:a16="http://schemas.microsoft.com/office/drawing/2014/main" val="4173995958"/>
                    </a:ext>
                  </a:extLst>
                </a:gridCol>
              </a:tblGrid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Statistics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Values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222402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Cut-off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0.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642358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Accuracy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506060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Sensitivity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779091"/>
                  </a:ext>
                </a:extLst>
              </a:tr>
              <a:tr h="3837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Specificity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61%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844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05941"/>
              </p:ext>
            </p:extLst>
          </p:nvPr>
        </p:nvGraphicFramePr>
        <p:xfrm>
          <a:off x="4159250" y="6870700"/>
          <a:ext cx="2895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55680483"/>
                    </a:ext>
                  </a:extLst>
                </a:gridCol>
                <a:gridCol w="681644">
                  <a:extLst>
                    <a:ext uri="{9D8B030D-6E8A-4147-A177-3AD203B41FA5}">
                      <a16:colId xmlns:a16="http://schemas.microsoft.com/office/drawing/2014/main" val="2794207926"/>
                    </a:ext>
                  </a:extLst>
                </a:gridCol>
                <a:gridCol w="842356">
                  <a:extLst>
                    <a:ext uri="{9D8B030D-6E8A-4147-A177-3AD203B41FA5}">
                      <a16:colId xmlns:a16="http://schemas.microsoft.com/office/drawing/2014/main" val="160225787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Prediction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71211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12522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55769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7553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58455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159250" y="6305258"/>
            <a:ext cx="183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73050" y="9080052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Since performance of the model is not as expected, let us try neural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03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324"/>
            <a:ext cx="5391902" cy="34485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9250" y="1308100"/>
            <a:ext cx="579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49250" y="2070101"/>
            <a:ext cx="7207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Neural network is applied to check if it performs better in comparison with logistic regression model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56033" y="4086546"/>
            <a:ext cx="185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Accuracy  43%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54050" y="68707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CONCLUSION:</a:t>
            </a:r>
          </a:p>
          <a:p>
            <a:r>
              <a:rPr lang="en-US" sz="2400" dirty="0" smtClean="0"/>
              <a:t>Logistic Regression model on merged data is the final model for Application Scorecard.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46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84300"/>
            <a:ext cx="7556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MODEL EVALUATION USING REJECTED DATA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73050" y="2451100"/>
            <a:ext cx="728345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Merge rejected data(those without Performance Tag) from DEMOGRAPHIC &amp;CREDIT Data using Application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35 NA’s Observed inAvgas.CC.Utilization.in.last.12.months-Excluded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With a cutoff of 0.52 for the logistic regression model, below is the predictions:</a:t>
            </a:r>
          </a:p>
          <a:p>
            <a:r>
              <a:rPr lang="en-US" sz="2400" dirty="0" smtClean="0"/>
              <a:t>         NO: 3</a:t>
            </a:r>
          </a:p>
          <a:p>
            <a:r>
              <a:rPr lang="en-US" sz="2400" dirty="0" smtClean="0"/>
              <a:t>         YES: 1387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CONCLUSION: Model accuracy is over 99% on the rejected data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6" y="7785100"/>
            <a:ext cx="6057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12319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SCORECARD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6850" y="3756528"/>
            <a:ext cx="690245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Final application scorecard was made using the Logistic regression model on the entire merged dataset.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logistic regression model was chosen since its evaluation metrics were better in comparison with the other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Probability of default  for  all applicants were calculated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Odds for good was calculated. Since the probability computed is for rejection (bad customers),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Odd(good) =  (1-P(bad))/P(bad)</a:t>
            </a:r>
          </a:p>
          <a:p>
            <a:r>
              <a:rPr lang="en-US" sz="2400" dirty="0" smtClean="0"/>
              <a:t>        ln(odd(good)) was calculated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Formula for computing application score card: 400 + slope * (ln(odd(good)) - ln(10)) where slope is 20/(ln(20)-ln(10)) Where, slope=20/(log(20)-log(10))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13314" name="Picture 2" descr="Image result for application scorecard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37074"/>
            <a:ext cx="4953000" cy="18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49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" y="1079500"/>
            <a:ext cx="662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APPLICATION SCORE CARD VALUES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Scores range from 308.3 to 367.9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Mean score of approved customers is 339.3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High score means increased risk of defaulting</a:t>
            </a:r>
          </a:p>
          <a:p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5143" y="3227987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CUTOFF SCORE FOR ACCEPTING OR REJECTING AN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Cutoff for final Logistic Regression model 0.52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CUTOFF_SCORE 331.25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Number of Applicants above 331.25(ACCEPTED)—43295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Number of Applicants below 331.25(REJECTED)—26569</a:t>
            </a:r>
          </a:p>
          <a:p>
            <a:endParaRPr lang="en-US" sz="24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8300"/>
            <a:ext cx="690245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4" y="1536700"/>
            <a:ext cx="2252346" cy="8001000"/>
          </a:xfrm>
          <a:prstGeom prst="rect">
            <a:avLst/>
          </a:prstGeom>
        </p:spPr>
      </p:pic>
      <p:sp>
        <p:nvSpPr>
          <p:cNvPr id="4" name="object 42"/>
          <p:cNvSpPr/>
          <p:nvPr/>
        </p:nvSpPr>
        <p:spPr>
          <a:xfrm>
            <a:off x="306704" y="1003300"/>
            <a:ext cx="6934200" cy="533400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3600" dirty="0" smtClean="0"/>
              <a:t>APPROACH TO SOLUTION</a:t>
            </a:r>
            <a:endParaRPr sz="3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85951202"/>
              </p:ext>
            </p:extLst>
          </p:nvPr>
        </p:nvGraphicFramePr>
        <p:xfrm>
          <a:off x="2863851" y="3594100"/>
          <a:ext cx="4377053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37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850" y="13081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CALCULATING BANK PROFIT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87565"/>
              </p:ext>
            </p:extLst>
          </p:nvPr>
        </p:nvGraphicFramePr>
        <p:xfrm>
          <a:off x="568754" y="3230722"/>
          <a:ext cx="36957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220420326"/>
                    </a:ext>
                  </a:extLst>
                </a:gridCol>
                <a:gridCol w="1248988">
                  <a:extLst>
                    <a:ext uri="{9D8B030D-6E8A-4147-A177-3AD203B41FA5}">
                      <a16:colId xmlns:a16="http://schemas.microsoft.com/office/drawing/2014/main" val="1937507443"/>
                    </a:ext>
                  </a:extLst>
                </a:gridCol>
                <a:gridCol w="1075112">
                  <a:extLst>
                    <a:ext uri="{9D8B030D-6E8A-4147-A177-3AD203B41FA5}">
                      <a16:colId xmlns:a16="http://schemas.microsoft.com/office/drawing/2014/main" val="24416419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Prediction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916958"/>
                  </a:ext>
                </a:extLst>
              </a:tr>
              <a:tr h="33602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No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42216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1079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62398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24701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1868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18895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77850" y="2146300"/>
            <a:ext cx="6978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Confusion matrix can be used to predict the bank’s gain on using the model vs when no model is used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25450" y="5118100"/>
            <a:ext cx="6858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Applicants with scorecard greater than 331.25 are filtered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Profit of  #2338483691 units to the bank is calculated as profit based on the outstanding balance of non-defaulters using the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589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2"/>
          <p:cNvSpPr/>
          <p:nvPr/>
        </p:nvSpPr>
        <p:spPr>
          <a:xfrm>
            <a:off x="306704" y="1013966"/>
            <a:ext cx="4614546" cy="522734"/>
          </a:xfrm>
          <a:custGeom>
            <a:avLst/>
            <a:gdLst/>
            <a:ahLst/>
            <a:cxnLst/>
            <a:rect l="l" t="t" r="r" b="b"/>
            <a:pathLst>
              <a:path w="6934200" h="405130">
                <a:moveTo>
                  <a:pt x="0" y="405129"/>
                </a:moveTo>
                <a:lnTo>
                  <a:pt x="6934200" y="405129"/>
                </a:lnTo>
                <a:lnTo>
                  <a:pt x="6934200" y="0"/>
                </a:lnTo>
                <a:lnTo>
                  <a:pt x="0" y="0"/>
                </a:lnTo>
                <a:lnTo>
                  <a:pt x="0" y="405129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3600" dirty="0" smtClean="0"/>
              <a:t>DATA UNDERSTANDING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146300"/>
            <a:ext cx="7131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Datasets provided namely,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Demographic Data: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Information provided by the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applicants at the time of </a:t>
            </a:r>
          </a:p>
          <a:p>
            <a:r>
              <a:rPr lang="en-US" sz="2400" dirty="0" smtClean="0"/>
              <a:t>            Credit card application.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Credit Bureau Data :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It provides all details of past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transaction taken from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credit bureau.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25" y="2382847"/>
            <a:ext cx="3076575" cy="29432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50420"/>
              </p:ext>
            </p:extLst>
          </p:nvPr>
        </p:nvGraphicFramePr>
        <p:xfrm>
          <a:off x="306704" y="5799165"/>
          <a:ext cx="6824346" cy="3852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0056">
                  <a:extLst>
                    <a:ext uri="{9D8B030D-6E8A-4147-A177-3AD203B41FA5}">
                      <a16:colId xmlns:a16="http://schemas.microsoft.com/office/drawing/2014/main" val="3797989542"/>
                    </a:ext>
                  </a:extLst>
                </a:gridCol>
                <a:gridCol w="4634290">
                  <a:extLst>
                    <a:ext uri="{9D8B030D-6E8A-4147-A177-3AD203B41FA5}">
                      <a16:colId xmlns:a16="http://schemas.microsoft.com/office/drawing/2014/main" val="702344547"/>
                    </a:ext>
                  </a:extLst>
                </a:gridCol>
              </a:tblGrid>
              <a:tr h="200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DEMOGRAPHIC DATA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CREDIT BUEREAU DATA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36320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Application 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Application 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165724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Age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times 90/60/30 DPD or worse in last 6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328302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Gender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times 90/60/30 DPD or worse in last 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6347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Income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Trades opened in last 6/12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28440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Marital status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PL Trades opened in last 6/12 Months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57592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Education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Total Number of trades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94262"/>
                  </a:ext>
                </a:extLst>
              </a:tr>
              <a:tr h="72769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Profession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No of Inquiries in last 6/12 Months</a:t>
                      </a:r>
                      <a:br>
                        <a:rPr lang="en-US" sz="1500" u="none" strike="noStrike" dirty="0">
                          <a:effectLst/>
                        </a:rPr>
                      </a:br>
                      <a:r>
                        <a:rPr lang="en-US" sz="1500" u="none" strike="noStrike" dirty="0">
                          <a:effectLst/>
                        </a:rPr>
                        <a:t>(</a:t>
                      </a:r>
                      <a:r>
                        <a:rPr lang="en-US" sz="1500" u="none" strike="noStrike" dirty="0" err="1">
                          <a:effectLst/>
                        </a:rPr>
                        <a:t>Excl</a:t>
                      </a:r>
                      <a:r>
                        <a:rPr lang="en-US" sz="1500" u="none" strike="noStrike" dirty="0">
                          <a:effectLst/>
                        </a:rPr>
                        <a:t> Home/Auto Loans)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80947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dependants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Presence of open Home/Auto Loan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656335"/>
                  </a:ext>
                </a:extLst>
              </a:tr>
              <a:tr h="47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Months in Curreny Company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 err="1">
                          <a:effectLst/>
                        </a:rPr>
                        <a:t>Avg</a:t>
                      </a:r>
                      <a:r>
                        <a:rPr lang="en-US" sz="1500" u="none" strike="noStrike" dirty="0">
                          <a:effectLst/>
                        </a:rPr>
                        <a:t> CC </a:t>
                      </a:r>
                      <a:r>
                        <a:rPr lang="en-US" sz="1500" u="none" strike="noStrike" dirty="0" err="1">
                          <a:effectLst/>
                        </a:rPr>
                        <a:t>Utilzation</a:t>
                      </a:r>
                      <a:r>
                        <a:rPr lang="en-US" sz="1500" u="none" strike="noStrike" dirty="0">
                          <a:effectLst/>
                        </a:rPr>
                        <a:t> in last 12 months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014133"/>
                  </a:ext>
                </a:extLst>
              </a:tr>
              <a:tr h="473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Number of Months in Curreny Residence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Outstanding Balance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432468"/>
                  </a:ext>
                </a:extLst>
              </a:tr>
              <a:tr h="24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Performance Tag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Performance Tag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8" marR="8848" marT="88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51196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702050" y="9887778"/>
            <a:ext cx="3358120" cy="564322"/>
          </a:xfrm>
          <a:prstGeom prst="wedgeRoundRectCallout">
            <a:avLst>
              <a:gd name="adj1" fmla="val -112409"/>
              <a:gd name="adj2" fmla="val -1081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TARGET VARIABLE with values: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0-Non-Default,1-Default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5161" y="1079500"/>
            <a:ext cx="50251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ASSESSING DATA QUALITY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1503173"/>
            <a:ext cx="2714625" cy="29291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93960" y="1752947"/>
            <a:ext cx="7650460" cy="414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BSERVATIONS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65" dirty="0" smtClean="0">
                <a:latin typeface="Arial"/>
                <a:cs typeface="Arial"/>
              </a:rPr>
              <a:t>71295  </a:t>
            </a:r>
            <a:r>
              <a:rPr lang="en-US" spc="-40" dirty="0" smtClean="0">
                <a:latin typeface="Arial"/>
                <a:cs typeface="Arial"/>
              </a:rPr>
              <a:t>rows </a:t>
            </a:r>
            <a:r>
              <a:rPr lang="en-US" spc="-10" dirty="0" smtClean="0">
                <a:latin typeface="Arial"/>
                <a:cs typeface="Arial"/>
              </a:rPr>
              <a:t>in </a:t>
            </a:r>
            <a:r>
              <a:rPr lang="en-US" spc="-15" dirty="0">
                <a:latin typeface="Arial"/>
                <a:cs typeface="Arial"/>
              </a:rPr>
              <a:t>both </a:t>
            </a:r>
            <a:r>
              <a:rPr lang="en-US" spc="-15" dirty="0" err="1" smtClean="0">
                <a:latin typeface="Arial"/>
                <a:cs typeface="Arial"/>
              </a:rPr>
              <a:t>datsets</a:t>
            </a:r>
            <a:endParaRPr lang="en-US" spc="-15" dirty="0" smtClean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50" dirty="0" smtClean="0">
                <a:latin typeface="Arial"/>
                <a:cs typeface="Arial"/>
              </a:rPr>
              <a:t>Common Unique V</a:t>
            </a:r>
            <a:r>
              <a:rPr lang="en-US" spc="-40" dirty="0" smtClean="0">
                <a:latin typeface="Arial"/>
                <a:cs typeface="Arial"/>
              </a:rPr>
              <a:t>ariable -</a:t>
            </a:r>
            <a:r>
              <a:rPr lang="en-US" spc="-20" dirty="0" smtClean="0">
                <a:latin typeface="Arial"/>
                <a:cs typeface="Arial"/>
              </a:rPr>
              <a:t> Application</a:t>
            </a:r>
            <a:r>
              <a:rPr lang="en-US" spc="-225" dirty="0" smtClean="0">
                <a:latin typeface="Arial"/>
                <a:cs typeface="Arial"/>
              </a:rPr>
              <a:t> </a:t>
            </a:r>
            <a:r>
              <a:rPr lang="en-US" spc="-20" dirty="0" smtClean="0">
                <a:latin typeface="Arial"/>
                <a:cs typeface="Arial"/>
              </a:rPr>
              <a:t>ID</a:t>
            </a:r>
            <a:endParaRPr lang="en-US" dirty="0">
              <a:latin typeface="Arial"/>
              <a:cs typeface="Arial"/>
            </a:endParaRPr>
          </a:p>
          <a:p>
            <a:pPr marL="75565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20" dirty="0" smtClean="0">
                <a:latin typeface="Arial"/>
                <a:cs typeface="Arial"/>
              </a:rPr>
              <a:t>Target</a:t>
            </a:r>
            <a:r>
              <a:rPr lang="en-US" spc="-75" dirty="0" smtClean="0">
                <a:latin typeface="Arial"/>
                <a:cs typeface="Arial"/>
              </a:rPr>
              <a:t> </a:t>
            </a:r>
            <a:r>
              <a:rPr lang="en-US" spc="-40" dirty="0" smtClean="0">
                <a:latin typeface="Arial"/>
                <a:cs typeface="Arial"/>
              </a:rPr>
              <a:t>variable -Performance Tag</a:t>
            </a:r>
          </a:p>
          <a:p>
            <a:pPr marL="755650" indent="-285750">
              <a:lnSpc>
                <a:spcPct val="1000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698500" algn="l"/>
                <a:tab pos="699135" algn="l"/>
              </a:tabLst>
            </a:pPr>
            <a:r>
              <a:rPr lang="en-US" spc="-40" dirty="0" smtClean="0">
                <a:latin typeface="Arial"/>
                <a:cs typeface="Arial"/>
              </a:rPr>
              <a:t>3 Duplicate Application ID’s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r>
              <a:rPr lang="en-US" spc="-40" dirty="0" smtClean="0">
                <a:latin typeface="Arial"/>
                <a:cs typeface="Arial"/>
              </a:rPr>
              <a:t>       Observed -Excluded from 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40" dirty="0" smtClean="0">
                <a:latin typeface="Arial"/>
                <a:cs typeface="Arial"/>
              </a:rPr>
              <a:t>                                          further analysis</a:t>
            </a: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spc="-40" dirty="0" smtClean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  <a:tabLst>
                <a:tab pos="698500" algn="l"/>
                <a:tab pos="699135" algn="l"/>
              </a:tabLst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79540"/>
              </p:ext>
            </p:extLst>
          </p:nvPr>
        </p:nvGraphicFramePr>
        <p:xfrm>
          <a:off x="129041" y="4690654"/>
          <a:ext cx="7154410" cy="5761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524">
                  <a:extLst>
                    <a:ext uri="{9D8B030D-6E8A-4147-A177-3AD203B41FA5}">
                      <a16:colId xmlns:a16="http://schemas.microsoft.com/office/drawing/2014/main" val="425151775"/>
                    </a:ext>
                  </a:extLst>
                </a:gridCol>
                <a:gridCol w="3056253">
                  <a:extLst>
                    <a:ext uri="{9D8B030D-6E8A-4147-A177-3AD203B41FA5}">
                      <a16:colId xmlns:a16="http://schemas.microsoft.com/office/drawing/2014/main" val="3606490673"/>
                    </a:ext>
                  </a:extLst>
                </a:gridCol>
                <a:gridCol w="1719141">
                  <a:extLst>
                    <a:ext uri="{9D8B030D-6E8A-4147-A177-3AD203B41FA5}">
                      <a16:colId xmlns:a16="http://schemas.microsoft.com/office/drawing/2014/main" val="1094599558"/>
                    </a:ext>
                  </a:extLst>
                </a:gridCol>
                <a:gridCol w="1545492">
                  <a:extLst>
                    <a:ext uri="{9D8B030D-6E8A-4147-A177-3AD203B41FA5}">
                      <a16:colId xmlns:a16="http://schemas.microsoft.com/office/drawing/2014/main" val="4126355883"/>
                    </a:ext>
                  </a:extLst>
                </a:gridCol>
              </a:tblGrid>
              <a:tr h="29081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Variables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NA's Found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Others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96151"/>
                  </a:ext>
                </a:extLst>
              </a:tr>
              <a:tr h="113045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Performance Tag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1425 in both Datasets</a:t>
                      </a:r>
                      <a:br>
                        <a:rPr lang="en-US" sz="1600" u="none" strike="noStrike" dirty="0">
                          <a:effectLst/>
                        </a:rPr>
                      </a:br>
                      <a:r>
                        <a:rPr lang="en-US" sz="1600" u="none" strike="noStrike" dirty="0">
                          <a:effectLst/>
                        </a:rPr>
                        <a:t>-excluded from further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12727"/>
                  </a:ext>
                </a:extLst>
              </a:tr>
              <a:tr h="570693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DEMOGRAPHIC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65 with Age &lt;18-</a:t>
                      </a:r>
                      <a:br>
                        <a:rPr lang="en-US" sz="1600" u="none" strike="noStrike">
                          <a:effectLst/>
                        </a:rPr>
                      </a:br>
                      <a:r>
                        <a:rPr lang="en-US" sz="1600" u="none" strike="noStrike">
                          <a:effectLst/>
                        </a:rPr>
                        <a:t>Capped to 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54169"/>
                  </a:ext>
                </a:extLst>
              </a:tr>
              <a:tr h="296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Income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   with Income &lt;0-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52500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836661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Marital 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721956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of dependents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990683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Education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431797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Profession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69540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Type of residence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97549"/>
                  </a:ext>
                </a:extLst>
              </a:tr>
              <a:tr h="570693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CREDIT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vert="vert27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Avgas CC Utilization in last 12 months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73261"/>
                  </a:ext>
                </a:extLst>
              </a:tr>
              <a:tr h="57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 of trades opened in last 6 months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793902"/>
                  </a:ext>
                </a:extLst>
              </a:tr>
              <a:tr h="296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Presence of open home loan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278948"/>
                  </a:ext>
                </a:extLst>
              </a:tr>
              <a:tr h="2908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Outstanding Balance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6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7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850" y="1231900"/>
            <a:ext cx="7359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OF EVIDENCE(WOE)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7632" y="1789289"/>
            <a:ext cx="7354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Compute predictive power of a variable in relation to the      dependent variable.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Impute missing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Handle outliers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2609" y="3330282"/>
            <a:ext cx="7556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INFORMATION VALUE (IV)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Select and rank the most important variables in a predictive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No variables from Demographic dataset play a significant role.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 Since the below 6 variables did not monotonically change across bins from the CREDIT DATA, number of bins were reduced such that monotonic behavior is observed across bins. No.of.trades.opened.in.last.12.months,No.of.PL.trades.opened.in      .last.6/12.months,No.of.Inquiries.in.last.6/12.months</a:t>
            </a:r>
            <a:r>
              <a:rPr lang="en-US" sz="2000" dirty="0"/>
              <a:t>,</a:t>
            </a:r>
            <a:r>
              <a:rPr lang="en-US" sz="2000" dirty="0" smtClean="0"/>
              <a:t>Total.No.of.Trades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870701"/>
            <a:ext cx="7327901" cy="3200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35249" y="60670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Non-monotonic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808" y="1003300"/>
            <a:ext cx="7120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SIGNIFICANT VARIABLES FROM IV VALUES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462951"/>
              </p:ext>
            </p:extLst>
          </p:nvPr>
        </p:nvGraphicFramePr>
        <p:xfrm>
          <a:off x="245808" y="2222500"/>
          <a:ext cx="6656642" cy="4863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3508">
                  <a:extLst>
                    <a:ext uri="{9D8B030D-6E8A-4147-A177-3AD203B41FA5}">
                      <a16:colId xmlns:a16="http://schemas.microsoft.com/office/drawing/2014/main" val="3389850742"/>
                    </a:ext>
                  </a:extLst>
                </a:gridCol>
                <a:gridCol w="983134">
                  <a:extLst>
                    <a:ext uri="{9D8B030D-6E8A-4147-A177-3AD203B41FA5}">
                      <a16:colId xmlns:a16="http://schemas.microsoft.com/office/drawing/2014/main" val="3630739275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Variable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IV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43195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No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of </a:t>
                      </a:r>
                      <a:r>
                        <a:rPr lang="en-US" sz="2000" u="none" strike="noStrike" dirty="0" smtClean="0">
                          <a:effectLst/>
                        </a:rPr>
                        <a:t>Inquiries.in.last.12.month</a:t>
                      </a:r>
                    </a:p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-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excl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home,auto</a:t>
                      </a:r>
                      <a:r>
                        <a:rPr lang="en-US" sz="2000" u="none" strike="noStrike" dirty="0" smtClean="0">
                          <a:effectLst/>
                        </a:rPr>
                        <a:t> loan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0.27154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91193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Avgas.CC.Utilization.in.last.12.month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0.26076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21687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No.of.times.30.DPD.or.worse.in.last.6.month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0.24156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97962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No.of.times.90.DPD.or.worse.in.last.12.month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0.21387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68620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No.of.times.60.DPD.or.worse.in.last.6.month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0.20583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0240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No.of.times.30.DPD.or.worse.in.last.12.month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0.19825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64169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No.of.trades.opened.in.last.12.months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0.19433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275332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No.of.times.60.DPD.or.worse.in.last.12.months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0.18543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0803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Total.No.of.Trades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0.18223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61032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No.of.PL.trades.opened.in.last.12.months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0.17664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513319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No.of.trades.opened.in.last.6.months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0.16977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718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No.of.times.90.DPD.or.worse.in.last.6.months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0.16011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701472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1" y="7404100"/>
            <a:ext cx="274319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621610" y="1473573"/>
            <a:ext cx="3914172" cy="3916002"/>
            <a:chOff x="2501924" y="5270500"/>
            <a:chExt cx="4829849" cy="2610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1924" y="5270500"/>
              <a:ext cx="4829849" cy="245779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116748" y="751136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Income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1380" y="6314730"/>
              <a:ext cx="519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876" y="1522732"/>
            <a:ext cx="3862856" cy="3616936"/>
            <a:chOff x="-15274" y="1041399"/>
            <a:chExt cx="3862856" cy="36169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274" y="1041399"/>
              <a:ext cx="3862856" cy="34587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718342" y="4289003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4594" y="2080654"/>
              <a:ext cx="647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45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35193" y="5269731"/>
            <a:ext cx="3417635" cy="3435834"/>
            <a:chOff x="135193" y="5269731"/>
            <a:chExt cx="3417635" cy="34358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93" y="5269731"/>
              <a:ext cx="3417635" cy="325106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5193" y="8336132"/>
              <a:ext cx="3417635" cy="369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Months in Current Company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0049" y="7312322"/>
              <a:ext cx="527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34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52828" y="5210092"/>
            <a:ext cx="4003672" cy="3446314"/>
            <a:chOff x="3621428" y="6111649"/>
            <a:chExt cx="4003672" cy="344631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1428" y="6111649"/>
              <a:ext cx="3881783" cy="344631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883794" y="9188631"/>
              <a:ext cx="3741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 of months in current Residence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75592" y="8456684"/>
              <a:ext cx="712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11675" y="661084"/>
            <a:ext cx="521950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5193" y="9019022"/>
            <a:ext cx="742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Few Outliers in Age, No of months in current Company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21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8" y="2214146"/>
            <a:ext cx="6248400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6184900"/>
            <a:ext cx="6212188" cy="33342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0250" y="882273"/>
            <a:ext cx="5843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EDA-UNIVARIATE ANALYSIS</a:t>
            </a:r>
          </a:p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DEMOGRAPHIC DATA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16050" y="5575300"/>
            <a:ext cx="504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Salaried Professionals apply for credit card more.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16050" y="9846875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with professional degree apply for credit card in large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1699</Words>
  <Application>Microsoft Office PowerPoint</Application>
  <PresentationFormat>Custom</PresentationFormat>
  <Paragraphs>381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UpGrad-CapStone-BFS</dc:title>
  <dc:creator>Sharath</dc:creator>
  <cp:lastModifiedBy>Vandhana Shri, K (K.)</cp:lastModifiedBy>
  <cp:revision>102</cp:revision>
  <cp:lastPrinted>2019-06-16T10:18:43Z</cp:lastPrinted>
  <dcterms:created xsi:type="dcterms:W3CDTF">2019-06-15T11:10:55Z</dcterms:created>
  <dcterms:modified xsi:type="dcterms:W3CDTF">2019-06-16T10:18:44Z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2019-05-20T00:00:00Z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2019-06-15T00:00:00Z</vt:filetime>
  </property>
</Properties>
</file>