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7544" r:id="rId3"/>
    <p:sldId id="7545" r:id="rId4"/>
    <p:sldId id="1004" r:id="rId5"/>
    <p:sldId id="7562" r:id="rId6"/>
    <p:sldId id="7560" r:id="rId7"/>
    <p:sldId id="7561" r:id="rId8"/>
    <p:sldId id="7550" r:id="rId9"/>
    <p:sldId id="7563" r:id="rId10"/>
    <p:sldId id="7553" r:id="rId11"/>
    <p:sldId id="7555" r:id="rId12"/>
    <p:sldId id="7556" r:id="rId13"/>
    <p:sldId id="7557" r:id="rId14"/>
    <p:sldId id="7558" r:id="rId15"/>
    <p:sldId id="7551" r:id="rId16"/>
    <p:sldId id="7552" r:id="rId17"/>
    <p:sldId id="7564" r:id="rId18"/>
    <p:sldId id="1046" r:id="rId19"/>
    <p:sldId id="257" r:id="rId20"/>
    <p:sldId id="7559" r:id="rId21"/>
    <p:sldId id="756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95673"/>
  </p:normalViewPr>
  <p:slideViewPr>
    <p:cSldViewPr snapToGrid="0">
      <p:cViewPr varScale="1">
        <p:scale>
          <a:sx n="101" d="100"/>
          <a:sy n="101" d="100"/>
        </p:scale>
        <p:origin x="208" y="2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a:t>
            </a:fld>
            <a:endParaRPr lang="zh-CN" altLang="en-US"/>
          </a:p>
        </p:txBody>
      </p:sp>
    </p:spTree>
    <p:extLst>
      <p:ext uri="{BB962C8B-B14F-4D97-AF65-F5344CB8AC3E}">
        <p14:creationId xmlns:p14="http://schemas.microsoft.com/office/powerpoint/2010/main" val="148477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CB959-00A9-49F9-B081-C6CDBAA363CD}" type="slidenum">
              <a:rPr lang="zh-CN" altLang="en-US" smtClean="0"/>
              <a:t>4</a:t>
            </a:fld>
            <a:endParaRPr lang="zh-CN" altLang="en-US"/>
          </a:p>
        </p:txBody>
      </p:sp>
    </p:spTree>
    <p:extLst>
      <p:ext uri="{BB962C8B-B14F-4D97-AF65-F5344CB8AC3E}">
        <p14:creationId xmlns:p14="http://schemas.microsoft.com/office/powerpoint/2010/main" val="2507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11</a:t>
            </a:fld>
            <a:endParaRPr lang="zh-CN" altLang="en-US"/>
          </a:p>
        </p:txBody>
      </p:sp>
    </p:spTree>
    <p:extLst>
      <p:ext uri="{BB962C8B-B14F-4D97-AF65-F5344CB8AC3E}">
        <p14:creationId xmlns:p14="http://schemas.microsoft.com/office/powerpoint/2010/main" val="2068246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34513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394207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5" name="页脚占位符 4">
            <a:extLst>
              <a:ext uri="{FF2B5EF4-FFF2-40B4-BE49-F238E27FC236}">
                <a16:creationId xmlns=""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5" name="页脚占位符 4">
            <a:extLst>
              <a:ext uri="{FF2B5EF4-FFF2-40B4-BE49-F238E27FC236}">
                <a16:creationId xmlns=""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5" name="页脚占位符 4">
            <a:extLst>
              <a:ext uri="{FF2B5EF4-FFF2-40B4-BE49-F238E27FC236}">
                <a16:creationId xmlns=""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5" name="页脚占位符 4">
            <a:extLst>
              <a:ext uri="{FF2B5EF4-FFF2-40B4-BE49-F238E27FC236}">
                <a16:creationId xmlns=""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5" name="页脚占位符 4">
            <a:extLst>
              <a:ext uri="{FF2B5EF4-FFF2-40B4-BE49-F238E27FC236}">
                <a16:creationId xmlns=""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6" name="页脚占位符 5">
            <a:extLst>
              <a:ext uri="{FF2B5EF4-FFF2-40B4-BE49-F238E27FC236}">
                <a16:creationId xmlns=""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8" name="页脚占位符 7">
            <a:extLst>
              <a:ext uri="{FF2B5EF4-FFF2-40B4-BE49-F238E27FC236}">
                <a16:creationId xmlns=""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4" name="页脚占位符 3">
            <a:extLst>
              <a:ext uri="{FF2B5EF4-FFF2-40B4-BE49-F238E27FC236}">
                <a16:creationId xmlns=""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3" name="页脚占位符 2">
            <a:extLst>
              <a:ext uri="{FF2B5EF4-FFF2-40B4-BE49-F238E27FC236}">
                <a16:creationId xmlns=""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6" name="页脚占位符 5">
            <a:extLst>
              <a:ext uri="{FF2B5EF4-FFF2-40B4-BE49-F238E27FC236}">
                <a16:creationId xmlns=""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2018/12/20</a:t>
            </a:fld>
            <a:endParaRPr lang="zh-CN" altLang="en-US"/>
          </a:p>
        </p:txBody>
      </p:sp>
      <p:sp>
        <p:nvSpPr>
          <p:cNvPr id="6" name="页脚占位符 5">
            <a:extLst>
              <a:ext uri="{FF2B5EF4-FFF2-40B4-BE49-F238E27FC236}">
                <a16:creationId xmlns=""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2018/12/20</a:t>
            </a:fld>
            <a:endParaRPr lang="zh-CN" altLang="en-US"/>
          </a:p>
        </p:txBody>
      </p:sp>
      <p:sp>
        <p:nvSpPr>
          <p:cNvPr id="5" name="页脚占位符 4">
            <a:extLst>
              <a:ext uri="{FF2B5EF4-FFF2-40B4-BE49-F238E27FC236}">
                <a16:creationId xmlns=""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smtClean="0">
                <a:solidFill>
                  <a:srgbClr val="1C1C73"/>
                </a:solidFill>
                <a:latin typeface="幼圆" panose="02010509060101010101" pitchFamily="49" charset="-122"/>
                <a:ea typeface="幼圆" panose="02010509060101010101" pitchFamily="49" charset="-122"/>
              </a:rPr>
              <a:t>技术</a:t>
            </a:r>
            <a:r>
              <a:rPr lang="zh-CN" altLang="en-US" sz="7200" dirty="0" smtClean="0">
                <a:solidFill>
                  <a:srgbClr val="AAA4D1"/>
                </a:solidFill>
                <a:latin typeface="幼圆" panose="02010509060101010101" pitchFamily="49" charset="-122"/>
                <a:ea typeface="幼圆" panose="02010509060101010101" pitchFamily="49" charset="-122"/>
              </a:rPr>
              <a:t>交流</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a:extLst>
              <a:ext uri="{FF2B5EF4-FFF2-40B4-BE49-F238E27FC236}">
                <a16:creationId xmlns=""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smtClean="0">
                <a:solidFill>
                  <a:schemeClr val="bg1"/>
                </a:solidFill>
                <a:latin typeface="幼圆" panose="02010509060101010101" pitchFamily="49" charset="-122"/>
                <a:ea typeface="幼圆" panose="02010509060101010101" pitchFamily="49" charset="-122"/>
              </a:rPr>
              <a:t>分享人：</a:t>
            </a:r>
            <a:r>
              <a:rPr lang="en-US" altLang="zh-CN" sz="2000" dirty="0" smtClean="0">
                <a:solidFill>
                  <a:schemeClr val="bg1"/>
                </a:solidFill>
                <a:latin typeface="幼圆" panose="02010509060101010101" pitchFamily="49" charset="-122"/>
                <a:ea typeface="幼圆" panose="02010509060101010101" pitchFamily="49" charset="-122"/>
              </a:rPr>
              <a:t>Kei</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advTm="0">
        <p:split orient="vert"/>
      </p:transition>
    </mc:Choice>
    <mc:Fallback xmlns="">
      <p:transition spd="slow" advTm="0">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299351" y="721894"/>
            <a:ext cx="4496744" cy="369332"/>
          </a:xfrm>
          <a:prstGeom prst="rect">
            <a:avLst/>
          </a:prstGeom>
          <a:noFill/>
        </p:spPr>
        <p:txBody>
          <a:bodyPr wrap="none" rtlCol="0">
            <a:spAutoFit/>
          </a:bodyPr>
          <a:lstStyle/>
          <a:p>
            <a:r>
              <a:rPr lang="en-US" dirty="0" err="1">
                <a:solidFill>
                  <a:srgbClr val="FF0000"/>
                </a:solidFill>
              </a:rPr>
              <a:t>AtomicInteger的incrementAndGet的实现</a:t>
            </a:r>
            <a:r>
              <a:rPr lang="zh-CN" altLang="en-US" dirty="0" smtClean="0">
                <a:solidFill>
                  <a:srgbClr val="FF0000"/>
                </a:solidFill>
              </a:rPr>
              <a:t>：</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1299351" y="1472866"/>
            <a:ext cx="9601200" cy="3238500"/>
          </a:xfrm>
          <a:prstGeom prst="rect">
            <a:avLst/>
          </a:prstGeom>
        </p:spPr>
      </p:pic>
      <p:sp>
        <p:nvSpPr>
          <p:cNvPr id="8" name="Rectangle 7"/>
          <p:cNvSpPr/>
          <p:nvPr/>
        </p:nvSpPr>
        <p:spPr>
          <a:xfrm>
            <a:off x="1299351" y="4936595"/>
            <a:ext cx="9601200" cy="830997"/>
          </a:xfrm>
          <a:prstGeom prst="rect">
            <a:avLst/>
          </a:prstGeom>
        </p:spPr>
        <p:txBody>
          <a:bodyPr wrap="square">
            <a:spAutoFit/>
          </a:bodyPr>
          <a:lstStyle/>
          <a:p>
            <a:pPr algn="just">
              <a:spcBef>
                <a:spcPct val="0"/>
              </a:spcBef>
              <a:buNone/>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仅当内存上的值跟比较的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expect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值一样时，才进行更新</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update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值操作操作。多个线程竞争更新时，例如：</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线程在执行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get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操作之后被</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抢占了，</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执行完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set2</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操作时，</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继续执行，发现</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get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到的值跟内存值不一样，</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则重新循环</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，直到更新完毕。</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CAS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只适用于竞争小的情景。</a:t>
            </a:r>
          </a:p>
        </p:txBody>
      </p:sp>
    </p:spTree>
    <p:extLst>
      <p:ext uri="{BB962C8B-B14F-4D97-AF65-F5344CB8AC3E}">
        <p14:creationId xmlns:p14="http://schemas.microsoft.com/office/powerpoint/2010/main" val="211522051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8666252" y="4937611"/>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4936599"/>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4936599"/>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grpSp>
        <p:nvGrpSpPr>
          <p:cNvPr id="15" name="组合 35"/>
          <p:cNvGrpSpPr/>
          <p:nvPr/>
        </p:nvGrpSpPr>
        <p:grpSpPr>
          <a:xfrm>
            <a:off x="1406847" y="124999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415640" cy="338632"/>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Java</a:t>
                </a:r>
                <a:r>
                  <a:rPr lang="zh-CN" altLang="en-US" sz="1600" dirty="0" smtClean="0">
                    <a:solidFill>
                      <a:schemeClr val="bg1"/>
                    </a:solidFill>
                    <a:latin typeface="微软雅黑" panose="020B0503020204020204" pitchFamily="34" charset="-122"/>
                    <a:ea typeface="微软雅黑" panose="020B0503020204020204" pitchFamily="34" charset="-122"/>
                  </a:rPr>
                  <a:t>内存模型</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17"/>
            <p:cNvGrpSpPr/>
            <p:nvPr/>
          </p:nvGrpSpPr>
          <p:grpSpPr>
            <a:xfrm>
              <a:off x="3292519" y="3613726"/>
              <a:ext cx="2103495" cy="1545689"/>
              <a:chOff x="3292519" y="3463787"/>
              <a:chExt cx="2103495"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507798" cy="338632"/>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volatile</a:t>
                </a:r>
                <a:r>
                  <a:rPr lang="zh-CN" altLang="en-US" sz="1600" dirty="0" smtClean="0">
                    <a:solidFill>
                      <a:schemeClr val="bg1"/>
                    </a:solidFill>
                    <a:latin typeface="微软雅黑" panose="020B0503020204020204" pitchFamily="34" charset="-122"/>
                    <a:ea typeface="微软雅黑" panose="020B0503020204020204" pitchFamily="34" charset="-122"/>
                  </a:rPr>
                  <a:t>的原理</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1"/>
            <p:cNvGrpSpPr/>
            <p:nvPr/>
          </p:nvGrpSpPr>
          <p:grpSpPr>
            <a:xfrm>
              <a:off x="5833656" y="2549719"/>
              <a:ext cx="2513935" cy="1550918"/>
              <a:chOff x="5833656" y="2399780"/>
              <a:chExt cx="2513935"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918239" cy="338632"/>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volatile</a:t>
                </a:r>
                <a:r>
                  <a:rPr lang="zh-CN" altLang="en-US" sz="1600" dirty="0" smtClean="0">
                    <a:solidFill>
                      <a:schemeClr val="bg1"/>
                    </a:solidFill>
                    <a:latin typeface="微软雅黑" panose="020B0503020204020204" pitchFamily="34" charset="-122"/>
                    <a:ea typeface="微软雅黑" panose="020B0503020204020204" pitchFamily="34" charset="-122"/>
                  </a:rPr>
                  <a:t>的应用场景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31" name="文本框 46"/>
          <p:cNvSpPr txBox="1"/>
          <p:nvPr/>
        </p:nvSpPr>
        <p:spPr>
          <a:xfrm>
            <a:off x="1872836" y="4300076"/>
            <a:ext cx="2004585" cy="1569630"/>
          </a:xfrm>
          <a:prstGeom prst="rect">
            <a:avLst/>
          </a:prstGeom>
          <a:noFill/>
        </p:spPr>
        <p:txBody>
          <a:bodyPr wrap="square" lIns="91412" tIns="45705" rIns="91412" bIns="45705" rtlCol="0">
            <a:spAutoFit/>
          </a:bodyPr>
          <a:lstStyle/>
          <a:p>
            <a:pPr algn="just">
              <a:spcBef>
                <a:spcPct val="0"/>
              </a:spcBef>
              <a:buNone/>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虚拟机规范</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中定义了一</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种</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内存模型（</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 Memory Model</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JMM</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）来屏蔽各个硬件平台和操作系统的内存访问差异，以实现让</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程序在各种平台下都能达到一致的内存访问</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效果。</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47"/>
          <p:cNvSpPr txBox="1"/>
          <p:nvPr/>
        </p:nvSpPr>
        <p:spPr>
          <a:xfrm>
            <a:off x="4814789" y="3204061"/>
            <a:ext cx="2004585" cy="1384964"/>
          </a:xfrm>
          <a:prstGeom prst="rect">
            <a:avLst/>
          </a:prstGeom>
          <a:noFill/>
        </p:spPr>
        <p:txBody>
          <a:bodyPr wrap="square" lIns="91412" tIns="45705" rIns="91412" bIns="45705" rtlCol="0">
            <a:spAutoFit/>
          </a:bodyPr>
          <a:lstStyle/>
          <a:p>
            <a:pPr algn="just">
              <a:spcBef>
                <a:spcPct val="0"/>
              </a:spcBef>
              <a:buNone/>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）保证</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了不同线程对这个变量进行操作时的可见性，即一个线程修改了某个变量的值，这新值对其他线程来说是立即可见的</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spcBef>
                <a:spcPct val="0"/>
              </a:spcBef>
              <a:buNone/>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）禁止进行指令重排序。</a:t>
            </a:r>
          </a:p>
        </p:txBody>
      </p:sp>
      <p:sp>
        <p:nvSpPr>
          <p:cNvPr id="33" name="文本框 48"/>
          <p:cNvSpPr txBox="1"/>
          <p:nvPr/>
        </p:nvSpPr>
        <p:spPr>
          <a:xfrm>
            <a:off x="7437525" y="2107413"/>
            <a:ext cx="2004585" cy="1015632"/>
          </a:xfrm>
          <a:prstGeom prst="rect">
            <a:avLst/>
          </a:prstGeom>
          <a:noFill/>
        </p:spPr>
        <p:txBody>
          <a:bodyPr wrap="square" lIns="91412" tIns="45705" rIns="91412" bIns="45705" rtlCol="0">
            <a:spAutoFit/>
          </a:bodyPr>
          <a:lstStyle/>
          <a:p>
            <a:pPr algn="just">
              <a:spcBef>
                <a:spcPct val="0"/>
              </a:spcBef>
              <a:buNone/>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）对变量的写操作不依赖于当前值</a:t>
            </a:r>
          </a:p>
          <a:p>
            <a:pPr algn="just">
              <a:spcBef>
                <a:spcPct val="0"/>
              </a:spcBef>
              <a:buNone/>
            </a:pPr>
            <a:endPar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spcBef>
                <a:spcPct val="0"/>
              </a:spcBef>
              <a:buNone/>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）该变量没有包含在具有其他变量的不变式中</a:t>
            </a:r>
          </a:p>
        </p:txBody>
      </p:sp>
    </p:spTree>
    <p:extLst>
      <p:ext uri="{BB962C8B-B14F-4D97-AF65-F5344CB8AC3E}">
        <p14:creationId xmlns:p14="http://schemas.microsoft.com/office/powerpoint/2010/main" val="36312663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500"/>
                                        <p:tgtEl>
                                          <p:spTgt spid="15"/>
                                        </p:tgtEl>
                                      </p:cBhvr>
                                    </p:animEffect>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87005" y="560747"/>
            <a:ext cx="10090483" cy="1200329"/>
          </a:xfrm>
          <a:prstGeom prst="rect">
            <a:avLst/>
          </a:prstGeom>
        </p:spPr>
        <p:txBody>
          <a:bodyPr wrap="square">
            <a:spAutoFit/>
          </a:bodyPr>
          <a:lstStyle/>
          <a:p>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内存模型规定所有的变量都是存在主存</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当中，</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每个线程都有自己的工作</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线程对变量的所有操作都必须在工作内存中进行，而不能直接对主存进行操作。并且每个线程不能访问其他线程的工作</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dirty="0">
              <a:solidFill>
                <a:srgbClr val="FF0000"/>
              </a:solidFill>
            </a:endParaRPr>
          </a:p>
        </p:txBody>
      </p:sp>
      <p:sp>
        <p:nvSpPr>
          <p:cNvPr id="4" name="Rectangle 3"/>
          <p:cNvSpPr/>
          <p:nvPr/>
        </p:nvSpPr>
        <p:spPr>
          <a:xfrm>
            <a:off x="970129" y="2013739"/>
            <a:ext cx="10107359" cy="3908762"/>
          </a:xfrm>
          <a:prstGeom prst="rect">
            <a:avLst/>
          </a:prstGeom>
        </p:spPr>
        <p:txBody>
          <a:bodyPr wrap="square">
            <a:spAutoFit/>
          </a:bodyPr>
          <a:lstStyle/>
          <a:p>
            <a:r>
              <a:rPr lang="en-US" altLang="ja-JP" dirty="0">
                <a:solidFill>
                  <a:srgbClr val="FF0000"/>
                </a:solidFill>
                <a:latin typeface="微软雅黑" panose="020B0503020204020204" pitchFamily="34" charset="-122"/>
                <a:ea typeface="微软雅黑" panose="020B0503020204020204" pitchFamily="34" charset="-122"/>
              </a:rPr>
              <a:t>1.</a:t>
            </a:r>
            <a:r>
              <a:rPr lang="ja-JP" altLang="en-US" dirty="0" smtClean="0">
                <a:solidFill>
                  <a:srgbClr val="FF0000"/>
                </a:solidFill>
                <a:latin typeface="微软雅黑" panose="020B0503020204020204" pitchFamily="34" charset="-122"/>
                <a:ea typeface="微软雅黑" panose="020B0503020204020204" pitchFamily="34" charset="-122"/>
              </a:rPr>
              <a:t>原子性</a:t>
            </a:r>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内存模型只保证了基本读取和赋值是原子性操作，如果要实现更大范围操作的原子性，则可以通过锁来实现。</a:t>
            </a:r>
          </a:p>
          <a:p>
            <a:r>
              <a:rPr lang="is-I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x = 10</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is-I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y = x;</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is-I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is-I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x = x + 1;</a:t>
            </a:r>
            <a:endParaRPr lang="zh-CN" altLang="en-US" sz="14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可见</a:t>
            </a:r>
            <a:r>
              <a:rPr lang="zh-CN" altLang="en-US" dirty="0" smtClean="0">
                <a:solidFill>
                  <a:srgbClr val="FF0000"/>
                </a:solidFill>
                <a:latin typeface="微软雅黑" panose="020B0503020204020204" pitchFamily="34" charset="-122"/>
                <a:ea typeface="微软雅黑" panose="020B0503020204020204" pitchFamily="34" charset="-122"/>
              </a:rPr>
              <a:t>性</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模型不能保证操作的可见性，也就是多线程操作共享变量，互相之间不能实时获取最新的值。</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提供了</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关键字来保证可见性。共享变量被</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修饰时，它会保证修改的值会立即被更新到主存，当有其他线程需要读取时，它会去内存中读取新值</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。另外通过锁来实现也能保证可见性。</a:t>
            </a:r>
          </a:p>
          <a:p>
            <a:endParaRPr lang="zh-CN" altLang="en-US" b="1" dirty="0" smtClean="0">
              <a:solidFill>
                <a:srgbClr val="000000"/>
              </a:solidFill>
              <a:latin typeface="Verdana" charset="0"/>
            </a:endParaRPr>
          </a:p>
          <a:p>
            <a:endParaRPr lang="zh-CN" altLang="en-US" b="1" dirty="0" smtClean="0">
              <a:solidFill>
                <a:srgbClr val="000000"/>
              </a:solidFill>
              <a:latin typeface="Verdana" charset="0"/>
            </a:endParaRPr>
          </a:p>
          <a:p>
            <a:r>
              <a:rPr lang="en-US" altLang="zh-CN" dirty="0">
                <a:solidFill>
                  <a:srgbClr val="FF0000"/>
                </a:solidFill>
                <a:latin typeface="微软雅黑" panose="020B0503020204020204" pitchFamily="34" charset="-122"/>
                <a:ea typeface="微软雅黑" panose="020B0503020204020204" pitchFamily="34" charset="-122"/>
              </a:rPr>
              <a:t>3.</a:t>
            </a:r>
            <a:r>
              <a:rPr lang="zh-CN" altLang="en-US" dirty="0" smtClean="0">
                <a:solidFill>
                  <a:srgbClr val="FF0000"/>
                </a:solidFill>
                <a:latin typeface="微软雅黑" panose="020B0503020204020204" pitchFamily="34" charset="-122"/>
                <a:ea typeface="微软雅黑" panose="020B0503020204020204" pitchFamily="34" charset="-122"/>
              </a:rPr>
              <a:t>有序性</a:t>
            </a:r>
            <a:endParaRPr lang="zh-CN" altLang="en-US" b="1" dirty="0" smtClean="0">
              <a:solidFill>
                <a:srgbClr val="000000"/>
              </a:solidFill>
              <a:latin typeface="Verdana" charset="0"/>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内存模型中，允许编译器和处理器对指令进行重排序，但是重排序过程不会影响到单线程程序的执行</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，而会</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影响到多线程并发执行的</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正确性。（</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happens-before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原则）</a:t>
            </a:r>
            <a:endParaRPr lang="en-US" sz="1400" dirty="0"/>
          </a:p>
        </p:txBody>
      </p:sp>
    </p:spTree>
    <p:extLst>
      <p:ext uri="{BB962C8B-B14F-4D97-AF65-F5344CB8AC3E}">
        <p14:creationId xmlns:p14="http://schemas.microsoft.com/office/powerpoint/2010/main" val="67669816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07059" y="380273"/>
            <a:ext cx="10090483" cy="1292662"/>
          </a:xfrm>
          <a:prstGeom prst="rect">
            <a:avLst/>
          </a:prstGeom>
        </p:spPr>
        <p:txBody>
          <a:bodyPr wrap="square">
            <a:spAutoFit/>
          </a:bodyPr>
          <a:lstStyle/>
          <a:p>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修饰的变量具备了两层</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语义：</a:t>
            </a:r>
          </a:p>
          <a:p>
            <a:endPar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AutoNum type="arabicPeriod"/>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保证</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了不同线程对这个变量进行操作时的可见</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性。</a:t>
            </a:r>
          </a:p>
          <a:p>
            <a:pPr marL="342900" indent="-342900">
              <a:buAutoNum type="arabicPeriod"/>
            </a:pPr>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Tx/>
              <a:buAutoNum type="arabicPeriod"/>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禁止进行指令重排序</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Picture 4"/>
          <p:cNvPicPr>
            <a:picLocks noChangeAspect="1"/>
          </p:cNvPicPr>
          <p:nvPr/>
        </p:nvPicPr>
        <p:blipFill>
          <a:blip r:embed="rId2"/>
          <a:stretch>
            <a:fillRect/>
          </a:stretch>
        </p:blipFill>
        <p:spPr>
          <a:xfrm>
            <a:off x="2984247" y="3333799"/>
            <a:ext cx="5105400" cy="1181100"/>
          </a:xfrm>
          <a:prstGeom prst="rect">
            <a:avLst/>
          </a:prstGeom>
        </p:spPr>
      </p:pic>
      <p:sp>
        <p:nvSpPr>
          <p:cNvPr id="8" name="TextBox 7"/>
          <p:cNvSpPr txBox="1"/>
          <p:nvPr/>
        </p:nvSpPr>
        <p:spPr>
          <a:xfrm>
            <a:off x="1007059" y="4836699"/>
            <a:ext cx="10010274" cy="1169551"/>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变量，进行指令重排序优化时，不会把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放在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之前，也不会放在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之后，并且保证</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执行完</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之后再执行</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执行完</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之后再执行</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，但是</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两个指令的顺序就不能保证了</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是通过对操作加入了</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Lock</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前缀指令来实现的，相当于一个内存</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屏障，可以保证指令的有序性，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并强制将对</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缓存的修改操作立即写入主存，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同时使其他</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中对应的缓存行</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无效（写操作）。</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1007059" y="2240109"/>
            <a:ext cx="10010274" cy="738664"/>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第一层语义保证了操作的可见性，即在多线程环境下，一</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个线程修改了某个变量的值，这新值对其他线程来说是立即可见</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的。而第二层语义则保证了</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变量操作的有序性。这里需要注意的是，</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JMM</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只保证了</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修饰变量的有序性。例如以下代码：</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08318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07059" y="380273"/>
            <a:ext cx="10090483" cy="1292662"/>
          </a:xfrm>
          <a:prstGeom prst="rect">
            <a:avLst/>
          </a:prstGeom>
        </p:spPr>
        <p:txBody>
          <a:bodyPr wrap="square">
            <a:spAutoFit/>
          </a:bodyPr>
          <a:lstStyle/>
          <a:p>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应用场景：</a:t>
            </a:r>
          </a:p>
          <a:p>
            <a:endPar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多线程下的状态标记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双重检测（</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Double-Check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1007059" y="1928630"/>
            <a:ext cx="5971553" cy="3641991"/>
          </a:xfrm>
          <a:prstGeom prst="rect">
            <a:avLst/>
          </a:prstGeom>
        </p:spPr>
      </p:pic>
      <p:sp>
        <p:nvSpPr>
          <p:cNvPr id="11" name="TextBox 10"/>
          <p:cNvSpPr txBox="1"/>
          <p:nvPr/>
        </p:nvSpPr>
        <p:spPr>
          <a:xfrm>
            <a:off x="7098632" y="1928630"/>
            <a:ext cx="4523873" cy="2893100"/>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这个例子是单</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例设计模式</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的一种实现</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双重</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检测</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同步</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延迟</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加载。</a:t>
            </a: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这里进行双重检测（两次判断</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instance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对象是否为</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null</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），是为了避免过多的加锁同步。但是普通的同步延迟加载中（</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instance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没有用</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修饰），会存在“无序写入”的问题，外层</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null</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判断时，</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instance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可能已经在别的线程上构造完成但是还未初始化，这时候回到该线程返回该实例就会导致程序崩溃。</a:t>
            </a:r>
          </a:p>
          <a:p>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volatile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修饰</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instance</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，可以保证</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instance=new Singleton()</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的有序完全的，可以避免“无序写入”的问题。另外也可以通过</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ThreadLocal</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来解决这个问题。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397459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a:spLocks/>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a:spLocks/>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2" y="1883072"/>
            <a:ext cx="2508946" cy="1146977"/>
            <a:chOff x="7645890" y="3344328"/>
            <a:chExt cx="2132149" cy="1146977"/>
          </a:xfrm>
        </p:grpSpPr>
        <p:sp>
          <p:nvSpPr>
            <p:cNvPr id="27" name="TextBox 29"/>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dirty="0" smtClean="0">
                  <a:solidFill>
                    <a:schemeClr val="bg1">
                      <a:lumMod val="50000"/>
                    </a:schemeClr>
                  </a:solidFill>
                  <a:latin typeface="微软雅黑" panose="020B0503020204020204" pitchFamily="34" charset="-122"/>
                  <a:ea typeface="微软雅黑" panose="020B0503020204020204" pitchFamily="34" charset="-122"/>
                </a:rPr>
                <a:t>重量级锁</a:t>
              </a:r>
              <a:endParaRPr lang="zh-CN" altLang="en-US"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30"/>
            <p:cNvSpPr txBox="1">
              <a:spLocks/>
            </p:cNvSpPr>
            <p:nvPr/>
          </p:nvSpPr>
          <p:spPr bwMode="auto">
            <a:xfrm>
              <a:off x="7645890" y="3654286"/>
              <a:ext cx="2132149" cy="837019"/>
            </a:xfrm>
            <a:prstGeom prst="rect">
              <a:avLst/>
            </a:prstGeom>
            <a:noFill/>
            <a:extLst/>
          </p:spPr>
          <p:txBody>
            <a:bodyPr wrap="square" lIns="480000" tIns="62400" rIns="120000" bIns="62400">
              <a:normAutofit fontScale="70000" lnSpcReduction="20000"/>
            </a:bodyPr>
            <a:lstStyle/>
            <a:p>
              <a:pPr>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重量级锁在底层是靠操作系统的</a:t>
              </a:r>
              <a:r>
                <a:rPr lang="en-US" altLang="zh-CN" sz="1333" dirty="0" err="1">
                  <a:solidFill>
                    <a:schemeClr val="bg1">
                      <a:lumMod val="50000"/>
                    </a:schemeClr>
                  </a:solidFill>
                  <a:latin typeface="微软雅黑" panose="020B0503020204020204" pitchFamily="34" charset="-122"/>
                  <a:ea typeface="微软雅黑" panose="020B0503020204020204" pitchFamily="34" charset="-122"/>
                </a:rPr>
                <a:t>Mutex</a:t>
              </a:r>
              <a:r>
                <a:rPr lang="en-US" altLang="zh-CN" sz="1333" dirty="0">
                  <a:solidFill>
                    <a:schemeClr val="bg1">
                      <a:lumMod val="50000"/>
                    </a:schemeClr>
                  </a:solidFill>
                  <a:latin typeface="微软雅黑" panose="020B0503020204020204" pitchFamily="34" charset="-122"/>
                  <a:ea typeface="微软雅黑" panose="020B0503020204020204" pitchFamily="34" charset="-122"/>
                </a:rPr>
                <a:t> Lock</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实现，</a:t>
              </a:r>
              <a:r>
                <a:rPr lang="zh-CN" altLang="en-US" sz="1333" dirty="0">
                  <a:solidFill>
                    <a:schemeClr val="bg1">
                      <a:lumMod val="50000"/>
                    </a:schemeClr>
                  </a:solidFill>
                  <a:latin typeface="微软雅黑" panose="020B0503020204020204" pitchFamily="34" charset="-122"/>
                  <a:ea typeface="微软雅黑" panose="020B0503020204020204" pitchFamily="34" charset="-122"/>
                </a:rPr>
                <a:t>线程在阻塞和唤醒状态间切换需要操作系统将线程在用户态与核心态之间转换，成本很高</a:t>
              </a:r>
            </a:p>
          </p:txBody>
        </p:sp>
      </p:grpSp>
      <p:grpSp>
        <p:nvGrpSpPr>
          <p:cNvPr id="12" name="Group 31"/>
          <p:cNvGrpSpPr/>
          <p:nvPr/>
        </p:nvGrpSpPr>
        <p:grpSpPr>
          <a:xfrm>
            <a:off x="2711037" y="1883072"/>
            <a:ext cx="2389919" cy="866137"/>
            <a:chOff x="2378292" y="4060687"/>
            <a:chExt cx="2389919" cy="866137"/>
          </a:xfrm>
        </p:grpSpPr>
        <p:sp>
          <p:nvSpPr>
            <p:cNvPr id="25" name="TextBox 32"/>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dirty="0" smtClean="0">
                  <a:solidFill>
                    <a:schemeClr val="bg1">
                      <a:lumMod val="50000"/>
                    </a:schemeClr>
                  </a:solidFill>
                  <a:latin typeface="微软雅黑" panose="020B0503020204020204" pitchFamily="34" charset="-122"/>
                  <a:ea typeface="微软雅黑" panose="020B0503020204020204" pitchFamily="34" charset="-122"/>
                </a:rPr>
                <a:t>自旋锁</a:t>
              </a:r>
              <a:endParaRPr lang="zh-CN" altLang="en-US"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33"/>
            <p:cNvSpPr txBox="1">
              <a:spLocks/>
            </p:cNvSpPr>
            <p:nvPr/>
          </p:nvSpPr>
          <p:spPr bwMode="auto">
            <a:xfrm>
              <a:off x="2378292" y="4370645"/>
              <a:ext cx="2389918" cy="556179"/>
            </a:xfrm>
            <a:prstGeom prst="rect">
              <a:avLst/>
            </a:prstGeom>
            <a:noFill/>
            <a:extLst/>
          </p:spPr>
          <p:txBody>
            <a:bodyPr wrap="square" lIns="120000" tIns="62400" rIns="480000" bIns="62400">
              <a:normAutofit fontScale="70000" lnSpcReduction="20000"/>
            </a:bodyPr>
            <a:lstStyle/>
            <a:p>
              <a:pPr algn="r">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自旋锁在获取锁前一直都是</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占用</a:t>
              </a:r>
              <a:r>
                <a:rPr lang="en-US" altLang="zh-CN" sz="1333" dirty="0" smtClean="0">
                  <a:solidFill>
                    <a:schemeClr val="bg1">
                      <a:lumMod val="50000"/>
                    </a:schemeClr>
                  </a:solidFill>
                  <a:latin typeface="微软雅黑" panose="020B0503020204020204" pitchFamily="34" charset="-122"/>
                  <a:ea typeface="微软雅黑" panose="020B0503020204020204" pitchFamily="34" charset="-122"/>
                </a:rPr>
                <a:t>CPU</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做无用功</a:t>
              </a:r>
              <a:r>
                <a:rPr lang="zh-CN" altLang="en-US" sz="1333" dirty="0">
                  <a:solidFill>
                    <a:schemeClr val="bg1">
                      <a:lumMod val="50000"/>
                    </a:schemeClr>
                  </a:solidFill>
                  <a:latin typeface="微软雅黑" panose="020B0503020204020204" pitchFamily="34" charset="-122"/>
                  <a:ea typeface="微软雅黑" panose="020B0503020204020204" pitchFamily="34" charset="-122"/>
                </a:rPr>
                <a:t>，</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适用</a:t>
              </a:r>
              <a:r>
                <a:rPr lang="zh-CN" altLang="en-US" sz="1333" dirty="0">
                  <a:solidFill>
                    <a:schemeClr val="bg1">
                      <a:lumMod val="50000"/>
                    </a:schemeClr>
                  </a:solidFill>
                  <a:latin typeface="微软雅黑" panose="020B0503020204020204" pitchFamily="34" charset="-122"/>
                  <a:ea typeface="微软雅黑" panose="020B0503020204020204" pitchFamily="34" charset="-122"/>
                </a:rPr>
                <a:t>于竞争不</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激烈占用</a:t>
              </a:r>
              <a:r>
                <a:rPr lang="zh-CN" altLang="en-US" sz="1333" dirty="0">
                  <a:solidFill>
                    <a:schemeClr val="bg1">
                      <a:lumMod val="50000"/>
                    </a:schemeClr>
                  </a:solidFill>
                  <a:latin typeface="微软雅黑" panose="020B0503020204020204" pitchFamily="34" charset="-122"/>
                  <a:ea typeface="微软雅黑" panose="020B0503020204020204" pitchFamily="34" charset="-122"/>
                </a:rPr>
                <a:t>锁</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时间短</a:t>
              </a:r>
              <a:endParaRPr lang="zh-CN" altLang="en-US" sz="1333"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34"/>
          <p:cNvGrpSpPr/>
          <p:nvPr/>
        </p:nvGrpSpPr>
        <p:grpSpPr>
          <a:xfrm>
            <a:off x="7227797" y="4157300"/>
            <a:ext cx="2497612" cy="893375"/>
            <a:chOff x="7645890" y="3344328"/>
            <a:chExt cx="2122517" cy="893375"/>
          </a:xfrm>
        </p:grpSpPr>
        <p:sp>
          <p:nvSpPr>
            <p:cNvPr id="23" name="TextBox 35"/>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dirty="0" smtClean="0">
                  <a:solidFill>
                    <a:schemeClr val="bg1">
                      <a:lumMod val="50000"/>
                    </a:schemeClr>
                  </a:solidFill>
                  <a:latin typeface="微软雅黑" panose="020B0503020204020204" pitchFamily="34" charset="-122"/>
                  <a:ea typeface="微软雅黑" panose="020B0503020204020204" pitchFamily="34" charset="-122"/>
                </a:rPr>
                <a:t>非公平锁</a:t>
              </a:r>
              <a:endParaRPr lang="zh-CN" altLang="en-US"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TextBox 36"/>
            <p:cNvSpPr txBox="1">
              <a:spLocks/>
            </p:cNvSpPr>
            <p:nvPr/>
          </p:nvSpPr>
          <p:spPr bwMode="auto">
            <a:xfrm>
              <a:off x="7645890" y="3654287"/>
              <a:ext cx="2122517" cy="583416"/>
            </a:xfrm>
            <a:prstGeom prst="rect">
              <a:avLst/>
            </a:prstGeom>
            <a:noFill/>
            <a:extLst/>
          </p:spPr>
          <p:txBody>
            <a:bodyPr wrap="square" lIns="480000" tIns="62400" rIns="120000" bIns="62400">
              <a:normAutofit fontScale="77500" lnSpcReduction="20000"/>
            </a:bodyPr>
            <a:lstStyle/>
            <a:p>
              <a:pPr>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加锁时不考虑排队等待问题，直接尝试获取锁，获取不到自动到队尾等待</a:t>
              </a:r>
              <a:endParaRPr lang="zh-CN" altLang="en-US" sz="1333"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37"/>
          <p:cNvGrpSpPr/>
          <p:nvPr/>
        </p:nvGrpSpPr>
        <p:grpSpPr>
          <a:xfrm>
            <a:off x="2722345" y="4157300"/>
            <a:ext cx="2389919" cy="720415"/>
            <a:chOff x="2378292" y="4060687"/>
            <a:chExt cx="2389919" cy="720415"/>
          </a:xfrm>
        </p:grpSpPr>
        <p:sp>
          <p:nvSpPr>
            <p:cNvPr id="21" name="TextBox 38"/>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dirty="0" smtClean="0">
                  <a:solidFill>
                    <a:schemeClr val="bg1">
                      <a:lumMod val="50000"/>
                    </a:schemeClr>
                  </a:solidFill>
                  <a:latin typeface="微软雅黑" panose="020B0503020204020204" pitchFamily="34" charset="-122"/>
                  <a:ea typeface="微软雅黑" panose="020B0503020204020204" pitchFamily="34" charset="-122"/>
                </a:rPr>
                <a:t>轻量级锁</a:t>
              </a:r>
              <a:endParaRPr lang="zh-CN" altLang="en-US"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51"/>
            <p:cNvSpPr txBox="1">
              <a:spLocks/>
            </p:cNvSpPr>
            <p:nvPr/>
          </p:nvSpPr>
          <p:spPr bwMode="auto">
            <a:xfrm>
              <a:off x="2378292" y="4370646"/>
              <a:ext cx="2389917" cy="410456"/>
            </a:xfrm>
            <a:prstGeom prst="rect">
              <a:avLst/>
            </a:prstGeom>
            <a:noFill/>
            <a:extLst/>
          </p:spPr>
          <p:txBody>
            <a:bodyPr wrap="square" lIns="120000" tIns="62400" rIns="480000" bIns="62400">
              <a:normAutofit fontScale="70000" lnSpcReduction="20000"/>
            </a:bodyPr>
            <a:lstStyle/>
            <a:p>
              <a:pPr algn="r">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轻量级锁是由</a:t>
              </a:r>
              <a:r>
                <a:rPr lang="zh-CN" altLang="en-US" sz="1333" dirty="0" smtClean="0">
                  <a:solidFill>
                    <a:schemeClr val="bg1">
                      <a:lumMod val="50000"/>
                    </a:schemeClr>
                  </a:solidFill>
                  <a:latin typeface="微软雅黑" panose="020B0503020204020204" pitchFamily="34" charset="-122"/>
                  <a:ea typeface="微软雅黑" panose="020B0503020204020204" pitchFamily="34" charset="-122"/>
                </a:rPr>
                <a:t>偏向锁遇到其他线程抢占时升级而来</a:t>
              </a:r>
              <a:r>
                <a:rPr lang="zh-CN" altLang="en-US" sz="1333" dirty="0">
                  <a:solidFill>
                    <a:schemeClr val="bg1">
                      <a:lumMod val="50000"/>
                    </a:schemeClr>
                  </a:solidFill>
                  <a:latin typeface="微软雅黑" panose="020B0503020204020204" pitchFamily="34" charset="-122"/>
                  <a:ea typeface="微软雅黑" panose="020B0503020204020204" pitchFamily="34" charset="-122"/>
                </a:rPr>
                <a:t>的</a:t>
              </a:r>
            </a:p>
          </p:txBody>
        </p:sp>
      </p:grpSp>
      <p:grpSp>
        <p:nvGrpSpPr>
          <p:cNvPr id="15" name="Group 52"/>
          <p:cNvGrpSpPr/>
          <p:nvPr/>
        </p:nvGrpSpPr>
        <p:grpSpPr>
          <a:xfrm>
            <a:off x="7895054" y="3010317"/>
            <a:ext cx="2497612" cy="856757"/>
            <a:chOff x="7645890" y="3344328"/>
            <a:chExt cx="2122517" cy="856757"/>
          </a:xfrm>
        </p:grpSpPr>
        <p:sp>
          <p:nvSpPr>
            <p:cNvPr id="19" name="TextBox 53"/>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dirty="0" smtClean="0">
                  <a:solidFill>
                    <a:schemeClr val="bg1">
                      <a:lumMod val="50000"/>
                    </a:schemeClr>
                  </a:solidFill>
                  <a:latin typeface="微软雅黑" panose="020B0503020204020204" pitchFamily="34" charset="-122"/>
                  <a:ea typeface="微软雅黑" panose="020B0503020204020204" pitchFamily="34" charset="-122"/>
                </a:rPr>
                <a:t>公平锁</a:t>
              </a:r>
              <a:endParaRPr lang="zh-CN" altLang="en-US"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54"/>
            <p:cNvSpPr txBox="1">
              <a:spLocks/>
            </p:cNvSpPr>
            <p:nvPr/>
          </p:nvSpPr>
          <p:spPr bwMode="auto">
            <a:xfrm>
              <a:off x="7645890" y="3654286"/>
              <a:ext cx="2122517" cy="546799"/>
            </a:xfrm>
            <a:prstGeom prst="rect">
              <a:avLst/>
            </a:prstGeom>
            <a:noFill/>
            <a:extLst/>
          </p:spPr>
          <p:txBody>
            <a:bodyPr wrap="square" lIns="480000" tIns="62400" rIns="120000" bIns="62400">
              <a:normAutofit fontScale="70000" lnSpcReduction="20000"/>
            </a:bodyPr>
            <a:lstStyle/>
            <a:p>
              <a:pPr>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加锁前检查是否有排队等待的线程，优先排队等待的线程，先来先得</a:t>
              </a:r>
            </a:p>
          </p:txBody>
        </p:sp>
      </p:grpSp>
      <p:grpSp>
        <p:nvGrpSpPr>
          <p:cNvPr id="16" name="Group 55"/>
          <p:cNvGrpSpPr/>
          <p:nvPr/>
        </p:nvGrpSpPr>
        <p:grpSpPr>
          <a:xfrm>
            <a:off x="2043747" y="3010317"/>
            <a:ext cx="2389919" cy="1090902"/>
            <a:chOff x="2378292" y="4060687"/>
            <a:chExt cx="2389919" cy="1090902"/>
          </a:xfrm>
        </p:grpSpPr>
        <p:sp>
          <p:nvSpPr>
            <p:cNvPr id="17" name="TextBox 56"/>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dirty="0" smtClean="0">
                  <a:solidFill>
                    <a:schemeClr val="bg1">
                      <a:lumMod val="50000"/>
                    </a:schemeClr>
                  </a:solidFill>
                  <a:latin typeface="微软雅黑" panose="020B0503020204020204" pitchFamily="34" charset="-122"/>
                  <a:ea typeface="微软雅黑" panose="020B0503020204020204" pitchFamily="34" charset="-122"/>
                </a:rPr>
                <a:t>偏向锁</a:t>
              </a:r>
              <a:endParaRPr lang="zh-CN" altLang="en-US"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TextBox 57"/>
            <p:cNvSpPr txBox="1">
              <a:spLocks/>
            </p:cNvSpPr>
            <p:nvPr/>
          </p:nvSpPr>
          <p:spPr bwMode="auto">
            <a:xfrm>
              <a:off x="2378292" y="4370645"/>
              <a:ext cx="2389917" cy="780944"/>
            </a:xfrm>
            <a:prstGeom prst="rect">
              <a:avLst/>
            </a:prstGeom>
            <a:noFill/>
            <a:extLst/>
          </p:spPr>
          <p:txBody>
            <a:bodyPr wrap="square" lIns="120000" tIns="62400" rIns="480000" bIns="62400">
              <a:normAutofit fontScale="62500" lnSpcReduction="20000"/>
            </a:bodyPr>
            <a:lstStyle/>
            <a:p>
              <a:pPr algn="r">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偏向于第一个访问锁的线程，遇到了其他线程抢占锁，则持有偏向锁的线程会被挂起，</a:t>
              </a:r>
              <a:r>
                <a:rPr lang="en-US" altLang="zh-CN" sz="1333" dirty="0">
                  <a:solidFill>
                    <a:schemeClr val="bg1">
                      <a:lumMod val="50000"/>
                    </a:schemeClr>
                  </a:solidFill>
                  <a:latin typeface="微软雅黑" panose="020B0503020204020204" pitchFamily="34" charset="-122"/>
                  <a:ea typeface="微软雅黑" panose="020B0503020204020204" pitchFamily="34" charset="-122"/>
                </a:rPr>
                <a:t>JVM</a:t>
              </a:r>
              <a:r>
                <a:rPr lang="zh-CN" altLang="en-US" sz="1333" dirty="0">
                  <a:solidFill>
                    <a:schemeClr val="bg1">
                      <a:lumMod val="50000"/>
                    </a:schemeClr>
                  </a:solidFill>
                  <a:latin typeface="微软雅黑" panose="020B0503020204020204" pitchFamily="34" charset="-122"/>
                  <a:ea typeface="微软雅黑" panose="020B0503020204020204" pitchFamily="34" charset="-122"/>
                </a:rPr>
                <a:t>会消除它身上的偏向锁，将锁恢复到标准的轻量级锁。</a:t>
              </a:r>
            </a:p>
          </p:txBody>
        </p:sp>
      </p:grpSp>
      <p:sp>
        <p:nvSpPr>
          <p:cNvPr id="2" name="TextBox 1"/>
          <p:cNvSpPr txBox="1"/>
          <p:nvPr/>
        </p:nvSpPr>
        <p:spPr>
          <a:xfrm>
            <a:off x="5836381" y="3130829"/>
            <a:ext cx="646331" cy="646331"/>
          </a:xfrm>
          <a:prstGeom prst="rect">
            <a:avLst/>
          </a:prstGeom>
          <a:noFill/>
        </p:spPr>
        <p:txBody>
          <a:bodyPr wrap="none" rtlCol="0">
            <a:spAutoFit/>
          </a:bodyPr>
          <a:lstStyle/>
          <a:p>
            <a:r>
              <a:rPr lang="zh-CN" altLang="en-US" sz="3600" dirty="0" smtClean="0">
                <a:solidFill>
                  <a:schemeClr val="bg1">
                    <a:lumMod val="50000"/>
                  </a:schemeClr>
                </a:solidFill>
                <a:latin typeface="微软雅黑" panose="020B0503020204020204" pitchFamily="34" charset="-122"/>
                <a:ea typeface="微软雅黑" panose="020B0503020204020204" pitchFamily="34" charset="-122"/>
              </a:rPr>
              <a:t>锁</a:t>
            </a:r>
            <a:endParaRPr lang="en-US" sz="3600" dirty="0"/>
          </a:p>
        </p:txBody>
      </p:sp>
    </p:spTree>
    <p:extLst>
      <p:ext uri="{BB962C8B-B14F-4D97-AF65-F5344CB8AC3E}">
        <p14:creationId xmlns:p14="http://schemas.microsoft.com/office/powerpoint/2010/main" val="127666176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26432" y="878305"/>
            <a:ext cx="5982215" cy="400110"/>
          </a:xfrm>
          <a:prstGeom prst="rect">
            <a:avLst/>
          </a:prstGeom>
          <a:noFill/>
        </p:spPr>
        <p:txBody>
          <a:bodyPr wrap="non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Synchronized</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ReentrantLock</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StampedLock</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926432" y="1900986"/>
            <a:ext cx="9468852" cy="4339650"/>
          </a:xfrm>
          <a:prstGeom prst="rect">
            <a:avLst/>
          </a:prstGeom>
          <a:noFill/>
        </p:spPr>
        <p:txBody>
          <a:bodyPr wrap="square" rtlCol="0">
            <a:spAutoFit/>
          </a:bodyPr>
          <a:lstStyle/>
          <a:p>
            <a:pPr marL="342900" indent="-342900" defTabSz="323728">
              <a:spcBef>
                <a:spcPts val="851"/>
              </a:spcBef>
              <a:buAutoNum type="arabicPeriod"/>
              <a:defRPr sz="1800"/>
            </a:pPr>
            <a:r>
              <a:rPr lang="en-US" altLang="zh-CN" dirty="0" smtClean="0">
                <a:solidFill>
                  <a:schemeClr val="tx1">
                    <a:lumMod val="50000"/>
                    <a:lumOff val="50000"/>
                  </a:schemeClr>
                </a:solidFill>
                <a:latin typeface="微软雅黑" pitchFamily="34" charset="-122"/>
                <a:ea typeface="微软雅黑" pitchFamily="34" charset="-122"/>
                <a:cs typeface="Lato"/>
                <a:sym typeface="Lato"/>
              </a:rPr>
              <a:t>synchronized</a:t>
            </a:r>
            <a:r>
              <a:rPr lang="zh-CN" altLang="en-US" dirty="0">
                <a:solidFill>
                  <a:schemeClr val="tx1">
                    <a:lumMod val="50000"/>
                    <a:lumOff val="50000"/>
                  </a:schemeClr>
                </a:solidFill>
                <a:latin typeface="微软雅黑" pitchFamily="34" charset="-122"/>
                <a:ea typeface="微软雅黑" pitchFamily="34" charset="-122"/>
                <a:cs typeface="Lato"/>
                <a:sym typeface="Lato"/>
              </a:rPr>
              <a:t>是在</a:t>
            </a:r>
            <a:r>
              <a:rPr lang="en-US" altLang="zh-CN" dirty="0">
                <a:solidFill>
                  <a:schemeClr val="tx1">
                    <a:lumMod val="50000"/>
                    <a:lumOff val="50000"/>
                  </a:schemeClr>
                </a:solidFill>
                <a:latin typeface="微软雅黑" pitchFamily="34" charset="-122"/>
                <a:ea typeface="微软雅黑" pitchFamily="34" charset="-122"/>
                <a:cs typeface="Lato"/>
                <a:sym typeface="Lato"/>
              </a:rPr>
              <a:t>JVM</a:t>
            </a:r>
            <a:r>
              <a:rPr lang="zh-CN" altLang="en-US" dirty="0">
                <a:solidFill>
                  <a:schemeClr val="tx1">
                    <a:lumMod val="50000"/>
                    <a:lumOff val="50000"/>
                  </a:schemeClr>
                </a:solidFill>
                <a:latin typeface="微软雅黑" pitchFamily="34" charset="-122"/>
                <a:ea typeface="微软雅黑" pitchFamily="34" charset="-122"/>
                <a:cs typeface="Lato"/>
                <a:sym typeface="Lato"/>
              </a:rPr>
              <a:t>层面上实现的，不但可以通过一些监控工具监控</a:t>
            </a:r>
            <a:r>
              <a:rPr lang="en-US" altLang="zh-CN" dirty="0">
                <a:solidFill>
                  <a:schemeClr val="tx1">
                    <a:lumMod val="50000"/>
                    <a:lumOff val="50000"/>
                  </a:schemeClr>
                </a:solidFill>
                <a:latin typeface="微软雅黑" pitchFamily="34" charset="-122"/>
                <a:ea typeface="微软雅黑" pitchFamily="34" charset="-122"/>
                <a:cs typeface="Lato"/>
                <a:sym typeface="Lato"/>
              </a:rPr>
              <a:t>synchronized</a:t>
            </a:r>
            <a:r>
              <a:rPr lang="zh-CN" altLang="en-US" dirty="0">
                <a:solidFill>
                  <a:schemeClr val="tx1">
                    <a:lumMod val="50000"/>
                    <a:lumOff val="50000"/>
                  </a:schemeClr>
                </a:solidFill>
                <a:latin typeface="微软雅黑" pitchFamily="34" charset="-122"/>
                <a:ea typeface="微软雅黑" pitchFamily="34" charset="-122"/>
                <a:cs typeface="Lato"/>
                <a:sym typeface="Lato"/>
              </a:rPr>
              <a:t>的锁定，而且在代码执行时出现异常，</a:t>
            </a:r>
            <a:r>
              <a:rPr lang="en-US" altLang="zh-CN" dirty="0">
                <a:solidFill>
                  <a:schemeClr val="tx1">
                    <a:lumMod val="50000"/>
                    <a:lumOff val="50000"/>
                  </a:schemeClr>
                </a:solidFill>
                <a:latin typeface="微软雅黑" pitchFamily="34" charset="-122"/>
                <a:ea typeface="微软雅黑" pitchFamily="34" charset="-122"/>
                <a:cs typeface="Lato"/>
                <a:sym typeface="Lato"/>
              </a:rPr>
              <a:t>JVM</a:t>
            </a:r>
            <a:r>
              <a:rPr lang="zh-CN" altLang="en-US" dirty="0">
                <a:solidFill>
                  <a:schemeClr val="tx1">
                    <a:lumMod val="50000"/>
                    <a:lumOff val="50000"/>
                  </a:schemeClr>
                </a:solidFill>
                <a:latin typeface="微软雅黑" pitchFamily="34" charset="-122"/>
                <a:ea typeface="微软雅黑" pitchFamily="34" charset="-122"/>
                <a:cs typeface="Lato"/>
                <a:sym typeface="Lato"/>
              </a:rPr>
              <a:t>会自动释放</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锁定。</a:t>
            </a:r>
          </a:p>
          <a:p>
            <a:pPr marL="342900" indent="-342900" defTabSz="323728">
              <a:spcBef>
                <a:spcPts val="851"/>
              </a:spcBef>
              <a:buAutoNum type="arabicPeriod"/>
              <a:defRPr sz="1800"/>
            </a:pP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pPr marL="342900" indent="-342900" defTabSz="323728">
              <a:spcBef>
                <a:spcPts val="851"/>
              </a:spcBef>
              <a:buFontTx/>
              <a:buAutoNum type="arabicPeriod"/>
              <a:defRPr sz="1800"/>
            </a:pPr>
            <a:r>
              <a:rPr lang="en-US" altLang="zh-CN" dirty="0" err="1">
                <a:solidFill>
                  <a:schemeClr val="tx1">
                    <a:lumMod val="50000"/>
                    <a:lumOff val="50000"/>
                  </a:schemeClr>
                </a:solidFill>
                <a:latin typeface="微软雅黑" pitchFamily="34" charset="-122"/>
                <a:ea typeface="微软雅黑" pitchFamily="34" charset="-122"/>
                <a:cs typeface="Lato"/>
                <a:sym typeface="Lato"/>
              </a:rPr>
              <a:t>ReentrantLock</a:t>
            </a:r>
            <a:r>
              <a:rPr lang="zh-CN" altLang="en-US" dirty="0">
                <a:solidFill>
                  <a:schemeClr val="tx1">
                    <a:lumMod val="50000"/>
                    <a:lumOff val="50000"/>
                  </a:schemeClr>
                </a:solidFill>
                <a:latin typeface="微软雅黑" pitchFamily="34" charset="-122"/>
                <a:ea typeface="微软雅黑" pitchFamily="34" charset="-122"/>
                <a:cs typeface="Lato"/>
                <a:sym typeface="Lato"/>
              </a:rPr>
              <a:t>、</a:t>
            </a:r>
            <a:r>
              <a:rPr lang="en-US" altLang="zh-CN" dirty="0" err="1">
                <a:solidFill>
                  <a:schemeClr val="tx1">
                    <a:lumMod val="50000"/>
                    <a:lumOff val="50000"/>
                  </a:schemeClr>
                </a:solidFill>
                <a:latin typeface="微软雅黑" pitchFamily="34" charset="-122"/>
                <a:ea typeface="微软雅黑" pitchFamily="34" charset="-122"/>
                <a:cs typeface="Lato"/>
                <a:sym typeface="Lato"/>
              </a:rPr>
              <a:t>ReentrantReadWriteLock</a:t>
            </a:r>
            <a:r>
              <a:rPr lang="en-US" altLang="zh-CN" dirty="0">
                <a:solidFill>
                  <a:schemeClr val="tx1">
                    <a:lumMod val="50000"/>
                    <a:lumOff val="50000"/>
                  </a:schemeClr>
                </a:solidFill>
                <a:latin typeface="微软雅黑" pitchFamily="34" charset="-122"/>
                <a:ea typeface="微软雅黑" pitchFamily="34" charset="-122"/>
                <a:cs typeface="Lato"/>
                <a:sym typeface="Lato"/>
              </a:rPr>
              <a:t>,</a:t>
            </a:r>
            <a:r>
              <a:rPr lang="zh-CN" altLang="en-US" dirty="0">
                <a:solidFill>
                  <a:schemeClr val="tx1">
                    <a:lumMod val="50000"/>
                    <a:lumOff val="50000"/>
                  </a:schemeClr>
                </a:solidFill>
                <a:latin typeface="微软雅黑" pitchFamily="34" charset="-122"/>
                <a:ea typeface="微软雅黑" pitchFamily="34" charset="-122"/>
                <a:cs typeface="Lato"/>
                <a:sym typeface="Lato"/>
              </a:rPr>
              <a:t>、</a:t>
            </a:r>
            <a:r>
              <a:rPr lang="en-US" altLang="zh-CN" dirty="0" err="1">
                <a:solidFill>
                  <a:schemeClr val="tx1">
                    <a:lumMod val="50000"/>
                    <a:lumOff val="50000"/>
                  </a:schemeClr>
                </a:solidFill>
                <a:latin typeface="微软雅黑" pitchFamily="34" charset="-122"/>
                <a:ea typeface="微软雅黑" pitchFamily="34" charset="-122"/>
                <a:cs typeface="Lato"/>
                <a:sym typeface="Lato"/>
              </a:rPr>
              <a:t>StampedLock</a:t>
            </a:r>
            <a:r>
              <a:rPr lang="zh-CN" altLang="en-US" dirty="0">
                <a:solidFill>
                  <a:schemeClr val="tx1">
                    <a:lumMod val="50000"/>
                    <a:lumOff val="50000"/>
                  </a:schemeClr>
                </a:solidFill>
                <a:latin typeface="微软雅黑" pitchFamily="34" charset="-122"/>
                <a:ea typeface="微软雅黑" pitchFamily="34" charset="-122"/>
                <a:cs typeface="Lato"/>
                <a:sym typeface="Lato"/>
              </a:rPr>
              <a:t>都是对象层面的锁定，要保证锁定一定会被释放，就必须将</a:t>
            </a:r>
            <a:r>
              <a:rPr lang="en-US" altLang="zh-CN" dirty="0" err="1">
                <a:solidFill>
                  <a:schemeClr val="tx1">
                    <a:lumMod val="50000"/>
                    <a:lumOff val="50000"/>
                  </a:schemeClr>
                </a:solidFill>
                <a:latin typeface="微软雅黑" pitchFamily="34" charset="-122"/>
                <a:ea typeface="微软雅黑" pitchFamily="34" charset="-122"/>
                <a:cs typeface="Lato"/>
                <a:sym typeface="Lato"/>
              </a:rPr>
              <a:t>unLock</a:t>
            </a:r>
            <a:r>
              <a:rPr lang="en-US" altLang="zh-CN" dirty="0">
                <a:solidFill>
                  <a:schemeClr val="tx1">
                    <a:lumMod val="50000"/>
                    <a:lumOff val="50000"/>
                  </a:schemeClr>
                </a:solidFill>
                <a:latin typeface="微软雅黑" pitchFamily="34" charset="-122"/>
                <a:ea typeface="微软雅黑" pitchFamily="34" charset="-122"/>
                <a:cs typeface="Lato"/>
                <a:sym typeface="Lato"/>
              </a:rPr>
              <a:t>()</a:t>
            </a:r>
            <a:r>
              <a:rPr lang="zh-CN" altLang="en-US" dirty="0">
                <a:solidFill>
                  <a:schemeClr val="tx1">
                    <a:lumMod val="50000"/>
                    <a:lumOff val="50000"/>
                  </a:schemeClr>
                </a:solidFill>
                <a:latin typeface="微软雅黑" pitchFamily="34" charset="-122"/>
                <a:ea typeface="微软雅黑" pitchFamily="34" charset="-122"/>
                <a:cs typeface="Lato"/>
                <a:sym typeface="Lato"/>
              </a:rPr>
              <a:t>放到</a:t>
            </a:r>
            <a:r>
              <a:rPr lang="en-US" altLang="zh-CN" dirty="0">
                <a:solidFill>
                  <a:schemeClr val="tx1">
                    <a:lumMod val="50000"/>
                    <a:lumOff val="50000"/>
                  </a:schemeClr>
                </a:solidFill>
                <a:latin typeface="微软雅黑" pitchFamily="34" charset="-122"/>
                <a:ea typeface="微软雅黑" pitchFamily="34" charset="-122"/>
                <a:cs typeface="Lato"/>
                <a:sym typeface="Lato"/>
              </a:rPr>
              <a:t>finally{}</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中。</a:t>
            </a:r>
          </a:p>
          <a:p>
            <a:pPr marL="342900" indent="-342900" defTabSz="323728">
              <a:spcBef>
                <a:spcPts val="851"/>
              </a:spcBef>
              <a:buFontTx/>
              <a:buAutoNum type="arabicPeriod"/>
              <a:defRPr sz="1800"/>
            </a:pP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pPr marL="342900" indent="-342900" defTabSz="323728">
              <a:spcBef>
                <a:spcPts val="851"/>
              </a:spcBef>
              <a:buFontTx/>
              <a:buAutoNum type="arabicPeriod"/>
              <a:defRPr sz="1800"/>
            </a:pPr>
            <a:r>
              <a:rPr lang="en-US" altLang="zh-CN" dirty="0" err="1">
                <a:solidFill>
                  <a:schemeClr val="tx1">
                    <a:lumMod val="50000"/>
                    <a:lumOff val="50000"/>
                  </a:schemeClr>
                </a:solidFill>
                <a:latin typeface="微软雅黑" pitchFamily="34" charset="-122"/>
                <a:ea typeface="微软雅黑" pitchFamily="34" charset="-122"/>
                <a:cs typeface="Lato"/>
                <a:sym typeface="Lato"/>
              </a:rPr>
              <a:t>StampedLock</a:t>
            </a:r>
            <a:r>
              <a:rPr lang="en-US" altLang="zh-CN" dirty="0">
                <a:solidFill>
                  <a:schemeClr val="tx1">
                    <a:lumMod val="50000"/>
                    <a:lumOff val="50000"/>
                  </a:schemeClr>
                </a:solidFill>
                <a:latin typeface="微软雅黑" pitchFamily="34" charset="-122"/>
                <a:ea typeface="微软雅黑" pitchFamily="34" charset="-122"/>
                <a:cs typeface="Lato"/>
                <a:sym typeface="Lato"/>
              </a:rPr>
              <a:t> </a:t>
            </a:r>
            <a:r>
              <a:rPr lang="zh-CN" altLang="en-US" dirty="0">
                <a:solidFill>
                  <a:schemeClr val="tx1">
                    <a:lumMod val="50000"/>
                    <a:lumOff val="50000"/>
                  </a:schemeClr>
                </a:solidFill>
                <a:latin typeface="微软雅黑" pitchFamily="34" charset="-122"/>
                <a:ea typeface="微软雅黑" pitchFamily="34" charset="-122"/>
                <a:cs typeface="Lato"/>
                <a:sym typeface="Lato"/>
              </a:rPr>
              <a:t>对吞吐量有巨大的改进，特别是在读线程越来越多的场景</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下。</a:t>
            </a:r>
          </a:p>
          <a:p>
            <a:pPr marL="342900" indent="-342900" defTabSz="323728">
              <a:spcBef>
                <a:spcPts val="851"/>
              </a:spcBef>
              <a:buFontTx/>
              <a:buAutoNum type="arabicPeriod"/>
              <a:defRPr sz="1800"/>
            </a:pP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pPr marL="342900" indent="-342900" defTabSz="323728">
              <a:spcBef>
                <a:spcPts val="851"/>
              </a:spcBef>
              <a:buFontTx/>
              <a:buAutoNum type="arabicPeriod"/>
              <a:defRPr sz="1800"/>
            </a:pPr>
            <a:r>
              <a:rPr lang="zh-CN" altLang="en-US" dirty="0">
                <a:solidFill>
                  <a:schemeClr val="tx1">
                    <a:lumMod val="50000"/>
                    <a:lumOff val="50000"/>
                  </a:schemeClr>
                </a:solidFill>
                <a:latin typeface="微软雅黑" pitchFamily="34" charset="-122"/>
                <a:ea typeface="微软雅黑" pitchFamily="34" charset="-122"/>
                <a:cs typeface="Lato"/>
                <a:sym typeface="Lato"/>
              </a:rPr>
              <a:t>当只有少量竞争者的时候，</a:t>
            </a:r>
            <a:r>
              <a:rPr lang="en-US" altLang="zh-CN" dirty="0">
                <a:solidFill>
                  <a:schemeClr val="tx1">
                    <a:lumMod val="50000"/>
                    <a:lumOff val="50000"/>
                  </a:schemeClr>
                </a:solidFill>
                <a:latin typeface="微软雅黑" pitchFamily="34" charset="-122"/>
                <a:ea typeface="微软雅黑" pitchFamily="34" charset="-122"/>
                <a:cs typeface="Lato"/>
                <a:sym typeface="Lato"/>
              </a:rPr>
              <a:t>synchronized</a:t>
            </a:r>
            <a:r>
              <a:rPr lang="zh-CN" altLang="en-US" dirty="0">
                <a:solidFill>
                  <a:schemeClr val="tx1">
                    <a:lumMod val="50000"/>
                    <a:lumOff val="50000"/>
                  </a:schemeClr>
                </a:solidFill>
                <a:latin typeface="微软雅黑" pitchFamily="34" charset="-122"/>
                <a:ea typeface="微软雅黑" pitchFamily="34" charset="-122"/>
                <a:cs typeface="Lato"/>
                <a:sym typeface="Lato"/>
              </a:rPr>
              <a:t>是一个很好的通用的锁</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实现。</a:t>
            </a:r>
          </a:p>
          <a:p>
            <a:pPr marL="342900" indent="-342900" defTabSz="323728">
              <a:spcBef>
                <a:spcPts val="851"/>
              </a:spcBef>
              <a:buFontTx/>
              <a:buAutoNum type="arabicPeriod"/>
              <a:defRPr sz="1800"/>
            </a:pP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pPr marL="342900" indent="-342900" defTabSz="323728">
              <a:spcBef>
                <a:spcPts val="851"/>
              </a:spcBef>
              <a:buFontTx/>
              <a:buAutoNum type="arabicPeriod"/>
              <a:defRPr sz="1800"/>
            </a:pPr>
            <a:r>
              <a:rPr lang="zh-CN" altLang="en-US" dirty="0">
                <a:solidFill>
                  <a:schemeClr val="tx1">
                    <a:lumMod val="50000"/>
                    <a:lumOff val="50000"/>
                  </a:schemeClr>
                </a:solidFill>
                <a:latin typeface="微软雅黑" pitchFamily="34" charset="-122"/>
                <a:ea typeface="微软雅黑" pitchFamily="34" charset="-122"/>
                <a:cs typeface="Lato"/>
                <a:sym typeface="Lato"/>
              </a:rPr>
              <a:t>当线程增长能够预估，</a:t>
            </a:r>
            <a:r>
              <a:rPr lang="en-US" altLang="zh-CN" dirty="0" err="1">
                <a:solidFill>
                  <a:schemeClr val="tx1">
                    <a:lumMod val="50000"/>
                    <a:lumOff val="50000"/>
                  </a:schemeClr>
                </a:solidFill>
                <a:latin typeface="微软雅黑" pitchFamily="34" charset="-122"/>
                <a:ea typeface="微软雅黑" pitchFamily="34" charset="-122"/>
                <a:cs typeface="Lato"/>
                <a:sym typeface="Lato"/>
              </a:rPr>
              <a:t>ReentrantLock</a:t>
            </a:r>
            <a:r>
              <a:rPr lang="zh-CN" altLang="en-US" dirty="0">
                <a:solidFill>
                  <a:schemeClr val="tx1">
                    <a:lumMod val="50000"/>
                    <a:lumOff val="50000"/>
                  </a:schemeClr>
                </a:solidFill>
                <a:latin typeface="微软雅黑" pitchFamily="34" charset="-122"/>
                <a:ea typeface="微软雅黑" pitchFamily="34" charset="-122"/>
                <a:cs typeface="Lato"/>
                <a:sym typeface="Lato"/>
              </a:rPr>
              <a:t>是一个很好的通用的锁</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实现。</a:t>
            </a:r>
            <a:endParaRPr lang="zh-CN" altLang="en-US" dirty="0">
              <a:solidFill>
                <a:schemeClr val="tx1">
                  <a:lumMod val="50000"/>
                  <a:lumOff val="50000"/>
                </a:schemeClr>
              </a:solidFill>
              <a:latin typeface="微软雅黑" pitchFamily="34" charset="-122"/>
              <a:ea typeface="微软雅黑" pitchFamily="34" charset="-122"/>
              <a:cs typeface="Lato"/>
              <a:sym typeface="Lato"/>
            </a:endParaRPr>
          </a:p>
          <a:p>
            <a:endParaRPr lang="en-US" dirty="0"/>
          </a:p>
        </p:txBody>
      </p:sp>
    </p:spTree>
    <p:extLst>
      <p:ext uri="{BB962C8B-B14F-4D97-AF65-F5344CB8AC3E}">
        <p14:creationId xmlns:p14="http://schemas.microsoft.com/office/powerpoint/2010/main" val="1010901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05326" y="0"/>
            <a:ext cx="5272725" cy="800219"/>
          </a:xfrm>
          <a:prstGeom prst="rect">
            <a:avLst/>
          </a:prstGeom>
          <a:noFill/>
        </p:spPr>
        <p:txBody>
          <a:bodyPr wrap="none" rtlCol="0">
            <a:spAutoFit/>
          </a:bodyPr>
          <a:lstStyle/>
          <a:p>
            <a:r>
              <a:rPr lang="en-US" altLang="zh-CN" dirty="0" err="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分布式锁</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利用了</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的原子性，也可以利用</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zookeeper</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来实现分布式锁。</a:t>
            </a:r>
            <a:endParaRPr lang="en-US" sz="1400" dirty="0"/>
          </a:p>
        </p:txBody>
      </p:sp>
      <p:pic>
        <p:nvPicPr>
          <p:cNvPr id="6" name="Picture 5"/>
          <p:cNvPicPr>
            <a:picLocks noChangeAspect="1"/>
          </p:cNvPicPr>
          <p:nvPr/>
        </p:nvPicPr>
        <p:blipFill>
          <a:blip r:embed="rId2"/>
          <a:stretch>
            <a:fillRect/>
          </a:stretch>
        </p:blipFill>
        <p:spPr>
          <a:xfrm>
            <a:off x="505326" y="914400"/>
            <a:ext cx="5185611" cy="5851855"/>
          </a:xfrm>
          <a:prstGeom prst="rect">
            <a:avLst/>
          </a:prstGeom>
        </p:spPr>
      </p:pic>
      <p:pic>
        <p:nvPicPr>
          <p:cNvPr id="7" name="Picture 6"/>
          <p:cNvPicPr>
            <a:picLocks noChangeAspect="1"/>
          </p:cNvPicPr>
          <p:nvPr/>
        </p:nvPicPr>
        <p:blipFill>
          <a:blip r:embed="rId3"/>
          <a:stretch>
            <a:fillRect/>
          </a:stretch>
        </p:blipFill>
        <p:spPr>
          <a:xfrm>
            <a:off x="6005047" y="906876"/>
            <a:ext cx="5172290" cy="5859379"/>
          </a:xfrm>
          <a:prstGeom prst="rect">
            <a:avLst/>
          </a:prstGeom>
        </p:spPr>
      </p:pic>
    </p:spTree>
    <p:extLst>
      <p:ext uri="{BB962C8B-B14F-4D97-AF65-F5344CB8AC3E}">
        <p14:creationId xmlns:p14="http://schemas.microsoft.com/office/powerpoint/2010/main" val="44634236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92500" lnSpcReduction="20000"/>
            </a:bodyPr>
            <a:lstStyle/>
            <a:p>
              <a:pPr algn="ctr"/>
              <a:r>
                <a:rPr lang="en-US" altLang="zh-CN" sz="2133" b="1" dirty="0" err="1">
                  <a:solidFill>
                    <a:schemeClr val="bg1"/>
                  </a:solidFill>
                </a:rPr>
                <a:t>CachedThreadPool</a:t>
              </a:r>
              <a:endParaRPr lang="zh-CN" altLang="en-US" sz="2133" b="1" dirty="0">
                <a:solidFill>
                  <a:schemeClr val="bg1"/>
                </a:solidFill>
              </a:endParaRP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92500" lnSpcReduction="20000"/>
            </a:bodyPr>
            <a:lstStyle/>
            <a:p>
              <a:pPr algn="ctr"/>
              <a:r>
                <a:rPr lang="en-US" altLang="zh-CN" sz="2133" b="1" dirty="0" err="1">
                  <a:solidFill>
                    <a:schemeClr val="bg1"/>
                  </a:solidFill>
                </a:rPr>
                <a:t>FixedThreadPool</a:t>
              </a:r>
              <a:endParaRPr lang="zh-CN" altLang="en-US" sz="2133" b="1" dirty="0">
                <a:solidFill>
                  <a:schemeClr val="bg1"/>
                </a:solidFill>
              </a:endParaRP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Autofit/>
            </a:bodyPr>
            <a:lstStyle/>
            <a:p>
              <a:pPr algn="ctr"/>
              <a:r>
                <a:rPr lang="en-US" altLang="zh-CN" sz="1400" b="1" dirty="0" err="1">
                  <a:solidFill>
                    <a:schemeClr val="bg1"/>
                  </a:solidFill>
                </a:rPr>
                <a:t>ScheduledThreadPoolExecutor</a:t>
              </a:r>
              <a:endParaRPr lang="zh-CN" altLang="en-US" sz="1400" b="1" dirty="0">
                <a:solidFill>
                  <a:schemeClr val="bg1"/>
                </a:solidFill>
              </a:endParaRP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Autofit/>
            </a:bodyPr>
            <a:lstStyle/>
            <a:p>
              <a:pPr algn="ctr"/>
              <a:r>
                <a:rPr lang="en-US" altLang="zh-CN" b="1" dirty="0" err="1">
                  <a:solidFill>
                    <a:schemeClr val="bg1"/>
                  </a:solidFill>
                </a:rPr>
                <a:t>SingleThreadExecutor</a:t>
              </a:r>
              <a:endParaRPr lang="zh-CN" altLang="en-US" b="1" dirty="0">
                <a:solidFill>
                  <a:schemeClr val="bg1"/>
                </a:solidFill>
              </a:endParaRPr>
            </a:p>
          </p:txBody>
        </p:sp>
      </p:grpSp>
      <p:grpSp>
        <p:nvGrpSpPr>
          <p:cNvPr id="46" name="组合 45"/>
          <p:cNvGrpSpPr/>
          <p:nvPr/>
        </p:nvGrpSpPr>
        <p:grpSpPr>
          <a:xfrm>
            <a:off x="4680499" y="4969300"/>
            <a:ext cx="2828059" cy="427929"/>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3513687" y="3862841"/>
              <a:ext cx="2117731" cy="333191"/>
            </a:xfrm>
            <a:prstGeom prst="rect">
              <a:avLst/>
            </a:prstGeom>
            <a:grpFill/>
          </p:spPr>
          <p:txBody>
            <a:bodyPr wrap="none">
              <a:normAutofit fontScale="70000" lnSpcReduction="20000"/>
            </a:bodyPr>
            <a:lstStyle/>
            <a:p>
              <a:pPr algn="ctr"/>
              <a:r>
                <a:rPr lang="en-US" altLang="zh-CN" b="1" dirty="0" err="1">
                  <a:solidFill>
                    <a:schemeClr val="bg1"/>
                  </a:solidFill>
                </a:rPr>
                <a:t>WorkStealingPool</a:t>
              </a:r>
              <a:endParaRPr lang="zh-CN" altLang="en-US" b="1" dirty="0">
                <a:solidFill>
                  <a:schemeClr val="bg1"/>
                </a:solidFill>
              </a:endParaRP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可以进行定时或周期性的工作调度</a:t>
                  </a:r>
                </a:p>
              </p:txBody>
            </p:sp>
            <p:sp>
              <p:nvSpPr>
                <p:cNvPr id="31" name="Rectangle 49"/>
                <p:cNvSpPr/>
                <p:nvPr/>
              </p:nvSpPr>
              <p:spPr>
                <a:xfrm>
                  <a:off x="1317257" y="1824875"/>
                  <a:ext cx="3761195" cy="307777"/>
                </a:xfrm>
                <a:prstGeom prst="rect">
                  <a:avLst/>
                </a:prstGeom>
              </p:spPr>
              <p:txBody>
                <a:bodyPr wrap="none" lIns="0" tIns="0" rIns="0" bIns="0">
                  <a:normAutofit/>
                </a:bodyPr>
                <a:lstStyle/>
                <a:p>
                  <a:r>
                    <a:rPr lang="en-US" altLang="zh-CN" sz="1400" b="1" dirty="0" err="1">
                      <a:solidFill>
                        <a:schemeClr val="bg1">
                          <a:lumMod val="50000"/>
                        </a:schemeClr>
                      </a:solidFill>
                      <a:latin typeface="微软雅黑" panose="020B0503020204020204" pitchFamily="34" charset="-122"/>
                      <a:ea typeface="微软雅黑" panose="020B0503020204020204" pitchFamily="34" charset="-122"/>
                    </a:rPr>
                    <a:t>ScheduledThreadPoolExecutor</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并行地处理任务，不保证处理顺序</a:t>
                  </a:r>
                </a:p>
              </p:txBody>
            </p:sp>
            <p:sp>
              <p:nvSpPr>
                <p:cNvPr id="29" name="Rectangle 47"/>
                <p:cNvSpPr/>
                <p:nvPr/>
              </p:nvSpPr>
              <p:spPr>
                <a:xfrm>
                  <a:off x="1317257" y="1824875"/>
                  <a:ext cx="3761195" cy="307777"/>
                </a:xfrm>
                <a:prstGeom prst="rect">
                  <a:avLst/>
                </a:prstGeom>
              </p:spPr>
              <p:txBody>
                <a:bodyPr wrap="none" lIns="0" tIns="0" rIns="0" bIns="0">
                  <a:normAutofit/>
                </a:bodyPr>
                <a:lstStyle/>
                <a:p>
                  <a:r>
                    <a:rPr lang="en-US" altLang="zh-CN" sz="1600" b="1" dirty="0" err="1">
                      <a:solidFill>
                        <a:schemeClr val="bg1">
                          <a:lumMod val="50000"/>
                        </a:schemeClr>
                      </a:solidFill>
                      <a:latin typeface="微软雅黑" panose="020B0503020204020204" pitchFamily="34" charset="-122"/>
                      <a:ea typeface="微软雅黑" panose="020B0503020204020204" pitchFamily="34" charset="-122"/>
                    </a:rPr>
                    <a:t>WorkStealingPool</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fontScale="92500" lnSpcReduction="10000"/>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计算任务，则配置</a:t>
                  </a:r>
                  <a:r>
                    <a:rPr lang="en-US" altLang="zh-CN" sz="1067" dirty="0">
                      <a:solidFill>
                        <a:schemeClr val="bg1">
                          <a:lumMod val="50000"/>
                        </a:schemeClr>
                      </a:solidFill>
                      <a:latin typeface="微软雅黑" panose="020B0503020204020204" pitchFamily="34" charset="-122"/>
                      <a:ea typeface="微软雅黑" panose="020B0503020204020204" pitchFamily="34" charset="-122"/>
                    </a:rPr>
                    <a:t>CPU</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核的数目</a:t>
                  </a:r>
                  <a:r>
                    <a:rPr lang="en-US" altLang="zh-CN" sz="1067" dirty="0">
                      <a:solidFill>
                        <a:schemeClr val="bg1">
                          <a:lumMod val="50000"/>
                        </a:schemeClr>
                      </a:solidFill>
                      <a:latin typeface="微软雅黑" panose="020B0503020204020204" pitchFamily="34" charset="-122"/>
                      <a:ea typeface="微软雅黑" panose="020B0503020204020204" pitchFamily="34" charset="-122"/>
                    </a:rPr>
                    <a:t>N</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或者</a:t>
                  </a:r>
                  <a:r>
                    <a:rPr lang="en-US" altLang="zh-CN" sz="1067" dirty="0" smtClean="0">
                      <a:solidFill>
                        <a:schemeClr val="bg1">
                          <a:lumMod val="50000"/>
                        </a:schemeClr>
                      </a:solidFill>
                      <a:latin typeface="微软雅黑" panose="020B0503020204020204" pitchFamily="34" charset="-122"/>
                      <a:ea typeface="微软雅黑" panose="020B0503020204020204" pitchFamily="34" charset="-122"/>
                    </a:rPr>
                    <a:t>N+1</a:t>
                  </a:r>
                </a:p>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等待的任务，则根据：线程数 </a:t>
                  </a:r>
                  <a:r>
                    <a:rPr lang="en-US" altLang="zh-CN" sz="1067" dirty="0">
                      <a:solidFill>
                        <a:schemeClr val="bg1">
                          <a:lumMod val="50000"/>
                        </a:schemeClr>
                      </a:solidFill>
                      <a:latin typeface="微软雅黑" panose="020B0503020204020204" pitchFamily="34" charset="-122"/>
                      <a:ea typeface="微软雅黑" panose="020B0503020204020204" pitchFamily="34" charset="-122"/>
                    </a:rPr>
                    <a:t>= CPU</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核数 * </a:t>
                  </a:r>
                  <a:r>
                    <a:rPr lang="en-US" altLang="zh-CN" sz="1067" dirty="0">
                      <a:solidFill>
                        <a:schemeClr val="bg1">
                          <a:lumMod val="50000"/>
                        </a:schemeClr>
                      </a:solidFill>
                      <a:latin typeface="微软雅黑" panose="020B0503020204020204" pitchFamily="34" charset="-122"/>
                      <a:ea typeface="微软雅黑" panose="020B0503020204020204" pitchFamily="34" charset="-122"/>
                    </a:rPr>
                    <a:t>(1 + </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平均等待时间 </a:t>
                  </a:r>
                  <a:r>
                    <a:rPr lang="en-US" altLang="zh-CN" sz="1067"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平均工作时间</a:t>
                  </a:r>
                  <a:r>
                    <a:rPr lang="en-US" altLang="zh-CN" sz="1067"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Rectangle 45"/>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线程池线程数量</a:t>
                  </a: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931605"/>
                <a:chOff x="1317257" y="1824875"/>
                <a:chExt cx="3761195" cy="931605"/>
              </a:xfrm>
            </p:grpSpPr>
            <p:sp>
              <p:nvSpPr>
                <p:cNvPr id="18" name="TextBox 62"/>
                <p:cNvSpPr txBox="1"/>
                <p:nvPr/>
              </p:nvSpPr>
              <p:spPr>
                <a:xfrm>
                  <a:off x="1317258" y="2132652"/>
                  <a:ext cx="3696815" cy="623828"/>
                </a:xfrm>
                <a:prstGeom prst="rect">
                  <a:avLst/>
                </a:prstGeom>
                <a:noFill/>
              </p:spPr>
              <p:txBody>
                <a:bodyPr wrap="square" lIns="0" tIns="0" rIns="0" bIns="0">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用来处理大量短时间工作任务的线程</a:t>
                  </a:r>
                  <a:r>
                    <a:rPr lang="zh-CN" altLang="en-US" sz="1067" dirty="0" smtClean="0">
                      <a:solidFill>
                        <a:schemeClr val="bg1">
                          <a:lumMod val="50000"/>
                        </a:schemeClr>
                      </a:solidFill>
                      <a:latin typeface="微软雅黑" panose="020B0503020204020204" pitchFamily="34" charset="-122"/>
                      <a:ea typeface="微软雅黑" panose="020B0503020204020204" pitchFamily="34" charset="-122"/>
                    </a:rPr>
                    <a:t>池</a:t>
                  </a:r>
                  <a:endParaRPr lang="en-US" altLang="zh-CN" sz="1067"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内部使用</a:t>
                  </a:r>
                  <a:r>
                    <a:rPr lang="en-US" altLang="zh-CN" sz="1067" dirty="0" err="1">
                      <a:solidFill>
                        <a:schemeClr val="bg1">
                          <a:lumMod val="50000"/>
                        </a:schemeClr>
                      </a:solidFill>
                      <a:latin typeface="微软雅黑" panose="020B0503020204020204" pitchFamily="34" charset="-122"/>
                      <a:ea typeface="微软雅黑" panose="020B0503020204020204" pitchFamily="34" charset="-122"/>
                    </a:rPr>
                    <a:t>SychronousQueue</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作为工作</a:t>
                  </a:r>
                  <a:r>
                    <a:rPr lang="zh-CN" altLang="en-US" sz="1067" dirty="0" smtClean="0">
                      <a:solidFill>
                        <a:schemeClr val="bg1">
                          <a:lumMod val="50000"/>
                        </a:schemeClr>
                      </a:solidFill>
                      <a:latin typeface="微软雅黑" panose="020B0503020204020204" pitchFamily="34" charset="-122"/>
                      <a:ea typeface="微软雅黑" panose="020B0503020204020204" pitchFamily="34" charset="-122"/>
                    </a:rPr>
                    <a:t>队列</a:t>
                  </a:r>
                  <a:endParaRPr lang="en-US" altLang="zh-CN" sz="1067"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长时间闲置不会消耗资源</a:t>
                  </a: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en-US" altLang="zh-CN" sz="1600" b="1" dirty="0" err="1">
                      <a:solidFill>
                        <a:schemeClr val="bg1">
                          <a:lumMod val="50000"/>
                        </a:schemeClr>
                      </a:solidFill>
                      <a:latin typeface="微软雅黑" panose="020B0503020204020204" pitchFamily="34" charset="-122"/>
                      <a:ea typeface="微软雅黑" panose="020B0503020204020204" pitchFamily="34" charset="-122"/>
                    </a:rPr>
                    <a:t>CachedThreadPool</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56"/>
              <p:cNvGrpSpPr/>
              <p:nvPr/>
            </p:nvGrpSpPr>
            <p:grpSpPr>
              <a:xfrm>
                <a:off x="1193500" y="2815545"/>
                <a:ext cx="3761195" cy="946443"/>
                <a:chOff x="1317257" y="1824875"/>
                <a:chExt cx="3761195" cy="946443"/>
              </a:xfrm>
            </p:grpSpPr>
            <p:sp>
              <p:nvSpPr>
                <p:cNvPr id="16" name="TextBox 60"/>
                <p:cNvSpPr txBox="1"/>
                <p:nvPr/>
              </p:nvSpPr>
              <p:spPr>
                <a:xfrm>
                  <a:off x="1317257" y="2132652"/>
                  <a:ext cx="3761195" cy="638666"/>
                </a:xfrm>
                <a:prstGeom prst="rect">
                  <a:avLst/>
                </a:prstGeom>
                <a:noFill/>
              </p:spPr>
              <p:txBody>
                <a:bodyPr wrap="square" lIns="0" tIns="0" rIns="0" bIns="0">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重用指定数目的线程（</a:t>
                  </a:r>
                  <a:r>
                    <a:rPr lang="en-US" altLang="zh-CN" sz="1067" dirty="0" err="1">
                      <a:solidFill>
                        <a:schemeClr val="bg1">
                          <a:lumMod val="50000"/>
                        </a:schemeClr>
                      </a:solidFill>
                      <a:latin typeface="微软雅黑" panose="020B0503020204020204" pitchFamily="34" charset="-122"/>
                      <a:ea typeface="微软雅黑" panose="020B0503020204020204" pitchFamily="34" charset="-122"/>
                    </a:rPr>
                    <a:t>nThreads</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），线程池最多</a:t>
                  </a:r>
                  <a:r>
                    <a:rPr lang="en-US" altLang="zh-CN" sz="1067" dirty="0" err="1">
                      <a:solidFill>
                        <a:schemeClr val="bg1">
                          <a:lumMod val="50000"/>
                        </a:schemeClr>
                      </a:solidFill>
                      <a:latin typeface="微软雅黑" panose="020B0503020204020204" pitchFamily="34" charset="-122"/>
                      <a:ea typeface="微软雅黑" panose="020B0503020204020204" pitchFamily="34" charset="-122"/>
                    </a:rPr>
                    <a:t>nThreads</a:t>
                  </a:r>
                  <a:r>
                    <a:rPr lang="zh-CN" altLang="en-US" sz="1067" dirty="0">
                      <a:solidFill>
                        <a:schemeClr val="bg1">
                          <a:lumMod val="50000"/>
                        </a:schemeClr>
                      </a:solidFill>
                      <a:latin typeface="微软雅黑" panose="020B0503020204020204" pitchFamily="34" charset="-122"/>
                      <a:ea typeface="微软雅黑" panose="020B0503020204020204" pitchFamily="34" charset="-122"/>
                    </a:rPr>
                    <a:t>个</a:t>
                  </a:r>
                  <a:r>
                    <a:rPr lang="zh-CN" altLang="en-US" sz="1067" dirty="0" smtClean="0">
                      <a:solidFill>
                        <a:schemeClr val="bg1">
                          <a:lumMod val="50000"/>
                        </a:schemeClr>
                      </a:solidFill>
                      <a:latin typeface="微软雅黑" panose="020B0503020204020204" pitchFamily="34" charset="-122"/>
                      <a:ea typeface="微软雅黑" panose="020B0503020204020204" pitchFamily="34" charset="-122"/>
                    </a:rPr>
                    <a:t>线程</a:t>
                  </a:r>
                  <a:endParaRPr lang="en-US" altLang="zh-CN" sz="1067"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超过指定数目则进入等待队列</a:t>
                  </a: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en-US" altLang="zh-CN" sz="1600" b="1" dirty="0" err="1">
                      <a:solidFill>
                        <a:schemeClr val="bg1">
                          <a:lumMod val="50000"/>
                        </a:schemeClr>
                      </a:solidFill>
                      <a:latin typeface="微软雅黑" panose="020B0503020204020204" pitchFamily="34" charset="-122"/>
                      <a:ea typeface="微软雅黑" panose="020B0503020204020204" pitchFamily="34" charset="-122"/>
                    </a:rPr>
                    <a:t>FixedThreadPool</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工作线程数量为</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，保证任务都是被顺序执行</a:t>
                  </a: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en-US" altLang="zh-CN" sz="1600" b="1" dirty="0" err="1">
                      <a:solidFill>
                        <a:schemeClr val="bg1">
                          <a:lumMod val="50000"/>
                        </a:schemeClr>
                      </a:solidFill>
                      <a:latin typeface="微软雅黑" panose="020B0503020204020204" pitchFamily="34" charset="-122"/>
                      <a:ea typeface="微软雅黑" panose="020B0503020204020204" pitchFamily="34" charset="-122"/>
                    </a:rPr>
                    <a:t>SingleThreadExecutor</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002686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smtClean="0">
                <a:solidFill>
                  <a:schemeClr val="bg1"/>
                </a:solidFill>
                <a:latin typeface="幼圆" panose="02010509060101010101" pitchFamily="49" charset="-122"/>
                <a:ea typeface="幼圆" panose="02010509060101010101" pitchFamily="49" charset="-122"/>
              </a:rPr>
              <a:t>分享人：</a:t>
            </a:r>
            <a:r>
              <a:rPr lang="en-US" altLang="zh-CN" sz="2000" dirty="0" smtClean="0">
                <a:solidFill>
                  <a:schemeClr val="bg1"/>
                </a:solidFill>
                <a:latin typeface="幼圆" panose="02010509060101010101" pitchFamily="49" charset="-122"/>
                <a:ea typeface="幼圆" panose="02010509060101010101" pitchFamily="49" charset="-122"/>
              </a:rPr>
              <a:t>Kei</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p>
        </p:txBody>
      </p:sp>
      <p:sp>
        <p:nvSpPr>
          <p:cNvPr id="21" name="Rectangle 2">
            <a:extLst>
              <a:ext uri="{FF2B5EF4-FFF2-40B4-BE49-F238E27FC236}">
                <a16:creationId xmlns=""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a:extLst>
              <a:ext uri="{FF2B5EF4-FFF2-40B4-BE49-F238E27FC236}">
                <a16:creationId xmlns=""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 xmlns:a16="http://schemas.microsoft.com/office/drawing/2014/main" id="{A39CD0F4-5B36-42BA-AAEB-3FC731CC1F10}"/>
              </a:ext>
            </a:extLst>
          </p:cNvPr>
          <p:cNvSpPr/>
          <p:nvPr/>
        </p:nvSpPr>
        <p:spPr bwMode="auto">
          <a:xfrm>
            <a:off x="6708481" y="2378549"/>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smtClean="0">
                <a:solidFill>
                  <a:schemeClr val="bg1"/>
                </a:solidFill>
                <a:latin typeface="幼圆" panose="02010509060101010101" pitchFamily="49" charset="-122"/>
                <a:ea typeface="幼圆" panose="02010509060101010101" pitchFamily="49" charset="-122"/>
                <a:sym typeface="Arial" panose="020B0604020202020204" pitchFamily="34" charset="0"/>
              </a:rPr>
              <a:t>锁</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0" name="Rectangle 16">
            <a:extLst>
              <a:ext uri="{FF2B5EF4-FFF2-40B4-BE49-F238E27FC236}">
                <a16:creationId xmlns="" xmlns:a16="http://schemas.microsoft.com/office/drawing/2014/main" id="{4A9E04E9-226B-47AB-BB03-50F26E15288D}"/>
              </a:ext>
            </a:extLst>
          </p:cNvPr>
          <p:cNvSpPr/>
          <p:nvPr/>
        </p:nvSpPr>
        <p:spPr bwMode="auto">
          <a:xfrm>
            <a:off x="3098707" y="3938959"/>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sym typeface="Arial" panose="020B0604020202020204" pitchFamily="34" charset="0"/>
              </a:rPr>
              <a:t>线程池</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1" name="Rectangle 17">
            <a:extLst>
              <a:ext uri="{FF2B5EF4-FFF2-40B4-BE49-F238E27FC236}">
                <a16:creationId xmlns="" xmlns:a16="http://schemas.microsoft.com/office/drawing/2014/main" id="{FA0114ED-A0D8-4F43-BF19-ACACA542B9AB}"/>
              </a:ext>
            </a:extLst>
          </p:cNvPr>
          <p:cNvSpPr/>
          <p:nvPr/>
        </p:nvSpPr>
        <p:spPr bwMode="auto">
          <a:xfrm>
            <a:off x="6708481" y="3938959"/>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smtClean="0">
                <a:solidFill>
                  <a:schemeClr val="bg1"/>
                </a:solidFill>
                <a:latin typeface="幼圆" panose="02010509060101010101" pitchFamily="49" charset="-122"/>
                <a:ea typeface="幼圆" panose="02010509060101010101" pitchFamily="49" charset="-122"/>
                <a:sym typeface="Arial" panose="020B0604020202020204" pitchFamily="34" charset="0"/>
              </a:rPr>
              <a:t>交流总结</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p>
        </p:txBody>
      </p:sp>
      <p:cxnSp>
        <p:nvCxnSpPr>
          <p:cNvPr id="23" name="直接连接符 22">
            <a:extLst>
              <a:ext uri="{FF2B5EF4-FFF2-40B4-BE49-F238E27FC236}">
                <a16:creationId xmlns=""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51729" y="2197093"/>
            <a:ext cx="184731" cy="369332"/>
          </a:xfrm>
          <a:prstGeom prst="rect">
            <a:avLst/>
          </a:prstGeom>
          <a:noFill/>
        </p:spPr>
        <p:txBody>
          <a:bodyPr wrap="none" rtlCol="0">
            <a:spAutoFit/>
          </a:bodyPr>
          <a:lstStyle/>
          <a:p>
            <a:endParaRPr lang="en-US" dirty="0"/>
          </a:p>
        </p:txBody>
      </p:sp>
      <p:sp>
        <p:nvSpPr>
          <p:cNvPr id="19" name="Rectangle 16">
            <a:extLst>
              <a:ext uri="{FF2B5EF4-FFF2-40B4-BE49-F238E27FC236}">
                <a16:creationId xmlns="" xmlns:a16="http://schemas.microsoft.com/office/drawing/2014/main" id="{4A9E04E9-226B-47AB-BB03-50F26E15288D}"/>
              </a:ext>
            </a:extLst>
          </p:cNvPr>
          <p:cNvSpPr/>
          <p:nvPr/>
        </p:nvSpPr>
        <p:spPr bwMode="auto">
          <a:xfrm>
            <a:off x="3096883" y="2405617"/>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smtClean="0">
                <a:solidFill>
                  <a:schemeClr val="bg1"/>
                </a:solidFill>
                <a:latin typeface="幼圆" panose="02010509060101010101" pitchFamily="49" charset="-122"/>
                <a:ea typeface="幼圆" panose="02010509060101010101" pitchFamily="49" charset="-122"/>
                <a:sym typeface="Arial" panose="020B0604020202020204" pitchFamily="34" charset="0"/>
              </a:rPr>
              <a:t>并发集合</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Tree>
    <p:extLst>
      <p:ext uri="{BB962C8B-B14F-4D97-AF65-F5344CB8AC3E}">
        <p14:creationId xmlns:p14="http://schemas.microsoft.com/office/powerpoint/2010/main" val="2911146585"/>
      </p:ext>
    </p:extLst>
  </p:cSld>
  <p:clrMapOvr>
    <a:masterClrMapping/>
  </p:clrMapOvr>
  <mc:AlternateContent xmlns:mc="http://schemas.openxmlformats.org/markup-compatibility/2006" xmlns:p14="http://schemas.microsoft.com/office/powerpoint/2010/main">
    <mc:Choice Requires="p14">
      <p:transition spd="slow" p14:dur="1250" advTm="28296">
        <p:split orient="vert"/>
      </p:transition>
    </mc:Choice>
    <mc:Fallback xmlns="">
      <p:transition spd="slow" advTm="2829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right)">
                                      <p:cBhvr>
                                        <p:cTn id="60" dur="500"/>
                                        <p:tgtEl>
                                          <p:spTgt spid="10"/>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right)">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9" grpId="0" animBg="1"/>
      <p:bldP spid="10" grpId="0" animBg="1"/>
      <p:bldP spid="11" grpId="0" animBg="1"/>
      <p:bldP spid="5" grpId="0"/>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60907" y="1054587"/>
            <a:ext cx="10252526" cy="4647426"/>
          </a:xfrm>
          <a:prstGeom prst="rect">
            <a:avLst/>
          </a:prstGeom>
        </p:spPr>
        <p:txBody>
          <a:bodyPr wrap="square">
            <a:spAutoFit/>
          </a:bodyPr>
          <a:lstStyle/>
          <a:p>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大并发下，</a:t>
            </a:r>
            <a:r>
              <a:rPr lang="en-US" altLang="zh-CN" dirty="0" err="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可能会遇到的问题：</a:t>
            </a:r>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缓存</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雪崩：缓存雪崩是由于原有缓存失效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过期</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，新缓存未到期间。所有请求都去查询数据库，而对数据库</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和内存造成巨大压力，严重的会造成数据库宕机。从而形成一系列连锁反应，造成整个系统崩溃</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解决方法：</a:t>
            </a:r>
          </a:p>
          <a:p>
            <a:pPr marL="342900" indent="-342900">
              <a:buAutoNum type="arabicPeriod"/>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不同的</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设置不同的过期时间（也可以随机），使得过期时间尽量</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均匀。</a:t>
            </a:r>
          </a:p>
          <a:p>
            <a:pPr marL="342900" indent="-342900">
              <a:buFontTx/>
              <a:buAutoNum type="arabicPeriod"/>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在大量并发之前手动对缓存进行</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reload</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buFontTx/>
              <a:buAutoNum type="arabicPeriod"/>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对直接访问底层存储系统的请求进行加锁或者队列</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控制。（秒杀系统的队列应用）</a:t>
            </a:r>
          </a:p>
          <a:p>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缓存</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穿透：缓存穿透是指用户查询数据，在数据库没有，自然在缓存中也不会有。这样就导致用户查询的时候，在缓存中找不到，每次都要去数据库再查询一遍，然后返回空。这样请求就绕过缓存直接查数据库，这也是经常提的缓存命中率问题</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。（服务器被攻击）</a:t>
            </a:r>
          </a:p>
          <a:p>
            <a:endPar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解决方法：</a:t>
            </a:r>
          </a:p>
          <a:p>
            <a:pPr marL="342900" indent="-342900">
              <a:buFontTx/>
              <a:buAutoNum type="arabicPeriod"/>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对需要查询的</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进行控制层的判断，无效的查询直接抛弃。</a:t>
            </a:r>
          </a:p>
          <a:p>
            <a:pPr marL="342900" indent="-342900">
              <a:buFontTx/>
              <a:buAutoNum type="arabicPeriod"/>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对结果为空的请求进行缓存</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5614508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60E2B4C6-13B5-444E-96B1-E6FC1AF3C5CF}"/>
              </a:ext>
            </a:extLst>
          </p:cNvPr>
          <p:cNvSpPr txBox="1"/>
          <p:nvPr/>
        </p:nvSpPr>
        <p:spPr>
          <a:xfrm>
            <a:off x="108839" y="2239075"/>
            <a:ext cx="6245854" cy="1200329"/>
          </a:xfrm>
          <a:prstGeom prst="rect">
            <a:avLst/>
          </a:prstGeom>
          <a:noFill/>
        </p:spPr>
        <p:txBody>
          <a:bodyPr wrap="square" rtlCol="0">
            <a:spAutoFit/>
          </a:bodyPr>
          <a:lstStyle/>
          <a:p>
            <a:r>
              <a:rPr lang="zh-CN" altLang="en-US" sz="6000" b="1" dirty="0" smtClean="0">
                <a:solidFill>
                  <a:srgbClr val="1C1C73"/>
                </a:solidFill>
                <a:latin typeface="幼圆" panose="02010509060101010101" pitchFamily="49" charset="-122"/>
                <a:ea typeface="幼圆" panose="02010509060101010101" pitchFamily="49" charset="-122"/>
              </a:rPr>
              <a:t>真</a:t>
            </a:r>
            <a:r>
              <a:rPr lang="en-US" altLang="zh-CN" sz="7200" b="1" dirty="0" smtClean="0">
                <a:solidFill>
                  <a:srgbClr val="1C1C73"/>
                </a:solidFill>
                <a:latin typeface="幼圆" panose="02010509060101010101" pitchFamily="49" charset="-122"/>
                <a:ea typeface="幼圆" panose="02010509060101010101" pitchFamily="49" charset="-122"/>
              </a:rPr>
              <a:t>·</a:t>
            </a:r>
            <a:r>
              <a:rPr lang="zh-CN" altLang="en-US" sz="7200" b="1" dirty="0" smtClean="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smtClean="0">
                <a:solidFill>
                  <a:schemeClr val="bg1"/>
                </a:solidFill>
                <a:latin typeface="幼圆" panose="02010509060101010101" pitchFamily="49" charset="-122"/>
                <a:ea typeface="幼圆" panose="02010509060101010101" pitchFamily="49" charset="-122"/>
              </a:rPr>
              <a:t>分享人：</a:t>
            </a:r>
            <a:r>
              <a:rPr lang="en-US" altLang="zh-CN" sz="2000" dirty="0" smtClean="0">
                <a:solidFill>
                  <a:schemeClr val="bg1"/>
                </a:solidFill>
                <a:latin typeface="幼圆" panose="02010509060101010101" pitchFamily="49" charset="-122"/>
                <a:ea typeface="幼圆" panose="02010509060101010101" pitchFamily="49" charset="-122"/>
              </a:rPr>
              <a:t>Kei</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459484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174735"/>
            <a:ext cx="4901179" cy="1938992"/>
          </a:xfrm>
          <a:prstGeom prst="rect">
            <a:avLst/>
          </a:prstGeom>
          <a:noFill/>
          <a:ln w="9525">
            <a:noFill/>
            <a:miter lim="800000"/>
            <a:headEnd/>
            <a:tailEnd/>
          </a:ln>
        </p:spPr>
        <p:txBody>
          <a:bodyPr wrap="square">
            <a:spAutoFit/>
          </a:bodyPr>
          <a:lstStyle/>
          <a:p>
            <a:pPr algn="ctr"/>
            <a:r>
              <a:rPr lang="en-US" altLang="zh-CN" sz="4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HashTable</a:t>
            </a:r>
            <a:endParaRPr lang="zh-CN" altLang="en-US" sz="4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&amp;</a:t>
            </a:r>
            <a:r>
              <a:rPr lang="en-US" altLang="zh-CN" sz="4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4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altLang="zh-CN" sz="4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HashMap</a:t>
            </a:r>
            <a:endParaRPr lang="en-US" altLang="zh-CN" sz="4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 xmlns:a16="http://schemas.microsoft.com/office/drawing/2014/main" id="{2B08886C-20E3-4B7C-9656-EBA168380042}"/>
              </a:ext>
            </a:extLst>
          </p:cNvPr>
          <p:cNvGrpSpPr/>
          <p:nvPr/>
        </p:nvGrpSpPr>
        <p:grpSpPr>
          <a:xfrm>
            <a:off x="5370531" y="2096948"/>
            <a:ext cx="1385869" cy="723820"/>
            <a:chOff x="4027898" y="1664569"/>
            <a:chExt cx="1039402" cy="542865"/>
          </a:xfrm>
        </p:grpSpPr>
        <p:cxnSp>
          <p:nvCxnSpPr>
            <p:cNvPr id="8" name="直接连接符 7">
              <a:extLst>
                <a:ext uri="{FF2B5EF4-FFF2-40B4-BE49-F238E27FC236}">
                  <a16:creationId xmlns=""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 xmlns:a16="http://schemas.microsoft.com/office/drawing/2014/main" id="{C5B3AD62-2F9F-405B-B141-C76C854A17D2}"/>
              </a:ext>
            </a:extLst>
          </p:cNvPr>
          <p:cNvGrpSpPr/>
          <p:nvPr/>
        </p:nvGrpSpPr>
        <p:grpSpPr>
          <a:xfrm>
            <a:off x="10313192" y="5429387"/>
            <a:ext cx="1385869" cy="723820"/>
            <a:chOff x="7799798" y="3378994"/>
            <a:chExt cx="1039402" cy="542865"/>
          </a:xfrm>
        </p:grpSpPr>
        <p:cxnSp>
          <p:nvCxnSpPr>
            <p:cNvPr id="27" name="直接连接符 26">
              <a:extLst>
                <a:ext uri="{FF2B5EF4-FFF2-40B4-BE49-F238E27FC236}">
                  <a16:creationId xmlns=""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6="http://schemas.microsoft.com/office/drawing/2014/main" id="{3328C3C7-2317-4994-8728-084D134C1330}"/>
              </a:ext>
            </a:extLst>
          </p:cNvPr>
          <p:cNvGrpSpPr/>
          <p:nvPr/>
        </p:nvGrpSpPr>
        <p:grpSpPr>
          <a:xfrm>
            <a:off x="798763" y="117844"/>
            <a:ext cx="1912194" cy="2293429"/>
            <a:chOff x="1630673" y="1381941"/>
            <a:chExt cx="858526" cy="1035206"/>
          </a:xfrm>
        </p:grpSpPr>
        <p:grpSp>
          <p:nvGrpSpPr>
            <p:cNvPr id="30" name="组合 41">
              <a:extLst>
                <a:ext uri="{FF2B5EF4-FFF2-40B4-BE49-F238E27FC236}">
                  <a16:creationId xmlns=""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 xmlns:a16="http://schemas.microsoft.com/office/drawing/2014/main" id="{8EA53E99-8DE2-4380-B3CF-ADC0BE6E40EC}"/>
                </a:ext>
              </a:extLst>
            </p:cNvPr>
            <p:cNvSpPr txBox="1"/>
            <p:nvPr/>
          </p:nvSpPr>
          <p:spPr>
            <a:xfrm>
              <a:off x="1721088" y="1801738"/>
              <a:ext cx="705774" cy="446233"/>
            </a:xfrm>
            <a:prstGeom prst="rect">
              <a:avLst/>
            </a:prstGeom>
            <a:noFill/>
          </p:spPr>
          <p:txBody>
            <a:bodyPr wrap="square" rtlCol="0">
              <a:spAutoFit/>
            </a:bodyPr>
            <a:lstStyle/>
            <a:p>
              <a:r>
                <a:rPr lang="en-US" altLang="zh-CN" sz="4800" b="1" dirty="0" smtClean="0">
                  <a:latin typeface="幼圆" panose="02010509060101010101" pitchFamily="49" charset="-122"/>
                  <a:ea typeface="幼圆" panose="02010509060101010101" pitchFamily="49" charset="-122"/>
                </a:rPr>
                <a:t>Map</a:t>
              </a:r>
              <a:endParaRPr lang="zh-CN" altLang="en-US" sz="4800" b="1" dirty="0">
                <a:latin typeface="幼圆" panose="02010509060101010101" pitchFamily="49" charset="-122"/>
                <a:ea typeface="幼圆" panose="02010509060101010101" pitchFamily="49" charset="-122"/>
              </a:endParaRPr>
            </a:p>
          </p:txBody>
        </p:sp>
      </p:grpSp>
      <p:sp>
        <p:nvSpPr>
          <p:cNvPr id="2" name="TextBox 1"/>
          <p:cNvSpPr txBox="1"/>
          <p:nvPr/>
        </p:nvSpPr>
        <p:spPr>
          <a:xfrm>
            <a:off x="5964445" y="2562539"/>
            <a:ext cx="5140702" cy="3439403"/>
          </a:xfrm>
          <a:prstGeom prst="rect">
            <a:avLst/>
          </a:prstGeom>
          <a:noFill/>
        </p:spPr>
        <p:txBody>
          <a:bodyPr wrap="square" rtlCol="0">
            <a:spAutoFit/>
          </a:bodyPr>
          <a:lstStyle/>
          <a:p>
            <a:pPr marL="342900" indent="-342900" defTabSz="323728">
              <a:spcBef>
                <a:spcPts val="851"/>
              </a:spcBef>
              <a:buAutoNum type="arabicPeriod"/>
              <a:defRPr sz="1800"/>
            </a:pPr>
            <a:r>
              <a:rPr lang="zh-CN" altLang="en-US" dirty="0" smtClean="0">
                <a:solidFill>
                  <a:schemeClr val="tx1">
                    <a:lumMod val="50000"/>
                    <a:lumOff val="50000"/>
                  </a:schemeClr>
                </a:solidFill>
                <a:latin typeface="微软雅黑" pitchFamily="34" charset="-122"/>
                <a:ea typeface="微软雅黑" pitchFamily="34" charset="-122"/>
                <a:cs typeface="Lato"/>
                <a:sym typeface="Lato"/>
              </a:rPr>
              <a:t>两者</a:t>
            </a:r>
            <a:r>
              <a:rPr lang="zh-CN" altLang="en-US" dirty="0">
                <a:solidFill>
                  <a:schemeClr val="tx1">
                    <a:lumMod val="50000"/>
                    <a:lumOff val="50000"/>
                  </a:schemeClr>
                </a:solidFill>
                <a:latin typeface="微软雅黑" pitchFamily="34" charset="-122"/>
                <a:ea typeface="微软雅黑" pitchFamily="34" charset="-122"/>
                <a:cs typeface="Lato"/>
                <a:sym typeface="Lato"/>
              </a:rPr>
              <a:t>都实现了</a:t>
            </a:r>
            <a:r>
              <a:rPr lang="en-US" altLang="zh-CN" dirty="0">
                <a:solidFill>
                  <a:schemeClr val="tx1">
                    <a:lumMod val="50000"/>
                    <a:lumOff val="50000"/>
                  </a:schemeClr>
                </a:solidFill>
                <a:latin typeface="微软雅黑" pitchFamily="34" charset="-122"/>
                <a:ea typeface="微软雅黑" pitchFamily="34" charset="-122"/>
                <a:cs typeface="Lato"/>
                <a:sym typeface="Lato"/>
              </a:rPr>
              <a:t>Map</a:t>
            </a:r>
            <a:r>
              <a:rPr lang="zh-CN" altLang="en-US" dirty="0">
                <a:solidFill>
                  <a:schemeClr val="tx1">
                    <a:lumMod val="50000"/>
                    <a:lumOff val="50000"/>
                  </a:schemeClr>
                </a:solidFill>
                <a:latin typeface="微软雅黑" pitchFamily="34" charset="-122"/>
                <a:ea typeface="微软雅黑" pitchFamily="34" charset="-122"/>
                <a:cs typeface="Lato"/>
                <a:sym typeface="Lato"/>
              </a:rPr>
              <a:t>的接口，前者是线程安全的，而后者是非线程安全但速度比较快的</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a:t>
            </a:r>
          </a:p>
          <a:p>
            <a:pPr marL="342900" indent="-342900" defTabSz="323728">
              <a:spcBef>
                <a:spcPts val="851"/>
              </a:spcBef>
              <a:buAutoNum type="arabicPeriod"/>
              <a:defRPr sz="1800"/>
            </a:pP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pPr marL="342900" indent="-342900" defTabSz="323728">
              <a:spcBef>
                <a:spcPts val="851"/>
              </a:spcBef>
              <a:buAutoNum type="arabicPeriod"/>
              <a:defRPr sz="1800"/>
            </a:pPr>
            <a:r>
              <a:rPr lang="en-US" altLang="zh-CN" dirty="0" err="1" smtClean="0">
                <a:solidFill>
                  <a:schemeClr val="tx1">
                    <a:lumMod val="50000"/>
                    <a:lumOff val="50000"/>
                  </a:schemeClr>
                </a:solidFill>
                <a:latin typeface="微软雅黑" pitchFamily="34" charset="-122"/>
                <a:ea typeface="微软雅黑" pitchFamily="34" charset="-122"/>
                <a:cs typeface="Lato"/>
                <a:sym typeface="Lato"/>
              </a:rPr>
              <a:t>HashMap</a:t>
            </a:r>
            <a:r>
              <a:rPr lang="zh-CN" altLang="en-US" dirty="0">
                <a:solidFill>
                  <a:schemeClr val="tx1">
                    <a:lumMod val="50000"/>
                    <a:lumOff val="50000"/>
                  </a:schemeClr>
                </a:solidFill>
                <a:latin typeface="微软雅黑" pitchFamily="34" charset="-122"/>
                <a:ea typeface="微软雅黑" pitchFamily="34" charset="-122"/>
                <a:cs typeface="Lato"/>
                <a:sym typeface="Lato"/>
              </a:rPr>
              <a:t>是</a:t>
            </a:r>
            <a:r>
              <a:rPr lang="en-US" altLang="zh-CN" dirty="0">
                <a:solidFill>
                  <a:schemeClr val="tx1">
                    <a:lumMod val="50000"/>
                    <a:lumOff val="50000"/>
                  </a:schemeClr>
                </a:solidFill>
                <a:latin typeface="微软雅黑" pitchFamily="34" charset="-122"/>
                <a:ea typeface="微软雅黑" pitchFamily="34" charset="-122"/>
                <a:cs typeface="Lato"/>
                <a:sym typeface="Lato"/>
              </a:rPr>
              <a:t>fail-fast</a:t>
            </a:r>
            <a:r>
              <a:rPr lang="zh-CN" altLang="en-US" dirty="0">
                <a:solidFill>
                  <a:schemeClr val="tx1">
                    <a:lumMod val="50000"/>
                    <a:lumOff val="50000"/>
                  </a:schemeClr>
                </a:solidFill>
                <a:latin typeface="微软雅黑" pitchFamily="34" charset="-122"/>
                <a:ea typeface="微软雅黑" pitchFamily="34" charset="-122"/>
                <a:cs typeface="Lato"/>
                <a:sym typeface="Lato"/>
              </a:rPr>
              <a:t>迭代器</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，多线程情况下修改了</a:t>
            </a:r>
            <a:r>
              <a:rPr lang="en-US" altLang="zh-CN" dirty="0" err="1">
                <a:solidFill>
                  <a:schemeClr val="tx1">
                    <a:lumMod val="50000"/>
                    <a:lumOff val="50000"/>
                  </a:schemeClr>
                </a:solidFill>
                <a:latin typeface="微软雅黑" pitchFamily="34" charset="-122"/>
                <a:ea typeface="微软雅黑" pitchFamily="34" charset="-122"/>
                <a:cs typeface="Lato"/>
                <a:sym typeface="Lato"/>
              </a:rPr>
              <a:t>HashMap</a:t>
            </a:r>
            <a:r>
              <a:rPr lang="zh-CN" altLang="en-US" dirty="0">
                <a:solidFill>
                  <a:schemeClr val="tx1">
                    <a:lumMod val="50000"/>
                    <a:lumOff val="50000"/>
                  </a:schemeClr>
                </a:solidFill>
                <a:latin typeface="微软雅黑" pitchFamily="34" charset="-122"/>
                <a:ea typeface="微软雅黑" pitchFamily="34" charset="-122"/>
                <a:cs typeface="Lato"/>
                <a:sym typeface="Lato"/>
              </a:rPr>
              <a:t>的结构，会抛出</a:t>
            </a:r>
            <a:r>
              <a:rPr lang="en-US" altLang="zh-CN" dirty="0" err="1">
                <a:solidFill>
                  <a:schemeClr val="tx1">
                    <a:lumMod val="50000"/>
                    <a:lumOff val="50000"/>
                  </a:schemeClr>
                </a:solidFill>
                <a:latin typeface="微软雅黑" pitchFamily="34" charset="-122"/>
                <a:ea typeface="微软雅黑" pitchFamily="34" charset="-122"/>
                <a:cs typeface="Lato"/>
                <a:sym typeface="Lato"/>
              </a:rPr>
              <a:t>ConcurrentModificationException</a:t>
            </a:r>
            <a:r>
              <a:rPr lang="zh-CN" altLang="en-US" dirty="0">
                <a:solidFill>
                  <a:schemeClr val="tx1">
                    <a:lumMod val="50000"/>
                    <a:lumOff val="50000"/>
                  </a:schemeClr>
                </a:solidFill>
                <a:latin typeface="微软雅黑" pitchFamily="34" charset="-122"/>
                <a:ea typeface="微软雅黑" pitchFamily="34" charset="-122"/>
                <a:cs typeface="Lato"/>
                <a:sym typeface="Lato"/>
              </a:rPr>
              <a:t>，但是这不是一定发生的，在于</a:t>
            </a:r>
            <a:r>
              <a:rPr lang="en-US" altLang="zh-CN" dirty="0" err="1">
                <a:solidFill>
                  <a:schemeClr val="tx1">
                    <a:lumMod val="50000"/>
                    <a:lumOff val="50000"/>
                  </a:schemeClr>
                </a:solidFill>
                <a:latin typeface="微软雅黑" pitchFamily="34" charset="-122"/>
                <a:ea typeface="微软雅黑" pitchFamily="34" charset="-122"/>
                <a:cs typeface="Lato"/>
                <a:sym typeface="Lato"/>
              </a:rPr>
              <a:t>jvm</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a:t>
            </a:r>
          </a:p>
          <a:p>
            <a:pPr marL="342900" indent="-342900" defTabSz="323728">
              <a:spcBef>
                <a:spcPts val="851"/>
              </a:spcBef>
              <a:buAutoNum type="arabicPeriod"/>
              <a:defRPr sz="1800"/>
            </a:pP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pPr marL="342900" indent="-342900" defTabSz="323728">
              <a:spcBef>
                <a:spcPts val="851"/>
              </a:spcBef>
              <a:buAutoNum type="arabicPeriod"/>
              <a:defRPr sz="1800"/>
            </a:pPr>
            <a:r>
              <a:rPr lang="en-US" altLang="zh-CN" dirty="0" err="1" smtClean="0">
                <a:solidFill>
                  <a:schemeClr val="tx1">
                    <a:lumMod val="50000"/>
                    <a:lumOff val="50000"/>
                  </a:schemeClr>
                </a:solidFill>
                <a:latin typeface="微软雅黑" pitchFamily="34" charset="-122"/>
                <a:ea typeface="微软雅黑" pitchFamily="34" charset="-122"/>
                <a:cs typeface="Lato"/>
                <a:sym typeface="Lato"/>
              </a:rPr>
              <a:t>Collections.synchronizeMap</a:t>
            </a:r>
            <a:r>
              <a:rPr lang="en-US" altLang="zh-CN" dirty="0" smtClean="0">
                <a:solidFill>
                  <a:schemeClr val="tx1">
                    <a:lumMod val="50000"/>
                    <a:lumOff val="50000"/>
                  </a:schemeClr>
                </a:solidFill>
                <a:latin typeface="微软雅黑" pitchFamily="34" charset="-122"/>
                <a:ea typeface="微软雅黑" pitchFamily="34" charset="-122"/>
                <a:cs typeface="Lato"/>
                <a:sym typeface="Lato"/>
              </a:rPr>
              <a:t>(</a:t>
            </a:r>
            <a:r>
              <a:rPr lang="en-US" altLang="zh-CN" dirty="0" err="1" smtClean="0">
                <a:solidFill>
                  <a:schemeClr val="tx1">
                    <a:lumMod val="50000"/>
                    <a:lumOff val="50000"/>
                  </a:schemeClr>
                </a:solidFill>
                <a:latin typeface="微软雅黑" pitchFamily="34" charset="-122"/>
                <a:ea typeface="微软雅黑" pitchFamily="34" charset="-122"/>
                <a:cs typeface="Lato"/>
                <a:sym typeface="Lato"/>
              </a:rPr>
              <a:t>hashMap</a:t>
            </a:r>
            <a:r>
              <a:rPr lang="en-US" altLang="zh-CN" dirty="0">
                <a:solidFill>
                  <a:schemeClr val="tx1">
                    <a:lumMod val="50000"/>
                    <a:lumOff val="50000"/>
                  </a:schemeClr>
                </a:solidFill>
                <a:latin typeface="微软雅黑" pitchFamily="34" charset="-122"/>
                <a:ea typeface="微软雅黑" pitchFamily="34" charset="-122"/>
                <a:cs typeface="Lato"/>
                <a:sym typeface="Lato"/>
              </a:rPr>
              <a:t>)</a:t>
            </a:r>
          </a:p>
          <a:p>
            <a:pPr defTabSz="323728">
              <a:spcBef>
                <a:spcPts val="851"/>
              </a:spcBef>
              <a:defRPr sz="1800"/>
            </a:pPr>
            <a:endParaRPr lang="en-US" altLang="zh-CN" dirty="0">
              <a:solidFill>
                <a:schemeClr val="tx1">
                  <a:lumMod val="50000"/>
                  <a:lumOff val="50000"/>
                </a:schemeClr>
              </a:solidFill>
              <a:latin typeface="微软雅黑" pitchFamily="34" charset="-122"/>
              <a:ea typeface="微软雅黑" pitchFamily="34" charset="-122"/>
              <a:cs typeface="Lato"/>
              <a:sym typeface="Lato"/>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23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EFEBEC"/>
        </a:solidFill>
        <a:effectLst/>
      </p:bgPr>
    </p:bg>
    <p:spTree>
      <p:nvGrpSpPr>
        <p:cNvPr id="1" name=""/>
        <p:cNvGrpSpPr/>
        <p:nvPr/>
      </p:nvGrpSpPr>
      <p:grpSpPr>
        <a:xfrm>
          <a:off x="0" y="0"/>
          <a:ext cx="0" cy="0"/>
          <a:chOff x="0" y="0"/>
          <a:chExt cx="0" cy="0"/>
        </a:xfrm>
      </p:grpSpPr>
      <p:grpSp>
        <p:nvGrpSpPr>
          <p:cNvPr id="2" name="组合 2">
            <a:extLst>
              <a:ext uri="{FF2B5EF4-FFF2-40B4-BE49-F238E27FC236}">
                <a16:creationId xmlns="" xmlns:a16="http://schemas.microsoft.com/office/drawing/2014/main" id="{3571D15D-488C-4719-BB91-A663B6B24AB1}"/>
              </a:ext>
            </a:extLst>
          </p:cNvPr>
          <p:cNvGrpSpPr/>
          <p:nvPr/>
        </p:nvGrpSpPr>
        <p:grpSpPr>
          <a:xfrm>
            <a:off x="4053715" y="1383872"/>
            <a:ext cx="3975204" cy="3877776"/>
            <a:chOff x="8106167" y="3417472"/>
            <a:chExt cx="7952861" cy="7755553"/>
          </a:xfrm>
        </p:grpSpPr>
        <p:sp>
          <p:nvSpPr>
            <p:cNvPr id="3" name="Shape 405">
              <a:extLst>
                <a:ext uri="{FF2B5EF4-FFF2-40B4-BE49-F238E27FC236}">
                  <a16:creationId xmlns="" xmlns:a16="http://schemas.microsoft.com/office/drawing/2014/main"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 xmlns:a16="http://schemas.microsoft.com/office/drawing/2014/main"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 xmlns:a16="http://schemas.microsoft.com/office/drawing/2014/main"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 xmlns:a16="http://schemas.microsoft.com/office/drawing/2014/main"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 xmlns:a16="http://schemas.microsoft.com/office/drawing/2014/main"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 xmlns:a16="http://schemas.microsoft.com/office/drawing/2014/main"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 xmlns:a16="http://schemas.microsoft.com/office/drawing/2014/main"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 xmlns:a16="http://schemas.microsoft.com/office/drawing/2014/main"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 xmlns:a16="http://schemas.microsoft.com/office/drawing/2014/main"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 xmlns:a16="http://schemas.microsoft.com/office/drawing/2014/main"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 xmlns:a16="http://schemas.microsoft.com/office/drawing/2014/main"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 xmlns:a16="http://schemas.microsoft.com/office/drawing/2014/main"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 xmlns:a16="http://schemas.microsoft.com/office/drawing/2014/main"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 xmlns:a16="http://schemas.microsoft.com/office/drawing/2014/main"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 xmlns:a16="http://schemas.microsoft.com/office/drawing/2014/main"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 xmlns:a16="http://schemas.microsoft.com/office/drawing/2014/main"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 xmlns:a16="http://schemas.microsoft.com/office/drawing/2014/main" id="{78FBC7A8-A852-4D43-8FE0-41AAA2FC097E}"/>
                </a:ext>
              </a:extLst>
            </p:cNvPr>
            <p:cNvSpPr/>
            <p:nvPr/>
          </p:nvSpPr>
          <p:spPr>
            <a:xfrm>
              <a:off x="10197390" y="6358628"/>
              <a:ext cx="4010207" cy="265898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algn="ctr" defTabSz="323728">
                <a:spcBef>
                  <a:spcPts val="851"/>
                </a:spcBef>
                <a:defRPr sz="1800"/>
              </a:pPr>
              <a:r>
                <a:rPr lang="en-US" altLang="zh-CN" sz="1200" dirty="0" err="1" smtClean="0">
                  <a:solidFill>
                    <a:schemeClr val="tx1">
                      <a:lumMod val="50000"/>
                      <a:lumOff val="50000"/>
                    </a:schemeClr>
                  </a:solidFill>
                  <a:latin typeface="微软雅黑" pitchFamily="34" charset="-122"/>
                  <a:ea typeface="微软雅黑" pitchFamily="34" charset="-122"/>
                </a:rPr>
                <a:t>HashMap</a:t>
              </a:r>
              <a:endParaRPr lang="en-US" altLang="zh-CN" sz="1200" dirty="0" smtClean="0">
                <a:solidFill>
                  <a:schemeClr val="tx1">
                    <a:lumMod val="50000"/>
                    <a:lumOff val="50000"/>
                  </a:schemeClr>
                </a:solidFill>
                <a:latin typeface="微软雅黑" pitchFamily="34" charset="-122"/>
                <a:ea typeface="微软雅黑" pitchFamily="34" charset="-122"/>
              </a:endParaRPr>
            </a:p>
            <a:p>
              <a:pPr algn="ctr" defTabSz="323728">
                <a:spcBef>
                  <a:spcPts val="851"/>
                </a:spcBef>
                <a:defRPr sz="1800"/>
              </a:pPr>
              <a:r>
                <a:rPr lang="en-US" altLang="zh-CN" sz="1200" dirty="0" smtClean="0">
                  <a:solidFill>
                    <a:schemeClr val="tx1">
                      <a:lumMod val="50000"/>
                      <a:lumOff val="50000"/>
                    </a:schemeClr>
                  </a:solidFill>
                  <a:latin typeface="微软雅黑" pitchFamily="34" charset="-122"/>
                  <a:ea typeface="微软雅黑" pitchFamily="34" charset="-122"/>
                </a:rPr>
                <a:t>&amp;</a:t>
              </a:r>
            </a:p>
            <a:p>
              <a:pPr algn="ctr" defTabSz="323728">
                <a:spcBef>
                  <a:spcPts val="851"/>
                </a:spcBef>
                <a:defRPr sz="1800"/>
              </a:pPr>
              <a:r>
                <a:rPr lang="en-US" altLang="zh-CN" sz="1200" dirty="0" err="1" smtClean="0">
                  <a:solidFill>
                    <a:schemeClr val="tx1">
                      <a:lumMod val="50000"/>
                      <a:lumOff val="50000"/>
                    </a:schemeClr>
                  </a:solidFill>
                  <a:latin typeface="微软雅黑" pitchFamily="34" charset="-122"/>
                  <a:ea typeface="微软雅黑" pitchFamily="34" charset="-122"/>
                </a:rPr>
                <a:t>ConcurrentHashMap</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21" name="Shape 424">
              <a:extLst>
                <a:ext uri="{FF2B5EF4-FFF2-40B4-BE49-F238E27FC236}">
                  <a16:creationId xmlns="" xmlns:a16="http://schemas.microsoft.com/office/drawing/2014/main" id="{5280AB9E-085B-4E0B-A565-4D9C5F17A454}"/>
                </a:ext>
              </a:extLst>
            </p:cNvPr>
            <p:cNvSpPr/>
            <p:nvPr/>
          </p:nvSpPr>
          <p:spPr>
            <a:xfrm>
              <a:off x="10399800" y="7533709"/>
              <a:ext cx="3641331" cy="86978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ctr" defTabSz="323728">
                <a:spcBef>
                  <a:spcPts val="851"/>
                </a:spcBef>
                <a:defRPr sz="1800"/>
              </a:pPr>
              <a:endParaRPr lang="zh-CN" altLang="en-US" sz="1400"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 xmlns:a16="http://schemas.microsoft.com/office/drawing/2014/main" id="{1CC9E77D-28A3-4EDC-964B-4171C81DBA18}"/>
              </a:ext>
            </a:extLst>
          </p:cNvPr>
          <p:cNvGrpSpPr/>
          <p:nvPr/>
        </p:nvGrpSpPr>
        <p:grpSpPr>
          <a:xfrm>
            <a:off x="8205285" y="4942237"/>
            <a:ext cx="3077428" cy="690557"/>
            <a:chOff x="16411869" y="3291177"/>
            <a:chExt cx="6156754" cy="1381116"/>
          </a:xfrm>
        </p:grpSpPr>
        <p:sp>
          <p:nvSpPr>
            <p:cNvPr id="25" name="Shape 425">
              <a:extLst>
                <a:ext uri="{FF2B5EF4-FFF2-40B4-BE49-F238E27FC236}">
                  <a16:creationId xmlns="" xmlns:a16="http://schemas.microsoft.com/office/drawing/2014/main" id="{63C5FA5E-6B6C-4767-B858-E855D5237120}"/>
                </a:ext>
              </a:extLst>
            </p:cNvPr>
            <p:cNvSpPr/>
            <p:nvPr/>
          </p:nvSpPr>
          <p:spPr>
            <a:xfrm>
              <a:off x="17030310" y="3291177"/>
              <a:ext cx="5538313" cy="59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en-US" altLang="zh-CN"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get</a:t>
              </a:r>
              <a:r>
                <a:rPr lang="zh-CN" altLang="en-US"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不加锁</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Shape 426">
              <a:extLst>
                <a:ext uri="{FF2B5EF4-FFF2-40B4-BE49-F238E27FC236}">
                  <a16:creationId xmlns="" xmlns:a16="http://schemas.microsoft.com/office/drawing/2014/main" id="{DAC0B631-E180-4EFD-8DAD-16A549237A02}"/>
                </a:ext>
              </a:extLst>
            </p:cNvPr>
            <p:cNvSpPr/>
            <p:nvPr/>
          </p:nvSpPr>
          <p:spPr>
            <a:xfrm>
              <a:off x="17044948" y="3933628"/>
              <a:ext cx="5509032" cy="7386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核心数据如 </a:t>
              </a:r>
              <a:r>
                <a:rPr lang="en-US" altLang="zh-CN" sz="1200" dirty="0">
                  <a:solidFill>
                    <a:schemeClr val="tx1">
                      <a:lumMod val="50000"/>
                      <a:lumOff val="50000"/>
                    </a:schemeClr>
                  </a:solidFill>
                  <a:latin typeface="微软雅黑" pitchFamily="34" charset="-122"/>
                  <a:ea typeface="微软雅黑" pitchFamily="34" charset="-122"/>
                  <a:cs typeface="Lato"/>
                  <a:sym typeface="Lato"/>
                </a:rPr>
                <a:t>value </a:t>
              </a:r>
              <a:r>
                <a:rPr lang="zh-CN" altLang="en-US" sz="1200" dirty="0">
                  <a:solidFill>
                    <a:schemeClr val="tx1">
                      <a:lumMod val="50000"/>
                      <a:lumOff val="50000"/>
                    </a:schemeClr>
                  </a:solidFill>
                  <a:latin typeface="微软雅黑" pitchFamily="34" charset="-122"/>
                  <a:ea typeface="微软雅黑" pitchFamily="34" charset="-122"/>
                  <a:cs typeface="Lato"/>
                  <a:sym typeface="Lato"/>
                </a:rPr>
                <a:t>，以及链表都是 </a:t>
              </a:r>
              <a:r>
                <a:rPr lang="en-US" altLang="zh-CN" sz="1200" dirty="0">
                  <a:solidFill>
                    <a:schemeClr val="tx1">
                      <a:lumMod val="50000"/>
                      <a:lumOff val="50000"/>
                    </a:schemeClr>
                  </a:solidFill>
                  <a:latin typeface="微软雅黑" pitchFamily="34" charset="-122"/>
                  <a:ea typeface="微软雅黑" pitchFamily="34" charset="-122"/>
                  <a:cs typeface="Lato"/>
                  <a:sym typeface="Lato"/>
                </a:rPr>
                <a:t>volatile </a:t>
              </a:r>
              <a:r>
                <a:rPr lang="zh-CN" altLang="en-US" sz="1200" dirty="0">
                  <a:solidFill>
                    <a:schemeClr val="tx1">
                      <a:lumMod val="50000"/>
                      <a:lumOff val="50000"/>
                    </a:schemeClr>
                  </a:solidFill>
                  <a:latin typeface="微软雅黑" pitchFamily="34" charset="-122"/>
                  <a:ea typeface="微软雅黑" pitchFamily="34" charset="-122"/>
                  <a:cs typeface="Lato"/>
                  <a:sym typeface="Lato"/>
                </a:rPr>
                <a:t>修饰的，保证了获取时的可见性</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a:t>
              </a:r>
            </a:p>
          </p:txBody>
        </p:sp>
        <p:sp>
          <p:nvSpPr>
            <p:cNvPr id="27" name="Shape 427">
              <a:extLst>
                <a:ext uri="{FF2B5EF4-FFF2-40B4-BE49-F238E27FC236}">
                  <a16:creationId xmlns="" xmlns:a16="http://schemas.microsoft.com/office/drawing/2014/main"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 xmlns:a16="http://schemas.microsoft.com/office/drawing/2014/main" id="{CAA85C5C-99A8-49D9-8230-9C25B02EB48C}"/>
              </a:ext>
            </a:extLst>
          </p:cNvPr>
          <p:cNvGrpSpPr/>
          <p:nvPr/>
        </p:nvGrpSpPr>
        <p:grpSpPr>
          <a:xfrm>
            <a:off x="8205285" y="2872322"/>
            <a:ext cx="3077428" cy="1729305"/>
            <a:chOff x="16411869" y="5624341"/>
            <a:chExt cx="6156754" cy="3458610"/>
          </a:xfrm>
        </p:grpSpPr>
        <p:sp>
          <p:nvSpPr>
            <p:cNvPr id="29" name="Shape 428">
              <a:extLst>
                <a:ext uri="{FF2B5EF4-FFF2-40B4-BE49-F238E27FC236}">
                  <a16:creationId xmlns="" xmlns:a16="http://schemas.microsoft.com/office/drawing/2014/main" id="{780A494B-1ABF-4394-A269-0A00DF7ADA13}"/>
                </a:ext>
              </a:extLst>
            </p:cNvPr>
            <p:cNvSpPr/>
            <p:nvPr/>
          </p:nvSpPr>
          <p:spPr>
            <a:xfrm>
              <a:off x="17030310" y="5624341"/>
              <a:ext cx="5538313" cy="590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分段锁技术</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Shape 429">
              <a:extLst>
                <a:ext uri="{FF2B5EF4-FFF2-40B4-BE49-F238E27FC236}">
                  <a16:creationId xmlns="" xmlns:a16="http://schemas.microsoft.com/office/drawing/2014/main" id="{AD4AEDA9-9E0A-4556-BBCD-F0B597B52807}"/>
                </a:ext>
              </a:extLst>
            </p:cNvPr>
            <p:cNvSpPr/>
            <p:nvPr/>
          </p:nvSpPr>
          <p:spPr>
            <a:xfrm>
              <a:off x="17044948" y="6266795"/>
              <a:ext cx="5509032" cy="28161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323728">
                <a:spcBef>
                  <a:spcPts val="851"/>
                </a:spcBef>
                <a:defRPr sz="1800"/>
              </a:pPr>
              <a:r>
                <a:rPr lang="en-US" altLang="zh-CN" sz="1200" dirty="0">
                  <a:solidFill>
                    <a:schemeClr val="tx1">
                      <a:lumMod val="50000"/>
                      <a:lumOff val="50000"/>
                    </a:schemeClr>
                  </a:solidFill>
                  <a:latin typeface="微软雅黑" pitchFamily="34" charset="-122"/>
                  <a:ea typeface="微软雅黑" pitchFamily="34" charset="-122"/>
                  <a:cs typeface="Lato"/>
                  <a:sym typeface="Lato"/>
                </a:rPr>
                <a:t>jdk1.7</a:t>
              </a:r>
              <a:r>
                <a:rPr lang="zh-CN" altLang="en-US" sz="1200" dirty="0">
                  <a:solidFill>
                    <a:schemeClr val="tx1">
                      <a:lumMod val="50000"/>
                      <a:lumOff val="50000"/>
                    </a:schemeClr>
                  </a:solidFill>
                  <a:latin typeface="微软雅黑" pitchFamily="34" charset="-122"/>
                  <a:ea typeface="微软雅黑" pitchFamily="34" charset="-122"/>
                  <a:cs typeface="Lato"/>
                  <a:sym typeface="Lato"/>
                </a:rPr>
                <a:t>采用了分段锁技术，其中 </a:t>
              </a:r>
              <a:r>
                <a:rPr lang="en-US" altLang="zh-CN" sz="1200" dirty="0">
                  <a:solidFill>
                    <a:schemeClr val="tx1">
                      <a:lumMod val="50000"/>
                      <a:lumOff val="50000"/>
                    </a:schemeClr>
                  </a:solidFill>
                  <a:latin typeface="微软雅黑" pitchFamily="34" charset="-122"/>
                  <a:ea typeface="微软雅黑" pitchFamily="34" charset="-122"/>
                  <a:cs typeface="Lato"/>
                  <a:sym typeface="Lato"/>
                </a:rPr>
                <a:t>Segment </a:t>
              </a:r>
              <a:r>
                <a:rPr lang="zh-CN" altLang="en-US" sz="1200" dirty="0">
                  <a:solidFill>
                    <a:schemeClr val="tx1">
                      <a:lumMod val="50000"/>
                      <a:lumOff val="50000"/>
                    </a:schemeClr>
                  </a:solidFill>
                  <a:latin typeface="微软雅黑" pitchFamily="34" charset="-122"/>
                  <a:ea typeface="微软雅黑" pitchFamily="34" charset="-122"/>
                  <a:cs typeface="Lato"/>
                  <a:sym typeface="Lato"/>
                </a:rPr>
                <a:t>继承于 </a:t>
              </a:r>
              <a:r>
                <a:rPr lang="en-US" altLang="zh-CN" sz="1200" dirty="0" err="1">
                  <a:solidFill>
                    <a:schemeClr val="tx1">
                      <a:lumMod val="50000"/>
                      <a:lumOff val="50000"/>
                    </a:schemeClr>
                  </a:solidFill>
                  <a:latin typeface="微软雅黑" pitchFamily="34" charset="-122"/>
                  <a:ea typeface="微软雅黑" pitchFamily="34" charset="-122"/>
                  <a:cs typeface="Lato"/>
                  <a:sym typeface="Lato"/>
                </a:rPr>
                <a:t>ReentrantLock</a:t>
              </a:r>
              <a:r>
                <a:rPr lang="zh-CN" altLang="en-US" sz="1200" dirty="0">
                  <a:solidFill>
                    <a:schemeClr val="tx1">
                      <a:lumMod val="50000"/>
                      <a:lumOff val="50000"/>
                    </a:schemeClr>
                  </a:solidFill>
                  <a:latin typeface="微软雅黑" pitchFamily="34" charset="-122"/>
                  <a:ea typeface="微软雅黑" pitchFamily="34" charset="-122"/>
                  <a:cs typeface="Lato"/>
                  <a:sym typeface="Lato"/>
                </a:rPr>
                <a:t>。先尝试自旋锁，重试次数超过</a:t>
              </a:r>
              <a:r>
                <a:rPr lang="en-US" altLang="zh-CN" sz="1200" dirty="0">
                  <a:solidFill>
                    <a:schemeClr val="tx1">
                      <a:lumMod val="50000"/>
                      <a:lumOff val="50000"/>
                    </a:schemeClr>
                  </a:solidFill>
                  <a:latin typeface="微软雅黑" pitchFamily="34" charset="-122"/>
                  <a:ea typeface="微软雅黑" pitchFamily="34" charset="-122"/>
                  <a:cs typeface="Lato"/>
                  <a:sym typeface="Lato"/>
                </a:rPr>
                <a:t>MAX_SCAN_RETRIES</a:t>
              </a:r>
              <a:r>
                <a:rPr lang="zh-CN" altLang="en-US" sz="1200" dirty="0">
                  <a:solidFill>
                    <a:schemeClr val="tx1">
                      <a:lumMod val="50000"/>
                      <a:lumOff val="50000"/>
                    </a:schemeClr>
                  </a:solidFill>
                  <a:latin typeface="微软雅黑" pitchFamily="34" charset="-122"/>
                  <a:ea typeface="微软雅黑" pitchFamily="34" charset="-122"/>
                  <a:cs typeface="Lato"/>
                  <a:sym typeface="Lato"/>
                </a:rPr>
                <a:t>值，改为阻塞</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锁</a:t>
              </a:r>
            </a:p>
            <a:p>
              <a:pPr defTabSz="323728">
                <a:spcBef>
                  <a:spcPts val="851"/>
                </a:spcBef>
                <a:defRPr sz="1800"/>
              </a:pPr>
              <a:r>
                <a:rPr lang="en-US" sz="1200" dirty="0">
                  <a:solidFill>
                    <a:schemeClr val="tx1">
                      <a:lumMod val="50000"/>
                      <a:lumOff val="50000"/>
                    </a:schemeClr>
                  </a:solidFill>
                  <a:latin typeface="微软雅黑" pitchFamily="34" charset="-122"/>
                  <a:ea typeface="微软雅黑" pitchFamily="34" charset="-122"/>
                  <a:cs typeface="Lato"/>
                  <a:sym typeface="Lato"/>
                </a:rPr>
                <a:t>jdk1.8取消了segment分段锁技术，取消ReentrantLock，采用cas+synchronized来保证并发安全性</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1" name="Shape 430">
              <a:extLst>
                <a:ext uri="{FF2B5EF4-FFF2-40B4-BE49-F238E27FC236}">
                  <a16:creationId xmlns="" xmlns:a16="http://schemas.microsoft.com/office/drawing/2014/main"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 xmlns:a16="http://schemas.microsoft.com/office/drawing/2014/main" id="{6DA6BD04-9A14-4CE7-8D3A-B5B3B299D2CA}"/>
              </a:ext>
            </a:extLst>
          </p:cNvPr>
          <p:cNvGrpSpPr/>
          <p:nvPr/>
        </p:nvGrpSpPr>
        <p:grpSpPr>
          <a:xfrm>
            <a:off x="772552" y="1280383"/>
            <a:ext cx="3052555" cy="1290721"/>
            <a:chOff x="1541816" y="3210495"/>
            <a:chExt cx="6106996" cy="2581447"/>
          </a:xfrm>
        </p:grpSpPr>
        <p:sp>
          <p:nvSpPr>
            <p:cNvPr id="41" name="Shape 437">
              <a:extLst>
                <a:ext uri="{FF2B5EF4-FFF2-40B4-BE49-F238E27FC236}">
                  <a16:creationId xmlns="" xmlns:a16="http://schemas.microsoft.com/office/drawing/2014/main"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 xmlns:a16="http://schemas.microsoft.com/office/drawing/2014/main" id="{DC973F91-09F2-4115-B0EB-A5346165043B}"/>
                </a:ext>
              </a:extLst>
            </p:cNvPr>
            <p:cNvSpPr/>
            <p:nvPr/>
          </p:nvSpPr>
          <p:spPr>
            <a:xfrm>
              <a:off x="1541816" y="3210495"/>
              <a:ext cx="5538314" cy="59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组成</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Shape 442">
              <a:extLst>
                <a:ext uri="{FF2B5EF4-FFF2-40B4-BE49-F238E27FC236}">
                  <a16:creationId xmlns="" xmlns:a16="http://schemas.microsoft.com/office/drawing/2014/main" id="{3A1BB7B6-5B36-4F08-B6B1-1CA8C7A8C63B}"/>
                </a:ext>
              </a:extLst>
            </p:cNvPr>
            <p:cNvSpPr/>
            <p:nvPr/>
          </p:nvSpPr>
          <p:spPr>
            <a:xfrm>
              <a:off x="1583351" y="3852946"/>
              <a:ext cx="5509033" cy="19389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defTabSz="323728">
                <a:spcBef>
                  <a:spcPts val="851"/>
                </a:spcBef>
                <a:defRPr sz="1800"/>
              </a:pPr>
              <a:r>
                <a:rPr lang="en-US" sz="1200" dirty="0" err="1" smtClean="0">
                  <a:solidFill>
                    <a:schemeClr val="tx1">
                      <a:lumMod val="50000"/>
                      <a:lumOff val="50000"/>
                    </a:schemeClr>
                  </a:solidFill>
                  <a:latin typeface="微软雅黑" pitchFamily="34" charset="-122"/>
                  <a:ea typeface="微软雅黑" pitchFamily="34" charset="-122"/>
                  <a:cs typeface="Lato"/>
                  <a:sym typeface="Lato"/>
                </a:rPr>
                <a:t>HashMa</a:t>
              </a:r>
              <a:r>
                <a:rPr lang="en-US" altLang="zh-CN" sz="1200" dirty="0" err="1" smtClean="0">
                  <a:solidFill>
                    <a:schemeClr val="tx1">
                      <a:lumMod val="50000"/>
                      <a:lumOff val="50000"/>
                    </a:schemeClr>
                  </a:solidFill>
                  <a:latin typeface="微软雅黑" pitchFamily="34" charset="-122"/>
                  <a:ea typeface="微软雅黑" pitchFamily="34" charset="-122"/>
                  <a:cs typeface="Lato"/>
                  <a:sym typeface="Lato"/>
                </a:rPr>
                <a:t>p</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由数组和链表组成</a:t>
              </a:r>
            </a:p>
            <a:p>
              <a:pPr algn="r" defTabSz="323728">
                <a:spcBef>
                  <a:spcPts val="851"/>
                </a:spcBef>
                <a:defRPr sz="1800"/>
              </a:pP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Jdk1.8</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中当</a:t>
              </a:r>
              <a:r>
                <a:rPr lang="zh-CN" altLang="en-US" sz="1200" dirty="0">
                  <a:solidFill>
                    <a:schemeClr val="tx1">
                      <a:lumMod val="50000"/>
                      <a:lumOff val="50000"/>
                    </a:schemeClr>
                  </a:solidFill>
                  <a:latin typeface="微软雅黑" pitchFamily="34" charset="-122"/>
                  <a:ea typeface="微软雅黑" pitchFamily="34" charset="-122"/>
                  <a:cs typeface="Lato"/>
                  <a:sym typeface="Lato"/>
                </a:rPr>
                <a:t>桶的链表长度超过阈值，则转换成红黑树，查询复杂度为</a:t>
              </a:r>
              <a:r>
                <a:rPr lang="en-US" altLang="zh-CN" sz="1200" dirty="0">
                  <a:solidFill>
                    <a:schemeClr val="tx1">
                      <a:lumMod val="50000"/>
                      <a:lumOff val="50000"/>
                    </a:schemeClr>
                  </a:solidFill>
                  <a:latin typeface="微软雅黑" pitchFamily="34" charset="-122"/>
                  <a:ea typeface="微软雅黑" pitchFamily="34" charset="-122"/>
                  <a:cs typeface="Lato"/>
                  <a:sym typeface="Lato"/>
                </a:rPr>
                <a:t>log(n)</a:t>
              </a:r>
              <a:endParaRPr lang="zh-CN" altLang="en-US" sz="1200" dirty="0">
                <a:solidFill>
                  <a:schemeClr val="tx1">
                    <a:lumMod val="50000"/>
                    <a:lumOff val="50000"/>
                  </a:schemeClr>
                </a:solidFill>
                <a:latin typeface="微软雅黑" pitchFamily="34" charset="-122"/>
                <a:ea typeface="微软雅黑" pitchFamily="34" charset="-122"/>
                <a:cs typeface="Lato"/>
                <a:sym typeface="Lato"/>
              </a:endParaRPr>
            </a:p>
            <a:p>
              <a:pPr algn="r" defTabSz="323728">
                <a:spcBef>
                  <a:spcPts val="851"/>
                </a:spcBef>
                <a:defRPr sz="1800"/>
              </a:pP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4" name="组合 4">
            <a:extLst>
              <a:ext uri="{FF2B5EF4-FFF2-40B4-BE49-F238E27FC236}">
                <a16:creationId xmlns="" xmlns:a16="http://schemas.microsoft.com/office/drawing/2014/main" id="{49608693-1722-4197-82F6-4526FC8BBE7B}"/>
              </a:ext>
            </a:extLst>
          </p:cNvPr>
          <p:cNvGrpSpPr/>
          <p:nvPr/>
        </p:nvGrpSpPr>
        <p:grpSpPr>
          <a:xfrm>
            <a:off x="772552" y="2639473"/>
            <a:ext cx="3052555" cy="1175307"/>
            <a:chOff x="1541816" y="5543659"/>
            <a:chExt cx="6106996" cy="2350614"/>
          </a:xfrm>
        </p:grpSpPr>
        <p:sp>
          <p:nvSpPr>
            <p:cNvPr id="45" name="Shape 438">
              <a:extLst>
                <a:ext uri="{FF2B5EF4-FFF2-40B4-BE49-F238E27FC236}">
                  <a16:creationId xmlns="" xmlns:a16="http://schemas.microsoft.com/office/drawing/2014/main"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 xmlns:a16="http://schemas.microsoft.com/office/drawing/2014/main" id="{F89B833B-D85B-4014-B4A0-0D2680F3C7C7}"/>
                </a:ext>
              </a:extLst>
            </p:cNvPr>
            <p:cNvSpPr/>
            <p:nvPr/>
          </p:nvSpPr>
          <p:spPr>
            <a:xfrm>
              <a:off x="1541816" y="5543659"/>
              <a:ext cx="5538314" cy="590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扩容</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444">
              <a:extLst>
                <a:ext uri="{FF2B5EF4-FFF2-40B4-BE49-F238E27FC236}">
                  <a16:creationId xmlns="" xmlns:a16="http://schemas.microsoft.com/office/drawing/2014/main" id="{D3DBEDF2-2666-4D44-9C34-AF10682D2285}"/>
                </a:ext>
              </a:extLst>
            </p:cNvPr>
            <p:cNvSpPr/>
            <p:nvPr/>
          </p:nvSpPr>
          <p:spPr>
            <a:xfrm>
              <a:off x="1583349" y="6186113"/>
              <a:ext cx="5551536" cy="1708160"/>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algn="r" defTabSz="323728">
                <a:spcBef>
                  <a:spcPts val="851"/>
                </a:spcBef>
                <a:defRPr sz="1800"/>
              </a:pP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当</a:t>
              </a: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map</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的大小超过设定的阈值（阈值</a:t>
              </a: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容量</a:t>
              </a: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x</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负载因子）时，即进行扩容。</a:t>
              </a:r>
            </a:p>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提前预估</a:t>
              </a:r>
              <a:r>
                <a:rPr lang="en-US" altLang="zh-CN" sz="1200" dirty="0" err="1">
                  <a:solidFill>
                    <a:schemeClr val="tx1">
                      <a:lumMod val="50000"/>
                      <a:lumOff val="50000"/>
                    </a:schemeClr>
                  </a:solidFill>
                  <a:latin typeface="微软雅黑" pitchFamily="34" charset="-122"/>
                  <a:ea typeface="微软雅黑" pitchFamily="34" charset="-122"/>
                  <a:cs typeface="Lato"/>
                  <a:sym typeface="Lato"/>
                </a:rPr>
                <a:t>HashMap</a:t>
              </a:r>
              <a:r>
                <a:rPr lang="zh-CN" altLang="en-US" sz="1200" dirty="0">
                  <a:solidFill>
                    <a:schemeClr val="tx1">
                      <a:lumMod val="50000"/>
                      <a:lumOff val="50000"/>
                    </a:schemeClr>
                  </a:solidFill>
                  <a:latin typeface="微软雅黑" pitchFamily="34" charset="-122"/>
                  <a:ea typeface="微软雅黑" pitchFamily="34" charset="-122"/>
                  <a:cs typeface="Lato"/>
                  <a:sym typeface="Lato"/>
                </a:rPr>
                <a:t>的大小，尽量的减少扩容带来的性能损耗</a:t>
              </a:r>
              <a:endParaRPr lang="zh-CN" altLang="en-US" sz="1200" dirty="0" smtClean="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52" name="组合 6">
            <a:extLst>
              <a:ext uri="{FF2B5EF4-FFF2-40B4-BE49-F238E27FC236}">
                <a16:creationId xmlns="" xmlns:a16="http://schemas.microsoft.com/office/drawing/2014/main" id="{7E93ED45-21C7-4922-8814-A5D312899589}"/>
              </a:ext>
            </a:extLst>
          </p:cNvPr>
          <p:cNvGrpSpPr/>
          <p:nvPr/>
        </p:nvGrpSpPr>
        <p:grpSpPr>
          <a:xfrm>
            <a:off x="712394" y="4248640"/>
            <a:ext cx="3052555" cy="1660053"/>
            <a:chOff x="1541816" y="10037359"/>
            <a:chExt cx="6106996" cy="3320106"/>
          </a:xfrm>
        </p:grpSpPr>
        <p:sp>
          <p:nvSpPr>
            <p:cNvPr id="53" name="Shape 440">
              <a:extLst>
                <a:ext uri="{FF2B5EF4-FFF2-40B4-BE49-F238E27FC236}">
                  <a16:creationId xmlns="" xmlns:a16="http://schemas.microsoft.com/office/drawing/2014/main"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 xmlns:a16="http://schemas.microsoft.com/office/drawing/2014/main" id="{8EB57052-BD6B-470F-A615-3EDB648FCB53}"/>
                </a:ext>
              </a:extLst>
            </p:cNvPr>
            <p:cNvSpPr/>
            <p:nvPr/>
          </p:nvSpPr>
          <p:spPr>
            <a:xfrm>
              <a:off x="1541816" y="10037359"/>
              <a:ext cx="5538314" cy="590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en-US" altLang="zh-CN"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h&amp;(length-1)</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Shape 448">
              <a:extLst>
                <a:ext uri="{FF2B5EF4-FFF2-40B4-BE49-F238E27FC236}">
                  <a16:creationId xmlns="" xmlns:a16="http://schemas.microsoft.com/office/drawing/2014/main" id="{014CEDEE-4BE3-4B73-9880-4277C89D0474}"/>
                </a:ext>
              </a:extLst>
            </p:cNvPr>
            <p:cNvSpPr/>
            <p:nvPr/>
          </p:nvSpPr>
          <p:spPr>
            <a:xfrm>
              <a:off x="1583351" y="10679809"/>
              <a:ext cx="5509033" cy="26776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defTabSz="323728">
                <a:spcBef>
                  <a:spcPts val="851"/>
                </a:spcBef>
                <a:defRPr sz="1800"/>
              </a:pP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为什么</a:t>
              </a: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map</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的初始大小和扩容都是</a:t>
              </a: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2</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的整数次幂？</a:t>
              </a:r>
              <a:endParaRPr lang="zh-CN" altLang="en-US" sz="1200" dirty="0">
                <a:solidFill>
                  <a:schemeClr val="tx1">
                    <a:lumMod val="50000"/>
                    <a:lumOff val="50000"/>
                  </a:schemeClr>
                </a:solidFill>
                <a:latin typeface="微软雅黑" pitchFamily="34" charset="-122"/>
                <a:ea typeface="微软雅黑" pitchFamily="34" charset="-122"/>
                <a:cs typeface="Lato"/>
                <a:sym typeface="Lato"/>
              </a:endParaRPr>
            </a:p>
            <a:p>
              <a:pPr algn="r" defTabSz="323728">
                <a:spcBef>
                  <a:spcPts val="851"/>
                </a:spcBef>
                <a:defRPr sz="1800"/>
              </a:pPr>
              <a:r>
                <a:rPr lang="en-US" altLang="zh-CN" sz="1200" dirty="0">
                  <a:solidFill>
                    <a:schemeClr val="tx1">
                      <a:lumMod val="50000"/>
                      <a:lumOff val="50000"/>
                    </a:schemeClr>
                  </a:solidFill>
                  <a:latin typeface="微软雅黑" pitchFamily="34" charset="-122"/>
                  <a:ea typeface="微软雅黑" pitchFamily="34" charset="-122"/>
                  <a:cs typeface="Lato"/>
                  <a:sym typeface="Lato"/>
                </a:rPr>
                <a:t>length</a:t>
              </a:r>
              <a:r>
                <a:rPr lang="zh-CN" altLang="en-US" sz="1200" dirty="0">
                  <a:solidFill>
                    <a:schemeClr val="tx1">
                      <a:lumMod val="50000"/>
                      <a:lumOff val="50000"/>
                    </a:schemeClr>
                  </a:solidFill>
                  <a:latin typeface="微软雅黑" pitchFamily="34" charset="-122"/>
                  <a:ea typeface="微软雅黑" pitchFamily="34" charset="-122"/>
                  <a:cs typeface="Lato"/>
                  <a:sym typeface="Lato"/>
                </a:rPr>
                <a:t>（</a:t>
              </a:r>
              <a:r>
                <a:rPr lang="en-US" altLang="zh-CN" sz="1200" dirty="0">
                  <a:solidFill>
                    <a:schemeClr val="tx1">
                      <a:lumMod val="50000"/>
                      <a:lumOff val="50000"/>
                    </a:schemeClr>
                  </a:solidFill>
                  <a:latin typeface="微软雅黑" pitchFamily="34" charset="-122"/>
                  <a:ea typeface="微软雅黑" pitchFamily="34" charset="-122"/>
                  <a:cs typeface="Lato"/>
                  <a:sym typeface="Lato"/>
                </a:rPr>
                <a:t>2</a:t>
              </a:r>
              <a:r>
                <a:rPr lang="zh-CN" altLang="en-US" sz="1200" dirty="0">
                  <a:solidFill>
                    <a:schemeClr val="tx1">
                      <a:lumMod val="50000"/>
                      <a:lumOff val="50000"/>
                    </a:schemeClr>
                  </a:solidFill>
                  <a:latin typeface="微软雅黑" pitchFamily="34" charset="-122"/>
                  <a:ea typeface="微软雅黑" pitchFamily="34" charset="-122"/>
                  <a:cs typeface="Lato"/>
                  <a:sym typeface="Lato"/>
                </a:rPr>
                <a:t>的整数次幂）的特殊性导致了</a:t>
              </a:r>
              <a:r>
                <a:rPr lang="en-US" altLang="zh-CN" sz="1200" dirty="0">
                  <a:solidFill>
                    <a:schemeClr val="tx1">
                      <a:lumMod val="50000"/>
                      <a:lumOff val="50000"/>
                    </a:schemeClr>
                  </a:solidFill>
                  <a:latin typeface="微软雅黑" pitchFamily="34" charset="-122"/>
                  <a:ea typeface="微软雅黑" pitchFamily="34" charset="-122"/>
                  <a:cs typeface="Lato"/>
                  <a:sym typeface="Lato"/>
                </a:rPr>
                <a:t>length-1</a:t>
              </a:r>
              <a:r>
                <a:rPr lang="zh-CN" altLang="en-US" sz="1200" dirty="0">
                  <a:solidFill>
                    <a:schemeClr val="tx1">
                      <a:lumMod val="50000"/>
                      <a:lumOff val="50000"/>
                    </a:schemeClr>
                  </a:solidFill>
                  <a:latin typeface="微软雅黑" pitchFamily="34" charset="-122"/>
                  <a:ea typeface="微软雅黑" pitchFamily="34" charset="-122"/>
                  <a:cs typeface="Lato"/>
                  <a:sym typeface="Lato"/>
                </a:rPr>
                <a:t>的特殊性（二进制全为</a:t>
              </a:r>
              <a:r>
                <a:rPr lang="en-US" altLang="zh-CN" sz="1200" dirty="0">
                  <a:solidFill>
                    <a:schemeClr val="tx1">
                      <a:lumMod val="50000"/>
                      <a:lumOff val="50000"/>
                    </a:schemeClr>
                  </a:solidFill>
                  <a:latin typeface="微软雅黑" pitchFamily="34" charset="-122"/>
                  <a:ea typeface="微软雅黑" pitchFamily="34" charset="-122"/>
                  <a:cs typeface="Lato"/>
                  <a:sym typeface="Lato"/>
                </a:rPr>
                <a:t>1</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a:t>
              </a:r>
            </a:p>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位运算快于十进制运算，</a:t>
              </a:r>
              <a:r>
                <a:rPr lang="en-US" altLang="zh-CN" sz="1200" dirty="0" err="1">
                  <a:solidFill>
                    <a:schemeClr val="tx1">
                      <a:lumMod val="50000"/>
                      <a:lumOff val="50000"/>
                    </a:schemeClr>
                  </a:solidFill>
                  <a:latin typeface="微软雅黑" pitchFamily="34" charset="-122"/>
                  <a:ea typeface="微软雅黑" pitchFamily="34" charset="-122"/>
                  <a:cs typeface="Lato"/>
                  <a:sym typeface="Lato"/>
                </a:rPr>
                <a:t>hashmap</a:t>
              </a:r>
              <a:r>
                <a:rPr lang="zh-CN" altLang="en-US" sz="1200" dirty="0">
                  <a:solidFill>
                    <a:schemeClr val="tx1">
                      <a:lumMod val="50000"/>
                      <a:lumOff val="50000"/>
                    </a:schemeClr>
                  </a:solidFill>
                  <a:latin typeface="微软雅黑" pitchFamily="34" charset="-122"/>
                  <a:ea typeface="微软雅黑" pitchFamily="34" charset="-122"/>
                  <a:cs typeface="Lato"/>
                  <a:sym typeface="Lato"/>
                </a:rPr>
                <a:t>扩容也是按位扩容</a:t>
              </a:r>
            </a:p>
          </p:txBody>
        </p:sp>
      </p:grpSp>
      <p:sp>
        <p:nvSpPr>
          <p:cNvPr id="69" name="Shape 441">
            <a:extLst>
              <a:ext uri="{FF2B5EF4-FFF2-40B4-BE49-F238E27FC236}">
                <a16:creationId xmlns="" xmlns:a16="http://schemas.microsoft.com/office/drawing/2014/main" id="{DC973F91-09F2-4115-B0EB-A5346165043B}"/>
              </a:ext>
            </a:extLst>
          </p:cNvPr>
          <p:cNvSpPr/>
          <p:nvPr/>
        </p:nvSpPr>
        <p:spPr>
          <a:xfrm>
            <a:off x="8205285" y="695176"/>
            <a:ext cx="2532229" cy="332399"/>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1217218"/>
            <a:r>
              <a:rPr lang="en-US" altLang="zh-CN" sz="1800" b="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ConcurrentHashMap</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Shape 441">
            <a:extLst>
              <a:ext uri="{FF2B5EF4-FFF2-40B4-BE49-F238E27FC236}">
                <a16:creationId xmlns="" xmlns:a16="http://schemas.microsoft.com/office/drawing/2014/main" id="{DC973F91-09F2-4115-B0EB-A5346165043B}"/>
              </a:ext>
            </a:extLst>
          </p:cNvPr>
          <p:cNvSpPr/>
          <p:nvPr/>
        </p:nvSpPr>
        <p:spPr>
          <a:xfrm>
            <a:off x="2688648" y="707208"/>
            <a:ext cx="1324955" cy="332399"/>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1217218"/>
            <a:r>
              <a:rPr lang="en-US" altLang="zh-CN" sz="1800" b="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HashMap</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 name="组合 10">
            <a:extLst>
              <a:ext uri="{FF2B5EF4-FFF2-40B4-BE49-F238E27FC236}">
                <a16:creationId xmlns="" xmlns:a16="http://schemas.microsoft.com/office/drawing/2014/main" id="{BF2C12E1-C21A-4C1A-AFB8-8D198869E768}"/>
              </a:ext>
            </a:extLst>
          </p:cNvPr>
          <p:cNvGrpSpPr/>
          <p:nvPr/>
        </p:nvGrpSpPr>
        <p:grpSpPr>
          <a:xfrm>
            <a:off x="8205285" y="1282526"/>
            <a:ext cx="3077428" cy="1359973"/>
            <a:chOff x="16411869" y="7907125"/>
            <a:chExt cx="6156754" cy="2719946"/>
          </a:xfrm>
        </p:grpSpPr>
        <p:sp>
          <p:nvSpPr>
            <p:cNvPr id="72" name="Shape 431">
              <a:extLst>
                <a:ext uri="{FF2B5EF4-FFF2-40B4-BE49-F238E27FC236}">
                  <a16:creationId xmlns="" xmlns:a16="http://schemas.microsoft.com/office/drawing/2014/main" id="{F88A6D57-37FA-4D0F-AB65-71692BB84BBC}"/>
                </a:ext>
              </a:extLst>
            </p:cNvPr>
            <p:cNvSpPr/>
            <p:nvPr/>
          </p:nvSpPr>
          <p:spPr>
            <a:xfrm>
              <a:off x="17030310" y="7907125"/>
              <a:ext cx="5538313" cy="590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组成</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Shape 432">
              <a:extLst>
                <a:ext uri="{FF2B5EF4-FFF2-40B4-BE49-F238E27FC236}">
                  <a16:creationId xmlns="" xmlns:a16="http://schemas.microsoft.com/office/drawing/2014/main" id="{06B92D8D-1A9F-4566-9D87-0352EFE0D5F8}"/>
                </a:ext>
              </a:extLst>
            </p:cNvPr>
            <p:cNvSpPr/>
            <p:nvPr/>
          </p:nvSpPr>
          <p:spPr>
            <a:xfrm>
              <a:off x="17044948" y="8549579"/>
              <a:ext cx="5509032" cy="20774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由一个个 </a:t>
              </a:r>
              <a:r>
                <a:rPr lang="en-US" altLang="zh-CN" sz="1200" dirty="0">
                  <a:solidFill>
                    <a:schemeClr val="tx1">
                      <a:lumMod val="50000"/>
                      <a:lumOff val="50000"/>
                    </a:schemeClr>
                  </a:solidFill>
                  <a:latin typeface="微软雅黑" pitchFamily="34" charset="-122"/>
                  <a:ea typeface="微软雅黑" pitchFamily="34" charset="-122"/>
                  <a:cs typeface="Lato"/>
                  <a:sym typeface="Lato"/>
                </a:rPr>
                <a:t>Segment </a:t>
              </a:r>
              <a:r>
                <a:rPr lang="zh-CN" altLang="en-US" sz="1200" dirty="0">
                  <a:solidFill>
                    <a:schemeClr val="tx1">
                      <a:lumMod val="50000"/>
                      <a:lumOff val="50000"/>
                    </a:schemeClr>
                  </a:solidFill>
                  <a:latin typeface="微软雅黑" pitchFamily="34" charset="-122"/>
                  <a:ea typeface="微软雅黑" pitchFamily="34" charset="-122"/>
                  <a:cs typeface="Lato"/>
                  <a:sym typeface="Lato"/>
                </a:rPr>
                <a:t>组成，</a:t>
              </a:r>
              <a:r>
                <a:rPr lang="en-US" altLang="zh-CN" sz="1200" dirty="0">
                  <a:solidFill>
                    <a:schemeClr val="tx1">
                      <a:lumMod val="50000"/>
                      <a:lumOff val="50000"/>
                    </a:schemeClr>
                  </a:solidFill>
                  <a:latin typeface="微软雅黑" pitchFamily="34" charset="-122"/>
                  <a:ea typeface="微软雅黑" pitchFamily="34" charset="-122"/>
                  <a:cs typeface="Lato"/>
                  <a:sym typeface="Lato"/>
                </a:rPr>
                <a:t>Segment </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代表“部分”或“一段”的</a:t>
              </a:r>
              <a:r>
                <a:rPr lang="zh-CN" altLang="en-US" sz="1200" dirty="0">
                  <a:solidFill>
                    <a:schemeClr val="tx1">
                      <a:lumMod val="50000"/>
                      <a:lumOff val="50000"/>
                    </a:schemeClr>
                  </a:solidFill>
                  <a:latin typeface="微软雅黑" pitchFamily="34" charset="-122"/>
                  <a:ea typeface="微软雅黑" pitchFamily="34" charset="-122"/>
                  <a:cs typeface="Lato"/>
                  <a:sym typeface="Lato"/>
                </a:rPr>
                <a:t>意思， 每次需要加锁的操作锁住的是一个 </a:t>
              </a:r>
              <a:r>
                <a:rPr lang="en-US" altLang="zh-CN" sz="1200" dirty="0">
                  <a:solidFill>
                    <a:schemeClr val="tx1">
                      <a:lumMod val="50000"/>
                      <a:lumOff val="50000"/>
                    </a:schemeClr>
                  </a:solidFill>
                  <a:latin typeface="微软雅黑" pitchFamily="34" charset="-122"/>
                  <a:ea typeface="微软雅黑" pitchFamily="34" charset="-122"/>
                  <a:cs typeface="Lato"/>
                  <a:sym typeface="Lato"/>
                </a:rPr>
                <a:t>segment</a:t>
              </a:r>
              <a:endParaRPr lang="zh-CN" altLang="en-US" sz="1200" dirty="0" smtClean="0">
                <a:solidFill>
                  <a:schemeClr val="tx1">
                    <a:lumMod val="50000"/>
                    <a:lumOff val="50000"/>
                  </a:schemeClr>
                </a:solidFill>
                <a:latin typeface="微软雅黑" pitchFamily="34" charset="-122"/>
                <a:ea typeface="微软雅黑" pitchFamily="34" charset="-122"/>
                <a:cs typeface="Lato"/>
                <a:sym typeface="Lato"/>
              </a:endParaRPr>
            </a:p>
            <a:p>
              <a:pPr defTabSz="323728">
                <a:spcBef>
                  <a:spcPts val="851"/>
                </a:spcBef>
                <a:defRPr sz="1800"/>
              </a:pP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jdk1.8</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数组</a:t>
              </a:r>
              <a:r>
                <a:rPr lang="en-US" altLang="zh-CN" sz="1200" dirty="0" smtClean="0">
                  <a:solidFill>
                    <a:schemeClr val="tx1">
                      <a:lumMod val="50000"/>
                      <a:lumOff val="50000"/>
                    </a:schemeClr>
                  </a:solidFill>
                  <a:latin typeface="微软雅黑" pitchFamily="34" charset="-122"/>
                  <a:ea typeface="微软雅黑" pitchFamily="34" charset="-122"/>
                  <a:cs typeface="Lato"/>
                  <a:sym typeface="Lato"/>
                </a:rPr>
                <a:t>+</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链</a:t>
              </a:r>
              <a:r>
                <a:rPr lang="zh-CN" altLang="en-US" sz="1200" dirty="0">
                  <a:solidFill>
                    <a:schemeClr val="tx1">
                      <a:lumMod val="50000"/>
                      <a:lumOff val="50000"/>
                    </a:schemeClr>
                  </a:solidFill>
                  <a:latin typeface="微软雅黑" pitchFamily="34" charset="-122"/>
                  <a:ea typeface="微软雅黑" pitchFamily="34" charset="-122"/>
                  <a:cs typeface="Lato"/>
                  <a:sym typeface="Lato"/>
                </a:rPr>
                <a:t>表转红黑</a:t>
              </a:r>
              <a:r>
                <a:rPr lang="zh-CN" altLang="en-US" sz="1200" dirty="0" smtClean="0">
                  <a:solidFill>
                    <a:schemeClr val="tx1">
                      <a:lumMod val="50000"/>
                      <a:lumOff val="50000"/>
                    </a:schemeClr>
                  </a:solidFill>
                  <a:latin typeface="微软雅黑" pitchFamily="34" charset="-122"/>
                  <a:ea typeface="微软雅黑" pitchFamily="34" charset="-122"/>
                  <a:cs typeface="Lato"/>
                  <a:sym typeface="Lato"/>
                </a:rPr>
                <a:t>树，等同于</a:t>
              </a:r>
              <a:r>
                <a:rPr lang="en-US" altLang="zh-CN" sz="1200" dirty="0" err="1" smtClean="0">
                  <a:solidFill>
                    <a:schemeClr val="tx1">
                      <a:lumMod val="50000"/>
                      <a:lumOff val="50000"/>
                    </a:schemeClr>
                  </a:solidFill>
                  <a:latin typeface="微软雅黑" pitchFamily="34" charset="-122"/>
                  <a:ea typeface="微软雅黑" pitchFamily="34" charset="-122"/>
                  <a:cs typeface="Lato"/>
                  <a:sym typeface="Lato"/>
                </a:rPr>
                <a:t>HashMap</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74" name="Shape 433">
              <a:extLst>
                <a:ext uri="{FF2B5EF4-FFF2-40B4-BE49-F238E27FC236}">
                  <a16:creationId xmlns=""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75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0-#ppt_w/2"/>
                                          </p:val>
                                        </p:tav>
                                        <p:tav tm="100000">
                                          <p:val>
                                            <p:strVal val="#ppt_x"/>
                                          </p:val>
                                        </p:tav>
                                      </p:tavLst>
                                    </p:anim>
                                    <p:anim calcmode="lin" valueType="num">
                                      <p:cBhvr additive="base">
                                        <p:cTn id="23" dur="500" fill="hold"/>
                                        <p:tgtEl>
                                          <p:spTgt spid="52"/>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71"/>
                                        </p:tgtEl>
                                        <p:attrNameLst>
                                          <p:attrName>style.visibility</p:attrName>
                                        </p:attrNameLst>
                                      </p:cBhvr>
                                      <p:to>
                                        <p:strVal val="visible"/>
                                      </p:to>
                                    </p:set>
                                    <p:anim calcmode="lin" valueType="num">
                                      <p:cBhvr additive="base">
                                        <p:cTn id="35" dur="500" fill="hold"/>
                                        <p:tgtEl>
                                          <p:spTgt spid="71"/>
                                        </p:tgtEl>
                                        <p:attrNameLst>
                                          <p:attrName>ppt_x</p:attrName>
                                        </p:attrNameLst>
                                      </p:cBhvr>
                                      <p:tavLst>
                                        <p:tav tm="0">
                                          <p:val>
                                            <p:strVal val="1+#ppt_w/2"/>
                                          </p:val>
                                        </p:tav>
                                        <p:tav tm="100000">
                                          <p:val>
                                            <p:strVal val="#ppt_x"/>
                                          </p:val>
                                        </p:tav>
                                      </p:tavLst>
                                    </p:anim>
                                    <p:anim calcmode="lin" valueType="num">
                                      <p:cBhvr additive="base">
                                        <p:cTn id="36"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98883" y="450553"/>
            <a:ext cx="9952122" cy="1847477"/>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看</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下图，左边两组是数组长度为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次方），右边两组是数组长度为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。两组的</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hashcode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均为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，但是很明显，当它们和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1110“</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与”的时候，产生了相同的结果，也就是说它们会定位到数组中的同一个位置上去，这就产生了碰撞，</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会被放到同一个链表上，那么查询的时候就需要遍历这个链表，得到</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或者</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，这样就降低了查询的效率。同时，我们也可以发现，当数组长度为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的时候，</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hashcode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的值会与</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14</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1110</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）进行“与”，那么最后一位永远是</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0001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0011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0101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1001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1011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0111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1101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这几个位置永远都不能存放元素了，空间浪费相当大，更糟的是这种情况中，数组可以使用的位置比数组长度小了很多，这意味着进一步增加了碰撞的几率，减慢了查询的效率！</a:t>
            </a:r>
            <a:endParaRPr lang="en-US" sz="1600" dirty="0"/>
          </a:p>
        </p:txBody>
      </p:sp>
      <p:pic>
        <p:nvPicPr>
          <p:cNvPr id="3" name="Picture 2"/>
          <p:cNvPicPr>
            <a:picLocks noChangeAspect="1"/>
          </p:cNvPicPr>
          <p:nvPr/>
        </p:nvPicPr>
        <p:blipFill>
          <a:blip r:embed="rId2"/>
          <a:stretch>
            <a:fillRect/>
          </a:stretch>
        </p:blipFill>
        <p:spPr>
          <a:xfrm>
            <a:off x="1541043" y="3217444"/>
            <a:ext cx="9067800" cy="3238500"/>
          </a:xfrm>
          <a:prstGeom prst="rect">
            <a:avLst/>
          </a:prstGeom>
        </p:spPr>
      </p:pic>
      <p:sp>
        <p:nvSpPr>
          <p:cNvPr id="4" name="Rectangle 3"/>
          <p:cNvSpPr/>
          <p:nvPr/>
        </p:nvSpPr>
        <p:spPr>
          <a:xfrm>
            <a:off x="5261259" y="2573071"/>
            <a:ext cx="1627369" cy="369332"/>
          </a:xfrm>
          <a:prstGeom prst="rect">
            <a:avLst/>
          </a:prstGeom>
        </p:spPr>
        <p:txBody>
          <a:bodyPr wrap="none">
            <a:spAutoFit/>
          </a:bodyPr>
          <a:lstStyle/>
          <a:p>
            <a:pPr defTabSz="1217218"/>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h&amp;(length-1)</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1562693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https://upload-images.jianshu.io/upload_images/3994601-db82993ccf0e7be0.png?imageMogr2/auto-orient/strip%7CimageView2/2/w/598/format/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upload-images.jianshu.io/upload_images/3994601-db82993ccf0e7be0.png?imageMogr2/auto-orient/strip%7CimageView2/2/w/598/format/webp"/>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https://upload-images.jianshu.io/upload_images/3994601-db82993ccf0e7be0.png?imageMogr2/auto-orient/strip%7CimageView2/2/w/598/format/webp"/>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250406" y="304800"/>
            <a:ext cx="5105400" cy="6311900"/>
          </a:xfrm>
          <a:prstGeom prst="rect">
            <a:avLst/>
          </a:prstGeom>
        </p:spPr>
      </p:pic>
      <p:sp>
        <p:nvSpPr>
          <p:cNvPr id="7" name="Rectangle 6"/>
          <p:cNvSpPr/>
          <p:nvPr/>
        </p:nvSpPr>
        <p:spPr>
          <a:xfrm>
            <a:off x="609600" y="266948"/>
            <a:ext cx="3754554" cy="369332"/>
          </a:xfrm>
          <a:prstGeom prst="rect">
            <a:avLst/>
          </a:prstGeom>
        </p:spPr>
        <p:txBody>
          <a:bodyPr wrap="none">
            <a:spAutoFit/>
          </a:bodyPr>
          <a:lstStyle/>
          <a:p>
            <a:pPr defTabSz="1217218"/>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ConcurrentHashMap</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分段锁技术</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Rectangle 7"/>
          <p:cNvSpPr/>
          <p:nvPr/>
        </p:nvSpPr>
        <p:spPr>
          <a:xfrm>
            <a:off x="154406" y="951964"/>
            <a:ext cx="6096000" cy="2031325"/>
          </a:xfrm>
          <a:prstGeom prst="rect">
            <a:avLst/>
          </a:prstGeom>
        </p:spPr>
        <p:txBody>
          <a:bodyPr wrap="square">
            <a:spAutoFit/>
          </a:bodyPr>
          <a:lstStyle/>
          <a:p>
            <a:r>
              <a:rPr lang="en-US" altLang="zh-CN" sz="1400" dirty="0" smtClean="0">
                <a:solidFill>
                  <a:schemeClr val="tx1">
                    <a:lumMod val="50000"/>
                    <a:lumOff val="50000"/>
                  </a:schemeClr>
                </a:solidFill>
                <a:latin typeface="微软雅黑" pitchFamily="34" charset="-122"/>
                <a:ea typeface="微软雅黑" pitchFamily="34" charset="-122"/>
                <a:cs typeface="Lato"/>
                <a:sym typeface="Lato"/>
              </a:rPr>
              <a:t>1.</a:t>
            </a:r>
            <a:r>
              <a:rPr lang="zh-CN" altLang="en-US" sz="1400" dirty="0" smtClean="0">
                <a:solidFill>
                  <a:schemeClr val="tx1">
                    <a:lumMod val="50000"/>
                    <a:lumOff val="50000"/>
                  </a:schemeClr>
                </a:solidFill>
                <a:latin typeface="微软雅黑" pitchFamily="34" charset="-122"/>
                <a:ea typeface="微软雅黑" pitchFamily="34" charset="-122"/>
                <a:cs typeface="Lato"/>
                <a:sym typeface="Lato"/>
              </a:rPr>
              <a:t> </a:t>
            </a:r>
            <a:r>
              <a:rPr lang="en-US" altLang="zh-CN" sz="1400" dirty="0" smtClean="0">
                <a:solidFill>
                  <a:schemeClr val="tx1">
                    <a:lumMod val="50000"/>
                    <a:lumOff val="50000"/>
                  </a:schemeClr>
                </a:solidFill>
                <a:latin typeface="微软雅黑" pitchFamily="34" charset="-122"/>
                <a:ea typeface="微软雅黑" pitchFamily="34" charset="-122"/>
                <a:cs typeface="Lato"/>
                <a:sym typeface="Lato"/>
              </a:rPr>
              <a:t>Segment</a:t>
            </a:r>
            <a:r>
              <a:rPr lang="zh-CN" altLang="en-US" sz="1400" dirty="0">
                <a:solidFill>
                  <a:schemeClr val="tx1">
                    <a:lumMod val="50000"/>
                    <a:lumOff val="50000"/>
                  </a:schemeClr>
                </a:solidFill>
                <a:latin typeface="微软雅黑" pitchFamily="34" charset="-122"/>
                <a:ea typeface="微软雅黑" pitchFamily="34" charset="-122"/>
                <a:cs typeface="Lato"/>
                <a:sym typeface="Lato"/>
              </a:rPr>
              <a:t>是可重入锁，它在</a:t>
            </a:r>
            <a:r>
              <a:rPr lang="en-US" altLang="zh-CN" sz="1400" dirty="0" err="1">
                <a:solidFill>
                  <a:schemeClr val="tx1">
                    <a:lumMod val="50000"/>
                    <a:lumOff val="50000"/>
                  </a:schemeClr>
                </a:solidFill>
                <a:latin typeface="微软雅黑" pitchFamily="34" charset="-122"/>
                <a:ea typeface="微软雅黑" pitchFamily="34" charset="-122"/>
                <a:cs typeface="Lato"/>
                <a:sym typeface="Lato"/>
              </a:rPr>
              <a:t>ConcurrentHashMap</a:t>
            </a:r>
            <a:r>
              <a:rPr lang="zh-CN" altLang="en-US" sz="1400" dirty="0">
                <a:solidFill>
                  <a:schemeClr val="tx1">
                    <a:lumMod val="50000"/>
                    <a:lumOff val="50000"/>
                  </a:schemeClr>
                </a:solidFill>
                <a:latin typeface="微软雅黑" pitchFamily="34" charset="-122"/>
                <a:ea typeface="微软雅黑" pitchFamily="34" charset="-122"/>
                <a:cs typeface="Lato"/>
                <a:sym typeface="Lato"/>
              </a:rPr>
              <a:t>中扮演分离锁的角色；</a:t>
            </a:r>
          </a:p>
          <a:p>
            <a:endParaRPr lang="zh-CN" altLang="en-US" sz="1400" dirty="0" smtClean="0">
              <a:solidFill>
                <a:schemeClr val="tx1">
                  <a:lumMod val="50000"/>
                  <a:lumOff val="50000"/>
                </a:schemeClr>
              </a:solidFill>
              <a:latin typeface="微软雅黑" pitchFamily="34" charset="-122"/>
              <a:ea typeface="微软雅黑" pitchFamily="34" charset="-122"/>
              <a:cs typeface="Lato"/>
              <a:sym typeface="Lato"/>
            </a:endParaRPr>
          </a:p>
          <a:p>
            <a:r>
              <a:rPr lang="en-US" altLang="zh-CN" sz="1400" dirty="0" smtClean="0">
                <a:solidFill>
                  <a:schemeClr val="tx1">
                    <a:lumMod val="50000"/>
                    <a:lumOff val="50000"/>
                  </a:schemeClr>
                </a:solidFill>
                <a:latin typeface="微软雅黑" pitchFamily="34" charset="-122"/>
                <a:ea typeface="微软雅黑" pitchFamily="34" charset="-122"/>
                <a:cs typeface="Lato"/>
                <a:sym typeface="Lato"/>
              </a:rPr>
              <a:t>2.</a:t>
            </a:r>
            <a:r>
              <a:rPr lang="zh-CN" altLang="en-US" sz="1400" dirty="0" smtClean="0">
                <a:solidFill>
                  <a:schemeClr val="tx1">
                    <a:lumMod val="50000"/>
                    <a:lumOff val="50000"/>
                  </a:schemeClr>
                </a:solidFill>
                <a:latin typeface="微软雅黑" pitchFamily="34" charset="-122"/>
                <a:ea typeface="微软雅黑" pitchFamily="34" charset="-122"/>
                <a:cs typeface="Lato"/>
                <a:sym typeface="Lato"/>
              </a:rPr>
              <a:t> </a:t>
            </a:r>
            <a:r>
              <a:rPr lang="en-US" altLang="zh-CN" sz="1400" dirty="0" err="1" smtClean="0">
                <a:solidFill>
                  <a:schemeClr val="tx1">
                    <a:lumMod val="50000"/>
                    <a:lumOff val="50000"/>
                  </a:schemeClr>
                </a:solidFill>
                <a:latin typeface="微软雅黑" pitchFamily="34" charset="-122"/>
                <a:ea typeface="微软雅黑" pitchFamily="34" charset="-122"/>
                <a:cs typeface="Lato"/>
                <a:sym typeface="Lato"/>
              </a:rPr>
              <a:t>HashEntry</a:t>
            </a:r>
            <a:r>
              <a:rPr lang="zh-CN" altLang="en-US" sz="1400" dirty="0" smtClean="0">
                <a:solidFill>
                  <a:schemeClr val="tx1">
                    <a:lumMod val="50000"/>
                    <a:lumOff val="50000"/>
                  </a:schemeClr>
                </a:solidFill>
                <a:latin typeface="微软雅黑" pitchFamily="34" charset="-122"/>
                <a:ea typeface="微软雅黑" pitchFamily="34" charset="-122"/>
                <a:cs typeface="Lato"/>
                <a:sym typeface="Lato"/>
              </a:rPr>
              <a:t>是实际的存储</a:t>
            </a:r>
            <a:r>
              <a:rPr lang="zh-CN" altLang="en-US" sz="1400" dirty="0">
                <a:solidFill>
                  <a:schemeClr val="tx1">
                    <a:lumMod val="50000"/>
                    <a:lumOff val="50000"/>
                  </a:schemeClr>
                </a:solidFill>
                <a:latin typeface="微软雅黑" pitchFamily="34" charset="-122"/>
                <a:ea typeface="微软雅黑" pitchFamily="34" charset="-122"/>
                <a:cs typeface="Lato"/>
                <a:sym typeface="Lato"/>
              </a:rPr>
              <a:t>键值对；</a:t>
            </a:r>
          </a:p>
          <a:p>
            <a:endParaRPr lang="zh-CN" altLang="en-US" sz="1400" dirty="0" smtClean="0">
              <a:solidFill>
                <a:schemeClr val="tx1">
                  <a:lumMod val="50000"/>
                  <a:lumOff val="50000"/>
                </a:schemeClr>
              </a:solidFill>
              <a:latin typeface="微软雅黑" pitchFamily="34" charset="-122"/>
              <a:ea typeface="微软雅黑" pitchFamily="34" charset="-122"/>
              <a:cs typeface="Lato"/>
              <a:sym typeface="Lato"/>
            </a:endParaRPr>
          </a:p>
          <a:p>
            <a:r>
              <a:rPr lang="en-US" altLang="zh-CN" sz="1400" dirty="0" smtClean="0">
                <a:solidFill>
                  <a:schemeClr val="tx1">
                    <a:lumMod val="50000"/>
                    <a:lumOff val="50000"/>
                  </a:schemeClr>
                </a:solidFill>
                <a:latin typeface="微软雅黑" pitchFamily="34" charset="-122"/>
                <a:ea typeface="微软雅黑" pitchFamily="34" charset="-122"/>
                <a:cs typeface="Lato"/>
                <a:sym typeface="Lato"/>
              </a:rPr>
              <a:t>3.</a:t>
            </a:r>
            <a:r>
              <a:rPr lang="zh-CN" altLang="en-US" sz="1400" dirty="0" smtClean="0">
                <a:solidFill>
                  <a:schemeClr val="tx1">
                    <a:lumMod val="50000"/>
                    <a:lumOff val="50000"/>
                  </a:schemeClr>
                </a:solidFill>
                <a:latin typeface="微软雅黑" pitchFamily="34" charset="-122"/>
                <a:ea typeface="微软雅黑" pitchFamily="34" charset="-122"/>
                <a:cs typeface="Lato"/>
                <a:sym typeface="Lato"/>
              </a:rPr>
              <a:t> </a:t>
            </a:r>
            <a:r>
              <a:rPr lang="en-US" altLang="zh-CN" sz="1400" dirty="0" err="1" smtClean="0">
                <a:solidFill>
                  <a:schemeClr val="tx1">
                    <a:lumMod val="50000"/>
                    <a:lumOff val="50000"/>
                  </a:schemeClr>
                </a:solidFill>
                <a:latin typeface="微软雅黑" pitchFamily="34" charset="-122"/>
                <a:ea typeface="微软雅黑" pitchFamily="34" charset="-122"/>
                <a:cs typeface="Lato"/>
                <a:sym typeface="Lato"/>
              </a:rPr>
              <a:t>CurrentHashMap</a:t>
            </a:r>
            <a:r>
              <a:rPr lang="zh-CN" altLang="en-US" sz="1400" dirty="0">
                <a:solidFill>
                  <a:schemeClr val="tx1">
                    <a:lumMod val="50000"/>
                    <a:lumOff val="50000"/>
                  </a:schemeClr>
                </a:solidFill>
                <a:latin typeface="微软雅黑" pitchFamily="34" charset="-122"/>
                <a:ea typeface="微软雅黑" pitchFamily="34" charset="-122"/>
                <a:cs typeface="Lato"/>
                <a:sym typeface="Lato"/>
              </a:rPr>
              <a:t>包含一个</a:t>
            </a:r>
            <a:r>
              <a:rPr lang="en-US" altLang="zh-CN" sz="1400" dirty="0">
                <a:solidFill>
                  <a:schemeClr val="tx1">
                    <a:lumMod val="50000"/>
                    <a:lumOff val="50000"/>
                  </a:schemeClr>
                </a:solidFill>
                <a:latin typeface="微软雅黑" pitchFamily="34" charset="-122"/>
                <a:ea typeface="微软雅黑" pitchFamily="34" charset="-122"/>
                <a:cs typeface="Lato"/>
                <a:sym typeface="Lato"/>
              </a:rPr>
              <a:t>Segment</a:t>
            </a:r>
            <a:r>
              <a:rPr lang="zh-CN" altLang="en-US" sz="1400" dirty="0">
                <a:solidFill>
                  <a:schemeClr val="tx1">
                    <a:lumMod val="50000"/>
                    <a:lumOff val="50000"/>
                  </a:schemeClr>
                </a:solidFill>
                <a:latin typeface="微软雅黑" pitchFamily="34" charset="-122"/>
                <a:ea typeface="微软雅黑" pitchFamily="34" charset="-122"/>
                <a:cs typeface="Lato"/>
                <a:sym typeface="Lato"/>
              </a:rPr>
              <a:t>数组，每个</a:t>
            </a:r>
            <a:r>
              <a:rPr lang="en-US" altLang="zh-CN" sz="1400" dirty="0">
                <a:solidFill>
                  <a:schemeClr val="tx1">
                    <a:lumMod val="50000"/>
                    <a:lumOff val="50000"/>
                  </a:schemeClr>
                </a:solidFill>
                <a:latin typeface="微软雅黑" pitchFamily="34" charset="-122"/>
                <a:ea typeface="微软雅黑" pitchFamily="34" charset="-122"/>
                <a:cs typeface="Lato"/>
                <a:sym typeface="Lato"/>
              </a:rPr>
              <a:t>Segment</a:t>
            </a:r>
            <a:r>
              <a:rPr lang="zh-CN" altLang="en-US" sz="1400" dirty="0">
                <a:solidFill>
                  <a:schemeClr val="tx1">
                    <a:lumMod val="50000"/>
                    <a:lumOff val="50000"/>
                  </a:schemeClr>
                </a:solidFill>
                <a:latin typeface="微软雅黑" pitchFamily="34" charset="-122"/>
                <a:ea typeface="微软雅黑" pitchFamily="34" charset="-122"/>
                <a:cs typeface="Lato"/>
                <a:sym typeface="Lato"/>
              </a:rPr>
              <a:t>包含一个</a:t>
            </a:r>
            <a:r>
              <a:rPr lang="en-US" altLang="zh-CN" sz="1400" dirty="0" err="1">
                <a:solidFill>
                  <a:schemeClr val="tx1">
                    <a:lumMod val="50000"/>
                    <a:lumOff val="50000"/>
                  </a:schemeClr>
                </a:solidFill>
                <a:latin typeface="微软雅黑" pitchFamily="34" charset="-122"/>
                <a:ea typeface="微软雅黑" pitchFamily="34" charset="-122"/>
                <a:cs typeface="Lato"/>
                <a:sym typeface="Lato"/>
              </a:rPr>
              <a:t>HashEntry</a:t>
            </a:r>
            <a:r>
              <a:rPr lang="zh-CN" altLang="en-US" sz="1400" dirty="0">
                <a:solidFill>
                  <a:schemeClr val="tx1">
                    <a:lumMod val="50000"/>
                    <a:lumOff val="50000"/>
                  </a:schemeClr>
                </a:solidFill>
                <a:latin typeface="微软雅黑" pitchFamily="34" charset="-122"/>
                <a:ea typeface="微软雅黑" pitchFamily="34" charset="-122"/>
                <a:cs typeface="Lato"/>
                <a:sym typeface="Lato"/>
              </a:rPr>
              <a:t>数组并且守护它，当修改</a:t>
            </a:r>
            <a:r>
              <a:rPr lang="en-US" altLang="zh-CN" sz="1400" dirty="0" err="1">
                <a:solidFill>
                  <a:schemeClr val="tx1">
                    <a:lumMod val="50000"/>
                    <a:lumOff val="50000"/>
                  </a:schemeClr>
                </a:solidFill>
                <a:latin typeface="微软雅黑" pitchFamily="34" charset="-122"/>
                <a:ea typeface="微软雅黑" pitchFamily="34" charset="-122"/>
                <a:cs typeface="Lato"/>
                <a:sym typeface="Lato"/>
              </a:rPr>
              <a:t>HashEntry</a:t>
            </a:r>
            <a:r>
              <a:rPr lang="zh-CN" altLang="en-US" sz="1400" dirty="0">
                <a:solidFill>
                  <a:schemeClr val="tx1">
                    <a:lumMod val="50000"/>
                    <a:lumOff val="50000"/>
                  </a:schemeClr>
                </a:solidFill>
                <a:latin typeface="微软雅黑" pitchFamily="34" charset="-122"/>
                <a:ea typeface="微软雅黑" pitchFamily="34" charset="-122"/>
                <a:cs typeface="Lato"/>
                <a:sym typeface="Lato"/>
              </a:rPr>
              <a:t>数组数据时，</a:t>
            </a:r>
            <a:r>
              <a:rPr lang="zh-CN" altLang="en-US" sz="1400" dirty="0">
                <a:solidFill>
                  <a:srgbClr val="FF0000"/>
                </a:solidFill>
                <a:latin typeface="微软雅黑" pitchFamily="34" charset="-122"/>
                <a:ea typeface="微软雅黑" pitchFamily="34" charset="-122"/>
                <a:cs typeface="Lato"/>
                <a:sym typeface="Lato"/>
              </a:rPr>
              <a:t>需要先获取它对应的</a:t>
            </a:r>
            <a:r>
              <a:rPr lang="en-US" altLang="zh-CN" sz="1400" dirty="0">
                <a:solidFill>
                  <a:srgbClr val="FF0000"/>
                </a:solidFill>
                <a:latin typeface="微软雅黑" pitchFamily="34" charset="-122"/>
                <a:ea typeface="微软雅黑" pitchFamily="34" charset="-122"/>
                <a:cs typeface="Lato"/>
                <a:sym typeface="Lato"/>
              </a:rPr>
              <a:t>Segment</a:t>
            </a:r>
            <a:r>
              <a:rPr lang="zh-CN" altLang="en-US" sz="1400" dirty="0">
                <a:solidFill>
                  <a:srgbClr val="FF0000"/>
                </a:solidFill>
                <a:latin typeface="微软雅黑" pitchFamily="34" charset="-122"/>
                <a:ea typeface="微软雅黑" pitchFamily="34" charset="-122"/>
                <a:cs typeface="Lato"/>
                <a:sym typeface="Lato"/>
              </a:rPr>
              <a:t>锁</a:t>
            </a:r>
            <a:r>
              <a:rPr lang="zh-CN" altLang="en-US" sz="1400" dirty="0">
                <a:solidFill>
                  <a:schemeClr val="tx1">
                    <a:lumMod val="50000"/>
                    <a:lumOff val="50000"/>
                  </a:schemeClr>
                </a:solidFill>
                <a:latin typeface="微软雅黑" pitchFamily="34" charset="-122"/>
                <a:ea typeface="微软雅黑" pitchFamily="34" charset="-122"/>
                <a:cs typeface="Lato"/>
                <a:sym typeface="Lato"/>
              </a:rPr>
              <a:t>；而</a:t>
            </a:r>
            <a:r>
              <a:rPr lang="en-US" altLang="zh-CN" sz="1400" dirty="0" err="1">
                <a:solidFill>
                  <a:schemeClr val="tx1">
                    <a:lumMod val="50000"/>
                    <a:lumOff val="50000"/>
                  </a:schemeClr>
                </a:solidFill>
                <a:latin typeface="微软雅黑" pitchFamily="34" charset="-122"/>
                <a:ea typeface="微软雅黑" pitchFamily="34" charset="-122"/>
                <a:cs typeface="Lato"/>
                <a:sym typeface="Lato"/>
              </a:rPr>
              <a:t>HashEntry</a:t>
            </a:r>
            <a:r>
              <a:rPr lang="zh-CN" altLang="en-US" sz="1400" dirty="0">
                <a:solidFill>
                  <a:schemeClr val="tx1">
                    <a:lumMod val="50000"/>
                    <a:lumOff val="50000"/>
                  </a:schemeClr>
                </a:solidFill>
                <a:latin typeface="微软雅黑" pitchFamily="34" charset="-122"/>
                <a:ea typeface="微软雅黑" pitchFamily="34" charset="-122"/>
                <a:cs typeface="Lato"/>
                <a:sym typeface="Lato"/>
              </a:rPr>
              <a:t>数组采用开链法处理冲突，所以它的每个</a:t>
            </a:r>
            <a:r>
              <a:rPr lang="en-US" altLang="zh-CN" sz="1400" dirty="0" err="1">
                <a:solidFill>
                  <a:schemeClr val="tx1">
                    <a:lumMod val="50000"/>
                    <a:lumOff val="50000"/>
                  </a:schemeClr>
                </a:solidFill>
                <a:latin typeface="微软雅黑" pitchFamily="34" charset="-122"/>
                <a:ea typeface="微软雅黑" pitchFamily="34" charset="-122"/>
                <a:cs typeface="Lato"/>
                <a:sym typeface="Lato"/>
              </a:rPr>
              <a:t>HashEntry</a:t>
            </a:r>
            <a:r>
              <a:rPr lang="zh-CN" altLang="en-US" sz="1400" dirty="0">
                <a:solidFill>
                  <a:schemeClr val="tx1">
                    <a:lumMod val="50000"/>
                    <a:lumOff val="50000"/>
                  </a:schemeClr>
                </a:solidFill>
                <a:latin typeface="微软雅黑" pitchFamily="34" charset="-122"/>
                <a:ea typeface="微软雅黑" pitchFamily="34" charset="-122"/>
                <a:cs typeface="Lato"/>
                <a:sym typeface="Lato"/>
              </a:rPr>
              <a:t>元素又是链表结构的元素。</a:t>
            </a:r>
          </a:p>
          <a:p>
            <a:endParaRPr lang="zh-CN" altLang="en-US" sz="1400" dirty="0"/>
          </a:p>
        </p:txBody>
      </p:sp>
      <p:pic>
        <p:nvPicPr>
          <p:cNvPr id="9" name="Picture 8"/>
          <p:cNvPicPr>
            <a:picLocks noChangeAspect="1"/>
          </p:cNvPicPr>
          <p:nvPr/>
        </p:nvPicPr>
        <p:blipFill>
          <a:blip r:embed="rId3"/>
          <a:stretch>
            <a:fillRect/>
          </a:stretch>
        </p:blipFill>
        <p:spPr>
          <a:xfrm>
            <a:off x="848402" y="2868588"/>
            <a:ext cx="4060482" cy="3862813"/>
          </a:xfrm>
          <a:prstGeom prst="rect">
            <a:avLst/>
          </a:prstGeom>
        </p:spPr>
      </p:pic>
    </p:spTree>
    <p:extLst>
      <p:ext uri="{BB962C8B-B14F-4D97-AF65-F5344CB8AC3E}">
        <p14:creationId xmlns:p14="http://schemas.microsoft.com/office/powerpoint/2010/main" val="477007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48916" y="1251284"/>
            <a:ext cx="3122906" cy="3600986"/>
          </a:xfrm>
          <a:prstGeom prst="rect">
            <a:avLst/>
          </a:prstGeom>
          <a:noFill/>
        </p:spPr>
        <p:txBody>
          <a:bodyPr wrap="none" rtlCol="0">
            <a:spAutoFit/>
          </a:bodyPr>
          <a:lstStyle/>
          <a:p>
            <a:pPr defTabSz="1217218"/>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其他常用的并发包工具：</a:t>
            </a:r>
          </a:p>
          <a:p>
            <a:pPr defTabSz="1217218"/>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AutoNum type="arabicPeriod"/>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ConcurrentLinkedQueue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AutoNum type="arabicPeriod"/>
            </a:pP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CopyOnWriteArrayList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/Set</a:t>
            </a:r>
          </a:p>
          <a:p>
            <a:pPr marL="342900" indent="-342900" defTabSz="1217218">
              <a:buFontTx/>
              <a:buAutoNum type="arabicPeriod"/>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CountDownLatch</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CyclicBarrier</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Semaphore</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defTabSz="1217218">
              <a:buFontTx/>
              <a:buAutoNum type="arabicPeriod"/>
            </a:pP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822" y="697831"/>
            <a:ext cx="8619915" cy="5429309"/>
          </a:xfrm>
          <a:prstGeom prst="rect">
            <a:avLst/>
          </a:prstGeom>
        </p:spPr>
      </p:pic>
    </p:spTree>
    <p:extLst>
      <p:ext uri="{BB962C8B-B14F-4D97-AF65-F5344CB8AC3E}">
        <p14:creationId xmlns:p14="http://schemas.microsoft.com/office/powerpoint/2010/main" val="7206018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91916" y="1046747"/>
            <a:ext cx="784189" cy="461665"/>
          </a:xfrm>
          <a:prstGeom prst="rect">
            <a:avLst/>
          </a:prstGeom>
          <a:noFill/>
        </p:spPr>
        <p:txBody>
          <a:bodyPr wrap="none" rtlCol="0">
            <a:spAutoFit/>
          </a:bodyPr>
          <a:lstStyle/>
          <a:p>
            <a:r>
              <a:rPr lang="en-US" altLang="zh-CN" sz="2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CAS</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2"/>
          <p:cNvSpPr txBox="1"/>
          <p:nvPr/>
        </p:nvSpPr>
        <p:spPr>
          <a:xfrm>
            <a:off x="1491916" y="1708484"/>
            <a:ext cx="9895658" cy="4247317"/>
          </a:xfrm>
          <a:prstGeom prst="rect">
            <a:avLst/>
          </a:prstGeom>
          <a:noFill/>
        </p:spPr>
        <p:txBody>
          <a:bodyPr wrap="none" rtlCol="0">
            <a:spAutoFit/>
          </a:bodyPr>
          <a:lstStyle/>
          <a:p>
            <a:r>
              <a:rPr lang="en-US" altLang="zh-CN" dirty="0" smtClean="0">
                <a:solidFill>
                  <a:schemeClr val="tx1">
                    <a:lumMod val="50000"/>
                    <a:lumOff val="50000"/>
                  </a:schemeClr>
                </a:solidFill>
                <a:latin typeface="微软雅黑" pitchFamily="34" charset="-122"/>
                <a:ea typeface="微软雅黑" pitchFamily="34" charset="-122"/>
                <a:cs typeface="Lato"/>
                <a:sym typeface="Lato"/>
              </a:rPr>
              <a:t>1.</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 </a:t>
            </a:r>
            <a:r>
              <a:rPr lang="en-US" dirty="0" smtClean="0">
                <a:solidFill>
                  <a:schemeClr val="tx1">
                    <a:lumMod val="50000"/>
                    <a:lumOff val="50000"/>
                  </a:schemeClr>
                </a:solidFill>
                <a:latin typeface="微软雅黑" pitchFamily="34" charset="-122"/>
                <a:ea typeface="微软雅黑" pitchFamily="34" charset="-122"/>
                <a:cs typeface="Lato"/>
                <a:sym typeface="Lato"/>
              </a:rPr>
              <a:t>CAS</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是一种系统原语，由若干条指令组成，用于完成一定功能的一个过程，具有不可分割性，</a:t>
            </a:r>
          </a:p>
          <a:p>
            <a:r>
              <a:rPr lang="zh-CN" altLang="en-US" dirty="0" smtClean="0">
                <a:solidFill>
                  <a:schemeClr val="tx1">
                    <a:lumMod val="50000"/>
                    <a:lumOff val="50000"/>
                  </a:schemeClr>
                </a:solidFill>
                <a:latin typeface="微软雅黑" pitchFamily="34" charset="-122"/>
                <a:ea typeface="微软雅黑" pitchFamily="34" charset="-122"/>
                <a:cs typeface="Lato"/>
                <a:sym typeface="Lato"/>
              </a:rPr>
              <a:t>也就是原语的执行必须是连续的，执行过程中不能被中断。 </a:t>
            </a:r>
          </a:p>
          <a:p>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r>
              <a:rPr lang="en-US" altLang="zh-CN" dirty="0" smtClean="0">
                <a:solidFill>
                  <a:schemeClr val="tx1">
                    <a:lumMod val="50000"/>
                    <a:lumOff val="50000"/>
                  </a:schemeClr>
                </a:solidFill>
                <a:latin typeface="微软雅黑" pitchFamily="34" charset="-122"/>
                <a:ea typeface="微软雅黑" pitchFamily="34" charset="-122"/>
                <a:cs typeface="Lato"/>
                <a:sym typeface="Lato"/>
              </a:rPr>
              <a:t>2.</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 </a:t>
            </a:r>
            <a:r>
              <a:rPr lang="en-US" dirty="0" smtClean="0">
                <a:solidFill>
                  <a:schemeClr val="tx1">
                    <a:lumMod val="50000"/>
                    <a:lumOff val="50000"/>
                  </a:schemeClr>
                </a:solidFill>
                <a:latin typeface="微软雅黑" pitchFamily="34" charset="-122"/>
                <a:ea typeface="微软雅黑" pitchFamily="34" charset="-122"/>
                <a:cs typeface="Lato"/>
                <a:sym typeface="Lato"/>
              </a:rPr>
              <a:t>CAS</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是</a:t>
            </a:r>
            <a:r>
              <a:rPr lang="en-US" altLang="zh-CN" dirty="0" err="1" smtClean="0">
                <a:solidFill>
                  <a:schemeClr val="tx1">
                    <a:lumMod val="50000"/>
                    <a:lumOff val="50000"/>
                  </a:schemeClr>
                </a:solidFill>
                <a:latin typeface="微软雅黑" pitchFamily="34" charset="-122"/>
                <a:ea typeface="微软雅黑" pitchFamily="34" charset="-122"/>
                <a:cs typeface="Lato"/>
                <a:sym typeface="Lato"/>
              </a:rPr>
              <a:t>compareAndSet</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的</a:t>
            </a:r>
            <a:r>
              <a:rPr lang="zh-CN" altLang="en-US" dirty="0">
                <a:solidFill>
                  <a:schemeClr val="tx1">
                    <a:lumMod val="50000"/>
                    <a:lumOff val="50000"/>
                  </a:schemeClr>
                </a:solidFill>
                <a:latin typeface="微软雅黑" pitchFamily="34" charset="-122"/>
                <a:ea typeface="微软雅黑" pitchFamily="34" charset="-122"/>
                <a:cs typeface="Lato"/>
                <a:sym typeface="Lato"/>
              </a:rPr>
              <a:t>缩写， </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有</a:t>
            </a:r>
            <a:r>
              <a:rPr lang="en-US" altLang="zh-CN" dirty="0">
                <a:solidFill>
                  <a:schemeClr val="tx1">
                    <a:lumMod val="50000"/>
                    <a:lumOff val="50000"/>
                  </a:schemeClr>
                </a:solidFill>
                <a:latin typeface="微软雅黑" pitchFamily="34" charset="-122"/>
                <a:ea typeface="微软雅黑" pitchFamily="34" charset="-122"/>
                <a:cs typeface="Lato"/>
                <a:sym typeface="Lato"/>
              </a:rPr>
              <a:t>3</a:t>
            </a:r>
            <a:r>
              <a:rPr lang="zh-CN" altLang="en-US" dirty="0">
                <a:solidFill>
                  <a:schemeClr val="tx1">
                    <a:lumMod val="50000"/>
                    <a:lumOff val="50000"/>
                  </a:schemeClr>
                </a:solidFill>
                <a:latin typeface="微软雅黑" pitchFamily="34" charset="-122"/>
                <a:ea typeface="微软雅黑" pitchFamily="34" charset="-122"/>
                <a:cs typeface="Lato"/>
                <a:sym typeface="Lato"/>
              </a:rPr>
              <a:t>个操作数，内存值</a:t>
            </a:r>
            <a:r>
              <a:rPr lang="en-US" altLang="zh-CN" dirty="0">
                <a:solidFill>
                  <a:schemeClr val="tx1">
                    <a:lumMod val="50000"/>
                    <a:lumOff val="50000"/>
                  </a:schemeClr>
                </a:solidFill>
                <a:latin typeface="微软雅黑" pitchFamily="34" charset="-122"/>
                <a:ea typeface="微软雅黑" pitchFamily="34" charset="-122"/>
                <a:cs typeface="Lato"/>
                <a:sym typeface="Lato"/>
              </a:rPr>
              <a:t>V</a:t>
            </a:r>
            <a:r>
              <a:rPr lang="zh-CN" altLang="en-US" dirty="0">
                <a:solidFill>
                  <a:schemeClr val="tx1">
                    <a:lumMod val="50000"/>
                    <a:lumOff val="50000"/>
                  </a:schemeClr>
                </a:solidFill>
                <a:latin typeface="微软雅黑" pitchFamily="34" charset="-122"/>
                <a:ea typeface="微软雅黑" pitchFamily="34" charset="-122"/>
                <a:cs typeface="Lato"/>
                <a:sym typeface="Lato"/>
              </a:rPr>
              <a:t>，旧的预期值</a:t>
            </a:r>
            <a:r>
              <a:rPr lang="en-US" altLang="zh-CN" dirty="0">
                <a:solidFill>
                  <a:schemeClr val="tx1">
                    <a:lumMod val="50000"/>
                    <a:lumOff val="50000"/>
                  </a:schemeClr>
                </a:solidFill>
                <a:latin typeface="微软雅黑" pitchFamily="34" charset="-122"/>
                <a:ea typeface="微软雅黑" pitchFamily="34" charset="-122"/>
                <a:cs typeface="Lato"/>
                <a:sym typeface="Lato"/>
              </a:rPr>
              <a:t>A</a:t>
            </a:r>
            <a:r>
              <a:rPr lang="zh-CN" altLang="en-US" dirty="0">
                <a:solidFill>
                  <a:schemeClr val="tx1">
                    <a:lumMod val="50000"/>
                    <a:lumOff val="50000"/>
                  </a:schemeClr>
                </a:solidFill>
                <a:latin typeface="微软雅黑" pitchFamily="34" charset="-122"/>
                <a:ea typeface="微软雅黑" pitchFamily="34" charset="-122"/>
                <a:cs typeface="Lato"/>
                <a:sym typeface="Lato"/>
              </a:rPr>
              <a:t>，要修改的新值</a:t>
            </a:r>
            <a:r>
              <a:rPr lang="en-US" altLang="zh-CN" dirty="0">
                <a:solidFill>
                  <a:schemeClr val="tx1">
                    <a:lumMod val="50000"/>
                    <a:lumOff val="50000"/>
                  </a:schemeClr>
                </a:solidFill>
                <a:latin typeface="微软雅黑" pitchFamily="34" charset="-122"/>
                <a:ea typeface="微软雅黑" pitchFamily="34" charset="-122"/>
                <a:cs typeface="Lato"/>
                <a:sym typeface="Lato"/>
              </a:rPr>
              <a:t>B </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a:t>
            </a:r>
          </a:p>
          <a:p>
            <a:endParaRPr lang="zh-CN" altLang="en-US" dirty="0">
              <a:solidFill>
                <a:schemeClr val="tx1">
                  <a:lumMod val="50000"/>
                  <a:lumOff val="50000"/>
                </a:schemeClr>
              </a:solidFill>
              <a:latin typeface="微软雅黑" pitchFamily="34" charset="-122"/>
              <a:ea typeface="微软雅黑" pitchFamily="34" charset="-122"/>
              <a:cs typeface="Lato"/>
              <a:sym typeface="Lato"/>
            </a:endParaRPr>
          </a:p>
          <a:p>
            <a:r>
              <a:rPr lang="en-US" altLang="zh-CN" dirty="0" smtClean="0">
                <a:solidFill>
                  <a:schemeClr val="tx1">
                    <a:lumMod val="50000"/>
                    <a:lumOff val="50000"/>
                  </a:schemeClr>
                </a:solidFill>
                <a:latin typeface="微软雅黑" pitchFamily="34" charset="-122"/>
                <a:ea typeface="微软雅黑" pitchFamily="34" charset="-122"/>
                <a:cs typeface="Lato"/>
                <a:sym typeface="Lato"/>
              </a:rPr>
              <a:t>3.</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 </a:t>
            </a:r>
            <a:r>
              <a:rPr lang="en-US" altLang="zh-CN" dirty="0" smtClean="0">
                <a:solidFill>
                  <a:schemeClr val="tx1">
                    <a:lumMod val="50000"/>
                    <a:lumOff val="50000"/>
                  </a:schemeClr>
                </a:solidFill>
                <a:latin typeface="微软雅黑" pitchFamily="34" charset="-122"/>
                <a:ea typeface="微软雅黑" pitchFamily="34" charset="-122"/>
                <a:cs typeface="Lato"/>
                <a:sym typeface="Lato"/>
              </a:rPr>
              <a:t>ABA</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问题</a:t>
            </a:r>
          </a:p>
          <a:p>
            <a:endParaRPr lang="zh-CN" altLang="en-US" dirty="0">
              <a:solidFill>
                <a:schemeClr val="tx1">
                  <a:lumMod val="50000"/>
                  <a:lumOff val="50000"/>
                </a:schemeClr>
              </a:solidFill>
              <a:latin typeface="微软雅黑" pitchFamily="34" charset="-122"/>
              <a:ea typeface="微软雅黑" pitchFamily="34" charset="-122"/>
              <a:cs typeface="Lato"/>
              <a:sym typeface="Lato"/>
            </a:endParaRPr>
          </a:p>
          <a:p>
            <a:r>
              <a:rPr lang="en-US" altLang="zh-CN" dirty="0" smtClean="0">
                <a:solidFill>
                  <a:schemeClr val="tx1">
                    <a:lumMod val="50000"/>
                    <a:lumOff val="50000"/>
                  </a:schemeClr>
                </a:solidFill>
                <a:latin typeface="微软雅黑" pitchFamily="34" charset="-122"/>
                <a:ea typeface="微软雅黑" pitchFamily="34" charset="-122"/>
                <a:cs typeface="Lato"/>
                <a:sym typeface="Lato"/>
              </a:rPr>
              <a:t>4.</a:t>
            </a:r>
            <a:r>
              <a:rPr lang="zh-CN" altLang="en-US" dirty="0">
                <a:solidFill>
                  <a:schemeClr val="tx1">
                    <a:lumMod val="50000"/>
                    <a:lumOff val="50000"/>
                  </a:schemeClr>
                </a:solidFill>
                <a:latin typeface="微软雅黑" pitchFamily="34" charset="-122"/>
                <a:ea typeface="微软雅黑" pitchFamily="34" charset="-122"/>
                <a:cs typeface="Lato"/>
                <a:sym typeface="Lato"/>
              </a:rPr>
              <a:t> 循环时间长开销</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大</a:t>
            </a:r>
          </a:p>
          <a:p>
            <a:endParaRPr lang="zh-CN" altLang="en-US" dirty="0">
              <a:solidFill>
                <a:schemeClr val="tx1">
                  <a:lumMod val="50000"/>
                  <a:lumOff val="50000"/>
                </a:schemeClr>
              </a:solidFill>
              <a:latin typeface="微软雅黑" pitchFamily="34" charset="-122"/>
              <a:ea typeface="微软雅黑" pitchFamily="34" charset="-122"/>
              <a:cs typeface="Lato"/>
              <a:sym typeface="Lato"/>
            </a:endParaRPr>
          </a:p>
          <a:p>
            <a:r>
              <a:rPr lang="en-US" altLang="zh-CN" dirty="0" smtClean="0">
                <a:solidFill>
                  <a:schemeClr val="tx1">
                    <a:lumMod val="50000"/>
                    <a:lumOff val="50000"/>
                  </a:schemeClr>
                </a:solidFill>
                <a:latin typeface="微软雅黑" pitchFamily="34" charset="-122"/>
                <a:ea typeface="微软雅黑" pitchFamily="34" charset="-122"/>
                <a:cs typeface="Lato"/>
                <a:sym typeface="Lato"/>
              </a:rPr>
              <a:t>5.</a:t>
            </a:r>
            <a:r>
              <a:rPr lang="zh-CN" altLang="en-US" dirty="0">
                <a:solidFill>
                  <a:schemeClr val="tx1">
                    <a:lumMod val="50000"/>
                    <a:lumOff val="50000"/>
                  </a:schemeClr>
                </a:solidFill>
                <a:latin typeface="微软雅黑" pitchFamily="34" charset="-122"/>
                <a:ea typeface="微软雅黑" pitchFamily="34" charset="-122"/>
                <a:cs typeface="Lato"/>
                <a:sym typeface="Lato"/>
              </a:rPr>
              <a:t> 只能保证一个共享变量</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的原子操作</a:t>
            </a:r>
          </a:p>
          <a:p>
            <a:endParaRPr lang="zh-CN" altLang="en-US" dirty="0">
              <a:solidFill>
                <a:schemeClr val="tx1">
                  <a:lumMod val="50000"/>
                  <a:lumOff val="50000"/>
                </a:schemeClr>
              </a:solidFill>
              <a:latin typeface="微软雅黑" pitchFamily="34" charset="-122"/>
              <a:ea typeface="微软雅黑" pitchFamily="34" charset="-122"/>
              <a:cs typeface="Lato"/>
              <a:sym typeface="Lato"/>
            </a:endParaRPr>
          </a:p>
          <a:p>
            <a:r>
              <a:rPr lang="en-US" altLang="zh-CN" dirty="0" smtClean="0">
                <a:solidFill>
                  <a:schemeClr val="tx1">
                    <a:lumMod val="50000"/>
                    <a:lumOff val="50000"/>
                  </a:schemeClr>
                </a:solidFill>
                <a:latin typeface="微软雅黑" pitchFamily="34" charset="-122"/>
                <a:ea typeface="微软雅黑" pitchFamily="34" charset="-122"/>
                <a:cs typeface="Lato"/>
                <a:sym typeface="Lato"/>
              </a:rPr>
              <a:t>6.CAS</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是一种</a:t>
            </a:r>
            <a:r>
              <a:rPr lang="zh-CN" altLang="en-US" dirty="0">
                <a:solidFill>
                  <a:schemeClr val="tx1">
                    <a:lumMod val="50000"/>
                    <a:lumOff val="50000"/>
                  </a:schemeClr>
                </a:solidFill>
                <a:latin typeface="微软雅黑" pitchFamily="34" charset="-122"/>
                <a:ea typeface="微软雅黑" pitchFamily="34" charset="-122"/>
                <a:cs typeface="Lato"/>
                <a:sym typeface="Lato"/>
              </a:rPr>
              <a:t>乐观锁（对竞争资源不用加锁，而是假设没有冲突去完成某项操作，如果因为</a:t>
            </a:r>
            <a:r>
              <a:rPr lang="zh-CN" altLang="en-US" dirty="0" smtClean="0">
                <a:solidFill>
                  <a:schemeClr val="tx1">
                    <a:lumMod val="50000"/>
                    <a:lumOff val="50000"/>
                  </a:schemeClr>
                </a:solidFill>
                <a:latin typeface="微软雅黑" pitchFamily="34" charset="-122"/>
                <a:ea typeface="微软雅黑" pitchFamily="34" charset="-122"/>
                <a:cs typeface="Lato"/>
                <a:sym typeface="Lato"/>
              </a:rPr>
              <a:t>冲突</a:t>
            </a:r>
          </a:p>
          <a:p>
            <a:r>
              <a:rPr lang="zh-CN" altLang="en-US" dirty="0" smtClean="0">
                <a:solidFill>
                  <a:schemeClr val="tx1">
                    <a:lumMod val="50000"/>
                    <a:lumOff val="50000"/>
                  </a:schemeClr>
                </a:solidFill>
                <a:latin typeface="微软雅黑" pitchFamily="34" charset="-122"/>
                <a:ea typeface="微软雅黑" pitchFamily="34" charset="-122"/>
                <a:cs typeface="Lato"/>
                <a:sym typeface="Lato"/>
              </a:rPr>
              <a:t>失败</a:t>
            </a:r>
            <a:r>
              <a:rPr lang="zh-CN" altLang="en-US" dirty="0">
                <a:solidFill>
                  <a:schemeClr val="tx1">
                    <a:lumMod val="50000"/>
                    <a:lumOff val="50000"/>
                  </a:schemeClr>
                </a:solidFill>
                <a:latin typeface="微软雅黑" pitchFamily="34" charset="-122"/>
                <a:ea typeface="微软雅黑" pitchFamily="34" charset="-122"/>
                <a:cs typeface="Lato"/>
                <a:sym typeface="Lato"/>
              </a:rPr>
              <a:t>就不断重试，直到成功为止）</a:t>
            </a:r>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a:p>
            <a:endParaRPr lang="zh-CN" altLang="en-US" dirty="0">
              <a:solidFill>
                <a:schemeClr val="tx1">
                  <a:lumMod val="50000"/>
                  <a:lumOff val="50000"/>
                </a:schemeClr>
              </a:solidFill>
              <a:latin typeface="微软雅黑" pitchFamily="34" charset="-122"/>
              <a:ea typeface="微软雅黑" pitchFamily="34" charset="-122"/>
              <a:cs typeface="Lato"/>
              <a:sym typeface="Lato"/>
            </a:endParaRPr>
          </a:p>
          <a:p>
            <a:endParaRPr lang="zh-CN" altLang="en-US" dirty="0" smtClean="0">
              <a:solidFill>
                <a:schemeClr val="tx1">
                  <a:lumMod val="50000"/>
                  <a:lumOff val="50000"/>
                </a:schemeClr>
              </a:solidFill>
              <a:latin typeface="微软雅黑" pitchFamily="34" charset="-122"/>
              <a:ea typeface="微软雅黑" pitchFamily="34" charset="-122"/>
              <a:cs typeface="Lato"/>
              <a:sym typeface="Lato"/>
            </a:endParaRPr>
          </a:p>
        </p:txBody>
      </p:sp>
    </p:spTree>
    <p:extLst>
      <p:ext uri="{BB962C8B-B14F-4D97-AF65-F5344CB8AC3E}">
        <p14:creationId xmlns:p14="http://schemas.microsoft.com/office/powerpoint/2010/main" val="17117789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4147" y="216568"/>
            <a:ext cx="5531966" cy="6124074"/>
          </a:xfrm>
          <a:prstGeom prst="rect">
            <a:avLst/>
          </a:prstGeom>
        </p:spPr>
      </p:pic>
      <p:pic>
        <p:nvPicPr>
          <p:cNvPr id="2" name="Picture 1"/>
          <p:cNvPicPr>
            <a:picLocks noChangeAspect="1"/>
          </p:cNvPicPr>
          <p:nvPr/>
        </p:nvPicPr>
        <p:blipFill>
          <a:blip r:embed="rId3"/>
          <a:stretch>
            <a:fillRect/>
          </a:stretch>
        </p:blipFill>
        <p:spPr>
          <a:xfrm>
            <a:off x="6566568" y="241968"/>
            <a:ext cx="3937000" cy="1714500"/>
          </a:xfrm>
          <a:prstGeom prst="rect">
            <a:avLst/>
          </a:prstGeom>
        </p:spPr>
      </p:pic>
      <p:pic>
        <p:nvPicPr>
          <p:cNvPr id="4" name="Picture 3"/>
          <p:cNvPicPr>
            <a:picLocks noChangeAspect="1"/>
          </p:cNvPicPr>
          <p:nvPr/>
        </p:nvPicPr>
        <p:blipFill>
          <a:blip r:embed="rId4"/>
          <a:stretch>
            <a:fillRect/>
          </a:stretch>
        </p:blipFill>
        <p:spPr>
          <a:xfrm>
            <a:off x="6566568" y="2243555"/>
            <a:ext cx="3937000" cy="1811627"/>
          </a:xfrm>
          <a:prstGeom prst="rect">
            <a:avLst/>
          </a:prstGeom>
        </p:spPr>
      </p:pic>
      <p:pic>
        <p:nvPicPr>
          <p:cNvPr id="8" name="Picture 7"/>
          <p:cNvPicPr>
            <a:picLocks noChangeAspect="1"/>
          </p:cNvPicPr>
          <p:nvPr/>
        </p:nvPicPr>
        <p:blipFill>
          <a:blip r:embed="rId5"/>
          <a:stretch>
            <a:fillRect/>
          </a:stretch>
        </p:blipFill>
        <p:spPr>
          <a:xfrm>
            <a:off x="6566568" y="4312524"/>
            <a:ext cx="3974876" cy="1872376"/>
          </a:xfrm>
          <a:prstGeom prst="rect">
            <a:avLst/>
          </a:prstGeom>
        </p:spPr>
      </p:pic>
    </p:spTree>
    <p:extLst>
      <p:ext uri="{BB962C8B-B14F-4D97-AF65-F5344CB8AC3E}">
        <p14:creationId xmlns:p14="http://schemas.microsoft.com/office/powerpoint/2010/main" val="191719473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4842</TotalTime>
  <Words>2358</Words>
  <Application>Microsoft Macintosh PowerPoint</Application>
  <PresentationFormat>Widescreen</PresentationFormat>
  <Paragraphs>210</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FontAwesome</vt:lpstr>
      <vt:lpstr>Gill Sans</vt:lpstr>
      <vt:lpstr>Lato</vt:lpstr>
      <vt:lpstr>Verdana</vt:lpstr>
      <vt:lpstr>幼圆</vt:lpstr>
      <vt:lpstr>微软雅黑</vt:lpstr>
      <vt:lpstr>等线</vt:lpstr>
      <vt:lpstr>等线 Light</vt:lpstr>
      <vt:lpstr>千图海量PPT模板www.58pic.com​​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Microsoft Office User</cp:lastModifiedBy>
  <cp:revision>85</cp:revision>
  <dcterms:created xsi:type="dcterms:W3CDTF">2018-05-16T09:32:41Z</dcterms:created>
  <dcterms:modified xsi:type="dcterms:W3CDTF">2018-12-20T09:44:54Z</dcterms:modified>
</cp:coreProperties>
</file>