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AAD4D-5E68-4F5D-828D-9029EEEBC5B7}" v="5" dt="2021-05-08T14:54:05.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Michaud" userId="96c5368be571345e" providerId="LiveId" clId="{56CAAD4D-5E68-4F5D-828D-9029EEEBC5B7}"/>
    <pc:docChg chg="modSld">
      <pc:chgData name="Edward Michaud" userId="96c5368be571345e" providerId="LiveId" clId="{56CAAD4D-5E68-4F5D-828D-9029EEEBC5B7}" dt="2021-05-08T14:54:15.006" v="32" actId="14100"/>
      <pc:docMkLst>
        <pc:docMk/>
      </pc:docMkLst>
      <pc:sldChg chg="addSp modSp mod">
        <pc:chgData name="Edward Michaud" userId="96c5368be571345e" providerId="LiveId" clId="{56CAAD4D-5E68-4F5D-828D-9029EEEBC5B7}" dt="2021-05-08T14:52:39.689" v="6" actId="1076"/>
        <pc:sldMkLst>
          <pc:docMk/>
          <pc:sldMk cId="2437959043" sldId="257"/>
        </pc:sldMkLst>
        <pc:spChg chg="mod">
          <ac:chgData name="Edward Michaud" userId="96c5368be571345e" providerId="LiveId" clId="{56CAAD4D-5E68-4F5D-828D-9029EEEBC5B7}" dt="2021-05-08T14:52:14.152" v="0" actId="14100"/>
          <ac:spMkLst>
            <pc:docMk/>
            <pc:sldMk cId="2437959043" sldId="257"/>
            <ac:spMk id="2" creationId="{0D50B543-0B79-42B0-8F2A-1D20E8439D9E}"/>
          </ac:spMkLst>
        </pc:spChg>
        <pc:spChg chg="mod">
          <ac:chgData name="Edward Michaud" userId="96c5368be571345e" providerId="LiveId" clId="{56CAAD4D-5E68-4F5D-828D-9029EEEBC5B7}" dt="2021-05-08T14:52:37.504" v="5" actId="14100"/>
          <ac:spMkLst>
            <pc:docMk/>
            <pc:sldMk cId="2437959043" sldId="257"/>
            <ac:spMk id="3" creationId="{28D61D10-FB8F-4D00-AE9E-99D85D724540}"/>
          </ac:spMkLst>
        </pc:spChg>
        <pc:picChg chg="add mod">
          <ac:chgData name="Edward Michaud" userId="96c5368be571345e" providerId="LiveId" clId="{56CAAD4D-5E68-4F5D-828D-9029EEEBC5B7}" dt="2021-05-08T14:52:39.689" v="6" actId="1076"/>
          <ac:picMkLst>
            <pc:docMk/>
            <pc:sldMk cId="2437959043" sldId="257"/>
            <ac:picMk id="5" creationId="{97B409F9-CE39-423F-ACC3-D04AB5773420}"/>
          </ac:picMkLst>
        </pc:picChg>
      </pc:sldChg>
      <pc:sldChg chg="addSp modSp mod">
        <pc:chgData name="Edward Michaud" userId="96c5368be571345e" providerId="LiveId" clId="{56CAAD4D-5E68-4F5D-828D-9029EEEBC5B7}" dt="2021-05-08T14:53:05.757" v="11" actId="1076"/>
        <pc:sldMkLst>
          <pc:docMk/>
          <pc:sldMk cId="254076682" sldId="258"/>
        </pc:sldMkLst>
        <pc:spChg chg="mod">
          <ac:chgData name="Edward Michaud" userId="96c5368be571345e" providerId="LiveId" clId="{56CAAD4D-5E68-4F5D-828D-9029EEEBC5B7}" dt="2021-05-08T14:52:49.320" v="7" actId="1076"/>
          <ac:spMkLst>
            <pc:docMk/>
            <pc:sldMk cId="254076682" sldId="258"/>
            <ac:spMk id="3" creationId="{8F78E2A9-A816-4960-B451-29AF5ECCA5C1}"/>
          </ac:spMkLst>
        </pc:spChg>
        <pc:picChg chg="add mod">
          <ac:chgData name="Edward Michaud" userId="96c5368be571345e" providerId="LiveId" clId="{56CAAD4D-5E68-4F5D-828D-9029EEEBC5B7}" dt="2021-05-08T14:53:05.757" v="11" actId="1076"/>
          <ac:picMkLst>
            <pc:docMk/>
            <pc:sldMk cId="254076682" sldId="258"/>
            <ac:picMk id="5" creationId="{4997468E-9A2B-48D9-8144-339B4BD850B2}"/>
          </ac:picMkLst>
        </pc:picChg>
      </pc:sldChg>
      <pc:sldChg chg="addSp modSp mod">
        <pc:chgData name="Edward Michaud" userId="96c5368be571345e" providerId="LiveId" clId="{56CAAD4D-5E68-4F5D-828D-9029EEEBC5B7}" dt="2021-05-08T14:53:30.497" v="19" actId="1076"/>
        <pc:sldMkLst>
          <pc:docMk/>
          <pc:sldMk cId="3777814665" sldId="259"/>
        </pc:sldMkLst>
        <pc:spChg chg="mod">
          <ac:chgData name="Edward Michaud" userId="96c5368be571345e" providerId="LiveId" clId="{56CAAD4D-5E68-4F5D-828D-9029EEEBC5B7}" dt="2021-05-08T14:53:14.192" v="12" actId="1076"/>
          <ac:spMkLst>
            <pc:docMk/>
            <pc:sldMk cId="3777814665" sldId="259"/>
            <ac:spMk id="2" creationId="{7E6F9344-9DEB-4F22-B0DE-ED9228835D3F}"/>
          </ac:spMkLst>
        </pc:spChg>
        <pc:spChg chg="mod">
          <ac:chgData name="Edward Michaud" userId="96c5368be571345e" providerId="LiveId" clId="{56CAAD4D-5E68-4F5D-828D-9029EEEBC5B7}" dt="2021-05-08T14:53:17.472" v="13" actId="1076"/>
          <ac:spMkLst>
            <pc:docMk/>
            <pc:sldMk cId="3777814665" sldId="259"/>
            <ac:spMk id="3" creationId="{97F5E2F0-58F6-4B06-9AF1-F1E665337AEA}"/>
          </ac:spMkLst>
        </pc:spChg>
        <pc:picChg chg="add mod">
          <ac:chgData name="Edward Michaud" userId="96c5368be571345e" providerId="LiveId" clId="{56CAAD4D-5E68-4F5D-828D-9029EEEBC5B7}" dt="2021-05-08T14:53:30.497" v="19" actId="1076"/>
          <ac:picMkLst>
            <pc:docMk/>
            <pc:sldMk cId="3777814665" sldId="259"/>
            <ac:picMk id="5" creationId="{04B9091D-91D0-46CA-80BC-788C6C21DFE8}"/>
          </ac:picMkLst>
        </pc:picChg>
      </pc:sldChg>
      <pc:sldChg chg="addSp modSp mod">
        <pc:chgData name="Edward Michaud" userId="96c5368be571345e" providerId="LiveId" clId="{56CAAD4D-5E68-4F5D-828D-9029EEEBC5B7}" dt="2021-05-08T14:53:53.178" v="25" actId="1076"/>
        <pc:sldMkLst>
          <pc:docMk/>
          <pc:sldMk cId="871602309" sldId="260"/>
        </pc:sldMkLst>
        <pc:spChg chg="mod">
          <ac:chgData name="Edward Michaud" userId="96c5368be571345e" providerId="LiveId" clId="{56CAAD4D-5E68-4F5D-828D-9029EEEBC5B7}" dt="2021-05-08T14:53:49.941" v="24" actId="14100"/>
          <ac:spMkLst>
            <pc:docMk/>
            <pc:sldMk cId="871602309" sldId="260"/>
            <ac:spMk id="3" creationId="{669BF0C7-3BA3-4910-9322-45362D2BB95F}"/>
          </ac:spMkLst>
        </pc:spChg>
        <pc:picChg chg="add mod">
          <ac:chgData name="Edward Michaud" userId="96c5368be571345e" providerId="LiveId" clId="{56CAAD4D-5E68-4F5D-828D-9029EEEBC5B7}" dt="2021-05-08T14:53:53.178" v="25" actId="1076"/>
          <ac:picMkLst>
            <pc:docMk/>
            <pc:sldMk cId="871602309" sldId="260"/>
            <ac:picMk id="5" creationId="{40B270FB-BF55-4451-8103-0B30DAC58805}"/>
          </ac:picMkLst>
        </pc:picChg>
      </pc:sldChg>
      <pc:sldChg chg="addSp modSp mod">
        <pc:chgData name="Edward Michaud" userId="96c5368be571345e" providerId="LiveId" clId="{56CAAD4D-5E68-4F5D-828D-9029EEEBC5B7}" dt="2021-05-08T14:54:15.006" v="32" actId="14100"/>
        <pc:sldMkLst>
          <pc:docMk/>
          <pc:sldMk cId="2520988099" sldId="261"/>
        </pc:sldMkLst>
        <pc:picChg chg="add mod">
          <ac:chgData name="Edward Michaud" userId="96c5368be571345e" providerId="LiveId" clId="{56CAAD4D-5E68-4F5D-828D-9029EEEBC5B7}" dt="2021-05-08T14:54:15.006" v="32" actId="14100"/>
          <ac:picMkLst>
            <pc:docMk/>
            <pc:sldMk cId="2520988099" sldId="261"/>
            <ac:picMk id="6" creationId="{85CA37E9-4BE7-4BA2-AE7D-A8ACD624C0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EB02-FA2A-4A49-8893-A56EE7836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13594-CE9D-449A-938A-AECB576F2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3B29B-5758-4D6A-9F31-A2DFBAD2CCE8}"/>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7D2654F8-20B3-4215-91D4-CD03CD9EA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6D789-E184-4B63-888E-7757A9C90D12}"/>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38801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F1FB-9A8D-4CD0-A4D7-63532AE39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0B09F2-0576-4670-B1ED-D87725056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51FD7-3FBE-420B-ACB5-515F5D5E1BBA}"/>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243D0CD8-81C7-4E85-A687-EC2ED4B7A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EA1C-16F5-4934-BC94-550ECA4E3F4A}"/>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92458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74FA7-1B50-4296-9478-C29DAE27A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04FE0C-94DC-4E2D-9F1D-C35BF7582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358DC-6C62-4EB8-A247-7C8851771142}"/>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7924DD3F-ED61-4A3A-B556-BDAD9C7FA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471E9-674B-407F-8CFA-FA5A0CD70D6D}"/>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7799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B3DB-0FD1-4483-9C86-95313A3C1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C0708-6614-4F25-8126-060B110D7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6DC3-F08F-4B15-9188-E89AE35C2127}"/>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66971498-BA92-42BA-9172-F88C57D38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80B21-7374-4F0F-9070-3871B4A5D57D}"/>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351139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2577-B04D-4CE3-9162-D54041E2E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40CB0-E53F-46DB-8F39-7A033B65C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205D0-E383-468E-8B0A-1CF6E3A393C4}"/>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592413E5-2129-4A33-930E-3EBDAE1D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1D12C-65A0-45A5-953F-ECB9809369D8}"/>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48630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D50B-DA1E-4338-A593-829C9469A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9AA39-DC1C-4C1A-BBED-D056FCEDD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53D2B-5B85-4FAB-AAC0-06B32B25A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22AE6-94DE-495B-B737-AF475F387C53}"/>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6" name="Footer Placeholder 5">
            <a:extLst>
              <a:ext uri="{FF2B5EF4-FFF2-40B4-BE49-F238E27FC236}">
                <a16:creationId xmlns:a16="http://schemas.microsoft.com/office/drawing/2014/main" id="{5ACB4C11-909C-4E33-A82C-A9FAFB3CA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BB0D1-EE25-4565-A39E-C1D8A06E4E43}"/>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42605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E77E-6F4F-463B-BABD-980EAE6F1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084AF-B1CA-4678-AC4B-0BE7BA13F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F568E-D2B5-4D29-85C5-4AE8FEE87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AC3839-A245-4612-A439-3377C22CD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4C4FE-0C48-4076-B41C-7A70B6C10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61D41-8E60-487F-8601-75D74DB32108}"/>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8" name="Footer Placeholder 7">
            <a:extLst>
              <a:ext uri="{FF2B5EF4-FFF2-40B4-BE49-F238E27FC236}">
                <a16:creationId xmlns:a16="http://schemas.microsoft.com/office/drawing/2014/main" id="{064CC0DB-6ECA-428D-997E-1706542BB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A6E9CA-B854-4DE9-B558-CE98F5AF8E6A}"/>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74018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6CF-7C8D-480F-8A11-0D061643F5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55A176-AE9F-4C59-BB62-0EBC6CAAC9DF}"/>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4" name="Footer Placeholder 3">
            <a:extLst>
              <a:ext uri="{FF2B5EF4-FFF2-40B4-BE49-F238E27FC236}">
                <a16:creationId xmlns:a16="http://schemas.microsoft.com/office/drawing/2014/main" id="{6D062CAB-12A3-48CB-B2AC-5081DF195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4BCDE0-DD83-4DA7-B56E-F6E1B95B3175}"/>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81684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DC769-CB97-4B58-B003-8E5B77852D9D}"/>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3" name="Footer Placeholder 2">
            <a:extLst>
              <a:ext uri="{FF2B5EF4-FFF2-40B4-BE49-F238E27FC236}">
                <a16:creationId xmlns:a16="http://schemas.microsoft.com/office/drawing/2014/main" id="{C2364868-C655-43FE-BEE0-12E083B990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BEF6C4-2979-44F6-ABF4-B6E77AD85F6B}"/>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223605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371-6624-403C-A679-E67334EA7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11C878-2703-4904-AFBB-1A43CBDDC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6774B-9801-47B8-B792-9A200F600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4CAB5-5444-4E86-A47F-75AC42944A8A}"/>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6" name="Footer Placeholder 5">
            <a:extLst>
              <a:ext uri="{FF2B5EF4-FFF2-40B4-BE49-F238E27FC236}">
                <a16:creationId xmlns:a16="http://schemas.microsoft.com/office/drawing/2014/main" id="{61B1C5E3-92F6-490B-B297-92F8A8FE1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B2D5A-6BAD-4661-9B24-F9546031F3FA}"/>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78487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6E9D-05B8-44DD-A296-B1EAE91D8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E5951F-74AB-4380-BDA9-2A03E4EB7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6A3E6-9445-4CEF-99B3-E166A40A8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0FB98-9CF0-4020-817E-6BDED6666C41}"/>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6" name="Footer Placeholder 5">
            <a:extLst>
              <a:ext uri="{FF2B5EF4-FFF2-40B4-BE49-F238E27FC236}">
                <a16:creationId xmlns:a16="http://schemas.microsoft.com/office/drawing/2014/main" id="{90583EBF-D05E-41FE-A944-69FC674C5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D5635-9EA5-4E38-A198-3D8570E77B62}"/>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298901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5C5ED-9A97-465F-BC1E-BAECDBD78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7941F-D493-42C9-A5F0-533D59DA4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49375-CA40-4A52-94AE-A5D582B80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63A9318D-F397-4351-AB5F-5989DA06E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5A113-463B-4A13-89E1-2F7AC7E97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A705A-98C0-4FF1-969B-7496ECA00164}" type="slidenum">
              <a:rPr lang="en-US" smtClean="0"/>
              <a:t>‹#›</a:t>
            </a:fld>
            <a:endParaRPr lang="en-US"/>
          </a:p>
        </p:txBody>
      </p:sp>
    </p:spTree>
    <p:extLst>
      <p:ext uri="{BB962C8B-B14F-4D97-AF65-F5344CB8AC3E}">
        <p14:creationId xmlns:p14="http://schemas.microsoft.com/office/powerpoint/2010/main" val="1605515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9C5AD4-7513-422B-A72E-72B39BAC06AA}"/>
              </a:ext>
            </a:extLst>
          </p:cNvPr>
          <p:cNvSpPr>
            <a:spLocks noGrp="1"/>
          </p:cNvSpPr>
          <p:nvPr>
            <p:ph type="ctrTitle"/>
          </p:nvPr>
        </p:nvSpPr>
        <p:spPr>
          <a:xfrm>
            <a:off x="3045368" y="2043663"/>
            <a:ext cx="6105194" cy="2031055"/>
          </a:xfrm>
        </p:spPr>
        <p:txBody>
          <a:bodyPr>
            <a:normAutofit/>
          </a:bodyPr>
          <a:lstStyle/>
          <a:p>
            <a:r>
              <a:rPr lang="en-US">
                <a:solidFill>
                  <a:srgbClr val="FFFFFF"/>
                </a:solidFill>
              </a:rPr>
              <a:t>Sacramento Estate</a:t>
            </a:r>
          </a:p>
        </p:txBody>
      </p:sp>
      <p:sp>
        <p:nvSpPr>
          <p:cNvPr id="3" name="Subtitle 2">
            <a:extLst>
              <a:ext uri="{FF2B5EF4-FFF2-40B4-BE49-F238E27FC236}">
                <a16:creationId xmlns:a16="http://schemas.microsoft.com/office/drawing/2014/main" id="{925AAE85-AB3A-4238-A8DB-2CF15477FE7A}"/>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83714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50B543-0B79-42B0-8F2A-1D20E8439D9E}"/>
              </a:ext>
            </a:extLst>
          </p:cNvPr>
          <p:cNvSpPr>
            <a:spLocks noGrp="1"/>
          </p:cNvSpPr>
          <p:nvPr>
            <p:ph type="title"/>
          </p:nvPr>
        </p:nvSpPr>
        <p:spPr>
          <a:xfrm>
            <a:off x="826396" y="586855"/>
            <a:ext cx="4230100" cy="645045"/>
          </a:xfrm>
        </p:spPr>
        <p:txBody>
          <a:bodyPr anchor="b">
            <a:normAutofit/>
          </a:bodyPr>
          <a:lstStyle/>
          <a:p>
            <a:pPr algn="r"/>
            <a:r>
              <a:rPr lang="en-US" sz="4000" dirty="0">
                <a:solidFill>
                  <a:srgbClr val="FFFFFF"/>
                </a:solidFill>
              </a:rPr>
              <a:t>The start up</a:t>
            </a:r>
          </a:p>
        </p:txBody>
      </p:sp>
      <p:sp>
        <p:nvSpPr>
          <p:cNvPr id="3" name="Content Placeholder 2">
            <a:extLst>
              <a:ext uri="{FF2B5EF4-FFF2-40B4-BE49-F238E27FC236}">
                <a16:creationId xmlns:a16="http://schemas.microsoft.com/office/drawing/2014/main" id="{28D61D10-FB8F-4D00-AE9E-99D85D724540}"/>
              </a:ext>
            </a:extLst>
          </p:cNvPr>
          <p:cNvSpPr>
            <a:spLocks noGrp="1"/>
          </p:cNvSpPr>
          <p:nvPr>
            <p:ph idx="1"/>
          </p:nvPr>
        </p:nvSpPr>
        <p:spPr>
          <a:xfrm>
            <a:off x="6503158" y="649481"/>
            <a:ext cx="4862447" cy="2642360"/>
          </a:xfrm>
        </p:spPr>
        <p:txBody>
          <a:bodyPr anchor="ct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Our first step in this project was to clean up all the data. We had to make sure there were no empty slots or strange discrepancies. We then cleaned it up to make sure there are no repeated locations or if the location had no square feet. We made sure that the data was clean with a few tests, and all checked out. </a:t>
            </a:r>
            <a:endParaRPr lang="en-US" sz="2000" dirty="0"/>
          </a:p>
        </p:txBody>
      </p:sp>
      <p:pic>
        <p:nvPicPr>
          <p:cNvPr id="5" name="Picture 4" descr="Table&#10;&#10;Description automatically generated">
            <a:extLst>
              <a:ext uri="{FF2B5EF4-FFF2-40B4-BE49-F238E27FC236}">
                <a16:creationId xmlns:a16="http://schemas.microsoft.com/office/drawing/2014/main" id="{97B409F9-CE39-423F-ACC3-D04AB5773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267" y="4354791"/>
            <a:ext cx="9535856" cy="1733792"/>
          </a:xfrm>
          <a:prstGeom prst="rect">
            <a:avLst/>
          </a:prstGeom>
        </p:spPr>
      </p:pic>
    </p:spTree>
    <p:extLst>
      <p:ext uri="{BB962C8B-B14F-4D97-AF65-F5344CB8AC3E}">
        <p14:creationId xmlns:p14="http://schemas.microsoft.com/office/powerpoint/2010/main" val="243795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96E154-DD01-4DFA-B395-80D9ECEE6BD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The average price and square foot</a:t>
            </a:r>
          </a:p>
        </p:txBody>
      </p:sp>
      <p:sp>
        <p:nvSpPr>
          <p:cNvPr id="3" name="Content Placeholder 2">
            <a:extLst>
              <a:ext uri="{FF2B5EF4-FFF2-40B4-BE49-F238E27FC236}">
                <a16:creationId xmlns:a16="http://schemas.microsoft.com/office/drawing/2014/main" id="{8F78E2A9-A816-4960-B451-29AF5ECCA5C1}"/>
              </a:ext>
            </a:extLst>
          </p:cNvPr>
          <p:cNvSpPr>
            <a:spLocks noGrp="1"/>
          </p:cNvSpPr>
          <p:nvPr>
            <p:ph idx="1"/>
          </p:nvPr>
        </p:nvSpPr>
        <p:spPr>
          <a:xfrm>
            <a:off x="1179074" y="2596582"/>
            <a:ext cx="9833548" cy="2693976"/>
          </a:xfrm>
        </p:spPr>
        <p:txBody>
          <a:bodyPr>
            <a:normAutofit/>
          </a:bodyPr>
          <a:lstStyle/>
          <a:p>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Next, after the cleanup, we made several graphs that would show us results for average payment over square foot, and how many rooms did houses have. First, we made a scatter chart that would show where most people are willing to spend their money for land. We were able to find that the average household price that was sold was about $207,000. The average square feet that were also founded were about 1500 feet. </a:t>
            </a:r>
            <a:endParaRPr lang="en-US" sz="2000" dirty="0">
              <a:solidFill>
                <a:srgbClr val="000000"/>
              </a:solidFill>
            </a:endParaRPr>
          </a:p>
        </p:txBody>
      </p:sp>
      <p:pic>
        <p:nvPicPr>
          <p:cNvPr id="5" name="Picture 4" descr="Chart, scatter chart&#10;&#10;Description automatically generated">
            <a:extLst>
              <a:ext uri="{FF2B5EF4-FFF2-40B4-BE49-F238E27FC236}">
                <a16:creationId xmlns:a16="http://schemas.microsoft.com/office/drawing/2014/main" id="{4997468E-9A2B-48D9-8144-339B4BD85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845" y="4104065"/>
            <a:ext cx="3982006" cy="2762636"/>
          </a:xfrm>
          <a:prstGeom prst="rect">
            <a:avLst/>
          </a:prstGeom>
        </p:spPr>
      </p:pic>
    </p:spTree>
    <p:extLst>
      <p:ext uri="{BB962C8B-B14F-4D97-AF65-F5344CB8AC3E}">
        <p14:creationId xmlns:p14="http://schemas.microsoft.com/office/powerpoint/2010/main" val="25407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7E6F9344-9DEB-4F22-B0DE-ED9228835D3F}"/>
              </a:ext>
            </a:extLst>
          </p:cNvPr>
          <p:cNvSpPr>
            <a:spLocks noGrp="1"/>
          </p:cNvSpPr>
          <p:nvPr>
            <p:ph type="title"/>
          </p:nvPr>
        </p:nvSpPr>
        <p:spPr>
          <a:xfrm>
            <a:off x="2618437" y="285868"/>
            <a:ext cx="6955124" cy="1066802"/>
          </a:xfrm>
        </p:spPr>
        <p:txBody>
          <a:bodyPr>
            <a:normAutofit/>
          </a:bodyPr>
          <a:lstStyle/>
          <a:p>
            <a:pPr algn="ctr"/>
            <a:r>
              <a:rPr lang="en-US" sz="4000" dirty="0">
                <a:solidFill>
                  <a:srgbClr val="FFFFFF"/>
                </a:solidFill>
              </a:rPr>
              <a:t>The average rooms</a:t>
            </a:r>
          </a:p>
        </p:txBody>
      </p:sp>
      <p:sp>
        <p:nvSpPr>
          <p:cNvPr id="3" name="Content Placeholder 2">
            <a:extLst>
              <a:ext uri="{FF2B5EF4-FFF2-40B4-BE49-F238E27FC236}">
                <a16:creationId xmlns:a16="http://schemas.microsoft.com/office/drawing/2014/main" id="{97F5E2F0-58F6-4B06-9AF1-F1E665337AEA}"/>
              </a:ext>
            </a:extLst>
          </p:cNvPr>
          <p:cNvSpPr>
            <a:spLocks noGrp="1"/>
          </p:cNvSpPr>
          <p:nvPr>
            <p:ph idx="1"/>
          </p:nvPr>
        </p:nvSpPr>
        <p:spPr>
          <a:xfrm>
            <a:off x="2618437" y="1352670"/>
            <a:ext cx="6955124" cy="3038475"/>
          </a:xfrm>
        </p:spPr>
        <p:txBody>
          <a:bodyPr anchor="t">
            <a:normAutofit/>
          </a:bodyPr>
          <a:lstStyle/>
          <a:p>
            <a:r>
              <a:rPr lang="en-US"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We then made bar chart on how many houses were being purchased from and how many rooms do they have.  The conclusion from this chart was that the average room count was about 3 bedrooms per household. The average bathroom was about 2. </a:t>
            </a:r>
            <a:endParaRPr lang="en-US" sz="2400" dirty="0">
              <a:solidFill>
                <a:srgbClr val="FFFFFF"/>
              </a:solidFill>
            </a:endParaRPr>
          </a:p>
        </p:txBody>
      </p:sp>
      <p:pic>
        <p:nvPicPr>
          <p:cNvPr id="5" name="Picture 4" descr="Chart, bar chart&#10;&#10;Description automatically generated">
            <a:extLst>
              <a:ext uri="{FF2B5EF4-FFF2-40B4-BE49-F238E27FC236}">
                <a16:creationId xmlns:a16="http://schemas.microsoft.com/office/drawing/2014/main" id="{04B9091D-91D0-46CA-80BC-788C6C21D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500" y="3429000"/>
            <a:ext cx="5255798" cy="2898788"/>
          </a:xfrm>
          <a:prstGeom prst="rect">
            <a:avLst/>
          </a:prstGeom>
        </p:spPr>
      </p:pic>
    </p:spTree>
    <p:extLst>
      <p:ext uri="{BB962C8B-B14F-4D97-AF65-F5344CB8AC3E}">
        <p14:creationId xmlns:p14="http://schemas.microsoft.com/office/powerpoint/2010/main" val="37778146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73359EDA-ABEF-4387-8695-BBAA24E9AB7B}"/>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Average zip code</a:t>
            </a:r>
          </a:p>
        </p:txBody>
      </p:sp>
      <p:sp>
        <p:nvSpPr>
          <p:cNvPr id="3" name="Content Placeholder 2">
            <a:extLst>
              <a:ext uri="{FF2B5EF4-FFF2-40B4-BE49-F238E27FC236}">
                <a16:creationId xmlns:a16="http://schemas.microsoft.com/office/drawing/2014/main" id="{669BF0C7-3BA3-4910-9322-45362D2BB95F}"/>
              </a:ext>
            </a:extLst>
          </p:cNvPr>
          <p:cNvSpPr>
            <a:spLocks noGrp="1"/>
          </p:cNvSpPr>
          <p:nvPr>
            <p:ph idx="1"/>
          </p:nvPr>
        </p:nvSpPr>
        <p:spPr>
          <a:xfrm>
            <a:off x="8396994" y="1032987"/>
            <a:ext cx="3154926" cy="4792027"/>
          </a:xfrm>
        </p:spPr>
        <p:txBody>
          <a:bodyPr anchor="ctr">
            <a:normAutofit/>
          </a:bodyPr>
          <a:lstStyle/>
          <a:p>
            <a:r>
              <a:rPr lang="en-US"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 box graph was then made to find where the average zip code had the most average amount of people populated. The data found the zip code area 95362 filled these criteria. </a:t>
            </a:r>
            <a:endParaRPr lang="en-US" sz="2400" dirty="0">
              <a:solidFill>
                <a:srgbClr val="FFFFFF"/>
              </a:solidFill>
            </a:endParaRPr>
          </a:p>
        </p:txBody>
      </p:sp>
      <p:pic>
        <p:nvPicPr>
          <p:cNvPr id="5" name="Picture 4" descr="Table&#10;&#10;Description automatically generated">
            <a:extLst>
              <a:ext uri="{FF2B5EF4-FFF2-40B4-BE49-F238E27FC236}">
                <a16:creationId xmlns:a16="http://schemas.microsoft.com/office/drawing/2014/main" id="{40B270FB-BF55-4451-8103-0B30DAC58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224" y="66205"/>
            <a:ext cx="3343742" cy="6725589"/>
          </a:xfrm>
          <a:prstGeom prst="rect">
            <a:avLst/>
          </a:prstGeom>
        </p:spPr>
      </p:pic>
    </p:spTree>
    <p:extLst>
      <p:ext uri="{BB962C8B-B14F-4D97-AF65-F5344CB8AC3E}">
        <p14:creationId xmlns:p14="http://schemas.microsoft.com/office/powerpoint/2010/main" val="8716023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2575B1F-F586-4AE3-BA56-8CB8DE98E1C0}"/>
              </a:ext>
            </a:extLst>
          </p:cNvPr>
          <p:cNvSpPr>
            <a:spLocks noGrp="1"/>
          </p:cNvSpPr>
          <p:nvPr>
            <p:ph type="title"/>
          </p:nvPr>
        </p:nvSpPr>
        <p:spPr>
          <a:xfrm>
            <a:off x="804998" y="798445"/>
            <a:ext cx="4803636" cy="1311664"/>
          </a:xfrm>
        </p:spPr>
        <p:txBody>
          <a:bodyPr>
            <a:normAutofit/>
          </a:bodyPr>
          <a:lstStyle/>
          <a:p>
            <a:r>
              <a:rPr lang="en-US">
                <a:solidFill>
                  <a:srgbClr val="000000"/>
                </a:solidFill>
              </a:rPr>
              <a:t>The conclusion</a:t>
            </a:r>
          </a:p>
        </p:txBody>
      </p:sp>
      <p:sp>
        <p:nvSpPr>
          <p:cNvPr id="3" name="Content Placeholder 2">
            <a:extLst>
              <a:ext uri="{FF2B5EF4-FFF2-40B4-BE49-F238E27FC236}">
                <a16:creationId xmlns:a16="http://schemas.microsoft.com/office/drawing/2014/main" id="{6F55814E-2BAB-4FC0-973C-3A98C243E2A7}"/>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With all the data that was founded, the average household that filled nearly all this criterion lives in area code 95362, had 3 bedrooms 2 baths, a square foot of 1513 ft., and is priced at $214,613.50.</a:t>
            </a:r>
            <a:endParaRPr lang="en-US" sz="2000">
              <a:solidFill>
                <a:srgbClr val="000000"/>
              </a:solidFill>
            </a:endParaRPr>
          </a:p>
        </p:txBody>
      </p:sp>
      <p:sp>
        <p:nvSpPr>
          <p:cNvPr id="1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 on document with pen">
            <a:extLst>
              <a:ext uri="{FF2B5EF4-FFF2-40B4-BE49-F238E27FC236}">
                <a16:creationId xmlns:a16="http://schemas.microsoft.com/office/drawing/2014/main" id="{C1B754CA-BE53-493A-8B5C-0FA5EE066954}"/>
              </a:ext>
            </a:extLst>
          </p:cNvPr>
          <p:cNvPicPr>
            <a:picLocks noChangeAspect="1"/>
          </p:cNvPicPr>
          <p:nvPr/>
        </p:nvPicPr>
        <p:blipFill rotWithShape="1">
          <a:blip r:embed="rId3"/>
          <a:srcRect l="27857" r="14137"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pic>
        <p:nvPicPr>
          <p:cNvPr id="6" name="Picture 5" descr="Chart, box and whisker chart&#10;&#10;Description automatically generated">
            <a:extLst>
              <a:ext uri="{FF2B5EF4-FFF2-40B4-BE49-F238E27FC236}">
                <a16:creationId xmlns:a16="http://schemas.microsoft.com/office/drawing/2014/main" id="{85CA37E9-4BE7-4BA2-AE7D-A8ACD624C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381" y="1724296"/>
            <a:ext cx="6238343" cy="3357155"/>
          </a:xfrm>
          <a:prstGeom prst="rect">
            <a:avLst/>
          </a:prstGeom>
        </p:spPr>
      </p:pic>
    </p:spTree>
    <p:extLst>
      <p:ext uri="{BB962C8B-B14F-4D97-AF65-F5344CB8AC3E}">
        <p14:creationId xmlns:p14="http://schemas.microsoft.com/office/powerpoint/2010/main" val="2520988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Sacramento Estate</vt:lpstr>
      <vt:lpstr>The start up</vt:lpstr>
      <vt:lpstr>The average price and square foot</vt:lpstr>
      <vt:lpstr>The average rooms</vt:lpstr>
      <vt:lpstr>Average zip code</vt:lpstr>
      <vt:lpstr>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Sacramento Estate</dc:title>
  <dc:creator>Edward Michaud</dc:creator>
  <cp:lastModifiedBy>Edward Michaud</cp:lastModifiedBy>
  <cp:revision>1</cp:revision>
  <dcterms:created xsi:type="dcterms:W3CDTF">2021-05-08T14:24:25Z</dcterms:created>
  <dcterms:modified xsi:type="dcterms:W3CDTF">2021-05-08T14:54:21Z</dcterms:modified>
</cp:coreProperties>
</file>