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68" r:id="rId10"/>
    <p:sldId id="269" r:id="rId11"/>
    <p:sldId id="262" r:id="rId12"/>
    <p:sldId id="261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Sacramento Real Estate: Finding Average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5/08/2021</a:t>
            </a:r>
          </a:p>
        </p:txBody>
      </p:sp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9D2F-C9B2-40DC-A675-8CA78556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C200-98FC-484C-9408-94E3887C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39EE1-A818-4095-B20E-7FEAAB22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08" y="1428471"/>
            <a:ext cx="10269383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7704-0A0E-4398-80C0-4FBAB375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Heat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C311-F374-4485-A9A8-A9A9AF9FD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map of where clusters of purchases was then created.</a:t>
            </a:r>
          </a:p>
          <a:p>
            <a:r>
              <a:rPr lang="en-US" dirty="0"/>
              <a:t>There is also another based on zip codes too.</a:t>
            </a:r>
          </a:p>
          <a:p>
            <a:r>
              <a:rPr lang="en-US" dirty="0"/>
              <a:t>This shows where in Sacramento are most of the purchases were being made. </a:t>
            </a:r>
          </a:p>
          <a:p>
            <a:r>
              <a:rPr lang="en-US" dirty="0"/>
              <a:t>Our client’s decision was made to buy a house in the southeast part of the city, where it’s mostly populated.</a:t>
            </a:r>
          </a:p>
        </p:txBody>
      </p:sp>
    </p:spTree>
    <p:extLst>
      <p:ext uri="{BB962C8B-B14F-4D97-AF65-F5344CB8AC3E}">
        <p14:creationId xmlns:p14="http://schemas.microsoft.com/office/powerpoint/2010/main" val="1000368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62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client is interested at purchasing a house at around $207,000 Dollars, about 1500 Square feet,  has 3 bedrooms, and lives in the southeast part of Sacramento with a zip code of 95823.</a:t>
            </a:r>
          </a:p>
        </p:txBody>
      </p: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4B2B2-6891-459A-BE73-8A336938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1D1ED-2EE2-4F2D-B52A-26961E9DB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#About coding (like what is seaborn) Data visual library based on matplotlib.</a:t>
            </a:r>
          </a:p>
          <a:p>
            <a:r>
              <a:rPr lang="en-US" dirty="0"/>
              <a:t>#Why Sacramento? It was selected because it had enough data that is very comprehensible and lengthy enough for a proper project, but not too large to become cumbersome and make our graphs look messy.</a:t>
            </a:r>
          </a:p>
          <a:p>
            <a:r>
              <a:rPr lang="en-US" dirty="0"/>
              <a:t>#What was interesting about this Data? Trends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76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Scenario:</a:t>
            </a:r>
          </a:p>
        </p:txBody>
      </p:sp>
      <p:pic>
        <p:nvPicPr>
          <p:cNvPr id="5" name="Picture 4" descr="A person wearing a blue shirt&#10;&#10;Description automatically generated with medium confidence">
            <a:extLst>
              <a:ext uri="{FF2B5EF4-FFF2-40B4-BE49-F238E27FC236}">
                <a16:creationId xmlns:a16="http://schemas.microsoft.com/office/drawing/2014/main" id="{734FDB46-CA18-41C6-AF29-29ADFB737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23" y="122529"/>
            <a:ext cx="3971731" cy="5997580"/>
          </a:xfrm>
          <a:prstGeom prst="rect">
            <a:avLst/>
          </a:prstGeom>
        </p:spPr>
      </p:pic>
      <p:pic>
        <p:nvPicPr>
          <p:cNvPr id="7" name="Picture 6" descr="A picture containing grass, tree, outdoor, house&#10;&#10;Description automatically generated">
            <a:extLst>
              <a:ext uri="{FF2B5EF4-FFF2-40B4-BE49-F238E27FC236}">
                <a16:creationId xmlns:a16="http://schemas.microsoft.com/office/drawing/2014/main" id="{84BC9DA3-5777-4897-8431-1F554D4B3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00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satisfy the request?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C3A9-3117-4C4F-93A3-B5617E866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77552"/>
            <a:ext cx="9603275" cy="4351338"/>
          </a:xfrm>
        </p:spPr>
        <p:txBody>
          <a:bodyPr/>
          <a:lstStyle/>
          <a:p>
            <a:r>
              <a:rPr lang="en-US" dirty="0"/>
              <a:t>Locate and clean the Data</a:t>
            </a:r>
          </a:p>
          <a:p>
            <a:r>
              <a:rPr lang="en-US" dirty="0"/>
              <a:t>What are the common metrics for the average home purchase</a:t>
            </a:r>
          </a:p>
          <a:p>
            <a:r>
              <a:rPr lang="en-US" dirty="0"/>
              <a:t>Create bins of data to represent common breakpoints</a:t>
            </a:r>
          </a:p>
          <a:p>
            <a:r>
              <a:rPr lang="en-US" dirty="0"/>
              <a:t>Create visual aides to guide our home buyer</a:t>
            </a:r>
          </a:p>
          <a:p>
            <a:r>
              <a:rPr lang="en-US" dirty="0"/>
              <a:t>Identify current trends in the market</a:t>
            </a:r>
          </a:p>
          <a:p>
            <a:r>
              <a:rPr lang="en-US" dirty="0"/>
              <a:t>Identify/Eliminate outliers</a:t>
            </a:r>
          </a:p>
          <a:p>
            <a:r>
              <a:rPr lang="en-US" dirty="0"/>
              <a:t>Using median or mean?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138-E77B-4A4A-9A71-DBCAF28D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Game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D82E-180F-4204-A8D0-5D112684E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Locate and clean the data</a:t>
            </a:r>
          </a:p>
          <a:p>
            <a:r>
              <a:rPr lang="en-US" dirty="0"/>
              <a:t>Next, we analyze the data and create practical depictions</a:t>
            </a:r>
          </a:p>
          <a:p>
            <a:r>
              <a:rPr lang="en-US" dirty="0"/>
              <a:t>Finally, our conclusions are presented to the client </a:t>
            </a:r>
          </a:p>
        </p:txBody>
      </p:sp>
    </p:spTree>
    <p:extLst>
      <p:ext uri="{BB962C8B-B14F-4D97-AF65-F5344CB8AC3E}">
        <p14:creationId xmlns:p14="http://schemas.microsoft.com/office/powerpoint/2010/main" val="4481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2000">
              <a:schemeClr val="accent6">
                <a:lumMod val="40000"/>
                <a:lumOff val="60000"/>
              </a:schemeClr>
            </a:gs>
            <a:gs pos="25000">
              <a:schemeClr val="accent6">
                <a:lumMod val="60000"/>
                <a:lumOff val="4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dependencies were added such as </a:t>
            </a:r>
            <a:r>
              <a:rPr lang="en-US" dirty="0" err="1"/>
              <a:t>matplot</a:t>
            </a:r>
            <a:r>
              <a:rPr lang="en-US" dirty="0"/>
              <a:t>, pandas, </a:t>
            </a:r>
            <a:r>
              <a:rPr lang="en-US" dirty="0" err="1"/>
              <a:t>pprint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scipy</a:t>
            </a:r>
            <a:r>
              <a:rPr lang="en-US" dirty="0"/>
              <a:t>, and csv.</a:t>
            </a:r>
          </a:p>
          <a:p>
            <a:r>
              <a:rPr lang="en-US" dirty="0"/>
              <a:t>Next, the csv file was added to the script. It was then tested to be read in the script.</a:t>
            </a:r>
          </a:p>
          <a:p>
            <a:r>
              <a:rPr lang="en-US" dirty="0"/>
              <a:t>Then, it was cleaned up, there would be no repetitive locations or places that were given a value of zero in square foot. </a:t>
            </a:r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Making the Scatter plot graph: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A graph from square foot to its price was first created. </a:t>
            </a:r>
          </a:p>
          <a:p>
            <a:pPr>
              <a:lnSpc>
                <a:spcPct val="110000"/>
              </a:lnSpc>
            </a:pPr>
            <a:r>
              <a:rPr lang="en-US" sz="1600"/>
              <a:t>This shows how more people would settle around the 1000-2000 square foot mark and pay around $200,000-$300,000 range.</a:t>
            </a:r>
          </a:p>
          <a:p>
            <a:pPr>
              <a:lnSpc>
                <a:spcPct val="110000"/>
              </a:lnSpc>
            </a:pPr>
            <a:r>
              <a:rPr lang="en-US" sz="1600"/>
              <a:t>It becomes less popular to buy housing that is around $400,000 - $600,000 range when the square foot amount increases.</a:t>
            </a:r>
          </a:p>
          <a:p>
            <a:pPr>
              <a:lnSpc>
                <a:spcPct val="110000"/>
              </a:lnSpc>
            </a:pPr>
            <a:r>
              <a:rPr lang="en-US" sz="1600"/>
              <a:t>Our client is willing to purchase a house that is about $207,000 and is about 1500 Square feet after viewing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4900D-CE09-4356-9807-EFE503FA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319202"/>
            <a:ext cx="4960442" cy="3633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Making a bar graph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bar graph was used to depict the occurrences of purchase of houses and their price range.</a:t>
            </a:r>
          </a:p>
          <a:p>
            <a:pPr>
              <a:lnSpc>
                <a:spcPct val="110000"/>
              </a:lnSpc>
            </a:pPr>
            <a:r>
              <a:rPr lang="en-US" sz="1700"/>
              <a:t>Information about how many purchases were made Per square foot.</a:t>
            </a:r>
          </a:p>
          <a:p>
            <a:pPr>
              <a:lnSpc>
                <a:spcPct val="110000"/>
              </a:lnSpc>
            </a:pPr>
            <a:r>
              <a:rPr lang="en-US" sz="1700"/>
              <a:t>Information about purchases per zip code was also presented. </a:t>
            </a:r>
          </a:p>
          <a:p>
            <a:pPr>
              <a:lnSpc>
                <a:spcPct val="110000"/>
              </a:lnSpc>
            </a:pPr>
            <a:r>
              <a:rPr lang="en-US" sz="1700"/>
              <a:t>A bar graph for purchases per day was then created.</a:t>
            </a:r>
          </a:p>
          <a:p>
            <a:pPr>
              <a:lnSpc>
                <a:spcPct val="110000"/>
              </a:lnSpc>
            </a:pPr>
            <a:r>
              <a:rPr lang="en-US" sz="1700"/>
              <a:t>Another bar graph was made for bedroom count.</a:t>
            </a:r>
          </a:p>
          <a:p>
            <a:pPr>
              <a:lnSpc>
                <a:spcPct val="110000"/>
              </a:lnSpc>
            </a:pPr>
            <a:r>
              <a:rPr lang="en-US" sz="1700"/>
              <a:t>The client was willing to buy a house with 3 Bedrooms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4961E-CEB1-466C-A0F0-CA477A17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86108"/>
            <a:ext cx="4074836" cy="228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D8674-25E1-43B7-BC50-E5722CC3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248579"/>
            <a:ext cx="4074836" cy="22717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Making a box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box graph made with whiskers was used to find variation between zip codes.</a:t>
            </a:r>
          </a:p>
          <a:p>
            <a:pPr>
              <a:lnSpc>
                <a:spcPct val="110000"/>
              </a:lnSpc>
            </a:pPr>
            <a:r>
              <a:rPr lang="en-US" sz="1700"/>
              <a:t>Boxes represented the mean and the lines are the highest/lowest outliers.</a:t>
            </a:r>
          </a:p>
          <a:p>
            <a:pPr>
              <a:lnSpc>
                <a:spcPct val="110000"/>
              </a:lnSpc>
            </a:pPr>
            <a:r>
              <a:rPr lang="en-US" sz="1700"/>
              <a:t>One was made for average price, another for average square foot, and average price per </a:t>
            </a:r>
            <a:r>
              <a:rPr lang="en-US" sz="1700" err="1"/>
              <a:t>sqr</a:t>
            </a:r>
            <a:r>
              <a:rPr lang="en-US" sz="1700"/>
              <a:t> foot.</a:t>
            </a:r>
          </a:p>
          <a:p>
            <a:pPr>
              <a:lnSpc>
                <a:spcPct val="110000"/>
              </a:lnSpc>
            </a:pPr>
            <a:r>
              <a:rPr lang="en-US" sz="1700"/>
              <a:t>The client was interested in living in the area with zip code 95823.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0EF60-4C1B-43CE-A04A-CE223FF3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443" y="3092388"/>
            <a:ext cx="2391342" cy="1297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03893-6B04-4FD6-A98F-458BC1C6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115" y="2188751"/>
            <a:ext cx="2390738" cy="1296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B8CEA-E36C-4679-8F2E-E0CE7F5F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115" y="4011294"/>
            <a:ext cx="2390738" cy="12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F7646E8-7745-474F-9BA4-5EDFB41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DD30-9806-4003-A264-247D8D0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E3385-466A-48AB-A7C0-C0F014E5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96295"/>
            <a:ext cx="4074836" cy="226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9D9B3-3D4C-42B8-AF49-DF5298D9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406479"/>
            <a:ext cx="4074836" cy="19559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4340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399</TotalTime>
  <Words>566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Gallery</vt:lpstr>
      <vt:lpstr>Sacramento Real Estate: Finding Average</vt:lpstr>
      <vt:lpstr>The Scenario:</vt:lpstr>
      <vt:lpstr>How do we satisfy the request?</vt:lpstr>
      <vt:lpstr>Overall Game plan</vt:lpstr>
      <vt:lpstr>Initial setup:</vt:lpstr>
      <vt:lpstr>Making the Scatter plot graph:</vt:lpstr>
      <vt:lpstr>Making a bar graph</vt:lpstr>
      <vt:lpstr>Making a box graph</vt:lpstr>
      <vt:lpstr>PowerPoint Presentation</vt:lpstr>
      <vt:lpstr>PowerPoint Presentation</vt:lpstr>
      <vt:lpstr>Making the Heat Map </vt:lpstr>
      <vt:lpstr>Conclusion: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Shawn Cavazos</cp:lastModifiedBy>
  <cp:revision>30</cp:revision>
  <dcterms:created xsi:type="dcterms:W3CDTF">2021-05-01T15:22:52Z</dcterms:created>
  <dcterms:modified xsi:type="dcterms:W3CDTF">2021-05-06T23:34:10Z</dcterms:modified>
</cp:coreProperties>
</file>