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0" r:id="rId8"/>
    <p:sldId id="264" r:id="rId9"/>
    <p:sldId id="263" r:id="rId10"/>
    <p:sldId id="268" r:id="rId11"/>
    <p:sldId id="269" r:id="rId12"/>
    <p:sldId id="262" r:id="rId13"/>
    <p:sldId id="26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3A122-DA0E-4BA8-BBF9-7FCCE916F8A5}" type="datetimeFigureOut">
              <a:rPr lang="en-US" smtClean="0"/>
              <a:t>5/5/2021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0DA6527-7A37-4770-8525-8D80EF128CF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04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3A122-DA0E-4BA8-BBF9-7FCCE916F8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A6527-7A37-4770-8525-8D80EF128CF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88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3A122-DA0E-4BA8-BBF9-7FCCE916F8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A6527-7A37-4770-8525-8D80EF128CF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0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3A122-DA0E-4BA8-BBF9-7FCCE916F8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A6527-7A37-4770-8525-8D80EF128CF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45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3A122-DA0E-4BA8-BBF9-7FCCE916F8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A6527-7A37-4770-8525-8D80EF128CF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41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3A122-DA0E-4BA8-BBF9-7FCCE916F8A5}"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A6527-7A37-4770-8525-8D80EF128CF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38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3A122-DA0E-4BA8-BBF9-7FCCE916F8A5}"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A6527-7A37-4770-8525-8D80EF128CF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773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3A122-DA0E-4BA8-BBF9-7FCCE916F8A5}"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A6527-7A37-4770-8525-8D80EF128CF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608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3A122-DA0E-4BA8-BBF9-7FCCE916F8A5}"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A6527-7A37-4770-8525-8D80EF128CF0}" type="slidenum">
              <a:rPr lang="en-US" smtClean="0"/>
              <a:t>‹#›</a:t>
            </a:fld>
            <a:endParaRPr lang="en-US"/>
          </a:p>
        </p:txBody>
      </p:sp>
    </p:spTree>
    <p:extLst>
      <p:ext uri="{BB962C8B-B14F-4D97-AF65-F5344CB8AC3E}">
        <p14:creationId xmlns:p14="http://schemas.microsoft.com/office/powerpoint/2010/main" val="34750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3A122-DA0E-4BA8-BBF9-7FCCE916F8A5}"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A6527-7A37-4770-8525-8D80EF128CF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148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B3A122-DA0E-4BA8-BBF9-7FCCE916F8A5}" type="datetimeFigureOut">
              <a:rPr lang="en-US" smtClean="0"/>
              <a:t>5/5/2021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0DA6527-7A37-4770-8525-8D80EF128CF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927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B3A122-DA0E-4BA8-BBF9-7FCCE916F8A5}" type="datetimeFigureOut">
              <a:rPr lang="en-US" smtClean="0"/>
              <a:t>5/5/2021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DA6527-7A37-4770-8525-8D80EF128CF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45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FB1E-4066-43CA-A8CF-2C0839C8BF1D}"/>
              </a:ext>
            </a:extLst>
          </p:cNvPr>
          <p:cNvSpPr>
            <a:spLocks noGrp="1"/>
          </p:cNvSpPr>
          <p:nvPr>
            <p:ph type="ctrTitle"/>
          </p:nvPr>
        </p:nvSpPr>
        <p:spPr/>
        <p:txBody>
          <a:bodyPr>
            <a:normAutofit fontScale="90000"/>
          </a:bodyPr>
          <a:lstStyle/>
          <a:p>
            <a:r>
              <a:rPr lang="en-US" dirty="0"/>
              <a:t>Sacramento Real Estate: Finding Average</a:t>
            </a:r>
          </a:p>
        </p:txBody>
      </p:sp>
      <p:sp>
        <p:nvSpPr>
          <p:cNvPr id="3" name="Subtitle 2">
            <a:extLst>
              <a:ext uri="{FF2B5EF4-FFF2-40B4-BE49-F238E27FC236}">
                <a16:creationId xmlns:a16="http://schemas.microsoft.com/office/drawing/2014/main" id="{EB3C965C-A38A-4BB6-9590-97BE26F37F78}"/>
              </a:ext>
            </a:extLst>
          </p:cNvPr>
          <p:cNvSpPr>
            <a:spLocks noGrp="1"/>
          </p:cNvSpPr>
          <p:nvPr>
            <p:ph type="subTitle" idx="1"/>
          </p:nvPr>
        </p:nvSpPr>
        <p:spPr/>
        <p:txBody>
          <a:bodyPr/>
          <a:lstStyle/>
          <a:p>
            <a:r>
              <a:rPr lang="en-US" dirty="0"/>
              <a:t>Shawn Cavazos, Edward Michaud, </a:t>
            </a:r>
            <a:r>
              <a:rPr lang="en-US" i="0" dirty="0">
                <a:effectLst/>
                <a:latin typeface="Calibri" panose="020F0502020204030204" pitchFamily="34" charset="0"/>
                <a:cs typeface="Calibri" panose="020F0502020204030204" pitchFamily="34" charset="0"/>
              </a:rPr>
              <a:t>Amara </a:t>
            </a:r>
            <a:r>
              <a:rPr lang="en-US" i="0" dirty="0" err="1">
                <a:effectLst/>
                <a:latin typeface="Calibri" panose="020F0502020204030204" pitchFamily="34" charset="0"/>
                <a:cs typeface="Calibri" panose="020F0502020204030204" pitchFamily="34" charset="0"/>
              </a:rPr>
              <a:t>Hamadache</a:t>
            </a:r>
            <a:endParaRPr lang="en-US" i="0" dirty="0">
              <a:effectLst/>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5/08/2021</a:t>
            </a:r>
          </a:p>
        </p:txBody>
      </p:sp>
    </p:spTree>
    <p:extLst>
      <p:ext uri="{BB962C8B-B14F-4D97-AF65-F5344CB8AC3E}">
        <p14:creationId xmlns:p14="http://schemas.microsoft.com/office/powerpoint/2010/main" val="144444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F7646E8-7745-474F-9BA4-5EDFB41A8CED}"/>
              </a:ext>
            </a:extLst>
          </p:cNvPr>
          <p:cNvSpPr>
            <a:spLocks noGrp="1"/>
          </p:cNvSpPr>
          <p:nvPr>
            <p:ph type="title"/>
          </p:nvPr>
        </p:nvSpPr>
        <p:spPr>
          <a:xfrm>
            <a:off x="1451579" y="804519"/>
            <a:ext cx="5550357" cy="1049235"/>
          </a:xfrm>
        </p:spPr>
        <p:txBody>
          <a:bodyPr>
            <a:normAutofit/>
          </a:bodyPr>
          <a:lstStyle/>
          <a:p>
            <a:endParaRPr lang="en-US"/>
          </a:p>
        </p:txBody>
      </p:sp>
      <p:sp>
        <p:nvSpPr>
          <p:cNvPr id="27" name="Rectangle 2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23DDD30-9806-4003-A264-247D8D02C7BF}"/>
              </a:ext>
            </a:extLst>
          </p:cNvPr>
          <p:cNvSpPr>
            <a:spLocks noGrp="1"/>
          </p:cNvSpPr>
          <p:nvPr>
            <p:ph idx="1"/>
          </p:nvPr>
        </p:nvSpPr>
        <p:spPr>
          <a:xfrm>
            <a:off x="1451579" y="2015732"/>
            <a:ext cx="5550357" cy="3450613"/>
          </a:xfrm>
        </p:spPr>
        <p:txBody>
          <a:bodyPr>
            <a:normAutofit/>
          </a:bodyPr>
          <a:lstStyle/>
          <a:p>
            <a:endParaRPr lang="en-US"/>
          </a:p>
        </p:txBody>
      </p:sp>
      <p:pic>
        <p:nvPicPr>
          <p:cNvPr id="7" name="Picture 6">
            <a:extLst>
              <a:ext uri="{FF2B5EF4-FFF2-40B4-BE49-F238E27FC236}">
                <a16:creationId xmlns:a16="http://schemas.microsoft.com/office/drawing/2014/main" id="{CD9E3385-466A-48AB-A7C0-C0F014E53534}"/>
              </a:ext>
            </a:extLst>
          </p:cNvPr>
          <p:cNvPicPr>
            <a:picLocks noChangeAspect="1"/>
          </p:cNvPicPr>
          <p:nvPr/>
        </p:nvPicPr>
        <p:blipFill>
          <a:blip r:embed="rId2"/>
          <a:stretch>
            <a:fillRect/>
          </a:stretch>
        </p:blipFill>
        <p:spPr>
          <a:xfrm>
            <a:off x="7473594" y="596295"/>
            <a:ext cx="4074836" cy="2261533"/>
          </a:xfrm>
          <a:prstGeom prst="rect">
            <a:avLst/>
          </a:prstGeom>
        </p:spPr>
      </p:pic>
      <p:pic>
        <p:nvPicPr>
          <p:cNvPr id="5" name="Picture 4">
            <a:extLst>
              <a:ext uri="{FF2B5EF4-FFF2-40B4-BE49-F238E27FC236}">
                <a16:creationId xmlns:a16="http://schemas.microsoft.com/office/drawing/2014/main" id="{5FA9D9B3-3D4C-42B8-AF49-DF5298D90F0F}"/>
              </a:ext>
            </a:extLst>
          </p:cNvPr>
          <p:cNvPicPr>
            <a:picLocks noChangeAspect="1"/>
          </p:cNvPicPr>
          <p:nvPr/>
        </p:nvPicPr>
        <p:blipFill>
          <a:blip r:embed="rId3"/>
          <a:stretch>
            <a:fillRect/>
          </a:stretch>
        </p:blipFill>
        <p:spPr>
          <a:xfrm>
            <a:off x="7473594" y="3406479"/>
            <a:ext cx="4074836" cy="1955920"/>
          </a:xfrm>
          <a:prstGeom prst="rect">
            <a:avLst/>
          </a:prstGeom>
        </p:spPr>
      </p:pic>
      <p:pic>
        <p:nvPicPr>
          <p:cNvPr id="29" name="Picture 2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43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9D2F-C9B2-40DC-A675-8CA7855658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ADC200-98FC-484C-9408-94E3887CE72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F239EE1-A818-4095-B20E-7FEAAB221C2B}"/>
              </a:ext>
            </a:extLst>
          </p:cNvPr>
          <p:cNvPicPr>
            <a:picLocks noChangeAspect="1"/>
          </p:cNvPicPr>
          <p:nvPr/>
        </p:nvPicPr>
        <p:blipFill>
          <a:blip r:embed="rId2"/>
          <a:stretch>
            <a:fillRect/>
          </a:stretch>
        </p:blipFill>
        <p:spPr>
          <a:xfrm>
            <a:off x="961308" y="1428471"/>
            <a:ext cx="10269383" cy="4001058"/>
          </a:xfrm>
          <a:prstGeom prst="rect">
            <a:avLst/>
          </a:prstGeom>
        </p:spPr>
      </p:pic>
    </p:spTree>
    <p:extLst>
      <p:ext uri="{BB962C8B-B14F-4D97-AF65-F5344CB8AC3E}">
        <p14:creationId xmlns:p14="http://schemas.microsoft.com/office/powerpoint/2010/main" val="417414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7704-0A0E-4398-80C0-4FBAB37591AB}"/>
              </a:ext>
            </a:extLst>
          </p:cNvPr>
          <p:cNvSpPr>
            <a:spLocks noGrp="1"/>
          </p:cNvSpPr>
          <p:nvPr>
            <p:ph type="title"/>
          </p:nvPr>
        </p:nvSpPr>
        <p:spPr/>
        <p:txBody>
          <a:bodyPr/>
          <a:lstStyle/>
          <a:p>
            <a:r>
              <a:rPr lang="en-US" dirty="0"/>
              <a:t>Making the Heat Map </a:t>
            </a:r>
          </a:p>
        </p:txBody>
      </p:sp>
      <p:sp>
        <p:nvSpPr>
          <p:cNvPr id="3" name="Content Placeholder 2">
            <a:extLst>
              <a:ext uri="{FF2B5EF4-FFF2-40B4-BE49-F238E27FC236}">
                <a16:creationId xmlns:a16="http://schemas.microsoft.com/office/drawing/2014/main" id="{A0EEC311-F374-4485-A9A8-A9A9AF9FD498}"/>
              </a:ext>
            </a:extLst>
          </p:cNvPr>
          <p:cNvSpPr>
            <a:spLocks noGrp="1"/>
          </p:cNvSpPr>
          <p:nvPr>
            <p:ph idx="1"/>
          </p:nvPr>
        </p:nvSpPr>
        <p:spPr/>
        <p:txBody>
          <a:bodyPr/>
          <a:lstStyle/>
          <a:p>
            <a:r>
              <a:rPr lang="en-US" dirty="0"/>
              <a:t>A map of where clusters of purchases was then created.</a:t>
            </a:r>
          </a:p>
          <a:p>
            <a:r>
              <a:rPr lang="en-US" dirty="0"/>
              <a:t>There is also another based on zip codes too.</a:t>
            </a:r>
          </a:p>
          <a:p>
            <a:r>
              <a:rPr lang="en-US" dirty="0"/>
              <a:t>This shows where in Sacramento are most of the purchases were being made. </a:t>
            </a:r>
          </a:p>
          <a:p>
            <a:r>
              <a:rPr lang="en-US" dirty="0"/>
              <a:t>Our client’s decision was made to buy a house in the southeast part of the city, where it’s mostly populated.</a:t>
            </a:r>
          </a:p>
        </p:txBody>
      </p:sp>
    </p:spTree>
    <p:extLst>
      <p:ext uri="{BB962C8B-B14F-4D97-AF65-F5344CB8AC3E}">
        <p14:creationId xmlns:p14="http://schemas.microsoft.com/office/powerpoint/2010/main" val="100036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6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0F45-E863-4D7B-BE6F-A8B08580F5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4C441F3-8DFA-4F13-8059-9F89B12C3C92}"/>
              </a:ext>
            </a:extLst>
          </p:cNvPr>
          <p:cNvSpPr>
            <a:spLocks noGrp="1"/>
          </p:cNvSpPr>
          <p:nvPr>
            <p:ph idx="1"/>
          </p:nvPr>
        </p:nvSpPr>
        <p:spPr/>
        <p:txBody>
          <a:bodyPr/>
          <a:lstStyle/>
          <a:p>
            <a:r>
              <a:rPr lang="en-US" dirty="0"/>
              <a:t>Our client is interested at purchasing a house at around $207,000 Dollars, about 1500 Square feet,  has 3 bedrooms, and lives in the southeast part of Sacramento with a zip code of 95823.</a:t>
            </a:r>
          </a:p>
        </p:txBody>
      </p:sp>
    </p:spTree>
    <p:extLst>
      <p:ext uri="{BB962C8B-B14F-4D97-AF65-F5344CB8AC3E}">
        <p14:creationId xmlns:p14="http://schemas.microsoft.com/office/powerpoint/2010/main" val="152050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B2B2-6891-459A-BE73-8A3369389BB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11D1ED-2EE2-4F2D-B52A-26961E9DB4E1}"/>
              </a:ext>
            </a:extLst>
          </p:cNvPr>
          <p:cNvSpPr>
            <a:spLocks noGrp="1"/>
          </p:cNvSpPr>
          <p:nvPr>
            <p:ph idx="1"/>
          </p:nvPr>
        </p:nvSpPr>
        <p:spPr/>
        <p:txBody>
          <a:bodyPr/>
          <a:lstStyle/>
          <a:p>
            <a:r>
              <a:rPr lang="en-US" dirty="0"/>
              <a:t>#About coding (like what is seaborn) Data visual library based on matplotlib.</a:t>
            </a:r>
          </a:p>
          <a:p>
            <a:r>
              <a:rPr lang="en-US" dirty="0"/>
              <a:t>#Why Sacramento? It was selected because it had enough data that is very comprehensible and lengthy enough for a proper project, but not too large to become cumbersome and make our graphs look messy.</a:t>
            </a:r>
          </a:p>
          <a:p>
            <a:r>
              <a:rPr lang="en-US" dirty="0"/>
              <a:t>#What was interesting about this Data? Trends</a:t>
            </a:r>
          </a:p>
          <a:p>
            <a:endParaRPr lang="en-US" dirty="0"/>
          </a:p>
          <a:p>
            <a:endParaRPr lang="en-US" dirty="0"/>
          </a:p>
        </p:txBody>
      </p:sp>
    </p:spTree>
    <p:extLst>
      <p:ext uri="{BB962C8B-B14F-4D97-AF65-F5344CB8AC3E}">
        <p14:creationId xmlns:p14="http://schemas.microsoft.com/office/powerpoint/2010/main" val="59627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DF6-9385-45A5-ACE3-15CF214F748B}"/>
              </a:ext>
            </a:extLst>
          </p:cNvPr>
          <p:cNvSpPr>
            <a:spLocks noGrp="1"/>
          </p:cNvSpPr>
          <p:nvPr>
            <p:ph type="title"/>
          </p:nvPr>
        </p:nvSpPr>
        <p:spPr/>
        <p:txBody>
          <a:bodyPr/>
          <a:lstStyle/>
          <a:p>
            <a:r>
              <a:rPr lang="en-US" dirty="0"/>
              <a:t>The Scenario:</a:t>
            </a:r>
          </a:p>
        </p:txBody>
      </p:sp>
      <p:pic>
        <p:nvPicPr>
          <p:cNvPr id="5" name="Picture 4" descr="A person wearing a blue shirt&#10;&#10;Description automatically generated with medium confidence">
            <a:extLst>
              <a:ext uri="{FF2B5EF4-FFF2-40B4-BE49-F238E27FC236}">
                <a16:creationId xmlns:a16="http://schemas.microsoft.com/office/drawing/2014/main" id="{734FDB46-CA18-41C6-AF29-29ADFB737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123" y="122529"/>
            <a:ext cx="3971731" cy="5997580"/>
          </a:xfrm>
          <a:prstGeom prst="rect">
            <a:avLst/>
          </a:prstGeom>
        </p:spPr>
      </p:pic>
      <p:pic>
        <p:nvPicPr>
          <p:cNvPr id="7" name="Picture 6" descr="A picture containing grass, tree, outdoor, house&#10;&#10;Description automatically generated">
            <a:extLst>
              <a:ext uri="{FF2B5EF4-FFF2-40B4-BE49-F238E27FC236}">
                <a16:creationId xmlns:a16="http://schemas.microsoft.com/office/drawing/2014/main" id="{84BC9DA3-5777-4897-8431-1F554D4B3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5000"/>
            <a:ext cx="4572000" cy="3048000"/>
          </a:xfrm>
          <a:prstGeom prst="rect">
            <a:avLst/>
          </a:prstGeom>
        </p:spPr>
      </p:pic>
    </p:spTree>
    <p:extLst>
      <p:ext uri="{BB962C8B-B14F-4D97-AF65-F5344CB8AC3E}">
        <p14:creationId xmlns:p14="http://schemas.microsoft.com/office/powerpoint/2010/main" val="47612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DAF1-3C32-43AD-820B-9F507399BE95}"/>
              </a:ext>
            </a:extLst>
          </p:cNvPr>
          <p:cNvSpPr>
            <a:spLocks noGrp="1"/>
          </p:cNvSpPr>
          <p:nvPr>
            <p:ph type="title"/>
          </p:nvPr>
        </p:nvSpPr>
        <p:spPr/>
        <p:txBody>
          <a:bodyPr/>
          <a:lstStyle/>
          <a:p>
            <a:r>
              <a:rPr lang="en-US" dirty="0"/>
              <a:t>How do we satisfy the request?</a:t>
            </a:r>
          </a:p>
        </p:txBody>
      </p:sp>
      <p:sp>
        <p:nvSpPr>
          <p:cNvPr id="3" name="Content Placeholder 2">
            <a:extLst>
              <a:ext uri="{FF2B5EF4-FFF2-40B4-BE49-F238E27FC236}">
                <a16:creationId xmlns:a16="http://schemas.microsoft.com/office/drawing/2014/main" id="{8362C3A9-3117-4C4F-93A3-B5617E866727}"/>
              </a:ext>
            </a:extLst>
          </p:cNvPr>
          <p:cNvSpPr>
            <a:spLocks noGrp="1"/>
          </p:cNvSpPr>
          <p:nvPr>
            <p:ph idx="1"/>
          </p:nvPr>
        </p:nvSpPr>
        <p:spPr>
          <a:xfrm>
            <a:off x="1451579" y="2077552"/>
            <a:ext cx="9603275" cy="4351338"/>
          </a:xfrm>
        </p:spPr>
        <p:txBody>
          <a:bodyPr/>
          <a:lstStyle/>
          <a:p>
            <a:r>
              <a:rPr lang="en-US" dirty="0"/>
              <a:t>Locate and clean the Data</a:t>
            </a:r>
          </a:p>
          <a:p>
            <a:r>
              <a:rPr lang="en-US" dirty="0"/>
              <a:t>Create bins of data to represent common breakpoints</a:t>
            </a:r>
          </a:p>
          <a:p>
            <a:r>
              <a:rPr lang="en-US" dirty="0"/>
              <a:t>Create visual aides to guide our home buyer</a:t>
            </a:r>
          </a:p>
          <a:p>
            <a:r>
              <a:rPr lang="en-US" dirty="0"/>
              <a:t>Identify current trends in the market</a:t>
            </a:r>
          </a:p>
          <a:p>
            <a:r>
              <a:rPr lang="en-US" dirty="0"/>
              <a:t>What are the common metrics for the average home purchase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7907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05E1-C60D-453C-93B5-0379989DBFAE}"/>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6F265398-4837-44E6-8A31-ED2337A7C5B6}"/>
              </a:ext>
            </a:extLst>
          </p:cNvPr>
          <p:cNvSpPr>
            <a:spLocks noGrp="1"/>
          </p:cNvSpPr>
          <p:nvPr>
            <p:ph idx="1"/>
          </p:nvPr>
        </p:nvSpPr>
        <p:spPr/>
        <p:txBody>
          <a:bodyPr/>
          <a:lstStyle/>
          <a:p>
            <a:r>
              <a:rPr lang="en-US" dirty="0"/>
              <a:t>Identify/Eliminate outliers</a:t>
            </a:r>
          </a:p>
          <a:p>
            <a:r>
              <a:rPr lang="en-US" dirty="0"/>
              <a:t>Using median or mean?</a:t>
            </a:r>
          </a:p>
          <a:p>
            <a:r>
              <a:rPr lang="en-US" dirty="0"/>
              <a:t>Which charts are most helpful visual aides</a:t>
            </a:r>
          </a:p>
          <a:p>
            <a:endParaRPr lang="en-US" dirty="0"/>
          </a:p>
        </p:txBody>
      </p:sp>
    </p:spTree>
    <p:extLst>
      <p:ext uri="{BB962C8B-B14F-4D97-AF65-F5344CB8AC3E}">
        <p14:creationId xmlns:p14="http://schemas.microsoft.com/office/powerpoint/2010/main" val="7334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E138-E77B-4A4A-9A71-DBCAF28D386F}"/>
              </a:ext>
            </a:extLst>
          </p:cNvPr>
          <p:cNvSpPr>
            <a:spLocks noGrp="1"/>
          </p:cNvSpPr>
          <p:nvPr>
            <p:ph type="title"/>
          </p:nvPr>
        </p:nvSpPr>
        <p:spPr/>
        <p:txBody>
          <a:bodyPr/>
          <a:lstStyle/>
          <a:p>
            <a:r>
              <a:rPr lang="en-US" dirty="0"/>
              <a:t>Overall Game plan</a:t>
            </a:r>
          </a:p>
        </p:txBody>
      </p:sp>
      <p:sp>
        <p:nvSpPr>
          <p:cNvPr id="3" name="Content Placeholder 2">
            <a:extLst>
              <a:ext uri="{FF2B5EF4-FFF2-40B4-BE49-F238E27FC236}">
                <a16:creationId xmlns:a16="http://schemas.microsoft.com/office/drawing/2014/main" id="{33A5D82E-180F-4204-A8D0-5D112684E45D}"/>
              </a:ext>
            </a:extLst>
          </p:cNvPr>
          <p:cNvSpPr>
            <a:spLocks noGrp="1"/>
          </p:cNvSpPr>
          <p:nvPr>
            <p:ph idx="1"/>
          </p:nvPr>
        </p:nvSpPr>
        <p:spPr/>
        <p:txBody>
          <a:bodyPr/>
          <a:lstStyle/>
          <a:p>
            <a:r>
              <a:rPr lang="en-US" dirty="0"/>
              <a:t>First, Locate and clean the data</a:t>
            </a:r>
          </a:p>
          <a:p>
            <a:r>
              <a:rPr lang="en-US" dirty="0"/>
              <a:t>Next, we analyze the data and create practical depictions</a:t>
            </a:r>
          </a:p>
          <a:p>
            <a:r>
              <a:rPr lang="en-US" dirty="0"/>
              <a:t>Finally, a conclusion is drawn from all the data we created throughout this project with the assistance of the graphs that have been created to present to the client as the most average property. </a:t>
            </a:r>
          </a:p>
        </p:txBody>
      </p:sp>
    </p:spTree>
    <p:extLst>
      <p:ext uri="{BB962C8B-B14F-4D97-AF65-F5344CB8AC3E}">
        <p14:creationId xmlns:p14="http://schemas.microsoft.com/office/powerpoint/2010/main" val="44812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2000">
              <a:schemeClr val="accent6">
                <a:lumMod val="40000"/>
                <a:lumOff val="60000"/>
              </a:schemeClr>
            </a:gs>
            <a:gs pos="25000">
              <a:schemeClr val="accent6">
                <a:lumMod val="60000"/>
                <a:lumOff val="40000"/>
              </a:schemeClr>
            </a:gs>
            <a:gs pos="10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0744-517C-4D1F-AFC9-58C3EEBCB98C}"/>
              </a:ext>
            </a:extLst>
          </p:cNvPr>
          <p:cNvSpPr>
            <a:spLocks noGrp="1"/>
          </p:cNvSpPr>
          <p:nvPr>
            <p:ph type="title"/>
          </p:nvPr>
        </p:nvSpPr>
        <p:spPr/>
        <p:txBody>
          <a:bodyPr/>
          <a:lstStyle/>
          <a:p>
            <a:r>
              <a:rPr lang="en-US" dirty="0"/>
              <a:t>Initial setup:</a:t>
            </a:r>
          </a:p>
        </p:txBody>
      </p:sp>
      <p:sp>
        <p:nvSpPr>
          <p:cNvPr id="3" name="Content Placeholder 2">
            <a:extLst>
              <a:ext uri="{FF2B5EF4-FFF2-40B4-BE49-F238E27FC236}">
                <a16:creationId xmlns:a16="http://schemas.microsoft.com/office/drawing/2014/main" id="{AF3F9E01-74F0-44D4-8D48-9577BFFEFFBA}"/>
              </a:ext>
            </a:extLst>
          </p:cNvPr>
          <p:cNvSpPr>
            <a:spLocks noGrp="1"/>
          </p:cNvSpPr>
          <p:nvPr>
            <p:ph idx="1"/>
          </p:nvPr>
        </p:nvSpPr>
        <p:spPr/>
        <p:txBody>
          <a:bodyPr/>
          <a:lstStyle/>
          <a:p>
            <a:r>
              <a:rPr lang="en-US" dirty="0"/>
              <a:t>Various dependencies were added such as </a:t>
            </a:r>
            <a:r>
              <a:rPr lang="en-US" dirty="0" err="1"/>
              <a:t>matplot</a:t>
            </a:r>
            <a:r>
              <a:rPr lang="en-US" dirty="0"/>
              <a:t>, pandas, </a:t>
            </a:r>
            <a:r>
              <a:rPr lang="en-US" dirty="0" err="1"/>
              <a:t>pprint</a:t>
            </a:r>
            <a:r>
              <a:rPr lang="en-US" dirty="0"/>
              <a:t>, </a:t>
            </a:r>
            <a:r>
              <a:rPr lang="en-US" dirty="0" err="1"/>
              <a:t>numpy</a:t>
            </a:r>
            <a:r>
              <a:rPr lang="en-US" dirty="0"/>
              <a:t>, seaborn, </a:t>
            </a:r>
            <a:r>
              <a:rPr lang="en-US" dirty="0" err="1"/>
              <a:t>scipy</a:t>
            </a:r>
            <a:r>
              <a:rPr lang="en-US" dirty="0"/>
              <a:t>, and csv.</a:t>
            </a:r>
          </a:p>
          <a:p>
            <a:r>
              <a:rPr lang="en-US" dirty="0"/>
              <a:t>Next, the csv file was added to the script. It was then tested to be read in the script.</a:t>
            </a:r>
          </a:p>
          <a:p>
            <a:r>
              <a:rPr lang="en-US" dirty="0"/>
              <a:t>Then, it was cleaned up, there would be no repetitive locations or places that were given a value of zero in square foot. </a:t>
            </a:r>
          </a:p>
        </p:txBody>
      </p:sp>
    </p:spTree>
    <p:extLst>
      <p:ext uri="{BB962C8B-B14F-4D97-AF65-F5344CB8AC3E}">
        <p14:creationId xmlns:p14="http://schemas.microsoft.com/office/powerpoint/2010/main" val="143704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FA5CAD1-8334-4964-B1B8-54AA01AB69B0}"/>
              </a:ext>
            </a:extLst>
          </p:cNvPr>
          <p:cNvSpPr>
            <a:spLocks noGrp="1"/>
          </p:cNvSpPr>
          <p:nvPr>
            <p:ph type="title"/>
          </p:nvPr>
        </p:nvSpPr>
        <p:spPr>
          <a:xfrm>
            <a:off x="1451580" y="804520"/>
            <a:ext cx="4176511" cy="1049235"/>
          </a:xfrm>
        </p:spPr>
        <p:txBody>
          <a:bodyPr>
            <a:normAutofit/>
          </a:bodyPr>
          <a:lstStyle/>
          <a:p>
            <a:r>
              <a:rPr lang="en-US" sz="3000"/>
              <a:t>Making the Scatter plot graph:</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BDF0368-FDE4-492C-BE4F-7ADDCC03CEA7}"/>
              </a:ext>
            </a:extLst>
          </p:cNvPr>
          <p:cNvSpPr>
            <a:spLocks noGrp="1"/>
          </p:cNvSpPr>
          <p:nvPr>
            <p:ph idx="1"/>
          </p:nvPr>
        </p:nvSpPr>
        <p:spPr>
          <a:xfrm>
            <a:off x="1451581" y="2015732"/>
            <a:ext cx="4172212" cy="3450613"/>
          </a:xfrm>
        </p:spPr>
        <p:txBody>
          <a:bodyPr>
            <a:normAutofit/>
          </a:bodyPr>
          <a:lstStyle/>
          <a:p>
            <a:pPr>
              <a:lnSpc>
                <a:spcPct val="110000"/>
              </a:lnSpc>
            </a:pPr>
            <a:r>
              <a:rPr lang="en-US" sz="1600"/>
              <a:t>A graph from square foot to its price was first created. </a:t>
            </a:r>
          </a:p>
          <a:p>
            <a:pPr>
              <a:lnSpc>
                <a:spcPct val="110000"/>
              </a:lnSpc>
            </a:pPr>
            <a:r>
              <a:rPr lang="en-US" sz="1600"/>
              <a:t>This shows how more people would settle around the 1000-2000 square foot mark and pay around $200,000-$300,000 range.</a:t>
            </a:r>
          </a:p>
          <a:p>
            <a:pPr>
              <a:lnSpc>
                <a:spcPct val="110000"/>
              </a:lnSpc>
            </a:pPr>
            <a:r>
              <a:rPr lang="en-US" sz="1600"/>
              <a:t>It becomes less popular to buy housing that is around $400,000 - $600,000 range when the square foot amount increases.</a:t>
            </a:r>
          </a:p>
          <a:p>
            <a:pPr>
              <a:lnSpc>
                <a:spcPct val="110000"/>
              </a:lnSpc>
            </a:pPr>
            <a:r>
              <a:rPr lang="en-US" sz="1600"/>
              <a:t>Our client is willing to purchase a house that is about $207,000 and is about 1500 Square feet after viewing the data.</a:t>
            </a:r>
          </a:p>
        </p:txBody>
      </p:sp>
      <p:pic>
        <p:nvPicPr>
          <p:cNvPr id="5" name="Picture 4">
            <a:extLst>
              <a:ext uri="{FF2B5EF4-FFF2-40B4-BE49-F238E27FC236}">
                <a16:creationId xmlns:a16="http://schemas.microsoft.com/office/drawing/2014/main" id="{48A4900D-CE09-4356-9807-EFE503FAD43D}"/>
              </a:ext>
            </a:extLst>
          </p:cNvPr>
          <p:cNvPicPr>
            <a:picLocks noChangeAspect="1"/>
          </p:cNvPicPr>
          <p:nvPr/>
        </p:nvPicPr>
        <p:blipFill>
          <a:blip r:embed="rId2"/>
          <a:stretch>
            <a:fillRect/>
          </a:stretch>
        </p:blipFill>
        <p:spPr>
          <a:xfrm>
            <a:off x="6094411" y="1319202"/>
            <a:ext cx="4960442" cy="3633524"/>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0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C1FA4F-3934-486A-9658-6C0A58E785F6}"/>
              </a:ext>
            </a:extLst>
          </p:cNvPr>
          <p:cNvSpPr>
            <a:spLocks noGrp="1"/>
          </p:cNvSpPr>
          <p:nvPr>
            <p:ph type="title"/>
          </p:nvPr>
        </p:nvSpPr>
        <p:spPr>
          <a:xfrm>
            <a:off x="1451579" y="804519"/>
            <a:ext cx="5550357" cy="1049235"/>
          </a:xfrm>
        </p:spPr>
        <p:txBody>
          <a:bodyPr>
            <a:normAutofit/>
          </a:bodyPr>
          <a:lstStyle/>
          <a:p>
            <a:r>
              <a:rPr lang="en-US" dirty="0"/>
              <a:t>Making a bar graph</a:t>
            </a:r>
          </a:p>
        </p:txBody>
      </p:sp>
      <p:sp>
        <p:nvSpPr>
          <p:cNvPr id="27" name="Rectangle 2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E5DA0D3-D037-4BAF-BF66-0434CEB5E911}"/>
              </a:ext>
            </a:extLst>
          </p:cNvPr>
          <p:cNvSpPr>
            <a:spLocks noGrp="1"/>
          </p:cNvSpPr>
          <p:nvPr>
            <p:ph idx="1"/>
          </p:nvPr>
        </p:nvSpPr>
        <p:spPr>
          <a:xfrm>
            <a:off x="1451579" y="2015732"/>
            <a:ext cx="5550357" cy="3450613"/>
          </a:xfrm>
        </p:spPr>
        <p:txBody>
          <a:bodyPr>
            <a:normAutofit/>
          </a:bodyPr>
          <a:lstStyle/>
          <a:p>
            <a:pPr>
              <a:lnSpc>
                <a:spcPct val="110000"/>
              </a:lnSpc>
            </a:pPr>
            <a:r>
              <a:rPr lang="en-US" sz="1700"/>
              <a:t>A bar graph was used to depict the occurrences of purchase of houses and their price range.</a:t>
            </a:r>
          </a:p>
          <a:p>
            <a:pPr>
              <a:lnSpc>
                <a:spcPct val="110000"/>
              </a:lnSpc>
            </a:pPr>
            <a:r>
              <a:rPr lang="en-US" sz="1700"/>
              <a:t>Information about how many purchases were made Per square foot.</a:t>
            </a:r>
          </a:p>
          <a:p>
            <a:pPr>
              <a:lnSpc>
                <a:spcPct val="110000"/>
              </a:lnSpc>
            </a:pPr>
            <a:r>
              <a:rPr lang="en-US" sz="1700"/>
              <a:t>Information about purchases per zip code was also presented. </a:t>
            </a:r>
          </a:p>
          <a:p>
            <a:pPr>
              <a:lnSpc>
                <a:spcPct val="110000"/>
              </a:lnSpc>
            </a:pPr>
            <a:r>
              <a:rPr lang="en-US" sz="1700"/>
              <a:t>A bar graph for purchases per day was then created.</a:t>
            </a:r>
          </a:p>
          <a:p>
            <a:pPr>
              <a:lnSpc>
                <a:spcPct val="110000"/>
              </a:lnSpc>
            </a:pPr>
            <a:r>
              <a:rPr lang="en-US" sz="1700"/>
              <a:t>Another bar graph was made for bedroom count.</a:t>
            </a:r>
          </a:p>
          <a:p>
            <a:pPr>
              <a:lnSpc>
                <a:spcPct val="110000"/>
              </a:lnSpc>
            </a:pPr>
            <a:r>
              <a:rPr lang="en-US" sz="1700"/>
              <a:t>The client was willing to buy a house with 3 Bedrooms</a:t>
            </a:r>
          </a:p>
        </p:txBody>
      </p:sp>
      <p:pic>
        <p:nvPicPr>
          <p:cNvPr id="7" name="Picture 6">
            <a:extLst>
              <a:ext uri="{FF2B5EF4-FFF2-40B4-BE49-F238E27FC236}">
                <a16:creationId xmlns:a16="http://schemas.microsoft.com/office/drawing/2014/main" id="{FE04961E-CEB1-466C-A0F0-CA477A174066}"/>
              </a:ext>
            </a:extLst>
          </p:cNvPr>
          <p:cNvPicPr>
            <a:picLocks noChangeAspect="1"/>
          </p:cNvPicPr>
          <p:nvPr/>
        </p:nvPicPr>
        <p:blipFill>
          <a:blip r:embed="rId2"/>
          <a:stretch>
            <a:fillRect/>
          </a:stretch>
        </p:blipFill>
        <p:spPr>
          <a:xfrm>
            <a:off x="7473594" y="586108"/>
            <a:ext cx="4074836" cy="2281908"/>
          </a:xfrm>
          <a:prstGeom prst="rect">
            <a:avLst/>
          </a:prstGeom>
        </p:spPr>
      </p:pic>
      <p:pic>
        <p:nvPicPr>
          <p:cNvPr id="5" name="Picture 4">
            <a:extLst>
              <a:ext uri="{FF2B5EF4-FFF2-40B4-BE49-F238E27FC236}">
                <a16:creationId xmlns:a16="http://schemas.microsoft.com/office/drawing/2014/main" id="{47AD8674-25E1-43B7-BC50-E5722CC32046}"/>
              </a:ext>
            </a:extLst>
          </p:cNvPr>
          <p:cNvPicPr>
            <a:picLocks noChangeAspect="1"/>
          </p:cNvPicPr>
          <p:nvPr/>
        </p:nvPicPr>
        <p:blipFill>
          <a:blip r:embed="rId3"/>
          <a:stretch>
            <a:fillRect/>
          </a:stretch>
        </p:blipFill>
        <p:spPr>
          <a:xfrm>
            <a:off x="7473594" y="3248579"/>
            <a:ext cx="4074836" cy="2271720"/>
          </a:xfrm>
          <a:prstGeom prst="rect">
            <a:avLst/>
          </a:prstGeom>
        </p:spPr>
      </p:pic>
      <p:pic>
        <p:nvPicPr>
          <p:cNvPr id="29" name="Picture 2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9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AEBB-7B12-41F7-9E6B-3D2142CE5207}"/>
              </a:ext>
            </a:extLst>
          </p:cNvPr>
          <p:cNvSpPr>
            <a:spLocks noGrp="1"/>
          </p:cNvSpPr>
          <p:nvPr>
            <p:ph type="title"/>
          </p:nvPr>
        </p:nvSpPr>
        <p:spPr>
          <a:xfrm>
            <a:off x="1451579" y="804519"/>
            <a:ext cx="9603275" cy="1049235"/>
          </a:xfrm>
        </p:spPr>
        <p:txBody>
          <a:bodyPr>
            <a:normAutofit/>
          </a:bodyPr>
          <a:lstStyle/>
          <a:p>
            <a:r>
              <a:rPr lang="en-US" dirty="0"/>
              <a:t>Making a box graph</a:t>
            </a:r>
          </a:p>
        </p:txBody>
      </p:sp>
      <p:sp>
        <p:nvSpPr>
          <p:cNvPr id="3" name="Content Placeholder 2">
            <a:extLst>
              <a:ext uri="{FF2B5EF4-FFF2-40B4-BE49-F238E27FC236}">
                <a16:creationId xmlns:a16="http://schemas.microsoft.com/office/drawing/2014/main" id="{AE464538-89B1-4C6E-B21D-2AF815EED56E}"/>
              </a:ext>
            </a:extLst>
          </p:cNvPr>
          <p:cNvSpPr>
            <a:spLocks noGrp="1"/>
          </p:cNvSpPr>
          <p:nvPr>
            <p:ph idx="1"/>
          </p:nvPr>
        </p:nvSpPr>
        <p:spPr>
          <a:xfrm>
            <a:off x="1451581" y="2015734"/>
            <a:ext cx="4169336" cy="3450613"/>
          </a:xfrm>
        </p:spPr>
        <p:txBody>
          <a:bodyPr>
            <a:normAutofit/>
          </a:bodyPr>
          <a:lstStyle/>
          <a:p>
            <a:pPr>
              <a:lnSpc>
                <a:spcPct val="110000"/>
              </a:lnSpc>
            </a:pPr>
            <a:r>
              <a:rPr lang="en-US" sz="1700"/>
              <a:t>A box graph made with whiskers was used to find variation between zip codes.</a:t>
            </a:r>
          </a:p>
          <a:p>
            <a:pPr>
              <a:lnSpc>
                <a:spcPct val="110000"/>
              </a:lnSpc>
            </a:pPr>
            <a:r>
              <a:rPr lang="en-US" sz="1700"/>
              <a:t>Boxes represented the mean and the lines are the highest/lowest outliers.</a:t>
            </a:r>
          </a:p>
          <a:p>
            <a:pPr>
              <a:lnSpc>
                <a:spcPct val="110000"/>
              </a:lnSpc>
            </a:pPr>
            <a:r>
              <a:rPr lang="en-US" sz="1700"/>
              <a:t>One was made for average price, another for average square foot, and average price per </a:t>
            </a:r>
            <a:r>
              <a:rPr lang="en-US" sz="1700" err="1"/>
              <a:t>sqr</a:t>
            </a:r>
            <a:r>
              <a:rPr lang="en-US" sz="1700"/>
              <a:t> foot.</a:t>
            </a:r>
          </a:p>
          <a:p>
            <a:pPr>
              <a:lnSpc>
                <a:spcPct val="110000"/>
              </a:lnSpc>
            </a:pPr>
            <a:r>
              <a:rPr lang="en-US" sz="1700"/>
              <a:t>The client was interested in living in the area with zip code 95823.</a:t>
            </a:r>
          </a:p>
        </p:txBody>
      </p:sp>
      <p:pic>
        <p:nvPicPr>
          <p:cNvPr id="9" name="Picture 8">
            <a:extLst>
              <a:ext uri="{FF2B5EF4-FFF2-40B4-BE49-F238E27FC236}">
                <a16:creationId xmlns:a16="http://schemas.microsoft.com/office/drawing/2014/main" id="{DD90EF60-4C1B-43CE-A04A-CE223FF30040}"/>
              </a:ext>
            </a:extLst>
          </p:cNvPr>
          <p:cNvPicPr>
            <a:picLocks noChangeAspect="1"/>
          </p:cNvPicPr>
          <p:nvPr/>
        </p:nvPicPr>
        <p:blipFill>
          <a:blip r:embed="rId2"/>
          <a:stretch>
            <a:fillRect/>
          </a:stretch>
        </p:blipFill>
        <p:spPr>
          <a:xfrm>
            <a:off x="6108443" y="3092388"/>
            <a:ext cx="2391342" cy="1297302"/>
          </a:xfrm>
          <a:prstGeom prst="rect">
            <a:avLst/>
          </a:prstGeom>
        </p:spPr>
      </p:pic>
      <p:pic>
        <p:nvPicPr>
          <p:cNvPr id="5" name="Picture 4">
            <a:extLst>
              <a:ext uri="{FF2B5EF4-FFF2-40B4-BE49-F238E27FC236}">
                <a16:creationId xmlns:a16="http://schemas.microsoft.com/office/drawing/2014/main" id="{91503893-6B04-4FD6-A98F-458BC1C69CDE}"/>
              </a:ext>
            </a:extLst>
          </p:cNvPr>
          <p:cNvPicPr>
            <a:picLocks noChangeAspect="1"/>
          </p:cNvPicPr>
          <p:nvPr/>
        </p:nvPicPr>
        <p:blipFill>
          <a:blip r:embed="rId3"/>
          <a:stretch>
            <a:fillRect/>
          </a:stretch>
        </p:blipFill>
        <p:spPr>
          <a:xfrm>
            <a:off x="8664115" y="2188751"/>
            <a:ext cx="2390738" cy="1296974"/>
          </a:xfrm>
          <a:prstGeom prst="rect">
            <a:avLst/>
          </a:prstGeom>
        </p:spPr>
      </p:pic>
      <p:pic>
        <p:nvPicPr>
          <p:cNvPr id="7" name="Picture 6">
            <a:extLst>
              <a:ext uri="{FF2B5EF4-FFF2-40B4-BE49-F238E27FC236}">
                <a16:creationId xmlns:a16="http://schemas.microsoft.com/office/drawing/2014/main" id="{B1BB8CEA-E36C-4679-8F2E-E0CE7F5F8488}"/>
              </a:ext>
            </a:extLst>
          </p:cNvPr>
          <p:cNvPicPr>
            <a:picLocks noChangeAspect="1"/>
          </p:cNvPicPr>
          <p:nvPr/>
        </p:nvPicPr>
        <p:blipFill>
          <a:blip r:embed="rId4"/>
          <a:stretch>
            <a:fillRect/>
          </a:stretch>
        </p:blipFill>
        <p:spPr>
          <a:xfrm>
            <a:off x="8664115" y="4011294"/>
            <a:ext cx="2390738" cy="1267091"/>
          </a:xfrm>
          <a:prstGeom prst="rect">
            <a:avLst/>
          </a:prstGeom>
        </p:spPr>
      </p:pic>
    </p:spTree>
    <p:extLst>
      <p:ext uri="{BB962C8B-B14F-4D97-AF65-F5344CB8AC3E}">
        <p14:creationId xmlns:p14="http://schemas.microsoft.com/office/powerpoint/2010/main" val="7382075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395</TotalTime>
  <Words>602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Sacramento Real Estate: Finding Average</vt:lpstr>
      <vt:lpstr>The Scenario:</vt:lpstr>
      <vt:lpstr>How do we satisfy the request?</vt:lpstr>
      <vt:lpstr>Other Considerations</vt:lpstr>
      <vt:lpstr>Overall Game plan</vt:lpstr>
      <vt:lpstr>Initial setup:</vt:lpstr>
      <vt:lpstr>Making the Scatter plot graph:</vt:lpstr>
      <vt:lpstr>Making a bar graph</vt:lpstr>
      <vt:lpstr>Making a box graph</vt:lpstr>
      <vt:lpstr>PowerPoint Presentation</vt:lpstr>
      <vt:lpstr>PowerPoint Presentation</vt:lpstr>
      <vt:lpstr>Making the Heat Map </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Sacramento Real Estate</dc:title>
  <dc:creator>Edward Michaud</dc:creator>
  <cp:lastModifiedBy>Shawn Cavazos</cp:lastModifiedBy>
  <cp:revision>29</cp:revision>
  <dcterms:created xsi:type="dcterms:W3CDTF">2021-05-01T15:22:52Z</dcterms:created>
  <dcterms:modified xsi:type="dcterms:W3CDTF">2021-05-06T01:10:30Z</dcterms:modified>
</cp:coreProperties>
</file>