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4" r:id="rId8"/>
    <p:sldId id="263" r:id="rId9"/>
    <p:sldId id="268" r:id="rId10"/>
    <p:sldId id="269" r:id="rId11"/>
    <p:sldId id="271" r:id="rId12"/>
    <p:sldId id="26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8C075A-5546-4C1B-9CCB-FA8E9D9A8D5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44F25C-24AB-4DAD-B3C4-2A19DDC36681}">
      <dgm:prSet/>
      <dgm:spPr/>
      <dgm:t>
        <a:bodyPr/>
        <a:lstStyle/>
        <a:p>
          <a:r>
            <a:rPr lang="en-US"/>
            <a:t>Locate and clean the Data</a:t>
          </a:r>
        </a:p>
      </dgm:t>
    </dgm:pt>
    <dgm:pt modelId="{E403A126-5647-4336-BB81-60C918DEEBC4}" type="parTrans" cxnId="{F8D33206-C26C-4787-8E28-9430CD30698B}">
      <dgm:prSet/>
      <dgm:spPr/>
      <dgm:t>
        <a:bodyPr/>
        <a:lstStyle/>
        <a:p>
          <a:endParaRPr lang="en-US"/>
        </a:p>
      </dgm:t>
    </dgm:pt>
    <dgm:pt modelId="{BA3793C4-2ACA-4AA8-BDB4-4F7497F4A4B9}" type="sibTrans" cxnId="{F8D33206-C26C-4787-8E28-9430CD30698B}">
      <dgm:prSet/>
      <dgm:spPr/>
      <dgm:t>
        <a:bodyPr/>
        <a:lstStyle/>
        <a:p>
          <a:endParaRPr lang="en-US"/>
        </a:p>
      </dgm:t>
    </dgm:pt>
    <dgm:pt modelId="{5571FAE2-2F16-4B83-8F72-26AAF24C19D3}">
      <dgm:prSet/>
      <dgm:spPr/>
      <dgm:t>
        <a:bodyPr/>
        <a:lstStyle/>
        <a:p>
          <a:r>
            <a:rPr lang="en-US"/>
            <a:t>What are the common metrics for the average home purchase</a:t>
          </a:r>
        </a:p>
      </dgm:t>
    </dgm:pt>
    <dgm:pt modelId="{0F4D1EEB-F8EE-4679-B428-D12F53909C45}" type="parTrans" cxnId="{FC7285DB-8C42-4735-BBE3-9CFD71050855}">
      <dgm:prSet/>
      <dgm:spPr/>
      <dgm:t>
        <a:bodyPr/>
        <a:lstStyle/>
        <a:p>
          <a:endParaRPr lang="en-US"/>
        </a:p>
      </dgm:t>
    </dgm:pt>
    <dgm:pt modelId="{EB2A79E6-A044-483F-B99F-379EF6F5AA4A}" type="sibTrans" cxnId="{FC7285DB-8C42-4735-BBE3-9CFD71050855}">
      <dgm:prSet/>
      <dgm:spPr/>
      <dgm:t>
        <a:bodyPr/>
        <a:lstStyle/>
        <a:p>
          <a:endParaRPr lang="en-US"/>
        </a:p>
      </dgm:t>
    </dgm:pt>
    <dgm:pt modelId="{2F0856C9-A568-4EDE-AC97-7153F7E1058E}">
      <dgm:prSet/>
      <dgm:spPr/>
      <dgm:t>
        <a:bodyPr/>
        <a:lstStyle/>
        <a:p>
          <a:r>
            <a:rPr lang="en-US"/>
            <a:t>Create bins of data to represent common breakpoints</a:t>
          </a:r>
        </a:p>
      </dgm:t>
    </dgm:pt>
    <dgm:pt modelId="{F11CBE9F-4A0F-478A-B908-C2DD28A731A3}" type="parTrans" cxnId="{41044534-D9D9-4B04-9F76-9082ADAE61CE}">
      <dgm:prSet/>
      <dgm:spPr/>
      <dgm:t>
        <a:bodyPr/>
        <a:lstStyle/>
        <a:p>
          <a:endParaRPr lang="en-US"/>
        </a:p>
      </dgm:t>
    </dgm:pt>
    <dgm:pt modelId="{F4274B68-446B-4566-A8BD-1F509747ECE5}" type="sibTrans" cxnId="{41044534-D9D9-4B04-9F76-9082ADAE61CE}">
      <dgm:prSet/>
      <dgm:spPr/>
      <dgm:t>
        <a:bodyPr/>
        <a:lstStyle/>
        <a:p>
          <a:endParaRPr lang="en-US"/>
        </a:p>
      </dgm:t>
    </dgm:pt>
    <dgm:pt modelId="{89763544-6E73-4396-84C5-C9BCFFF742A7}">
      <dgm:prSet/>
      <dgm:spPr/>
      <dgm:t>
        <a:bodyPr/>
        <a:lstStyle/>
        <a:p>
          <a:r>
            <a:rPr lang="en-US"/>
            <a:t>Create visual aides to guide our home buyer</a:t>
          </a:r>
        </a:p>
      </dgm:t>
    </dgm:pt>
    <dgm:pt modelId="{5088EE38-FA20-489E-B0DE-097CAD6C6131}" type="parTrans" cxnId="{F74E0624-BA96-4FE1-977A-8FA1E3248A19}">
      <dgm:prSet/>
      <dgm:spPr/>
      <dgm:t>
        <a:bodyPr/>
        <a:lstStyle/>
        <a:p>
          <a:endParaRPr lang="en-US"/>
        </a:p>
      </dgm:t>
    </dgm:pt>
    <dgm:pt modelId="{C0070DFD-D682-444D-A442-C943B70BFB15}" type="sibTrans" cxnId="{F74E0624-BA96-4FE1-977A-8FA1E3248A19}">
      <dgm:prSet/>
      <dgm:spPr/>
      <dgm:t>
        <a:bodyPr/>
        <a:lstStyle/>
        <a:p>
          <a:endParaRPr lang="en-US"/>
        </a:p>
      </dgm:t>
    </dgm:pt>
    <dgm:pt modelId="{693B05C2-424B-479E-B4A1-6D592FC7B3C1}">
      <dgm:prSet/>
      <dgm:spPr/>
      <dgm:t>
        <a:bodyPr/>
        <a:lstStyle/>
        <a:p>
          <a:r>
            <a:rPr lang="en-US"/>
            <a:t>Identify current trends in the market</a:t>
          </a:r>
        </a:p>
      </dgm:t>
    </dgm:pt>
    <dgm:pt modelId="{5C749BAF-4996-458F-BDAD-1CE4FC7414FB}" type="parTrans" cxnId="{38839992-1107-4872-98DD-C1836426B515}">
      <dgm:prSet/>
      <dgm:spPr/>
      <dgm:t>
        <a:bodyPr/>
        <a:lstStyle/>
        <a:p>
          <a:endParaRPr lang="en-US"/>
        </a:p>
      </dgm:t>
    </dgm:pt>
    <dgm:pt modelId="{B1CC7E8F-75CC-4F8B-81B1-46F47DF63A4C}" type="sibTrans" cxnId="{38839992-1107-4872-98DD-C1836426B515}">
      <dgm:prSet/>
      <dgm:spPr/>
      <dgm:t>
        <a:bodyPr/>
        <a:lstStyle/>
        <a:p>
          <a:endParaRPr lang="en-US"/>
        </a:p>
      </dgm:t>
    </dgm:pt>
    <dgm:pt modelId="{2E10044B-616E-4A77-9893-C7AACC3349E0}">
      <dgm:prSet/>
      <dgm:spPr/>
      <dgm:t>
        <a:bodyPr/>
        <a:lstStyle/>
        <a:p>
          <a:r>
            <a:rPr lang="en-US"/>
            <a:t>Identify/Eliminate outliers</a:t>
          </a:r>
        </a:p>
      </dgm:t>
    </dgm:pt>
    <dgm:pt modelId="{E54071CE-1C1F-4A8F-8974-4F9ACAC2C636}" type="parTrans" cxnId="{D0082FD6-9725-4706-89E6-075D41065364}">
      <dgm:prSet/>
      <dgm:spPr/>
      <dgm:t>
        <a:bodyPr/>
        <a:lstStyle/>
        <a:p>
          <a:endParaRPr lang="en-US"/>
        </a:p>
      </dgm:t>
    </dgm:pt>
    <dgm:pt modelId="{9E528530-C10E-436C-B2FE-3C585BFCDD93}" type="sibTrans" cxnId="{D0082FD6-9725-4706-89E6-075D41065364}">
      <dgm:prSet/>
      <dgm:spPr/>
      <dgm:t>
        <a:bodyPr/>
        <a:lstStyle/>
        <a:p>
          <a:endParaRPr lang="en-US"/>
        </a:p>
      </dgm:t>
    </dgm:pt>
    <dgm:pt modelId="{3F5D94A1-C533-4654-834E-58DB5FDB4E3A}">
      <dgm:prSet/>
      <dgm:spPr/>
      <dgm:t>
        <a:bodyPr/>
        <a:lstStyle/>
        <a:p>
          <a:r>
            <a:rPr lang="en-US"/>
            <a:t>Using median or mean?</a:t>
          </a:r>
        </a:p>
      </dgm:t>
    </dgm:pt>
    <dgm:pt modelId="{2CCF212D-5391-42AF-AF26-5D02E8FB878E}" type="parTrans" cxnId="{2C380E43-2125-41BE-BAAC-DA9F9C9379D8}">
      <dgm:prSet/>
      <dgm:spPr/>
      <dgm:t>
        <a:bodyPr/>
        <a:lstStyle/>
        <a:p>
          <a:endParaRPr lang="en-US"/>
        </a:p>
      </dgm:t>
    </dgm:pt>
    <dgm:pt modelId="{E04E70D9-EC4F-4377-82E8-CF5CF2EFB681}" type="sibTrans" cxnId="{2C380E43-2125-41BE-BAAC-DA9F9C9379D8}">
      <dgm:prSet/>
      <dgm:spPr/>
      <dgm:t>
        <a:bodyPr/>
        <a:lstStyle/>
        <a:p>
          <a:endParaRPr lang="en-US"/>
        </a:p>
      </dgm:t>
    </dgm:pt>
    <dgm:pt modelId="{D1794CE9-33C0-47D1-8167-215D5E3BE6AD}" type="pres">
      <dgm:prSet presAssocID="{B88C075A-5546-4C1B-9CCB-FA8E9D9A8D56}" presName="diagram" presStyleCnt="0">
        <dgm:presLayoutVars>
          <dgm:dir/>
          <dgm:resizeHandles val="exact"/>
        </dgm:presLayoutVars>
      </dgm:prSet>
      <dgm:spPr/>
    </dgm:pt>
    <dgm:pt modelId="{D1AD5F10-B670-40FD-97C6-3C80498E0516}" type="pres">
      <dgm:prSet presAssocID="{AF44F25C-24AB-4DAD-B3C4-2A19DDC36681}" presName="node" presStyleLbl="node1" presStyleIdx="0" presStyleCnt="7">
        <dgm:presLayoutVars>
          <dgm:bulletEnabled val="1"/>
        </dgm:presLayoutVars>
      </dgm:prSet>
      <dgm:spPr/>
    </dgm:pt>
    <dgm:pt modelId="{B652EF23-0690-4D40-8038-5F59A0B6827A}" type="pres">
      <dgm:prSet presAssocID="{BA3793C4-2ACA-4AA8-BDB4-4F7497F4A4B9}" presName="sibTrans" presStyleCnt="0"/>
      <dgm:spPr/>
    </dgm:pt>
    <dgm:pt modelId="{2FE6F025-81DA-4E67-9334-8F3E1A7754DE}" type="pres">
      <dgm:prSet presAssocID="{5571FAE2-2F16-4B83-8F72-26AAF24C19D3}" presName="node" presStyleLbl="node1" presStyleIdx="1" presStyleCnt="7">
        <dgm:presLayoutVars>
          <dgm:bulletEnabled val="1"/>
        </dgm:presLayoutVars>
      </dgm:prSet>
      <dgm:spPr/>
    </dgm:pt>
    <dgm:pt modelId="{A374E68F-523F-42C1-8E6C-BC38F602BB3A}" type="pres">
      <dgm:prSet presAssocID="{EB2A79E6-A044-483F-B99F-379EF6F5AA4A}" presName="sibTrans" presStyleCnt="0"/>
      <dgm:spPr/>
    </dgm:pt>
    <dgm:pt modelId="{DEA5876E-F6B0-414E-84E2-DB1CE3754D39}" type="pres">
      <dgm:prSet presAssocID="{2F0856C9-A568-4EDE-AC97-7153F7E1058E}" presName="node" presStyleLbl="node1" presStyleIdx="2" presStyleCnt="7">
        <dgm:presLayoutVars>
          <dgm:bulletEnabled val="1"/>
        </dgm:presLayoutVars>
      </dgm:prSet>
      <dgm:spPr/>
    </dgm:pt>
    <dgm:pt modelId="{FA19A015-FF88-4FFB-9FE1-9BA479FFBFF7}" type="pres">
      <dgm:prSet presAssocID="{F4274B68-446B-4566-A8BD-1F509747ECE5}" presName="sibTrans" presStyleCnt="0"/>
      <dgm:spPr/>
    </dgm:pt>
    <dgm:pt modelId="{FAEF3DA3-E617-4868-BE94-F4D303EC8D9F}" type="pres">
      <dgm:prSet presAssocID="{89763544-6E73-4396-84C5-C9BCFFF742A7}" presName="node" presStyleLbl="node1" presStyleIdx="3" presStyleCnt="7">
        <dgm:presLayoutVars>
          <dgm:bulletEnabled val="1"/>
        </dgm:presLayoutVars>
      </dgm:prSet>
      <dgm:spPr/>
    </dgm:pt>
    <dgm:pt modelId="{7B8CEB8B-B9CF-45B6-BB2A-B7B7CC503FFA}" type="pres">
      <dgm:prSet presAssocID="{C0070DFD-D682-444D-A442-C943B70BFB15}" presName="sibTrans" presStyleCnt="0"/>
      <dgm:spPr/>
    </dgm:pt>
    <dgm:pt modelId="{7F48B29A-5D70-4698-AD78-077475E98CEE}" type="pres">
      <dgm:prSet presAssocID="{693B05C2-424B-479E-B4A1-6D592FC7B3C1}" presName="node" presStyleLbl="node1" presStyleIdx="4" presStyleCnt="7">
        <dgm:presLayoutVars>
          <dgm:bulletEnabled val="1"/>
        </dgm:presLayoutVars>
      </dgm:prSet>
      <dgm:spPr/>
    </dgm:pt>
    <dgm:pt modelId="{33FFD440-974A-47CA-B358-A1748D9C2464}" type="pres">
      <dgm:prSet presAssocID="{B1CC7E8F-75CC-4F8B-81B1-46F47DF63A4C}" presName="sibTrans" presStyleCnt="0"/>
      <dgm:spPr/>
    </dgm:pt>
    <dgm:pt modelId="{682DD05E-258E-4865-8ACC-E5999C397932}" type="pres">
      <dgm:prSet presAssocID="{2E10044B-616E-4A77-9893-C7AACC3349E0}" presName="node" presStyleLbl="node1" presStyleIdx="5" presStyleCnt="7">
        <dgm:presLayoutVars>
          <dgm:bulletEnabled val="1"/>
        </dgm:presLayoutVars>
      </dgm:prSet>
      <dgm:spPr/>
    </dgm:pt>
    <dgm:pt modelId="{55DB6B4A-A798-4BEA-952C-19FA4BBC137B}" type="pres">
      <dgm:prSet presAssocID="{9E528530-C10E-436C-B2FE-3C585BFCDD93}" presName="sibTrans" presStyleCnt="0"/>
      <dgm:spPr/>
    </dgm:pt>
    <dgm:pt modelId="{42968090-1DD9-45B5-AC6C-6070331EC59E}" type="pres">
      <dgm:prSet presAssocID="{3F5D94A1-C533-4654-834E-58DB5FDB4E3A}" presName="node" presStyleLbl="node1" presStyleIdx="6" presStyleCnt="7">
        <dgm:presLayoutVars>
          <dgm:bulletEnabled val="1"/>
        </dgm:presLayoutVars>
      </dgm:prSet>
      <dgm:spPr/>
    </dgm:pt>
  </dgm:ptLst>
  <dgm:cxnLst>
    <dgm:cxn modelId="{F8D33206-C26C-4787-8E28-9430CD30698B}" srcId="{B88C075A-5546-4C1B-9CCB-FA8E9D9A8D56}" destId="{AF44F25C-24AB-4DAD-B3C4-2A19DDC36681}" srcOrd="0" destOrd="0" parTransId="{E403A126-5647-4336-BB81-60C918DEEBC4}" sibTransId="{BA3793C4-2ACA-4AA8-BDB4-4F7497F4A4B9}"/>
    <dgm:cxn modelId="{72CEC221-9B2E-4EDD-85A5-A1606083E740}" type="presOf" srcId="{3F5D94A1-C533-4654-834E-58DB5FDB4E3A}" destId="{42968090-1DD9-45B5-AC6C-6070331EC59E}" srcOrd="0" destOrd="0" presId="urn:microsoft.com/office/officeart/2005/8/layout/default"/>
    <dgm:cxn modelId="{F74E0624-BA96-4FE1-977A-8FA1E3248A19}" srcId="{B88C075A-5546-4C1B-9CCB-FA8E9D9A8D56}" destId="{89763544-6E73-4396-84C5-C9BCFFF742A7}" srcOrd="3" destOrd="0" parTransId="{5088EE38-FA20-489E-B0DE-097CAD6C6131}" sibTransId="{C0070DFD-D682-444D-A442-C943B70BFB15}"/>
    <dgm:cxn modelId="{41044534-D9D9-4B04-9F76-9082ADAE61CE}" srcId="{B88C075A-5546-4C1B-9CCB-FA8E9D9A8D56}" destId="{2F0856C9-A568-4EDE-AC97-7153F7E1058E}" srcOrd="2" destOrd="0" parTransId="{F11CBE9F-4A0F-478A-B908-C2DD28A731A3}" sibTransId="{F4274B68-446B-4566-A8BD-1F509747ECE5}"/>
    <dgm:cxn modelId="{BF14FD62-D078-4E36-BED1-DEF820A47CCB}" type="presOf" srcId="{B88C075A-5546-4C1B-9CCB-FA8E9D9A8D56}" destId="{D1794CE9-33C0-47D1-8167-215D5E3BE6AD}" srcOrd="0" destOrd="0" presId="urn:microsoft.com/office/officeart/2005/8/layout/default"/>
    <dgm:cxn modelId="{2C380E43-2125-41BE-BAAC-DA9F9C9379D8}" srcId="{B88C075A-5546-4C1B-9CCB-FA8E9D9A8D56}" destId="{3F5D94A1-C533-4654-834E-58DB5FDB4E3A}" srcOrd="6" destOrd="0" parTransId="{2CCF212D-5391-42AF-AF26-5D02E8FB878E}" sibTransId="{E04E70D9-EC4F-4377-82E8-CF5CF2EFB681}"/>
    <dgm:cxn modelId="{A8014163-55F9-46E6-8D75-EE0B6D4D99FE}" type="presOf" srcId="{2E10044B-616E-4A77-9893-C7AACC3349E0}" destId="{682DD05E-258E-4865-8ACC-E5999C397932}" srcOrd="0" destOrd="0" presId="urn:microsoft.com/office/officeart/2005/8/layout/default"/>
    <dgm:cxn modelId="{6A96876A-C499-4609-8379-CAF3AD6A10E0}" type="presOf" srcId="{693B05C2-424B-479E-B4A1-6D592FC7B3C1}" destId="{7F48B29A-5D70-4698-AD78-077475E98CEE}" srcOrd="0" destOrd="0" presId="urn:microsoft.com/office/officeart/2005/8/layout/default"/>
    <dgm:cxn modelId="{DB52CF58-F312-40EE-AF27-975B6990B827}" type="presOf" srcId="{89763544-6E73-4396-84C5-C9BCFFF742A7}" destId="{FAEF3DA3-E617-4868-BE94-F4D303EC8D9F}" srcOrd="0" destOrd="0" presId="urn:microsoft.com/office/officeart/2005/8/layout/default"/>
    <dgm:cxn modelId="{38839992-1107-4872-98DD-C1836426B515}" srcId="{B88C075A-5546-4C1B-9CCB-FA8E9D9A8D56}" destId="{693B05C2-424B-479E-B4A1-6D592FC7B3C1}" srcOrd="4" destOrd="0" parTransId="{5C749BAF-4996-458F-BDAD-1CE4FC7414FB}" sibTransId="{B1CC7E8F-75CC-4F8B-81B1-46F47DF63A4C}"/>
    <dgm:cxn modelId="{D3C5A693-2DAE-444A-9F54-F5EEA905567F}" type="presOf" srcId="{5571FAE2-2F16-4B83-8F72-26AAF24C19D3}" destId="{2FE6F025-81DA-4E67-9334-8F3E1A7754DE}" srcOrd="0" destOrd="0" presId="urn:microsoft.com/office/officeart/2005/8/layout/default"/>
    <dgm:cxn modelId="{ECB7A8B5-6982-4DD1-8756-64F9C774D025}" type="presOf" srcId="{AF44F25C-24AB-4DAD-B3C4-2A19DDC36681}" destId="{D1AD5F10-B670-40FD-97C6-3C80498E0516}" srcOrd="0" destOrd="0" presId="urn:microsoft.com/office/officeart/2005/8/layout/default"/>
    <dgm:cxn modelId="{636D2BC0-41EC-4826-8D2F-20BF0A5ECA77}" type="presOf" srcId="{2F0856C9-A568-4EDE-AC97-7153F7E1058E}" destId="{DEA5876E-F6B0-414E-84E2-DB1CE3754D39}" srcOrd="0" destOrd="0" presId="urn:microsoft.com/office/officeart/2005/8/layout/default"/>
    <dgm:cxn modelId="{D0082FD6-9725-4706-89E6-075D41065364}" srcId="{B88C075A-5546-4C1B-9CCB-FA8E9D9A8D56}" destId="{2E10044B-616E-4A77-9893-C7AACC3349E0}" srcOrd="5" destOrd="0" parTransId="{E54071CE-1C1F-4A8F-8974-4F9ACAC2C636}" sibTransId="{9E528530-C10E-436C-B2FE-3C585BFCDD93}"/>
    <dgm:cxn modelId="{FC7285DB-8C42-4735-BBE3-9CFD71050855}" srcId="{B88C075A-5546-4C1B-9CCB-FA8E9D9A8D56}" destId="{5571FAE2-2F16-4B83-8F72-26AAF24C19D3}" srcOrd="1" destOrd="0" parTransId="{0F4D1EEB-F8EE-4679-B428-D12F53909C45}" sibTransId="{EB2A79E6-A044-483F-B99F-379EF6F5AA4A}"/>
    <dgm:cxn modelId="{B19D7CD1-87FF-4E84-B8A8-A194CD7B863D}" type="presParOf" srcId="{D1794CE9-33C0-47D1-8167-215D5E3BE6AD}" destId="{D1AD5F10-B670-40FD-97C6-3C80498E0516}" srcOrd="0" destOrd="0" presId="urn:microsoft.com/office/officeart/2005/8/layout/default"/>
    <dgm:cxn modelId="{BA92D475-5594-476B-8756-EEA9BCD24C72}" type="presParOf" srcId="{D1794CE9-33C0-47D1-8167-215D5E3BE6AD}" destId="{B652EF23-0690-4D40-8038-5F59A0B6827A}" srcOrd="1" destOrd="0" presId="urn:microsoft.com/office/officeart/2005/8/layout/default"/>
    <dgm:cxn modelId="{979568E9-D2FF-47E2-9D00-DADFBB2A8A7A}" type="presParOf" srcId="{D1794CE9-33C0-47D1-8167-215D5E3BE6AD}" destId="{2FE6F025-81DA-4E67-9334-8F3E1A7754DE}" srcOrd="2" destOrd="0" presId="urn:microsoft.com/office/officeart/2005/8/layout/default"/>
    <dgm:cxn modelId="{7C2B6A3D-9824-45F9-8D7D-E5BDE0BF0AF0}" type="presParOf" srcId="{D1794CE9-33C0-47D1-8167-215D5E3BE6AD}" destId="{A374E68F-523F-42C1-8E6C-BC38F602BB3A}" srcOrd="3" destOrd="0" presId="urn:microsoft.com/office/officeart/2005/8/layout/default"/>
    <dgm:cxn modelId="{DA71F148-46D7-43D1-B54B-19FEE594E503}" type="presParOf" srcId="{D1794CE9-33C0-47D1-8167-215D5E3BE6AD}" destId="{DEA5876E-F6B0-414E-84E2-DB1CE3754D39}" srcOrd="4" destOrd="0" presId="urn:microsoft.com/office/officeart/2005/8/layout/default"/>
    <dgm:cxn modelId="{1B9D2BFF-EBEE-457A-872A-5CF9F3DDAD01}" type="presParOf" srcId="{D1794CE9-33C0-47D1-8167-215D5E3BE6AD}" destId="{FA19A015-FF88-4FFB-9FE1-9BA479FFBFF7}" srcOrd="5" destOrd="0" presId="urn:microsoft.com/office/officeart/2005/8/layout/default"/>
    <dgm:cxn modelId="{83DDEA29-6D6D-493F-9550-0F3C7232FA74}" type="presParOf" srcId="{D1794CE9-33C0-47D1-8167-215D5E3BE6AD}" destId="{FAEF3DA3-E617-4868-BE94-F4D303EC8D9F}" srcOrd="6" destOrd="0" presId="urn:microsoft.com/office/officeart/2005/8/layout/default"/>
    <dgm:cxn modelId="{EA4BB49A-CF73-485F-8EB6-E6D216976F11}" type="presParOf" srcId="{D1794CE9-33C0-47D1-8167-215D5E3BE6AD}" destId="{7B8CEB8B-B9CF-45B6-BB2A-B7B7CC503FFA}" srcOrd="7" destOrd="0" presId="urn:microsoft.com/office/officeart/2005/8/layout/default"/>
    <dgm:cxn modelId="{0572502F-1729-4DE4-A47D-6F41D7C8191E}" type="presParOf" srcId="{D1794CE9-33C0-47D1-8167-215D5E3BE6AD}" destId="{7F48B29A-5D70-4698-AD78-077475E98CEE}" srcOrd="8" destOrd="0" presId="urn:microsoft.com/office/officeart/2005/8/layout/default"/>
    <dgm:cxn modelId="{5F4384CA-8EC1-43C6-874E-FBDF33559D0C}" type="presParOf" srcId="{D1794CE9-33C0-47D1-8167-215D5E3BE6AD}" destId="{33FFD440-974A-47CA-B358-A1748D9C2464}" srcOrd="9" destOrd="0" presId="urn:microsoft.com/office/officeart/2005/8/layout/default"/>
    <dgm:cxn modelId="{28DC1AEC-6B4D-49B2-B87C-2EE3059DAC9A}" type="presParOf" srcId="{D1794CE9-33C0-47D1-8167-215D5E3BE6AD}" destId="{682DD05E-258E-4865-8ACC-E5999C397932}" srcOrd="10" destOrd="0" presId="urn:microsoft.com/office/officeart/2005/8/layout/default"/>
    <dgm:cxn modelId="{5C156501-EE55-4133-B24E-43D4AFFCB9CC}" type="presParOf" srcId="{D1794CE9-33C0-47D1-8167-215D5E3BE6AD}" destId="{55DB6B4A-A798-4BEA-952C-19FA4BBC137B}" srcOrd="11" destOrd="0" presId="urn:microsoft.com/office/officeart/2005/8/layout/default"/>
    <dgm:cxn modelId="{0A6DEA80-1C37-4348-B6D6-B048961E3BC8}" type="presParOf" srcId="{D1794CE9-33C0-47D1-8167-215D5E3BE6AD}" destId="{42968090-1DD9-45B5-AC6C-6070331EC59E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E3C270-40D8-4150-B8BC-CCB5F0CCA7A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ED9F61-BB91-4AFB-BA5D-CD0507E73665}">
      <dgm:prSet/>
      <dgm:spPr/>
      <dgm:t>
        <a:bodyPr/>
        <a:lstStyle/>
        <a:p>
          <a:r>
            <a:rPr lang="en-US"/>
            <a:t>First, Locate and clean the data</a:t>
          </a:r>
        </a:p>
      </dgm:t>
    </dgm:pt>
    <dgm:pt modelId="{A24884AA-98FB-48EE-B4B9-06C8546C0B16}" type="parTrans" cxnId="{AE3ECD4A-93C3-432E-8E4A-25C9C7DAB30F}">
      <dgm:prSet/>
      <dgm:spPr/>
      <dgm:t>
        <a:bodyPr/>
        <a:lstStyle/>
        <a:p>
          <a:endParaRPr lang="en-US"/>
        </a:p>
      </dgm:t>
    </dgm:pt>
    <dgm:pt modelId="{809B29FD-9771-41F8-9F7C-DD95A6AC852A}" type="sibTrans" cxnId="{AE3ECD4A-93C3-432E-8E4A-25C9C7DAB30F}">
      <dgm:prSet/>
      <dgm:spPr/>
      <dgm:t>
        <a:bodyPr/>
        <a:lstStyle/>
        <a:p>
          <a:endParaRPr lang="en-US"/>
        </a:p>
      </dgm:t>
    </dgm:pt>
    <dgm:pt modelId="{984E8D4F-3604-4BE5-A699-FB420029918B}">
      <dgm:prSet/>
      <dgm:spPr/>
      <dgm:t>
        <a:bodyPr/>
        <a:lstStyle/>
        <a:p>
          <a:r>
            <a:rPr lang="en-US"/>
            <a:t>Next, we analyze the data and create practical depictions</a:t>
          </a:r>
        </a:p>
      </dgm:t>
    </dgm:pt>
    <dgm:pt modelId="{7B6B2F14-49F7-4F4E-92EA-88960159CB5C}" type="parTrans" cxnId="{FA988397-007A-4DA0-8978-2AE6AFCD388F}">
      <dgm:prSet/>
      <dgm:spPr/>
      <dgm:t>
        <a:bodyPr/>
        <a:lstStyle/>
        <a:p>
          <a:endParaRPr lang="en-US"/>
        </a:p>
      </dgm:t>
    </dgm:pt>
    <dgm:pt modelId="{68AF0C7E-BF01-4725-B7E9-D55103805B71}" type="sibTrans" cxnId="{FA988397-007A-4DA0-8978-2AE6AFCD388F}">
      <dgm:prSet/>
      <dgm:spPr/>
      <dgm:t>
        <a:bodyPr/>
        <a:lstStyle/>
        <a:p>
          <a:endParaRPr lang="en-US"/>
        </a:p>
      </dgm:t>
    </dgm:pt>
    <dgm:pt modelId="{3DEDAE3C-14E1-41D0-9EBE-DC50473B83C0}">
      <dgm:prSet/>
      <dgm:spPr/>
      <dgm:t>
        <a:bodyPr/>
        <a:lstStyle/>
        <a:p>
          <a:r>
            <a:rPr lang="en-US"/>
            <a:t>Finally, our conclusions are presented to the client </a:t>
          </a:r>
        </a:p>
      </dgm:t>
    </dgm:pt>
    <dgm:pt modelId="{FDFA8972-3370-46AC-A136-B43796122517}" type="parTrans" cxnId="{47F39CF6-2ADF-44EE-9042-6E3520318836}">
      <dgm:prSet/>
      <dgm:spPr/>
      <dgm:t>
        <a:bodyPr/>
        <a:lstStyle/>
        <a:p>
          <a:endParaRPr lang="en-US"/>
        </a:p>
      </dgm:t>
    </dgm:pt>
    <dgm:pt modelId="{FDE0F522-9BA1-40A7-A472-9341D806EB05}" type="sibTrans" cxnId="{47F39CF6-2ADF-44EE-9042-6E3520318836}">
      <dgm:prSet/>
      <dgm:spPr/>
      <dgm:t>
        <a:bodyPr/>
        <a:lstStyle/>
        <a:p>
          <a:endParaRPr lang="en-US"/>
        </a:p>
      </dgm:t>
    </dgm:pt>
    <dgm:pt modelId="{952F30C2-8C1A-489C-BA32-2B240FCB59D8}" type="pres">
      <dgm:prSet presAssocID="{89E3C270-40D8-4150-B8BC-CCB5F0CCA7A0}" presName="root" presStyleCnt="0">
        <dgm:presLayoutVars>
          <dgm:dir/>
          <dgm:resizeHandles val="exact"/>
        </dgm:presLayoutVars>
      </dgm:prSet>
      <dgm:spPr/>
    </dgm:pt>
    <dgm:pt modelId="{DDC480CF-5608-4E51-98AA-1AAE1E4BCD88}" type="pres">
      <dgm:prSet presAssocID="{B2ED9F61-BB91-4AFB-BA5D-CD0507E73665}" presName="compNode" presStyleCnt="0"/>
      <dgm:spPr/>
    </dgm:pt>
    <dgm:pt modelId="{C028D653-0A93-4FF7-A2C1-0349E089D219}" type="pres">
      <dgm:prSet presAssocID="{B2ED9F61-BB91-4AFB-BA5D-CD0507E73665}" presName="bgRect" presStyleLbl="bgShp" presStyleIdx="0" presStyleCnt="3"/>
      <dgm:spPr/>
    </dgm:pt>
    <dgm:pt modelId="{840D629B-5B23-405E-9D4E-85A034042900}" type="pres">
      <dgm:prSet presAssocID="{B2ED9F61-BB91-4AFB-BA5D-CD0507E7366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D8AB0EA-CE91-48CB-B180-87A31DB3767A}" type="pres">
      <dgm:prSet presAssocID="{B2ED9F61-BB91-4AFB-BA5D-CD0507E73665}" presName="spaceRect" presStyleCnt="0"/>
      <dgm:spPr/>
    </dgm:pt>
    <dgm:pt modelId="{83B09020-9D8B-4C68-A549-2869DB7BEA1E}" type="pres">
      <dgm:prSet presAssocID="{B2ED9F61-BB91-4AFB-BA5D-CD0507E73665}" presName="parTx" presStyleLbl="revTx" presStyleIdx="0" presStyleCnt="3">
        <dgm:presLayoutVars>
          <dgm:chMax val="0"/>
          <dgm:chPref val="0"/>
        </dgm:presLayoutVars>
      </dgm:prSet>
      <dgm:spPr/>
    </dgm:pt>
    <dgm:pt modelId="{351B29C4-D341-49D2-B3C1-12918EE90264}" type="pres">
      <dgm:prSet presAssocID="{809B29FD-9771-41F8-9F7C-DD95A6AC852A}" presName="sibTrans" presStyleCnt="0"/>
      <dgm:spPr/>
    </dgm:pt>
    <dgm:pt modelId="{C49F1EF1-54A3-4852-B8C7-EB7CEA9ADF17}" type="pres">
      <dgm:prSet presAssocID="{984E8D4F-3604-4BE5-A699-FB420029918B}" presName="compNode" presStyleCnt="0"/>
      <dgm:spPr/>
    </dgm:pt>
    <dgm:pt modelId="{7DD4A231-1419-408A-9B89-E67D2D980AEA}" type="pres">
      <dgm:prSet presAssocID="{984E8D4F-3604-4BE5-A699-FB420029918B}" presName="bgRect" presStyleLbl="bgShp" presStyleIdx="1" presStyleCnt="3"/>
      <dgm:spPr/>
    </dgm:pt>
    <dgm:pt modelId="{1DC65CB8-2BB8-42D4-8B9C-E755CE46EB95}" type="pres">
      <dgm:prSet presAssocID="{984E8D4F-3604-4BE5-A699-FB42002991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DE25752-77EB-4518-9FEF-3120A8578AB6}" type="pres">
      <dgm:prSet presAssocID="{984E8D4F-3604-4BE5-A699-FB420029918B}" presName="spaceRect" presStyleCnt="0"/>
      <dgm:spPr/>
    </dgm:pt>
    <dgm:pt modelId="{97F4BFF8-5A6A-4051-81EF-4FB264624272}" type="pres">
      <dgm:prSet presAssocID="{984E8D4F-3604-4BE5-A699-FB420029918B}" presName="parTx" presStyleLbl="revTx" presStyleIdx="1" presStyleCnt="3">
        <dgm:presLayoutVars>
          <dgm:chMax val="0"/>
          <dgm:chPref val="0"/>
        </dgm:presLayoutVars>
      </dgm:prSet>
      <dgm:spPr/>
    </dgm:pt>
    <dgm:pt modelId="{4BD29BD3-5469-4641-B132-1748401F5DB1}" type="pres">
      <dgm:prSet presAssocID="{68AF0C7E-BF01-4725-B7E9-D55103805B71}" presName="sibTrans" presStyleCnt="0"/>
      <dgm:spPr/>
    </dgm:pt>
    <dgm:pt modelId="{FCE34663-CB2C-434D-A1B7-BF4BC2EF574E}" type="pres">
      <dgm:prSet presAssocID="{3DEDAE3C-14E1-41D0-9EBE-DC50473B83C0}" presName="compNode" presStyleCnt="0"/>
      <dgm:spPr/>
    </dgm:pt>
    <dgm:pt modelId="{301D1508-D966-4C64-B259-8B5ADB4A7524}" type="pres">
      <dgm:prSet presAssocID="{3DEDAE3C-14E1-41D0-9EBE-DC50473B83C0}" presName="bgRect" presStyleLbl="bgShp" presStyleIdx="2" presStyleCnt="3"/>
      <dgm:spPr/>
    </dgm:pt>
    <dgm:pt modelId="{5F095C5B-7E42-4775-93AD-5A0D70DE230F}" type="pres">
      <dgm:prSet presAssocID="{3DEDAE3C-14E1-41D0-9EBE-DC50473B83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F249F2EB-A2B8-4AAB-95AC-FFF307EE6A75}" type="pres">
      <dgm:prSet presAssocID="{3DEDAE3C-14E1-41D0-9EBE-DC50473B83C0}" presName="spaceRect" presStyleCnt="0"/>
      <dgm:spPr/>
    </dgm:pt>
    <dgm:pt modelId="{519A77E1-5741-4073-BEBE-865DE397BD65}" type="pres">
      <dgm:prSet presAssocID="{3DEDAE3C-14E1-41D0-9EBE-DC50473B83C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C5FAE60-0CBF-4107-87A7-017879A42ED2}" type="presOf" srcId="{3DEDAE3C-14E1-41D0-9EBE-DC50473B83C0}" destId="{519A77E1-5741-4073-BEBE-865DE397BD65}" srcOrd="0" destOrd="0" presId="urn:microsoft.com/office/officeart/2018/2/layout/IconVerticalSolidList"/>
    <dgm:cxn modelId="{AE3ECD4A-93C3-432E-8E4A-25C9C7DAB30F}" srcId="{89E3C270-40D8-4150-B8BC-CCB5F0CCA7A0}" destId="{B2ED9F61-BB91-4AFB-BA5D-CD0507E73665}" srcOrd="0" destOrd="0" parTransId="{A24884AA-98FB-48EE-B4B9-06C8546C0B16}" sibTransId="{809B29FD-9771-41F8-9F7C-DD95A6AC852A}"/>
    <dgm:cxn modelId="{E15C4458-6008-4032-8D99-FDA22445DB8E}" type="presOf" srcId="{984E8D4F-3604-4BE5-A699-FB420029918B}" destId="{97F4BFF8-5A6A-4051-81EF-4FB264624272}" srcOrd="0" destOrd="0" presId="urn:microsoft.com/office/officeart/2018/2/layout/IconVerticalSolidList"/>
    <dgm:cxn modelId="{FA988397-007A-4DA0-8978-2AE6AFCD388F}" srcId="{89E3C270-40D8-4150-B8BC-CCB5F0CCA7A0}" destId="{984E8D4F-3604-4BE5-A699-FB420029918B}" srcOrd="1" destOrd="0" parTransId="{7B6B2F14-49F7-4F4E-92EA-88960159CB5C}" sibTransId="{68AF0C7E-BF01-4725-B7E9-D55103805B71}"/>
    <dgm:cxn modelId="{C07981B9-9D59-488F-A129-550E9661B6E2}" type="presOf" srcId="{B2ED9F61-BB91-4AFB-BA5D-CD0507E73665}" destId="{83B09020-9D8B-4C68-A549-2869DB7BEA1E}" srcOrd="0" destOrd="0" presId="urn:microsoft.com/office/officeart/2018/2/layout/IconVerticalSolidList"/>
    <dgm:cxn modelId="{DF0849C3-BA73-4327-86AB-D1AC0DF45755}" type="presOf" srcId="{89E3C270-40D8-4150-B8BC-CCB5F0CCA7A0}" destId="{952F30C2-8C1A-489C-BA32-2B240FCB59D8}" srcOrd="0" destOrd="0" presId="urn:microsoft.com/office/officeart/2018/2/layout/IconVerticalSolidList"/>
    <dgm:cxn modelId="{47F39CF6-2ADF-44EE-9042-6E3520318836}" srcId="{89E3C270-40D8-4150-B8BC-CCB5F0CCA7A0}" destId="{3DEDAE3C-14E1-41D0-9EBE-DC50473B83C0}" srcOrd="2" destOrd="0" parTransId="{FDFA8972-3370-46AC-A136-B43796122517}" sibTransId="{FDE0F522-9BA1-40A7-A472-9341D806EB05}"/>
    <dgm:cxn modelId="{8AA88000-3C30-425E-9725-E0AB0D6D45B8}" type="presParOf" srcId="{952F30C2-8C1A-489C-BA32-2B240FCB59D8}" destId="{DDC480CF-5608-4E51-98AA-1AAE1E4BCD88}" srcOrd="0" destOrd="0" presId="urn:microsoft.com/office/officeart/2018/2/layout/IconVerticalSolidList"/>
    <dgm:cxn modelId="{725EB632-FEE0-4F87-8A44-0A2F845A6046}" type="presParOf" srcId="{DDC480CF-5608-4E51-98AA-1AAE1E4BCD88}" destId="{C028D653-0A93-4FF7-A2C1-0349E089D219}" srcOrd="0" destOrd="0" presId="urn:microsoft.com/office/officeart/2018/2/layout/IconVerticalSolidList"/>
    <dgm:cxn modelId="{BF05CEE3-8616-413F-95B4-02D6A15ABCE7}" type="presParOf" srcId="{DDC480CF-5608-4E51-98AA-1AAE1E4BCD88}" destId="{840D629B-5B23-405E-9D4E-85A034042900}" srcOrd="1" destOrd="0" presId="urn:microsoft.com/office/officeart/2018/2/layout/IconVerticalSolidList"/>
    <dgm:cxn modelId="{C6660948-8B5E-4B25-978F-C60DBADB990D}" type="presParOf" srcId="{DDC480CF-5608-4E51-98AA-1AAE1E4BCD88}" destId="{1D8AB0EA-CE91-48CB-B180-87A31DB3767A}" srcOrd="2" destOrd="0" presId="urn:microsoft.com/office/officeart/2018/2/layout/IconVerticalSolidList"/>
    <dgm:cxn modelId="{0D026B6C-A400-4F2E-9A7B-C5385A5B11F9}" type="presParOf" srcId="{DDC480CF-5608-4E51-98AA-1AAE1E4BCD88}" destId="{83B09020-9D8B-4C68-A549-2869DB7BEA1E}" srcOrd="3" destOrd="0" presId="urn:microsoft.com/office/officeart/2018/2/layout/IconVerticalSolidList"/>
    <dgm:cxn modelId="{99E93FB0-4195-4B21-B46B-82C4670FA980}" type="presParOf" srcId="{952F30C2-8C1A-489C-BA32-2B240FCB59D8}" destId="{351B29C4-D341-49D2-B3C1-12918EE90264}" srcOrd="1" destOrd="0" presId="urn:microsoft.com/office/officeart/2018/2/layout/IconVerticalSolidList"/>
    <dgm:cxn modelId="{72749B34-C382-43DF-AB23-A0B8F7CB7975}" type="presParOf" srcId="{952F30C2-8C1A-489C-BA32-2B240FCB59D8}" destId="{C49F1EF1-54A3-4852-B8C7-EB7CEA9ADF17}" srcOrd="2" destOrd="0" presId="urn:microsoft.com/office/officeart/2018/2/layout/IconVerticalSolidList"/>
    <dgm:cxn modelId="{66CDACE3-3A90-4FFE-A57C-309F5A749357}" type="presParOf" srcId="{C49F1EF1-54A3-4852-B8C7-EB7CEA9ADF17}" destId="{7DD4A231-1419-408A-9B89-E67D2D980AEA}" srcOrd="0" destOrd="0" presId="urn:microsoft.com/office/officeart/2018/2/layout/IconVerticalSolidList"/>
    <dgm:cxn modelId="{531CED19-110D-47B4-8B02-01C63E53BD01}" type="presParOf" srcId="{C49F1EF1-54A3-4852-B8C7-EB7CEA9ADF17}" destId="{1DC65CB8-2BB8-42D4-8B9C-E755CE46EB95}" srcOrd="1" destOrd="0" presId="urn:microsoft.com/office/officeart/2018/2/layout/IconVerticalSolidList"/>
    <dgm:cxn modelId="{AC52C0D7-DB4E-4CAA-8DA6-45080289ADB4}" type="presParOf" srcId="{C49F1EF1-54A3-4852-B8C7-EB7CEA9ADF17}" destId="{EDE25752-77EB-4518-9FEF-3120A8578AB6}" srcOrd="2" destOrd="0" presId="urn:microsoft.com/office/officeart/2018/2/layout/IconVerticalSolidList"/>
    <dgm:cxn modelId="{E26C2190-EE3B-4EDE-A0EE-2A23CBCD0748}" type="presParOf" srcId="{C49F1EF1-54A3-4852-B8C7-EB7CEA9ADF17}" destId="{97F4BFF8-5A6A-4051-81EF-4FB264624272}" srcOrd="3" destOrd="0" presId="urn:microsoft.com/office/officeart/2018/2/layout/IconVerticalSolidList"/>
    <dgm:cxn modelId="{B9A9612C-51A4-4FED-8C26-5380DE979111}" type="presParOf" srcId="{952F30C2-8C1A-489C-BA32-2B240FCB59D8}" destId="{4BD29BD3-5469-4641-B132-1748401F5DB1}" srcOrd="3" destOrd="0" presId="urn:microsoft.com/office/officeart/2018/2/layout/IconVerticalSolidList"/>
    <dgm:cxn modelId="{6219A463-98FA-4897-9B6E-88CF0B2A57F6}" type="presParOf" srcId="{952F30C2-8C1A-489C-BA32-2B240FCB59D8}" destId="{FCE34663-CB2C-434D-A1B7-BF4BC2EF574E}" srcOrd="4" destOrd="0" presId="urn:microsoft.com/office/officeart/2018/2/layout/IconVerticalSolidList"/>
    <dgm:cxn modelId="{0455E2B6-6D84-433D-9500-FB30C925E411}" type="presParOf" srcId="{FCE34663-CB2C-434D-A1B7-BF4BC2EF574E}" destId="{301D1508-D966-4C64-B259-8B5ADB4A7524}" srcOrd="0" destOrd="0" presId="urn:microsoft.com/office/officeart/2018/2/layout/IconVerticalSolidList"/>
    <dgm:cxn modelId="{166E7B40-5191-4550-8326-5DBFC411E23F}" type="presParOf" srcId="{FCE34663-CB2C-434D-A1B7-BF4BC2EF574E}" destId="{5F095C5B-7E42-4775-93AD-5A0D70DE230F}" srcOrd="1" destOrd="0" presId="urn:microsoft.com/office/officeart/2018/2/layout/IconVerticalSolidList"/>
    <dgm:cxn modelId="{62B774EA-1620-4144-9887-55CD4D9BA9BA}" type="presParOf" srcId="{FCE34663-CB2C-434D-A1B7-BF4BC2EF574E}" destId="{F249F2EB-A2B8-4AAB-95AC-FFF307EE6A75}" srcOrd="2" destOrd="0" presId="urn:microsoft.com/office/officeart/2018/2/layout/IconVerticalSolidList"/>
    <dgm:cxn modelId="{B521D9C3-DA4C-47E2-BEF0-664DD916808B}" type="presParOf" srcId="{FCE34663-CB2C-434D-A1B7-BF4BC2EF574E}" destId="{519A77E1-5741-4073-BEBE-865DE397BD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D5F10-B670-40FD-97C6-3C80498E0516}">
      <dsp:nvSpPr>
        <dsp:cNvPr id="0" name=""/>
        <dsp:cNvSpPr/>
      </dsp:nvSpPr>
      <dsp:spPr>
        <a:xfrm>
          <a:off x="2813" y="410640"/>
          <a:ext cx="2232266" cy="13393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Locate and clean the Data</a:t>
          </a:r>
        </a:p>
      </dsp:txBody>
      <dsp:txXfrm>
        <a:off x="2813" y="410640"/>
        <a:ext cx="2232266" cy="1339360"/>
      </dsp:txXfrm>
    </dsp:sp>
    <dsp:sp modelId="{2FE6F025-81DA-4E67-9334-8F3E1A7754DE}">
      <dsp:nvSpPr>
        <dsp:cNvPr id="0" name=""/>
        <dsp:cNvSpPr/>
      </dsp:nvSpPr>
      <dsp:spPr>
        <a:xfrm>
          <a:off x="2458307" y="410640"/>
          <a:ext cx="2232266" cy="1339360"/>
        </a:xfrm>
        <a:prstGeom prst="rect">
          <a:avLst/>
        </a:prstGeom>
        <a:solidFill>
          <a:schemeClr val="accent5">
            <a:hueOff val="-280772"/>
            <a:satOff val="-1324"/>
            <a:lumOff val="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are the common metrics for the average home purchase</a:t>
          </a:r>
        </a:p>
      </dsp:txBody>
      <dsp:txXfrm>
        <a:off x="2458307" y="410640"/>
        <a:ext cx="2232266" cy="1339360"/>
      </dsp:txXfrm>
    </dsp:sp>
    <dsp:sp modelId="{DEA5876E-F6B0-414E-84E2-DB1CE3754D39}">
      <dsp:nvSpPr>
        <dsp:cNvPr id="0" name=""/>
        <dsp:cNvSpPr/>
      </dsp:nvSpPr>
      <dsp:spPr>
        <a:xfrm>
          <a:off x="4913800" y="410640"/>
          <a:ext cx="2232266" cy="1339360"/>
        </a:xfrm>
        <a:prstGeom prst="rect">
          <a:avLst/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bins of data to represent common breakpoints</a:t>
          </a:r>
        </a:p>
      </dsp:txBody>
      <dsp:txXfrm>
        <a:off x="4913800" y="410640"/>
        <a:ext cx="2232266" cy="1339360"/>
      </dsp:txXfrm>
    </dsp:sp>
    <dsp:sp modelId="{FAEF3DA3-E617-4868-BE94-F4D303EC8D9F}">
      <dsp:nvSpPr>
        <dsp:cNvPr id="0" name=""/>
        <dsp:cNvSpPr/>
      </dsp:nvSpPr>
      <dsp:spPr>
        <a:xfrm>
          <a:off x="7369294" y="410640"/>
          <a:ext cx="2232266" cy="1339360"/>
        </a:xfrm>
        <a:prstGeom prst="rect">
          <a:avLst/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Create visual aides to guide our home buyer</a:t>
          </a:r>
        </a:p>
      </dsp:txBody>
      <dsp:txXfrm>
        <a:off x="7369294" y="410640"/>
        <a:ext cx="2232266" cy="1339360"/>
      </dsp:txXfrm>
    </dsp:sp>
    <dsp:sp modelId="{7F48B29A-5D70-4698-AD78-077475E98CEE}">
      <dsp:nvSpPr>
        <dsp:cNvPr id="0" name=""/>
        <dsp:cNvSpPr/>
      </dsp:nvSpPr>
      <dsp:spPr>
        <a:xfrm>
          <a:off x="1230560" y="1973226"/>
          <a:ext cx="2232266" cy="1339360"/>
        </a:xfrm>
        <a:prstGeom prst="rect">
          <a:avLst/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 current trends in the market</a:t>
          </a:r>
        </a:p>
      </dsp:txBody>
      <dsp:txXfrm>
        <a:off x="1230560" y="1973226"/>
        <a:ext cx="2232266" cy="1339360"/>
      </dsp:txXfrm>
    </dsp:sp>
    <dsp:sp modelId="{682DD05E-258E-4865-8ACC-E5999C397932}">
      <dsp:nvSpPr>
        <dsp:cNvPr id="0" name=""/>
        <dsp:cNvSpPr/>
      </dsp:nvSpPr>
      <dsp:spPr>
        <a:xfrm>
          <a:off x="3686054" y="1973226"/>
          <a:ext cx="2232266" cy="1339360"/>
        </a:xfrm>
        <a:prstGeom prst="rect">
          <a:avLst/>
        </a:prstGeom>
        <a:solidFill>
          <a:schemeClr val="accent5">
            <a:hueOff val="-1403859"/>
            <a:satOff val="-6620"/>
            <a:lumOff val="16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Identify/Eliminate outliers</a:t>
          </a:r>
        </a:p>
      </dsp:txBody>
      <dsp:txXfrm>
        <a:off x="3686054" y="1973226"/>
        <a:ext cx="2232266" cy="1339360"/>
      </dsp:txXfrm>
    </dsp:sp>
    <dsp:sp modelId="{42968090-1DD9-45B5-AC6C-6070331EC59E}">
      <dsp:nvSpPr>
        <dsp:cNvPr id="0" name=""/>
        <dsp:cNvSpPr/>
      </dsp:nvSpPr>
      <dsp:spPr>
        <a:xfrm>
          <a:off x="6141547" y="1973226"/>
          <a:ext cx="2232266" cy="1339360"/>
        </a:xfrm>
        <a:prstGeom prst="rect">
          <a:avLst/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Using median or mean?</a:t>
          </a:r>
        </a:p>
      </dsp:txBody>
      <dsp:txXfrm>
        <a:off x="6141547" y="1973226"/>
        <a:ext cx="2232266" cy="13393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8D653-0A93-4FF7-A2C1-0349E089D219}">
      <dsp:nvSpPr>
        <dsp:cNvPr id="0" name=""/>
        <dsp:cNvSpPr/>
      </dsp:nvSpPr>
      <dsp:spPr>
        <a:xfrm>
          <a:off x="0" y="566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D629B-5B23-405E-9D4E-85A034042900}">
      <dsp:nvSpPr>
        <dsp:cNvPr id="0" name=""/>
        <dsp:cNvSpPr/>
      </dsp:nvSpPr>
      <dsp:spPr>
        <a:xfrm>
          <a:off x="400679" y="298591"/>
          <a:ext cx="728507" cy="728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09020-9D8B-4C68-A549-2869DB7BEA1E}">
      <dsp:nvSpPr>
        <dsp:cNvPr id="0" name=""/>
        <dsp:cNvSpPr/>
      </dsp:nvSpPr>
      <dsp:spPr>
        <a:xfrm>
          <a:off x="1529865" y="566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First, Locate and clean the data</a:t>
          </a:r>
        </a:p>
      </dsp:txBody>
      <dsp:txXfrm>
        <a:off x="1529865" y="566"/>
        <a:ext cx="4383571" cy="1324558"/>
      </dsp:txXfrm>
    </dsp:sp>
    <dsp:sp modelId="{7DD4A231-1419-408A-9B89-E67D2D980AEA}">
      <dsp:nvSpPr>
        <dsp:cNvPr id="0" name=""/>
        <dsp:cNvSpPr/>
      </dsp:nvSpPr>
      <dsp:spPr>
        <a:xfrm>
          <a:off x="0" y="1656264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C65CB8-2BB8-42D4-8B9C-E755CE46EB95}">
      <dsp:nvSpPr>
        <dsp:cNvPr id="0" name=""/>
        <dsp:cNvSpPr/>
      </dsp:nvSpPr>
      <dsp:spPr>
        <a:xfrm>
          <a:off x="400679" y="1954290"/>
          <a:ext cx="728507" cy="728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4BFF8-5A6A-4051-81EF-4FB264624272}">
      <dsp:nvSpPr>
        <dsp:cNvPr id="0" name=""/>
        <dsp:cNvSpPr/>
      </dsp:nvSpPr>
      <dsp:spPr>
        <a:xfrm>
          <a:off x="1529865" y="1656264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Next, we analyze the data and create practical depictions</a:t>
          </a:r>
        </a:p>
      </dsp:txBody>
      <dsp:txXfrm>
        <a:off x="1529865" y="1656264"/>
        <a:ext cx="4383571" cy="1324558"/>
      </dsp:txXfrm>
    </dsp:sp>
    <dsp:sp modelId="{301D1508-D966-4C64-B259-8B5ADB4A7524}">
      <dsp:nvSpPr>
        <dsp:cNvPr id="0" name=""/>
        <dsp:cNvSpPr/>
      </dsp:nvSpPr>
      <dsp:spPr>
        <a:xfrm>
          <a:off x="0" y="3311963"/>
          <a:ext cx="5913437" cy="132455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095C5B-7E42-4775-93AD-5A0D70DE230F}">
      <dsp:nvSpPr>
        <dsp:cNvPr id="0" name=""/>
        <dsp:cNvSpPr/>
      </dsp:nvSpPr>
      <dsp:spPr>
        <a:xfrm>
          <a:off x="400679" y="3609988"/>
          <a:ext cx="728507" cy="728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A77E1-5741-4073-BEBE-865DE397BD65}">
      <dsp:nvSpPr>
        <dsp:cNvPr id="0" name=""/>
        <dsp:cNvSpPr/>
      </dsp:nvSpPr>
      <dsp:spPr>
        <a:xfrm>
          <a:off x="1529865" y="3311963"/>
          <a:ext cx="4383571" cy="13245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182" tIns="140182" rIns="140182" bIns="14018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Finally, our conclusions are presented to the client </a:t>
          </a:r>
        </a:p>
      </dsp:txBody>
      <dsp:txXfrm>
        <a:off x="1529865" y="3311963"/>
        <a:ext cx="4383571" cy="13245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045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88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099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5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419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385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73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48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271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3A122-DA0E-4BA8-BBF9-7FCCE916F8A5}" type="datetimeFigureOut">
              <a:rPr lang="en-US" smtClean="0"/>
              <a:t>5/8/2021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0DA6527-7A37-4770-8525-8D80EF128CF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4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454B2E-D2DB-42C2-A224-BCEC47B86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61146-1CF0-40E1-B66E-C22BD9207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0BFB1E-4066-43CA-A8CF-2C0839C8B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4987" y="802298"/>
            <a:ext cx="9089865" cy="3822329"/>
          </a:xfrm>
        </p:spPr>
        <p:txBody>
          <a:bodyPr>
            <a:normAutofit/>
          </a:bodyPr>
          <a:lstStyle/>
          <a:p>
            <a:r>
              <a:rPr lang="en-US" dirty="0"/>
              <a:t>Sacramento Real Estate: Finding Average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3C965C-A38A-4BB6-9590-97BE26F37F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4988" y="4941662"/>
            <a:ext cx="9089864" cy="977621"/>
          </a:xfrm>
        </p:spPr>
        <p:txBody>
          <a:bodyPr>
            <a:normAutofit/>
          </a:bodyPr>
          <a:lstStyle/>
          <a:p>
            <a:r>
              <a:rPr lang="en-US" dirty="0"/>
              <a:t>Shawn Cavazos, Edward Michaud, 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Amara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Hamadache</a:t>
            </a:r>
            <a:endParaRPr lang="en-US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5/08/2021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E5065C-30A9-480A-9E93-74CC14902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76728" y="4735528"/>
            <a:ext cx="864301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48680-1810-4961-805C-D0C28E7E9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1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9D2F-C9B2-40DC-A675-8CA78556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1600" cap="none" dirty="0"/>
              <a:t>This heatmap shows where in Sacramento are most of the purchases were being made</a:t>
            </a:r>
            <a:endParaRPr lang="en-US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DC200-98FC-484C-9408-94E3887CE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239EE1-A818-4095-B20E-7FEAAB221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162" y="1952232"/>
            <a:ext cx="9706692" cy="37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43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237D8-1494-44ED-99DC-064C6B32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Heat Map</a:t>
            </a:r>
            <a:br>
              <a:rPr lang="en-US" dirty="0"/>
            </a:br>
            <a:r>
              <a:rPr lang="en-US" sz="1600" cap="none" dirty="0"/>
              <a:t>This heatmap shows</a:t>
            </a:r>
            <a:r>
              <a:rPr lang="en-US" sz="1600" cap="none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location of the houses in the average zip code which is 95632</a:t>
            </a:r>
            <a:endParaRPr lang="en-US" sz="1600" dirty="0"/>
          </a:p>
        </p:txBody>
      </p:sp>
      <p:pic>
        <p:nvPicPr>
          <p:cNvPr id="5" name="Content Placeholder 4" descr="Map&#10;&#10;Description automatically generated">
            <a:extLst>
              <a:ext uri="{FF2B5EF4-FFF2-40B4-BE49-F238E27FC236}">
                <a16:creationId xmlns:a16="http://schemas.microsoft.com/office/drawing/2014/main" id="{F20EE816-490E-45DA-B4CE-76BE9F3FC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88" y="1984436"/>
            <a:ext cx="9643866" cy="3768663"/>
          </a:xfrm>
        </p:spPr>
      </p:pic>
    </p:spTree>
    <p:extLst>
      <p:ext uri="{BB962C8B-B14F-4D97-AF65-F5344CB8AC3E}">
        <p14:creationId xmlns:p14="http://schemas.microsoft.com/office/powerpoint/2010/main" val="144039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D0F45-E863-4D7B-BE6F-A8B08580F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441F3-8DFA-4F13-8059-9F89B12C3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Our client can choose around the average houses which is: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$ 214,000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1500 sq ft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3 bedrooms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      the most popular zip code 95823 or the most average zip code 95632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04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EA869E1-F851-4A52-92F5-77E592B76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83AD55-8296-44BD-8E14-DD2DDBC35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F46B26-15FC-4C5A-94FA-AE9ED64B5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2F6065-5345-44BD-B66E-5487CCD7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D89ECFB-8421-4BB8-A23D-8B8D151F8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11EB7-93CE-44FF-973F-B25ECF5DF5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A5CDF6-9385-45A5-ACE3-15CF214F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695" y="1474969"/>
            <a:ext cx="3026558" cy="1868760"/>
          </a:xfr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sz="3600"/>
              <a:t>The Scenario: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870A17-34CA-4FF4-8777-CE7D7B986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009" y="3526496"/>
            <a:ext cx="3023617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B79B4F-74AA-4B58-BBD2-2C3804928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90638" y="482171"/>
            <a:ext cx="7560115" cy="5149101"/>
            <a:chOff x="7463258" y="583365"/>
            <a:chExt cx="7560115" cy="5181928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E994EF0-F368-43B3-9BF0-442E33BC36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8" y="583365"/>
              <a:ext cx="7560115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B478E81-F333-452C-B354-06E13FB0B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7" y="915807"/>
              <a:ext cx="69282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E4C1088-922B-4744-BB37-5D47AEA43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2130" y="977099"/>
            <a:ext cx="6597725" cy="4136205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wearing a blue shirt&#10;&#10;Description automatically generated with medium confidence">
            <a:extLst>
              <a:ext uri="{FF2B5EF4-FFF2-40B4-BE49-F238E27FC236}">
                <a16:creationId xmlns:a16="http://schemas.microsoft.com/office/drawing/2014/main" id="{734FDB46-CA18-41C6-AF29-29ADFB737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244" y="1116345"/>
            <a:ext cx="2561338" cy="3866172"/>
          </a:xfrm>
          <a:prstGeom prst="rect">
            <a:avLst/>
          </a:prstGeom>
        </p:spPr>
      </p:pic>
      <p:pic>
        <p:nvPicPr>
          <p:cNvPr id="7" name="Picture 6" descr="A picture containing grass, tree, outdoor, house&#10;&#10;Description automatically generated">
            <a:extLst>
              <a:ext uri="{FF2B5EF4-FFF2-40B4-BE49-F238E27FC236}">
                <a16:creationId xmlns:a16="http://schemas.microsoft.com/office/drawing/2014/main" id="{84BC9DA3-5777-4897-8431-1F554D4B3E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10" y="2028291"/>
            <a:ext cx="3059596" cy="204228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15621CD7-6951-4B76-949B-6D851A2BE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D09E24-F963-4867-8AA6-3D2F8D3C8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26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17DAF1-3C32-43AD-820B-9F507399B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How do we satisfy the request?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8C77FA-593B-4CB4-BB44-EDF23E2F90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969337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7907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EE138-E77B-4A4A-9A71-DBCAF28D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Overall Game plan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28394D-5875-4556-9536-644A3AC027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8259376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48128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0744-517C-4D1F-AFC9-58C3EEBC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setup: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F9E01-74F0-44D4-8D48-9577BFFEF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dependencies were added such as </a:t>
            </a:r>
            <a:r>
              <a:rPr lang="en-US" dirty="0" err="1"/>
              <a:t>matplot</a:t>
            </a:r>
            <a:r>
              <a:rPr lang="en-US" dirty="0"/>
              <a:t>, pandas, </a:t>
            </a:r>
            <a:r>
              <a:rPr lang="en-US" dirty="0" err="1"/>
              <a:t>pprint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, seaborn, </a:t>
            </a:r>
            <a:r>
              <a:rPr lang="en-US" dirty="0" err="1"/>
              <a:t>scipy</a:t>
            </a:r>
            <a:r>
              <a:rPr lang="en-US" dirty="0"/>
              <a:t>, and csv.</a:t>
            </a:r>
          </a:p>
          <a:p>
            <a:r>
              <a:rPr lang="en-US" dirty="0"/>
              <a:t>Next, the csv file was added to the script. It was then tested to be read in the script.</a:t>
            </a:r>
          </a:p>
          <a:p>
            <a:r>
              <a:rPr lang="en-US" dirty="0"/>
              <a:t>Then, it was cleaned up, there would be no repetitive locations or places that were given a value of zero in square foot. </a:t>
            </a:r>
          </a:p>
        </p:txBody>
      </p:sp>
    </p:spTree>
    <p:extLst>
      <p:ext uri="{BB962C8B-B14F-4D97-AF65-F5344CB8AC3E}">
        <p14:creationId xmlns:p14="http://schemas.microsoft.com/office/powerpoint/2010/main" val="1437048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A5CAD1-8334-4964-B1B8-54AA01AB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sz="3000"/>
              <a:t>Making the Scatter plot graph: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F0368-FDE4-492C-BE4F-7ADDCC03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A graph from square foot to its price was first created. </a:t>
            </a:r>
          </a:p>
          <a:p>
            <a:pPr>
              <a:lnSpc>
                <a:spcPct val="110000"/>
              </a:lnSpc>
            </a:pPr>
            <a:r>
              <a:rPr lang="en-US" sz="1600"/>
              <a:t>This shows how more people would settle around the 1000-2000 square foot mark and pay around $200,000-$300,000 range.</a:t>
            </a:r>
          </a:p>
          <a:p>
            <a:pPr>
              <a:lnSpc>
                <a:spcPct val="110000"/>
              </a:lnSpc>
            </a:pPr>
            <a:r>
              <a:rPr lang="en-US" sz="1600"/>
              <a:t>It becomes less popular to buy housing that is around $400,000 - $600,000 range when the square foot amount increases.</a:t>
            </a:r>
          </a:p>
          <a:p>
            <a:pPr>
              <a:lnSpc>
                <a:spcPct val="110000"/>
              </a:lnSpc>
            </a:pPr>
            <a:r>
              <a:rPr lang="en-US" sz="1600"/>
              <a:t>Our client is willing to purchase a house that is about $207,000 and is about 1500 Square feet after viewing the data.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4900D-CE09-4356-9807-EFE503FAD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1319202"/>
            <a:ext cx="4960442" cy="36335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09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2C14A9-3617-46DD-9FC4-ED828A7D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9AB0109-1C89-41F0-9EDF-3DE017BE3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7" y="1847088"/>
            <a:ext cx="5548039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C1FA4F-3934-486A-9658-6C0A58E7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5550357" cy="1049235"/>
          </a:xfrm>
        </p:spPr>
        <p:txBody>
          <a:bodyPr>
            <a:normAutofit/>
          </a:bodyPr>
          <a:lstStyle/>
          <a:p>
            <a:r>
              <a:rPr lang="en-US" dirty="0"/>
              <a:t>Making a bar graph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E5CB6C-D5A1-44AB-BAD0-E76C67ED2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DA0D3-D037-4BAF-BF66-0434CEB5E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 bar graph was used to depict the occurrences of purchase of houses and their price range.</a:t>
            </a:r>
          </a:p>
          <a:p>
            <a:pPr>
              <a:lnSpc>
                <a:spcPct val="110000"/>
              </a:lnSpc>
            </a:pPr>
            <a:r>
              <a:rPr lang="en-US" sz="1700"/>
              <a:t>Information about how many purchases were made Per square foot.</a:t>
            </a:r>
          </a:p>
          <a:p>
            <a:pPr>
              <a:lnSpc>
                <a:spcPct val="110000"/>
              </a:lnSpc>
            </a:pPr>
            <a:r>
              <a:rPr lang="en-US" sz="1700"/>
              <a:t>Information about purchases per zip code was also presented. </a:t>
            </a:r>
          </a:p>
          <a:p>
            <a:pPr>
              <a:lnSpc>
                <a:spcPct val="110000"/>
              </a:lnSpc>
            </a:pPr>
            <a:r>
              <a:rPr lang="en-US" sz="1700"/>
              <a:t>A bar graph for purchases per day was then created.</a:t>
            </a:r>
          </a:p>
          <a:p>
            <a:pPr>
              <a:lnSpc>
                <a:spcPct val="110000"/>
              </a:lnSpc>
            </a:pPr>
            <a:r>
              <a:rPr lang="en-US" sz="1700"/>
              <a:t>Another bar graph was made for bedroom count.</a:t>
            </a:r>
          </a:p>
          <a:p>
            <a:pPr>
              <a:lnSpc>
                <a:spcPct val="110000"/>
              </a:lnSpc>
            </a:pPr>
            <a:r>
              <a:rPr lang="en-US" sz="1700"/>
              <a:t>The client was willing to buy a house with 3 Bedrooms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04961E-CEB1-466C-A0F0-CA477A17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86108"/>
            <a:ext cx="4074836" cy="2281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AD8674-25E1-43B7-BC50-E5722CC32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248579"/>
            <a:ext cx="4074836" cy="227172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5A16967-5C32-4A48-9F02-4F0228AC8D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2D078B-EF20-4DB1-AA1B-87F212C56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392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AEBB-7B12-41F7-9E6B-3D2142CE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Making a box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4538-89B1-4C6E-B21D-2AF815EED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4"/>
            <a:ext cx="4169336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A box graph made with whiskers was used to find variation between zip codes.</a:t>
            </a:r>
          </a:p>
          <a:p>
            <a:pPr>
              <a:lnSpc>
                <a:spcPct val="110000"/>
              </a:lnSpc>
            </a:pPr>
            <a:r>
              <a:rPr lang="en-US" sz="1700"/>
              <a:t>Boxes represented the mean and the lines are the highest/lowest outliers.</a:t>
            </a:r>
          </a:p>
          <a:p>
            <a:pPr>
              <a:lnSpc>
                <a:spcPct val="110000"/>
              </a:lnSpc>
            </a:pPr>
            <a:r>
              <a:rPr lang="en-US" sz="1700"/>
              <a:t>One was made for average price, another for average square foot, and average price per </a:t>
            </a:r>
            <a:r>
              <a:rPr lang="en-US" sz="1700" err="1"/>
              <a:t>sqr</a:t>
            </a:r>
            <a:r>
              <a:rPr lang="en-US" sz="1700"/>
              <a:t> foot.</a:t>
            </a:r>
          </a:p>
          <a:p>
            <a:pPr>
              <a:lnSpc>
                <a:spcPct val="110000"/>
              </a:lnSpc>
            </a:pPr>
            <a:r>
              <a:rPr lang="en-US" sz="1700"/>
              <a:t>The client was interested in living in the area with zip code 95823.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90EF60-4C1B-43CE-A04A-CE223FF30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443" y="3092388"/>
            <a:ext cx="2391342" cy="12973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503893-6B04-4FD6-A98F-458BC1C69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115" y="2188751"/>
            <a:ext cx="2390738" cy="12969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B8CEA-E36C-4679-8F2E-E0CE7F5F8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4115" y="4011294"/>
            <a:ext cx="2390738" cy="126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20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646E8-7745-474F-9BA4-5EDFB41A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5550357" cy="104923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Bar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DDD30-9806-4003-A264-247D8D02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5550357" cy="3450613"/>
          </a:xfrm>
        </p:spPr>
        <p:txBody>
          <a:bodyPr>
            <a:normAutofit/>
          </a:bodyPr>
          <a:lstStyle/>
          <a:p>
            <a:r>
              <a:rPr lang="en-US" sz="1800" dirty="0"/>
              <a:t>Bedroom count: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3-bedroom houses are the most purchased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   followed by 4-bedroom </a:t>
            </a:r>
          </a:p>
          <a:p>
            <a:endParaRPr lang="en-US" sz="1800" dirty="0"/>
          </a:p>
          <a:p>
            <a:r>
              <a:rPr lang="en-US" sz="1800" dirty="0"/>
              <a:t>Purchases per zip code </a:t>
            </a:r>
          </a:p>
          <a:p>
            <a:pPr marL="0" indent="0">
              <a:buNone/>
            </a:pPr>
            <a:r>
              <a:rPr lang="en-US" sz="1800" dirty="0"/>
              <a:t>     The most important number of purchases were made In the zip code 95823</a:t>
            </a: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E3385-466A-48AB-A7C0-C0F014E53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594" y="596295"/>
            <a:ext cx="4074836" cy="2261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A9D9B3-3D4C-42B8-AF49-DF5298D90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594" y="3303049"/>
            <a:ext cx="4074836" cy="195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43401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404</TotalTime>
  <Words>507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Gallery</vt:lpstr>
      <vt:lpstr>Sacramento Real Estate: Finding Average</vt:lpstr>
      <vt:lpstr>The Scenario:</vt:lpstr>
      <vt:lpstr>How do we satisfy the request?</vt:lpstr>
      <vt:lpstr>Overall Game plan</vt:lpstr>
      <vt:lpstr>Initial setup:</vt:lpstr>
      <vt:lpstr>Making the Scatter plot graph:</vt:lpstr>
      <vt:lpstr>Making a bar graph</vt:lpstr>
      <vt:lpstr>Making a box graph</vt:lpstr>
      <vt:lpstr>Bar graphs</vt:lpstr>
      <vt:lpstr>Heat Map This heatmap shows where in Sacramento are most of the purchases were being made</vt:lpstr>
      <vt:lpstr>Heat Map This heatmap shows the location of the houses in the average zip code which is 95632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Sacramento Real Estate</dc:title>
  <dc:creator>Edward Michaud</dc:creator>
  <cp:lastModifiedBy>Shawn Cavazos</cp:lastModifiedBy>
  <cp:revision>31</cp:revision>
  <dcterms:created xsi:type="dcterms:W3CDTF">2021-05-01T15:22:52Z</dcterms:created>
  <dcterms:modified xsi:type="dcterms:W3CDTF">2021-05-08T14:20:41Z</dcterms:modified>
</cp:coreProperties>
</file>