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27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70" r:id="rId2"/>
    <p:sldId id="275" r:id="rId3"/>
    <p:sldId id="271" r:id="rId4"/>
    <p:sldId id="272" r:id="rId5"/>
    <p:sldId id="273" r:id="rId6"/>
    <p:sldId id="274" r:id="rId7"/>
    <p:sldId id="269" r:id="rId8"/>
    <p:sldId id="282" r:id="rId9"/>
    <p:sldId id="276" r:id="rId10"/>
    <p:sldId id="256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83" r:id="rId20"/>
    <p:sldId id="267" r:id="rId21"/>
    <p:sldId id="268" r:id="rId22"/>
    <p:sldId id="257" r:id="rId23"/>
    <p:sldId id="258" r:id="rId24"/>
    <p:sldId id="277" r:id="rId25"/>
    <p:sldId id="280" r:id="rId26"/>
    <p:sldId id="279" r:id="rId27"/>
    <p:sldId id="281" r:id="rId28"/>
    <p:sldId id="278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BCBCB"/>
    <a:srgbClr val="BFBFBF"/>
    <a:srgbClr val="FFFFFF"/>
    <a:srgbClr val="E7E7E7"/>
    <a:srgbClr val="010000"/>
    <a:srgbClr val="F3F3F3"/>
    <a:srgbClr val="A0D474"/>
    <a:srgbClr val="00FDFE"/>
    <a:srgbClr val="66FF33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-10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F4635-8AD9-4D0F-8CEB-B2BE5C6F32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A99A3-1037-4E0F-8ACC-D51EAF8DDB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70A2B-31B9-4797-853A-B9828837EF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972EA8-7439-4328-B11A-D91B1F124A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B90BD-E767-45B2-8981-E2ACBE222F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6D71D-12E7-495C-BE19-683B43A8CA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D1D12-75E0-437A-908F-982B081AD7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871DA-5A68-49E8-A8F9-9B376FF3E5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398D0-671A-44CE-93A2-5FA0E2B98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C9358-0BC1-4588-BD9B-2A7B6B7B33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7F97A-A09E-402D-AB94-371421361F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B23DBF-685C-4F0F-8239-5CD2D76801D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899519" y="754099"/>
            <a:ext cx="7732164" cy="5920595"/>
          </a:xfrm>
          <a:prstGeom prst="rect">
            <a:avLst/>
          </a:prstGeom>
          <a:solidFill>
            <a:srgbClr val="F3F3F3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445377" y="1874553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Order Definition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989575" y="1739976"/>
            <a:ext cx="5489707" cy="4782317"/>
          </a:xfrm>
          <a:prstGeom prst="rect">
            <a:avLst/>
          </a:prstGeom>
          <a:solidFill>
            <a:srgbClr val="E7E7E7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84844" y="2923788"/>
            <a:ext cx="4524047" cy="3347140"/>
          </a:xfrm>
          <a:prstGeom prst="rect">
            <a:avLst/>
          </a:prstGeom>
          <a:solidFill>
            <a:srgbClr val="CBCBCB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478723" y="3125029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Order Execution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97106" y="4207080"/>
            <a:ext cx="1587389" cy="827121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59156" y="4269664"/>
            <a:ext cx="1406285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PCA MSIS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492502" y="5520138"/>
            <a:ext cx="1853894" cy="4597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03425" y="3929252"/>
            <a:ext cx="118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ICS Boundary</a:t>
            </a:r>
            <a:endParaRPr lang="en-US" sz="12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04962" y="2970349"/>
            <a:ext cx="1822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PoC</a:t>
            </a:r>
            <a:r>
              <a:rPr lang="en-US" sz="1200" i="1" dirty="0" smtClean="0"/>
              <a:t> Process Boundary</a:t>
            </a:r>
            <a:endParaRPr lang="en-US" sz="12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56268" y="1786538"/>
            <a:ext cx="2198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Order Governance Boundary</a:t>
            </a:r>
            <a:endParaRPr lang="en-US" sz="12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02360" y="4598129"/>
            <a:ext cx="1275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ICS Component Boundary</a:t>
            </a:r>
            <a:endParaRPr lang="en-US" sz="1200" i="1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642108" y="4696579"/>
            <a:ext cx="548694" cy="1587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4934121" y="4815649"/>
            <a:ext cx="634954" cy="1058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986329" y="780560"/>
            <a:ext cx="2301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HDO Organizational Boundary</a:t>
            </a:r>
            <a:endParaRPr lang="en-US" sz="1200" i="1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5459156" y="2007368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Order Construction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439589" y="876477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HDO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Policies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64051" y="416997"/>
            <a:ext cx="8379796" cy="63434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4405" y="403768"/>
            <a:ext cx="2643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Government / Public Policy Context</a:t>
            </a:r>
            <a:endParaRPr lang="en-US" sz="1200" i="1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rot="16200000" flipH="1">
            <a:off x="5661647" y="1772795"/>
            <a:ext cx="423358" cy="2645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6200000" flipH="1">
            <a:off x="5668536" y="2904202"/>
            <a:ext cx="423358" cy="2645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6200000" flipH="1">
            <a:off x="5662198" y="3982690"/>
            <a:ext cx="423358" cy="2645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6200000" flipH="1">
            <a:off x="5629373" y="5259648"/>
            <a:ext cx="521805" cy="1901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5400000" flipH="1" flipV="1">
            <a:off x="6522552" y="5266520"/>
            <a:ext cx="521805" cy="1901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5400000" flipH="1" flipV="1">
            <a:off x="6525219" y="4039346"/>
            <a:ext cx="410642" cy="52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5400000" flipH="1" flipV="1">
            <a:off x="6492425" y="2908455"/>
            <a:ext cx="410642" cy="52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H="1" flipV="1">
            <a:off x="6499316" y="1804023"/>
            <a:ext cx="410642" cy="52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099758" y="5113577"/>
            <a:ext cx="71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Control</a:t>
            </a:r>
            <a:endParaRPr lang="en-US" sz="1200" i="1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 rot="16200000" flipV="1">
            <a:off x="6276686" y="4650280"/>
            <a:ext cx="1680186" cy="2645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16200000" flipH="1">
            <a:off x="6380402" y="4687287"/>
            <a:ext cx="1672281" cy="27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926798" y="5120449"/>
            <a:ext cx="932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Feedback</a:t>
            </a:r>
            <a:endParaRPr lang="en-US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Line 26"/>
          <p:cNvSpPr>
            <a:spLocks noChangeShapeType="1"/>
          </p:cNvSpPr>
          <p:nvPr/>
        </p:nvSpPr>
        <p:spPr bwMode="auto">
          <a:xfrm flipH="1" flipV="1">
            <a:off x="4038600" y="5562600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1752600" y="6096000"/>
            <a:ext cx="4114800" cy="381000"/>
          </a:xfrm>
          <a:prstGeom prst="rect">
            <a:avLst/>
          </a:prstGeom>
          <a:solidFill>
            <a:srgbClr val="99CCFF">
              <a:alpha val="6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Patient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3733800" y="4876800"/>
            <a:ext cx="609600" cy="685800"/>
          </a:xfrm>
          <a:prstGeom prst="rect">
            <a:avLst/>
          </a:prstGeom>
          <a:solidFill>
            <a:srgbClr val="00F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SPO2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smtClean="0"/>
              <a:t>(Pulse Ox)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1" name="Straight Connector 60"/>
          <p:cNvCxnSpPr>
            <a:stCxn id="50" idx="0"/>
          </p:cNvCxnSpPr>
          <p:nvPr/>
        </p:nvCxnSpPr>
        <p:spPr bwMode="auto">
          <a:xfrm rot="5400000" flipH="1" flipV="1">
            <a:off x="3734594" y="4571206"/>
            <a:ext cx="609600" cy="1588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4419600" y="4876800"/>
            <a:ext cx="609600" cy="685800"/>
          </a:xfrm>
          <a:prstGeom prst="rect">
            <a:avLst/>
          </a:prstGeom>
          <a:solidFill>
            <a:srgbClr val="00F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RR</a:t>
            </a:r>
          </a:p>
          <a:p>
            <a:pPr algn="ctr"/>
            <a:r>
              <a:rPr lang="en-US" sz="800" dirty="0" smtClean="0"/>
              <a:t>(</a:t>
            </a:r>
            <a:r>
              <a:rPr lang="en-US" sz="800" dirty="0" err="1" smtClean="0"/>
              <a:t>capnography</a:t>
            </a:r>
            <a:r>
              <a:rPr lang="en-US" sz="900" dirty="0" smtClean="0"/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 flipH="1" flipV="1">
            <a:off x="4419997" y="4571603"/>
            <a:ext cx="609600" cy="794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8" name="Rectangle 16"/>
          <p:cNvSpPr>
            <a:spLocks noChangeArrowheads="1"/>
          </p:cNvSpPr>
          <p:nvPr/>
        </p:nvSpPr>
        <p:spPr bwMode="auto">
          <a:xfrm rot="16200000">
            <a:off x="4610100" y="4076700"/>
            <a:ext cx="4572000" cy="381000"/>
          </a:xfrm>
          <a:prstGeom prst="rect">
            <a:avLst/>
          </a:prstGeom>
          <a:solidFill>
            <a:srgbClr val="A0D474">
              <a:alpha val="6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dirty="0" smtClean="0"/>
              <a:t>Clinician (App Operator)</a:t>
            </a:r>
            <a:endParaRPr lang="en-US" sz="1200" dirty="0"/>
          </a:p>
        </p:txBody>
      </p:sp>
      <p:sp>
        <p:nvSpPr>
          <p:cNvPr id="79" name="Rectangle 78"/>
          <p:cNvSpPr/>
          <p:nvPr/>
        </p:nvSpPr>
        <p:spPr bwMode="auto">
          <a:xfrm>
            <a:off x="2209800" y="2362200"/>
            <a:ext cx="3124200" cy="1905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33600" y="2057400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 Boundary</a:t>
            </a:r>
            <a:endParaRPr lang="en-US" sz="1400" dirty="0"/>
          </a:p>
        </p:txBody>
      </p:sp>
      <p:sp>
        <p:nvSpPr>
          <p:cNvPr id="86" name="Rectangle 85"/>
          <p:cNvSpPr/>
          <p:nvPr/>
        </p:nvSpPr>
        <p:spPr bwMode="auto">
          <a:xfrm>
            <a:off x="3886200" y="2514600"/>
            <a:ext cx="1295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86200" y="2590800"/>
            <a:ext cx="1296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SUI App Display</a:t>
            </a:r>
            <a:endParaRPr lang="en-US" sz="1200" dirty="0"/>
          </a:p>
        </p:txBody>
      </p:sp>
      <p:cxnSp>
        <p:nvCxnSpPr>
          <p:cNvPr id="94" name="Straight Connector 93"/>
          <p:cNvCxnSpPr/>
          <p:nvPr/>
        </p:nvCxnSpPr>
        <p:spPr bwMode="auto">
          <a:xfrm rot="10800000">
            <a:off x="5181600" y="5257800"/>
            <a:ext cx="15240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5181600" y="5105400"/>
            <a:ext cx="15240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457200" y="3429000"/>
            <a:ext cx="13716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81000" y="4038600"/>
            <a:ext cx="1235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ICE Data Logger</a:t>
            </a:r>
            <a:endParaRPr lang="en-US" sz="1100" dirty="0"/>
          </a:p>
        </p:txBody>
      </p:sp>
      <p:cxnSp>
        <p:nvCxnSpPr>
          <p:cNvPr id="111" name="Straight Connector 110"/>
          <p:cNvCxnSpPr/>
          <p:nvPr/>
        </p:nvCxnSpPr>
        <p:spPr bwMode="auto">
          <a:xfrm rot="10800000">
            <a:off x="5867400" y="6172200"/>
            <a:ext cx="8382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10800000">
            <a:off x="1828800" y="3657600"/>
            <a:ext cx="381000" cy="1588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8" name="Line 26"/>
          <p:cNvSpPr>
            <a:spLocks noChangeShapeType="1"/>
          </p:cNvSpPr>
          <p:nvPr/>
        </p:nvSpPr>
        <p:spPr bwMode="auto">
          <a:xfrm flipH="1" flipV="1">
            <a:off x="4724400" y="5562600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 flipH="1">
            <a:off x="2590800" y="5562600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 bwMode="auto">
          <a:xfrm>
            <a:off x="2362200" y="4876800"/>
            <a:ext cx="609600" cy="685800"/>
          </a:xfrm>
          <a:prstGeom prst="rect">
            <a:avLst/>
          </a:prstGeom>
          <a:solidFill>
            <a:srgbClr val="00F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PCA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Pump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 rot="16200000" flipH="1">
            <a:off x="2210916" y="4573116"/>
            <a:ext cx="606574" cy="794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048000" y="4876800"/>
            <a:ext cx="609600" cy="685800"/>
          </a:xfrm>
          <a:prstGeom prst="rect">
            <a:avLst/>
          </a:prstGeom>
          <a:solidFill>
            <a:srgbClr val="00F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EtCO2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/>
              <a:t>(</a:t>
            </a:r>
            <a:r>
              <a:rPr lang="en-US" sz="800" dirty="0" err="1" smtClean="0"/>
              <a:t>capnography</a:t>
            </a:r>
            <a:r>
              <a:rPr lang="en-US" sz="800" dirty="0" smtClean="0"/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 flipV="1">
            <a:off x="3352800" y="5562600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" name="Straight Connector 50"/>
          <p:cNvCxnSpPr>
            <a:stCxn id="46" idx="0"/>
          </p:cNvCxnSpPr>
          <p:nvPr/>
        </p:nvCxnSpPr>
        <p:spPr bwMode="auto">
          <a:xfrm rot="5400000" flipH="1" flipV="1">
            <a:off x="3048000" y="4572000"/>
            <a:ext cx="609600" cy="1588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228600" y="1981200"/>
            <a:ext cx="5410200" cy="3733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8600" y="1600200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 (ICE) Boundary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152400" y="1524000"/>
            <a:ext cx="7150267" cy="5177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 flipV="1">
            <a:off x="5867400" y="6324600"/>
            <a:ext cx="8382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209800" y="4724400"/>
            <a:ext cx="29718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43000" y="5257800"/>
            <a:ext cx="1048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Device Suite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52400" y="1143000"/>
            <a:ext cx="165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Process Boundary</a:t>
            </a:r>
            <a:endParaRPr lang="en-US" sz="1400" dirty="0"/>
          </a:p>
        </p:txBody>
      </p:sp>
      <p:cxnSp>
        <p:nvCxnSpPr>
          <p:cNvPr id="98" name="Straight Connector 97"/>
          <p:cNvCxnSpPr/>
          <p:nvPr/>
        </p:nvCxnSpPr>
        <p:spPr bwMode="auto">
          <a:xfrm rot="10800000">
            <a:off x="5181600" y="2819400"/>
            <a:ext cx="15240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>
            <a:off x="5181600" y="2667000"/>
            <a:ext cx="15240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06" name="Group 105"/>
          <p:cNvGrpSpPr/>
          <p:nvPr/>
        </p:nvGrpSpPr>
        <p:grpSpPr>
          <a:xfrm>
            <a:off x="2215274" y="4409109"/>
            <a:ext cx="308335" cy="279732"/>
            <a:chOff x="2722955" y="939468"/>
            <a:chExt cx="308335" cy="279732"/>
          </a:xfrm>
        </p:grpSpPr>
        <p:sp>
          <p:nvSpPr>
            <p:cNvPr id="108" name="Oval 107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a</a:t>
              </a:r>
              <a:endParaRPr lang="en-US" sz="1200" i="1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069531" y="4402749"/>
            <a:ext cx="308335" cy="279732"/>
            <a:chOff x="2722955" y="939468"/>
            <a:chExt cx="308335" cy="279732"/>
          </a:xfrm>
        </p:grpSpPr>
        <p:sp>
          <p:nvSpPr>
            <p:cNvPr id="112" name="Oval 111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b</a:t>
              </a:r>
              <a:endParaRPr lang="en-US" sz="1200" i="1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748324" y="4421457"/>
            <a:ext cx="308335" cy="279732"/>
            <a:chOff x="2722955" y="939468"/>
            <a:chExt cx="308335" cy="279732"/>
          </a:xfrm>
        </p:grpSpPr>
        <p:sp>
          <p:nvSpPr>
            <p:cNvPr id="116" name="Oval 115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c</a:t>
              </a:r>
              <a:endParaRPr lang="en-US" sz="1200" i="1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441826" y="4413101"/>
            <a:ext cx="308335" cy="279732"/>
            <a:chOff x="2722955" y="939468"/>
            <a:chExt cx="308335" cy="279732"/>
          </a:xfrm>
        </p:grpSpPr>
        <p:sp>
          <p:nvSpPr>
            <p:cNvPr id="119" name="Oval 118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d</a:t>
              </a:r>
              <a:endParaRPr lang="en-US" sz="1200" i="1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284120" y="5756384"/>
            <a:ext cx="308335" cy="279732"/>
            <a:chOff x="2722955" y="939468"/>
            <a:chExt cx="308335" cy="279732"/>
          </a:xfrm>
        </p:grpSpPr>
        <p:sp>
          <p:nvSpPr>
            <p:cNvPr id="122" name="Oval 121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e</a:t>
              </a:r>
              <a:endParaRPr lang="en-US" sz="1200" i="1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704688" y="5766736"/>
            <a:ext cx="265504" cy="279732"/>
            <a:chOff x="2722955" y="939468"/>
            <a:chExt cx="265504" cy="279732"/>
          </a:xfrm>
        </p:grpSpPr>
        <p:sp>
          <p:nvSpPr>
            <p:cNvPr id="125" name="Oval 124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722955" y="939468"/>
              <a:ext cx="2655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f</a:t>
              </a:r>
              <a:endParaRPr lang="en-US" sz="1200" i="1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381597" y="5768731"/>
            <a:ext cx="308335" cy="279732"/>
            <a:chOff x="2722955" y="939468"/>
            <a:chExt cx="308335" cy="279732"/>
          </a:xfrm>
        </p:grpSpPr>
        <p:sp>
          <p:nvSpPr>
            <p:cNvPr id="128" name="Oval 127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g</a:t>
              </a:r>
              <a:endParaRPr lang="en-US" sz="1200" i="1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064856" y="5777086"/>
            <a:ext cx="308335" cy="279732"/>
            <a:chOff x="2722955" y="939468"/>
            <a:chExt cx="308335" cy="279732"/>
          </a:xfrm>
        </p:grpSpPr>
        <p:sp>
          <p:nvSpPr>
            <p:cNvPr id="131" name="Oval 130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h</a:t>
              </a:r>
              <a:endParaRPr lang="en-US" sz="1200" i="1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748901" y="5776993"/>
            <a:ext cx="265504" cy="279732"/>
            <a:chOff x="2722955" y="939468"/>
            <a:chExt cx="265504" cy="279732"/>
          </a:xfrm>
        </p:grpSpPr>
        <p:sp>
          <p:nvSpPr>
            <p:cNvPr id="134" name="Oval 133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22955" y="939468"/>
              <a:ext cx="2655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i</a:t>
              </a:r>
              <a:endParaRPr lang="en-US" sz="1200" i="1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793752" y="4791800"/>
            <a:ext cx="265504" cy="279732"/>
            <a:chOff x="2722955" y="939468"/>
            <a:chExt cx="265504" cy="279732"/>
          </a:xfrm>
        </p:grpSpPr>
        <p:sp>
          <p:nvSpPr>
            <p:cNvPr id="137" name="Oval 136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22955" y="939468"/>
              <a:ext cx="2655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j</a:t>
              </a:r>
              <a:endParaRPr lang="en-US" sz="1200" i="1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793049" y="5258500"/>
            <a:ext cx="299693" cy="279732"/>
            <a:chOff x="2722955" y="939468"/>
            <a:chExt cx="299693" cy="279732"/>
          </a:xfrm>
        </p:grpSpPr>
        <p:sp>
          <p:nvSpPr>
            <p:cNvPr id="140" name="Oval 139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722955" y="939468"/>
              <a:ext cx="2996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k</a:t>
              </a:r>
              <a:endParaRPr lang="en-US" sz="1200" i="1" dirty="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057581" y="5855086"/>
            <a:ext cx="256938" cy="279732"/>
            <a:chOff x="2722955" y="939468"/>
            <a:chExt cx="256938" cy="279732"/>
          </a:xfrm>
        </p:grpSpPr>
        <p:sp>
          <p:nvSpPr>
            <p:cNvPr id="143" name="Oval 142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722955" y="939468"/>
              <a:ext cx="2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l</a:t>
              </a:r>
              <a:endParaRPr lang="en-US" sz="1200" i="1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5791482" y="2362375"/>
            <a:ext cx="308335" cy="279732"/>
            <a:chOff x="2722955" y="939468"/>
            <a:chExt cx="308335" cy="279732"/>
          </a:xfrm>
        </p:grpSpPr>
        <p:sp>
          <p:nvSpPr>
            <p:cNvPr id="146" name="Oval 145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n</a:t>
              </a:r>
              <a:endParaRPr lang="en-US" sz="1200" i="1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056970" y="6328343"/>
            <a:ext cx="350939" cy="279732"/>
            <a:chOff x="2722955" y="939468"/>
            <a:chExt cx="350939" cy="279732"/>
          </a:xfrm>
        </p:grpSpPr>
        <p:sp>
          <p:nvSpPr>
            <p:cNvPr id="149" name="Oval 148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722955" y="939468"/>
              <a:ext cx="3509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m</a:t>
              </a:r>
              <a:endParaRPr lang="en-US" sz="1200" i="1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5793882" y="2820979"/>
            <a:ext cx="308335" cy="279732"/>
            <a:chOff x="2722955" y="939468"/>
            <a:chExt cx="308335" cy="279732"/>
          </a:xfrm>
        </p:grpSpPr>
        <p:sp>
          <p:nvSpPr>
            <p:cNvPr id="152" name="Oval 151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o</a:t>
              </a:r>
              <a:endParaRPr lang="en-US" sz="1200" i="1" dirty="0"/>
            </a:p>
          </p:txBody>
        </p:sp>
      </p:grpSp>
      <p:sp>
        <p:nvSpPr>
          <p:cNvPr id="81" name="Line 26"/>
          <p:cNvSpPr>
            <a:spLocks noChangeShapeType="1"/>
          </p:cNvSpPr>
          <p:nvPr/>
        </p:nvSpPr>
        <p:spPr bwMode="auto">
          <a:xfrm flipV="1">
            <a:off x="2696042" y="5571618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1880004" y="3331833"/>
            <a:ext cx="308335" cy="279732"/>
            <a:chOff x="2722955" y="939468"/>
            <a:chExt cx="308335" cy="279732"/>
          </a:xfrm>
        </p:grpSpPr>
        <p:sp>
          <p:nvSpPr>
            <p:cNvPr id="83" name="Oval 82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p</a:t>
              </a:r>
              <a:endParaRPr lang="en-US" sz="12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Line 26"/>
          <p:cNvSpPr>
            <a:spLocks noChangeShapeType="1"/>
          </p:cNvSpPr>
          <p:nvPr/>
        </p:nvSpPr>
        <p:spPr bwMode="auto">
          <a:xfrm flipH="1" flipV="1">
            <a:off x="4038600" y="5562600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1752600" y="6096000"/>
            <a:ext cx="4114800" cy="381000"/>
          </a:xfrm>
          <a:prstGeom prst="rect">
            <a:avLst/>
          </a:prstGeom>
          <a:solidFill>
            <a:srgbClr val="99CCFF">
              <a:alpha val="6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Patient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3733800" y="4876800"/>
            <a:ext cx="609600" cy="685800"/>
          </a:xfrm>
          <a:prstGeom prst="rect">
            <a:avLst/>
          </a:prstGeom>
          <a:solidFill>
            <a:srgbClr val="00F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SPO2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smtClean="0"/>
              <a:t>(Pulse Ox)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1" name="Straight Connector 60"/>
          <p:cNvCxnSpPr>
            <a:stCxn id="50" idx="0"/>
          </p:cNvCxnSpPr>
          <p:nvPr/>
        </p:nvCxnSpPr>
        <p:spPr bwMode="auto">
          <a:xfrm rot="5400000" flipH="1" flipV="1">
            <a:off x="3734594" y="4571206"/>
            <a:ext cx="609600" cy="1588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4419600" y="4876800"/>
            <a:ext cx="609600" cy="685800"/>
          </a:xfrm>
          <a:prstGeom prst="rect">
            <a:avLst/>
          </a:prstGeom>
          <a:solidFill>
            <a:srgbClr val="00F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RR</a:t>
            </a:r>
          </a:p>
          <a:p>
            <a:pPr algn="ctr"/>
            <a:r>
              <a:rPr lang="en-US" sz="800" dirty="0" smtClean="0"/>
              <a:t>(</a:t>
            </a:r>
            <a:r>
              <a:rPr lang="en-US" sz="800" dirty="0" err="1" smtClean="0"/>
              <a:t>capnography</a:t>
            </a:r>
            <a:r>
              <a:rPr lang="en-US" sz="900" dirty="0" smtClean="0"/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 flipH="1" flipV="1">
            <a:off x="4419997" y="4571603"/>
            <a:ext cx="609600" cy="794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8" name="Rectangle 16"/>
          <p:cNvSpPr>
            <a:spLocks noChangeArrowheads="1"/>
          </p:cNvSpPr>
          <p:nvPr/>
        </p:nvSpPr>
        <p:spPr bwMode="auto">
          <a:xfrm rot="16200000">
            <a:off x="4610100" y="4076700"/>
            <a:ext cx="4572000" cy="381000"/>
          </a:xfrm>
          <a:prstGeom prst="rect">
            <a:avLst/>
          </a:prstGeom>
          <a:solidFill>
            <a:srgbClr val="A0D474">
              <a:alpha val="6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dirty="0" smtClean="0"/>
              <a:t>Clinician (App Operator)</a:t>
            </a:r>
            <a:endParaRPr lang="en-US" sz="1200" dirty="0"/>
          </a:p>
        </p:txBody>
      </p:sp>
      <p:sp>
        <p:nvSpPr>
          <p:cNvPr id="79" name="Rectangle 78"/>
          <p:cNvSpPr/>
          <p:nvPr/>
        </p:nvSpPr>
        <p:spPr bwMode="auto">
          <a:xfrm>
            <a:off x="2209800" y="2362200"/>
            <a:ext cx="3124200" cy="1905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33600" y="2057400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 Boundary</a:t>
            </a:r>
            <a:endParaRPr lang="en-US" sz="1400" dirty="0"/>
          </a:p>
        </p:txBody>
      </p:sp>
      <p:sp>
        <p:nvSpPr>
          <p:cNvPr id="86" name="Rectangle 85"/>
          <p:cNvSpPr/>
          <p:nvPr/>
        </p:nvSpPr>
        <p:spPr bwMode="auto">
          <a:xfrm>
            <a:off x="3886200" y="2514600"/>
            <a:ext cx="1295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86200" y="2590800"/>
            <a:ext cx="1296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SUI App Display</a:t>
            </a:r>
            <a:endParaRPr lang="en-US" sz="1200" dirty="0"/>
          </a:p>
        </p:txBody>
      </p:sp>
      <p:cxnSp>
        <p:nvCxnSpPr>
          <p:cNvPr id="94" name="Straight Connector 93"/>
          <p:cNvCxnSpPr/>
          <p:nvPr/>
        </p:nvCxnSpPr>
        <p:spPr bwMode="auto">
          <a:xfrm rot="10800000">
            <a:off x="5181600" y="5257800"/>
            <a:ext cx="15240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5181600" y="5105400"/>
            <a:ext cx="15240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457200" y="3429000"/>
            <a:ext cx="13716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81000" y="4038600"/>
            <a:ext cx="1235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ICE Data Logger</a:t>
            </a:r>
            <a:endParaRPr lang="en-US" sz="1100" dirty="0"/>
          </a:p>
        </p:txBody>
      </p:sp>
      <p:cxnSp>
        <p:nvCxnSpPr>
          <p:cNvPr id="111" name="Straight Connector 110"/>
          <p:cNvCxnSpPr/>
          <p:nvPr/>
        </p:nvCxnSpPr>
        <p:spPr bwMode="auto">
          <a:xfrm rot="10800000">
            <a:off x="5867400" y="6172200"/>
            <a:ext cx="8382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10800000">
            <a:off x="1828800" y="3657600"/>
            <a:ext cx="381000" cy="1588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8" name="Line 26"/>
          <p:cNvSpPr>
            <a:spLocks noChangeShapeType="1"/>
          </p:cNvSpPr>
          <p:nvPr/>
        </p:nvSpPr>
        <p:spPr bwMode="auto">
          <a:xfrm flipH="1" flipV="1">
            <a:off x="4724400" y="5562600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 flipH="1">
            <a:off x="2590800" y="5562600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 bwMode="auto">
          <a:xfrm>
            <a:off x="2362200" y="4876800"/>
            <a:ext cx="609600" cy="685800"/>
          </a:xfrm>
          <a:prstGeom prst="rect">
            <a:avLst/>
          </a:prstGeom>
          <a:solidFill>
            <a:srgbClr val="00F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PCA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Pump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 rot="16200000" flipH="1">
            <a:off x="2210916" y="4573116"/>
            <a:ext cx="606574" cy="794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048000" y="4876800"/>
            <a:ext cx="609600" cy="685800"/>
          </a:xfrm>
          <a:prstGeom prst="rect">
            <a:avLst/>
          </a:prstGeom>
          <a:solidFill>
            <a:srgbClr val="00F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EtCO2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/>
              <a:t>(</a:t>
            </a:r>
            <a:r>
              <a:rPr lang="en-US" sz="800" dirty="0" err="1" smtClean="0"/>
              <a:t>capnography</a:t>
            </a:r>
            <a:r>
              <a:rPr lang="en-US" sz="800" dirty="0" smtClean="0"/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 flipV="1">
            <a:off x="3352800" y="5562600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" name="Straight Connector 50"/>
          <p:cNvCxnSpPr>
            <a:stCxn id="46" idx="0"/>
          </p:cNvCxnSpPr>
          <p:nvPr/>
        </p:nvCxnSpPr>
        <p:spPr bwMode="auto">
          <a:xfrm rot="5400000" flipH="1" flipV="1">
            <a:off x="3048000" y="4572000"/>
            <a:ext cx="609600" cy="1588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228600" y="1981200"/>
            <a:ext cx="5410200" cy="3733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8600" y="1600200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 (ICE) Boundary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152400" y="1524000"/>
            <a:ext cx="7150267" cy="5177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 flipV="1">
            <a:off x="5867400" y="6324600"/>
            <a:ext cx="8382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209800" y="4724400"/>
            <a:ext cx="29718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43000" y="5257800"/>
            <a:ext cx="1048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Device Suite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52400" y="1143000"/>
            <a:ext cx="165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Process Boundary</a:t>
            </a:r>
            <a:endParaRPr lang="en-US" sz="1400" dirty="0"/>
          </a:p>
        </p:txBody>
      </p:sp>
      <p:cxnSp>
        <p:nvCxnSpPr>
          <p:cNvPr id="98" name="Straight Connector 97"/>
          <p:cNvCxnSpPr/>
          <p:nvPr/>
        </p:nvCxnSpPr>
        <p:spPr bwMode="auto">
          <a:xfrm rot="10800000">
            <a:off x="5181600" y="2819400"/>
            <a:ext cx="15240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>
            <a:off x="5181600" y="2667000"/>
            <a:ext cx="15240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" name="Group 105"/>
          <p:cNvGrpSpPr/>
          <p:nvPr/>
        </p:nvGrpSpPr>
        <p:grpSpPr>
          <a:xfrm>
            <a:off x="2215274" y="4409109"/>
            <a:ext cx="308335" cy="279732"/>
            <a:chOff x="2722955" y="939468"/>
            <a:chExt cx="308335" cy="279732"/>
          </a:xfrm>
        </p:grpSpPr>
        <p:sp>
          <p:nvSpPr>
            <p:cNvPr id="108" name="Oval 107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a</a:t>
              </a:r>
              <a:endParaRPr lang="en-US" sz="1200" i="1" dirty="0"/>
            </a:p>
          </p:txBody>
        </p:sp>
      </p:grpSp>
      <p:grpSp>
        <p:nvGrpSpPr>
          <p:cNvPr id="3" name="Group 109"/>
          <p:cNvGrpSpPr/>
          <p:nvPr/>
        </p:nvGrpSpPr>
        <p:grpSpPr>
          <a:xfrm>
            <a:off x="3069531" y="4402749"/>
            <a:ext cx="308335" cy="279732"/>
            <a:chOff x="2722955" y="939468"/>
            <a:chExt cx="308335" cy="279732"/>
          </a:xfrm>
        </p:grpSpPr>
        <p:sp>
          <p:nvSpPr>
            <p:cNvPr id="112" name="Oval 111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b</a:t>
              </a:r>
              <a:endParaRPr lang="en-US" sz="1200" i="1" dirty="0"/>
            </a:p>
          </p:txBody>
        </p:sp>
      </p:grpSp>
      <p:grpSp>
        <p:nvGrpSpPr>
          <p:cNvPr id="4" name="Group 114"/>
          <p:cNvGrpSpPr/>
          <p:nvPr/>
        </p:nvGrpSpPr>
        <p:grpSpPr>
          <a:xfrm>
            <a:off x="3748324" y="4421457"/>
            <a:ext cx="308335" cy="279732"/>
            <a:chOff x="2722955" y="939468"/>
            <a:chExt cx="308335" cy="279732"/>
          </a:xfrm>
        </p:grpSpPr>
        <p:sp>
          <p:nvSpPr>
            <p:cNvPr id="116" name="Oval 115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c</a:t>
              </a:r>
              <a:endParaRPr lang="en-US" sz="1200" i="1" dirty="0"/>
            </a:p>
          </p:txBody>
        </p:sp>
      </p:grpSp>
      <p:grpSp>
        <p:nvGrpSpPr>
          <p:cNvPr id="5" name="Group 117"/>
          <p:cNvGrpSpPr/>
          <p:nvPr/>
        </p:nvGrpSpPr>
        <p:grpSpPr>
          <a:xfrm>
            <a:off x="4441826" y="4413101"/>
            <a:ext cx="308335" cy="279732"/>
            <a:chOff x="2722955" y="939468"/>
            <a:chExt cx="308335" cy="279732"/>
          </a:xfrm>
        </p:grpSpPr>
        <p:sp>
          <p:nvSpPr>
            <p:cNvPr id="119" name="Oval 118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d</a:t>
              </a:r>
              <a:endParaRPr lang="en-US" sz="1200" i="1" dirty="0"/>
            </a:p>
          </p:txBody>
        </p:sp>
      </p:grpSp>
      <p:grpSp>
        <p:nvGrpSpPr>
          <p:cNvPr id="6" name="Group 120"/>
          <p:cNvGrpSpPr/>
          <p:nvPr/>
        </p:nvGrpSpPr>
        <p:grpSpPr>
          <a:xfrm>
            <a:off x="2284120" y="5756384"/>
            <a:ext cx="308335" cy="279732"/>
            <a:chOff x="2722955" y="939468"/>
            <a:chExt cx="308335" cy="279732"/>
          </a:xfrm>
        </p:grpSpPr>
        <p:sp>
          <p:nvSpPr>
            <p:cNvPr id="122" name="Oval 121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e</a:t>
              </a:r>
              <a:endParaRPr lang="en-US" sz="1200" i="1" dirty="0"/>
            </a:p>
          </p:txBody>
        </p:sp>
      </p:grpSp>
      <p:grpSp>
        <p:nvGrpSpPr>
          <p:cNvPr id="7" name="Group 123"/>
          <p:cNvGrpSpPr/>
          <p:nvPr/>
        </p:nvGrpSpPr>
        <p:grpSpPr>
          <a:xfrm>
            <a:off x="2704688" y="5766736"/>
            <a:ext cx="265504" cy="279732"/>
            <a:chOff x="2722955" y="939468"/>
            <a:chExt cx="265504" cy="279732"/>
          </a:xfrm>
        </p:grpSpPr>
        <p:sp>
          <p:nvSpPr>
            <p:cNvPr id="125" name="Oval 124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722955" y="939468"/>
              <a:ext cx="2655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f</a:t>
              </a:r>
              <a:endParaRPr lang="en-US" sz="1200" i="1" dirty="0"/>
            </a:p>
          </p:txBody>
        </p:sp>
      </p:grpSp>
      <p:grpSp>
        <p:nvGrpSpPr>
          <p:cNvPr id="8" name="Group 126"/>
          <p:cNvGrpSpPr/>
          <p:nvPr/>
        </p:nvGrpSpPr>
        <p:grpSpPr>
          <a:xfrm>
            <a:off x="3381597" y="5768731"/>
            <a:ext cx="308335" cy="279732"/>
            <a:chOff x="2722955" y="939468"/>
            <a:chExt cx="308335" cy="279732"/>
          </a:xfrm>
        </p:grpSpPr>
        <p:sp>
          <p:nvSpPr>
            <p:cNvPr id="128" name="Oval 127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g</a:t>
              </a:r>
              <a:endParaRPr lang="en-US" sz="1200" i="1" dirty="0"/>
            </a:p>
          </p:txBody>
        </p:sp>
      </p:grpSp>
      <p:grpSp>
        <p:nvGrpSpPr>
          <p:cNvPr id="9" name="Group 129"/>
          <p:cNvGrpSpPr/>
          <p:nvPr/>
        </p:nvGrpSpPr>
        <p:grpSpPr>
          <a:xfrm>
            <a:off x="4064856" y="5777086"/>
            <a:ext cx="308335" cy="279732"/>
            <a:chOff x="2722955" y="939468"/>
            <a:chExt cx="308335" cy="279732"/>
          </a:xfrm>
        </p:grpSpPr>
        <p:sp>
          <p:nvSpPr>
            <p:cNvPr id="131" name="Oval 130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h</a:t>
              </a:r>
              <a:endParaRPr lang="en-US" sz="1200" i="1" dirty="0"/>
            </a:p>
          </p:txBody>
        </p:sp>
      </p:grpSp>
      <p:grpSp>
        <p:nvGrpSpPr>
          <p:cNvPr id="10" name="Group 132"/>
          <p:cNvGrpSpPr/>
          <p:nvPr/>
        </p:nvGrpSpPr>
        <p:grpSpPr>
          <a:xfrm>
            <a:off x="4748901" y="5776993"/>
            <a:ext cx="265504" cy="279732"/>
            <a:chOff x="2722955" y="939468"/>
            <a:chExt cx="265504" cy="279732"/>
          </a:xfrm>
        </p:grpSpPr>
        <p:sp>
          <p:nvSpPr>
            <p:cNvPr id="134" name="Oval 133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22955" y="939468"/>
              <a:ext cx="2655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i</a:t>
              </a:r>
              <a:endParaRPr lang="en-US" sz="1200" i="1" dirty="0"/>
            </a:p>
          </p:txBody>
        </p:sp>
      </p:grpSp>
      <p:grpSp>
        <p:nvGrpSpPr>
          <p:cNvPr id="11" name="Group 135"/>
          <p:cNvGrpSpPr/>
          <p:nvPr/>
        </p:nvGrpSpPr>
        <p:grpSpPr>
          <a:xfrm>
            <a:off x="5793752" y="4791800"/>
            <a:ext cx="265504" cy="279732"/>
            <a:chOff x="2722955" y="939468"/>
            <a:chExt cx="265504" cy="279732"/>
          </a:xfrm>
        </p:grpSpPr>
        <p:sp>
          <p:nvSpPr>
            <p:cNvPr id="137" name="Oval 136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22955" y="939468"/>
              <a:ext cx="2655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j</a:t>
              </a:r>
              <a:endParaRPr lang="en-US" sz="1200" i="1" dirty="0"/>
            </a:p>
          </p:txBody>
        </p:sp>
      </p:grpSp>
      <p:grpSp>
        <p:nvGrpSpPr>
          <p:cNvPr id="12" name="Group 138"/>
          <p:cNvGrpSpPr/>
          <p:nvPr/>
        </p:nvGrpSpPr>
        <p:grpSpPr>
          <a:xfrm>
            <a:off x="5793049" y="5258500"/>
            <a:ext cx="299693" cy="279732"/>
            <a:chOff x="2722955" y="939468"/>
            <a:chExt cx="299693" cy="279732"/>
          </a:xfrm>
        </p:grpSpPr>
        <p:sp>
          <p:nvSpPr>
            <p:cNvPr id="140" name="Oval 139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722955" y="939468"/>
              <a:ext cx="2996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k</a:t>
              </a:r>
              <a:endParaRPr lang="en-US" sz="1200" i="1" dirty="0"/>
            </a:p>
          </p:txBody>
        </p:sp>
      </p:grpSp>
      <p:grpSp>
        <p:nvGrpSpPr>
          <p:cNvPr id="13" name="Group 141"/>
          <p:cNvGrpSpPr/>
          <p:nvPr/>
        </p:nvGrpSpPr>
        <p:grpSpPr>
          <a:xfrm>
            <a:off x="6057581" y="5855086"/>
            <a:ext cx="256938" cy="279732"/>
            <a:chOff x="2722955" y="939468"/>
            <a:chExt cx="256938" cy="279732"/>
          </a:xfrm>
        </p:grpSpPr>
        <p:sp>
          <p:nvSpPr>
            <p:cNvPr id="143" name="Oval 142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722955" y="939468"/>
              <a:ext cx="2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l</a:t>
              </a:r>
              <a:endParaRPr lang="en-US" sz="1200" i="1" dirty="0"/>
            </a:p>
          </p:txBody>
        </p:sp>
      </p:grpSp>
      <p:grpSp>
        <p:nvGrpSpPr>
          <p:cNvPr id="14" name="Group 144"/>
          <p:cNvGrpSpPr/>
          <p:nvPr/>
        </p:nvGrpSpPr>
        <p:grpSpPr>
          <a:xfrm>
            <a:off x="5791482" y="2362375"/>
            <a:ext cx="308335" cy="279732"/>
            <a:chOff x="2722955" y="939468"/>
            <a:chExt cx="308335" cy="279732"/>
          </a:xfrm>
        </p:grpSpPr>
        <p:sp>
          <p:nvSpPr>
            <p:cNvPr id="146" name="Oval 145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n</a:t>
              </a:r>
              <a:endParaRPr lang="en-US" sz="1200" i="1" dirty="0"/>
            </a:p>
          </p:txBody>
        </p:sp>
      </p:grpSp>
      <p:grpSp>
        <p:nvGrpSpPr>
          <p:cNvPr id="15" name="Group 147"/>
          <p:cNvGrpSpPr/>
          <p:nvPr/>
        </p:nvGrpSpPr>
        <p:grpSpPr>
          <a:xfrm>
            <a:off x="6056970" y="6328343"/>
            <a:ext cx="350939" cy="279732"/>
            <a:chOff x="2722955" y="939468"/>
            <a:chExt cx="350939" cy="279732"/>
          </a:xfrm>
        </p:grpSpPr>
        <p:sp>
          <p:nvSpPr>
            <p:cNvPr id="149" name="Oval 148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722955" y="939468"/>
              <a:ext cx="3509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m</a:t>
              </a:r>
              <a:endParaRPr lang="en-US" sz="1200" i="1" dirty="0"/>
            </a:p>
          </p:txBody>
        </p:sp>
      </p:grpSp>
      <p:grpSp>
        <p:nvGrpSpPr>
          <p:cNvPr id="16" name="Group 150"/>
          <p:cNvGrpSpPr/>
          <p:nvPr/>
        </p:nvGrpSpPr>
        <p:grpSpPr>
          <a:xfrm>
            <a:off x="5793882" y="2820979"/>
            <a:ext cx="308335" cy="279732"/>
            <a:chOff x="2722955" y="939468"/>
            <a:chExt cx="308335" cy="279732"/>
          </a:xfrm>
        </p:grpSpPr>
        <p:sp>
          <p:nvSpPr>
            <p:cNvPr id="152" name="Oval 151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o</a:t>
              </a:r>
              <a:endParaRPr lang="en-US" sz="1200" i="1" dirty="0"/>
            </a:p>
          </p:txBody>
        </p:sp>
      </p:grpSp>
      <p:sp>
        <p:nvSpPr>
          <p:cNvPr id="81" name="Line 26"/>
          <p:cNvSpPr>
            <a:spLocks noChangeShapeType="1"/>
          </p:cNvSpPr>
          <p:nvPr/>
        </p:nvSpPr>
        <p:spPr bwMode="auto">
          <a:xfrm flipV="1">
            <a:off x="2696042" y="5571618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7" name="Group 81"/>
          <p:cNvGrpSpPr/>
          <p:nvPr/>
        </p:nvGrpSpPr>
        <p:grpSpPr>
          <a:xfrm>
            <a:off x="1880004" y="3331833"/>
            <a:ext cx="308335" cy="279732"/>
            <a:chOff x="2722955" y="939468"/>
            <a:chExt cx="308335" cy="279732"/>
          </a:xfrm>
        </p:grpSpPr>
        <p:sp>
          <p:nvSpPr>
            <p:cNvPr id="83" name="Oval 82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p</a:t>
              </a:r>
              <a:endParaRPr lang="en-US" sz="1200" i="1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182711" y="2610373"/>
            <a:ext cx="1494168" cy="289575"/>
            <a:chOff x="5182711" y="2610373"/>
            <a:chExt cx="1494168" cy="289575"/>
          </a:xfrm>
        </p:grpSpPr>
        <p:cxnSp>
          <p:nvCxnSpPr>
            <p:cNvPr id="88" name="Straight Arrow Connector 87"/>
            <p:cNvCxnSpPr/>
            <p:nvPr/>
          </p:nvCxnSpPr>
          <p:spPr bwMode="auto">
            <a:xfrm rot="10800000">
              <a:off x="5182711" y="2898360"/>
              <a:ext cx="1474921" cy="1588"/>
            </a:xfrm>
            <a:prstGeom prst="straightConnector1">
              <a:avLst/>
            </a:prstGeom>
            <a:noFill/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89" name="Straight Arrow Connector 88"/>
            <p:cNvCxnSpPr/>
            <p:nvPr/>
          </p:nvCxnSpPr>
          <p:spPr bwMode="auto">
            <a:xfrm rot="10800000" flipH="1">
              <a:off x="5201958" y="2610373"/>
              <a:ext cx="1474921" cy="1588"/>
            </a:xfrm>
            <a:prstGeom prst="straightConnector1">
              <a:avLst/>
            </a:prstGeom>
            <a:noFill/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>
            <a:off x="5191716" y="5026157"/>
            <a:ext cx="1494168" cy="289575"/>
            <a:chOff x="5182711" y="2610373"/>
            <a:chExt cx="1494168" cy="289575"/>
          </a:xfrm>
        </p:grpSpPr>
        <p:cxnSp>
          <p:nvCxnSpPr>
            <p:cNvPr id="92" name="Straight Arrow Connector 91"/>
            <p:cNvCxnSpPr/>
            <p:nvPr/>
          </p:nvCxnSpPr>
          <p:spPr bwMode="auto">
            <a:xfrm rot="10800000">
              <a:off x="5182711" y="2898360"/>
              <a:ext cx="1474921" cy="1588"/>
            </a:xfrm>
            <a:prstGeom prst="straightConnector1">
              <a:avLst/>
            </a:prstGeom>
            <a:noFill/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3" name="Straight Arrow Connector 92"/>
            <p:cNvCxnSpPr/>
            <p:nvPr/>
          </p:nvCxnSpPr>
          <p:spPr bwMode="auto">
            <a:xfrm rot="10800000" flipH="1">
              <a:off x="5201958" y="2610373"/>
              <a:ext cx="1474921" cy="1588"/>
            </a:xfrm>
            <a:prstGeom prst="straightConnector1">
              <a:avLst/>
            </a:prstGeom>
            <a:noFill/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6" name="Group 95"/>
          <p:cNvGrpSpPr/>
          <p:nvPr/>
        </p:nvGrpSpPr>
        <p:grpSpPr>
          <a:xfrm>
            <a:off x="5835757" y="6131021"/>
            <a:ext cx="883330" cy="289575"/>
            <a:chOff x="5182711" y="2610373"/>
            <a:chExt cx="1494168" cy="289575"/>
          </a:xfrm>
        </p:grpSpPr>
        <p:cxnSp>
          <p:nvCxnSpPr>
            <p:cNvPr id="97" name="Straight Arrow Connector 96"/>
            <p:cNvCxnSpPr/>
            <p:nvPr/>
          </p:nvCxnSpPr>
          <p:spPr bwMode="auto">
            <a:xfrm rot="10800000">
              <a:off x="5182711" y="2898360"/>
              <a:ext cx="1474921" cy="1588"/>
            </a:xfrm>
            <a:prstGeom prst="straightConnector1">
              <a:avLst/>
            </a:prstGeom>
            <a:noFill/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0" name="Straight Arrow Connector 99"/>
            <p:cNvCxnSpPr/>
            <p:nvPr/>
          </p:nvCxnSpPr>
          <p:spPr bwMode="auto">
            <a:xfrm rot="10800000" flipH="1">
              <a:off x="5201958" y="2610373"/>
              <a:ext cx="1474921" cy="1588"/>
            </a:xfrm>
            <a:prstGeom prst="straightConnector1">
              <a:avLst/>
            </a:prstGeom>
            <a:noFill/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101" name="Group 81"/>
          <p:cNvGrpSpPr/>
          <p:nvPr/>
        </p:nvGrpSpPr>
        <p:grpSpPr>
          <a:xfrm>
            <a:off x="5307231" y="2314594"/>
            <a:ext cx="438814" cy="343286"/>
            <a:chOff x="2743200" y="981939"/>
            <a:chExt cx="317761" cy="237261"/>
          </a:xfrm>
        </p:grpSpPr>
        <p:sp>
          <p:nvSpPr>
            <p:cNvPr id="102" name="Oval 101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752626" y="981939"/>
              <a:ext cx="308335" cy="233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/>
                <a:t>1</a:t>
              </a:r>
              <a:endParaRPr lang="en-US" sz="1600" b="1" i="1" dirty="0"/>
            </a:p>
          </p:txBody>
        </p:sp>
      </p:grpSp>
      <p:grpSp>
        <p:nvGrpSpPr>
          <p:cNvPr id="106" name="Group 81"/>
          <p:cNvGrpSpPr/>
          <p:nvPr/>
        </p:nvGrpSpPr>
        <p:grpSpPr>
          <a:xfrm>
            <a:off x="5203568" y="4586991"/>
            <a:ext cx="634661" cy="343286"/>
            <a:chOff x="2743200" y="981939"/>
            <a:chExt cx="317761" cy="237261"/>
          </a:xfrm>
        </p:grpSpPr>
        <p:sp>
          <p:nvSpPr>
            <p:cNvPr id="107" name="Oval 106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52626" y="981939"/>
              <a:ext cx="308335" cy="233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/>
                <a:t>2*</a:t>
              </a:r>
              <a:endParaRPr lang="en-US" sz="1600" b="1" i="1" dirty="0"/>
            </a:p>
          </p:txBody>
        </p:sp>
      </p:grpSp>
      <p:grpSp>
        <p:nvGrpSpPr>
          <p:cNvPr id="121" name="Group 81"/>
          <p:cNvGrpSpPr/>
          <p:nvPr/>
        </p:nvGrpSpPr>
        <p:grpSpPr>
          <a:xfrm>
            <a:off x="5736179" y="5744291"/>
            <a:ext cx="438814" cy="343286"/>
            <a:chOff x="2743200" y="981939"/>
            <a:chExt cx="317761" cy="237261"/>
          </a:xfrm>
        </p:grpSpPr>
        <p:sp>
          <p:nvSpPr>
            <p:cNvPr id="124" name="Oval 123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752626" y="981939"/>
              <a:ext cx="308335" cy="233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/>
                <a:t>3</a:t>
              </a:r>
              <a:endParaRPr lang="en-US" sz="1600" b="1" i="1" dirty="0"/>
            </a:p>
          </p:txBody>
        </p:sp>
      </p:grpSp>
      <p:grpSp>
        <p:nvGrpSpPr>
          <p:cNvPr id="130" name="Group 81"/>
          <p:cNvGrpSpPr/>
          <p:nvPr/>
        </p:nvGrpSpPr>
        <p:grpSpPr>
          <a:xfrm>
            <a:off x="2631462" y="6029832"/>
            <a:ext cx="438814" cy="343286"/>
            <a:chOff x="2743200" y="981939"/>
            <a:chExt cx="317761" cy="237261"/>
          </a:xfrm>
        </p:grpSpPr>
        <p:sp>
          <p:nvSpPr>
            <p:cNvPr id="133" name="Oval 132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52626" y="981939"/>
              <a:ext cx="308335" cy="233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/>
                <a:t>4</a:t>
              </a:r>
              <a:endParaRPr lang="en-US" sz="1600" b="1" i="1" dirty="0"/>
            </a:p>
          </p:txBody>
        </p:sp>
      </p:grpSp>
      <p:cxnSp>
        <p:nvCxnSpPr>
          <p:cNvPr id="142" name="Straight Arrow Connector 141"/>
          <p:cNvCxnSpPr/>
          <p:nvPr/>
        </p:nvCxnSpPr>
        <p:spPr bwMode="auto">
          <a:xfrm rot="16200000" flipV="1">
            <a:off x="3530333" y="4888667"/>
            <a:ext cx="2444388" cy="6"/>
          </a:xfrm>
          <a:prstGeom prst="straightConnector1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5" name="Straight Arrow Connector 144"/>
          <p:cNvCxnSpPr/>
          <p:nvPr/>
        </p:nvCxnSpPr>
        <p:spPr bwMode="auto">
          <a:xfrm rot="5400000">
            <a:off x="1300085" y="4892427"/>
            <a:ext cx="2414799" cy="24347"/>
          </a:xfrm>
          <a:prstGeom prst="straightConnector1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 rot="5400000" flipH="1" flipV="1">
            <a:off x="2792864" y="4866959"/>
            <a:ext cx="2412443" cy="31963"/>
          </a:xfrm>
          <a:prstGeom prst="straightConnector1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7" name="Straight Arrow Connector 156"/>
          <p:cNvCxnSpPr/>
          <p:nvPr/>
        </p:nvCxnSpPr>
        <p:spPr bwMode="auto">
          <a:xfrm rot="5400000" flipH="1" flipV="1">
            <a:off x="2060515" y="4881093"/>
            <a:ext cx="2441946" cy="12713"/>
          </a:xfrm>
          <a:prstGeom prst="straightConnector1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65" name="Straight Arrow Connector 164"/>
          <p:cNvCxnSpPr/>
          <p:nvPr/>
        </p:nvCxnSpPr>
        <p:spPr bwMode="auto">
          <a:xfrm rot="10800000" flipV="1">
            <a:off x="2463878" y="3625510"/>
            <a:ext cx="2288647" cy="2228"/>
          </a:xfrm>
          <a:prstGeom prst="straightConnector1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169" name="Group 168"/>
          <p:cNvGrpSpPr/>
          <p:nvPr/>
        </p:nvGrpSpPr>
        <p:grpSpPr>
          <a:xfrm rot="5400000">
            <a:off x="2529097" y="5732227"/>
            <a:ext cx="509866" cy="188231"/>
            <a:chOff x="5182711" y="2610373"/>
            <a:chExt cx="1494168" cy="289575"/>
          </a:xfrm>
        </p:grpSpPr>
        <p:cxnSp>
          <p:nvCxnSpPr>
            <p:cNvPr id="170" name="Straight Arrow Connector 169"/>
            <p:cNvCxnSpPr/>
            <p:nvPr/>
          </p:nvCxnSpPr>
          <p:spPr bwMode="auto">
            <a:xfrm rot="10800000">
              <a:off x="5182711" y="2898360"/>
              <a:ext cx="1474921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71" name="Straight Arrow Connector 170"/>
            <p:cNvCxnSpPr/>
            <p:nvPr/>
          </p:nvCxnSpPr>
          <p:spPr bwMode="auto">
            <a:xfrm rot="10800000" flipH="1">
              <a:off x="5201958" y="2610373"/>
              <a:ext cx="1474921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172" name="Group 81"/>
          <p:cNvGrpSpPr/>
          <p:nvPr/>
        </p:nvGrpSpPr>
        <p:grpSpPr>
          <a:xfrm>
            <a:off x="2169310" y="3273630"/>
            <a:ext cx="438814" cy="343286"/>
            <a:chOff x="2743200" y="981939"/>
            <a:chExt cx="317761" cy="237261"/>
          </a:xfrm>
        </p:grpSpPr>
        <p:sp>
          <p:nvSpPr>
            <p:cNvPr id="173" name="Oval 172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752626" y="981939"/>
              <a:ext cx="308335" cy="233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/>
                <a:t>5</a:t>
              </a:r>
              <a:endParaRPr lang="en-US" sz="1600" b="1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 bwMode="auto">
          <a:xfrm>
            <a:off x="4015064" y="1423575"/>
            <a:ext cx="1853894" cy="12597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635916" y="3409212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076519" y="1474783"/>
            <a:ext cx="834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Operator</a:t>
            </a:r>
          </a:p>
          <a:p>
            <a:r>
              <a:rPr lang="en-US" sz="1200" dirty="0" smtClean="0"/>
              <a:t>Cognition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156172" y="3358004"/>
            <a:ext cx="1999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Operator</a:t>
            </a:r>
          </a:p>
          <a:p>
            <a:r>
              <a:rPr lang="en-US" sz="1200" dirty="0" smtClean="0"/>
              <a:t>Actuation</a:t>
            </a:r>
          </a:p>
          <a:p>
            <a:r>
              <a:rPr lang="en-US" sz="1200" dirty="0" smtClean="0"/>
              <a:t>Via SUI App Control Panel</a:t>
            </a:r>
            <a:endParaRPr lang="en-US" sz="1200" dirty="0"/>
          </a:p>
        </p:txBody>
      </p:sp>
      <p:sp>
        <p:nvSpPr>
          <p:cNvPr id="154" name="Rectangle 153"/>
          <p:cNvSpPr/>
          <p:nvPr/>
        </p:nvSpPr>
        <p:spPr bwMode="auto">
          <a:xfrm>
            <a:off x="1206140" y="3336299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644913" y="3418231"/>
            <a:ext cx="157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Operator</a:t>
            </a:r>
          </a:p>
          <a:p>
            <a:r>
              <a:rPr lang="en-US" sz="1200" dirty="0" smtClean="0"/>
              <a:t>Sensing</a:t>
            </a:r>
          </a:p>
          <a:p>
            <a:r>
              <a:rPr lang="en-US" sz="1200" dirty="0" smtClean="0"/>
              <a:t>Via SUI App Display</a:t>
            </a:r>
            <a:endParaRPr lang="en-US" sz="1200" dirty="0"/>
          </a:p>
        </p:txBody>
      </p:sp>
      <p:sp>
        <p:nvSpPr>
          <p:cNvPr id="156" name="Rectangle 155"/>
          <p:cNvSpPr/>
          <p:nvPr/>
        </p:nvSpPr>
        <p:spPr bwMode="auto">
          <a:xfrm>
            <a:off x="4052320" y="4942999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084294" y="4964705"/>
            <a:ext cx="95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Application</a:t>
            </a:r>
          </a:p>
          <a:p>
            <a:r>
              <a:rPr lang="en-US" sz="1200" dirty="0" smtClean="0"/>
              <a:t>Control</a:t>
            </a:r>
          </a:p>
          <a:p>
            <a:r>
              <a:rPr lang="en-US" sz="1200" dirty="0" smtClean="0"/>
              <a:t>Algorithm</a:t>
            </a:r>
            <a:endParaRPr lang="en-US" sz="12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2099714" y="4022484"/>
            <a:ext cx="1956320" cy="1272399"/>
            <a:chOff x="2099714" y="4022484"/>
            <a:chExt cx="1632483" cy="1272399"/>
          </a:xfrm>
        </p:grpSpPr>
        <p:cxnSp>
          <p:nvCxnSpPr>
            <p:cNvPr id="161" name="Straight Arrow Connector 160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8" name="Straight Connector 167"/>
            <p:cNvCxnSpPr>
              <a:stCxn id="154" idx="2"/>
            </p:cNvCxnSpPr>
            <p:nvPr/>
          </p:nvCxnSpPr>
          <p:spPr bwMode="auto">
            <a:xfrm rot="5400000">
              <a:off x="1500686" y="4652240"/>
              <a:ext cx="1262158" cy="264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2" name="Group 171"/>
          <p:cNvGrpSpPr/>
          <p:nvPr/>
        </p:nvGrpSpPr>
        <p:grpSpPr>
          <a:xfrm rot="16200000">
            <a:off x="6149144" y="3833841"/>
            <a:ext cx="1259077" cy="1744939"/>
            <a:chOff x="2099714" y="3835581"/>
            <a:chExt cx="1632483" cy="1459302"/>
          </a:xfrm>
        </p:grpSpPr>
        <p:cxnSp>
          <p:nvCxnSpPr>
            <p:cNvPr id="175" name="Straight Arrow Connector 174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6" name="Straight Connector 175"/>
            <p:cNvCxnSpPr>
              <a:stCxn id="156" idx="3"/>
            </p:cNvCxnSpPr>
            <p:nvPr/>
          </p:nvCxnSpPr>
          <p:spPr bwMode="auto">
            <a:xfrm rot="5400000">
              <a:off x="1428877" y="4559532"/>
              <a:ext cx="1459302" cy="1139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8" name="Group 177"/>
          <p:cNvGrpSpPr/>
          <p:nvPr/>
        </p:nvGrpSpPr>
        <p:grpSpPr>
          <a:xfrm rot="10800000">
            <a:off x="5848471" y="1976616"/>
            <a:ext cx="1843652" cy="1445103"/>
            <a:chOff x="2099714" y="3570038"/>
            <a:chExt cx="1632483" cy="1724845"/>
          </a:xfrm>
        </p:grpSpPr>
        <p:cxnSp>
          <p:nvCxnSpPr>
            <p:cNvPr id="179" name="Straight Arrow Connector 178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1" name="Group 180"/>
          <p:cNvGrpSpPr/>
          <p:nvPr/>
        </p:nvGrpSpPr>
        <p:grpSpPr>
          <a:xfrm rot="5400000">
            <a:off x="2396269" y="1686878"/>
            <a:ext cx="1359780" cy="1918780"/>
            <a:chOff x="2099714" y="3570038"/>
            <a:chExt cx="1632483" cy="1724845"/>
          </a:xfrm>
        </p:grpSpPr>
        <p:cxnSp>
          <p:nvCxnSpPr>
            <p:cNvPr id="182" name="Straight Arrow Connector 181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4" name="TextBox 183"/>
          <p:cNvSpPr txBox="1"/>
          <p:nvPr/>
        </p:nvSpPr>
        <p:spPr>
          <a:xfrm>
            <a:off x="2181654" y="4598457"/>
            <a:ext cx="138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Parameters (set points) for control algorithm</a:t>
            </a:r>
            <a:endParaRPr lang="en-US" sz="1200" i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5888202" y="4658691"/>
            <a:ext cx="1732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Algorithm and patient status via App Supervisor Display</a:t>
            </a:r>
            <a:endParaRPr lang="en-US" sz="1200" i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194608" y="204831"/>
            <a:ext cx="3931297" cy="36933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Control Loop 1: Clinician-</a:t>
            </a:r>
            <a:r>
              <a:rPr lang="en-US" dirty="0" err="1" smtClean="0"/>
              <a:t>AppControl</a:t>
            </a:r>
            <a:endParaRPr lang="en-US" dirty="0"/>
          </a:p>
        </p:txBody>
      </p:sp>
      <p:grpSp>
        <p:nvGrpSpPr>
          <p:cNvPr id="189" name="Group 188"/>
          <p:cNvGrpSpPr/>
          <p:nvPr/>
        </p:nvGrpSpPr>
        <p:grpSpPr>
          <a:xfrm>
            <a:off x="993522" y="757876"/>
            <a:ext cx="7671642" cy="3594784"/>
            <a:chOff x="993522" y="757876"/>
            <a:chExt cx="7671642" cy="3594784"/>
          </a:xfrm>
        </p:grpSpPr>
        <p:sp>
          <p:nvSpPr>
            <p:cNvPr id="190" name="Rectangle 189"/>
            <p:cNvSpPr/>
            <p:nvPr/>
          </p:nvSpPr>
          <p:spPr bwMode="auto">
            <a:xfrm>
              <a:off x="1014008" y="1095846"/>
              <a:ext cx="7651156" cy="325681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993522" y="757876"/>
              <a:ext cx="1057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Clinician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 bwMode="auto">
          <a:xfrm>
            <a:off x="4015064" y="1423575"/>
            <a:ext cx="1853894" cy="12597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635916" y="3409212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076519" y="1474783"/>
            <a:ext cx="834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Operator</a:t>
            </a:r>
          </a:p>
          <a:p>
            <a:r>
              <a:rPr lang="en-US" sz="1200" dirty="0" smtClean="0"/>
              <a:t>Cognition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207387" y="3358004"/>
            <a:ext cx="1905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Operator</a:t>
            </a:r>
          </a:p>
          <a:p>
            <a:r>
              <a:rPr lang="en-US" sz="1200" dirty="0" smtClean="0"/>
              <a:t>Actuation</a:t>
            </a:r>
          </a:p>
          <a:p>
            <a:r>
              <a:rPr lang="en-US" sz="1200" dirty="0" smtClean="0"/>
              <a:t>Via Device Control Panel</a:t>
            </a:r>
            <a:endParaRPr lang="en-US" sz="1200" dirty="0"/>
          </a:p>
        </p:txBody>
      </p:sp>
      <p:sp>
        <p:nvSpPr>
          <p:cNvPr id="154" name="Rectangle 153"/>
          <p:cNvSpPr/>
          <p:nvPr/>
        </p:nvSpPr>
        <p:spPr bwMode="auto">
          <a:xfrm>
            <a:off x="1206140" y="3336299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644913" y="3418231"/>
            <a:ext cx="1477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Operator</a:t>
            </a:r>
          </a:p>
          <a:p>
            <a:r>
              <a:rPr lang="en-US" sz="1200" dirty="0" smtClean="0"/>
              <a:t>Sensing</a:t>
            </a:r>
          </a:p>
          <a:p>
            <a:r>
              <a:rPr lang="en-US" sz="1200" dirty="0" smtClean="0"/>
              <a:t>Via Device Display</a:t>
            </a:r>
            <a:endParaRPr lang="en-US" sz="1200" dirty="0"/>
          </a:p>
        </p:txBody>
      </p:sp>
      <p:sp>
        <p:nvSpPr>
          <p:cNvPr id="156" name="Rectangle 155"/>
          <p:cNvSpPr/>
          <p:nvPr/>
        </p:nvSpPr>
        <p:spPr bwMode="auto">
          <a:xfrm>
            <a:off x="4052320" y="4942999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084294" y="4964705"/>
            <a:ext cx="1193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Device Control</a:t>
            </a:r>
            <a:endParaRPr lang="en-US" sz="1200" dirty="0"/>
          </a:p>
        </p:txBody>
      </p:sp>
      <p:grpSp>
        <p:nvGrpSpPr>
          <p:cNvPr id="2" name="Group 168"/>
          <p:cNvGrpSpPr/>
          <p:nvPr/>
        </p:nvGrpSpPr>
        <p:grpSpPr>
          <a:xfrm>
            <a:off x="2099714" y="4022484"/>
            <a:ext cx="1956320" cy="1272399"/>
            <a:chOff x="2099714" y="4022484"/>
            <a:chExt cx="1632483" cy="1272399"/>
          </a:xfrm>
        </p:grpSpPr>
        <p:cxnSp>
          <p:nvCxnSpPr>
            <p:cNvPr id="161" name="Straight Arrow Connector 160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8" name="Straight Connector 167"/>
            <p:cNvCxnSpPr>
              <a:stCxn id="154" idx="2"/>
            </p:cNvCxnSpPr>
            <p:nvPr/>
          </p:nvCxnSpPr>
          <p:spPr bwMode="auto">
            <a:xfrm rot="5400000">
              <a:off x="1500686" y="4652240"/>
              <a:ext cx="1262158" cy="264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171"/>
          <p:cNvGrpSpPr/>
          <p:nvPr/>
        </p:nvGrpSpPr>
        <p:grpSpPr>
          <a:xfrm rot="16200000">
            <a:off x="6149144" y="3833841"/>
            <a:ext cx="1259077" cy="1744939"/>
            <a:chOff x="2099714" y="3835581"/>
            <a:chExt cx="1632483" cy="1459302"/>
          </a:xfrm>
        </p:grpSpPr>
        <p:cxnSp>
          <p:nvCxnSpPr>
            <p:cNvPr id="175" name="Straight Arrow Connector 174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6" name="Straight Connector 175"/>
            <p:cNvCxnSpPr>
              <a:stCxn id="156" idx="3"/>
            </p:cNvCxnSpPr>
            <p:nvPr/>
          </p:nvCxnSpPr>
          <p:spPr bwMode="auto">
            <a:xfrm rot="5400000">
              <a:off x="1428877" y="4559532"/>
              <a:ext cx="1459302" cy="1139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177"/>
          <p:cNvGrpSpPr/>
          <p:nvPr/>
        </p:nvGrpSpPr>
        <p:grpSpPr>
          <a:xfrm rot="10800000">
            <a:off x="5848471" y="1976616"/>
            <a:ext cx="1843652" cy="1445103"/>
            <a:chOff x="2099714" y="3570038"/>
            <a:chExt cx="1632483" cy="1724845"/>
          </a:xfrm>
        </p:grpSpPr>
        <p:cxnSp>
          <p:nvCxnSpPr>
            <p:cNvPr id="179" name="Straight Arrow Connector 178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180"/>
          <p:cNvGrpSpPr/>
          <p:nvPr/>
        </p:nvGrpSpPr>
        <p:grpSpPr>
          <a:xfrm rot="5400000">
            <a:off x="2396269" y="1686878"/>
            <a:ext cx="1359780" cy="1918780"/>
            <a:chOff x="2099714" y="3570038"/>
            <a:chExt cx="1632483" cy="1724845"/>
          </a:xfrm>
        </p:grpSpPr>
        <p:cxnSp>
          <p:nvCxnSpPr>
            <p:cNvPr id="182" name="Straight Arrow Connector 181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4" name="TextBox 183"/>
          <p:cNvSpPr txBox="1"/>
          <p:nvPr/>
        </p:nvSpPr>
        <p:spPr>
          <a:xfrm>
            <a:off x="2181654" y="4598457"/>
            <a:ext cx="138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Parameters for Infusion Prescription</a:t>
            </a:r>
            <a:endParaRPr lang="en-US" sz="1200" i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5888202" y="4812321"/>
            <a:ext cx="1732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Infusion Status,</a:t>
            </a:r>
          </a:p>
          <a:p>
            <a:r>
              <a:rPr lang="en-US" sz="1200" i="1" dirty="0" smtClean="0"/>
              <a:t>Technical Alarms</a:t>
            </a:r>
            <a:endParaRPr lang="en-US" sz="1200" i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194608" y="204831"/>
            <a:ext cx="4764909" cy="36933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Control Loop 2a: Clinician-Device-</a:t>
            </a:r>
            <a:r>
              <a:rPr lang="en-US" dirty="0" err="1" smtClean="0"/>
              <a:t>PCAPump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993522" y="757876"/>
            <a:ext cx="7671642" cy="3594784"/>
            <a:chOff x="993522" y="757876"/>
            <a:chExt cx="7671642" cy="3594784"/>
          </a:xfrm>
        </p:grpSpPr>
        <p:sp>
          <p:nvSpPr>
            <p:cNvPr id="26" name="Rectangle 25"/>
            <p:cNvSpPr/>
            <p:nvPr/>
          </p:nvSpPr>
          <p:spPr bwMode="auto">
            <a:xfrm>
              <a:off x="1014008" y="1095846"/>
              <a:ext cx="7651156" cy="325681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93522" y="757876"/>
              <a:ext cx="1057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Clinician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 bwMode="auto">
          <a:xfrm>
            <a:off x="4015064" y="1423575"/>
            <a:ext cx="1853894" cy="12597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635916" y="3409212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076519" y="1474783"/>
            <a:ext cx="834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Operator</a:t>
            </a:r>
          </a:p>
          <a:p>
            <a:r>
              <a:rPr lang="en-US" sz="1200" dirty="0" smtClean="0"/>
              <a:t>Cognition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207387" y="3358004"/>
            <a:ext cx="1905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Operator</a:t>
            </a:r>
          </a:p>
          <a:p>
            <a:r>
              <a:rPr lang="en-US" sz="1200" dirty="0" smtClean="0"/>
              <a:t>Actuation</a:t>
            </a:r>
          </a:p>
          <a:p>
            <a:r>
              <a:rPr lang="en-US" sz="1200" dirty="0" smtClean="0"/>
              <a:t>Via Device Control Panel</a:t>
            </a:r>
            <a:endParaRPr lang="en-US" sz="1200" dirty="0"/>
          </a:p>
        </p:txBody>
      </p:sp>
      <p:sp>
        <p:nvSpPr>
          <p:cNvPr id="154" name="Rectangle 153"/>
          <p:cNvSpPr/>
          <p:nvPr/>
        </p:nvSpPr>
        <p:spPr bwMode="auto">
          <a:xfrm>
            <a:off x="1206140" y="3336299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644913" y="3418231"/>
            <a:ext cx="1477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Operator</a:t>
            </a:r>
          </a:p>
          <a:p>
            <a:r>
              <a:rPr lang="en-US" sz="1200" dirty="0" smtClean="0"/>
              <a:t>Sensing</a:t>
            </a:r>
          </a:p>
          <a:p>
            <a:r>
              <a:rPr lang="en-US" sz="1200" dirty="0" smtClean="0"/>
              <a:t>Via Device Display</a:t>
            </a:r>
            <a:endParaRPr lang="en-US" sz="1200" dirty="0"/>
          </a:p>
        </p:txBody>
      </p:sp>
      <p:sp>
        <p:nvSpPr>
          <p:cNvPr id="156" name="Rectangle 155"/>
          <p:cNvSpPr/>
          <p:nvPr/>
        </p:nvSpPr>
        <p:spPr bwMode="auto">
          <a:xfrm>
            <a:off x="4052320" y="4942999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084294" y="4964705"/>
            <a:ext cx="1193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Device Control</a:t>
            </a:r>
            <a:endParaRPr lang="en-US" sz="1200" dirty="0"/>
          </a:p>
        </p:txBody>
      </p:sp>
      <p:grpSp>
        <p:nvGrpSpPr>
          <p:cNvPr id="2" name="Group 168"/>
          <p:cNvGrpSpPr/>
          <p:nvPr/>
        </p:nvGrpSpPr>
        <p:grpSpPr>
          <a:xfrm>
            <a:off x="2099714" y="4022484"/>
            <a:ext cx="1956320" cy="1272399"/>
            <a:chOff x="2099714" y="4022484"/>
            <a:chExt cx="1632483" cy="1272399"/>
          </a:xfrm>
        </p:grpSpPr>
        <p:cxnSp>
          <p:nvCxnSpPr>
            <p:cNvPr id="161" name="Straight Arrow Connector 160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8" name="Straight Connector 167"/>
            <p:cNvCxnSpPr>
              <a:stCxn id="154" idx="2"/>
            </p:cNvCxnSpPr>
            <p:nvPr/>
          </p:nvCxnSpPr>
          <p:spPr bwMode="auto">
            <a:xfrm rot="5400000">
              <a:off x="1500686" y="4652240"/>
              <a:ext cx="1262158" cy="264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171"/>
          <p:cNvGrpSpPr/>
          <p:nvPr/>
        </p:nvGrpSpPr>
        <p:grpSpPr>
          <a:xfrm rot="16200000">
            <a:off x="6149144" y="3833841"/>
            <a:ext cx="1259077" cy="1744939"/>
            <a:chOff x="2099714" y="3835581"/>
            <a:chExt cx="1632483" cy="1459302"/>
          </a:xfrm>
        </p:grpSpPr>
        <p:cxnSp>
          <p:nvCxnSpPr>
            <p:cNvPr id="175" name="Straight Arrow Connector 174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6" name="Straight Connector 175"/>
            <p:cNvCxnSpPr>
              <a:stCxn id="156" idx="3"/>
            </p:cNvCxnSpPr>
            <p:nvPr/>
          </p:nvCxnSpPr>
          <p:spPr bwMode="auto">
            <a:xfrm rot="5400000">
              <a:off x="1428877" y="4559532"/>
              <a:ext cx="1459302" cy="1139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177"/>
          <p:cNvGrpSpPr/>
          <p:nvPr/>
        </p:nvGrpSpPr>
        <p:grpSpPr>
          <a:xfrm rot="10800000">
            <a:off x="5848471" y="1976616"/>
            <a:ext cx="1843652" cy="1445103"/>
            <a:chOff x="2099714" y="3570038"/>
            <a:chExt cx="1632483" cy="1724845"/>
          </a:xfrm>
        </p:grpSpPr>
        <p:cxnSp>
          <p:nvCxnSpPr>
            <p:cNvPr id="179" name="Straight Arrow Connector 178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180"/>
          <p:cNvGrpSpPr/>
          <p:nvPr/>
        </p:nvGrpSpPr>
        <p:grpSpPr>
          <a:xfrm rot="5400000">
            <a:off x="2396269" y="1686878"/>
            <a:ext cx="1359780" cy="1918780"/>
            <a:chOff x="2099714" y="3570038"/>
            <a:chExt cx="1632483" cy="1724845"/>
          </a:xfrm>
        </p:grpSpPr>
        <p:cxnSp>
          <p:nvCxnSpPr>
            <p:cNvPr id="182" name="Straight Arrow Connector 181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4" name="TextBox 183"/>
          <p:cNvSpPr txBox="1"/>
          <p:nvPr/>
        </p:nvSpPr>
        <p:spPr>
          <a:xfrm>
            <a:off x="2191896" y="4424350"/>
            <a:ext cx="1382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Parameters for Limit Alarm Settings, Device Actuation</a:t>
            </a:r>
            <a:endParaRPr lang="en-US" sz="1200" i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5857474" y="4843046"/>
            <a:ext cx="3073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Physiological Parameter Values,</a:t>
            </a:r>
          </a:p>
          <a:p>
            <a:r>
              <a:rPr lang="en-US" sz="1200" i="1" dirty="0" smtClean="0"/>
              <a:t>Technical and Limit Alarm Notification</a:t>
            </a:r>
            <a:endParaRPr lang="en-US" sz="1200" i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194608" y="204831"/>
            <a:ext cx="5073286" cy="36933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Control Loop 2b: Clinician-Device-</a:t>
            </a:r>
            <a:r>
              <a:rPr lang="en-US" dirty="0" err="1" smtClean="0"/>
              <a:t>Capnography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993522" y="757876"/>
            <a:ext cx="7671642" cy="3594784"/>
            <a:chOff x="993522" y="757876"/>
            <a:chExt cx="7671642" cy="3594784"/>
          </a:xfrm>
        </p:grpSpPr>
        <p:sp>
          <p:nvSpPr>
            <p:cNvPr id="26" name="Rectangle 25"/>
            <p:cNvSpPr/>
            <p:nvPr/>
          </p:nvSpPr>
          <p:spPr bwMode="auto">
            <a:xfrm>
              <a:off x="1014008" y="1095846"/>
              <a:ext cx="7651156" cy="325681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93522" y="757876"/>
              <a:ext cx="1057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Clinician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 bwMode="auto">
          <a:xfrm>
            <a:off x="4015064" y="1423575"/>
            <a:ext cx="1853894" cy="12597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635916" y="3409212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076519" y="1474783"/>
            <a:ext cx="834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Operator</a:t>
            </a:r>
          </a:p>
          <a:p>
            <a:r>
              <a:rPr lang="en-US" sz="1200" dirty="0" smtClean="0"/>
              <a:t>Cognition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207387" y="3358004"/>
            <a:ext cx="1905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Operator</a:t>
            </a:r>
          </a:p>
          <a:p>
            <a:r>
              <a:rPr lang="en-US" sz="1200" dirty="0" smtClean="0"/>
              <a:t>Actuation</a:t>
            </a:r>
          </a:p>
          <a:p>
            <a:r>
              <a:rPr lang="en-US" sz="1200" dirty="0" smtClean="0"/>
              <a:t>Via Device Control Panel</a:t>
            </a:r>
            <a:endParaRPr lang="en-US" sz="1200" dirty="0"/>
          </a:p>
        </p:txBody>
      </p:sp>
      <p:sp>
        <p:nvSpPr>
          <p:cNvPr id="154" name="Rectangle 153"/>
          <p:cNvSpPr/>
          <p:nvPr/>
        </p:nvSpPr>
        <p:spPr bwMode="auto">
          <a:xfrm>
            <a:off x="1206140" y="3336299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644913" y="3418231"/>
            <a:ext cx="1477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Operator</a:t>
            </a:r>
          </a:p>
          <a:p>
            <a:r>
              <a:rPr lang="en-US" sz="1200" dirty="0" smtClean="0"/>
              <a:t>Sensing</a:t>
            </a:r>
          </a:p>
          <a:p>
            <a:r>
              <a:rPr lang="en-US" sz="1200" dirty="0" smtClean="0"/>
              <a:t>Via Device Display</a:t>
            </a:r>
            <a:endParaRPr lang="en-US" sz="1200" dirty="0"/>
          </a:p>
        </p:txBody>
      </p:sp>
      <p:sp>
        <p:nvSpPr>
          <p:cNvPr id="156" name="Rectangle 155"/>
          <p:cNvSpPr/>
          <p:nvPr/>
        </p:nvSpPr>
        <p:spPr bwMode="auto">
          <a:xfrm>
            <a:off x="4052320" y="4942999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084294" y="4964705"/>
            <a:ext cx="1193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Device Control</a:t>
            </a:r>
            <a:endParaRPr lang="en-US" sz="1200" dirty="0"/>
          </a:p>
        </p:txBody>
      </p:sp>
      <p:grpSp>
        <p:nvGrpSpPr>
          <p:cNvPr id="2" name="Group 168"/>
          <p:cNvGrpSpPr/>
          <p:nvPr/>
        </p:nvGrpSpPr>
        <p:grpSpPr>
          <a:xfrm>
            <a:off x="2099714" y="4022484"/>
            <a:ext cx="1956320" cy="1272399"/>
            <a:chOff x="2099714" y="4022484"/>
            <a:chExt cx="1632483" cy="1272399"/>
          </a:xfrm>
        </p:grpSpPr>
        <p:cxnSp>
          <p:nvCxnSpPr>
            <p:cNvPr id="161" name="Straight Arrow Connector 160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8" name="Straight Connector 167"/>
            <p:cNvCxnSpPr>
              <a:stCxn id="154" idx="2"/>
            </p:cNvCxnSpPr>
            <p:nvPr/>
          </p:nvCxnSpPr>
          <p:spPr bwMode="auto">
            <a:xfrm rot="5400000">
              <a:off x="1500686" y="4652240"/>
              <a:ext cx="1262158" cy="264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171"/>
          <p:cNvGrpSpPr/>
          <p:nvPr/>
        </p:nvGrpSpPr>
        <p:grpSpPr>
          <a:xfrm rot="16200000">
            <a:off x="6149144" y="3833841"/>
            <a:ext cx="1259077" cy="1744939"/>
            <a:chOff x="2099714" y="3835581"/>
            <a:chExt cx="1632483" cy="1459302"/>
          </a:xfrm>
        </p:grpSpPr>
        <p:cxnSp>
          <p:nvCxnSpPr>
            <p:cNvPr id="175" name="Straight Arrow Connector 174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6" name="Straight Connector 175"/>
            <p:cNvCxnSpPr>
              <a:stCxn id="156" idx="3"/>
            </p:cNvCxnSpPr>
            <p:nvPr/>
          </p:nvCxnSpPr>
          <p:spPr bwMode="auto">
            <a:xfrm rot="5400000">
              <a:off x="1428877" y="4559532"/>
              <a:ext cx="1459302" cy="1139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177"/>
          <p:cNvGrpSpPr/>
          <p:nvPr/>
        </p:nvGrpSpPr>
        <p:grpSpPr>
          <a:xfrm rot="10800000">
            <a:off x="5848471" y="1976616"/>
            <a:ext cx="1843652" cy="1445103"/>
            <a:chOff x="2099714" y="3570038"/>
            <a:chExt cx="1632483" cy="1724845"/>
          </a:xfrm>
        </p:grpSpPr>
        <p:cxnSp>
          <p:nvCxnSpPr>
            <p:cNvPr id="179" name="Straight Arrow Connector 178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180"/>
          <p:cNvGrpSpPr/>
          <p:nvPr/>
        </p:nvGrpSpPr>
        <p:grpSpPr>
          <a:xfrm rot="5400000">
            <a:off x="2396269" y="1686878"/>
            <a:ext cx="1359780" cy="1918780"/>
            <a:chOff x="2099714" y="3570038"/>
            <a:chExt cx="1632483" cy="1724845"/>
          </a:xfrm>
        </p:grpSpPr>
        <p:cxnSp>
          <p:nvCxnSpPr>
            <p:cNvPr id="182" name="Straight Arrow Connector 181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4" name="TextBox 183"/>
          <p:cNvSpPr txBox="1"/>
          <p:nvPr/>
        </p:nvSpPr>
        <p:spPr>
          <a:xfrm>
            <a:off x="2191896" y="4424350"/>
            <a:ext cx="1382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Parameters for Limit Alarm Settings, Device Actuation</a:t>
            </a:r>
            <a:endParaRPr lang="en-US" sz="1200" i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5857474" y="4843046"/>
            <a:ext cx="3073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Physiological Parameter Values,</a:t>
            </a:r>
          </a:p>
          <a:p>
            <a:r>
              <a:rPr lang="en-US" sz="1200" i="1" dirty="0" smtClean="0"/>
              <a:t>Technical and Limit Alarm Notification</a:t>
            </a:r>
            <a:endParaRPr lang="en-US" sz="1200" i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194608" y="204831"/>
            <a:ext cx="5188026" cy="36933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Control Loop 2c: Clinician-Device-</a:t>
            </a:r>
            <a:r>
              <a:rPr lang="en-US" dirty="0" err="1" smtClean="0"/>
              <a:t>PulseOximeter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993522" y="757876"/>
            <a:ext cx="7671642" cy="3594784"/>
            <a:chOff x="993522" y="757876"/>
            <a:chExt cx="7671642" cy="3594784"/>
          </a:xfrm>
        </p:grpSpPr>
        <p:sp>
          <p:nvSpPr>
            <p:cNvPr id="26" name="Rectangle 25"/>
            <p:cNvSpPr/>
            <p:nvPr/>
          </p:nvSpPr>
          <p:spPr bwMode="auto">
            <a:xfrm>
              <a:off x="1014008" y="1095846"/>
              <a:ext cx="7651156" cy="325681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93522" y="757876"/>
              <a:ext cx="1057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Clinician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 bwMode="auto">
          <a:xfrm>
            <a:off x="4015064" y="1423575"/>
            <a:ext cx="1853894" cy="12597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635916" y="3409212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076519" y="1474783"/>
            <a:ext cx="834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Operator</a:t>
            </a:r>
          </a:p>
          <a:p>
            <a:r>
              <a:rPr lang="en-US" sz="1200" dirty="0" smtClean="0"/>
              <a:t>Cognition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156172" y="3358004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Operator</a:t>
            </a:r>
          </a:p>
          <a:p>
            <a:r>
              <a:rPr lang="en-US" sz="1200" dirty="0" smtClean="0"/>
              <a:t>Actuation</a:t>
            </a:r>
          </a:p>
          <a:p>
            <a:r>
              <a:rPr lang="en-US" sz="1200" dirty="0" smtClean="0"/>
              <a:t>Via Voice, Written Instructions</a:t>
            </a:r>
            <a:endParaRPr lang="en-US" sz="1200" dirty="0"/>
          </a:p>
        </p:txBody>
      </p:sp>
      <p:sp>
        <p:nvSpPr>
          <p:cNvPr id="154" name="Rectangle 153"/>
          <p:cNvSpPr/>
          <p:nvPr/>
        </p:nvSpPr>
        <p:spPr bwMode="auto">
          <a:xfrm>
            <a:off x="1206140" y="3336299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644913" y="3418231"/>
            <a:ext cx="1065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Operator</a:t>
            </a:r>
          </a:p>
          <a:p>
            <a:r>
              <a:rPr lang="en-US" sz="1200" dirty="0" smtClean="0"/>
              <a:t>Sensing</a:t>
            </a:r>
          </a:p>
          <a:p>
            <a:r>
              <a:rPr lang="en-US" sz="1200" dirty="0" smtClean="0"/>
              <a:t>Sight, Sound</a:t>
            </a:r>
            <a:endParaRPr lang="en-US" sz="1200" dirty="0"/>
          </a:p>
        </p:txBody>
      </p:sp>
      <p:sp>
        <p:nvSpPr>
          <p:cNvPr id="156" name="Rectangle 155"/>
          <p:cNvSpPr/>
          <p:nvPr/>
        </p:nvSpPr>
        <p:spPr bwMode="auto">
          <a:xfrm>
            <a:off x="4052320" y="4942999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084294" y="4964705"/>
            <a:ext cx="663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</a:t>
            </a:r>
            <a:endParaRPr lang="en-US" sz="1200" dirty="0"/>
          </a:p>
        </p:txBody>
      </p:sp>
      <p:grpSp>
        <p:nvGrpSpPr>
          <p:cNvPr id="2" name="Group 168"/>
          <p:cNvGrpSpPr/>
          <p:nvPr/>
        </p:nvGrpSpPr>
        <p:grpSpPr>
          <a:xfrm>
            <a:off x="2099714" y="4022484"/>
            <a:ext cx="1956320" cy="1272399"/>
            <a:chOff x="2099714" y="4022484"/>
            <a:chExt cx="1632483" cy="1272399"/>
          </a:xfrm>
        </p:grpSpPr>
        <p:cxnSp>
          <p:nvCxnSpPr>
            <p:cNvPr id="161" name="Straight Arrow Connector 160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8" name="Straight Connector 167"/>
            <p:cNvCxnSpPr>
              <a:stCxn id="154" idx="2"/>
            </p:cNvCxnSpPr>
            <p:nvPr/>
          </p:nvCxnSpPr>
          <p:spPr bwMode="auto">
            <a:xfrm rot="5400000">
              <a:off x="1500686" y="4652240"/>
              <a:ext cx="1262158" cy="264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171"/>
          <p:cNvGrpSpPr/>
          <p:nvPr/>
        </p:nvGrpSpPr>
        <p:grpSpPr>
          <a:xfrm rot="16200000">
            <a:off x="6149144" y="3833841"/>
            <a:ext cx="1259077" cy="1744939"/>
            <a:chOff x="2099714" y="3835581"/>
            <a:chExt cx="1632483" cy="1459302"/>
          </a:xfrm>
        </p:grpSpPr>
        <p:cxnSp>
          <p:nvCxnSpPr>
            <p:cNvPr id="175" name="Straight Arrow Connector 174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6" name="Straight Connector 175"/>
            <p:cNvCxnSpPr>
              <a:stCxn id="156" idx="3"/>
            </p:cNvCxnSpPr>
            <p:nvPr/>
          </p:nvCxnSpPr>
          <p:spPr bwMode="auto">
            <a:xfrm rot="5400000">
              <a:off x="1428877" y="4559532"/>
              <a:ext cx="1459302" cy="1139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177"/>
          <p:cNvGrpSpPr/>
          <p:nvPr/>
        </p:nvGrpSpPr>
        <p:grpSpPr>
          <a:xfrm rot="10800000">
            <a:off x="5848471" y="1976616"/>
            <a:ext cx="1843652" cy="1445103"/>
            <a:chOff x="2099714" y="3570038"/>
            <a:chExt cx="1632483" cy="1724845"/>
          </a:xfrm>
        </p:grpSpPr>
        <p:cxnSp>
          <p:nvCxnSpPr>
            <p:cNvPr id="179" name="Straight Arrow Connector 178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180"/>
          <p:cNvGrpSpPr/>
          <p:nvPr/>
        </p:nvGrpSpPr>
        <p:grpSpPr>
          <a:xfrm rot="5400000">
            <a:off x="2396269" y="1686878"/>
            <a:ext cx="1359780" cy="1918780"/>
            <a:chOff x="2099714" y="3570038"/>
            <a:chExt cx="1632483" cy="1724845"/>
          </a:xfrm>
        </p:grpSpPr>
        <p:cxnSp>
          <p:nvCxnSpPr>
            <p:cNvPr id="182" name="Straight Arrow Connector 181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4" name="TextBox 183"/>
          <p:cNvSpPr txBox="1"/>
          <p:nvPr/>
        </p:nvSpPr>
        <p:spPr>
          <a:xfrm>
            <a:off x="2120196" y="4496037"/>
            <a:ext cx="1382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Patient Instructions for PCA Pump operation and care giving procedures</a:t>
            </a:r>
            <a:endParaRPr lang="en-US" sz="1200" i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5888202" y="4853281"/>
            <a:ext cx="1732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Visual and verbal cues from patient regarding pain level and physical condition</a:t>
            </a:r>
            <a:endParaRPr lang="en-US" sz="1200" i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194608" y="204831"/>
            <a:ext cx="3495105" cy="36933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Control Loop 3: Clinician-Patient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993522" y="757876"/>
            <a:ext cx="7671642" cy="3594784"/>
            <a:chOff x="993522" y="757876"/>
            <a:chExt cx="7671642" cy="3594784"/>
          </a:xfrm>
        </p:grpSpPr>
        <p:sp>
          <p:nvSpPr>
            <p:cNvPr id="26" name="Rectangle 25"/>
            <p:cNvSpPr/>
            <p:nvPr/>
          </p:nvSpPr>
          <p:spPr bwMode="auto">
            <a:xfrm>
              <a:off x="1014008" y="1095846"/>
              <a:ext cx="7651156" cy="325681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93522" y="757876"/>
              <a:ext cx="1057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Clinician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 bwMode="auto">
          <a:xfrm>
            <a:off x="4015064" y="1423575"/>
            <a:ext cx="1853894" cy="12597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635916" y="3409212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076519" y="1474783"/>
            <a:ext cx="834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</a:t>
            </a:r>
          </a:p>
          <a:p>
            <a:r>
              <a:rPr lang="en-US" sz="1200" dirty="0" smtClean="0"/>
              <a:t>Cognition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156172" y="3358004"/>
            <a:ext cx="1777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</a:t>
            </a:r>
          </a:p>
          <a:p>
            <a:r>
              <a:rPr lang="en-US" sz="1200" dirty="0" smtClean="0"/>
              <a:t>Actuation</a:t>
            </a:r>
          </a:p>
          <a:p>
            <a:r>
              <a:rPr lang="en-US" sz="1200" dirty="0" smtClean="0"/>
              <a:t>Via Pump Bolus Button</a:t>
            </a:r>
            <a:endParaRPr lang="en-US" sz="1200" dirty="0"/>
          </a:p>
        </p:txBody>
      </p:sp>
      <p:sp>
        <p:nvSpPr>
          <p:cNvPr id="154" name="Rectangle 153"/>
          <p:cNvSpPr/>
          <p:nvPr/>
        </p:nvSpPr>
        <p:spPr bwMode="auto">
          <a:xfrm>
            <a:off x="1206140" y="3336299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644913" y="3418231"/>
            <a:ext cx="1065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 </a:t>
            </a:r>
          </a:p>
          <a:p>
            <a:r>
              <a:rPr lang="en-US" sz="1200" dirty="0" smtClean="0"/>
              <a:t>Sensing</a:t>
            </a:r>
          </a:p>
          <a:p>
            <a:r>
              <a:rPr lang="en-US" sz="1200" dirty="0" smtClean="0"/>
              <a:t>Sight, Sound</a:t>
            </a:r>
            <a:endParaRPr lang="en-US" sz="1200" dirty="0"/>
          </a:p>
        </p:txBody>
      </p:sp>
      <p:sp>
        <p:nvSpPr>
          <p:cNvPr id="156" name="Rectangle 155"/>
          <p:cNvSpPr/>
          <p:nvPr/>
        </p:nvSpPr>
        <p:spPr bwMode="auto">
          <a:xfrm>
            <a:off x="4052320" y="4942999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084294" y="4964705"/>
            <a:ext cx="93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PCA Pump </a:t>
            </a:r>
            <a:endParaRPr lang="en-US" sz="1200" dirty="0"/>
          </a:p>
        </p:txBody>
      </p:sp>
      <p:grpSp>
        <p:nvGrpSpPr>
          <p:cNvPr id="2" name="Group 168"/>
          <p:cNvGrpSpPr/>
          <p:nvPr/>
        </p:nvGrpSpPr>
        <p:grpSpPr>
          <a:xfrm>
            <a:off x="2099714" y="4022484"/>
            <a:ext cx="1956320" cy="1272399"/>
            <a:chOff x="2099714" y="4022484"/>
            <a:chExt cx="1632483" cy="1272399"/>
          </a:xfrm>
        </p:grpSpPr>
        <p:cxnSp>
          <p:nvCxnSpPr>
            <p:cNvPr id="161" name="Straight Arrow Connector 160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8" name="Straight Connector 167"/>
            <p:cNvCxnSpPr>
              <a:stCxn id="154" idx="2"/>
            </p:cNvCxnSpPr>
            <p:nvPr/>
          </p:nvCxnSpPr>
          <p:spPr bwMode="auto">
            <a:xfrm rot="5400000">
              <a:off x="1500686" y="4652240"/>
              <a:ext cx="1262158" cy="264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171"/>
          <p:cNvGrpSpPr/>
          <p:nvPr/>
        </p:nvGrpSpPr>
        <p:grpSpPr>
          <a:xfrm rot="16200000">
            <a:off x="6149144" y="3833841"/>
            <a:ext cx="1259077" cy="1744939"/>
            <a:chOff x="2099714" y="3835581"/>
            <a:chExt cx="1632483" cy="1459302"/>
          </a:xfrm>
        </p:grpSpPr>
        <p:cxnSp>
          <p:nvCxnSpPr>
            <p:cNvPr id="175" name="Straight Arrow Connector 174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6" name="Straight Connector 175"/>
            <p:cNvCxnSpPr>
              <a:stCxn id="156" idx="3"/>
            </p:cNvCxnSpPr>
            <p:nvPr/>
          </p:nvCxnSpPr>
          <p:spPr bwMode="auto">
            <a:xfrm rot="5400000">
              <a:off x="1428877" y="4559532"/>
              <a:ext cx="1459302" cy="1139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177"/>
          <p:cNvGrpSpPr/>
          <p:nvPr/>
        </p:nvGrpSpPr>
        <p:grpSpPr>
          <a:xfrm rot="10800000">
            <a:off x="5848471" y="1976616"/>
            <a:ext cx="1843652" cy="1445103"/>
            <a:chOff x="2099714" y="3570038"/>
            <a:chExt cx="1632483" cy="1724845"/>
          </a:xfrm>
        </p:grpSpPr>
        <p:cxnSp>
          <p:nvCxnSpPr>
            <p:cNvPr id="179" name="Straight Arrow Connector 178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180"/>
          <p:cNvGrpSpPr/>
          <p:nvPr/>
        </p:nvGrpSpPr>
        <p:grpSpPr>
          <a:xfrm rot="5400000">
            <a:off x="2396269" y="1686878"/>
            <a:ext cx="1359780" cy="1918780"/>
            <a:chOff x="2099714" y="3570038"/>
            <a:chExt cx="1632483" cy="1724845"/>
          </a:xfrm>
        </p:grpSpPr>
        <p:cxnSp>
          <p:nvCxnSpPr>
            <p:cNvPr id="182" name="Straight Arrow Connector 181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4" name="TextBox 183"/>
          <p:cNvSpPr txBox="1"/>
          <p:nvPr/>
        </p:nvSpPr>
        <p:spPr>
          <a:xfrm>
            <a:off x="2171409" y="5008115"/>
            <a:ext cx="1382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Button Press</a:t>
            </a:r>
            <a:endParaRPr lang="en-US" sz="1200" i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5888201" y="5262943"/>
            <a:ext cx="2531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Audio/Visual cue of button press or infusion mode displayed on device front panel? </a:t>
            </a:r>
            <a:endParaRPr lang="en-US" sz="1200" i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194608" y="204831"/>
            <a:ext cx="3739012" cy="36933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Control Loop 4: Patient-</a:t>
            </a:r>
            <a:r>
              <a:rPr lang="en-US" dirty="0" err="1" smtClean="0"/>
              <a:t>BolusDose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9146" y="2056114"/>
            <a:ext cx="2531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Sight/Sound recognition of device front panel cues and pain relief sensation</a:t>
            </a:r>
            <a:endParaRPr lang="en-US" sz="1200" i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93522" y="757876"/>
            <a:ext cx="7671642" cy="3594784"/>
            <a:chOff x="993522" y="757876"/>
            <a:chExt cx="7671642" cy="3594784"/>
          </a:xfrm>
        </p:grpSpPr>
        <p:sp>
          <p:nvSpPr>
            <p:cNvPr id="26" name="Rectangle 25"/>
            <p:cNvSpPr/>
            <p:nvPr/>
          </p:nvSpPr>
          <p:spPr bwMode="auto">
            <a:xfrm>
              <a:off x="1014008" y="1095846"/>
              <a:ext cx="7651156" cy="325681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93522" y="757876"/>
              <a:ext cx="903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Patient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 bwMode="auto">
          <a:xfrm>
            <a:off x="4015064" y="1423575"/>
            <a:ext cx="1853894" cy="12597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277428" y="3429695"/>
            <a:ext cx="605538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076519" y="1474783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 </a:t>
            </a:r>
          </a:p>
          <a:p>
            <a:r>
              <a:rPr lang="en-US" sz="1200" dirty="0" smtClean="0"/>
              <a:t>Control </a:t>
            </a:r>
          </a:p>
          <a:p>
            <a:r>
              <a:rPr lang="en-US" sz="1200" dirty="0" smtClean="0"/>
              <a:t>Algorithm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156172" y="3358004"/>
            <a:ext cx="1613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PCA Pump Actuation</a:t>
            </a:r>
            <a:endParaRPr lang="en-US" sz="1200" dirty="0"/>
          </a:p>
        </p:txBody>
      </p:sp>
      <p:sp>
        <p:nvSpPr>
          <p:cNvPr id="154" name="Rectangle 153"/>
          <p:cNvSpPr/>
          <p:nvPr/>
        </p:nvSpPr>
        <p:spPr bwMode="auto">
          <a:xfrm>
            <a:off x="1206140" y="3336299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863771" y="3479681"/>
            <a:ext cx="740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RR</a:t>
            </a:r>
          </a:p>
          <a:p>
            <a:r>
              <a:rPr lang="en-US" sz="1200" dirty="0" smtClean="0"/>
              <a:t>Device</a:t>
            </a:r>
          </a:p>
          <a:p>
            <a:r>
              <a:rPr lang="en-US" sz="1200" dirty="0" smtClean="0"/>
              <a:t>Sensing</a:t>
            </a:r>
            <a:endParaRPr lang="en-US" sz="1200" dirty="0"/>
          </a:p>
        </p:txBody>
      </p:sp>
      <p:sp>
        <p:nvSpPr>
          <p:cNvPr id="156" name="Rectangle 155"/>
          <p:cNvSpPr/>
          <p:nvPr/>
        </p:nvSpPr>
        <p:spPr bwMode="auto">
          <a:xfrm>
            <a:off x="4052320" y="4942999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084294" y="4964705"/>
            <a:ext cx="663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</a:t>
            </a:r>
            <a:endParaRPr lang="en-US" sz="1200" dirty="0"/>
          </a:p>
        </p:txBody>
      </p:sp>
      <p:grpSp>
        <p:nvGrpSpPr>
          <p:cNvPr id="2" name="Group 168"/>
          <p:cNvGrpSpPr/>
          <p:nvPr/>
        </p:nvGrpSpPr>
        <p:grpSpPr>
          <a:xfrm>
            <a:off x="2099714" y="4022484"/>
            <a:ext cx="1956320" cy="1272399"/>
            <a:chOff x="2099714" y="4022484"/>
            <a:chExt cx="1632483" cy="1272399"/>
          </a:xfrm>
        </p:grpSpPr>
        <p:cxnSp>
          <p:nvCxnSpPr>
            <p:cNvPr id="161" name="Straight Arrow Connector 160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8" name="Straight Connector 167"/>
            <p:cNvCxnSpPr>
              <a:stCxn id="154" idx="2"/>
            </p:cNvCxnSpPr>
            <p:nvPr/>
          </p:nvCxnSpPr>
          <p:spPr bwMode="auto">
            <a:xfrm rot="5400000">
              <a:off x="1500686" y="4652240"/>
              <a:ext cx="1262158" cy="264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171"/>
          <p:cNvGrpSpPr/>
          <p:nvPr/>
        </p:nvGrpSpPr>
        <p:grpSpPr>
          <a:xfrm rot="16200000">
            <a:off x="6345268" y="4173363"/>
            <a:ext cx="757875" cy="1546616"/>
            <a:chOff x="2099713" y="4001441"/>
            <a:chExt cx="982639" cy="1293444"/>
          </a:xfrm>
        </p:grpSpPr>
        <p:cxnSp>
          <p:nvCxnSpPr>
            <p:cNvPr id="175" name="Straight Arrow Connector 174"/>
            <p:cNvCxnSpPr/>
            <p:nvPr/>
          </p:nvCxnSpPr>
          <p:spPr bwMode="auto">
            <a:xfrm rot="10800000" flipH="1" flipV="1">
              <a:off x="2099713" y="5294883"/>
              <a:ext cx="982639" cy="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6" name="Straight Connector 175"/>
            <p:cNvCxnSpPr/>
            <p:nvPr/>
          </p:nvCxnSpPr>
          <p:spPr bwMode="auto">
            <a:xfrm rot="5400000">
              <a:off x="1519387" y="4634882"/>
              <a:ext cx="1293442" cy="2655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177"/>
          <p:cNvGrpSpPr/>
          <p:nvPr/>
        </p:nvGrpSpPr>
        <p:grpSpPr>
          <a:xfrm rot="10800000">
            <a:off x="5868956" y="1935655"/>
            <a:ext cx="1628559" cy="1054882"/>
            <a:chOff x="2099714" y="4084691"/>
            <a:chExt cx="1442026" cy="1259086"/>
          </a:xfrm>
        </p:grpSpPr>
        <p:cxnSp>
          <p:nvCxnSpPr>
            <p:cNvPr id="179" name="Straight Arrow Connector 178"/>
            <p:cNvCxnSpPr/>
            <p:nvPr/>
          </p:nvCxnSpPr>
          <p:spPr bwMode="auto">
            <a:xfrm>
              <a:off x="2099714" y="5294883"/>
              <a:ext cx="1442026" cy="488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rot="16200000" flipH="1" flipV="1">
              <a:off x="1537776" y="4677359"/>
              <a:ext cx="1199949" cy="1461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180"/>
          <p:cNvGrpSpPr/>
          <p:nvPr/>
        </p:nvGrpSpPr>
        <p:grpSpPr>
          <a:xfrm rot="5400000">
            <a:off x="2396269" y="1686878"/>
            <a:ext cx="1359780" cy="1918780"/>
            <a:chOff x="2099714" y="3570038"/>
            <a:chExt cx="1632483" cy="1724845"/>
          </a:xfrm>
        </p:grpSpPr>
        <p:cxnSp>
          <p:nvCxnSpPr>
            <p:cNvPr id="182" name="Straight Arrow Connector 181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4" name="TextBox 183"/>
          <p:cNvSpPr txBox="1"/>
          <p:nvPr/>
        </p:nvSpPr>
        <p:spPr>
          <a:xfrm>
            <a:off x="2171409" y="5008115"/>
            <a:ext cx="1382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Flow of </a:t>
            </a:r>
            <a:r>
              <a:rPr lang="en-US" sz="1200" i="1" dirty="0" err="1" smtClean="0"/>
              <a:t>Opioid</a:t>
            </a:r>
            <a:endParaRPr lang="en-US" sz="1200" i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5888201" y="5262943"/>
            <a:ext cx="25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Physiological condition</a:t>
            </a:r>
            <a:endParaRPr lang="en-US" sz="1200" i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194608" y="204831"/>
            <a:ext cx="3726388" cy="36933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Control Loop 5: App-Device-Loop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07449" y="2056114"/>
            <a:ext cx="2531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Physiological parameter readings,</a:t>
            </a:r>
          </a:p>
          <a:p>
            <a:r>
              <a:rPr lang="en-US" sz="1200" i="1" dirty="0" smtClean="0"/>
              <a:t>Limit alarm notifications</a:t>
            </a:r>
          </a:p>
          <a:p>
            <a:r>
              <a:rPr lang="en-US" sz="1200" i="1" dirty="0" smtClean="0"/>
              <a:t>Technical alarm notifications</a:t>
            </a:r>
            <a:endParaRPr lang="en-US" sz="12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139439" y="2057323"/>
            <a:ext cx="189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Pump KVO command</a:t>
            </a:r>
          </a:p>
          <a:p>
            <a:r>
              <a:rPr lang="en-US" sz="1200" i="1" dirty="0" smtClean="0"/>
              <a:t>Pump Normal command</a:t>
            </a:r>
            <a:endParaRPr lang="en-US" sz="1200" i="1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7105833" y="3438713"/>
            <a:ext cx="605538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913754" y="3437489"/>
            <a:ext cx="605538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6544964" y="3000775"/>
            <a:ext cx="164904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>
            <a:stCxn id="130" idx="0"/>
          </p:cNvCxnSpPr>
          <p:nvPr/>
        </p:nvCxnSpPr>
        <p:spPr bwMode="auto">
          <a:xfrm rot="16200000" flipV="1">
            <a:off x="6352013" y="3201510"/>
            <a:ext cx="440384" cy="159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16200000" flipV="1">
            <a:off x="7200904" y="3220770"/>
            <a:ext cx="440384" cy="159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6200000" flipV="1">
            <a:off x="7967855" y="3199064"/>
            <a:ext cx="440384" cy="159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6625667" y="4566509"/>
            <a:ext cx="164904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16200000" flipV="1">
            <a:off x="6412231" y="4326858"/>
            <a:ext cx="440384" cy="159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6200000" flipV="1">
            <a:off x="7261122" y="4346118"/>
            <a:ext cx="440384" cy="159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16200000" flipV="1">
            <a:off x="8028073" y="4324412"/>
            <a:ext cx="440384" cy="159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223736" y="3427250"/>
            <a:ext cx="740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SpO2</a:t>
            </a:r>
          </a:p>
          <a:p>
            <a:r>
              <a:rPr lang="en-US" sz="1200" dirty="0" smtClean="0"/>
              <a:t>Device</a:t>
            </a:r>
          </a:p>
          <a:p>
            <a:r>
              <a:rPr lang="en-US" sz="1200" dirty="0" smtClean="0"/>
              <a:t>Sensing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063618" y="3437491"/>
            <a:ext cx="740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EtCO2</a:t>
            </a:r>
          </a:p>
          <a:p>
            <a:r>
              <a:rPr lang="en-US" sz="1200" dirty="0" smtClean="0"/>
              <a:t>Device</a:t>
            </a:r>
          </a:p>
          <a:p>
            <a:r>
              <a:rPr lang="en-US" sz="1200" dirty="0" smtClean="0"/>
              <a:t>Sensing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 bwMode="auto">
          <a:xfrm>
            <a:off x="4015064" y="1423575"/>
            <a:ext cx="1853894" cy="12597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277428" y="3429695"/>
            <a:ext cx="605538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076519" y="1474783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 </a:t>
            </a:r>
          </a:p>
          <a:p>
            <a:r>
              <a:rPr lang="en-US" sz="1200" dirty="0" smtClean="0"/>
              <a:t>Control </a:t>
            </a:r>
          </a:p>
          <a:p>
            <a:r>
              <a:rPr lang="en-US" sz="1200" dirty="0" smtClean="0"/>
              <a:t>Algorithm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156172" y="3358004"/>
            <a:ext cx="1613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PCA Pump Actuation</a:t>
            </a:r>
            <a:endParaRPr lang="en-US" sz="1200" dirty="0"/>
          </a:p>
        </p:txBody>
      </p:sp>
      <p:sp>
        <p:nvSpPr>
          <p:cNvPr id="154" name="Rectangle 153"/>
          <p:cNvSpPr/>
          <p:nvPr/>
        </p:nvSpPr>
        <p:spPr bwMode="auto">
          <a:xfrm>
            <a:off x="1206140" y="3336299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863771" y="3479681"/>
            <a:ext cx="740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RR</a:t>
            </a:r>
          </a:p>
          <a:p>
            <a:r>
              <a:rPr lang="en-US" sz="1200" dirty="0" smtClean="0"/>
              <a:t>Device</a:t>
            </a:r>
          </a:p>
          <a:p>
            <a:r>
              <a:rPr lang="en-US" sz="1200" dirty="0" smtClean="0"/>
              <a:t>Sensing</a:t>
            </a:r>
            <a:endParaRPr lang="en-US" sz="1200" dirty="0"/>
          </a:p>
        </p:txBody>
      </p:sp>
      <p:sp>
        <p:nvSpPr>
          <p:cNvPr id="156" name="Rectangle 155"/>
          <p:cNvSpPr/>
          <p:nvPr/>
        </p:nvSpPr>
        <p:spPr bwMode="auto">
          <a:xfrm>
            <a:off x="4052320" y="4942999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084294" y="4964705"/>
            <a:ext cx="663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</a:t>
            </a:r>
            <a:endParaRPr lang="en-US" sz="1200" dirty="0"/>
          </a:p>
        </p:txBody>
      </p:sp>
      <p:grpSp>
        <p:nvGrpSpPr>
          <p:cNvPr id="2" name="Group 168"/>
          <p:cNvGrpSpPr/>
          <p:nvPr/>
        </p:nvGrpSpPr>
        <p:grpSpPr>
          <a:xfrm>
            <a:off x="2099714" y="4022484"/>
            <a:ext cx="1956320" cy="1272399"/>
            <a:chOff x="2099714" y="4022484"/>
            <a:chExt cx="1632483" cy="1272399"/>
          </a:xfrm>
        </p:grpSpPr>
        <p:cxnSp>
          <p:nvCxnSpPr>
            <p:cNvPr id="161" name="Straight Arrow Connector 160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8" name="Straight Connector 167"/>
            <p:cNvCxnSpPr>
              <a:stCxn id="154" idx="2"/>
            </p:cNvCxnSpPr>
            <p:nvPr/>
          </p:nvCxnSpPr>
          <p:spPr bwMode="auto">
            <a:xfrm rot="5400000">
              <a:off x="1500686" y="4652240"/>
              <a:ext cx="1262158" cy="264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171"/>
          <p:cNvGrpSpPr/>
          <p:nvPr/>
        </p:nvGrpSpPr>
        <p:grpSpPr>
          <a:xfrm rot="16200000">
            <a:off x="6345268" y="4173363"/>
            <a:ext cx="757875" cy="1546616"/>
            <a:chOff x="2099713" y="4001441"/>
            <a:chExt cx="982639" cy="1293444"/>
          </a:xfrm>
        </p:grpSpPr>
        <p:cxnSp>
          <p:nvCxnSpPr>
            <p:cNvPr id="175" name="Straight Arrow Connector 174"/>
            <p:cNvCxnSpPr/>
            <p:nvPr/>
          </p:nvCxnSpPr>
          <p:spPr bwMode="auto">
            <a:xfrm rot="10800000" flipH="1" flipV="1">
              <a:off x="2099713" y="5294883"/>
              <a:ext cx="982639" cy="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6" name="Straight Connector 175"/>
            <p:cNvCxnSpPr/>
            <p:nvPr/>
          </p:nvCxnSpPr>
          <p:spPr bwMode="auto">
            <a:xfrm rot="5400000">
              <a:off x="1519387" y="4634882"/>
              <a:ext cx="1293442" cy="2655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177"/>
          <p:cNvGrpSpPr/>
          <p:nvPr/>
        </p:nvGrpSpPr>
        <p:grpSpPr>
          <a:xfrm rot="10800000">
            <a:off x="5868956" y="1935655"/>
            <a:ext cx="1628559" cy="1054882"/>
            <a:chOff x="2099714" y="4084691"/>
            <a:chExt cx="1442026" cy="1259086"/>
          </a:xfrm>
        </p:grpSpPr>
        <p:cxnSp>
          <p:nvCxnSpPr>
            <p:cNvPr id="179" name="Straight Arrow Connector 178"/>
            <p:cNvCxnSpPr/>
            <p:nvPr/>
          </p:nvCxnSpPr>
          <p:spPr bwMode="auto">
            <a:xfrm>
              <a:off x="2099714" y="5294883"/>
              <a:ext cx="1442026" cy="488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rot="16200000" flipH="1" flipV="1">
              <a:off x="1537776" y="4677359"/>
              <a:ext cx="1199949" cy="1461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180"/>
          <p:cNvGrpSpPr/>
          <p:nvPr/>
        </p:nvGrpSpPr>
        <p:grpSpPr>
          <a:xfrm rot="5400000">
            <a:off x="2396269" y="1686878"/>
            <a:ext cx="1359780" cy="1918780"/>
            <a:chOff x="2099714" y="3570038"/>
            <a:chExt cx="1632483" cy="1724845"/>
          </a:xfrm>
        </p:grpSpPr>
        <p:cxnSp>
          <p:nvCxnSpPr>
            <p:cNvPr id="182" name="Straight Arrow Connector 181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4" name="TextBox 183"/>
          <p:cNvSpPr txBox="1"/>
          <p:nvPr/>
        </p:nvSpPr>
        <p:spPr>
          <a:xfrm>
            <a:off x="2171409" y="5008115"/>
            <a:ext cx="1382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Flow of </a:t>
            </a:r>
            <a:r>
              <a:rPr lang="en-US" sz="1200" i="1" dirty="0" err="1" smtClean="0"/>
              <a:t>Opioid</a:t>
            </a:r>
            <a:endParaRPr lang="en-US" sz="1200" i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5888201" y="5262943"/>
            <a:ext cx="25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Physiological condition</a:t>
            </a:r>
            <a:endParaRPr lang="en-US" sz="1200" i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194608" y="204831"/>
            <a:ext cx="3726388" cy="36933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Control Loop 5: App-Device-Loop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07449" y="2056114"/>
            <a:ext cx="2531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Physiological parameter readings,</a:t>
            </a:r>
          </a:p>
          <a:p>
            <a:r>
              <a:rPr lang="en-US" sz="1200" i="1" dirty="0" smtClean="0"/>
              <a:t>Limit alarm notifications</a:t>
            </a:r>
          </a:p>
          <a:p>
            <a:r>
              <a:rPr lang="en-US" sz="1200" i="1" dirty="0" smtClean="0"/>
              <a:t>Technical alarm notifications</a:t>
            </a:r>
            <a:endParaRPr lang="en-US" sz="12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139439" y="2057323"/>
            <a:ext cx="1896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Pump KVO command</a:t>
            </a:r>
          </a:p>
          <a:p>
            <a:r>
              <a:rPr lang="en-US" sz="1200" i="1" dirty="0" smtClean="0"/>
              <a:t>Pump Normal </a:t>
            </a:r>
            <a:r>
              <a:rPr lang="en-US" sz="1200" i="1" dirty="0" smtClean="0"/>
              <a:t>command</a:t>
            </a:r>
          </a:p>
          <a:p>
            <a:r>
              <a:rPr lang="en-US" sz="1200" i="1" dirty="0" smtClean="0"/>
              <a:t>(from general set of pump management and flow control commands)</a:t>
            </a:r>
            <a:endParaRPr lang="en-US" sz="1200" i="1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7105833" y="3438713"/>
            <a:ext cx="605538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913754" y="3437489"/>
            <a:ext cx="605538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6544964" y="3000775"/>
            <a:ext cx="164904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>
            <a:stCxn id="130" idx="0"/>
          </p:cNvCxnSpPr>
          <p:nvPr/>
        </p:nvCxnSpPr>
        <p:spPr bwMode="auto">
          <a:xfrm rot="16200000" flipV="1">
            <a:off x="6352013" y="3201510"/>
            <a:ext cx="440384" cy="159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16200000" flipV="1">
            <a:off x="7200904" y="3220770"/>
            <a:ext cx="440384" cy="159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6200000" flipV="1">
            <a:off x="7967855" y="3199064"/>
            <a:ext cx="440384" cy="159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6625667" y="4566509"/>
            <a:ext cx="164904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16200000" flipV="1">
            <a:off x="6412231" y="4326858"/>
            <a:ext cx="440384" cy="159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6200000" flipV="1">
            <a:off x="7261122" y="4346118"/>
            <a:ext cx="440384" cy="159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16200000" flipV="1">
            <a:off x="8028073" y="4324412"/>
            <a:ext cx="440384" cy="159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223736" y="3427250"/>
            <a:ext cx="740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SpO2</a:t>
            </a:r>
          </a:p>
          <a:p>
            <a:r>
              <a:rPr lang="en-US" sz="1200" dirty="0" smtClean="0"/>
              <a:t>Device</a:t>
            </a:r>
          </a:p>
          <a:p>
            <a:r>
              <a:rPr lang="en-US" sz="1200" dirty="0" smtClean="0"/>
              <a:t>Sensing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063618" y="3437491"/>
            <a:ext cx="740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EtCO2</a:t>
            </a:r>
          </a:p>
          <a:p>
            <a:r>
              <a:rPr lang="en-US" sz="1200" dirty="0" smtClean="0"/>
              <a:t>Device</a:t>
            </a:r>
          </a:p>
          <a:p>
            <a:r>
              <a:rPr lang="en-US" sz="1200" dirty="0" smtClean="0"/>
              <a:t>Sensing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081722" y="189023"/>
            <a:ext cx="2935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(with classifications of communication links and component types)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164321" y="5331817"/>
            <a:ext cx="18583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[Link Role: Physical substance continuous flow,</a:t>
            </a:r>
          </a:p>
          <a:p>
            <a:r>
              <a:rPr lang="en-US" sz="1100" i="1" dirty="0" smtClean="0"/>
              <a:t>Medium Risk Responsibility: Pump</a:t>
            </a:r>
            <a:r>
              <a:rPr lang="en-US" sz="1100" i="1" dirty="0" smtClean="0"/>
              <a:t> Vendor,</a:t>
            </a:r>
            <a:endParaRPr lang="en-US" sz="1100" i="1" dirty="0" smtClean="0"/>
          </a:p>
          <a:p>
            <a:r>
              <a:rPr lang="en-US" sz="1100" i="1" dirty="0" smtClean="0"/>
              <a:t>Content Risk Responsibility: Pump</a:t>
            </a:r>
            <a:r>
              <a:rPr lang="en-US" sz="1100" i="1" dirty="0" smtClean="0"/>
              <a:t> Vendor]</a:t>
            </a:r>
            <a:endParaRPr lang="en-US" sz="11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3096442" y="3304543"/>
            <a:ext cx="18583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[Component </a:t>
            </a:r>
            <a:r>
              <a:rPr lang="en-US" sz="1100" i="1" dirty="0" smtClean="0"/>
              <a:t>Role: Physical substance continuous flow actuation (infusion device),</a:t>
            </a:r>
          </a:p>
          <a:p>
            <a:r>
              <a:rPr lang="en-US" sz="1100" i="1" dirty="0" smtClean="0"/>
              <a:t>Risk Responsibility:</a:t>
            </a:r>
            <a:r>
              <a:rPr lang="en-US" sz="1100" i="1" dirty="0" smtClean="0"/>
              <a:t> Pump Vendor]</a:t>
            </a:r>
            <a:endParaRPr lang="en-US" sz="11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224470" y="1696664"/>
            <a:ext cx="18583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[Link Role: Actuator Control,</a:t>
            </a:r>
          </a:p>
          <a:p>
            <a:r>
              <a:rPr lang="en-US" sz="1100" i="1" dirty="0" smtClean="0"/>
              <a:t>Medium Risk Responsibility: Network Controller Provider,</a:t>
            </a:r>
          </a:p>
          <a:p>
            <a:r>
              <a:rPr lang="en-US" sz="1100" i="1" dirty="0" smtClean="0"/>
              <a:t>Content Risk Responsibility: App provider]</a:t>
            </a:r>
            <a:endParaRPr lang="en-US" sz="11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6915893" y="472738"/>
            <a:ext cx="18583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[Link Role: Physiological Data,</a:t>
            </a:r>
          </a:p>
          <a:p>
            <a:r>
              <a:rPr lang="en-US" sz="1100" i="1" dirty="0" smtClean="0"/>
              <a:t>Medium Risk Responsibility: Network Controller Provider,</a:t>
            </a:r>
          </a:p>
          <a:p>
            <a:r>
              <a:rPr lang="en-US" sz="1100" i="1" dirty="0" smtClean="0"/>
              <a:t>Content Risk Responsibility: Data </a:t>
            </a:r>
            <a:r>
              <a:rPr lang="en-US" sz="1100" i="1" smtClean="0"/>
              <a:t>Stream Provider]</a:t>
            </a:r>
            <a:endParaRPr lang="en-US" sz="11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7615684" y="4597701"/>
            <a:ext cx="15283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[Component </a:t>
            </a:r>
            <a:r>
              <a:rPr lang="en-US" sz="1100" i="1" dirty="0" smtClean="0"/>
              <a:t>Role:</a:t>
            </a:r>
            <a:r>
              <a:rPr lang="en-US" sz="1100" i="1" dirty="0" smtClean="0"/>
              <a:t> Physiological Parameter Sensor (Transducer),</a:t>
            </a:r>
            <a:endParaRPr lang="en-US" sz="1100" i="1" dirty="0" smtClean="0"/>
          </a:p>
          <a:p>
            <a:r>
              <a:rPr lang="en-US" sz="1100" i="1" dirty="0" smtClean="0"/>
              <a:t>Risk Responsibility:</a:t>
            </a:r>
            <a:r>
              <a:rPr lang="en-US" sz="1100" i="1" dirty="0" smtClean="0"/>
              <a:t> Sensing Device Vendor]</a:t>
            </a:r>
            <a:endParaRPr lang="en-US" sz="11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5985562" y="5589526"/>
            <a:ext cx="214004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[Link Role: Physiological Parameter Sensor and associated communication,</a:t>
            </a:r>
            <a:endParaRPr lang="en-US" sz="1100" i="1" dirty="0" smtClean="0"/>
          </a:p>
          <a:p>
            <a:r>
              <a:rPr lang="en-US" sz="1100" i="1" dirty="0" smtClean="0"/>
              <a:t>Risk Responsibility:</a:t>
            </a:r>
            <a:r>
              <a:rPr lang="en-US" sz="1100" i="1" dirty="0" smtClean="0"/>
              <a:t> Sensing Device Vendor]</a:t>
            </a:r>
            <a:endParaRPr lang="en-US" sz="1100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21281" y="783638"/>
            <a:ext cx="1858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[Component </a:t>
            </a:r>
            <a:r>
              <a:rPr lang="en-US" sz="1100" i="1" dirty="0" smtClean="0"/>
              <a:t>Role:</a:t>
            </a:r>
            <a:r>
              <a:rPr lang="en-US" sz="1100" i="1" dirty="0" smtClean="0"/>
              <a:t> Controller – Interlock, </a:t>
            </a:r>
          </a:p>
          <a:p>
            <a:r>
              <a:rPr lang="en-US" sz="1100" i="1" dirty="0" smtClean="0"/>
              <a:t>Risk </a:t>
            </a:r>
            <a:r>
              <a:rPr lang="en-US" sz="1100" i="1" dirty="0" smtClean="0"/>
              <a:t>Responsibility:</a:t>
            </a:r>
            <a:r>
              <a:rPr lang="en-US" sz="1100" i="1" dirty="0" smtClean="0"/>
              <a:t> App Vendor]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5983892" y="2884180"/>
            <a:ext cx="3024233" cy="374513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24"/>
          <p:cNvSpPr/>
          <p:nvPr/>
        </p:nvSpPr>
        <p:spPr bwMode="auto">
          <a:xfrm flipH="1">
            <a:off x="889793" y="4356572"/>
            <a:ext cx="503059" cy="648260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11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54563" y="2380293"/>
            <a:ext cx="1718391" cy="57129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5740" y="4465316"/>
            <a:ext cx="1108672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2800-2-1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09211" y="4465316"/>
            <a:ext cx="1313919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2800-3-1-1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5469" y="2679810"/>
            <a:ext cx="1108672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2800-1-1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42177" y="4373222"/>
            <a:ext cx="1531902" cy="64633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Mock Vendor</a:t>
            </a:r>
          </a:p>
          <a:p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2865" y="2679810"/>
            <a:ext cx="903425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2800-0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24270" y="4973628"/>
            <a:ext cx="323434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200" dirty="0" smtClean="0"/>
              <a:t> Requirements on how to fill in the gaps (document/disclosures) in “templates” for an ICE-based PCA Monitoring ICS</a:t>
            </a:r>
          </a:p>
          <a:p>
            <a:pPr>
              <a:buFont typeface="Arial"/>
              <a:buChar char="•"/>
            </a:pPr>
            <a:r>
              <a:rPr lang="en-US" sz="1200" dirty="0" smtClean="0"/>
              <a:t> Requirements on what to account for in Risk Management</a:t>
            </a:r>
          </a:p>
          <a:p>
            <a:pPr>
              <a:buFont typeface="Arial"/>
              <a:buChar char="•"/>
            </a:pPr>
            <a:r>
              <a:rPr lang="en-US" sz="1200" dirty="0" smtClean="0"/>
              <a:t> Requirements on what to test and how to document results</a:t>
            </a:r>
          </a:p>
          <a:p>
            <a:pPr>
              <a:buFont typeface="Arial"/>
              <a:buChar char="•"/>
            </a:pPr>
            <a:r>
              <a:rPr lang="en-US" sz="1200" dirty="0" smtClean="0"/>
              <a:t> Requirements on structure/content of final assurance case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 bwMode="auto">
          <a:xfrm flipH="1">
            <a:off x="5134428" y="2551980"/>
            <a:ext cx="1337635" cy="648260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11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Implementation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Compliance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556784" y="2460019"/>
            <a:ext cx="1718391" cy="57129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8780" y="2545713"/>
            <a:ext cx="2031226" cy="646331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ICE Architecture Platform and Service Component Implementation</a:t>
            </a:r>
            <a:endParaRPr lang="en-US" sz="1200" dirty="0"/>
          </a:p>
        </p:txBody>
      </p:sp>
      <p:sp>
        <p:nvSpPr>
          <p:cNvPr id="14" name="Right Arrow 13"/>
          <p:cNvSpPr/>
          <p:nvPr/>
        </p:nvSpPr>
        <p:spPr bwMode="auto">
          <a:xfrm rot="5400000" flipH="1">
            <a:off x="6897024" y="3269258"/>
            <a:ext cx="865065" cy="826116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lin ang="108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36530" y="5038526"/>
            <a:ext cx="1906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200" dirty="0" smtClean="0"/>
              <a:t> App</a:t>
            </a:r>
          </a:p>
          <a:p>
            <a:pPr>
              <a:buFont typeface="Arial"/>
              <a:buChar char="•"/>
            </a:pPr>
            <a:r>
              <a:rPr lang="en-US" sz="1200" dirty="0" smtClean="0"/>
              <a:t> System/App Requirements Document</a:t>
            </a:r>
          </a:p>
          <a:p>
            <a:pPr>
              <a:buFont typeface="Arial"/>
              <a:buChar char="•"/>
            </a:pPr>
            <a:r>
              <a:rPr lang="en-US" sz="1200" dirty="0" smtClean="0"/>
              <a:t> Risk Management Results</a:t>
            </a:r>
          </a:p>
          <a:p>
            <a:pPr>
              <a:buFont typeface="Arial"/>
              <a:buChar char="•"/>
            </a:pPr>
            <a:r>
              <a:rPr lang="en-US" sz="1200" dirty="0" smtClean="0"/>
              <a:t> Verification Results</a:t>
            </a:r>
          </a:p>
          <a:p>
            <a:pPr>
              <a:buFont typeface="Arial"/>
              <a:buChar char="•"/>
            </a:pPr>
            <a:r>
              <a:rPr lang="en-US" sz="1200" dirty="0" smtClean="0"/>
              <a:t> Assurance Case</a:t>
            </a:r>
            <a:endParaRPr lang="en-US" sz="1200" dirty="0"/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2553561" y="4081283"/>
            <a:ext cx="1365540" cy="648260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11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Compliance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 Clinical and  safety Objectives</a:t>
            </a:r>
          </a:p>
        </p:txBody>
      </p:sp>
      <p:sp>
        <p:nvSpPr>
          <p:cNvPr id="17" name="Right Arrow 16"/>
          <p:cNvSpPr/>
          <p:nvPr/>
        </p:nvSpPr>
        <p:spPr bwMode="auto">
          <a:xfrm rot="5400000" flipH="1">
            <a:off x="3983039" y="3414413"/>
            <a:ext cx="1084714" cy="648260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11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73720" y="3495573"/>
            <a:ext cx="1351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Compliance to architecture and development requirements</a:t>
            </a:r>
            <a:endParaRPr lang="en-US" sz="1200" dirty="0"/>
          </a:p>
        </p:txBody>
      </p:sp>
      <p:sp>
        <p:nvSpPr>
          <p:cNvPr id="19" name="Right Arrow 18"/>
          <p:cNvSpPr/>
          <p:nvPr/>
        </p:nvSpPr>
        <p:spPr bwMode="auto">
          <a:xfrm flipH="1">
            <a:off x="5191242" y="4138102"/>
            <a:ext cx="1337635" cy="648260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11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Implementation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Compliance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97659" y="1234627"/>
            <a:ext cx="903425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2800-1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 bwMode="auto">
          <a:xfrm rot="5400000" flipH="1">
            <a:off x="3971574" y="1791721"/>
            <a:ext cx="1084714" cy="648260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11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62255" y="1777296"/>
            <a:ext cx="1351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Compliance to architecture specification requirements</a:t>
            </a:r>
            <a:endParaRPr lang="en-US" sz="1200" dirty="0"/>
          </a:p>
        </p:txBody>
      </p:sp>
      <p:sp>
        <p:nvSpPr>
          <p:cNvPr id="23" name="Right Arrow 22"/>
          <p:cNvSpPr/>
          <p:nvPr/>
        </p:nvSpPr>
        <p:spPr bwMode="auto">
          <a:xfrm flipH="1">
            <a:off x="2487475" y="2526863"/>
            <a:ext cx="1365540" cy="648260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11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Compliance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to Requirements to map to Safety, Security, and Essential Performance Objectives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6255" y="4481170"/>
            <a:ext cx="903425" cy="36933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2800-2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 bwMode="auto">
          <a:xfrm>
            <a:off x="4015064" y="1423575"/>
            <a:ext cx="1853894" cy="12597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635916" y="3409212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076519" y="1474783"/>
            <a:ext cx="1664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Physician</a:t>
            </a:r>
          </a:p>
          <a:p>
            <a:r>
              <a:rPr lang="en-US" sz="1200" dirty="0" smtClean="0"/>
              <a:t>Cognition – Formation of Order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156172" y="3358004"/>
            <a:ext cx="180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Recording and </a:t>
            </a:r>
          </a:p>
          <a:p>
            <a:r>
              <a:rPr lang="en-US" sz="1200" dirty="0" smtClean="0"/>
              <a:t>Storage of Order</a:t>
            </a:r>
            <a:endParaRPr lang="en-US" sz="1200" dirty="0"/>
          </a:p>
        </p:txBody>
      </p:sp>
      <p:sp>
        <p:nvSpPr>
          <p:cNvPr id="154" name="Rectangle 153"/>
          <p:cNvSpPr/>
          <p:nvPr/>
        </p:nvSpPr>
        <p:spPr bwMode="auto">
          <a:xfrm>
            <a:off x="1206140" y="3336299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644913" y="3418231"/>
            <a:ext cx="1625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Recording of patient’s health in EMR, etc.</a:t>
            </a:r>
            <a:endParaRPr lang="en-US" sz="1200" dirty="0"/>
          </a:p>
        </p:txBody>
      </p:sp>
      <p:sp>
        <p:nvSpPr>
          <p:cNvPr id="156" name="Rectangle 155"/>
          <p:cNvSpPr/>
          <p:nvPr/>
        </p:nvSpPr>
        <p:spPr bwMode="auto">
          <a:xfrm>
            <a:off x="4052320" y="4942999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052808" y="4943714"/>
            <a:ext cx="1895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Order Execution Process</a:t>
            </a:r>
          </a:p>
          <a:p>
            <a:pPr algn="ctr"/>
            <a:r>
              <a:rPr lang="en-US" sz="1200" dirty="0" smtClean="0"/>
              <a:t>(Clinical Process?)</a:t>
            </a:r>
            <a:endParaRPr lang="en-US" sz="1200" dirty="0"/>
          </a:p>
        </p:txBody>
      </p:sp>
      <p:grpSp>
        <p:nvGrpSpPr>
          <p:cNvPr id="2" name="Group 168"/>
          <p:cNvGrpSpPr/>
          <p:nvPr/>
        </p:nvGrpSpPr>
        <p:grpSpPr>
          <a:xfrm>
            <a:off x="2099714" y="4022484"/>
            <a:ext cx="1956320" cy="1272399"/>
            <a:chOff x="2099714" y="4022484"/>
            <a:chExt cx="1632483" cy="1272399"/>
          </a:xfrm>
        </p:grpSpPr>
        <p:cxnSp>
          <p:nvCxnSpPr>
            <p:cNvPr id="161" name="Straight Arrow Connector 160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8" name="Straight Connector 167"/>
            <p:cNvCxnSpPr>
              <a:stCxn id="154" idx="2"/>
            </p:cNvCxnSpPr>
            <p:nvPr/>
          </p:nvCxnSpPr>
          <p:spPr bwMode="auto">
            <a:xfrm rot="5400000">
              <a:off x="1500686" y="4652240"/>
              <a:ext cx="1262158" cy="264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171"/>
          <p:cNvGrpSpPr/>
          <p:nvPr/>
        </p:nvGrpSpPr>
        <p:grpSpPr>
          <a:xfrm rot="16200000">
            <a:off x="6149144" y="3833841"/>
            <a:ext cx="1259077" cy="1744939"/>
            <a:chOff x="2099714" y="3835581"/>
            <a:chExt cx="1632483" cy="1459302"/>
          </a:xfrm>
        </p:grpSpPr>
        <p:cxnSp>
          <p:nvCxnSpPr>
            <p:cNvPr id="175" name="Straight Arrow Connector 174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6" name="Straight Connector 175"/>
            <p:cNvCxnSpPr>
              <a:stCxn id="156" idx="3"/>
            </p:cNvCxnSpPr>
            <p:nvPr/>
          </p:nvCxnSpPr>
          <p:spPr bwMode="auto">
            <a:xfrm rot="5400000">
              <a:off x="1428877" y="4559532"/>
              <a:ext cx="1459302" cy="1139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177"/>
          <p:cNvGrpSpPr/>
          <p:nvPr/>
        </p:nvGrpSpPr>
        <p:grpSpPr>
          <a:xfrm rot="10800000">
            <a:off x="5848471" y="1976616"/>
            <a:ext cx="1843652" cy="1445103"/>
            <a:chOff x="2099714" y="3570038"/>
            <a:chExt cx="1632483" cy="1724845"/>
          </a:xfrm>
        </p:grpSpPr>
        <p:cxnSp>
          <p:nvCxnSpPr>
            <p:cNvPr id="179" name="Straight Arrow Connector 178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180"/>
          <p:cNvGrpSpPr/>
          <p:nvPr/>
        </p:nvGrpSpPr>
        <p:grpSpPr>
          <a:xfrm rot="5400000">
            <a:off x="2396269" y="1686878"/>
            <a:ext cx="1359780" cy="1918780"/>
            <a:chOff x="2099714" y="3570038"/>
            <a:chExt cx="1632483" cy="1724845"/>
          </a:xfrm>
        </p:grpSpPr>
        <p:cxnSp>
          <p:nvCxnSpPr>
            <p:cNvPr id="182" name="Straight Arrow Connector 181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4" name="TextBox 183"/>
          <p:cNvSpPr txBox="1"/>
          <p:nvPr/>
        </p:nvSpPr>
        <p:spPr>
          <a:xfrm>
            <a:off x="2120196" y="4496037"/>
            <a:ext cx="138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Transmission of Order to Care-giving Context</a:t>
            </a:r>
            <a:endParaRPr lang="en-US" sz="1200" i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5888202" y="4853281"/>
            <a:ext cx="1732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Outcomes of Order Execution reflected in patient’s actual health</a:t>
            </a:r>
            <a:endParaRPr lang="en-US" sz="1200" i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194608" y="204831"/>
            <a:ext cx="3251198" cy="36933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Control Loop: Order Definition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34546" y="2172123"/>
            <a:ext cx="156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Mental Model of Patient’s Health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 bwMode="auto">
          <a:xfrm>
            <a:off x="4015064" y="1423575"/>
            <a:ext cx="1853894" cy="12597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635916" y="3409212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076519" y="1474783"/>
            <a:ext cx="166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Interpretation of Order by Clinicians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156172" y="3358004"/>
            <a:ext cx="180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Actions to Configure ICS PCA, Patient</a:t>
            </a:r>
            <a:endParaRPr lang="en-US" sz="1200" dirty="0"/>
          </a:p>
        </p:txBody>
      </p:sp>
      <p:sp>
        <p:nvSpPr>
          <p:cNvPr id="154" name="Rectangle 153"/>
          <p:cNvSpPr/>
          <p:nvPr/>
        </p:nvSpPr>
        <p:spPr bwMode="auto">
          <a:xfrm>
            <a:off x="1206140" y="3336299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644913" y="3418231"/>
            <a:ext cx="1625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of ICS PCA</a:t>
            </a:r>
          </a:p>
          <a:p>
            <a:r>
              <a:rPr lang="en-US" sz="1200" dirty="0" smtClean="0"/>
              <a:t>Direct Observations of Patient’s Health</a:t>
            </a:r>
            <a:endParaRPr lang="en-US" sz="1200" dirty="0"/>
          </a:p>
        </p:txBody>
      </p:sp>
      <p:sp>
        <p:nvSpPr>
          <p:cNvPr id="156" name="Rectangle 155"/>
          <p:cNvSpPr/>
          <p:nvPr/>
        </p:nvSpPr>
        <p:spPr bwMode="auto">
          <a:xfrm>
            <a:off x="4052320" y="4942999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403456" y="4943714"/>
            <a:ext cx="119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ICS PCA State</a:t>
            </a:r>
          </a:p>
          <a:p>
            <a:pPr algn="ctr"/>
            <a:r>
              <a:rPr lang="en-US" sz="1200" dirty="0" smtClean="0"/>
              <a:t>Patient State</a:t>
            </a:r>
            <a:endParaRPr lang="en-US" sz="1200" dirty="0"/>
          </a:p>
        </p:txBody>
      </p:sp>
      <p:grpSp>
        <p:nvGrpSpPr>
          <p:cNvPr id="2" name="Group 168"/>
          <p:cNvGrpSpPr/>
          <p:nvPr/>
        </p:nvGrpSpPr>
        <p:grpSpPr>
          <a:xfrm>
            <a:off x="2099714" y="4022484"/>
            <a:ext cx="1956320" cy="1272399"/>
            <a:chOff x="2099714" y="4022484"/>
            <a:chExt cx="1632483" cy="1272399"/>
          </a:xfrm>
        </p:grpSpPr>
        <p:cxnSp>
          <p:nvCxnSpPr>
            <p:cNvPr id="161" name="Straight Arrow Connector 160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8" name="Straight Connector 167"/>
            <p:cNvCxnSpPr>
              <a:stCxn id="154" idx="2"/>
            </p:cNvCxnSpPr>
            <p:nvPr/>
          </p:nvCxnSpPr>
          <p:spPr bwMode="auto">
            <a:xfrm rot="5400000">
              <a:off x="1500686" y="4652240"/>
              <a:ext cx="1262158" cy="264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171"/>
          <p:cNvGrpSpPr/>
          <p:nvPr/>
        </p:nvGrpSpPr>
        <p:grpSpPr>
          <a:xfrm rot="16200000">
            <a:off x="6149144" y="3833842"/>
            <a:ext cx="1259077" cy="1744939"/>
            <a:chOff x="2099714" y="3835581"/>
            <a:chExt cx="1632483" cy="1459302"/>
          </a:xfrm>
        </p:grpSpPr>
        <p:cxnSp>
          <p:nvCxnSpPr>
            <p:cNvPr id="175" name="Straight Arrow Connector 174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6" name="Straight Connector 175"/>
            <p:cNvCxnSpPr>
              <a:stCxn id="156" idx="3"/>
            </p:cNvCxnSpPr>
            <p:nvPr/>
          </p:nvCxnSpPr>
          <p:spPr bwMode="auto">
            <a:xfrm rot="5400000">
              <a:off x="1428877" y="4559532"/>
              <a:ext cx="1459302" cy="1139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177"/>
          <p:cNvGrpSpPr/>
          <p:nvPr/>
        </p:nvGrpSpPr>
        <p:grpSpPr>
          <a:xfrm rot="10800000">
            <a:off x="5848471" y="1976616"/>
            <a:ext cx="1843652" cy="1445103"/>
            <a:chOff x="2099714" y="3570038"/>
            <a:chExt cx="1632483" cy="1724845"/>
          </a:xfrm>
        </p:grpSpPr>
        <p:cxnSp>
          <p:nvCxnSpPr>
            <p:cNvPr id="179" name="Straight Arrow Connector 178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180"/>
          <p:cNvGrpSpPr/>
          <p:nvPr/>
        </p:nvGrpSpPr>
        <p:grpSpPr>
          <a:xfrm rot="5400000">
            <a:off x="2396269" y="1686878"/>
            <a:ext cx="1359780" cy="1918780"/>
            <a:chOff x="2099714" y="3570038"/>
            <a:chExt cx="1632483" cy="1724845"/>
          </a:xfrm>
        </p:grpSpPr>
        <p:cxnSp>
          <p:nvCxnSpPr>
            <p:cNvPr id="182" name="Straight Arrow Connector 181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7" name="TextBox 186"/>
          <p:cNvSpPr txBox="1"/>
          <p:nvPr/>
        </p:nvSpPr>
        <p:spPr>
          <a:xfrm>
            <a:off x="194608" y="204831"/>
            <a:ext cx="3276671" cy="36933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Control Loop: Clinical Process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42364" y="1957050"/>
            <a:ext cx="156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Mental Model of Patient’s Health and ICS PCA State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049987" y="1064937"/>
            <a:ext cx="218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to Physician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011906" y="2017932"/>
            <a:ext cx="1127607" cy="462937"/>
            <a:chOff x="4011906" y="2017932"/>
            <a:chExt cx="1127607" cy="462937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4011906" y="2017932"/>
              <a:ext cx="1127607" cy="462937"/>
            </a:xfrm>
            <a:prstGeom prst="roundRect">
              <a:avLst>
                <a:gd name="adj" fmla="val 37179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776" y="2112893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Configuration</a:t>
              </a:r>
              <a:endParaRPr lang="en-US" sz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10000" y="2906282"/>
            <a:ext cx="1127607" cy="462937"/>
            <a:chOff x="4011906" y="2017932"/>
            <a:chExt cx="1127607" cy="462937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4011906" y="2017932"/>
              <a:ext cx="1127607" cy="462937"/>
            </a:xfrm>
            <a:prstGeom prst="roundRect">
              <a:avLst>
                <a:gd name="adj" fmla="val 37179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89949" y="2112893"/>
              <a:ext cx="772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Self Test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31836" y="3794634"/>
            <a:ext cx="1127607" cy="462937"/>
            <a:chOff x="4011906" y="2017932"/>
            <a:chExt cx="1127607" cy="462937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4011906" y="2017932"/>
              <a:ext cx="1127607" cy="462937"/>
            </a:xfrm>
            <a:prstGeom prst="roundRect">
              <a:avLst>
                <a:gd name="adj" fmla="val 37179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83123" y="2101023"/>
              <a:ext cx="980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Operational</a:t>
              </a:r>
              <a:endParaRPr lang="en-US" sz="1200" dirty="0"/>
            </a:p>
          </p:txBody>
        </p:sp>
      </p:grpSp>
      <p:cxnSp>
        <p:nvCxnSpPr>
          <p:cNvPr id="15" name="Straight Arrow Connector 14"/>
          <p:cNvCxnSpPr>
            <a:stCxn id="4" idx="2"/>
            <a:endCxn id="9" idx="0"/>
          </p:cNvCxnSpPr>
          <p:nvPr/>
        </p:nvCxnSpPr>
        <p:spPr bwMode="auto">
          <a:xfrm rot="5400000">
            <a:off x="4362051" y="2692622"/>
            <a:ext cx="425413" cy="19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4348277" y="3580974"/>
            <a:ext cx="425413" cy="19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>
            <a:off x="5141633" y="2261476"/>
            <a:ext cx="876226" cy="57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5400000">
            <a:off x="5145402" y="3139664"/>
            <a:ext cx="1744917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5163252" y="4000253"/>
            <a:ext cx="866476" cy="118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005977" y="2718273"/>
            <a:ext cx="136477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&lt;operator </a:t>
            </a:r>
          </a:p>
          <a:p>
            <a:r>
              <a:rPr lang="en-US" sz="1100" dirty="0" smtClean="0"/>
              <a:t>   requests </a:t>
            </a:r>
          </a:p>
          <a:p>
            <a:r>
              <a:rPr lang="en-US" sz="1100" dirty="0" smtClean="0"/>
              <a:t>   re-configuration&gt;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556000" y="2455215"/>
            <a:ext cx="1435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&lt;operator requests</a:t>
            </a:r>
          </a:p>
          <a:p>
            <a:r>
              <a:rPr lang="en-US" sz="1100" dirty="0" smtClean="0"/>
              <a:t>  operational mode&gt;</a:t>
            </a:r>
            <a:endParaRPr lang="en-US" sz="1100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3620211" y="2255335"/>
            <a:ext cx="389791" cy="42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577832" y="3343566"/>
            <a:ext cx="941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&lt;self test </a:t>
            </a:r>
          </a:p>
          <a:p>
            <a:r>
              <a:rPr lang="en-US" sz="1100" dirty="0" smtClean="0"/>
              <a:t>  succeeds&gt;</a:t>
            </a:r>
            <a:endParaRPr lang="en-US" sz="1100" dirty="0"/>
          </a:p>
        </p:txBody>
      </p:sp>
      <p:cxnSp>
        <p:nvCxnSpPr>
          <p:cNvPr id="31" name="Straight Connector 30"/>
          <p:cNvCxnSpPr/>
          <p:nvPr/>
        </p:nvCxnSpPr>
        <p:spPr bwMode="auto">
          <a:xfrm flipV="1">
            <a:off x="3632080" y="3143687"/>
            <a:ext cx="366052" cy="191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16200000" flipH="1">
            <a:off x="3179899" y="2681550"/>
            <a:ext cx="891385" cy="1297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866714" y="2487000"/>
            <a:ext cx="753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&lt;self test </a:t>
            </a:r>
          </a:p>
          <a:p>
            <a:r>
              <a:rPr lang="en-US" sz="1100" dirty="0" smtClean="0"/>
              <a:t>  fails&gt;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4011906" y="2017932"/>
            <a:ext cx="1127607" cy="462937"/>
            <a:chOff x="4011906" y="2017932"/>
            <a:chExt cx="1127607" cy="462937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4011906" y="2017932"/>
              <a:ext cx="1127607" cy="462937"/>
            </a:xfrm>
            <a:prstGeom prst="roundRect">
              <a:avLst>
                <a:gd name="adj" fmla="val 37179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3776" y="2112893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Configuration</a:t>
              </a:r>
              <a:endParaRPr lang="en-US" sz="1200" dirty="0"/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2478828" y="2016019"/>
            <a:ext cx="1127607" cy="462937"/>
            <a:chOff x="4011906" y="2017932"/>
            <a:chExt cx="1127607" cy="462937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4011906" y="2017932"/>
              <a:ext cx="1127607" cy="462937"/>
            </a:xfrm>
            <a:prstGeom prst="roundRect">
              <a:avLst>
                <a:gd name="adj" fmla="val 37179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89949" y="2112893"/>
              <a:ext cx="772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Self Test</a:t>
              </a:r>
              <a:endParaRPr lang="en-US" sz="1200" dirty="0"/>
            </a:p>
          </p:txBody>
        </p:sp>
      </p:grpSp>
      <p:grpSp>
        <p:nvGrpSpPr>
          <p:cNvPr id="6" name="Group 10"/>
          <p:cNvGrpSpPr/>
          <p:nvPr/>
        </p:nvGrpSpPr>
        <p:grpSpPr>
          <a:xfrm>
            <a:off x="4043705" y="3082421"/>
            <a:ext cx="1127607" cy="462937"/>
            <a:chOff x="4011906" y="2017932"/>
            <a:chExt cx="1127607" cy="462937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4011906" y="2017932"/>
              <a:ext cx="1127607" cy="462937"/>
            </a:xfrm>
            <a:prstGeom prst="roundRect">
              <a:avLst>
                <a:gd name="adj" fmla="val 37179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83123" y="2101023"/>
              <a:ext cx="980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Operational</a:t>
              </a:r>
              <a:endParaRPr lang="en-US" sz="1200" dirty="0"/>
            </a:p>
          </p:txBody>
        </p:sp>
      </p:grpSp>
      <p:cxnSp>
        <p:nvCxnSpPr>
          <p:cNvPr id="16" name="Straight Arrow Connector 15"/>
          <p:cNvCxnSpPr>
            <a:endCxn id="12" idx="0"/>
          </p:cNvCxnSpPr>
          <p:nvPr/>
        </p:nvCxnSpPr>
        <p:spPr bwMode="auto">
          <a:xfrm rot="16200000" flipH="1">
            <a:off x="4294863" y="2769775"/>
            <a:ext cx="579722" cy="455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>
            <a:off x="5141633" y="2261476"/>
            <a:ext cx="876226" cy="57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5400000">
            <a:off x="5573521" y="2712337"/>
            <a:ext cx="889473" cy="7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5151383" y="3157469"/>
            <a:ext cx="866476" cy="118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005977" y="2718273"/>
            <a:ext cx="136477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&lt;operator </a:t>
            </a:r>
          </a:p>
          <a:p>
            <a:r>
              <a:rPr lang="en-US" sz="1100" dirty="0" smtClean="0"/>
              <a:t>   requests </a:t>
            </a:r>
          </a:p>
          <a:p>
            <a:r>
              <a:rPr lang="en-US" sz="1100" dirty="0" smtClean="0"/>
              <a:t>   re-configuration&gt;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615346" y="2455214"/>
            <a:ext cx="18430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&lt;pre-conditions satisfied &amp;</a:t>
            </a:r>
          </a:p>
          <a:p>
            <a:r>
              <a:rPr lang="en-US" sz="1100" dirty="0" smtClean="0"/>
              <a:t>operator requests</a:t>
            </a:r>
          </a:p>
          <a:p>
            <a:r>
              <a:rPr lang="en-US" sz="1100" dirty="0" smtClean="0"/>
              <a:t>  operational mode&gt;</a:t>
            </a:r>
            <a:endParaRPr lang="en-US" sz="1100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3608341" y="2136632"/>
            <a:ext cx="389791" cy="42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236574" y="1563039"/>
            <a:ext cx="12706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&lt;self test </a:t>
            </a:r>
          </a:p>
          <a:p>
            <a:r>
              <a:rPr lang="en-US" sz="1100" dirty="0" smtClean="0"/>
              <a:t>  succeeds, fails&gt;</a:t>
            </a:r>
            <a:endParaRPr lang="en-US" sz="1100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>
            <a:off x="3618307" y="2336512"/>
            <a:ext cx="389791" cy="42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379011" y="2405823"/>
            <a:ext cx="83929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&lt;operator</a:t>
            </a:r>
          </a:p>
          <a:p>
            <a:r>
              <a:rPr lang="en-US" sz="1100" dirty="0" smtClean="0"/>
              <a:t> requests</a:t>
            </a:r>
          </a:p>
          <a:p>
            <a:r>
              <a:rPr lang="en-US" sz="1100" dirty="0" smtClean="0"/>
              <a:t>  self-test&gt;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Line 26"/>
          <p:cNvSpPr>
            <a:spLocks noChangeShapeType="1"/>
          </p:cNvSpPr>
          <p:nvPr/>
        </p:nvSpPr>
        <p:spPr bwMode="auto">
          <a:xfrm flipH="1" flipV="1">
            <a:off x="4038600" y="5562600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1752600" y="6096000"/>
            <a:ext cx="4114800" cy="381000"/>
          </a:xfrm>
          <a:prstGeom prst="rect">
            <a:avLst/>
          </a:prstGeom>
          <a:solidFill>
            <a:srgbClr val="99CCFF">
              <a:alpha val="6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Patient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3733800" y="4876800"/>
            <a:ext cx="609600" cy="685800"/>
          </a:xfrm>
          <a:prstGeom prst="rect">
            <a:avLst/>
          </a:prstGeom>
          <a:solidFill>
            <a:srgbClr val="00F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SPO2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smtClean="0"/>
              <a:t>(Pulse Ox)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1" name="Straight Connector 60"/>
          <p:cNvCxnSpPr>
            <a:stCxn id="50" idx="0"/>
          </p:cNvCxnSpPr>
          <p:nvPr/>
        </p:nvCxnSpPr>
        <p:spPr bwMode="auto">
          <a:xfrm rot="5400000" flipH="1" flipV="1">
            <a:off x="3734594" y="4571206"/>
            <a:ext cx="609600" cy="1588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4419600" y="4876800"/>
            <a:ext cx="609600" cy="685800"/>
          </a:xfrm>
          <a:prstGeom prst="rect">
            <a:avLst/>
          </a:prstGeom>
          <a:solidFill>
            <a:srgbClr val="00F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RR</a:t>
            </a:r>
          </a:p>
          <a:p>
            <a:pPr algn="ctr"/>
            <a:r>
              <a:rPr lang="en-US" sz="800" dirty="0" smtClean="0"/>
              <a:t>(</a:t>
            </a:r>
            <a:r>
              <a:rPr lang="en-US" sz="800" dirty="0" err="1" smtClean="0"/>
              <a:t>capnography</a:t>
            </a:r>
            <a:r>
              <a:rPr lang="en-US" sz="900" dirty="0" smtClean="0"/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 flipH="1" flipV="1">
            <a:off x="4419997" y="4571603"/>
            <a:ext cx="609600" cy="794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8" name="Rectangle 16"/>
          <p:cNvSpPr>
            <a:spLocks noChangeArrowheads="1"/>
          </p:cNvSpPr>
          <p:nvPr/>
        </p:nvSpPr>
        <p:spPr bwMode="auto">
          <a:xfrm rot="16200000">
            <a:off x="4610100" y="4076700"/>
            <a:ext cx="4572000" cy="381000"/>
          </a:xfrm>
          <a:prstGeom prst="rect">
            <a:avLst/>
          </a:prstGeom>
          <a:solidFill>
            <a:srgbClr val="A0D474">
              <a:alpha val="6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dirty="0" smtClean="0"/>
              <a:t>Clinician (App Operator)</a:t>
            </a:r>
            <a:endParaRPr lang="en-US" sz="1200" dirty="0"/>
          </a:p>
        </p:txBody>
      </p:sp>
      <p:sp>
        <p:nvSpPr>
          <p:cNvPr id="79" name="Rectangle 78"/>
          <p:cNvSpPr/>
          <p:nvPr/>
        </p:nvSpPr>
        <p:spPr bwMode="auto">
          <a:xfrm>
            <a:off x="2209800" y="2362200"/>
            <a:ext cx="3124200" cy="1905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33600" y="2057400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 Boundary</a:t>
            </a:r>
            <a:endParaRPr lang="en-US" sz="1400" dirty="0"/>
          </a:p>
        </p:txBody>
      </p:sp>
      <p:sp>
        <p:nvSpPr>
          <p:cNvPr id="86" name="Rectangle 85"/>
          <p:cNvSpPr/>
          <p:nvPr/>
        </p:nvSpPr>
        <p:spPr bwMode="auto">
          <a:xfrm>
            <a:off x="3886200" y="2514600"/>
            <a:ext cx="1295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86200" y="2590800"/>
            <a:ext cx="1296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SUI App Display</a:t>
            </a:r>
            <a:endParaRPr lang="en-US" sz="1200" dirty="0"/>
          </a:p>
        </p:txBody>
      </p:sp>
      <p:cxnSp>
        <p:nvCxnSpPr>
          <p:cNvPr id="94" name="Straight Connector 93"/>
          <p:cNvCxnSpPr/>
          <p:nvPr/>
        </p:nvCxnSpPr>
        <p:spPr bwMode="auto">
          <a:xfrm rot="10800000">
            <a:off x="5181600" y="5257800"/>
            <a:ext cx="15240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5181600" y="5105400"/>
            <a:ext cx="15240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457200" y="3429000"/>
            <a:ext cx="13716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81000" y="4038600"/>
            <a:ext cx="1235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ICE Data Logger</a:t>
            </a:r>
            <a:endParaRPr lang="en-US" sz="1100" dirty="0"/>
          </a:p>
        </p:txBody>
      </p:sp>
      <p:cxnSp>
        <p:nvCxnSpPr>
          <p:cNvPr id="111" name="Straight Connector 110"/>
          <p:cNvCxnSpPr/>
          <p:nvPr/>
        </p:nvCxnSpPr>
        <p:spPr bwMode="auto">
          <a:xfrm rot="10800000">
            <a:off x="5867400" y="6172200"/>
            <a:ext cx="8382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10800000">
            <a:off x="1828800" y="3657600"/>
            <a:ext cx="381000" cy="1588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8" name="Line 26"/>
          <p:cNvSpPr>
            <a:spLocks noChangeShapeType="1"/>
          </p:cNvSpPr>
          <p:nvPr/>
        </p:nvSpPr>
        <p:spPr bwMode="auto">
          <a:xfrm flipH="1" flipV="1">
            <a:off x="4724400" y="5562600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 flipH="1">
            <a:off x="2590800" y="5562600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 bwMode="auto">
          <a:xfrm>
            <a:off x="2362200" y="4876800"/>
            <a:ext cx="609600" cy="685800"/>
          </a:xfrm>
          <a:prstGeom prst="rect">
            <a:avLst/>
          </a:prstGeom>
          <a:solidFill>
            <a:srgbClr val="00F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PCA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Pump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 rot="16200000" flipH="1">
            <a:off x="2210916" y="4573116"/>
            <a:ext cx="606574" cy="794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048000" y="4876800"/>
            <a:ext cx="609600" cy="685800"/>
          </a:xfrm>
          <a:prstGeom prst="rect">
            <a:avLst/>
          </a:prstGeom>
          <a:solidFill>
            <a:srgbClr val="00F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EtCO2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/>
              <a:t>(</a:t>
            </a:r>
            <a:r>
              <a:rPr lang="en-US" sz="800" dirty="0" err="1" smtClean="0"/>
              <a:t>capnography</a:t>
            </a:r>
            <a:r>
              <a:rPr lang="en-US" sz="800" dirty="0" smtClean="0"/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 flipV="1">
            <a:off x="3352800" y="5562600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" name="Straight Connector 50"/>
          <p:cNvCxnSpPr>
            <a:stCxn id="46" idx="0"/>
          </p:cNvCxnSpPr>
          <p:nvPr/>
        </p:nvCxnSpPr>
        <p:spPr bwMode="auto">
          <a:xfrm rot="5400000" flipH="1" flipV="1">
            <a:off x="3048000" y="4572000"/>
            <a:ext cx="609600" cy="1588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228600" y="1981200"/>
            <a:ext cx="5410200" cy="3733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8600" y="1600200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 (ICE) Boundary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152400" y="1524000"/>
            <a:ext cx="7150267" cy="5177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 flipV="1">
            <a:off x="5867400" y="6324600"/>
            <a:ext cx="8382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209800" y="4724400"/>
            <a:ext cx="29718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43000" y="5257800"/>
            <a:ext cx="1048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Device Suite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52400" y="1143000"/>
            <a:ext cx="165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Process Boundary</a:t>
            </a:r>
            <a:endParaRPr lang="en-US" sz="1400" dirty="0"/>
          </a:p>
        </p:txBody>
      </p:sp>
      <p:cxnSp>
        <p:nvCxnSpPr>
          <p:cNvPr id="98" name="Straight Connector 97"/>
          <p:cNvCxnSpPr/>
          <p:nvPr/>
        </p:nvCxnSpPr>
        <p:spPr bwMode="auto">
          <a:xfrm rot="10800000">
            <a:off x="5181600" y="2819400"/>
            <a:ext cx="15240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>
            <a:off x="5181600" y="2667000"/>
            <a:ext cx="15240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" name="Group 105"/>
          <p:cNvGrpSpPr/>
          <p:nvPr/>
        </p:nvGrpSpPr>
        <p:grpSpPr>
          <a:xfrm>
            <a:off x="2215274" y="4409109"/>
            <a:ext cx="308335" cy="279732"/>
            <a:chOff x="2722955" y="939468"/>
            <a:chExt cx="308335" cy="279732"/>
          </a:xfrm>
        </p:grpSpPr>
        <p:sp>
          <p:nvSpPr>
            <p:cNvPr id="108" name="Oval 107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a</a:t>
              </a:r>
              <a:endParaRPr lang="en-US" sz="1200" i="1" dirty="0"/>
            </a:p>
          </p:txBody>
        </p:sp>
      </p:grpSp>
      <p:grpSp>
        <p:nvGrpSpPr>
          <p:cNvPr id="3" name="Group 109"/>
          <p:cNvGrpSpPr/>
          <p:nvPr/>
        </p:nvGrpSpPr>
        <p:grpSpPr>
          <a:xfrm>
            <a:off x="3069531" y="4402749"/>
            <a:ext cx="308335" cy="279732"/>
            <a:chOff x="2722955" y="939468"/>
            <a:chExt cx="308335" cy="279732"/>
          </a:xfrm>
        </p:grpSpPr>
        <p:sp>
          <p:nvSpPr>
            <p:cNvPr id="112" name="Oval 111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b</a:t>
              </a:r>
              <a:endParaRPr lang="en-US" sz="1200" i="1" dirty="0"/>
            </a:p>
          </p:txBody>
        </p:sp>
      </p:grpSp>
      <p:grpSp>
        <p:nvGrpSpPr>
          <p:cNvPr id="4" name="Group 114"/>
          <p:cNvGrpSpPr/>
          <p:nvPr/>
        </p:nvGrpSpPr>
        <p:grpSpPr>
          <a:xfrm>
            <a:off x="3748324" y="4421457"/>
            <a:ext cx="308335" cy="279732"/>
            <a:chOff x="2722955" y="939468"/>
            <a:chExt cx="308335" cy="279732"/>
          </a:xfrm>
        </p:grpSpPr>
        <p:sp>
          <p:nvSpPr>
            <p:cNvPr id="116" name="Oval 115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c</a:t>
              </a:r>
              <a:endParaRPr lang="en-US" sz="1200" i="1" dirty="0"/>
            </a:p>
          </p:txBody>
        </p:sp>
      </p:grpSp>
      <p:grpSp>
        <p:nvGrpSpPr>
          <p:cNvPr id="5" name="Group 117"/>
          <p:cNvGrpSpPr/>
          <p:nvPr/>
        </p:nvGrpSpPr>
        <p:grpSpPr>
          <a:xfrm>
            <a:off x="4441826" y="4413101"/>
            <a:ext cx="308335" cy="279732"/>
            <a:chOff x="2722955" y="939468"/>
            <a:chExt cx="308335" cy="279732"/>
          </a:xfrm>
        </p:grpSpPr>
        <p:sp>
          <p:nvSpPr>
            <p:cNvPr id="119" name="Oval 118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d</a:t>
              </a:r>
              <a:endParaRPr lang="en-US" sz="1200" i="1" dirty="0"/>
            </a:p>
          </p:txBody>
        </p:sp>
      </p:grpSp>
      <p:grpSp>
        <p:nvGrpSpPr>
          <p:cNvPr id="6" name="Group 120"/>
          <p:cNvGrpSpPr/>
          <p:nvPr/>
        </p:nvGrpSpPr>
        <p:grpSpPr>
          <a:xfrm>
            <a:off x="2284120" y="5756384"/>
            <a:ext cx="308335" cy="279732"/>
            <a:chOff x="2722955" y="939468"/>
            <a:chExt cx="308335" cy="279732"/>
          </a:xfrm>
        </p:grpSpPr>
        <p:sp>
          <p:nvSpPr>
            <p:cNvPr id="122" name="Oval 121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e</a:t>
              </a:r>
              <a:endParaRPr lang="en-US" sz="1200" i="1" dirty="0"/>
            </a:p>
          </p:txBody>
        </p:sp>
      </p:grpSp>
      <p:grpSp>
        <p:nvGrpSpPr>
          <p:cNvPr id="7" name="Group 123"/>
          <p:cNvGrpSpPr/>
          <p:nvPr/>
        </p:nvGrpSpPr>
        <p:grpSpPr>
          <a:xfrm>
            <a:off x="2704688" y="5766736"/>
            <a:ext cx="265504" cy="279732"/>
            <a:chOff x="2722955" y="939468"/>
            <a:chExt cx="265504" cy="279732"/>
          </a:xfrm>
        </p:grpSpPr>
        <p:sp>
          <p:nvSpPr>
            <p:cNvPr id="125" name="Oval 124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722955" y="939468"/>
              <a:ext cx="2655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f</a:t>
              </a:r>
              <a:endParaRPr lang="en-US" sz="1200" i="1" dirty="0"/>
            </a:p>
          </p:txBody>
        </p:sp>
      </p:grpSp>
      <p:grpSp>
        <p:nvGrpSpPr>
          <p:cNvPr id="8" name="Group 126"/>
          <p:cNvGrpSpPr/>
          <p:nvPr/>
        </p:nvGrpSpPr>
        <p:grpSpPr>
          <a:xfrm>
            <a:off x="3381597" y="5768731"/>
            <a:ext cx="308335" cy="279732"/>
            <a:chOff x="2722955" y="939468"/>
            <a:chExt cx="308335" cy="279732"/>
          </a:xfrm>
        </p:grpSpPr>
        <p:sp>
          <p:nvSpPr>
            <p:cNvPr id="128" name="Oval 127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g</a:t>
              </a:r>
              <a:endParaRPr lang="en-US" sz="1200" i="1" dirty="0"/>
            </a:p>
          </p:txBody>
        </p:sp>
      </p:grpSp>
      <p:grpSp>
        <p:nvGrpSpPr>
          <p:cNvPr id="9" name="Group 129"/>
          <p:cNvGrpSpPr/>
          <p:nvPr/>
        </p:nvGrpSpPr>
        <p:grpSpPr>
          <a:xfrm>
            <a:off x="4064856" y="5777086"/>
            <a:ext cx="308335" cy="279732"/>
            <a:chOff x="2722955" y="939468"/>
            <a:chExt cx="308335" cy="279732"/>
          </a:xfrm>
        </p:grpSpPr>
        <p:sp>
          <p:nvSpPr>
            <p:cNvPr id="131" name="Oval 130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h</a:t>
              </a:r>
              <a:endParaRPr lang="en-US" sz="1200" i="1" dirty="0"/>
            </a:p>
          </p:txBody>
        </p:sp>
      </p:grpSp>
      <p:grpSp>
        <p:nvGrpSpPr>
          <p:cNvPr id="10" name="Group 132"/>
          <p:cNvGrpSpPr/>
          <p:nvPr/>
        </p:nvGrpSpPr>
        <p:grpSpPr>
          <a:xfrm>
            <a:off x="4748901" y="5776993"/>
            <a:ext cx="265504" cy="279732"/>
            <a:chOff x="2722955" y="939468"/>
            <a:chExt cx="265504" cy="279732"/>
          </a:xfrm>
        </p:grpSpPr>
        <p:sp>
          <p:nvSpPr>
            <p:cNvPr id="134" name="Oval 133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22955" y="939468"/>
              <a:ext cx="2655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i</a:t>
              </a:r>
              <a:endParaRPr lang="en-US" sz="1200" i="1" dirty="0"/>
            </a:p>
          </p:txBody>
        </p:sp>
      </p:grpSp>
      <p:grpSp>
        <p:nvGrpSpPr>
          <p:cNvPr id="11" name="Group 135"/>
          <p:cNvGrpSpPr/>
          <p:nvPr/>
        </p:nvGrpSpPr>
        <p:grpSpPr>
          <a:xfrm>
            <a:off x="5793752" y="4791800"/>
            <a:ext cx="265504" cy="279732"/>
            <a:chOff x="2722955" y="939468"/>
            <a:chExt cx="265504" cy="279732"/>
          </a:xfrm>
        </p:grpSpPr>
        <p:sp>
          <p:nvSpPr>
            <p:cNvPr id="137" name="Oval 136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22955" y="939468"/>
              <a:ext cx="2655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j</a:t>
              </a:r>
              <a:endParaRPr lang="en-US" sz="1200" i="1" dirty="0"/>
            </a:p>
          </p:txBody>
        </p:sp>
      </p:grpSp>
      <p:grpSp>
        <p:nvGrpSpPr>
          <p:cNvPr id="12" name="Group 138"/>
          <p:cNvGrpSpPr/>
          <p:nvPr/>
        </p:nvGrpSpPr>
        <p:grpSpPr>
          <a:xfrm>
            <a:off x="5793049" y="5258500"/>
            <a:ext cx="299693" cy="279732"/>
            <a:chOff x="2722955" y="939468"/>
            <a:chExt cx="299693" cy="279732"/>
          </a:xfrm>
        </p:grpSpPr>
        <p:sp>
          <p:nvSpPr>
            <p:cNvPr id="140" name="Oval 139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722955" y="939468"/>
              <a:ext cx="2996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k</a:t>
              </a:r>
              <a:endParaRPr lang="en-US" sz="1200" i="1" dirty="0"/>
            </a:p>
          </p:txBody>
        </p:sp>
      </p:grpSp>
      <p:grpSp>
        <p:nvGrpSpPr>
          <p:cNvPr id="13" name="Group 141"/>
          <p:cNvGrpSpPr/>
          <p:nvPr/>
        </p:nvGrpSpPr>
        <p:grpSpPr>
          <a:xfrm>
            <a:off x="6057581" y="5855086"/>
            <a:ext cx="256938" cy="279732"/>
            <a:chOff x="2722955" y="939468"/>
            <a:chExt cx="256938" cy="279732"/>
          </a:xfrm>
        </p:grpSpPr>
        <p:sp>
          <p:nvSpPr>
            <p:cNvPr id="143" name="Oval 142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722955" y="939468"/>
              <a:ext cx="2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l</a:t>
              </a:r>
              <a:endParaRPr lang="en-US" sz="1200" i="1" dirty="0"/>
            </a:p>
          </p:txBody>
        </p:sp>
      </p:grpSp>
      <p:grpSp>
        <p:nvGrpSpPr>
          <p:cNvPr id="14" name="Group 144"/>
          <p:cNvGrpSpPr/>
          <p:nvPr/>
        </p:nvGrpSpPr>
        <p:grpSpPr>
          <a:xfrm>
            <a:off x="5791482" y="2362375"/>
            <a:ext cx="308335" cy="279732"/>
            <a:chOff x="2722955" y="939468"/>
            <a:chExt cx="308335" cy="279732"/>
          </a:xfrm>
        </p:grpSpPr>
        <p:sp>
          <p:nvSpPr>
            <p:cNvPr id="146" name="Oval 145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n</a:t>
              </a:r>
              <a:endParaRPr lang="en-US" sz="1200" i="1" dirty="0"/>
            </a:p>
          </p:txBody>
        </p:sp>
      </p:grpSp>
      <p:grpSp>
        <p:nvGrpSpPr>
          <p:cNvPr id="15" name="Group 147"/>
          <p:cNvGrpSpPr/>
          <p:nvPr/>
        </p:nvGrpSpPr>
        <p:grpSpPr>
          <a:xfrm>
            <a:off x="6056970" y="6328343"/>
            <a:ext cx="350939" cy="279732"/>
            <a:chOff x="2722955" y="939468"/>
            <a:chExt cx="350939" cy="279732"/>
          </a:xfrm>
        </p:grpSpPr>
        <p:sp>
          <p:nvSpPr>
            <p:cNvPr id="149" name="Oval 148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722955" y="939468"/>
              <a:ext cx="3509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m</a:t>
              </a:r>
              <a:endParaRPr lang="en-US" sz="1200" i="1" dirty="0"/>
            </a:p>
          </p:txBody>
        </p:sp>
      </p:grpSp>
      <p:grpSp>
        <p:nvGrpSpPr>
          <p:cNvPr id="16" name="Group 150"/>
          <p:cNvGrpSpPr/>
          <p:nvPr/>
        </p:nvGrpSpPr>
        <p:grpSpPr>
          <a:xfrm>
            <a:off x="5793882" y="2820979"/>
            <a:ext cx="308335" cy="279732"/>
            <a:chOff x="2722955" y="939468"/>
            <a:chExt cx="308335" cy="279732"/>
          </a:xfrm>
        </p:grpSpPr>
        <p:sp>
          <p:nvSpPr>
            <p:cNvPr id="152" name="Oval 151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o</a:t>
              </a:r>
              <a:endParaRPr lang="en-US" sz="1200" i="1" dirty="0"/>
            </a:p>
          </p:txBody>
        </p:sp>
      </p:grpSp>
      <p:sp>
        <p:nvSpPr>
          <p:cNvPr id="81" name="Line 26"/>
          <p:cNvSpPr>
            <a:spLocks noChangeShapeType="1"/>
          </p:cNvSpPr>
          <p:nvPr/>
        </p:nvSpPr>
        <p:spPr bwMode="auto">
          <a:xfrm flipV="1">
            <a:off x="2696042" y="5571618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7" name="Group 81"/>
          <p:cNvGrpSpPr/>
          <p:nvPr/>
        </p:nvGrpSpPr>
        <p:grpSpPr>
          <a:xfrm>
            <a:off x="1880004" y="3331833"/>
            <a:ext cx="308335" cy="279732"/>
            <a:chOff x="2722955" y="939468"/>
            <a:chExt cx="308335" cy="279732"/>
          </a:xfrm>
        </p:grpSpPr>
        <p:sp>
          <p:nvSpPr>
            <p:cNvPr id="83" name="Oval 82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p</a:t>
              </a:r>
              <a:endParaRPr lang="en-US" sz="1200" i="1" dirty="0"/>
            </a:p>
          </p:txBody>
        </p:sp>
      </p:grpSp>
      <p:cxnSp>
        <p:nvCxnSpPr>
          <p:cNvPr id="142" name="Straight Arrow Connector 141"/>
          <p:cNvCxnSpPr/>
          <p:nvPr/>
        </p:nvCxnSpPr>
        <p:spPr bwMode="auto">
          <a:xfrm rot="16200000" flipV="1">
            <a:off x="3530333" y="4888667"/>
            <a:ext cx="2444388" cy="6"/>
          </a:xfrm>
          <a:prstGeom prst="straightConnector1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5" name="Straight Arrow Connector 144"/>
          <p:cNvCxnSpPr/>
          <p:nvPr/>
        </p:nvCxnSpPr>
        <p:spPr bwMode="auto">
          <a:xfrm rot="5400000">
            <a:off x="794348" y="4903665"/>
            <a:ext cx="2414799" cy="24347"/>
          </a:xfrm>
          <a:prstGeom prst="straightConnector1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 rot="5400000" flipH="1" flipV="1">
            <a:off x="2792864" y="4866959"/>
            <a:ext cx="2412443" cy="31963"/>
          </a:xfrm>
          <a:prstGeom prst="straightConnector1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7" name="Straight Arrow Connector 156"/>
          <p:cNvCxnSpPr/>
          <p:nvPr/>
        </p:nvCxnSpPr>
        <p:spPr bwMode="auto">
          <a:xfrm rot="5400000" flipH="1" flipV="1">
            <a:off x="1779551" y="4881093"/>
            <a:ext cx="2441946" cy="12713"/>
          </a:xfrm>
          <a:prstGeom prst="straightConnector1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65" name="Straight Arrow Connector 164"/>
          <p:cNvCxnSpPr/>
          <p:nvPr/>
        </p:nvCxnSpPr>
        <p:spPr bwMode="auto">
          <a:xfrm rot="10800000" flipV="1">
            <a:off x="2463878" y="3625510"/>
            <a:ext cx="2288647" cy="2228"/>
          </a:xfrm>
          <a:prstGeom prst="straightConnector1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26" name="Group 81"/>
          <p:cNvGrpSpPr/>
          <p:nvPr/>
        </p:nvGrpSpPr>
        <p:grpSpPr>
          <a:xfrm>
            <a:off x="2169310" y="3273630"/>
            <a:ext cx="438814" cy="343286"/>
            <a:chOff x="2743200" y="981939"/>
            <a:chExt cx="317761" cy="237261"/>
          </a:xfrm>
        </p:grpSpPr>
        <p:sp>
          <p:nvSpPr>
            <p:cNvPr id="173" name="Oval 172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752626" y="981939"/>
              <a:ext cx="308335" cy="233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smtClean="0"/>
                <a:t>5</a:t>
              </a:r>
              <a:endParaRPr lang="en-US" sz="1600" b="1" i="1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258488" y="449521"/>
            <a:ext cx="257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variable model notes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326623" y="146095"/>
            <a:ext cx="2499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Add communication from pump to app</a:t>
            </a:r>
            <a:endParaRPr lang="en-US" sz="105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1752600" y="6096000"/>
            <a:ext cx="4114800" cy="381000"/>
          </a:xfrm>
          <a:prstGeom prst="rect">
            <a:avLst/>
          </a:prstGeom>
          <a:solidFill>
            <a:srgbClr val="99CCFF">
              <a:alpha val="6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smtClean="0"/>
              <a:t>Role:</a:t>
            </a:r>
            <a:r>
              <a:rPr lang="en-US" sz="1200" dirty="0" smtClean="0"/>
              <a:t> Patient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3722807" y="4337376"/>
            <a:ext cx="609600" cy="685800"/>
          </a:xfrm>
          <a:prstGeom prst="rect">
            <a:avLst/>
          </a:prstGeom>
          <a:solidFill>
            <a:srgbClr val="00FDFE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16200000" flipH="1">
            <a:off x="3678247" y="4122082"/>
            <a:ext cx="609600" cy="794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8" name="Rectangle 16"/>
          <p:cNvSpPr>
            <a:spLocks noChangeArrowheads="1"/>
          </p:cNvSpPr>
          <p:nvPr/>
        </p:nvSpPr>
        <p:spPr bwMode="auto">
          <a:xfrm rot="16200000">
            <a:off x="4610100" y="4076700"/>
            <a:ext cx="4572000" cy="381000"/>
          </a:xfrm>
          <a:prstGeom prst="rect">
            <a:avLst/>
          </a:prstGeom>
          <a:solidFill>
            <a:srgbClr val="A0D474">
              <a:alpha val="6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smtClean="0"/>
              <a:t>Role</a:t>
            </a:r>
            <a:r>
              <a:rPr lang="en-US" sz="1200" dirty="0" smtClean="0"/>
              <a:t>: Clinician (App Operator)</a:t>
            </a:r>
            <a:endParaRPr lang="en-US" sz="1200" dirty="0"/>
          </a:p>
        </p:txBody>
      </p:sp>
      <p:sp>
        <p:nvSpPr>
          <p:cNvPr id="79" name="Rectangle 78"/>
          <p:cNvSpPr/>
          <p:nvPr/>
        </p:nvSpPr>
        <p:spPr bwMode="auto">
          <a:xfrm>
            <a:off x="2209800" y="2362200"/>
            <a:ext cx="3124200" cy="14587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89790" y="2315875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 Boundary</a:t>
            </a:r>
            <a:endParaRPr lang="en-US" sz="1400" dirty="0"/>
          </a:p>
        </p:txBody>
      </p:sp>
      <p:sp>
        <p:nvSpPr>
          <p:cNvPr id="86" name="Rectangle 85"/>
          <p:cNvSpPr/>
          <p:nvPr/>
        </p:nvSpPr>
        <p:spPr bwMode="auto">
          <a:xfrm>
            <a:off x="3886200" y="2514600"/>
            <a:ext cx="1295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86200" y="2590800"/>
            <a:ext cx="1296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SUI App Display</a:t>
            </a:r>
            <a:endParaRPr lang="en-US" sz="1200" dirty="0"/>
          </a:p>
        </p:txBody>
      </p:sp>
      <p:grpSp>
        <p:nvGrpSpPr>
          <p:cNvPr id="2" name="Group 109"/>
          <p:cNvGrpSpPr/>
          <p:nvPr/>
        </p:nvGrpSpPr>
        <p:grpSpPr>
          <a:xfrm>
            <a:off x="4326858" y="4565945"/>
            <a:ext cx="2378742" cy="120281"/>
            <a:chOff x="5181600" y="4512511"/>
            <a:chExt cx="1524000" cy="72597"/>
          </a:xfrm>
        </p:grpSpPr>
        <p:cxnSp>
          <p:nvCxnSpPr>
            <p:cNvPr id="94" name="Straight Connector 93"/>
            <p:cNvCxnSpPr/>
            <p:nvPr/>
          </p:nvCxnSpPr>
          <p:spPr bwMode="auto">
            <a:xfrm rot="10800000">
              <a:off x="5181600" y="4583520"/>
              <a:ext cx="15240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5181600" y="4512511"/>
              <a:ext cx="15240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4" name="Rectangle 103"/>
          <p:cNvSpPr/>
          <p:nvPr/>
        </p:nvSpPr>
        <p:spPr bwMode="auto">
          <a:xfrm>
            <a:off x="457200" y="3429000"/>
            <a:ext cx="13716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81000" y="4038600"/>
            <a:ext cx="1352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Role:</a:t>
            </a:r>
            <a:r>
              <a:rPr lang="en-US" sz="1100" dirty="0" smtClean="0"/>
              <a:t> Data Logger</a:t>
            </a:r>
            <a:endParaRPr lang="en-US" sz="1100" dirty="0"/>
          </a:p>
        </p:txBody>
      </p:sp>
      <p:cxnSp>
        <p:nvCxnSpPr>
          <p:cNvPr id="111" name="Straight Connector 110"/>
          <p:cNvCxnSpPr/>
          <p:nvPr/>
        </p:nvCxnSpPr>
        <p:spPr bwMode="auto">
          <a:xfrm rot="10800000">
            <a:off x="5867400" y="6172200"/>
            <a:ext cx="8382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10800000">
            <a:off x="1828800" y="3657600"/>
            <a:ext cx="381000" cy="1588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9" name="Line 26"/>
          <p:cNvSpPr>
            <a:spLocks noChangeShapeType="1"/>
          </p:cNvSpPr>
          <p:nvPr/>
        </p:nvSpPr>
        <p:spPr bwMode="auto">
          <a:xfrm flipH="1">
            <a:off x="2545844" y="5540124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 bwMode="auto">
          <a:xfrm>
            <a:off x="2306005" y="4876800"/>
            <a:ext cx="609600" cy="685800"/>
          </a:xfrm>
          <a:prstGeom prst="rect">
            <a:avLst/>
          </a:prstGeom>
          <a:solidFill>
            <a:srgbClr val="00F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PCA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Pump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76214" y="4427280"/>
            <a:ext cx="609600" cy="685800"/>
          </a:xfrm>
          <a:prstGeom prst="rect">
            <a:avLst/>
          </a:prstGeom>
          <a:solidFill>
            <a:srgbClr val="00FDFE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</a:t>
            </a:r>
            <a:r>
              <a:rPr lang="en-US" sz="1100" dirty="0" err="1" smtClean="0"/>
              <a:t>.</a:t>
            </a:r>
            <a:r>
              <a:rPr lang="en-US" sz="1100" i="1" dirty="0" err="1" smtClean="0"/>
              <a:t>x</a:t>
            </a:r>
            <a:endParaRPr kumimoji="0" lang="en-US" sz="8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 flipH="1" flipV="1">
            <a:off x="3899792" y="5147012"/>
            <a:ext cx="3699" cy="9377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" name="Straight Connector 50"/>
          <p:cNvCxnSpPr>
            <a:stCxn id="46" idx="0"/>
          </p:cNvCxnSpPr>
          <p:nvPr/>
        </p:nvCxnSpPr>
        <p:spPr bwMode="auto">
          <a:xfrm rot="5400000" flipH="1" flipV="1">
            <a:off x="3576214" y="4122480"/>
            <a:ext cx="609600" cy="1588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228600" y="1981200"/>
            <a:ext cx="5410200" cy="3733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6120" y="1926103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 (ICS) Boundary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152400" y="707995"/>
            <a:ext cx="7150267" cy="59933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 flipV="1">
            <a:off x="5867400" y="6324600"/>
            <a:ext cx="8382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1716148" y="4763327"/>
            <a:ext cx="65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Role</a:t>
            </a:r>
            <a:r>
              <a:rPr lang="en-US" sz="1200" dirty="0" smtClean="0"/>
              <a:t>: </a:t>
            </a:r>
          </a:p>
          <a:p>
            <a:r>
              <a:rPr lang="en-US" sz="1200" dirty="0" smtClean="0"/>
              <a:t>Device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41161" y="378815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PoC</a:t>
            </a:r>
            <a:r>
              <a:rPr lang="en-US" sz="1400" dirty="0" smtClean="0"/>
              <a:t> Process Boundary</a:t>
            </a:r>
            <a:endParaRPr lang="en-US" sz="1400" dirty="0"/>
          </a:p>
        </p:txBody>
      </p:sp>
      <p:cxnSp>
        <p:nvCxnSpPr>
          <p:cNvPr id="98" name="Straight Connector 97"/>
          <p:cNvCxnSpPr/>
          <p:nvPr/>
        </p:nvCxnSpPr>
        <p:spPr bwMode="auto">
          <a:xfrm rot="10800000">
            <a:off x="5181600" y="2819400"/>
            <a:ext cx="1524000" cy="1588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>
            <a:off x="5181600" y="2667000"/>
            <a:ext cx="1524000" cy="1588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1" name="Line 26"/>
          <p:cNvSpPr>
            <a:spLocks noChangeShapeType="1"/>
          </p:cNvSpPr>
          <p:nvPr/>
        </p:nvSpPr>
        <p:spPr bwMode="auto">
          <a:xfrm flipV="1">
            <a:off x="2651086" y="5549142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" name="Rectangle 84"/>
          <p:cNvSpPr/>
          <p:nvPr/>
        </p:nvSpPr>
        <p:spPr bwMode="auto">
          <a:xfrm>
            <a:off x="3638730" y="994751"/>
            <a:ext cx="609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err="1" smtClean="0"/>
              <a:t>E.</a:t>
            </a:r>
            <a:r>
              <a:rPr lang="en-US" sz="1100" i="1" dirty="0" err="1" smtClean="0"/>
              <a:t>x</a:t>
            </a:r>
            <a:endParaRPr kumimoji="0" lang="en-US" sz="8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555111" y="1057247"/>
            <a:ext cx="609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E[</a:t>
            </a:r>
            <a:r>
              <a:rPr lang="en-US" sz="1100" i="1" dirty="0" smtClean="0"/>
              <a:t>X</a:t>
            </a:r>
            <a:r>
              <a:rPr lang="en-US" sz="1100" dirty="0" smtClean="0"/>
              <a:t>]</a:t>
            </a:r>
            <a:endParaRPr kumimoji="0" lang="en-US" sz="8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35125" y="723948"/>
            <a:ext cx="125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Role</a:t>
            </a:r>
            <a:r>
              <a:rPr lang="en-US" sz="1200" dirty="0" smtClean="0"/>
              <a:t>: External System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200785" y="2539573"/>
            <a:ext cx="87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Role</a:t>
            </a:r>
            <a:r>
              <a:rPr lang="en-US" sz="1200" dirty="0" smtClean="0"/>
              <a:t>: App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195373" y="2141310"/>
            <a:ext cx="87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Role</a:t>
            </a:r>
            <a:r>
              <a:rPr lang="en-US" sz="1200" dirty="0" smtClean="0"/>
              <a:t>: ICS</a:t>
            </a:r>
            <a:endParaRPr lang="en-US" sz="1200" dirty="0"/>
          </a:p>
        </p:txBody>
      </p:sp>
      <p:cxnSp>
        <p:nvCxnSpPr>
          <p:cNvPr id="93" name="Straight Connector 92"/>
          <p:cNvCxnSpPr/>
          <p:nvPr/>
        </p:nvCxnSpPr>
        <p:spPr bwMode="auto">
          <a:xfrm rot="5400000">
            <a:off x="2169052" y="4360350"/>
            <a:ext cx="977704" cy="11242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rot="16200000" flipV="1">
            <a:off x="2062968" y="4332942"/>
            <a:ext cx="977704" cy="11242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rot="16200000" flipH="1">
            <a:off x="3594636" y="2049355"/>
            <a:ext cx="609600" cy="794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 rot="5400000" flipH="1" flipV="1">
            <a:off x="3492603" y="2049753"/>
            <a:ext cx="609600" cy="1588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4307340" y="4690967"/>
            <a:ext cx="149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Monitoring Devices</a:t>
            </a:r>
          </a:p>
          <a:p>
            <a:r>
              <a:rPr lang="en-US" sz="1200" b="1" dirty="0" smtClean="0"/>
              <a:t>Role</a:t>
            </a:r>
            <a:r>
              <a:rPr lang="en-US" sz="1200" dirty="0" smtClean="0"/>
              <a:t>: </a:t>
            </a:r>
          </a:p>
          <a:p>
            <a:r>
              <a:rPr lang="en-US" sz="1200" dirty="0" smtClean="0"/>
              <a:t>Device</a:t>
            </a:r>
            <a:endParaRPr lang="en-US" sz="1200" dirty="0"/>
          </a:p>
        </p:txBody>
      </p:sp>
      <p:grpSp>
        <p:nvGrpSpPr>
          <p:cNvPr id="3" name="Group 112"/>
          <p:cNvGrpSpPr/>
          <p:nvPr/>
        </p:nvGrpSpPr>
        <p:grpSpPr>
          <a:xfrm>
            <a:off x="2944511" y="5381156"/>
            <a:ext cx="3756147" cy="114135"/>
            <a:chOff x="5170913" y="4512511"/>
            <a:chExt cx="1534687" cy="21652"/>
          </a:xfrm>
        </p:grpSpPr>
        <p:cxnSp>
          <p:nvCxnSpPr>
            <p:cNvPr id="115" name="Straight Connector 114"/>
            <p:cNvCxnSpPr/>
            <p:nvPr/>
          </p:nvCxnSpPr>
          <p:spPr bwMode="auto">
            <a:xfrm rot="10800000">
              <a:off x="5170913" y="4532575"/>
              <a:ext cx="15240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5181600" y="4512511"/>
              <a:ext cx="15240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27" name="TextBox 126"/>
          <p:cNvSpPr txBox="1"/>
          <p:nvPr/>
        </p:nvSpPr>
        <p:spPr>
          <a:xfrm>
            <a:off x="5272258" y="2361358"/>
            <a:ext cx="1278339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AppDisplayToOper</a:t>
            </a:r>
            <a:endParaRPr lang="en-US" sz="1000" i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278557" y="2884612"/>
            <a:ext cx="1321044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OperToAppDisplay</a:t>
            </a:r>
            <a:endParaRPr lang="en-US" sz="1000" i="1" dirty="0"/>
          </a:p>
        </p:txBody>
      </p:sp>
      <p:grpSp>
        <p:nvGrpSpPr>
          <p:cNvPr id="4" name="Group 132"/>
          <p:cNvGrpSpPr/>
          <p:nvPr/>
        </p:nvGrpSpPr>
        <p:grpSpPr>
          <a:xfrm>
            <a:off x="5664252" y="3706939"/>
            <a:ext cx="1013932" cy="136429"/>
            <a:chOff x="5164518" y="4512511"/>
            <a:chExt cx="1541082" cy="28298"/>
          </a:xfrm>
        </p:grpSpPr>
        <p:cxnSp>
          <p:nvCxnSpPr>
            <p:cNvPr id="136" name="Straight Connector 135"/>
            <p:cNvCxnSpPr/>
            <p:nvPr/>
          </p:nvCxnSpPr>
          <p:spPr bwMode="auto">
            <a:xfrm rot="10800000">
              <a:off x="5164518" y="4539221"/>
              <a:ext cx="15240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>
              <a:off x="5181600" y="4512511"/>
              <a:ext cx="15240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42" name="TextBox 141"/>
          <p:cNvSpPr txBox="1"/>
          <p:nvPr/>
        </p:nvSpPr>
        <p:spPr>
          <a:xfrm>
            <a:off x="5379711" y="3401561"/>
            <a:ext cx="1263937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ICEDisplayToOper</a:t>
            </a:r>
            <a:endParaRPr lang="en-US" sz="1000" i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5397243" y="3902339"/>
            <a:ext cx="1263937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OperToICEDisplay</a:t>
            </a:r>
            <a:endParaRPr lang="en-US" sz="1000" i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5695745" y="4279499"/>
            <a:ext cx="893305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M[X]ToOper</a:t>
            </a:r>
            <a:endParaRPr lang="en-US" sz="1000" i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5758236" y="4746563"/>
            <a:ext cx="893305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OperToM[X</a:t>
            </a:r>
            <a:r>
              <a:rPr lang="en-US" sz="1000" dirty="0" smtClean="0"/>
              <a:t>]</a:t>
            </a:r>
            <a:endParaRPr lang="en-US" sz="1000" i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943883" y="5775528"/>
            <a:ext cx="1007456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PatientToM[X</a:t>
            </a:r>
            <a:r>
              <a:rPr lang="en-US" sz="1000" dirty="0" smtClean="0"/>
              <a:t>]</a:t>
            </a:r>
            <a:endParaRPr lang="en-US" sz="1000" i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652149" y="5090009"/>
            <a:ext cx="964688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PumpToOper</a:t>
            </a:r>
            <a:endParaRPr lang="en-US" sz="1000" i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5692164" y="5557074"/>
            <a:ext cx="964688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OperToPump</a:t>
            </a:r>
            <a:endParaRPr lang="en-US" sz="1000" i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1427301" y="5788140"/>
            <a:ext cx="1055093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PumpToPatient</a:t>
            </a:r>
            <a:endParaRPr lang="en-US" sz="1000" i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2703561" y="5783208"/>
            <a:ext cx="1055093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PatientToPump</a:t>
            </a:r>
            <a:endParaRPr lang="en-US" sz="1000" i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747467" y="6632"/>
            <a:ext cx="4462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This diagram is an abstraction of the 10746 Computation View</a:t>
            </a:r>
            <a:endParaRPr lang="en-US" sz="1200" i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4035508" y="3877717"/>
            <a:ext cx="836386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AppToM[X</a:t>
            </a:r>
            <a:r>
              <a:rPr lang="en-US" sz="1000" dirty="0" smtClean="0"/>
              <a:t>]</a:t>
            </a:r>
            <a:endParaRPr lang="en-US" sz="1000" i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2998725" y="3868482"/>
            <a:ext cx="836386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M[XToApp</a:t>
            </a:r>
            <a:r>
              <a:rPr lang="en-US" sz="1000" dirty="0" smtClean="0"/>
              <a:t>]</a:t>
            </a:r>
            <a:endParaRPr lang="en-US" sz="1000" i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1546307" y="4436518"/>
            <a:ext cx="943399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PumpToApp</a:t>
            </a:r>
            <a:endParaRPr lang="en-US" sz="1000" i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714709" y="4427281"/>
            <a:ext cx="907769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AppToPump</a:t>
            </a:r>
            <a:endParaRPr lang="en-US" sz="1000" i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1897290" y="3332771"/>
            <a:ext cx="972077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AppToLogger</a:t>
            </a:r>
            <a:endParaRPr lang="en-US" sz="1000" i="1" dirty="0"/>
          </a:p>
        </p:txBody>
      </p:sp>
      <p:cxnSp>
        <p:nvCxnSpPr>
          <p:cNvPr id="165" name="Straight Connector 164"/>
          <p:cNvCxnSpPr/>
          <p:nvPr/>
        </p:nvCxnSpPr>
        <p:spPr bwMode="auto">
          <a:xfrm rot="10800000">
            <a:off x="7308273" y="1122376"/>
            <a:ext cx="461819" cy="6927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7" name="Straight Connector 166"/>
          <p:cNvCxnSpPr/>
          <p:nvPr/>
        </p:nvCxnSpPr>
        <p:spPr bwMode="auto">
          <a:xfrm rot="10800000" flipH="1">
            <a:off x="7333673" y="1496292"/>
            <a:ext cx="461819" cy="6927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8" name="TextBox 167"/>
          <p:cNvSpPr txBox="1"/>
          <p:nvPr/>
        </p:nvSpPr>
        <p:spPr>
          <a:xfrm>
            <a:off x="7356431" y="736921"/>
            <a:ext cx="1620479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OrderGovernanceToPoC</a:t>
            </a:r>
            <a:endParaRPr lang="en-US" sz="1000" i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7351490" y="1586078"/>
            <a:ext cx="1620479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PoCToOrderGovernance</a:t>
            </a:r>
            <a:endParaRPr lang="en-US" sz="1000" i="1" dirty="0"/>
          </a:p>
        </p:txBody>
      </p:sp>
      <p:cxnSp>
        <p:nvCxnSpPr>
          <p:cNvPr id="170" name="Straight Connector 169"/>
          <p:cNvCxnSpPr/>
          <p:nvPr/>
        </p:nvCxnSpPr>
        <p:spPr bwMode="auto">
          <a:xfrm rot="10800000">
            <a:off x="4246437" y="1117446"/>
            <a:ext cx="3047411" cy="6357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 rot="10800000" flipH="1">
            <a:off x="4286451" y="1517082"/>
            <a:ext cx="3047411" cy="6357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 rot="5400000">
            <a:off x="6419025" y="1567161"/>
            <a:ext cx="812446" cy="15635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 rot="5400000" flipH="1" flipV="1">
            <a:off x="6769604" y="1721756"/>
            <a:ext cx="380471" cy="16176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75" name="Freeform 74"/>
          <p:cNvSpPr/>
          <p:nvPr/>
        </p:nvSpPr>
        <p:spPr bwMode="auto">
          <a:xfrm>
            <a:off x="251123" y="2010676"/>
            <a:ext cx="5363260" cy="2805259"/>
          </a:xfrm>
          <a:custGeom>
            <a:avLst/>
            <a:gdLst>
              <a:gd name="connsiteX0" fmla="*/ 2633199 w 5363260"/>
              <a:gd name="connsiteY0" fmla="*/ 23317 h 2805259"/>
              <a:gd name="connsiteX1" fmla="*/ 2073554 w 5363260"/>
              <a:gd name="connsiteY1" fmla="*/ 130936 h 2805259"/>
              <a:gd name="connsiteX2" fmla="*/ 1427811 w 5363260"/>
              <a:gd name="connsiteY2" fmla="*/ 475315 h 2805259"/>
              <a:gd name="connsiteX3" fmla="*/ 739017 w 5363260"/>
              <a:gd name="connsiteY3" fmla="*/ 895028 h 2805259"/>
              <a:gd name="connsiteX4" fmla="*/ 147086 w 5363260"/>
              <a:gd name="connsiteY4" fmla="*/ 1314741 h 2805259"/>
              <a:gd name="connsiteX5" fmla="*/ 82511 w 5363260"/>
              <a:gd name="connsiteY5" fmla="*/ 2121881 h 2805259"/>
              <a:gd name="connsiteX6" fmla="*/ 416146 w 5363260"/>
              <a:gd name="connsiteY6" fmla="*/ 2563118 h 2805259"/>
              <a:gd name="connsiteX7" fmla="*/ 2579387 w 5363260"/>
              <a:gd name="connsiteY7" fmla="*/ 2746069 h 2805259"/>
              <a:gd name="connsiteX8" fmla="*/ 3408091 w 5363260"/>
              <a:gd name="connsiteY8" fmla="*/ 2207976 h 2805259"/>
              <a:gd name="connsiteX9" fmla="*/ 4419757 w 5363260"/>
              <a:gd name="connsiteY9" fmla="*/ 2186452 h 2805259"/>
              <a:gd name="connsiteX10" fmla="*/ 4990163 w 5363260"/>
              <a:gd name="connsiteY10" fmla="*/ 2175690 h 2805259"/>
              <a:gd name="connsiteX11" fmla="*/ 5291511 w 5363260"/>
              <a:gd name="connsiteY11" fmla="*/ 1723692 h 2805259"/>
              <a:gd name="connsiteX12" fmla="*/ 5334560 w 5363260"/>
              <a:gd name="connsiteY12" fmla="*/ 1174837 h 2805259"/>
              <a:gd name="connsiteX13" fmla="*/ 5334560 w 5363260"/>
              <a:gd name="connsiteY13" fmla="*/ 625982 h 2805259"/>
              <a:gd name="connsiteX14" fmla="*/ 5162362 w 5363260"/>
              <a:gd name="connsiteY14" fmla="*/ 98650 h 2805259"/>
              <a:gd name="connsiteX15" fmla="*/ 4279845 w 5363260"/>
              <a:gd name="connsiteY15" fmla="*/ 34079 h 2805259"/>
              <a:gd name="connsiteX16" fmla="*/ 2633199 w 5363260"/>
              <a:gd name="connsiteY16" fmla="*/ 23317 h 2805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63260" h="2805259">
                <a:moveTo>
                  <a:pt x="2633199" y="23317"/>
                </a:moveTo>
                <a:cubicBezTo>
                  <a:pt x="2265484" y="39460"/>
                  <a:pt x="2274452" y="55603"/>
                  <a:pt x="2073554" y="130936"/>
                </a:cubicBezTo>
                <a:cubicBezTo>
                  <a:pt x="1872656" y="206269"/>
                  <a:pt x="1650234" y="347966"/>
                  <a:pt x="1427811" y="475315"/>
                </a:cubicBezTo>
                <a:cubicBezTo>
                  <a:pt x="1205388" y="602664"/>
                  <a:pt x="952471" y="755124"/>
                  <a:pt x="739017" y="895028"/>
                </a:cubicBezTo>
                <a:cubicBezTo>
                  <a:pt x="525563" y="1034932"/>
                  <a:pt x="256504" y="1110265"/>
                  <a:pt x="147086" y="1314741"/>
                </a:cubicBezTo>
                <a:cubicBezTo>
                  <a:pt x="37668" y="1519217"/>
                  <a:pt x="37668" y="1913818"/>
                  <a:pt x="82511" y="2121881"/>
                </a:cubicBezTo>
                <a:cubicBezTo>
                  <a:pt x="127354" y="2329944"/>
                  <a:pt x="0" y="2459087"/>
                  <a:pt x="416146" y="2563118"/>
                </a:cubicBezTo>
                <a:cubicBezTo>
                  <a:pt x="832292" y="2667149"/>
                  <a:pt x="2080730" y="2805259"/>
                  <a:pt x="2579387" y="2746069"/>
                </a:cubicBezTo>
                <a:cubicBezTo>
                  <a:pt x="3078044" y="2686879"/>
                  <a:pt x="3101363" y="2301246"/>
                  <a:pt x="3408091" y="2207976"/>
                </a:cubicBezTo>
                <a:cubicBezTo>
                  <a:pt x="3714819" y="2114706"/>
                  <a:pt x="4419757" y="2186452"/>
                  <a:pt x="4419757" y="2186452"/>
                </a:cubicBezTo>
                <a:cubicBezTo>
                  <a:pt x="4683436" y="2181071"/>
                  <a:pt x="4844871" y="2252817"/>
                  <a:pt x="4990163" y="2175690"/>
                </a:cubicBezTo>
                <a:cubicBezTo>
                  <a:pt x="5135455" y="2098563"/>
                  <a:pt x="5234112" y="1890501"/>
                  <a:pt x="5291511" y="1723692"/>
                </a:cubicBezTo>
                <a:cubicBezTo>
                  <a:pt x="5348911" y="1556883"/>
                  <a:pt x="5327385" y="1357789"/>
                  <a:pt x="5334560" y="1174837"/>
                </a:cubicBezTo>
                <a:cubicBezTo>
                  <a:pt x="5341735" y="991885"/>
                  <a:pt x="5363260" y="805347"/>
                  <a:pt x="5334560" y="625982"/>
                </a:cubicBezTo>
                <a:cubicBezTo>
                  <a:pt x="5305860" y="446617"/>
                  <a:pt x="5338148" y="197300"/>
                  <a:pt x="5162362" y="98650"/>
                </a:cubicBezTo>
                <a:cubicBezTo>
                  <a:pt x="4986576" y="0"/>
                  <a:pt x="4704960" y="46635"/>
                  <a:pt x="4279845" y="34079"/>
                </a:cubicBezTo>
                <a:cubicBezTo>
                  <a:pt x="3854730" y="21524"/>
                  <a:pt x="3000914" y="7174"/>
                  <a:pt x="2633199" y="23317"/>
                </a:cubicBezTo>
                <a:close/>
              </a:path>
            </a:pathLst>
          </a:custGeom>
          <a:noFill/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10796" y="1899225"/>
            <a:ext cx="843587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AppToEx.</a:t>
            </a:r>
            <a:r>
              <a:rPr lang="en-US" sz="1000" i="1" dirty="0" err="1" smtClean="0"/>
              <a:t>X</a:t>
            </a:r>
            <a:endParaRPr lang="en-US" sz="1000" i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962283" y="1883055"/>
            <a:ext cx="879216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Ex[X]ToApp</a:t>
            </a:r>
            <a:endParaRPr lang="en-US" sz="1000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595292" y="2648882"/>
            <a:ext cx="132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ICE Platform Boundary</a:t>
            </a:r>
            <a:endParaRPr lang="en-US" sz="1400" dirty="0"/>
          </a:p>
        </p:txBody>
      </p:sp>
      <p:cxnSp>
        <p:nvCxnSpPr>
          <p:cNvPr id="77" name="Elbow Connector 76"/>
          <p:cNvCxnSpPr/>
          <p:nvPr/>
        </p:nvCxnSpPr>
        <p:spPr bwMode="auto">
          <a:xfrm rot="10800000" flipV="1">
            <a:off x="2306005" y="1400146"/>
            <a:ext cx="1249106" cy="3819553"/>
          </a:xfrm>
          <a:prstGeom prst="bentConnector3">
            <a:avLst>
              <a:gd name="adj1" fmla="val 265449"/>
            </a:avLst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Elbow Connector 81"/>
          <p:cNvCxnSpPr/>
          <p:nvPr/>
        </p:nvCxnSpPr>
        <p:spPr bwMode="auto">
          <a:xfrm rot="10800000" flipV="1">
            <a:off x="2319915" y="1284905"/>
            <a:ext cx="1213702" cy="4087193"/>
          </a:xfrm>
          <a:prstGeom prst="bentConnector3">
            <a:avLst>
              <a:gd name="adj1" fmla="val 276839"/>
            </a:avLst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1164356" y="1006192"/>
            <a:ext cx="1043876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Pump To </a:t>
            </a:r>
            <a:r>
              <a:rPr lang="en-US" sz="1000" b="1" dirty="0" err="1" smtClean="0"/>
              <a:t>Ex.</a:t>
            </a:r>
            <a:r>
              <a:rPr lang="en-US" sz="1000" b="1" i="1" dirty="0" err="1" smtClean="0"/>
              <a:t>X</a:t>
            </a:r>
            <a:endParaRPr lang="en-US" sz="1000" b="1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1221615" y="1438772"/>
            <a:ext cx="1095172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Ex[X ]To Pump</a:t>
            </a:r>
            <a:endParaRPr lang="en-US" sz="1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Line 26"/>
          <p:cNvSpPr>
            <a:spLocks noChangeShapeType="1"/>
          </p:cNvSpPr>
          <p:nvPr/>
        </p:nvSpPr>
        <p:spPr bwMode="auto">
          <a:xfrm flipH="1" flipV="1">
            <a:off x="4038600" y="5562600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1752600" y="6096000"/>
            <a:ext cx="4114800" cy="381000"/>
          </a:xfrm>
          <a:prstGeom prst="rect">
            <a:avLst/>
          </a:prstGeom>
          <a:solidFill>
            <a:srgbClr val="99CCFF">
              <a:alpha val="6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Patient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3733800" y="4876800"/>
            <a:ext cx="609600" cy="685800"/>
          </a:xfrm>
          <a:prstGeom prst="rect">
            <a:avLst/>
          </a:prstGeom>
          <a:solidFill>
            <a:srgbClr val="00F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SPO2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smtClean="0"/>
              <a:t>(Pulse Ox)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1" name="Straight Connector 60"/>
          <p:cNvCxnSpPr>
            <a:stCxn id="50" idx="0"/>
          </p:cNvCxnSpPr>
          <p:nvPr/>
        </p:nvCxnSpPr>
        <p:spPr bwMode="auto">
          <a:xfrm rot="5400000" flipH="1" flipV="1">
            <a:off x="3734594" y="4571206"/>
            <a:ext cx="609600" cy="1588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4419600" y="4876800"/>
            <a:ext cx="609600" cy="685800"/>
          </a:xfrm>
          <a:prstGeom prst="rect">
            <a:avLst/>
          </a:prstGeom>
          <a:solidFill>
            <a:srgbClr val="00F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RR</a:t>
            </a:r>
          </a:p>
          <a:p>
            <a:pPr algn="ctr"/>
            <a:r>
              <a:rPr lang="en-US" sz="800" dirty="0" smtClean="0"/>
              <a:t>(</a:t>
            </a:r>
            <a:r>
              <a:rPr lang="en-US" sz="800" dirty="0" err="1" smtClean="0"/>
              <a:t>capnography</a:t>
            </a:r>
            <a:r>
              <a:rPr lang="en-US" sz="900" dirty="0" smtClean="0"/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 flipH="1" flipV="1">
            <a:off x="4419997" y="4571603"/>
            <a:ext cx="609600" cy="794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8" name="Rectangle 16"/>
          <p:cNvSpPr>
            <a:spLocks noChangeArrowheads="1"/>
          </p:cNvSpPr>
          <p:nvPr/>
        </p:nvSpPr>
        <p:spPr bwMode="auto">
          <a:xfrm rot="16200000">
            <a:off x="4610100" y="4076700"/>
            <a:ext cx="4572000" cy="381000"/>
          </a:xfrm>
          <a:prstGeom prst="rect">
            <a:avLst/>
          </a:prstGeom>
          <a:solidFill>
            <a:srgbClr val="A0D474">
              <a:alpha val="6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dirty="0" smtClean="0"/>
              <a:t>Clinician (App Operator)</a:t>
            </a:r>
            <a:endParaRPr lang="en-US" sz="1200" dirty="0"/>
          </a:p>
        </p:txBody>
      </p:sp>
      <p:sp>
        <p:nvSpPr>
          <p:cNvPr id="79" name="Rectangle 78"/>
          <p:cNvSpPr/>
          <p:nvPr/>
        </p:nvSpPr>
        <p:spPr bwMode="auto">
          <a:xfrm>
            <a:off x="2209800" y="2362200"/>
            <a:ext cx="3124200" cy="1905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33600" y="2057400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 Boundary</a:t>
            </a:r>
            <a:endParaRPr lang="en-US" sz="1400" dirty="0"/>
          </a:p>
        </p:txBody>
      </p:sp>
      <p:sp>
        <p:nvSpPr>
          <p:cNvPr id="86" name="Rectangle 85"/>
          <p:cNvSpPr/>
          <p:nvPr/>
        </p:nvSpPr>
        <p:spPr bwMode="auto">
          <a:xfrm>
            <a:off x="3886200" y="2514600"/>
            <a:ext cx="1295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86200" y="2590800"/>
            <a:ext cx="1296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SUI App Display</a:t>
            </a:r>
            <a:endParaRPr lang="en-US" sz="1200" dirty="0"/>
          </a:p>
        </p:txBody>
      </p:sp>
      <p:cxnSp>
        <p:nvCxnSpPr>
          <p:cNvPr id="94" name="Straight Connector 93"/>
          <p:cNvCxnSpPr/>
          <p:nvPr/>
        </p:nvCxnSpPr>
        <p:spPr bwMode="auto">
          <a:xfrm rot="10800000">
            <a:off x="5181600" y="5257800"/>
            <a:ext cx="15240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5181600" y="5105400"/>
            <a:ext cx="15240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457200" y="3429000"/>
            <a:ext cx="13716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81000" y="4038600"/>
            <a:ext cx="1235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ICE Data Logger</a:t>
            </a:r>
            <a:endParaRPr lang="en-US" sz="1100" dirty="0"/>
          </a:p>
        </p:txBody>
      </p:sp>
      <p:cxnSp>
        <p:nvCxnSpPr>
          <p:cNvPr id="111" name="Straight Connector 110"/>
          <p:cNvCxnSpPr/>
          <p:nvPr/>
        </p:nvCxnSpPr>
        <p:spPr bwMode="auto">
          <a:xfrm rot="10800000">
            <a:off x="5867400" y="6172200"/>
            <a:ext cx="8382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10800000">
            <a:off x="1828800" y="3657600"/>
            <a:ext cx="381000" cy="1588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8" name="Line 26"/>
          <p:cNvSpPr>
            <a:spLocks noChangeShapeType="1"/>
          </p:cNvSpPr>
          <p:nvPr/>
        </p:nvSpPr>
        <p:spPr bwMode="auto">
          <a:xfrm flipH="1" flipV="1">
            <a:off x="4724400" y="5562600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 flipH="1">
            <a:off x="2590800" y="5562600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 bwMode="auto">
          <a:xfrm>
            <a:off x="2362200" y="4876800"/>
            <a:ext cx="609600" cy="685800"/>
          </a:xfrm>
          <a:prstGeom prst="rect">
            <a:avLst/>
          </a:prstGeom>
          <a:solidFill>
            <a:srgbClr val="00F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PCA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Pump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 rot="16200000" flipH="1">
            <a:off x="2210916" y="4573116"/>
            <a:ext cx="606574" cy="794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048000" y="4876800"/>
            <a:ext cx="609600" cy="685800"/>
          </a:xfrm>
          <a:prstGeom prst="rect">
            <a:avLst/>
          </a:prstGeom>
          <a:solidFill>
            <a:srgbClr val="00F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EtCO2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/>
              <a:t>(</a:t>
            </a:r>
            <a:r>
              <a:rPr lang="en-US" sz="800" dirty="0" err="1" smtClean="0"/>
              <a:t>capnography</a:t>
            </a:r>
            <a:r>
              <a:rPr lang="en-US" sz="800" dirty="0" smtClean="0"/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 flipV="1">
            <a:off x="3352800" y="5562600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" name="Straight Connector 50"/>
          <p:cNvCxnSpPr>
            <a:stCxn id="46" idx="0"/>
          </p:cNvCxnSpPr>
          <p:nvPr/>
        </p:nvCxnSpPr>
        <p:spPr bwMode="auto">
          <a:xfrm rot="5400000" flipH="1" flipV="1">
            <a:off x="3048000" y="4572000"/>
            <a:ext cx="609600" cy="1588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228600" y="1981200"/>
            <a:ext cx="5410200" cy="3733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8600" y="1600200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 (ICE) Boundary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152400" y="1524000"/>
            <a:ext cx="7150267" cy="5177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 flipV="1">
            <a:off x="5867400" y="6324600"/>
            <a:ext cx="8382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209800" y="4724400"/>
            <a:ext cx="29718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43000" y="5257800"/>
            <a:ext cx="1048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Device Suite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52400" y="1143000"/>
            <a:ext cx="165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Process Boundary</a:t>
            </a:r>
            <a:endParaRPr lang="en-US" sz="1400" dirty="0"/>
          </a:p>
        </p:txBody>
      </p:sp>
      <p:cxnSp>
        <p:nvCxnSpPr>
          <p:cNvPr id="98" name="Straight Connector 97"/>
          <p:cNvCxnSpPr/>
          <p:nvPr/>
        </p:nvCxnSpPr>
        <p:spPr bwMode="auto">
          <a:xfrm rot="10800000">
            <a:off x="5181600" y="2819400"/>
            <a:ext cx="15240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>
            <a:off x="5181600" y="2667000"/>
            <a:ext cx="15240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" name="Group 105"/>
          <p:cNvGrpSpPr/>
          <p:nvPr/>
        </p:nvGrpSpPr>
        <p:grpSpPr>
          <a:xfrm>
            <a:off x="2215274" y="4409109"/>
            <a:ext cx="308335" cy="279732"/>
            <a:chOff x="2722955" y="939468"/>
            <a:chExt cx="308335" cy="279732"/>
          </a:xfrm>
        </p:grpSpPr>
        <p:sp>
          <p:nvSpPr>
            <p:cNvPr id="108" name="Oval 107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a</a:t>
              </a:r>
              <a:endParaRPr lang="en-US" sz="1200" i="1" dirty="0"/>
            </a:p>
          </p:txBody>
        </p:sp>
      </p:grpSp>
      <p:grpSp>
        <p:nvGrpSpPr>
          <p:cNvPr id="3" name="Group 109"/>
          <p:cNvGrpSpPr/>
          <p:nvPr/>
        </p:nvGrpSpPr>
        <p:grpSpPr>
          <a:xfrm>
            <a:off x="3069531" y="4402749"/>
            <a:ext cx="308335" cy="279732"/>
            <a:chOff x="2722955" y="939468"/>
            <a:chExt cx="308335" cy="279732"/>
          </a:xfrm>
        </p:grpSpPr>
        <p:sp>
          <p:nvSpPr>
            <p:cNvPr id="112" name="Oval 111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b</a:t>
              </a:r>
              <a:endParaRPr lang="en-US" sz="1200" i="1" dirty="0"/>
            </a:p>
          </p:txBody>
        </p:sp>
      </p:grpSp>
      <p:grpSp>
        <p:nvGrpSpPr>
          <p:cNvPr id="4" name="Group 114"/>
          <p:cNvGrpSpPr/>
          <p:nvPr/>
        </p:nvGrpSpPr>
        <p:grpSpPr>
          <a:xfrm>
            <a:off x="3695412" y="4566984"/>
            <a:ext cx="1103700" cy="279732"/>
            <a:chOff x="2722955" y="939468"/>
            <a:chExt cx="1103700" cy="279732"/>
          </a:xfrm>
        </p:grpSpPr>
        <p:sp>
          <p:nvSpPr>
            <p:cNvPr id="116" name="Oval 115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722955" y="939468"/>
              <a:ext cx="1103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C  mp_spo2)</a:t>
              </a:r>
              <a:endParaRPr lang="en-US" sz="1200" i="1" dirty="0"/>
            </a:p>
          </p:txBody>
        </p:sp>
      </p:grpSp>
      <p:grpSp>
        <p:nvGrpSpPr>
          <p:cNvPr id="6" name="Group 120"/>
          <p:cNvGrpSpPr/>
          <p:nvPr/>
        </p:nvGrpSpPr>
        <p:grpSpPr>
          <a:xfrm>
            <a:off x="2284120" y="5756384"/>
            <a:ext cx="308335" cy="279732"/>
            <a:chOff x="2722955" y="939468"/>
            <a:chExt cx="308335" cy="279732"/>
          </a:xfrm>
        </p:grpSpPr>
        <p:sp>
          <p:nvSpPr>
            <p:cNvPr id="122" name="Oval 121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e</a:t>
              </a:r>
              <a:endParaRPr lang="en-US" sz="1200" i="1" dirty="0"/>
            </a:p>
          </p:txBody>
        </p:sp>
      </p:grpSp>
      <p:grpSp>
        <p:nvGrpSpPr>
          <p:cNvPr id="7" name="Group 123"/>
          <p:cNvGrpSpPr/>
          <p:nvPr/>
        </p:nvGrpSpPr>
        <p:grpSpPr>
          <a:xfrm>
            <a:off x="2704688" y="5766736"/>
            <a:ext cx="265504" cy="279732"/>
            <a:chOff x="2722955" y="939468"/>
            <a:chExt cx="265504" cy="279732"/>
          </a:xfrm>
        </p:grpSpPr>
        <p:sp>
          <p:nvSpPr>
            <p:cNvPr id="125" name="Oval 124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722955" y="939468"/>
              <a:ext cx="2655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f</a:t>
              </a:r>
              <a:endParaRPr lang="en-US" sz="1200" i="1" dirty="0"/>
            </a:p>
          </p:txBody>
        </p:sp>
      </p:grpSp>
      <p:grpSp>
        <p:nvGrpSpPr>
          <p:cNvPr id="8" name="Group 126"/>
          <p:cNvGrpSpPr/>
          <p:nvPr/>
        </p:nvGrpSpPr>
        <p:grpSpPr>
          <a:xfrm>
            <a:off x="3381597" y="5768731"/>
            <a:ext cx="308335" cy="279732"/>
            <a:chOff x="2722955" y="939468"/>
            <a:chExt cx="308335" cy="279732"/>
          </a:xfrm>
        </p:grpSpPr>
        <p:sp>
          <p:nvSpPr>
            <p:cNvPr id="128" name="Oval 127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g</a:t>
              </a:r>
              <a:endParaRPr lang="en-US" sz="1200" i="1" dirty="0"/>
            </a:p>
          </p:txBody>
        </p:sp>
      </p:grpSp>
      <p:grpSp>
        <p:nvGrpSpPr>
          <p:cNvPr id="9" name="Group 129"/>
          <p:cNvGrpSpPr/>
          <p:nvPr/>
        </p:nvGrpSpPr>
        <p:grpSpPr>
          <a:xfrm>
            <a:off x="4064856" y="5777086"/>
            <a:ext cx="1026605" cy="279732"/>
            <a:chOff x="2722955" y="939468"/>
            <a:chExt cx="1026605" cy="279732"/>
          </a:xfrm>
        </p:grpSpPr>
        <p:sp>
          <p:nvSpPr>
            <p:cNvPr id="131" name="Oval 130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722955" y="939468"/>
              <a:ext cx="102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C (m_spo2)</a:t>
              </a:r>
              <a:endParaRPr lang="en-US" sz="1200" i="1" dirty="0"/>
            </a:p>
          </p:txBody>
        </p:sp>
      </p:grpSp>
      <p:grpSp>
        <p:nvGrpSpPr>
          <p:cNvPr id="11" name="Group 135"/>
          <p:cNvGrpSpPr/>
          <p:nvPr/>
        </p:nvGrpSpPr>
        <p:grpSpPr>
          <a:xfrm>
            <a:off x="5793752" y="4791800"/>
            <a:ext cx="265504" cy="279732"/>
            <a:chOff x="2722955" y="939468"/>
            <a:chExt cx="265504" cy="279732"/>
          </a:xfrm>
        </p:grpSpPr>
        <p:sp>
          <p:nvSpPr>
            <p:cNvPr id="137" name="Oval 136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22955" y="939468"/>
              <a:ext cx="2655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j</a:t>
              </a:r>
              <a:endParaRPr lang="en-US" sz="1200" i="1" dirty="0"/>
            </a:p>
          </p:txBody>
        </p:sp>
      </p:grpSp>
      <p:grpSp>
        <p:nvGrpSpPr>
          <p:cNvPr id="12" name="Group 138"/>
          <p:cNvGrpSpPr/>
          <p:nvPr/>
        </p:nvGrpSpPr>
        <p:grpSpPr>
          <a:xfrm>
            <a:off x="5793049" y="5258500"/>
            <a:ext cx="299693" cy="279732"/>
            <a:chOff x="2722955" y="939468"/>
            <a:chExt cx="299693" cy="279732"/>
          </a:xfrm>
        </p:grpSpPr>
        <p:sp>
          <p:nvSpPr>
            <p:cNvPr id="140" name="Oval 139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722955" y="939468"/>
              <a:ext cx="2996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k</a:t>
              </a:r>
              <a:endParaRPr lang="en-US" sz="1200" i="1" dirty="0"/>
            </a:p>
          </p:txBody>
        </p:sp>
      </p:grpSp>
      <p:grpSp>
        <p:nvGrpSpPr>
          <p:cNvPr id="13" name="Group 141"/>
          <p:cNvGrpSpPr/>
          <p:nvPr/>
        </p:nvGrpSpPr>
        <p:grpSpPr>
          <a:xfrm>
            <a:off x="6057581" y="5855086"/>
            <a:ext cx="256938" cy="279732"/>
            <a:chOff x="2722955" y="939468"/>
            <a:chExt cx="256938" cy="279732"/>
          </a:xfrm>
        </p:grpSpPr>
        <p:sp>
          <p:nvSpPr>
            <p:cNvPr id="143" name="Oval 142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722955" y="939468"/>
              <a:ext cx="2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l</a:t>
              </a:r>
              <a:endParaRPr lang="en-US" sz="1200" i="1" dirty="0"/>
            </a:p>
          </p:txBody>
        </p:sp>
      </p:grpSp>
      <p:grpSp>
        <p:nvGrpSpPr>
          <p:cNvPr id="14" name="Group 144"/>
          <p:cNvGrpSpPr/>
          <p:nvPr/>
        </p:nvGrpSpPr>
        <p:grpSpPr>
          <a:xfrm>
            <a:off x="5791482" y="2362375"/>
            <a:ext cx="308335" cy="279732"/>
            <a:chOff x="2722955" y="939468"/>
            <a:chExt cx="308335" cy="279732"/>
          </a:xfrm>
        </p:grpSpPr>
        <p:sp>
          <p:nvSpPr>
            <p:cNvPr id="146" name="Oval 145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n</a:t>
              </a:r>
              <a:endParaRPr lang="en-US" sz="1200" i="1" dirty="0"/>
            </a:p>
          </p:txBody>
        </p:sp>
      </p:grpSp>
      <p:grpSp>
        <p:nvGrpSpPr>
          <p:cNvPr id="15" name="Group 147"/>
          <p:cNvGrpSpPr/>
          <p:nvPr/>
        </p:nvGrpSpPr>
        <p:grpSpPr>
          <a:xfrm>
            <a:off x="6056970" y="6328343"/>
            <a:ext cx="350939" cy="279732"/>
            <a:chOff x="2722955" y="939468"/>
            <a:chExt cx="350939" cy="279732"/>
          </a:xfrm>
        </p:grpSpPr>
        <p:sp>
          <p:nvSpPr>
            <p:cNvPr id="149" name="Oval 148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722955" y="939468"/>
              <a:ext cx="3509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m</a:t>
              </a:r>
              <a:endParaRPr lang="en-US" sz="1200" i="1" dirty="0"/>
            </a:p>
          </p:txBody>
        </p:sp>
      </p:grpSp>
      <p:grpSp>
        <p:nvGrpSpPr>
          <p:cNvPr id="16" name="Group 150"/>
          <p:cNvGrpSpPr/>
          <p:nvPr/>
        </p:nvGrpSpPr>
        <p:grpSpPr>
          <a:xfrm>
            <a:off x="5793882" y="2820979"/>
            <a:ext cx="308335" cy="279732"/>
            <a:chOff x="2722955" y="939468"/>
            <a:chExt cx="308335" cy="279732"/>
          </a:xfrm>
        </p:grpSpPr>
        <p:sp>
          <p:nvSpPr>
            <p:cNvPr id="152" name="Oval 151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o</a:t>
              </a:r>
              <a:endParaRPr lang="en-US" sz="1200" i="1" dirty="0"/>
            </a:p>
          </p:txBody>
        </p:sp>
      </p:grpSp>
      <p:sp>
        <p:nvSpPr>
          <p:cNvPr id="81" name="Line 26"/>
          <p:cNvSpPr>
            <a:spLocks noChangeShapeType="1"/>
          </p:cNvSpPr>
          <p:nvPr/>
        </p:nvSpPr>
        <p:spPr bwMode="auto">
          <a:xfrm flipV="1">
            <a:off x="2696042" y="5571618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7" name="Group 81"/>
          <p:cNvGrpSpPr/>
          <p:nvPr/>
        </p:nvGrpSpPr>
        <p:grpSpPr>
          <a:xfrm>
            <a:off x="1880004" y="3331833"/>
            <a:ext cx="308335" cy="279732"/>
            <a:chOff x="2722955" y="939468"/>
            <a:chExt cx="308335" cy="279732"/>
          </a:xfrm>
        </p:grpSpPr>
        <p:sp>
          <p:nvSpPr>
            <p:cNvPr id="83" name="Oval 82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22955" y="939468"/>
              <a:ext cx="308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p</a:t>
              </a:r>
              <a:endParaRPr lang="en-US" sz="1200" i="1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258488" y="449521"/>
            <a:ext cx="257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variable model notes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326623" y="146095"/>
            <a:ext cx="2499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Add communication from pump to app</a:t>
            </a:r>
            <a:endParaRPr lang="en-US" sz="1050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5385661" y="5780338"/>
            <a:ext cx="2141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System Monitored Variables</a:t>
            </a:r>
            <a:endParaRPr lang="en-US" sz="1200" i="1" dirty="0"/>
          </a:p>
        </p:txBody>
      </p:sp>
      <p:grpSp>
        <p:nvGrpSpPr>
          <p:cNvPr id="97" name="Group 114"/>
          <p:cNvGrpSpPr/>
          <p:nvPr/>
        </p:nvGrpSpPr>
        <p:grpSpPr>
          <a:xfrm>
            <a:off x="3702302" y="3952055"/>
            <a:ext cx="1103700" cy="279732"/>
            <a:chOff x="2722955" y="939468"/>
            <a:chExt cx="1103700" cy="279732"/>
          </a:xfrm>
        </p:grpSpPr>
        <p:sp>
          <p:nvSpPr>
            <p:cNvPr id="101" name="Oval 100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722955" y="939468"/>
              <a:ext cx="1103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C  mp_spo2)</a:t>
              </a:r>
              <a:endParaRPr lang="en-US" sz="1200" i="1" dirty="0"/>
            </a:p>
          </p:txBody>
        </p:sp>
      </p:grpSp>
      <p:cxnSp>
        <p:nvCxnSpPr>
          <p:cNvPr id="106" name="Straight Arrow Connector 105"/>
          <p:cNvCxnSpPr/>
          <p:nvPr/>
        </p:nvCxnSpPr>
        <p:spPr bwMode="auto">
          <a:xfrm rot="16200000" flipH="1">
            <a:off x="3657578" y="4398914"/>
            <a:ext cx="370434" cy="661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3836181" y="428645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Latency,jitter</a:t>
            </a:r>
            <a:endParaRPr lang="en-US" dirty="0"/>
          </a:p>
        </p:txBody>
      </p:sp>
      <p:cxnSp>
        <p:nvCxnSpPr>
          <p:cNvPr id="110" name="Straight Arrow Connector 109"/>
          <p:cNvCxnSpPr/>
          <p:nvPr/>
        </p:nvCxnSpPr>
        <p:spPr bwMode="auto">
          <a:xfrm rot="16200000" flipH="1">
            <a:off x="3532144" y="5199597"/>
            <a:ext cx="932444" cy="2576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3909211" y="5073888"/>
            <a:ext cx="449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Sensing delay, processing, resolution, etc.</a:t>
            </a:r>
            <a:endParaRPr lang="en-US" dirty="0"/>
          </a:p>
        </p:txBody>
      </p:sp>
      <p:cxnSp>
        <p:nvCxnSpPr>
          <p:cNvPr id="124" name="Straight Arrow Connector 123"/>
          <p:cNvCxnSpPr/>
          <p:nvPr/>
        </p:nvCxnSpPr>
        <p:spPr bwMode="auto">
          <a:xfrm flipV="1">
            <a:off x="2407533" y="6178319"/>
            <a:ext cx="1851950" cy="264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2308322" y="6233473"/>
            <a:ext cx="319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Timing Requirements</a:t>
            </a:r>
            <a:endParaRPr lang="en-US" dirty="0"/>
          </a:p>
        </p:txBody>
      </p:sp>
      <p:grpSp>
        <p:nvGrpSpPr>
          <p:cNvPr id="136" name="Group 105"/>
          <p:cNvGrpSpPr/>
          <p:nvPr/>
        </p:nvGrpSpPr>
        <p:grpSpPr>
          <a:xfrm>
            <a:off x="2333297" y="3919745"/>
            <a:ext cx="1223014" cy="320696"/>
            <a:chOff x="2743200" y="898504"/>
            <a:chExt cx="1223014" cy="320696"/>
          </a:xfrm>
        </p:grpSpPr>
        <p:sp>
          <p:nvSpPr>
            <p:cNvPr id="139" name="Oval 138"/>
            <p:cNvSpPr/>
            <p:nvPr/>
          </p:nvSpPr>
          <p:spPr bwMode="auto">
            <a:xfrm>
              <a:off x="2743200" y="990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859509" y="898504"/>
              <a:ext cx="11067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A </a:t>
              </a:r>
              <a:r>
                <a:rPr lang="en-US" sz="1200" i="1" dirty="0" err="1" smtClean="0"/>
                <a:t>Cp_shutoff</a:t>
              </a:r>
              <a:endParaRPr lang="en-US" sz="1200" i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1072601" y="4440818"/>
            <a:ext cx="1106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A </a:t>
            </a:r>
            <a:r>
              <a:rPr lang="en-US" sz="1200" i="1" dirty="0" err="1" smtClean="0"/>
              <a:t>Cp_shutoff</a:t>
            </a:r>
            <a:endParaRPr lang="en-US" sz="1200" i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1065122" y="5693948"/>
            <a:ext cx="127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Flow Rate</a:t>
            </a:r>
            <a:endParaRPr lang="en-US" i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1119743" y="4207801"/>
            <a:ext cx="130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Command</a:t>
            </a:r>
            <a:endParaRPr lang="en-US" i="1" dirty="0"/>
          </a:p>
        </p:txBody>
      </p:sp>
      <p:cxnSp>
        <p:nvCxnSpPr>
          <p:cNvPr id="158" name="Straight Arrow Connector 157"/>
          <p:cNvCxnSpPr/>
          <p:nvPr/>
        </p:nvCxnSpPr>
        <p:spPr bwMode="auto">
          <a:xfrm rot="5400000">
            <a:off x="1753239" y="5200460"/>
            <a:ext cx="1020700" cy="482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60" name="TextBox 159"/>
          <p:cNvSpPr txBox="1"/>
          <p:nvPr/>
        </p:nvSpPr>
        <p:spPr>
          <a:xfrm>
            <a:off x="825280" y="4980507"/>
            <a:ext cx="161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Shutoff Delay.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26" y="238137"/>
            <a:ext cx="4964076" cy="54497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552" y="5781424"/>
            <a:ext cx="164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Output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1256610" y="4802464"/>
            <a:ext cx="1164223" cy="7407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217259" y="1203912"/>
            <a:ext cx="2631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to Mp – constraints on device, exposed as app requirements (formal specs) on device interface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308" y="3281604"/>
            <a:ext cx="2631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 to Mp-a – communication across the network from device output to app input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Variable Model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Consider the control loop on the previous slides that involves </a:t>
            </a:r>
            <a:r>
              <a:rPr lang="en-US" sz="2400" dirty="0" err="1" smtClean="0"/>
              <a:t>physio</a:t>
            </a:r>
            <a:r>
              <a:rPr lang="en-US" sz="2400" dirty="0" smtClean="0"/>
              <a:t> parameter sensors, app-based “controller”, and PCA pump as actuator</a:t>
            </a:r>
          </a:p>
          <a:p>
            <a:r>
              <a:rPr lang="en-US" sz="2400" dirty="0" smtClean="0"/>
              <a:t>For the system property capturing the “shutoff requirement”, introduce 4-var naming scheme for different system boundary inputs and outputs and component inputs/outputs for monitoring devices, app, and PCA</a:t>
            </a:r>
          </a:p>
          <a:p>
            <a:r>
              <a:rPr lang="en-US" sz="2400" dirty="0" smtClean="0"/>
              <a:t>Imagine a simple shutoff condition based on some monitoring device parameter going out of range.  Using the 4-variable paradigm, state </a:t>
            </a:r>
            <a:r>
              <a:rPr lang="en-US" sz="2400" smtClean="0"/>
              <a:t>the requirement.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Definition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Delineate Boundary</a:t>
            </a:r>
          </a:p>
          <a:p>
            <a:r>
              <a:rPr lang="en-US" sz="2000" dirty="0" smtClean="0"/>
              <a:t>Identify inputs/outputs (directional modes)</a:t>
            </a:r>
          </a:p>
          <a:p>
            <a:r>
              <a:rPr lang="en-US" sz="2000" dirty="0" smtClean="0"/>
              <a:t>Identify Actor Categories (human/machine) on either side of interface</a:t>
            </a:r>
          </a:p>
          <a:p>
            <a:r>
              <a:rPr lang="en-US" sz="2000" dirty="0" smtClean="0"/>
              <a:t>From Component’s point of view</a:t>
            </a:r>
          </a:p>
          <a:p>
            <a:pPr lvl="1"/>
            <a:r>
              <a:rPr lang="en-US" sz="1800" dirty="0" smtClean="0"/>
              <a:t>Inputs (flow from context to component)</a:t>
            </a:r>
          </a:p>
          <a:p>
            <a:pPr lvl="2"/>
            <a:r>
              <a:rPr lang="en-US" sz="1600" dirty="0" smtClean="0"/>
              <a:t>specify assumptions </a:t>
            </a:r>
            <a:r>
              <a:rPr lang="en-US" sz="1600" dirty="0" err="1" smtClean="0"/>
              <a:t>A</a:t>
            </a:r>
            <a:r>
              <a:rPr lang="en-US" sz="1600" baseline="-25000" dirty="0" err="1" smtClean="0"/>
              <a:t>Cmp</a:t>
            </a:r>
            <a:r>
              <a:rPr lang="en-US" sz="1600" dirty="0" smtClean="0"/>
              <a:t> on inputs (requirements on context)</a:t>
            </a:r>
          </a:p>
          <a:p>
            <a:pPr lvl="1"/>
            <a:r>
              <a:rPr lang="en-US" sz="1800" dirty="0" smtClean="0"/>
              <a:t>Outputs (flow from component to context)</a:t>
            </a:r>
          </a:p>
          <a:p>
            <a:pPr lvl="2"/>
            <a:r>
              <a:rPr lang="en-US" sz="1600" dirty="0" smtClean="0"/>
              <a:t>specify guarantees </a:t>
            </a:r>
            <a:r>
              <a:rPr lang="en-US" sz="1600" dirty="0" err="1" smtClean="0"/>
              <a:t>G</a:t>
            </a:r>
            <a:r>
              <a:rPr lang="en-US" sz="1600" baseline="-25000" dirty="0" err="1" smtClean="0"/>
              <a:t>Cmp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on outputs (requirements on component)</a:t>
            </a:r>
          </a:p>
          <a:p>
            <a:pPr lvl="1"/>
            <a:r>
              <a:rPr lang="en-US" sz="2000" dirty="0" err="1" smtClean="0"/>
              <a:t>A</a:t>
            </a:r>
            <a:r>
              <a:rPr lang="en-US" sz="2000" baseline="-25000" dirty="0" err="1" smtClean="0"/>
              <a:t>cmp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and</a:t>
            </a:r>
            <a:r>
              <a:rPr lang="en-US" sz="2000" baseline="-25000" dirty="0" smtClean="0"/>
              <a:t> </a:t>
            </a:r>
            <a:r>
              <a:rPr lang="en-US" sz="2000" dirty="0" err="1" smtClean="0"/>
              <a:t>G</a:t>
            </a:r>
            <a:r>
              <a:rPr lang="en-US" sz="2000" baseline="-25000" dirty="0" err="1" smtClean="0"/>
              <a:t>Cmp</a:t>
            </a:r>
            <a:r>
              <a:rPr lang="en-US" sz="2000" dirty="0" smtClean="0"/>
              <a:t> form the Component’s </a:t>
            </a:r>
            <a:r>
              <a:rPr lang="en-US" sz="2000" i="1" dirty="0" smtClean="0"/>
              <a:t>interface contract</a:t>
            </a:r>
          </a:p>
          <a:p>
            <a:r>
              <a:rPr lang="en-US" sz="2000" dirty="0" smtClean="0"/>
              <a:t>From Context’s (Client’s) point of view</a:t>
            </a:r>
          </a:p>
          <a:p>
            <a:pPr lvl="1"/>
            <a:r>
              <a:rPr lang="en-US" sz="1800" dirty="0" smtClean="0"/>
              <a:t>Call/Push (flow from context to component)</a:t>
            </a:r>
          </a:p>
          <a:p>
            <a:pPr lvl="2"/>
            <a:r>
              <a:rPr lang="en-US" sz="1600" dirty="0" smtClean="0"/>
              <a:t>Specify guarantees </a:t>
            </a:r>
            <a:r>
              <a:rPr lang="en-US" sz="1600" dirty="0" err="1" smtClean="0"/>
              <a:t>G</a:t>
            </a:r>
            <a:r>
              <a:rPr lang="en-US" sz="1600" baseline="-25000" dirty="0" err="1" smtClean="0"/>
              <a:t>Cxt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on flows to component (requirements on context)</a:t>
            </a:r>
          </a:p>
          <a:p>
            <a:pPr lvl="1"/>
            <a:r>
              <a:rPr lang="en-US" sz="1800" dirty="0" smtClean="0"/>
              <a:t>Return/Pull (flow from component to context)</a:t>
            </a:r>
          </a:p>
          <a:p>
            <a:pPr lvl="2"/>
            <a:r>
              <a:rPr lang="en-US" sz="1600" dirty="0" smtClean="0"/>
              <a:t>Specify assumptions </a:t>
            </a:r>
            <a:r>
              <a:rPr lang="en-US" sz="1600" dirty="0" err="1" smtClean="0"/>
              <a:t>A</a:t>
            </a:r>
            <a:r>
              <a:rPr lang="en-US" sz="1600" baseline="-25000" dirty="0" err="1" smtClean="0"/>
              <a:t>Cxt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on flows from component (requirements on component)</a:t>
            </a:r>
          </a:p>
          <a:p>
            <a:pPr lvl="2">
              <a:buNone/>
            </a:pPr>
            <a:endParaRPr lang="en-US" sz="1600" dirty="0" smtClean="0"/>
          </a:p>
          <a:p>
            <a:pPr lvl="1"/>
            <a:endParaRPr lang="en-US" sz="2000" dirty="0" smtClean="0"/>
          </a:p>
          <a:p>
            <a:pPr lvl="2"/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Assembly/Integration Assurance</a:t>
            </a:r>
            <a:endParaRPr lang="en-US" dirty="0"/>
          </a:p>
        </p:txBody>
      </p:sp>
      <p:sp>
        <p:nvSpPr>
          <p:cNvPr id="40" name="Content Placeholder 39"/>
          <p:cNvSpPr>
            <a:spLocks noGrp="1"/>
          </p:cNvSpPr>
          <p:nvPr>
            <p:ph sz="half" idx="1"/>
          </p:nvPr>
        </p:nvSpPr>
        <p:spPr>
          <a:xfrm>
            <a:off x="304249" y="1600200"/>
            <a:ext cx="3598073" cy="4525963"/>
          </a:xfrm>
        </p:spPr>
        <p:txBody>
          <a:bodyPr/>
          <a:lstStyle/>
          <a:p>
            <a:r>
              <a:rPr lang="en-US" sz="2000" dirty="0" smtClean="0"/>
              <a:t>Safety case will include the following assurance steps for parameters on which SSEP depends</a:t>
            </a:r>
          </a:p>
          <a:p>
            <a:pPr lvl="1"/>
            <a:r>
              <a:rPr lang="en-US" sz="1600" dirty="0" err="1" smtClean="0"/>
              <a:t>G</a:t>
            </a:r>
            <a:r>
              <a:rPr lang="en-US" sz="1600" baseline="-25000" dirty="0" err="1" smtClean="0"/>
              <a:t>Cxt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complies with </a:t>
            </a:r>
            <a:r>
              <a:rPr lang="en-US" sz="1600" dirty="0" err="1" smtClean="0"/>
              <a:t>A</a:t>
            </a:r>
            <a:r>
              <a:rPr lang="en-US" sz="1600" baseline="-25000" dirty="0" err="1" smtClean="0"/>
              <a:t>Cmp</a:t>
            </a:r>
            <a:endParaRPr lang="en-US" sz="1600" dirty="0" smtClean="0"/>
          </a:p>
          <a:p>
            <a:pPr lvl="1"/>
            <a:r>
              <a:rPr lang="en-US" sz="1600" dirty="0" smtClean="0"/>
              <a:t> </a:t>
            </a:r>
            <a:r>
              <a:rPr lang="en-US" sz="1600" dirty="0" err="1" smtClean="0"/>
              <a:t>G</a:t>
            </a:r>
            <a:r>
              <a:rPr lang="en-US" sz="1600" baseline="-25000" dirty="0" err="1" smtClean="0"/>
              <a:t>Cmp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complies with </a:t>
            </a:r>
            <a:r>
              <a:rPr lang="en-US" sz="1600" dirty="0" err="1" smtClean="0"/>
              <a:t>A</a:t>
            </a:r>
            <a:r>
              <a:rPr lang="en-US" sz="1600" baseline="-25000" dirty="0" err="1" smtClean="0"/>
              <a:t>Cxt</a:t>
            </a:r>
            <a:endParaRPr lang="en-US" sz="1600" dirty="0" smtClean="0"/>
          </a:p>
          <a:p>
            <a:r>
              <a:rPr lang="en-US" sz="2000" dirty="0" err="1" smtClean="0"/>
              <a:t>SSEPOs</a:t>
            </a:r>
            <a:r>
              <a:rPr lang="en-US" sz="2000" dirty="0" smtClean="0"/>
              <a:t> will state the “vocabulary” or categories of 2800-relevant properties mentioned in A</a:t>
            </a:r>
            <a:r>
              <a:rPr lang="en-US" sz="2000" baseline="-25000" dirty="0" smtClean="0"/>
              <a:t>X</a:t>
            </a:r>
            <a:r>
              <a:rPr lang="en-US" sz="2000" dirty="0" smtClean="0"/>
              <a:t>, G</a:t>
            </a:r>
            <a:r>
              <a:rPr lang="en-US" sz="2000" baseline="-25000" dirty="0" smtClean="0"/>
              <a:t>X</a:t>
            </a:r>
            <a:endParaRPr lang="en-US" sz="2000" dirty="0" smtClean="0"/>
          </a:p>
          <a:p>
            <a:r>
              <a:rPr lang="en-US" sz="2000" dirty="0" smtClean="0"/>
              <a:t>Testing/Verification activities will provide evidence of the compliance steps </a:t>
            </a:r>
            <a:endParaRPr lang="en-US" sz="2000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3417137" y="2676581"/>
            <a:ext cx="2674936" cy="2524069"/>
            <a:chOff x="2332752" y="2676825"/>
            <a:chExt cx="2674515" cy="2524386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2332752" y="2676825"/>
              <a:ext cx="135255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/>
                <a:t>Component</a:t>
              </a: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2910509" y="3121325"/>
              <a:ext cx="2096758" cy="20798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ahoma" pitchFamily="-108" charset="0"/>
              </a:endParaRP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099359" y="1198563"/>
            <a:ext cx="4745037" cy="5456237"/>
            <a:chOff x="3014211" y="1198268"/>
            <a:chExt cx="4745489" cy="5456417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044206" y="1667050"/>
              <a:ext cx="4712573" cy="764379"/>
            </a:xfrm>
            <a:prstGeom prst="rect">
              <a:avLst/>
            </a:prstGeom>
            <a:solidFill>
              <a:srgbClr val="DEC9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014211" y="5890306"/>
              <a:ext cx="4712573" cy="764379"/>
            </a:xfrm>
            <a:prstGeom prst="rect">
              <a:avLst/>
            </a:prstGeom>
            <a:solidFill>
              <a:srgbClr val="DEC9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5003800" y="1198268"/>
              <a:ext cx="980274" cy="369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smtClean="0"/>
                <a:t>Context</a:t>
              </a:r>
              <a:endParaRPr lang="en-US" sz="1800" dirty="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422900" y="1698243"/>
              <a:ext cx="2336800" cy="4742844"/>
            </a:xfrm>
            <a:prstGeom prst="rect">
              <a:avLst/>
            </a:prstGeom>
            <a:solidFill>
              <a:srgbClr val="DEC9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Down Arrow 32"/>
          <p:cNvSpPr/>
          <p:nvPr/>
        </p:nvSpPr>
        <p:spPr bwMode="auto">
          <a:xfrm>
            <a:off x="4854736" y="2196146"/>
            <a:ext cx="793692" cy="1455279"/>
          </a:xfrm>
          <a:prstGeom prst="downArrow">
            <a:avLst/>
          </a:prstGeom>
          <a:solidFill>
            <a:srgbClr val="E7E7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Down Arrow 33"/>
          <p:cNvSpPr/>
          <p:nvPr/>
        </p:nvSpPr>
        <p:spPr bwMode="auto">
          <a:xfrm>
            <a:off x="4901311" y="4703452"/>
            <a:ext cx="793692" cy="1455279"/>
          </a:xfrm>
          <a:prstGeom prst="downArrow">
            <a:avLst/>
          </a:prstGeom>
          <a:solidFill>
            <a:srgbClr val="E7E7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93342" y="3188383"/>
            <a:ext cx="67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</a:t>
            </a:r>
            <a:r>
              <a:rPr lang="en-US" baseline="-25000" dirty="0" err="1" smtClean="0"/>
              <a:t>Cmp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66373" y="5947055"/>
            <a:ext cx="58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</a:t>
            </a:r>
            <a:r>
              <a:rPr lang="en-US" baseline="-25000" dirty="0" err="1" smtClean="0"/>
              <a:t>Cxt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73263" y="4789704"/>
            <a:ext cx="68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Cmp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80152" y="2044777"/>
            <a:ext cx="69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Cxt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6283400" y="2937017"/>
            <a:ext cx="2116513" cy="2341675"/>
          </a:xfrm>
          <a:prstGeom prst="rect">
            <a:avLst/>
          </a:prstGeom>
          <a:solidFill>
            <a:srgbClr val="E7E7E7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Compliance Assurance</a:t>
            </a:r>
            <a:endParaRPr lang="en-US" dirty="0"/>
          </a:p>
        </p:txBody>
      </p:sp>
      <p:sp>
        <p:nvSpPr>
          <p:cNvPr id="40" name="Content Placeholder 39"/>
          <p:cNvSpPr>
            <a:spLocks noGrp="1"/>
          </p:cNvSpPr>
          <p:nvPr>
            <p:ph sz="half" idx="1"/>
          </p:nvPr>
        </p:nvSpPr>
        <p:spPr>
          <a:xfrm>
            <a:off x="158739" y="1375290"/>
            <a:ext cx="3743583" cy="4525963"/>
          </a:xfrm>
        </p:spPr>
        <p:txBody>
          <a:bodyPr/>
          <a:lstStyle/>
          <a:p>
            <a:r>
              <a:rPr lang="en-US" sz="1800" dirty="0" smtClean="0"/>
              <a:t>Safety case will include the following assurance steps for parameters on which SSEP depends</a:t>
            </a:r>
          </a:p>
          <a:p>
            <a:pPr lvl="1"/>
            <a:r>
              <a:rPr lang="en-US" sz="1400" dirty="0" smtClean="0"/>
              <a:t>The component implementation which includes internal components providing properties P</a:t>
            </a:r>
            <a:r>
              <a:rPr lang="en-US" sz="1400" baseline="-25000" dirty="0" smtClean="0"/>
              <a:t>i </a:t>
            </a:r>
            <a:r>
              <a:rPr lang="en-US" sz="1400" dirty="0" smtClean="0"/>
              <a:t>complies with its interface contract (</a:t>
            </a:r>
            <a:r>
              <a:rPr lang="en-US" sz="1400" dirty="0" err="1" smtClean="0"/>
              <a:t>A</a:t>
            </a:r>
            <a:r>
              <a:rPr lang="en-US" sz="1400" baseline="-25000" dirty="0" err="1" smtClean="0"/>
              <a:t>cmp</a:t>
            </a:r>
            <a:r>
              <a:rPr lang="en-US" sz="1400" dirty="0" err="1" smtClean="0"/>
              <a:t>,G</a:t>
            </a:r>
            <a:r>
              <a:rPr lang="en-US" sz="1400" baseline="-25000" dirty="0" err="1" smtClean="0"/>
              <a:t>Cmp</a:t>
            </a:r>
            <a:r>
              <a:rPr lang="en-US" sz="1400" dirty="0" smtClean="0"/>
              <a:t>)</a:t>
            </a:r>
            <a:endParaRPr lang="en-US" sz="1400" baseline="-25000" dirty="0" smtClean="0"/>
          </a:p>
          <a:p>
            <a:pPr lvl="1"/>
            <a:endParaRPr lang="en-US" sz="1400" dirty="0" smtClean="0"/>
          </a:p>
          <a:p>
            <a:r>
              <a:rPr lang="en-US" sz="1800" dirty="0" err="1" smtClean="0"/>
              <a:t>SSEPOs</a:t>
            </a:r>
            <a:r>
              <a:rPr lang="en-US" sz="1800" dirty="0" smtClean="0"/>
              <a:t> will state the “vocabulary” or categories of 2800-relevant properties mentioned in A</a:t>
            </a:r>
            <a:r>
              <a:rPr lang="en-US" sz="1800" baseline="-25000" dirty="0" smtClean="0"/>
              <a:t>X</a:t>
            </a:r>
            <a:r>
              <a:rPr lang="en-US" sz="1800" dirty="0" smtClean="0"/>
              <a:t>, G</a:t>
            </a:r>
            <a:r>
              <a:rPr lang="en-US" sz="1800" baseline="-25000" dirty="0" smtClean="0"/>
              <a:t>X</a:t>
            </a:r>
            <a:endParaRPr lang="en-US" sz="1800" dirty="0" smtClean="0"/>
          </a:p>
          <a:p>
            <a:r>
              <a:rPr lang="en-US" sz="1800" dirty="0" smtClean="0"/>
              <a:t>Testing/Verification activities will provide evidence of the compliance steps </a:t>
            </a:r>
          </a:p>
          <a:p>
            <a:r>
              <a:rPr lang="en-US" sz="1800" dirty="0" smtClean="0"/>
              <a:t>Note that the ICS (System) interface is a special instance of the component interface</a:t>
            </a:r>
            <a:endParaRPr lang="en-US" sz="1800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3668473" y="2438445"/>
            <a:ext cx="2423599" cy="2762205"/>
            <a:chOff x="2584049" y="2438659"/>
            <a:chExt cx="2423218" cy="2762552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2584049" y="2438659"/>
              <a:ext cx="1377835" cy="646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smtClean="0"/>
                <a:t>Component</a:t>
              </a:r>
            </a:p>
            <a:p>
              <a:r>
                <a:rPr lang="en-US" dirty="0" smtClean="0"/>
                <a:t>Interface</a:t>
              </a:r>
              <a:endParaRPr lang="en-US" sz="1800" dirty="0"/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2910509" y="3121325"/>
              <a:ext cx="2096758" cy="20798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Tahoma" pitchFamily="-108" charset="0"/>
              </a:endParaRPr>
            </a:p>
          </p:txBody>
        </p:sp>
      </p:grpSp>
      <p:sp>
        <p:nvSpPr>
          <p:cNvPr id="33" name="Down Arrow 32"/>
          <p:cNvSpPr/>
          <p:nvPr/>
        </p:nvSpPr>
        <p:spPr bwMode="auto">
          <a:xfrm>
            <a:off x="4854736" y="2196146"/>
            <a:ext cx="793692" cy="1455279"/>
          </a:xfrm>
          <a:prstGeom prst="downArrow">
            <a:avLst/>
          </a:prstGeom>
          <a:solidFill>
            <a:srgbClr val="E7E7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Down Arrow 33"/>
          <p:cNvSpPr/>
          <p:nvPr/>
        </p:nvSpPr>
        <p:spPr bwMode="auto">
          <a:xfrm>
            <a:off x="4901311" y="4703452"/>
            <a:ext cx="793692" cy="1455279"/>
          </a:xfrm>
          <a:prstGeom prst="downArrow">
            <a:avLst/>
          </a:prstGeom>
          <a:solidFill>
            <a:srgbClr val="E7E7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93342" y="3188383"/>
            <a:ext cx="67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</a:t>
            </a:r>
            <a:r>
              <a:rPr lang="en-US" baseline="-25000" dirty="0" err="1" smtClean="0"/>
              <a:t>Cmp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73263" y="4789704"/>
            <a:ext cx="68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Cmp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6561195" y="3426522"/>
            <a:ext cx="608498" cy="5027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964931" y="4293332"/>
            <a:ext cx="608498" cy="5027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480831" y="3578922"/>
            <a:ext cx="608498" cy="5027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3307" y="3638196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6620994" y="3499540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011502" y="4353120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5" name="Isosceles Triangle 24"/>
          <p:cNvSpPr/>
          <p:nvPr/>
        </p:nvSpPr>
        <p:spPr bwMode="auto">
          <a:xfrm rot="16200000">
            <a:off x="4987043" y="3578725"/>
            <a:ext cx="1673469" cy="1144351"/>
          </a:xfrm>
          <a:prstGeom prst="triangle">
            <a:avLst/>
          </a:prstGeom>
          <a:solidFill>
            <a:srgbClr val="A0D4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6294548" y="2273326"/>
            <a:ext cx="17628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/>
              <a:t>Component</a:t>
            </a:r>
          </a:p>
          <a:p>
            <a:r>
              <a:rPr lang="en-US" sz="1800" dirty="0" smtClean="0"/>
              <a:t>Implementation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5989336" y="5530059"/>
            <a:ext cx="3154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Where do we get, e.g., the system level A,G related to safety? </a:t>
            </a:r>
            <a:r>
              <a:rPr lang="en-US" sz="1600" dirty="0" err="1" smtClean="0"/>
              <a:t>Ans</a:t>
            </a:r>
            <a:r>
              <a:rPr lang="en-US" sz="1600" dirty="0" smtClean="0"/>
              <a:t>: aim to ensure safety (avoid hazards) related to controlled process (patient).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 bwMode="auto">
          <a:xfrm>
            <a:off x="4015064" y="1423575"/>
            <a:ext cx="1853894" cy="12597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635916" y="3409212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489134" y="1316025"/>
            <a:ext cx="1373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Controller Setting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156172" y="3358004"/>
            <a:ext cx="1999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Operator</a:t>
            </a:r>
          </a:p>
          <a:p>
            <a:r>
              <a:rPr lang="en-US" sz="1200" dirty="0" smtClean="0"/>
              <a:t>Actuation</a:t>
            </a:r>
          </a:p>
          <a:p>
            <a:r>
              <a:rPr lang="en-US" sz="1200" dirty="0" smtClean="0"/>
              <a:t>Via SUI App Control Panel</a:t>
            </a:r>
            <a:endParaRPr lang="en-US" sz="1200" dirty="0"/>
          </a:p>
        </p:txBody>
      </p:sp>
      <p:sp>
        <p:nvSpPr>
          <p:cNvPr id="154" name="Rectangle 153"/>
          <p:cNvSpPr/>
          <p:nvPr/>
        </p:nvSpPr>
        <p:spPr bwMode="auto">
          <a:xfrm>
            <a:off x="1206140" y="3336299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4052320" y="4942999"/>
            <a:ext cx="1853894" cy="68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oup 168"/>
          <p:cNvGrpSpPr/>
          <p:nvPr/>
        </p:nvGrpSpPr>
        <p:grpSpPr>
          <a:xfrm>
            <a:off x="2099714" y="4022484"/>
            <a:ext cx="1956320" cy="1272399"/>
            <a:chOff x="2099714" y="4022484"/>
            <a:chExt cx="1632483" cy="1272399"/>
          </a:xfrm>
        </p:grpSpPr>
        <p:cxnSp>
          <p:nvCxnSpPr>
            <p:cNvPr id="161" name="Straight Arrow Connector 160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8" name="Straight Connector 167"/>
            <p:cNvCxnSpPr>
              <a:stCxn id="154" idx="2"/>
            </p:cNvCxnSpPr>
            <p:nvPr/>
          </p:nvCxnSpPr>
          <p:spPr bwMode="auto">
            <a:xfrm rot="5400000">
              <a:off x="1500686" y="4652240"/>
              <a:ext cx="1262158" cy="264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171"/>
          <p:cNvGrpSpPr/>
          <p:nvPr/>
        </p:nvGrpSpPr>
        <p:grpSpPr>
          <a:xfrm rot="16200000">
            <a:off x="6149144" y="3833841"/>
            <a:ext cx="1259077" cy="1744939"/>
            <a:chOff x="2099714" y="3835581"/>
            <a:chExt cx="1632483" cy="1459302"/>
          </a:xfrm>
        </p:grpSpPr>
        <p:cxnSp>
          <p:nvCxnSpPr>
            <p:cNvPr id="175" name="Straight Arrow Connector 174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6" name="Straight Connector 175"/>
            <p:cNvCxnSpPr>
              <a:stCxn id="156" idx="3"/>
            </p:cNvCxnSpPr>
            <p:nvPr/>
          </p:nvCxnSpPr>
          <p:spPr bwMode="auto">
            <a:xfrm rot="5400000">
              <a:off x="1428877" y="4559532"/>
              <a:ext cx="1459302" cy="1139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177"/>
          <p:cNvGrpSpPr/>
          <p:nvPr/>
        </p:nvGrpSpPr>
        <p:grpSpPr>
          <a:xfrm rot="10800000">
            <a:off x="5848471" y="1976616"/>
            <a:ext cx="1843652" cy="1445103"/>
            <a:chOff x="2099714" y="3570038"/>
            <a:chExt cx="1632483" cy="1724845"/>
          </a:xfrm>
        </p:grpSpPr>
        <p:cxnSp>
          <p:nvCxnSpPr>
            <p:cNvPr id="179" name="Straight Arrow Connector 178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180"/>
          <p:cNvGrpSpPr/>
          <p:nvPr/>
        </p:nvGrpSpPr>
        <p:grpSpPr>
          <a:xfrm rot="5400000">
            <a:off x="2396269" y="1686878"/>
            <a:ext cx="1359780" cy="1918780"/>
            <a:chOff x="2099714" y="3570038"/>
            <a:chExt cx="1632483" cy="1724845"/>
          </a:xfrm>
        </p:grpSpPr>
        <p:cxnSp>
          <p:nvCxnSpPr>
            <p:cNvPr id="182" name="Straight Arrow Connector 181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4" name="TextBox 183"/>
          <p:cNvSpPr txBox="1"/>
          <p:nvPr/>
        </p:nvSpPr>
        <p:spPr>
          <a:xfrm>
            <a:off x="2181654" y="4942432"/>
            <a:ext cx="1382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Control Actions</a:t>
            </a:r>
            <a:endParaRPr lang="en-US" sz="1200" i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6179221" y="4804218"/>
            <a:ext cx="1732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Feedback, sensed properties</a:t>
            </a:r>
            <a:endParaRPr lang="en-US" sz="1200" i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194608" y="204831"/>
            <a:ext cx="2442946" cy="36933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Generic Control Loop:</a:t>
            </a:r>
            <a:endParaRPr lang="en-US" dirty="0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979612" y="990035"/>
            <a:ext cx="1239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 smtClean="0"/>
              <a:t>Controller</a:t>
            </a:r>
            <a:endParaRPr lang="en-US" sz="1800" i="1" dirty="0"/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719133" y="2888769"/>
            <a:ext cx="1100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 smtClean="0"/>
              <a:t>Actuator</a:t>
            </a:r>
            <a:endParaRPr lang="en-US" sz="1800" i="1" dirty="0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7684061" y="2975020"/>
            <a:ext cx="970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 smtClean="0"/>
              <a:t>Sensor</a:t>
            </a:r>
            <a:endParaRPr lang="en-US" sz="1800" i="1" dirty="0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3847882" y="4575827"/>
            <a:ext cx="21891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 smtClean="0"/>
              <a:t>Controlled Process</a:t>
            </a:r>
            <a:endParaRPr lang="en-US" sz="18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4109865" y="2129914"/>
            <a:ext cx="15253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Model of Controlled Process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479019" y="1693415"/>
            <a:ext cx="557448" cy="9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195882" y="5768194"/>
            <a:ext cx="4748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Key concept:  Avoid unsafe control actions (i.e., control actions leading to hazards).  Safety-related requirements are those that are needed to avoid unsafe control actions.</a:t>
            </a:r>
            <a:endParaRPr lang="en-US" sz="1400" i="1" dirty="0"/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3174770" y="5463910"/>
            <a:ext cx="820149" cy="35720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 bwMode="auto">
          <a:xfrm>
            <a:off x="3091322" y="1116541"/>
            <a:ext cx="3223908" cy="13747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02107" y="1479416"/>
            <a:ext cx="819167" cy="55399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Control</a:t>
            </a:r>
          </a:p>
          <a:p>
            <a:pPr algn="ctr"/>
            <a:r>
              <a:rPr lang="en-US" sz="1000" dirty="0" smtClean="0"/>
              <a:t>Action</a:t>
            </a:r>
          </a:p>
          <a:p>
            <a:pPr algn="ctr"/>
            <a:r>
              <a:rPr lang="en-US" sz="1000" dirty="0" smtClean="0"/>
              <a:t>Generation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89515" y="1310812"/>
            <a:ext cx="833381" cy="40011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Model of </a:t>
            </a:r>
          </a:p>
          <a:p>
            <a:pPr algn="ctr"/>
            <a:r>
              <a:rPr lang="en-US" sz="1000" dirty="0" smtClean="0"/>
              <a:t>Automation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05944" y="1860980"/>
            <a:ext cx="1268070" cy="40011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Model of </a:t>
            </a:r>
          </a:p>
          <a:p>
            <a:pPr algn="ctr"/>
            <a:r>
              <a:rPr lang="en-US" sz="1000" dirty="0" smtClean="0"/>
              <a:t>Controlled Process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82280" y="802514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Human Controller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3090204" y="3481086"/>
            <a:ext cx="3223908" cy="13747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00989" y="3843961"/>
            <a:ext cx="819167" cy="55399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Control</a:t>
            </a:r>
          </a:p>
          <a:p>
            <a:pPr algn="ctr"/>
            <a:r>
              <a:rPr lang="en-US" sz="1000" dirty="0" smtClean="0"/>
              <a:t>Action</a:t>
            </a:r>
          </a:p>
          <a:p>
            <a:pPr algn="ctr"/>
            <a:r>
              <a:rPr lang="en-US" sz="1000" dirty="0" smtClean="0"/>
              <a:t>Generation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39717" y="3925455"/>
            <a:ext cx="1268070" cy="40011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Model of </a:t>
            </a:r>
          </a:p>
          <a:p>
            <a:pPr algn="ctr"/>
            <a:r>
              <a:rPr lang="en-US" sz="1000" dirty="0" smtClean="0"/>
              <a:t>Controlled Process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25094" y="3187993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Automated Controller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344732" y="5589679"/>
            <a:ext cx="2370378" cy="61409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b="1" dirty="0" smtClean="0"/>
              <a:t>Controlled Process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54295" y="383813"/>
            <a:ext cx="122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Written/Trained</a:t>
            </a:r>
          </a:p>
          <a:p>
            <a:pPr algn="ctr"/>
            <a:r>
              <a:rPr lang="en-US" sz="1200" dirty="0" smtClean="0"/>
              <a:t>Procedures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583290" y="382687"/>
            <a:ext cx="1168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Environmental</a:t>
            </a:r>
          </a:p>
          <a:p>
            <a:pPr algn="ctr"/>
            <a:r>
              <a:rPr lang="en-US" sz="1200" dirty="0" smtClean="0"/>
              <a:t>Inputs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176419" y="6116669"/>
            <a:ext cx="1202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Process Inputs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713932" y="6116669"/>
            <a:ext cx="1438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Process Outputs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041415" y="6455392"/>
            <a:ext cx="1082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Disturbances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511196" y="5133838"/>
            <a:ext cx="726368" cy="2462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Actuators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20766" y="5132714"/>
            <a:ext cx="655110" cy="2462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Sensors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21237" y="2794957"/>
            <a:ext cx="662185" cy="2462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Controls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35756" y="2821747"/>
            <a:ext cx="669261" cy="2462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Displays</a:t>
            </a:r>
          </a:p>
        </p:txBody>
      </p:sp>
      <p:grpSp>
        <p:nvGrpSpPr>
          <p:cNvPr id="2" name="Group 60"/>
          <p:cNvGrpSpPr/>
          <p:nvPr/>
        </p:nvGrpSpPr>
        <p:grpSpPr>
          <a:xfrm rot="5400000">
            <a:off x="2677373" y="2067835"/>
            <a:ext cx="904658" cy="579187"/>
            <a:chOff x="2099714" y="3570038"/>
            <a:chExt cx="1632483" cy="1724845"/>
          </a:xfrm>
        </p:grpSpPr>
        <p:cxnSp>
          <p:nvCxnSpPr>
            <p:cNvPr id="62" name="Straight Arrow Connector 61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7" name="Straight Connector 66"/>
          <p:cNvCxnSpPr/>
          <p:nvPr/>
        </p:nvCxnSpPr>
        <p:spPr bwMode="auto">
          <a:xfrm rot="5400000">
            <a:off x="3126202" y="1095606"/>
            <a:ext cx="781578" cy="158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rot="5400000">
            <a:off x="3467010" y="1094482"/>
            <a:ext cx="781578" cy="158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10800000" flipV="1">
            <a:off x="4207828" y="1598049"/>
            <a:ext cx="579187" cy="697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10800000">
            <a:off x="4214806" y="1953951"/>
            <a:ext cx="384160" cy="939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rot="16200000" flipV="1">
            <a:off x="5275568" y="2533242"/>
            <a:ext cx="544400" cy="1368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3" name="Group 78"/>
          <p:cNvGrpSpPr/>
          <p:nvPr/>
        </p:nvGrpSpPr>
        <p:grpSpPr>
          <a:xfrm>
            <a:off x="2819174" y="3043685"/>
            <a:ext cx="593144" cy="1010752"/>
            <a:chOff x="2099714" y="3570038"/>
            <a:chExt cx="1632483" cy="1724845"/>
          </a:xfrm>
        </p:grpSpPr>
        <p:cxnSp>
          <p:nvCxnSpPr>
            <p:cNvPr id="80" name="Straight Arrow Connector 79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81"/>
          <p:cNvGrpSpPr/>
          <p:nvPr/>
        </p:nvGrpSpPr>
        <p:grpSpPr>
          <a:xfrm rot="5400000">
            <a:off x="2648341" y="4390511"/>
            <a:ext cx="904658" cy="579187"/>
            <a:chOff x="2099714" y="3570038"/>
            <a:chExt cx="1632483" cy="1724845"/>
          </a:xfrm>
        </p:grpSpPr>
        <p:cxnSp>
          <p:nvCxnSpPr>
            <p:cNvPr id="83" name="Straight Arrow Connector 82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5" name="Straight Connector 84"/>
          <p:cNvCxnSpPr/>
          <p:nvPr/>
        </p:nvCxnSpPr>
        <p:spPr bwMode="auto">
          <a:xfrm rot="10800000">
            <a:off x="4220665" y="4234751"/>
            <a:ext cx="433764" cy="810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>
            <a:off x="4219546" y="4052189"/>
            <a:ext cx="433764" cy="810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5" name="Group 95"/>
          <p:cNvGrpSpPr/>
          <p:nvPr/>
        </p:nvGrpSpPr>
        <p:grpSpPr>
          <a:xfrm>
            <a:off x="4012441" y="3063507"/>
            <a:ext cx="1491664" cy="788558"/>
            <a:chOff x="4012441" y="3063507"/>
            <a:chExt cx="1491664" cy="788558"/>
          </a:xfrm>
        </p:grpSpPr>
        <p:grpSp>
          <p:nvGrpSpPr>
            <p:cNvPr id="6" name="Group 87"/>
            <p:cNvGrpSpPr/>
            <p:nvPr/>
          </p:nvGrpSpPr>
          <p:grpSpPr>
            <a:xfrm rot="16200000">
              <a:off x="4465182" y="2610767"/>
              <a:ext cx="586183" cy="1491663"/>
              <a:chOff x="2099714" y="3570038"/>
              <a:chExt cx="1632483" cy="1724845"/>
            </a:xfrm>
          </p:grpSpPr>
          <p:cxnSp>
            <p:nvCxnSpPr>
              <p:cNvPr id="89" name="Straight Arrow Connector 88"/>
              <p:cNvCxnSpPr/>
              <p:nvPr/>
            </p:nvCxnSpPr>
            <p:spPr bwMode="auto">
              <a:xfrm flipV="1">
                <a:off x="2099714" y="5285993"/>
                <a:ext cx="1632483" cy="889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 rot="5400000">
                <a:off x="1283394" y="4417087"/>
                <a:ext cx="1714603" cy="2050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1" name="Straight Connector 90"/>
            <p:cNvCxnSpPr/>
            <p:nvPr/>
          </p:nvCxnSpPr>
          <p:spPr bwMode="auto">
            <a:xfrm rot="5400000" flipH="1" flipV="1">
              <a:off x="3904279" y="3743899"/>
              <a:ext cx="216328" cy="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96"/>
          <p:cNvGrpSpPr/>
          <p:nvPr/>
        </p:nvGrpSpPr>
        <p:grpSpPr>
          <a:xfrm>
            <a:off x="2783163" y="5394274"/>
            <a:ext cx="593144" cy="411736"/>
            <a:chOff x="2099714" y="3570038"/>
            <a:chExt cx="1632483" cy="1724845"/>
          </a:xfrm>
        </p:grpSpPr>
        <p:cxnSp>
          <p:nvCxnSpPr>
            <p:cNvPr id="98" name="Straight Arrow Connector 97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0" name="Straight Connector 99"/>
          <p:cNvCxnSpPr/>
          <p:nvPr/>
        </p:nvCxnSpPr>
        <p:spPr bwMode="auto">
          <a:xfrm>
            <a:off x="2554005" y="6043278"/>
            <a:ext cx="800249" cy="473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>
            <a:off x="5713989" y="6035175"/>
            <a:ext cx="800249" cy="473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 rot="16200000" flipV="1">
            <a:off x="4342867" y="6345804"/>
            <a:ext cx="287325" cy="85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8" name="Group 104"/>
          <p:cNvGrpSpPr/>
          <p:nvPr/>
        </p:nvGrpSpPr>
        <p:grpSpPr>
          <a:xfrm rot="16200000" flipV="1">
            <a:off x="4399433" y="3987890"/>
            <a:ext cx="900770" cy="1716626"/>
            <a:chOff x="2099714" y="3570038"/>
            <a:chExt cx="1632483" cy="1724845"/>
          </a:xfrm>
        </p:grpSpPr>
        <p:cxnSp>
          <p:nvCxnSpPr>
            <p:cNvPr id="106" name="Straight Arrow Connector 105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 107"/>
          <p:cNvGrpSpPr/>
          <p:nvPr/>
        </p:nvGrpSpPr>
        <p:grpSpPr>
          <a:xfrm rot="16200000">
            <a:off x="5730879" y="5390220"/>
            <a:ext cx="403607" cy="411736"/>
            <a:chOff x="2099714" y="3570038"/>
            <a:chExt cx="1632483" cy="1724845"/>
          </a:xfrm>
        </p:grpSpPr>
        <p:cxnSp>
          <p:nvCxnSpPr>
            <p:cNvPr id="109" name="Straight Arrow Connector 108"/>
            <p:cNvCxnSpPr/>
            <p:nvPr/>
          </p:nvCxnSpPr>
          <p:spPr bwMode="auto">
            <a:xfrm flipV="1">
              <a:off x="2099714" y="5285993"/>
              <a:ext cx="1632483" cy="8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 rot="5400000">
              <a:off x="1283394" y="4417087"/>
              <a:ext cx="1714603" cy="20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Group 118"/>
          <p:cNvGrpSpPr/>
          <p:nvPr/>
        </p:nvGrpSpPr>
        <p:grpSpPr>
          <a:xfrm>
            <a:off x="5624396" y="1395674"/>
            <a:ext cx="1301571" cy="3863757"/>
            <a:chOff x="6022151" y="1388696"/>
            <a:chExt cx="1301571" cy="3863757"/>
          </a:xfrm>
        </p:grpSpPr>
        <p:grpSp>
          <p:nvGrpSpPr>
            <p:cNvPr id="11" name="Group 110"/>
            <p:cNvGrpSpPr/>
            <p:nvPr/>
          </p:nvGrpSpPr>
          <p:grpSpPr>
            <a:xfrm rot="16200000">
              <a:off x="5117877" y="3046608"/>
              <a:ext cx="3863757" cy="547933"/>
              <a:chOff x="2099714" y="2999490"/>
              <a:chExt cx="1677941" cy="2295404"/>
            </a:xfrm>
          </p:grpSpPr>
          <p:cxnSp>
            <p:nvCxnSpPr>
              <p:cNvPr id="112" name="Straight Arrow Connector 111"/>
              <p:cNvCxnSpPr/>
              <p:nvPr/>
            </p:nvCxnSpPr>
            <p:spPr bwMode="auto">
              <a:xfrm flipV="1">
                <a:off x="2099714" y="5250430"/>
                <a:ext cx="1677941" cy="4446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 bwMode="auto">
              <a:xfrm rot="5400000" flipV="1">
                <a:off x="962919" y="4141362"/>
                <a:ext cx="2285152" cy="1407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15" name="Straight Connector 114"/>
            <p:cNvCxnSpPr/>
            <p:nvPr/>
          </p:nvCxnSpPr>
          <p:spPr bwMode="auto">
            <a:xfrm rot="10800000" flipV="1">
              <a:off x="6022151" y="1388697"/>
              <a:ext cx="1297935" cy="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2" name="Group 123"/>
          <p:cNvGrpSpPr/>
          <p:nvPr/>
        </p:nvGrpSpPr>
        <p:grpSpPr>
          <a:xfrm rot="10800000">
            <a:off x="2239985" y="1612004"/>
            <a:ext cx="1172332" cy="3667233"/>
            <a:chOff x="2161776" y="1388697"/>
            <a:chExt cx="5161953" cy="3863757"/>
          </a:xfrm>
        </p:grpSpPr>
        <p:grpSp>
          <p:nvGrpSpPr>
            <p:cNvPr id="13" name="Group 110"/>
            <p:cNvGrpSpPr/>
            <p:nvPr/>
          </p:nvGrpSpPr>
          <p:grpSpPr>
            <a:xfrm rot="16200000">
              <a:off x="2810874" y="739599"/>
              <a:ext cx="3863757" cy="5161953"/>
              <a:chOff x="2099714" y="-16329469"/>
              <a:chExt cx="1677941" cy="21624363"/>
            </a:xfrm>
          </p:grpSpPr>
          <p:cxnSp>
            <p:nvCxnSpPr>
              <p:cNvPr id="127" name="Straight Arrow Connector 126"/>
              <p:cNvCxnSpPr/>
              <p:nvPr/>
            </p:nvCxnSpPr>
            <p:spPr bwMode="auto">
              <a:xfrm flipV="1">
                <a:off x="2099714" y="5250430"/>
                <a:ext cx="1677941" cy="4446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 bwMode="auto">
              <a:xfrm rot="5400000">
                <a:off x="-8700817" y="-5522453"/>
                <a:ext cx="21614098" cy="66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26" name="Straight Connector 125"/>
            <p:cNvCxnSpPr/>
            <p:nvPr/>
          </p:nvCxnSpPr>
          <p:spPr bwMode="auto">
            <a:xfrm rot="10800000" flipV="1">
              <a:off x="6022151" y="1388697"/>
              <a:ext cx="1297935" cy="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4" name="Group 130"/>
          <p:cNvGrpSpPr/>
          <p:nvPr/>
        </p:nvGrpSpPr>
        <p:grpSpPr>
          <a:xfrm>
            <a:off x="5623275" y="1612005"/>
            <a:ext cx="817562" cy="1291000"/>
            <a:chOff x="6022151" y="1388696"/>
            <a:chExt cx="1301575" cy="3863757"/>
          </a:xfrm>
        </p:grpSpPr>
        <p:grpSp>
          <p:nvGrpSpPr>
            <p:cNvPr id="15" name="Group 110"/>
            <p:cNvGrpSpPr/>
            <p:nvPr/>
          </p:nvGrpSpPr>
          <p:grpSpPr>
            <a:xfrm rot="16200000">
              <a:off x="5025236" y="2953964"/>
              <a:ext cx="3863757" cy="733222"/>
              <a:chOff x="2099714" y="2223288"/>
              <a:chExt cx="1677941" cy="3071606"/>
            </a:xfrm>
          </p:grpSpPr>
          <p:cxnSp>
            <p:nvCxnSpPr>
              <p:cNvPr id="134" name="Straight Arrow Connector 133"/>
              <p:cNvCxnSpPr/>
              <p:nvPr/>
            </p:nvCxnSpPr>
            <p:spPr bwMode="auto">
              <a:xfrm flipV="1">
                <a:off x="2099714" y="5250430"/>
                <a:ext cx="1677941" cy="4446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 rot="5400000">
                <a:off x="576813" y="3752672"/>
                <a:ext cx="3061355" cy="2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3" name="Straight Connector 132"/>
            <p:cNvCxnSpPr/>
            <p:nvPr/>
          </p:nvCxnSpPr>
          <p:spPr bwMode="auto">
            <a:xfrm rot="10800000" flipV="1">
              <a:off x="6022151" y="1388697"/>
              <a:ext cx="1297935" cy="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70" name="TextBox 69"/>
          <p:cNvSpPr txBox="1"/>
          <p:nvPr/>
        </p:nvSpPr>
        <p:spPr>
          <a:xfrm>
            <a:off x="194608" y="204831"/>
            <a:ext cx="1723482" cy="286232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Stacking Control Actions – combining human controller (e.g., clinician) that controls and automated controller (e.g., ICS)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17" y="380419"/>
            <a:ext cx="6786073" cy="62640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1752600" y="6096000"/>
            <a:ext cx="4114800" cy="381000"/>
          </a:xfrm>
          <a:prstGeom prst="rect">
            <a:avLst/>
          </a:prstGeom>
          <a:solidFill>
            <a:srgbClr val="99CCFF">
              <a:alpha val="6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smtClean="0"/>
              <a:t>Role:</a:t>
            </a:r>
            <a:r>
              <a:rPr lang="en-US" sz="1200" dirty="0" smtClean="0"/>
              <a:t> Patient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3722807" y="4337376"/>
            <a:ext cx="609600" cy="685800"/>
          </a:xfrm>
          <a:prstGeom prst="rect">
            <a:avLst/>
          </a:prstGeom>
          <a:solidFill>
            <a:srgbClr val="00FDFE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16200000" flipH="1">
            <a:off x="3678247" y="4122082"/>
            <a:ext cx="609600" cy="794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8" name="Rectangle 16"/>
          <p:cNvSpPr>
            <a:spLocks noChangeArrowheads="1"/>
          </p:cNvSpPr>
          <p:nvPr/>
        </p:nvSpPr>
        <p:spPr bwMode="auto">
          <a:xfrm rot="16200000">
            <a:off x="4610100" y="4076700"/>
            <a:ext cx="4572000" cy="381000"/>
          </a:xfrm>
          <a:prstGeom prst="rect">
            <a:avLst/>
          </a:prstGeom>
          <a:solidFill>
            <a:srgbClr val="A0D474">
              <a:alpha val="6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smtClean="0"/>
              <a:t>Role</a:t>
            </a:r>
            <a:r>
              <a:rPr lang="en-US" sz="1200" dirty="0" smtClean="0"/>
              <a:t>: Clinician (App Operator)</a:t>
            </a:r>
            <a:endParaRPr lang="en-US" sz="1200" dirty="0"/>
          </a:p>
        </p:txBody>
      </p:sp>
      <p:sp>
        <p:nvSpPr>
          <p:cNvPr id="79" name="Rectangle 78"/>
          <p:cNvSpPr/>
          <p:nvPr/>
        </p:nvSpPr>
        <p:spPr bwMode="auto">
          <a:xfrm>
            <a:off x="2209800" y="2362200"/>
            <a:ext cx="3124200" cy="14587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89790" y="2315875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 Boundary</a:t>
            </a:r>
            <a:endParaRPr lang="en-US" sz="1400" dirty="0"/>
          </a:p>
        </p:txBody>
      </p:sp>
      <p:sp>
        <p:nvSpPr>
          <p:cNvPr id="86" name="Rectangle 85"/>
          <p:cNvSpPr/>
          <p:nvPr/>
        </p:nvSpPr>
        <p:spPr bwMode="auto">
          <a:xfrm>
            <a:off x="3886200" y="2514600"/>
            <a:ext cx="12954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86200" y="2590800"/>
            <a:ext cx="1296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SUI App Display</a:t>
            </a:r>
            <a:endParaRPr lang="en-US" sz="12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4326858" y="4565945"/>
            <a:ext cx="2378742" cy="120281"/>
            <a:chOff x="5181600" y="4512511"/>
            <a:chExt cx="1524000" cy="72597"/>
          </a:xfrm>
        </p:grpSpPr>
        <p:cxnSp>
          <p:nvCxnSpPr>
            <p:cNvPr id="94" name="Straight Connector 93"/>
            <p:cNvCxnSpPr/>
            <p:nvPr/>
          </p:nvCxnSpPr>
          <p:spPr bwMode="auto">
            <a:xfrm rot="10800000">
              <a:off x="5181600" y="4583520"/>
              <a:ext cx="15240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5181600" y="4512511"/>
              <a:ext cx="15240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4" name="Rectangle 103"/>
          <p:cNvSpPr/>
          <p:nvPr/>
        </p:nvSpPr>
        <p:spPr bwMode="auto">
          <a:xfrm>
            <a:off x="457200" y="3429000"/>
            <a:ext cx="13716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81000" y="4038600"/>
            <a:ext cx="1352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Role:</a:t>
            </a:r>
            <a:r>
              <a:rPr lang="en-US" sz="1100" dirty="0" smtClean="0"/>
              <a:t> Data Logger</a:t>
            </a:r>
            <a:endParaRPr lang="en-US" sz="1100" dirty="0"/>
          </a:p>
        </p:txBody>
      </p:sp>
      <p:cxnSp>
        <p:nvCxnSpPr>
          <p:cNvPr id="111" name="Straight Connector 110"/>
          <p:cNvCxnSpPr/>
          <p:nvPr/>
        </p:nvCxnSpPr>
        <p:spPr bwMode="auto">
          <a:xfrm rot="10800000">
            <a:off x="5867400" y="6172200"/>
            <a:ext cx="8382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10800000">
            <a:off x="1828800" y="3657600"/>
            <a:ext cx="381000" cy="1588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9" name="Line 26"/>
          <p:cNvSpPr>
            <a:spLocks noChangeShapeType="1"/>
          </p:cNvSpPr>
          <p:nvPr/>
        </p:nvSpPr>
        <p:spPr bwMode="auto">
          <a:xfrm flipH="1">
            <a:off x="2545844" y="5540124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 bwMode="auto">
          <a:xfrm>
            <a:off x="2306005" y="4876800"/>
            <a:ext cx="609600" cy="685800"/>
          </a:xfrm>
          <a:prstGeom prst="rect">
            <a:avLst/>
          </a:prstGeom>
          <a:solidFill>
            <a:srgbClr val="00F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PCA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Pump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76214" y="4427280"/>
            <a:ext cx="609600" cy="685800"/>
          </a:xfrm>
          <a:prstGeom prst="rect">
            <a:avLst/>
          </a:prstGeom>
          <a:solidFill>
            <a:srgbClr val="00FDFE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</a:t>
            </a:r>
            <a:r>
              <a:rPr lang="en-US" sz="1100" dirty="0" err="1" smtClean="0"/>
              <a:t>.</a:t>
            </a:r>
            <a:r>
              <a:rPr lang="en-US" sz="1100" i="1" dirty="0" err="1" smtClean="0"/>
              <a:t>x</a:t>
            </a:r>
            <a:endParaRPr kumimoji="0" lang="en-US" sz="8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 flipH="1" flipV="1">
            <a:off x="3899792" y="5147012"/>
            <a:ext cx="3699" cy="9377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" name="Straight Connector 50"/>
          <p:cNvCxnSpPr>
            <a:stCxn id="46" idx="0"/>
          </p:cNvCxnSpPr>
          <p:nvPr/>
        </p:nvCxnSpPr>
        <p:spPr bwMode="auto">
          <a:xfrm rot="5400000" flipH="1" flipV="1">
            <a:off x="3576214" y="4122480"/>
            <a:ext cx="609600" cy="1588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228600" y="1981200"/>
            <a:ext cx="5410200" cy="3733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6120" y="1926103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 (ICS) Boundary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152400" y="707995"/>
            <a:ext cx="7150267" cy="59933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 flipV="1">
            <a:off x="5867400" y="6324600"/>
            <a:ext cx="838200" cy="1588"/>
          </a:xfrm>
          <a:prstGeom prst="line">
            <a:avLst/>
          </a:prstGeom>
          <a:noFill/>
          <a:ln w="9525" cap="flat" cmpd="sng" algn="ctr">
            <a:solidFill>
              <a:srgbClr val="A0D474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1716148" y="4763327"/>
            <a:ext cx="65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Role</a:t>
            </a:r>
            <a:r>
              <a:rPr lang="en-US" sz="1200" dirty="0" smtClean="0"/>
              <a:t>: </a:t>
            </a:r>
          </a:p>
          <a:p>
            <a:r>
              <a:rPr lang="en-US" sz="1200" dirty="0" smtClean="0"/>
              <a:t>Device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41161" y="378815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PoC</a:t>
            </a:r>
            <a:r>
              <a:rPr lang="en-US" sz="1400" dirty="0" smtClean="0"/>
              <a:t> Process Boundary</a:t>
            </a:r>
            <a:endParaRPr lang="en-US" sz="1400" dirty="0"/>
          </a:p>
        </p:txBody>
      </p:sp>
      <p:cxnSp>
        <p:nvCxnSpPr>
          <p:cNvPr id="98" name="Straight Connector 97"/>
          <p:cNvCxnSpPr/>
          <p:nvPr/>
        </p:nvCxnSpPr>
        <p:spPr bwMode="auto">
          <a:xfrm rot="10800000">
            <a:off x="5181600" y="2819400"/>
            <a:ext cx="1524000" cy="1588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>
            <a:off x="5181600" y="2667000"/>
            <a:ext cx="1524000" cy="1588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1" name="Line 26"/>
          <p:cNvSpPr>
            <a:spLocks noChangeShapeType="1"/>
          </p:cNvSpPr>
          <p:nvPr/>
        </p:nvSpPr>
        <p:spPr bwMode="auto">
          <a:xfrm flipV="1">
            <a:off x="2651086" y="5549142"/>
            <a:ext cx="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" name="Rectangle 84"/>
          <p:cNvSpPr/>
          <p:nvPr/>
        </p:nvSpPr>
        <p:spPr bwMode="auto">
          <a:xfrm>
            <a:off x="3638730" y="994751"/>
            <a:ext cx="609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err="1" smtClean="0"/>
              <a:t>E.</a:t>
            </a:r>
            <a:r>
              <a:rPr lang="en-US" sz="1100" i="1" dirty="0" err="1" smtClean="0"/>
              <a:t>x</a:t>
            </a:r>
            <a:endParaRPr kumimoji="0" lang="en-US" sz="8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555111" y="1057247"/>
            <a:ext cx="6096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E[</a:t>
            </a:r>
            <a:r>
              <a:rPr lang="en-US" sz="1100" i="1" dirty="0" smtClean="0"/>
              <a:t>X</a:t>
            </a:r>
            <a:r>
              <a:rPr lang="en-US" sz="1100" dirty="0" smtClean="0"/>
              <a:t>]</a:t>
            </a:r>
            <a:endParaRPr kumimoji="0" lang="en-US" sz="8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35125" y="723948"/>
            <a:ext cx="125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Role</a:t>
            </a:r>
            <a:r>
              <a:rPr lang="en-US" sz="1200" dirty="0" smtClean="0"/>
              <a:t>: External System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200785" y="2539573"/>
            <a:ext cx="87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Role</a:t>
            </a:r>
            <a:r>
              <a:rPr lang="en-US" sz="1200" dirty="0" smtClean="0"/>
              <a:t>: App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195373" y="2141310"/>
            <a:ext cx="878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Role</a:t>
            </a:r>
            <a:r>
              <a:rPr lang="en-US" sz="1200" dirty="0" smtClean="0"/>
              <a:t>: ICS</a:t>
            </a:r>
            <a:endParaRPr lang="en-US" sz="1200" dirty="0"/>
          </a:p>
        </p:txBody>
      </p:sp>
      <p:cxnSp>
        <p:nvCxnSpPr>
          <p:cNvPr id="93" name="Straight Connector 92"/>
          <p:cNvCxnSpPr/>
          <p:nvPr/>
        </p:nvCxnSpPr>
        <p:spPr bwMode="auto">
          <a:xfrm rot="5400000">
            <a:off x="2169052" y="4360350"/>
            <a:ext cx="977704" cy="11242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rot="16200000" flipV="1">
            <a:off x="2062968" y="4332942"/>
            <a:ext cx="977704" cy="11242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rot="16200000" flipH="1">
            <a:off x="3594636" y="2049355"/>
            <a:ext cx="609600" cy="794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 rot="5400000" flipH="1" flipV="1">
            <a:off x="3492603" y="2049753"/>
            <a:ext cx="609600" cy="1588"/>
          </a:xfrm>
          <a:prstGeom prst="lin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4307340" y="4690967"/>
            <a:ext cx="149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Monitoring Devices</a:t>
            </a:r>
          </a:p>
          <a:p>
            <a:r>
              <a:rPr lang="en-US" sz="1200" b="1" dirty="0" smtClean="0"/>
              <a:t>Role</a:t>
            </a:r>
            <a:r>
              <a:rPr lang="en-US" sz="1200" dirty="0" smtClean="0"/>
              <a:t>: </a:t>
            </a:r>
          </a:p>
          <a:p>
            <a:r>
              <a:rPr lang="en-US" sz="1200" dirty="0" smtClean="0"/>
              <a:t>Device</a:t>
            </a:r>
            <a:endParaRPr lang="en-US" sz="1200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2944511" y="5381156"/>
            <a:ext cx="3756147" cy="114135"/>
            <a:chOff x="5170913" y="4512511"/>
            <a:chExt cx="1534687" cy="21652"/>
          </a:xfrm>
        </p:grpSpPr>
        <p:cxnSp>
          <p:nvCxnSpPr>
            <p:cNvPr id="115" name="Straight Connector 114"/>
            <p:cNvCxnSpPr/>
            <p:nvPr/>
          </p:nvCxnSpPr>
          <p:spPr bwMode="auto">
            <a:xfrm rot="10800000">
              <a:off x="5170913" y="4532575"/>
              <a:ext cx="15240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5181600" y="4512511"/>
              <a:ext cx="15240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27" name="TextBox 126"/>
          <p:cNvSpPr txBox="1"/>
          <p:nvPr/>
        </p:nvSpPr>
        <p:spPr>
          <a:xfrm>
            <a:off x="5272258" y="2361358"/>
            <a:ext cx="1278339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AppDisplayToOper</a:t>
            </a:r>
            <a:endParaRPr lang="en-US" sz="1000" i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278557" y="2884612"/>
            <a:ext cx="1321044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OperToAppDisplay</a:t>
            </a:r>
            <a:endParaRPr lang="en-US" sz="1000" i="1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5664252" y="3706939"/>
            <a:ext cx="1013932" cy="136429"/>
            <a:chOff x="5164518" y="4512511"/>
            <a:chExt cx="1541082" cy="28298"/>
          </a:xfrm>
        </p:grpSpPr>
        <p:cxnSp>
          <p:nvCxnSpPr>
            <p:cNvPr id="136" name="Straight Connector 135"/>
            <p:cNvCxnSpPr/>
            <p:nvPr/>
          </p:nvCxnSpPr>
          <p:spPr bwMode="auto">
            <a:xfrm rot="10800000">
              <a:off x="5164518" y="4539221"/>
              <a:ext cx="15240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>
              <a:off x="5181600" y="4512511"/>
              <a:ext cx="15240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42" name="TextBox 141"/>
          <p:cNvSpPr txBox="1"/>
          <p:nvPr/>
        </p:nvSpPr>
        <p:spPr>
          <a:xfrm>
            <a:off x="5379711" y="3401561"/>
            <a:ext cx="1263937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ICEDisplayToOper</a:t>
            </a:r>
            <a:endParaRPr lang="en-US" sz="1000" i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5397243" y="3902339"/>
            <a:ext cx="1263937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OperToICEDisplay</a:t>
            </a:r>
            <a:endParaRPr lang="en-US" sz="1000" i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5695745" y="4279499"/>
            <a:ext cx="893305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M[X]ToOper</a:t>
            </a:r>
            <a:endParaRPr lang="en-US" sz="1000" i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5758236" y="4746563"/>
            <a:ext cx="893305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OperToM[X</a:t>
            </a:r>
            <a:r>
              <a:rPr lang="en-US" sz="1000" dirty="0" smtClean="0"/>
              <a:t>]</a:t>
            </a:r>
            <a:endParaRPr lang="en-US" sz="1000" i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943883" y="5775528"/>
            <a:ext cx="1007456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PatientToM[X</a:t>
            </a:r>
            <a:r>
              <a:rPr lang="en-US" sz="1000" dirty="0" smtClean="0"/>
              <a:t>]</a:t>
            </a:r>
            <a:endParaRPr lang="en-US" sz="1000" i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652149" y="5090009"/>
            <a:ext cx="964688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PumpToOper</a:t>
            </a:r>
            <a:endParaRPr lang="en-US" sz="1000" i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5692164" y="5557074"/>
            <a:ext cx="964688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OperToPump</a:t>
            </a:r>
            <a:endParaRPr lang="en-US" sz="1000" i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1427301" y="5788140"/>
            <a:ext cx="1055093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PumpToPatient</a:t>
            </a:r>
            <a:endParaRPr lang="en-US" sz="1000" i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2703561" y="5783208"/>
            <a:ext cx="1055093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PatientToPump</a:t>
            </a:r>
            <a:endParaRPr lang="en-US" sz="1000" i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4747467" y="6632"/>
            <a:ext cx="4462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This diagram is an abstraction of the 10746 Computation View</a:t>
            </a:r>
            <a:endParaRPr lang="en-US" sz="1200" i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4035508" y="3877717"/>
            <a:ext cx="836386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AppToM[X</a:t>
            </a:r>
            <a:r>
              <a:rPr lang="en-US" sz="1000" dirty="0" smtClean="0"/>
              <a:t>]</a:t>
            </a:r>
            <a:endParaRPr lang="en-US" sz="1000" i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2998725" y="3868482"/>
            <a:ext cx="836386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M[XToApp</a:t>
            </a:r>
            <a:r>
              <a:rPr lang="en-US" sz="1000" dirty="0" smtClean="0"/>
              <a:t>]</a:t>
            </a:r>
            <a:endParaRPr lang="en-US" sz="1000" i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1546307" y="4436518"/>
            <a:ext cx="943399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PumpToApp</a:t>
            </a:r>
            <a:endParaRPr lang="en-US" sz="1000" i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714709" y="4427281"/>
            <a:ext cx="907769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AppToPump</a:t>
            </a:r>
            <a:endParaRPr lang="en-US" sz="1000" i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1897290" y="3332771"/>
            <a:ext cx="972077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AppToLogger</a:t>
            </a:r>
            <a:endParaRPr lang="en-US" sz="1000" i="1" dirty="0"/>
          </a:p>
        </p:txBody>
      </p:sp>
      <p:cxnSp>
        <p:nvCxnSpPr>
          <p:cNvPr id="165" name="Straight Connector 164"/>
          <p:cNvCxnSpPr/>
          <p:nvPr/>
        </p:nvCxnSpPr>
        <p:spPr bwMode="auto">
          <a:xfrm rot="10800000">
            <a:off x="7308273" y="1122376"/>
            <a:ext cx="461819" cy="6927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7" name="Straight Connector 166"/>
          <p:cNvCxnSpPr/>
          <p:nvPr/>
        </p:nvCxnSpPr>
        <p:spPr bwMode="auto">
          <a:xfrm rot="10800000" flipH="1">
            <a:off x="7333673" y="1496292"/>
            <a:ext cx="461819" cy="6927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8" name="TextBox 167"/>
          <p:cNvSpPr txBox="1"/>
          <p:nvPr/>
        </p:nvSpPr>
        <p:spPr>
          <a:xfrm>
            <a:off x="7356431" y="736921"/>
            <a:ext cx="1620479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OrderGovernanceToPoC</a:t>
            </a:r>
            <a:endParaRPr lang="en-US" sz="1000" i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7351490" y="1586078"/>
            <a:ext cx="1620479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PoCToOrderGovernance</a:t>
            </a:r>
            <a:endParaRPr lang="en-US" sz="1000" i="1" dirty="0"/>
          </a:p>
        </p:txBody>
      </p:sp>
      <p:cxnSp>
        <p:nvCxnSpPr>
          <p:cNvPr id="170" name="Straight Connector 169"/>
          <p:cNvCxnSpPr/>
          <p:nvPr/>
        </p:nvCxnSpPr>
        <p:spPr bwMode="auto">
          <a:xfrm rot="10800000">
            <a:off x="4246437" y="1117446"/>
            <a:ext cx="3047411" cy="6357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 rot="10800000" flipH="1">
            <a:off x="4286451" y="1517082"/>
            <a:ext cx="3047411" cy="6357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 rot="5400000">
            <a:off x="6419025" y="1567161"/>
            <a:ext cx="812446" cy="15635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 rot="5400000" flipH="1" flipV="1">
            <a:off x="6769604" y="1721756"/>
            <a:ext cx="380471" cy="16176"/>
          </a:xfrm>
          <a:prstGeom prst="line">
            <a:avLst/>
          </a:prstGeom>
          <a:noFill/>
          <a:ln w="38100" cap="flat" cmpd="sng" algn="ctr">
            <a:solidFill>
              <a:srgbClr val="FF66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75" name="Freeform 74"/>
          <p:cNvSpPr/>
          <p:nvPr/>
        </p:nvSpPr>
        <p:spPr bwMode="auto">
          <a:xfrm>
            <a:off x="251123" y="2010676"/>
            <a:ext cx="5363260" cy="2805259"/>
          </a:xfrm>
          <a:custGeom>
            <a:avLst/>
            <a:gdLst>
              <a:gd name="connsiteX0" fmla="*/ 2633199 w 5363260"/>
              <a:gd name="connsiteY0" fmla="*/ 23317 h 2805259"/>
              <a:gd name="connsiteX1" fmla="*/ 2073554 w 5363260"/>
              <a:gd name="connsiteY1" fmla="*/ 130936 h 2805259"/>
              <a:gd name="connsiteX2" fmla="*/ 1427811 w 5363260"/>
              <a:gd name="connsiteY2" fmla="*/ 475315 h 2805259"/>
              <a:gd name="connsiteX3" fmla="*/ 739017 w 5363260"/>
              <a:gd name="connsiteY3" fmla="*/ 895028 h 2805259"/>
              <a:gd name="connsiteX4" fmla="*/ 147086 w 5363260"/>
              <a:gd name="connsiteY4" fmla="*/ 1314741 h 2805259"/>
              <a:gd name="connsiteX5" fmla="*/ 82511 w 5363260"/>
              <a:gd name="connsiteY5" fmla="*/ 2121881 h 2805259"/>
              <a:gd name="connsiteX6" fmla="*/ 416146 w 5363260"/>
              <a:gd name="connsiteY6" fmla="*/ 2563118 h 2805259"/>
              <a:gd name="connsiteX7" fmla="*/ 2579387 w 5363260"/>
              <a:gd name="connsiteY7" fmla="*/ 2746069 h 2805259"/>
              <a:gd name="connsiteX8" fmla="*/ 3408091 w 5363260"/>
              <a:gd name="connsiteY8" fmla="*/ 2207976 h 2805259"/>
              <a:gd name="connsiteX9" fmla="*/ 4419757 w 5363260"/>
              <a:gd name="connsiteY9" fmla="*/ 2186452 h 2805259"/>
              <a:gd name="connsiteX10" fmla="*/ 4990163 w 5363260"/>
              <a:gd name="connsiteY10" fmla="*/ 2175690 h 2805259"/>
              <a:gd name="connsiteX11" fmla="*/ 5291511 w 5363260"/>
              <a:gd name="connsiteY11" fmla="*/ 1723692 h 2805259"/>
              <a:gd name="connsiteX12" fmla="*/ 5334560 w 5363260"/>
              <a:gd name="connsiteY12" fmla="*/ 1174837 h 2805259"/>
              <a:gd name="connsiteX13" fmla="*/ 5334560 w 5363260"/>
              <a:gd name="connsiteY13" fmla="*/ 625982 h 2805259"/>
              <a:gd name="connsiteX14" fmla="*/ 5162362 w 5363260"/>
              <a:gd name="connsiteY14" fmla="*/ 98650 h 2805259"/>
              <a:gd name="connsiteX15" fmla="*/ 4279845 w 5363260"/>
              <a:gd name="connsiteY15" fmla="*/ 34079 h 2805259"/>
              <a:gd name="connsiteX16" fmla="*/ 2633199 w 5363260"/>
              <a:gd name="connsiteY16" fmla="*/ 23317 h 2805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63260" h="2805259">
                <a:moveTo>
                  <a:pt x="2633199" y="23317"/>
                </a:moveTo>
                <a:cubicBezTo>
                  <a:pt x="2265484" y="39460"/>
                  <a:pt x="2274452" y="55603"/>
                  <a:pt x="2073554" y="130936"/>
                </a:cubicBezTo>
                <a:cubicBezTo>
                  <a:pt x="1872656" y="206269"/>
                  <a:pt x="1650234" y="347966"/>
                  <a:pt x="1427811" y="475315"/>
                </a:cubicBezTo>
                <a:cubicBezTo>
                  <a:pt x="1205388" y="602664"/>
                  <a:pt x="952471" y="755124"/>
                  <a:pt x="739017" y="895028"/>
                </a:cubicBezTo>
                <a:cubicBezTo>
                  <a:pt x="525563" y="1034932"/>
                  <a:pt x="256504" y="1110265"/>
                  <a:pt x="147086" y="1314741"/>
                </a:cubicBezTo>
                <a:cubicBezTo>
                  <a:pt x="37668" y="1519217"/>
                  <a:pt x="37668" y="1913818"/>
                  <a:pt x="82511" y="2121881"/>
                </a:cubicBezTo>
                <a:cubicBezTo>
                  <a:pt x="127354" y="2329944"/>
                  <a:pt x="0" y="2459087"/>
                  <a:pt x="416146" y="2563118"/>
                </a:cubicBezTo>
                <a:cubicBezTo>
                  <a:pt x="832292" y="2667149"/>
                  <a:pt x="2080730" y="2805259"/>
                  <a:pt x="2579387" y="2746069"/>
                </a:cubicBezTo>
                <a:cubicBezTo>
                  <a:pt x="3078044" y="2686879"/>
                  <a:pt x="3101363" y="2301246"/>
                  <a:pt x="3408091" y="2207976"/>
                </a:cubicBezTo>
                <a:cubicBezTo>
                  <a:pt x="3714819" y="2114706"/>
                  <a:pt x="4419757" y="2186452"/>
                  <a:pt x="4419757" y="2186452"/>
                </a:cubicBezTo>
                <a:cubicBezTo>
                  <a:pt x="4683436" y="2181071"/>
                  <a:pt x="4844871" y="2252817"/>
                  <a:pt x="4990163" y="2175690"/>
                </a:cubicBezTo>
                <a:cubicBezTo>
                  <a:pt x="5135455" y="2098563"/>
                  <a:pt x="5234112" y="1890501"/>
                  <a:pt x="5291511" y="1723692"/>
                </a:cubicBezTo>
                <a:cubicBezTo>
                  <a:pt x="5348911" y="1556883"/>
                  <a:pt x="5327385" y="1357789"/>
                  <a:pt x="5334560" y="1174837"/>
                </a:cubicBezTo>
                <a:cubicBezTo>
                  <a:pt x="5341735" y="991885"/>
                  <a:pt x="5363260" y="805347"/>
                  <a:pt x="5334560" y="625982"/>
                </a:cubicBezTo>
                <a:cubicBezTo>
                  <a:pt x="5305860" y="446617"/>
                  <a:pt x="5338148" y="197300"/>
                  <a:pt x="5162362" y="98650"/>
                </a:cubicBezTo>
                <a:cubicBezTo>
                  <a:pt x="4986576" y="0"/>
                  <a:pt x="4704960" y="46635"/>
                  <a:pt x="4279845" y="34079"/>
                </a:cubicBezTo>
                <a:cubicBezTo>
                  <a:pt x="3854730" y="21524"/>
                  <a:pt x="3000914" y="7174"/>
                  <a:pt x="2633199" y="23317"/>
                </a:cubicBezTo>
                <a:close/>
              </a:path>
            </a:pathLst>
          </a:custGeom>
          <a:noFill/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10796" y="1899225"/>
            <a:ext cx="843587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AppToEx.</a:t>
            </a:r>
            <a:r>
              <a:rPr lang="en-US" sz="1000" i="1" dirty="0" err="1" smtClean="0"/>
              <a:t>X</a:t>
            </a:r>
            <a:endParaRPr lang="en-US" sz="1000" i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962283" y="1883055"/>
            <a:ext cx="879216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Ex[X]ToApp</a:t>
            </a:r>
            <a:endParaRPr lang="en-US" sz="1000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595292" y="2648882"/>
            <a:ext cx="132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ICE Platform Boundary</a:t>
            </a:r>
            <a:endParaRPr lang="en-US" sz="1400" dirty="0"/>
          </a:p>
        </p:txBody>
      </p:sp>
      <p:cxnSp>
        <p:nvCxnSpPr>
          <p:cNvPr id="77" name="Elbow Connector 76"/>
          <p:cNvCxnSpPr/>
          <p:nvPr/>
        </p:nvCxnSpPr>
        <p:spPr bwMode="auto">
          <a:xfrm rot="10800000" flipV="1">
            <a:off x="2306005" y="1400146"/>
            <a:ext cx="1249106" cy="3819553"/>
          </a:xfrm>
          <a:prstGeom prst="bentConnector3">
            <a:avLst>
              <a:gd name="adj1" fmla="val 265449"/>
            </a:avLst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Elbow Connector 81"/>
          <p:cNvCxnSpPr/>
          <p:nvPr/>
        </p:nvCxnSpPr>
        <p:spPr bwMode="auto">
          <a:xfrm rot="10800000" flipV="1">
            <a:off x="2319915" y="1284905"/>
            <a:ext cx="1213702" cy="4087193"/>
          </a:xfrm>
          <a:prstGeom prst="bentConnector3">
            <a:avLst>
              <a:gd name="adj1" fmla="val 276839"/>
            </a:avLst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1164356" y="1006192"/>
            <a:ext cx="1043876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Pump To </a:t>
            </a:r>
            <a:r>
              <a:rPr lang="en-US" sz="1000" b="1" dirty="0" err="1" smtClean="0"/>
              <a:t>Ex.</a:t>
            </a:r>
            <a:r>
              <a:rPr lang="en-US" sz="1000" b="1" i="1" dirty="0" err="1" smtClean="0"/>
              <a:t>X</a:t>
            </a:r>
            <a:endParaRPr lang="en-US" sz="1000" b="1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1221615" y="1438772"/>
            <a:ext cx="1095172" cy="246221"/>
          </a:xfrm>
          <a:prstGeom prst="rect">
            <a:avLst/>
          </a:prstGeom>
          <a:solidFill>
            <a:srgbClr val="CBCBCB"/>
          </a:solidFill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Ex[X ]To Pump</a:t>
            </a:r>
            <a:endParaRPr lang="en-US" sz="1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63579</TotalTime>
  <Words>1941</Words>
  <Application>Microsoft Macintosh PowerPoint</Application>
  <PresentationFormat>On-screen Show (4:3)</PresentationFormat>
  <Paragraphs>563</Paragraphs>
  <Slides>28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Slide 1</vt:lpstr>
      <vt:lpstr>Slide 2</vt:lpstr>
      <vt:lpstr>Boundary Definition Activities</vt:lpstr>
      <vt:lpstr>Assembly/Integration Assurance</vt:lpstr>
      <vt:lpstr>Implementation Compliance Assurance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4 Variable Model Notes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 Ramos SPR RWP 343</dc:creator>
  <cp:lastModifiedBy>John Hatcliff</cp:lastModifiedBy>
  <cp:revision>85</cp:revision>
  <dcterms:created xsi:type="dcterms:W3CDTF">2015-08-18T22:11:25Z</dcterms:created>
  <dcterms:modified xsi:type="dcterms:W3CDTF">2015-08-23T02:17:26Z</dcterms:modified>
</cp:coreProperties>
</file>